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79" r:id="rId3"/>
    <p:sldId id="311" r:id="rId4"/>
    <p:sldId id="341" r:id="rId5"/>
    <p:sldId id="359" r:id="rId6"/>
    <p:sldId id="343" r:id="rId7"/>
    <p:sldId id="361" r:id="rId8"/>
    <p:sldId id="362" r:id="rId9"/>
    <p:sldId id="360" r:id="rId10"/>
    <p:sldId id="363" r:id="rId11"/>
    <p:sldId id="364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4"/>
    <p:restoredTop sz="92184" autoAdjust="0"/>
  </p:normalViewPr>
  <p:slideViewPr>
    <p:cSldViewPr snapToGrid="0" snapToObjects="1">
      <p:cViewPr varScale="1">
        <p:scale>
          <a:sx n="77" d="100"/>
          <a:sy n="77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5B2B-0479-4E44-841B-7861B8A7C325}" type="datetimeFigureOut">
              <a:rPr lang="es-ES" smtClean="0"/>
              <a:t>7/9/21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4DA40-DC71-594C-B274-0C12CD5BB5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46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4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4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5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4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0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57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11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31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62CA749-7F6C-42A2-8B2A-39071E1EDE1D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8942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33EC-CBEE-48DD-ADE9-D705CD02419E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3341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358CF6A-47F5-487E-A923-C4ED57DB75E9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79163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7EF17-7E30-4A80-B4A1-F79192691407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1668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A5C20-E466-4F59-B632-509FCB2DFF66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076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DC9F-0F73-455C-AC41-63752F218EE0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4976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E1DF5-D697-42B6-859C-7A1B1DE06DEF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7728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EF4D9-A7C8-4F38-98B4-91229D6502CA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124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08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4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87DCD75-B874-479B-B057-E82991D1408E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9136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94B47-315A-48BF-97BD-2A250A3B9AAD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02507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C962-0661-4022-9FF8-3BFB0FC63574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94254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F46A72-E7E0-4B04-8541-F26A5DC462A3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16808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826A84-63A6-47A2-BD42-A14A8A963FDB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9489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82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3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59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62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7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8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50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3AF8-F9EB-9749-83C4-296F07068ACC}" type="datetimeFigureOut">
              <a:rPr lang="es-ES" smtClean="0"/>
              <a:t>7/9/21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B8BB-7435-CE4E-AD02-E700C690E0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94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US" altLang="es-MX"/>
          </a:p>
        </p:txBody>
      </p:sp>
      <p:sp>
        <p:nvSpPr>
          <p:cNvPr id="205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n-US" altLang="es-MX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9A9E2D-361C-4D3F-ABF9-D5A8F5C33135}" type="slidenum">
              <a:rPr lang="es-ES" altLang="es-MX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s-MX">
              <a:latin typeface="Arial" panose="020B0604020202020204" pitchFamily="34" charset="0"/>
            </a:endParaRPr>
          </a:p>
        </p:txBody>
      </p:sp>
      <p:grpSp>
        <p:nvGrpSpPr>
          <p:cNvPr id="2057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26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336" y="2295161"/>
            <a:ext cx="8753327" cy="1470025"/>
          </a:xfrm>
        </p:spPr>
        <p:txBody>
          <a:bodyPr>
            <a:normAutofit/>
          </a:bodyPr>
          <a:lstStyle/>
          <a:p>
            <a:r>
              <a:rPr lang="es-ES" b="1" dirty="0" err="1"/>
              <a:t>Climate</a:t>
            </a:r>
            <a:r>
              <a:rPr lang="es-ES" b="1" dirty="0"/>
              <a:t> </a:t>
            </a:r>
            <a:r>
              <a:rPr lang="es-ES" b="1" dirty="0" err="1"/>
              <a:t>change</a:t>
            </a:r>
            <a:r>
              <a:rPr lang="es-ES" b="1" dirty="0"/>
              <a:t> and </a:t>
            </a:r>
            <a:r>
              <a:rPr lang="es-ES" b="1" dirty="0" err="1"/>
              <a:t>Environmental</a:t>
            </a:r>
            <a:r>
              <a:rPr lang="es-ES" b="1" dirty="0"/>
              <a:t> </a:t>
            </a:r>
            <a:r>
              <a:rPr lang="es-ES" b="1" dirty="0" err="1"/>
              <a:t>Justice</a:t>
            </a:r>
            <a:r>
              <a:rPr lang="es-ES" b="1" dirty="0"/>
              <a:t> in </a:t>
            </a:r>
            <a:r>
              <a:rPr lang="es-ES" b="1" dirty="0" err="1"/>
              <a:t>Mexico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4303" y="4103914"/>
            <a:ext cx="7655391" cy="2536372"/>
          </a:xfrm>
        </p:spPr>
        <p:txBody>
          <a:bodyPr>
            <a:normAutofit fontScale="70000" lnSpcReduction="20000"/>
          </a:bodyPr>
          <a:lstStyle/>
          <a:p>
            <a:r>
              <a:rPr lang="es-ES" sz="4500" b="1" dirty="0">
                <a:solidFill>
                  <a:schemeClr val="tx2"/>
                </a:solidFill>
              </a:rPr>
              <a:t>Robert H. Manson</a:t>
            </a:r>
          </a:p>
          <a:p>
            <a:endParaRPr lang="es-ES" sz="4500" dirty="0"/>
          </a:p>
          <a:p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JPAC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Public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Forum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Climate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Environmental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Justice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“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Leaving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no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one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behind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working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together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more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equitable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solutions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climate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impacts</a:t>
            </a:r>
            <a:r>
              <a:rPr lang="es-ES" sz="2900" b="1" dirty="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</a:p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sz="3100" dirty="0" err="1">
                <a:solidFill>
                  <a:schemeClr val="tx1"/>
                </a:solidFill>
              </a:rPr>
              <a:t>September</a:t>
            </a:r>
            <a:r>
              <a:rPr lang="es-ES" sz="3100" dirty="0">
                <a:solidFill>
                  <a:schemeClr val="tx1"/>
                </a:solidFill>
              </a:rPr>
              <a:t> 9, 2021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9476FE1-74F3-ED41-980A-314CE163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978" y="217714"/>
            <a:ext cx="2181678" cy="142966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4A5C43-B041-6649-8E57-15F8E1E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6" y="217714"/>
            <a:ext cx="2389732" cy="1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7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6C11A9-018A-3E46-91F9-FE26B9D4C760}"/>
              </a:ext>
            </a:extLst>
          </p:cNvPr>
          <p:cNvSpPr txBox="1">
            <a:spLocks/>
          </p:cNvSpPr>
          <p:nvPr/>
        </p:nvSpPr>
        <p:spPr bwMode="auto">
          <a:xfrm>
            <a:off x="2084119" y="166255"/>
            <a:ext cx="67416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sz="40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2891-2B05-D94F-9625-D287C8F04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259" y="1969962"/>
            <a:ext cx="8507482" cy="443484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Better management of hydrological resources is key to long-term sustainability and environmental justice in Mexico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Increase local governance by strengthening communities  and indigenous groups and improved monitoring of activists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More emphasis needed on sustainable agriculture, particularly agroforestry systems such as coffee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Important role for the CEC in the promotion platforms, databases and exchanges on mitigation and adaptation strategies 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Helping to harness and channel market forces is important as well</a:t>
            </a: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</p:txBody>
      </p:sp>
      <p:pic>
        <p:nvPicPr>
          <p:cNvPr id="10" name="Picture 9" descr="A picture containing outdoor, mountain, sky, nature&#10;&#10;Description automatically generated">
            <a:extLst>
              <a:ext uri="{FF2B5EF4-FFF2-40B4-BE49-F238E27FC236}">
                <a16:creationId xmlns:a16="http://schemas.microsoft.com/office/drawing/2014/main" id="{62433787-8294-BB4B-B7B3-344A5F24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3" y="139161"/>
            <a:ext cx="2439795" cy="16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335052"/>
            <a:ext cx="8229600" cy="1143000"/>
          </a:xfrm>
        </p:spPr>
        <p:txBody>
          <a:bodyPr/>
          <a:lstStyle/>
          <a:p>
            <a:pPr algn="ctr"/>
            <a:r>
              <a:rPr lang="es-MX" altLang="es-MX" sz="4600" b="1" dirty="0">
                <a:solidFill>
                  <a:schemeClr val="tx1"/>
                </a:solidFill>
              </a:rPr>
              <a:t>Climate Change Impacts</a:t>
            </a:r>
            <a:endParaRPr lang="es-ES" altLang="es-MX" sz="3600" b="1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-198713" y="1624377"/>
            <a:ext cx="4844143" cy="4898571"/>
          </a:xfrm>
        </p:spPr>
        <p:txBody>
          <a:bodyPr>
            <a:noAutofit/>
          </a:bodyPr>
          <a:lstStyle/>
          <a:p>
            <a:pPr lvl="1"/>
            <a:r>
              <a:rPr lang="en-US" altLang="es-MX" dirty="0">
                <a:latin typeface="Calibri" panose="020F0502020204030204" pitchFamily="34" charset="0"/>
              </a:rPr>
              <a:t>Temperature increase of 1.5 ℃ with increased severity of droughts</a:t>
            </a:r>
          </a:p>
          <a:p>
            <a:pPr lvl="1"/>
            <a:r>
              <a:rPr lang="en-US" altLang="es-MX" dirty="0">
                <a:latin typeface="Calibri" panose="020F0502020204030204" pitchFamily="34" charset="0"/>
              </a:rPr>
              <a:t>Increasing frequency and intensity of storms</a:t>
            </a:r>
          </a:p>
          <a:p>
            <a:pPr lvl="1"/>
            <a:r>
              <a:rPr lang="en-US" altLang="es-MX" dirty="0">
                <a:latin typeface="Calibri" panose="020F0502020204030204" pitchFamily="34" charset="0"/>
              </a:rPr>
              <a:t>Extensive transformation and fragmentation of natural ecosystems </a:t>
            </a:r>
          </a:p>
          <a:p>
            <a:pPr lvl="1"/>
            <a:r>
              <a:rPr lang="en-US" altLang="es-MX" dirty="0">
                <a:latin typeface="Calibri" panose="020F0502020204030204" pitchFamily="34" charset="0"/>
              </a:rPr>
              <a:t>Environmental degradation resulting in losses of 2-3% of GDP </a:t>
            </a:r>
          </a:p>
          <a:p>
            <a:pPr lvl="1"/>
            <a:r>
              <a:rPr lang="en-US" altLang="es-MX" dirty="0">
                <a:latin typeface="Calibri" panose="020F0502020204030204" pitchFamily="34" charset="0"/>
              </a:rPr>
              <a:t>68% of the population and 71% of GDP at risk</a:t>
            </a:r>
          </a:p>
          <a:p>
            <a:pPr lvl="1"/>
            <a:endParaRPr lang="en-US" altLang="es-MX" dirty="0"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46BE33-9510-524E-B2B5-793780EAB58F}"/>
              </a:ext>
            </a:extLst>
          </p:cNvPr>
          <p:cNvGrpSpPr/>
          <p:nvPr/>
        </p:nvGrpSpPr>
        <p:grpSpPr>
          <a:xfrm>
            <a:off x="4572000" y="2870789"/>
            <a:ext cx="4414060" cy="2724468"/>
            <a:chOff x="4724400" y="2718389"/>
            <a:chExt cx="4414060" cy="2724468"/>
          </a:xfrm>
        </p:grpSpPr>
        <p:pic>
          <p:nvPicPr>
            <p:cNvPr id="7" name="Imagen 5">
              <a:extLst>
                <a:ext uri="{FF2B5EF4-FFF2-40B4-BE49-F238E27FC236}">
                  <a16:creationId xmlns:a16="http://schemas.microsoft.com/office/drawing/2014/main" id="{B8935C66-2B0E-504D-BAA7-28057409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2718389"/>
              <a:ext cx="4414060" cy="2724468"/>
            </a:xfrm>
            <a:prstGeom prst="rect">
              <a:avLst/>
            </a:prstGeom>
          </p:spPr>
        </p:pic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3F3FE257-AFBA-0F43-9F0C-7D76CB2EFFD9}"/>
                </a:ext>
              </a:extLst>
            </p:cNvPr>
            <p:cNvSpPr txBox="1"/>
            <p:nvPr/>
          </p:nvSpPr>
          <p:spPr>
            <a:xfrm>
              <a:off x="5392078" y="5165858"/>
              <a:ext cx="16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>
                  <a:latin typeface="+mj-lt"/>
                </a:rPr>
                <a:t>Manson y </a:t>
              </a:r>
              <a:r>
                <a:rPr lang="es-ES" sz="1200" dirty="0" err="1">
                  <a:latin typeface="+mj-lt"/>
                </a:rPr>
                <a:t>Jardel</a:t>
              </a:r>
              <a:r>
                <a:rPr lang="es-ES" sz="1200" dirty="0">
                  <a:latin typeface="+mj-lt"/>
                </a:rPr>
                <a:t> (2008)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8D99E1-15D0-AF46-83D3-EBAA4CCC8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51" y="2226322"/>
            <a:ext cx="4305396" cy="4256839"/>
          </a:xfrm>
          <a:prstGeom prst="rect">
            <a:avLst/>
          </a:prstGeom>
        </p:spPr>
      </p:pic>
      <p:pic>
        <p:nvPicPr>
          <p:cNvPr id="1028" name="Picture 4" descr="Webquest Creator 2">
            <a:extLst>
              <a:ext uri="{FF2B5EF4-FFF2-40B4-BE49-F238E27FC236}">
                <a16:creationId xmlns:a16="http://schemas.microsoft.com/office/drawing/2014/main" id="{E1258177-3DF5-AE4D-9A19-2DE50D6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30" y="2733781"/>
            <a:ext cx="4267200" cy="33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592333B-BA8F-944D-90E0-9B31B4B2F679}"/>
              </a:ext>
            </a:extLst>
          </p:cNvPr>
          <p:cNvSpPr txBox="1">
            <a:spLocks/>
          </p:cNvSpPr>
          <p:nvPr/>
        </p:nvSpPr>
        <p:spPr bwMode="auto">
          <a:xfrm>
            <a:off x="434604" y="153375"/>
            <a:ext cx="84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4000" b="1" dirty="0">
                <a:solidFill>
                  <a:schemeClr val="tx1"/>
                </a:solidFill>
              </a:rPr>
              <a:t>Development and Environmental Justice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504B4990-DFC3-C347-A80C-C82EBC9A1B17}"/>
              </a:ext>
            </a:extLst>
          </p:cNvPr>
          <p:cNvSpPr txBox="1">
            <a:spLocks/>
          </p:cNvSpPr>
          <p:nvPr/>
        </p:nvSpPr>
        <p:spPr bwMode="auto">
          <a:xfrm>
            <a:off x="281711" y="2351000"/>
            <a:ext cx="3588782" cy="407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Extensive impacts from mining</a:t>
            </a:r>
          </a:p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Flooding and displacement from hydroelectric dams</a:t>
            </a:r>
          </a:p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Overexploitation of aquifers for irrigation and factories</a:t>
            </a:r>
          </a:p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Threats to environmentalists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880D06-B03C-8F4D-B351-4AB89467B60D}"/>
              </a:ext>
            </a:extLst>
          </p:cNvPr>
          <p:cNvGrpSpPr/>
          <p:nvPr/>
        </p:nvGrpSpPr>
        <p:grpSpPr>
          <a:xfrm>
            <a:off x="4034471" y="2688458"/>
            <a:ext cx="4899197" cy="2800919"/>
            <a:chOff x="4034471" y="2688458"/>
            <a:chExt cx="4899197" cy="2800919"/>
          </a:xfrm>
        </p:grpSpPr>
        <p:pic>
          <p:nvPicPr>
            <p:cNvPr id="2050" name="Picture 2" descr="Ordena Juez reabrir caso de contaminación del Río Sonora | Observatorio de  Conflictos Mineros de América Latina">
              <a:extLst>
                <a:ext uri="{FF2B5EF4-FFF2-40B4-BE49-F238E27FC236}">
                  <a16:creationId xmlns:a16="http://schemas.microsoft.com/office/drawing/2014/main" id="{AEC36E61-439F-9A4D-BB45-983AF295C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471" y="2688458"/>
              <a:ext cx="4899197" cy="244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754D8E-A970-864B-9A11-8A97ECB26361}"/>
                </a:ext>
              </a:extLst>
            </p:cNvPr>
            <p:cNvSpPr txBox="1"/>
            <p:nvPr/>
          </p:nvSpPr>
          <p:spPr>
            <a:xfrm>
              <a:off x="4120433" y="5181600"/>
              <a:ext cx="3623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/>
                <a:t>Sonora </a:t>
              </a:r>
              <a:r>
                <a:rPr lang="es-ES_tradnl" sz="1400" dirty="0" err="1"/>
                <a:t>River</a:t>
              </a:r>
              <a:r>
                <a:rPr lang="es-ES_tradnl" sz="1400" dirty="0"/>
                <a:t> (2015): https://</a:t>
              </a:r>
              <a:r>
                <a:rPr lang="es-ES_tradnl" sz="1400" dirty="0" err="1"/>
                <a:t>www.ocmal.org</a:t>
              </a:r>
              <a:r>
                <a:rPr lang="es-ES_tradnl" sz="1400" dirty="0"/>
                <a:t>/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8DA657-B19E-A349-8552-94C51A096DBE}"/>
              </a:ext>
            </a:extLst>
          </p:cNvPr>
          <p:cNvGrpSpPr/>
          <p:nvPr/>
        </p:nvGrpSpPr>
        <p:grpSpPr>
          <a:xfrm>
            <a:off x="4272986" y="1452826"/>
            <a:ext cx="4223657" cy="5278144"/>
            <a:chOff x="4272986" y="1452826"/>
            <a:chExt cx="4223657" cy="5278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9C283D-E3B2-204D-9712-34207A9BF198}"/>
                </a:ext>
              </a:extLst>
            </p:cNvPr>
            <p:cNvGrpSpPr/>
            <p:nvPr/>
          </p:nvGrpSpPr>
          <p:grpSpPr>
            <a:xfrm>
              <a:off x="4772867" y="4386941"/>
              <a:ext cx="3422403" cy="2344029"/>
              <a:chOff x="4772867" y="4386941"/>
              <a:chExt cx="3422403" cy="2344029"/>
            </a:xfrm>
          </p:grpSpPr>
          <p:pic>
            <p:nvPicPr>
              <p:cNvPr id="2052" name="Picture 4" descr="Historia de Mexico l Teotihuacanos, Mexicas, Porfiriato, Olmecas: Los  Chinantecos - Cultura Chinanteca">
                <a:extLst>
                  <a:ext uri="{FF2B5EF4-FFF2-40B4-BE49-F238E27FC236}">
                    <a16:creationId xmlns:a16="http://schemas.microsoft.com/office/drawing/2014/main" id="{8BF7471F-41E0-5944-9219-1C9790AC64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867" y="4386941"/>
                <a:ext cx="3422403" cy="2258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B006E-0B43-C046-83E7-64CC476C73EE}"/>
                  </a:ext>
                </a:extLst>
              </p:cNvPr>
              <p:cNvSpPr txBox="1"/>
              <p:nvPr/>
            </p:nvSpPr>
            <p:spPr>
              <a:xfrm>
                <a:off x="4772867" y="6423193"/>
                <a:ext cx="322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400" dirty="0"/>
                  <a:t>http://</a:t>
                </a:r>
                <a:r>
                  <a:rPr lang="es-ES_tradnl" sz="1400" dirty="0" err="1"/>
                  <a:t>www.mundohistoriamexico.com</a:t>
                </a:r>
                <a:endParaRPr lang="es-ES_tradnl" sz="1400" dirty="0"/>
              </a:p>
            </p:txBody>
          </p:sp>
        </p:grpSp>
        <p:pic>
          <p:nvPicPr>
            <p:cNvPr id="2054" name="Picture 6" descr="Presa Miguel Alemán (presa Temascal), Oaxaca - Tuxtepec Turismo">
              <a:extLst>
                <a:ext uri="{FF2B5EF4-FFF2-40B4-BE49-F238E27FC236}">
                  <a16:creationId xmlns:a16="http://schemas.microsoft.com/office/drawing/2014/main" id="{8935346F-B1C4-3344-AA63-0D64CAC38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986" y="1452826"/>
              <a:ext cx="4223657" cy="2949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4BE014-0B0E-AE41-90C5-EE90FB00003F}"/>
                </a:ext>
              </a:extLst>
            </p:cNvPr>
            <p:cNvSpPr/>
            <p:nvPr/>
          </p:nvSpPr>
          <p:spPr>
            <a:xfrm>
              <a:off x="4272986" y="4088920"/>
              <a:ext cx="23642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400" dirty="0">
                  <a:solidFill>
                    <a:schemeClr val="bg1"/>
                  </a:solidFill>
                </a:rPr>
                <a:t>http://</a:t>
              </a:r>
              <a:r>
                <a:rPr lang="es-ES_tradnl" sz="1400" dirty="0" err="1">
                  <a:solidFill>
                    <a:schemeClr val="bg1"/>
                  </a:solidFill>
                </a:rPr>
                <a:t>tuxtepecturismo.com</a:t>
              </a:r>
              <a:endParaRPr lang="es-ES_tradn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9DB4B9-CA11-A74A-A175-09D6757AED78}"/>
              </a:ext>
            </a:extLst>
          </p:cNvPr>
          <p:cNvGrpSpPr/>
          <p:nvPr/>
        </p:nvGrpSpPr>
        <p:grpSpPr>
          <a:xfrm>
            <a:off x="3961837" y="2303770"/>
            <a:ext cx="4971831" cy="3797059"/>
            <a:chOff x="3961837" y="2303770"/>
            <a:chExt cx="4971831" cy="3797059"/>
          </a:xfrm>
        </p:grpSpPr>
        <p:pic>
          <p:nvPicPr>
            <p:cNvPr id="23" name="Picture 2" descr="acuiferos">
              <a:extLst>
                <a:ext uri="{FF2B5EF4-FFF2-40B4-BE49-F238E27FC236}">
                  <a16:creationId xmlns:a16="http://schemas.microsoft.com/office/drawing/2014/main" id="{9B44E1C4-2A85-BA41-8BB7-4ACB8E89C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1837" y="2303770"/>
              <a:ext cx="4971831" cy="379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1B6844-F18E-DC4F-8260-59DD5865FE6A}"/>
                </a:ext>
              </a:extLst>
            </p:cNvPr>
            <p:cNvSpPr txBox="1"/>
            <p:nvPr/>
          </p:nvSpPr>
          <p:spPr>
            <a:xfrm>
              <a:off x="4421324" y="5720185"/>
              <a:ext cx="1460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>
                  <a:latin typeface="+mj-lt"/>
                </a:rPr>
                <a:t>CONAGUA (2007)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A3D3E0-93A2-7540-AA9F-4199A92E42D5}"/>
              </a:ext>
            </a:extLst>
          </p:cNvPr>
          <p:cNvGrpSpPr/>
          <p:nvPr/>
        </p:nvGrpSpPr>
        <p:grpSpPr>
          <a:xfrm>
            <a:off x="4034469" y="1914035"/>
            <a:ext cx="4764013" cy="4459243"/>
            <a:chOff x="4034469" y="1914035"/>
            <a:chExt cx="4764013" cy="4459243"/>
          </a:xfrm>
        </p:grpSpPr>
        <p:pic>
          <p:nvPicPr>
            <p:cNvPr id="2056" name="Picture 8" descr="La Jornada: Defender el ambiente, actividad de peligro mortal en México">
              <a:extLst>
                <a:ext uri="{FF2B5EF4-FFF2-40B4-BE49-F238E27FC236}">
                  <a16:creationId xmlns:a16="http://schemas.microsoft.com/office/drawing/2014/main" id="{09B25B58-BE29-8042-9A7E-ED6AB1B9B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469" y="1914035"/>
              <a:ext cx="2463098" cy="318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La Jornada: Muerte y persecución enfrentan activistas ambientales en el país">
              <a:extLst>
                <a:ext uri="{FF2B5EF4-FFF2-40B4-BE49-F238E27FC236}">
                  <a16:creationId xmlns:a16="http://schemas.microsoft.com/office/drawing/2014/main" id="{9D56F577-1734-1940-B11E-BAD3AFA79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384" y="3190956"/>
              <a:ext cx="2463098" cy="318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1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592333B-BA8F-944D-90E0-9B31B4B2F679}"/>
              </a:ext>
            </a:extLst>
          </p:cNvPr>
          <p:cNvSpPr txBox="1">
            <a:spLocks/>
          </p:cNvSpPr>
          <p:nvPr/>
        </p:nvSpPr>
        <p:spPr bwMode="auto">
          <a:xfrm>
            <a:off x="434604" y="153375"/>
            <a:ext cx="84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sz="4000" b="1" dirty="0">
                <a:solidFill>
                  <a:schemeClr val="tx1"/>
                </a:solidFill>
              </a:rPr>
              <a:t>Risks for Agriculture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504B4990-DFC3-C347-A80C-C82EBC9A1B17}"/>
              </a:ext>
            </a:extLst>
          </p:cNvPr>
          <p:cNvSpPr txBox="1">
            <a:spLocks/>
          </p:cNvSpPr>
          <p:nvPr/>
        </p:nvSpPr>
        <p:spPr bwMode="auto">
          <a:xfrm>
            <a:off x="264761" y="1828486"/>
            <a:ext cx="4218844" cy="47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Center of origin of 94 cultivars comprising 15% of the world population diet</a:t>
            </a:r>
          </a:p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10% of GDP with 5.5 million on-farm workers in farms </a:t>
            </a:r>
          </a:p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40-70% loss of land possible by 2030</a:t>
            </a:r>
          </a:p>
          <a:p>
            <a:pPr defTabSz="914400">
              <a:buClr>
                <a:schemeClr val="accent1"/>
              </a:buClr>
            </a:pPr>
            <a:r>
              <a:rPr lang="en-US" sz="2800" dirty="0">
                <a:latin typeface="+mj-lt"/>
              </a:rPr>
              <a:t>High poverty (55.3%) and migration to cities, the US and Canada </a:t>
            </a:r>
          </a:p>
          <a:p>
            <a:pPr defTabSz="914400">
              <a:buClr>
                <a:schemeClr val="accent1"/>
              </a:buClr>
            </a:pPr>
            <a:endParaRPr lang="en-US" sz="28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DC08D-3E52-F645-90BA-AF167EDF1D0A}"/>
              </a:ext>
            </a:extLst>
          </p:cNvPr>
          <p:cNvGrpSpPr/>
          <p:nvPr/>
        </p:nvGrpSpPr>
        <p:grpSpPr>
          <a:xfrm>
            <a:off x="4684136" y="2133881"/>
            <a:ext cx="3360365" cy="2024970"/>
            <a:chOff x="4256315" y="1937657"/>
            <a:chExt cx="3360365" cy="2024970"/>
          </a:xfrm>
        </p:grpSpPr>
        <p:pic>
          <p:nvPicPr>
            <p:cNvPr id="4098" name="Picture 2" descr="Cinco estados con cinco estrellas en producción agrícola | Secretaría de  Agricultura y Desarrollo Rural | Gobierno | gob.mx">
              <a:extLst>
                <a:ext uri="{FF2B5EF4-FFF2-40B4-BE49-F238E27FC236}">
                  <a16:creationId xmlns:a16="http://schemas.microsoft.com/office/drawing/2014/main" id="{E21A71B1-6671-BB47-8433-927F5231D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315" y="1937657"/>
              <a:ext cx="3360365" cy="202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DCC35A-ACEE-1E4B-8E6A-6568F898BF9E}"/>
                </a:ext>
              </a:extLst>
            </p:cNvPr>
            <p:cNvSpPr txBox="1"/>
            <p:nvPr/>
          </p:nvSpPr>
          <p:spPr>
            <a:xfrm>
              <a:off x="4256315" y="3654850"/>
              <a:ext cx="1125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>
                  <a:solidFill>
                    <a:schemeClr val="bg1"/>
                  </a:solidFill>
                  <a:latin typeface="+mj-lt"/>
                </a:rPr>
                <a:t>SADER (2021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8A0CA8-2577-504C-BA92-FE0B46367CA8}"/>
              </a:ext>
            </a:extLst>
          </p:cNvPr>
          <p:cNvGrpSpPr/>
          <p:nvPr/>
        </p:nvGrpSpPr>
        <p:grpSpPr>
          <a:xfrm>
            <a:off x="4684136" y="4177343"/>
            <a:ext cx="3265714" cy="2077357"/>
            <a:chOff x="5468206" y="3773331"/>
            <a:chExt cx="3265714" cy="2077357"/>
          </a:xfrm>
        </p:grpSpPr>
        <p:pic>
          <p:nvPicPr>
            <p:cNvPr id="4100" name="Picture 4" descr="La superficie de riego nacional en 2016 fue de 27.6% del total del área sembrada">
              <a:extLst>
                <a:ext uri="{FF2B5EF4-FFF2-40B4-BE49-F238E27FC236}">
                  <a16:creationId xmlns:a16="http://schemas.microsoft.com/office/drawing/2014/main" id="{D419C743-1C5E-5140-8F35-2439FC27B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206" y="3773331"/>
              <a:ext cx="3265714" cy="207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FF32DF-52DA-DE47-AF77-7FD0E20187E5}"/>
                </a:ext>
              </a:extLst>
            </p:cNvPr>
            <p:cNvSpPr txBox="1"/>
            <p:nvPr/>
          </p:nvSpPr>
          <p:spPr>
            <a:xfrm>
              <a:off x="5519630" y="5542911"/>
              <a:ext cx="1023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>
                  <a:solidFill>
                    <a:schemeClr val="bg1"/>
                  </a:solidFill>
                  <a:latin typeface="+mj-lt"/>
                </a:rPr>
                <a:t>SIAP (2018)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5A0F7DB-D910-C449-8424-8F1C4CBEE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06659" y="2771147"/>
            <a:ext cx="6870381" cy="13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6C11A9-018A-3E46-91F9-FE26B9D4C760}"/>
              </a:ext>
            </a:extLst>
          </p:cNvPr>
          <p:cNvSpPr txBox="1">
            <a:spLocks/>
          </p:cNvSpPr>
          <p:nvPr/>
        </p:nvSpPr>
        <p:spPr bwMode="auto">
          <a:xfrm>
            <a:off x="638300" y="2761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sz="4000" b="1" dirty="0">
                <a:solidFill>
                  <a:schemeClr val="tx1"/>
                </a:solidFill>
              </a:rPr>
              <a:t>Socioeconomic and Cultural Importance of Coffee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81F21F-F671-9045-A421-4B4C497FB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1953336"/>
            <a:ext cx="4038600" cy="4904664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527,000 farmers in 15 states covering 620,000 ha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92% are small farms with less than 1.5 ha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$897 million dollars in exports + domestic consumption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60% of municipalities are dominated by indigenous groups from 30 ethnic groups</a:t>
            </a:r>
          </a:p>
          <a:p>
            <a:pPr>
              <a:buClr>
                <a:schemeClr val="accent1"/>
              </a:buCl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outdoor, tree, person, grass&#10;&#10;Description automatically generated">
            <a:extLst>
              <a:ext uri="{FF2B5EF4-FFF2-40B4-BE49-F238E27FC236}">
                <a16:creationId xmlns:a16="http://schemas.microsoft.com/office/drawing/2014/main" id="{DEE9C2BD-F3BD-704F-9A7E-C7880C2B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72" y="2801234"/>
            <a:ext cx="2056700" cy="2750238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D123B515-07A9-CC4F-97C5-DA1F010C9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954" y="4783082"/>
            <a:ext cx="2587782" cy="1935211"/>
          </a:xfrm>
          <a:prstGeom prst="rect">
            <a:avLst/>
          </a:prstGeom>
        </p:spPr>
      </p:pic>
      <p:pic>
        <p:nvPicPr>
          <p:cNvPr id="14" name="Picture 13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8BA849E8-BF7F-9A48-B88C-CCD8AD306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54" y="1833628"/>
            <a:ext cx="2587782" cy="19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6C11A9-018A-3E46-91F9-FE26B9D4C760}"/>
              </a:ext>
            </a:extLst>
          </p:cNvPr>
          <p:cNvSpPr txBox="1">
            <a:spLocks/>
          </p:cNvSpPr>
          <p:nvPr/>
        </p:nvSpPr>
        <p:spPr bwMode="auto">
          <a:xfrm>
            <a:off x="638300" y="2761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sz="4000" b="1" dirty="0">
                <a:solidFill>
                  <a:schemeClr val="tx1"/>
                </a:solidFill>
              </a:rPr>
              <a:t>Environmental Importance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81F21F-F671-9045-A421-4B4C497FB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256" y="1705119"/>
            <a:ext cx="4038600" cy="4904664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 90% of farms a structurally similar to forest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Important for native and migratory biodiversity, especial in areas of cloud forest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 in watershed makes these farms important for water regulation and carbon sequestration</a:t>
            </a:r>
          </a:p>
          <a:p>
            <a:pPr>
              <a:buClr>
                <a:schemeClr val="accent1"/>
              </a:buCl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93F09B-1320-394C-80FC-F02160B5F633}"/>
              </a:ext>
            </a:extLst>
          </p:cNvPr>
          <p:cNvGrpSpPr/>
          <p:nvPr/>
        </p:nvGrpSpPr>
        <p:grpSpPr>
          <a:xfrm>
            <a:off x="5170516" y="1419187"/>
            <a:ext cx="3763623" cy="5110131"/>
            <a:chOff x="5170516" y="1419187"/>
            <a:chExt cx="3763623" cy="5110131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1CE30FFB-75DB-3C4E-8573-D2CB9ECA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164" y="1785585"/>
              <a:ext cx="3119315" cy="474373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2C7C1B-3A86-F842-854E-4258675445A2}"/>
                </a:ext>
              </a:extLst>
            </p:cNvPr>
            <p:cNvSpPr/>
            <p:nvPr/>
          </p:nvSpPr>
          <p:spPr>
            <a:xfrm>
              <a:off x="5170516" y="1419187"/>
              <a:ext cx="3763623" cy="378457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5976F7-57EE-F846-8940-0AE6AA5A9A9F}"/>
              </a:ext>
            </a:extLst>
          </p:cNvPr>
          <p:cNvSpPr txBox="1"/>
          <p:nvPr/>
        </p:nvSpPr>
        <p:spPr>
          <a:xfrm>
            <a:off x="6118167" y="6440506"/>
            <a:ext cx="2150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+mj-lt"/>
              </a:rPr>
              <a:t>Toledo y Moguel (2012)</a:t>
            </a:r>
          </a:p>
        </p:txBody>
      </p:sp>
    </p:spTree>
    <p:extLst>
      <p:ext uri="{BB962C8B-B14F-4D97-AF65-F5344CB8AC3E}">
        <p14:creationId xmlns:p14="http://schemas.microsoft.com/office/powerpoint/2010/main" val="15954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3A19-EA77-D84E-A8EC-CAD21ECC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201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 Sector in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8FD-8B34-3B45-B3DF-C7361BC9D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866" y="1803707"/>
            <a:ext cx="4315133" cy="443484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Elimination of INMECAFE and international accords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Cycles of overproduction and falling prices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Small growers with limited capital and aggregated value, and high poverty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Low yields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Increased abandonment or transformation and migration to cities</a:t>
            </a:r>
          </a:p>
        </p:txBody>
      </p:sp>
      <p:pic>
        <p:nvPicPr>
          <p:cNvPr id="6" name="Picture 5" descr="A picture containing outdoor, sky, tree, mountain&#10;&#10;Description automatically generated">
            <a:extLst>
              <a:ext uri="{FF2B5EF4-FFF2-40B4-BE49-F238E27FC236}">
                <a16:creationId xmlns:a16="http://schemas.microsoft.com/office/drawing/2014/main" id="{1C9FA1EA-D112-4540-B143-E1E57EA7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43" y="4031101"/>
            <a:ext cx="2545357" cy="2545357"/>
          </a:xfrm>
          <a:prstGeom prst="rect">
            <a:avLst/>
          </a:prstGeom>
        </p:spPr>
      </p:pic>
      <p:pic>
        <p:nvPicPr>
          <p:cNvPr id="10" name="Picture 9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249844EF-0FAB-CA4B-B24A-F812CE7B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535" y="1790768"/>
            <a:ext cx="3231436" cy="24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6C11A9-018A-3E46-91F9-FE26B9D4C760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sz="4000" b="1" dirty="0">
                <a:solidFill>
                  <a:schemeClr val="tx1"/>
                </a:solidFill>
              </a:rPr>
              <a:t>Climate Change: The last straw?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B40B6B72-D5EE-D74E-8496-45A166DF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66" y="2880360"/>
            <a:ext cx="5278916" cy="2608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2891-2B05-D94F-9625-D287C8F04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18" y="1737205"/>
            <a:ext cx="4038600" cy="443484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Narrow range of suitability for growth and fruit production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27-97% loss in optimum areas of production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Differential impacts for a perennial crop requires long-term planning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Expansion of pests (Broca) and diseases (Rust fungus) causing 10-55% losses in production</a:t>
            </a: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89B5DB-A2E2-3044-B6CB-2D5B79ACD8A2}"/>
              </a:ext>
            </a:extLst>
          </p:cNvPr>
          <p:cNvGrpSpPr/>
          <p:nvPr/>
        </p:nvGrpSpPr>
        <p:grpSpPr>
          <a:xfrm>
            <a:off x="4717668" y="1258054"/>
            <a:ext cx="3419457" cy="5283659"/>
            <a:chOff x="392968" y="1009592"/>
            <a:chExt cx="3909908" cy="5683901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A474D635-DD16-D946-A5CE-29AC23D0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968" y="1009592"/>
              <a:ext cx="3909908" cy="5376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F989EA-9686-054C-9E7E-FDD0FB8EC141}"/>
                </a:ext>
              </a:extLst>
            </p:cNvPr>
            <p:cNvSpPr txBox="1"/>
            <p:nvPr/>
          </p:nvSpPr>
          <p:spPr>
            <a:xfrm>
              <a:off x="422237" y="6385716"/>
              <a:ext cx="2371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>
                  <a:latin typeface="+mj-lt"/>
                </a:rPr>
                <a:t>Fuente: Cabrera García (2019)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060C99-6056-FD4B-8B02-03342FEFF5F6}"/>
              </a:ext>
            </a:extLst>
          </p:cNvPr>
          <p:cNvGrpSpPr/>
          <p:nvPr/>
        </p:nvGrpSpPr>
        <p:grpSpPr>
          <a:xfrm>
            <a:off x="4717668" y="1573907"/>
            <a:ext cx="3822541" cy="4761436"/>
            <a:chOff x="4899530" y="1519166"/>
            <a:chExt cx="3822541" cy="4761436"/>
          </a:xfrm>
        </p:grpSpPr>
        <p:pic>
          <p:nvPicPr>
            <p:cNvPr id="1026" name="Picture 2" descr="Roya del Cafeto (Hemileia Vastatrix) | CESAVE">
              <a:extLst>
                <a:ext uri="{FF2B5EF4-FFF2-40B4-BE49-F238E27FC236}">
                  <a16:creationId xmlns:a16="http://schemas.microsoft.com/office/drawing/2014/main" id="{3115945D-CB73-144F-988B-416658BEF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530" y="4130422"/>
              <a:ext cx="3822541" cy="21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31A5642-E782-724F-95A9-A17CF90FE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89" y="1519166"/>
              <a:ext cx="3095617" cy="232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1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6C11A9-018A-3E46-91F9-FE26B9D4C760}"/>
              </a:ext>
            </a:extLst>
          </p:cNvPr>
          <p:cNvSpPr txBox="1">
            <a:spLocks/>
          </p:cNvSpPr>
          <p:nvPr/>
        </p:nvSpPr>
        <p:spPr bwMode="auto">
          <a:xfrm>
            <a:off x="2377440" y="199506"/>
            <a:ext cx="6309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sz="4000" b="1" dirty="0">
                <a:solidFill>
                  <a:schemeClr val="tx1"/>
                </a:solidFill>
              </a:rPr>
              <a:t>Future Production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2891-2B05-D94F-9625-D287C8F04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36455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Intensification: 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  <a:latin typeface="+mj-lt"/>
              </a:rPr>
              <a:t>Replanting with high-yield resistant varieties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  <a:latin typeface="+mj-lt"/>
              </a:rPr>
              <a:t>More agrochemicals, less shade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  <a:latin typeface="+mj-lt"/>
              </a:rPr>
              <a:t>Lower quality and price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  <a:latin typeface="+mj-lt"/>
              </a:rPr>
              <a:t>Greater vulnerability to climate change and market volatility </a:t>
            </a: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D83E41-3E2B-EF4E-98E6-BFB8D11EB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36455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Differentiation:</a:t>
            </a:r>
          </a:p>
          <a:p>
            <a:pPr>
              <a:buClr>
                <a:srgbClr val="00B050"/>
              </a:buClr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yields but higher aggregated value (certification or specialty coffee)</a:t>
            </a:r>
          </a:p>
          <a:p>
            <a:pPr>
              <a:buClr>
                <a:srgbClr val="00B050"/>
              </a:buClr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coordination</a:t>
            </a:r>
          </a:p>
          <a:p>
            <a:pPr>
              <a:buClr>
                <a:srgbClr val="00B050"/>
              </a:buClr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quality, prices, and less market variability </a:t>
            </a:r>
          </a:p>
          <a:p>
            <a:pPr>
              <a:buClr>
                <a:srgbClr val="00B050"/>
              </a:buClr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crop diversification and food security</a:t>
            </a:r>
          </a:p>
          <a:p>
            <a:endParaRPr lang="en-US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group of white flowers&#10;&#10;Description automatically generated with medium confidence">
            <a:extLst>
              <a:ext uri="{FF2B5EF4-FFF2-40B4-BE49-F238E27FC236}">
                <a16:creationId xmlns:a16="http://schemas.microsoft.com/office/drawing/2014/main" id="{B0001624-66E1-994B-99D2-8F4D0AD5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8" y="99755"/>
            <a:ext cx="2456387" cy="18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11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9802</TotalTime>
  <Words>521</Words>
  <Application>Microsoft Macintosh PowerPoint</Application>
  <PresentationFormat>On-screen Show (4:3)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Tema de Office</vt:lpstr>
      <vt:lpstr>Flujo</vt:lpstr>
      <vt:lpstr>Climate change and Environmental Justice in Mexico</vt:lpstr>
      <vt:lpstr>Climate Change Impacts</vt:lpstr>
      <vt:lpstr>PowerPoint Presentation</vt:lpstr>
      <vt:lpstr>PowerPoint Presentation</vt:lpstr>
      <vt:lpstr>PowerPoint Presentation</vt:lpstr>
      <vt:lpstr>PowerPoint Presentation</vt:lpstr>
      <vt:lpstr>A Sector in Crisis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C. Evaluador</dc:creator>
  <cp:lastModifiedBy>Robert Manson</cp:lastModifiedBy>
  <cp:revision>203</cp:revision>
  <dcterms:created xsi:type="dcterms:W3CDTF">2015-11-22T22:47:05Z</dcterms:created>
  <dcterms:modified xsi:type="dcterms:W3CDTF">2021-09-08T01:13:14Z</dcterms:modified>
</cp:coreProperties>
</file>