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0" r:id="rId4"/>
    <p:sldId id="271" r:id="rId5"/>
    <p:sldId id="272" r:id="rId6"/>
    <p:sldId id="282" r:id="rId7"/>
    <p:sldId id="284" r:id="rId8"/>
    <p:sldId id="266" r:id="rId9"/>
    <p:sldId id="267" r:id="rId10"/>
    <p:sldId id="283"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EAFFD-C8B8-4E19-BBEC-6B6B5F38579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C211F4E3-581B-4C05-8017-6A8AAD6D7508}">
      <dgm:prSet custT="1"/>
      <dgm:spPr/>
      <dgm:t>
        <a:bodyPr/>
        <a:lstStyle/>
        <a:p>
          <a:r>
            <a:rPr lang="en-US" sz="2000" noProof="0" dirty="0"/>
            <a:t>Need of transformative justice approach: no significant harm, access ensured, procedural justice and substantive justice.</a:t>
          </a:r>
        </a:p>
      </dgm:t>
    </dgm:pt>
    <dgm:pt modelId="{3B0F215B-694B-4BE3-B51E-0647C12BEBD4}" type="parTrans" cxnId="{230EF31B-2313-441E-9E6C-D46DEC2B61F1}">
      <dgm:prSet/>
      <dgm:spPr/>
      <dgm:t>
        <a:bodyPr/>
        <a:lstStyle/>
        <a:p>
          <a:endParaRPr lang="en-US"/>
        </a:p>
      </dgm:t>
    </dgm:pt>
    <dgm:pt modelId="{516AE615-802C-4ABC-88CE-885C4CA61F98}" type="sibTrans" cxnId="{230EF31B-2313-441E-9E6C-D46DEC2B61F1}">
      <dgm:prSet/>
      <dgm:spPr/>
      <dgm:t>
        <a:bodyPr/>
        <a:lstStyle/>
        <a:p>
          <a:endParaRPr lang="en-US"/>
        </a:p>
      </dgm:t>
    </dgm:pt>
    <dgm:pt modelId="{04CD6D23-FCA7-4A76-A44F-00430825E2C3}">
      <dgm:prSet custT="1"/>
      <dgm:spPr/>
      <dgm:t>
        <a:bodyPr/>
        <a:lstStyle/>
        <a:p>
          <a:r>
            <a:rPr lang="en-US" sz="2000" dirty="0"/>
            <a:t>Based on universal </a:t>
          </a:r>
          <a:r>
            <a:rPr lang="en-US" sz="2000" noProof="0" dirty="0"/>
            <a:t>rights, and open to diverse and local approaches</a:t>
          </a:r>
          <a:r>
            <a:rPr lang="en-US" sz="1700" noProof="0" dirty="0"/>
            <a:t>.</a:t>
          </a:r>
        </a:p>
      </dgm:t>
    </dgm:pt>
    <dgm:pt modelId="{F1D90281-5B9D-41A7-AE08-338E8E11F048}" type="parTrans" cxnId="{D74FB65E-416A-4289-9801-CCEA61CFA9D8}">
      <dgm:prSet/>
      <dgm:spPr/>
      <dgm:t>
        <a:bodyPr/>
        <a:lstStyle/>
        <a:p>
          <a:endParaRPr lang="en-US"/>
        </a:p>
      </dgm:t>
    </dgm:pt>
    <dgm:pt modelId="{D2BF9897-2FE6-4B4D-92A6-F47E3824B71E}" type="sibTrans" cxnId="{D74FB65E-416A-4289-9801-CCEA61CFA9D8}">
      <dgm:prSet/>
      <dgm:spPr/>
      <dgm:t>
        <a:bodyPr/>
        <a:lstStyle/>
        <a:p>
          <a:endParaRPr lang="en-US"/>
        </a:p>
      </dgm:t>
    </dgm:pt>
    <dgm:pt modelId="{CA6C0458-AF37-47B0-90A1-5B4E22E377D8}">
      <dgm:prSet custT="1"/>
      <dgm:spPr/>
      <dgm:t>
        <a:bodyPr/>
        <a:lstStyle/>
        <a:p>
          <a:r>
            <a:rPr lang="en-US" sz="2000" noProof="0" dirty="0"/>
            <a:t>Procedural justice: access to recognition, information and participation in decision making.</a:t>
          </a:r>
        </a:p>
      </dgm:t>
    </dgm:pt>
    <dgm:pt modelId="{510D1442-2DAA-4D3F-B7F5-13BF07E85382}" type="parTrans" cxnId="{875E2247-AC23-4D76-BCEC-99AC2570EC46}">
      <dgm:prSet/>
      <dgm:spPr/>
      <dgm:t>
        <a:bodyPr/>
        <a:lstStyle/>
        <a:p>
          <a:endParaRPr lang="en-US"/>
        </a:p>
      </dgm:t>
    </dgm:pt>
    <dgm:pt modelId="{7814E4E2-2CDA-4D30-B50C-C0817CEFE31F}" type="sibTrans" cxnId="{875E2247-AC23-4D76-BCEC-99AC2570EC46}">
      <dgm:prSet/>
      <dgm:spPr/>
      <dgm:t>
        <a:bodyPr/>
        <a:lstStyle/>
        <a:p>
          <a:endParaRPr lang="en-US"/>
        </a:p>
      </dgm:t>
    </dgm:pt>
    <dgm:pt modelId="{CB30371D-D8CC-45AC-98C6-D913B77628D2}">
      <dgm:prSet custT="1"/>
      <dgm:spPr/>
      <dgm:t>
        <a:bodyPr/>
        <a:lstStyle/>
        <a:p>
          <a:r>
            <a:rPr lang="es-ES" sz="2000" dirty="0"/>
            <a:t>Sustantive </a:t>
          </a:r>
          <a:r>
            <a:rPr lang="en-US" sz="2000" noProof="0" dirty="0"/>
            <a:t>Justice, corrective, distributive: access to needed resources for everybody, </a:t>
          </a:r>
        </a:p>
      </dgm:t>
    </dgm:pt>
    <dgm:pt modelId="{E2D4AC12-C99F-41CE-A8BE-3C2439E77176}" type="parTrans" cxnId="{463C1BD7-58B9-4417-8E2C-3F2544EB872C}">
      <dgm:prSet/>
      <dgm:spPr/>
      <dgm:t>
        <a:bodyPr/>
        <a:lstStyle/>
        <a:p>
          <a:endParaRPr lang="en-US"/>
        </a:p>
      </dgm:t>
    </dgm:pt>
    <dgm:pt modelId="{55BF26E0-CCF7-498B-9783-9825C2DC90C4}" type="sibTrans" cxnId="{463C1BD7-58B9-4417-8E2C-3F2544EB872C}">
      <dgm:prSet/>
      <dgm:spPr/>
      <dgm:t>
        <a:bodyPr/>
        <a:lstStyle/>
        <a:p>
          <a:endParaRPr lang="en-US"/>
        </a:p>
      </dgm:t>
    </dgm:pt>
    <dgm:pt modelId="{F1180428-7428-45A7-BA2F-76452515D802}">
      <dgm:prSet custT="1"/>
      <dgm:spPr/>
      <dgm:t>
        <a:bodyPr/>
        <a:lstStyle/>
        <a:p>
          <a:r>
            <a:rPr lang="es-ES" sz="2000" dirty="0"/>
            <a:t>Targets: </a:t>
          </a:r>
          <a:r>
            <a:rPr lang="en-US" sz="2000" noProof="0" dirty="0"/>
            <a:t>respect to acquired rights, access to minimum rights, not to harm people</a:t>
          </a:r>
          <a:r>
            <a:rPr lang="es-ES" sz="2000" dirty="0"/>
            <a:t>.</a:t>
          </a:r>
          <a:endParaRPr lang="en-US" sz="2000" dirty="0"/>
        </a:p>
      </dgm:t>
    </dgm:pt>
    <dgm:pt modelId="{D7F7EBCE-7BF9-4512-A168-826EC6D087D9}" type="parTrans" cxnId="{A481AABB-1C9A-47A3-B47A-4922F66AC67C}">
      <dgm:prSet/>
      <dgm:spPr/>
      <dgm:t>
        <a:bodyPr/>
        <a:lstStyle/>
        <a:p>
          <a:endParaRPr lang="en-US"/>
        </a:p>
      </dgm:t>
    </dgm:pt>
    <dgm:pt modelId="{FB45C3FB-BC98-42CB-AA4C-49AD4267E19C}" type="sibTrans" cxnId="{A481AABB-1C9A-47A3-B47A-4922F66AC67C}">
      <dgm:prSet/>
      <dgm:spPr/>
      <dgm:t>
        <a:bodyPr/>
        <a:lstStyle/>
        <a:p>
          <a:endParaRPr lang="en-US"/>
        </a:p>
      </dgm:t>
    </dgm:pt>
    <dgm:pt modelId="{A540D76A-AFD0-4BCF-9969-C58816F91959}">
      <dgm:prSet custT="1"/>
      <dgm:spPr/>
      <dgm:t>
        <a:bodyPr/>
        <a:lstStyle/>
        <a:p>
          <a:r>
            <a:rPr lang="es-ES" sz="2000"/>
            <a:t>Living within safe spaces demands transformative policies</a:t>
          </a:r>
          <a:endParaRPr lang="en-US" sz="2000"/>
        </a:p>
      </dgm:t>
    </dgm:pt>
    <dgm:pt modelId="{71846BCF-F7E0-477E-A0B3-6DED92DF9E75}" type="parTrans" cxnId="{E880DC70-0472-487A-B740-CA18A89167E5}">
      <dgm:prSet/>
      <dgm:spPr/>
      <dgm:t>
        <a:bodyPr/>
        <a:lstStyle/>
        <a:p>
          <a:endParaRPr lang="en-US"/>
        </a:p>
      </dgm:t>
    </dgm:pt>
    <dgm:pt modelId="{985C0152-75C1-49DF-883A-E4523A99A8F7}" type="sibTrans" cxnId="{E880DC70-0472-487A-B740-CA18A89167E5}">
      <dgm:prSet/>
      <dgm:spPr/>
      <dgm:t>
        <a:bodyPr/>
        <a:lstStyle/>
        <a:p>
          <a:endParaRPr lang="en-US"/>
        </a:p>
      </dgm:t>
    </dgm:pt>
    <dgm:pt modelId="{D49DBF7E-F4EB-4C3E-B552-E00DC90A4E59}">
      <dgm:prSet custT="1"/>
      <dgm:spPr/>
      <dgm:t>
        <a:bodyPr/>
        <a:lstStyle/>
        <a:p>
          <a:r>
            <a:rPr lang="en-US" sz="2000" noProof="0" dirty="0"/>
            <a:t>Need to achieve justice within safe climate limits and the planetary borders, e.g. energy, </a:t>
          </a:r>
          <a:r>
            <a:rPr lang="en-US" sz="2000" noProof="0" dirty="0" err="1"/>
            <a:t>wáter</a:t>
          </a:r>
          <a:r>
            <a:rPr lang="en-US" sz="2000" noProof="0" dirty="0"/>
            <a:t>, food.</a:t>
          </a:r>
        </a:p>
      </dgm:t>
    </dgm:pt>
    <dgm:pt modelId="{F08E8AC5-0797-4595-840B-BF5CF14F8CE2}" type="parTrans" cxnId="{7806C8DF-0A2C-4418-8BB6-B35385517602}">
      <dgm:prSet/>
      <dgm:spPr/>
      <dgm:t>
        <a:bodyPr/>
        <a:lstStyle/>
        <a:p>
          <a:endParaRPr lang="en-US"/>
        </a:p>
      </dgm:t>
    </dgm:pt>
    <dgm:pt modelId="{64DE64DA-3315-47FF-A1C9-ED47D86DA3CC}" type="sibTrans" cxnId="{7806C8DF-0A2C-4418-8BB6-B35385517602}">
      <dgm:prSet/>
      <dgm:spPr/>
      <dgm:t>
        <a:bodyPr/>
        <a:lstStyle/>
        <a:p>
          <a:endParaRPr lang="en-US"/>
        </a:p>
      </dgm:t>
    </dgm:pt>
    <dgm:pt modelId="{844724AB-EDC5-4C9C-9FF0-CAB5387CA671}">
      <dgm:prSet custT="1"/>
      <dgm:spPr/>
      <dgm:t>
        <a:bodyPr/>
        <a:lstStyle/>
        <a:p>
          <a:r>
            <a:rPr lang="en-US" sz="2000" dirty="0"/>
            <a:t>Justice</a:t>
          </a:r>
          <a:r>
            <a:rPr lang="en-US" sz="500" dirty="0"/>
            <a:t> </a:t>
          </a:r>
          <a:r>
            <a:rPr lang="en-US" sz="2000" dirty="0"/>
            <a:t>approach in the</a:t>
          </a:r>
          <a:r>
            <a:rPr lang="en-US" sz="500" dirty="0"/>
            <a:t> </a:t>
          </a:r>
          <a:r>
            <a:rPr lang="en-US" sz="2000" dirty="0"/>
            <a:t>SDGs</a:t>
          </a:r>
          <a:r>
            <a:rPr lang="en-US" sz="500" dirty="0"/>
            <a:t>, </a:t>
          </a:r>
          <a:r>
            <a:rPr lang="en-US" sz="2000" dirty="0"/>
            <a:t>leaving</a:t>
          </a:r>
          <a:r>
            <a:rPr lang="en-US" sz="500" dirty="0"/>
            <a:t>  </a:t>
          </a:r>
          <a:r>
            <a:rPr lang="en-US" sz="2000" dirty="0"/>
            <a:t>none behind, pushing none behind</a:t>
          </a:r>
        </a:p>
      </dgm:t>
    </dgm:pt>
    <dgm:pt modelId="{43315F77-2E63-4EF5-B6B2-A7F60A6FABFA}" type="parTrans" cxnId="{B703627B-43A5-44B1-A7BC-9C6D4231C21D}">
      <dgm:prSet/>
      <dgm:spPr/>
      <dgm:t>
        <a:bodyPr/>
        <a:lstStyle/>
        <a:p>
          <a:endParaRPr lang="en-US"/>
        </a:p>
      </dgm:t>
    </dgm:pt>
    <dgm:pt modelId="{C624188B-34E5-4AFC-8278-958BAD70CCB9}" type="sibTrans" cxnId="{B703627B-43A5-44B1-A7BC-9C6D4231C21D}">
      <dgm:prSet/>
      <dgm:spPr/>
      <dgm:t>
        <a:bodyPr/>
        <a:lstStyle/>
        <a:p>
          <a:endParaRPr lang="en-US"/>
        </a:p>
      </dgm:t>
    </dgm:pt>
    <dgm:pt modelId="{248C9FF6-6BC0-420D-A104-27BC6AC96888}" type="pres">
      <dgm:prSet presAssocID="{44DEAFFD-C8B8-4E19-BBEC-6B6B5F38579D}" presName="linear" presStyleCnt="0">
        <dgm:presLayoutVars>
          <dgm:animLvl val="lvl"/>
          <dgm:resizeHandles val="exact"/>
        </dgm:presLayoutVars>
      </dgm:prSet>
      <dgm:spPr/>
    </dgm:pt>
    <dgm:pt modelId="{AC802C75-7D00-4E7A-8281-EF3E2600712A}" type="pres">
      <dgm:prSet presAssocID="{C211F4E3-581B-4C05-8017-6A8AAD6D7508}" presName="parentText" presStyleLbl="node1" presStyleIdx="0" presStyleCnt="8" custLinFactY="-82874" custLinFactNeighborX="3261" custLinFactNeighborY="-100000">
        <dgm:presLayoutVars>
          <dgm:chMax val="0"/>
          <dgm:bulletEnabled val="1"/>
        </dgm:presLayoutVars>
      </dgm:prSet>
      <dgm:spPr/>
    </dgm:pt>
    <dgm:pt modelId="{33F52DDC-37F4-4D43-85FB-94887063373A}" type="pres">
      <dgm:prSet presAssocID="{516AE615-802C-4ABC-88CE-885C4CA61F98}" presName="spacer" presStyleCnt="0"/>
      <dgm:spPr/>
    </dgm:pt>
    <dgm:pt modelId="{90C447E2-6222-4A53-A699-7D37363F5DFD}" type="pres">
      <dgm:prSet presAssocID="{04CD6D23-FCA7-4A76-A44F-00430825E2C3}" presName="parentText" presStyleLbl="node1" presStyleIdx="1" presStyleCnt="8">
        <dgm:presLayoutVars>
          <dgm:chMax val="0"/>
          <dgm:bulletEnabled val="1"/>
        </dgm:presLayoutVars>
      </dgm:prSet>
      <dgm:spPr/>
    </dgm:pt>
    <dgm:pt modelId="{08867548-71F1-44AF-8AE4-0C1CFF16D0E5}" type="pres">
      <dgm:prSet presAssocID="{D2BF9897-2FE6-4B4D-92A6-F47E3824B71E}" presName="spacer" presStyleCnt="0"/>
      <dgm:spPr/>
    </dgm:pt>
    <dgm:pt modelId="{6A9B052F-FA75-467B-AC77-4BA72E90C756}" type="pres">
      <dgm:prSet presAssocID="{CA6C0458-AF37-47B0-90A1-5B4E22E377D8}" presName="parentText" presStyleLbl="node1" presStyleIdx="2" presStyleCnt="8">
        <dgm:presLayoutVars>
          <dgm:chMax val="0"/>
          <dgm:bulletEnabled val="1"/>
        </dgm:presLayoutVars>
      </dgm:prSet>
      <dgm:spPr/>
    </dgm:pt>
    <dgm:pt modelId="{302C75D2-E6DA-4BEE-9D4E-3D8483BECEE0}" type="pres">
      <dgm:prSet presAssocID="{7814E4E2-2CDA-4D30-B50C-C0817CEFE31F}" presName="spacer" presStyleCnt="0"/>
      <dgm:spPr/>
    </dgm:pt>
    <dgm:pt modelId="{E78E4551-1E26-42FD-A79F-0D0C34CDB00E}" type="pres">
      <dgm:prSet presAssocID="{CB30371D-D8CC-45AC-98C6-D913B77628D2}" presName="parentText" presStyleLbl="node1" presStyleIdx="3" presStyleCnt="8" custLinFactY="-2651" custLinFactNeighborX="1720" custLinFactNeighborY="-100000">
        <dgm:presLayoutVars>
          <dgm:chMax val="0"/>
          <dgm:bulletEnabled val="1"/>
        </dgm:presLayoutVars>
      </dgm:prSet>
      <dgm:spPr/>
    </dgm:pt>
    <dgm:pt modelId="{49C0EBFA-7A48-45DF-B6BD-527A35449052}" type="pres">
      <dgm:prSet presAssocID="{55BF26E0-CCF7-498B-9783-9825C2DC90C4}" presName="spacer" presStyleCnt="0"/>
      <dgm:spPr/>
    </dgm:pt>
    <dgm:pt modelId="{4FF252F9-CC92-42DF-B14F-918487AF0841}" type="pres">
      <dgm:prSet presAssocID="{F1180428-7428-45A7-BA2F-76452515D802}" presName="parentText" presStyleLbl="node1" presStyleIdx="4" presStyleCnt="8">
        <dgm:presLayoutVars>
          <dgm:chMax val="0"/>
          <dgm:bulletEnabled val="1"/>
        </dgm:presLayoutVars>
      </dgm:prSet>
      <dgm:spPr/>
    </dgm:pt>
    <dgm:pt modelId="{6752BD73-C9DA-4B33-8357-C21845CFD8FF}" type="pres">
      <dgm:prSet presAssocID="{FB45C3FB-BC98-42CB-AA4C-49AD4267E19C}" presName="spacer" presStyleCnt="0"/>
      <dgm:spPr/>
    </dgm:pt>
    <dgm:pt modelId="{67D054E1-7976-4FB7-8665-5CB75A1C9831}" type="pres">
      <dgm:prSet presAssocID="{A540D76A-AFD0-4BCF-9969-C58816F91959}" presName="parentText" presStyleLbl="node1" presStyleIdx="5" presStyleCnt="8">
        <dgm:presLayoutVars>
          <dgm:chMax val="0"/>
          <dgm:bulletEnabled val="1"/>
        </dgm:presLayoutVars>
      </dgm:prSet>
      <dgm:spPr/>
    </dgm:pt>
    <dgm:pt modelId="{9B0BED95-A541-4D34-8F00-0A97D1CFB62E}" type="pres">
      <dgm:prSet presAssocID="{985C0152-75C1-49DF-883A-E4523A99A8F7}" presName="spacer" presStyleCnt="0"/>
      <dgm:spPr/>
    </dgm:pt>
    <dgm:pt modelId="{9E49E146-FB05-486D-B906-392142A90708}" type="pres">
      <dgm:prSet presAssocID="{D49DBF7E-F4EB-4C3E-B552-E00DC90A4E59}" presName="parentText" presStyleLbl="node1" presStyleIdx="6" presStyleCnt="8">
        <dgm:presLayoutVars>
          <dgm:chMax val="0"/>
          <dgm:bulletEnabled val="1"/>
        </dgm:presLayoutVars>
      </dgm:prSet>
      <dgm:spPr/>
    </dgm:pt>
    <dgm:pt modelId="{74756B4A-0BC8-4B69-B104-C9AB9B412015}" type="pres">
      <dgm:prSet presAssocID="{64DE64DA-3315-47FF-A1C9-ED47D86DA3CC}" presName="spacer" presStyleCnt="0"/>
      <dgm:spPr/>
    </dgm:pt>
    <dgm:pt modelId="{DAE0DF52-A11B-41F3-805A-EFDF9935A92C}" type="pres">
      <dgm:prSet presAssocID="{844724AB-EDC5-4C9C-9FF0-CAB5387CA671}" presName="parentText" presStyleLbl="node1" presStyleIdx="7" presStyleCnt="8">
        <dgm:presLayoutVars>
          <dgm:chMax val="0"/>
          <dgm:bulletEnabled val="1"/>
        </dgm:presLayoutVars>
      </dgm:prSet>
      <dgm:spPr/>
    </dgm:pt>
  </dgm:ptLst>
  <dgm:cxnLst>
    <dgm:cxn modelId="{230EF31B-2313-441E-9E6C-D46DEC2B61F1}" srcId="{44DEAFFD-C8B8-4E19-BBEC-6B6B5F38579D}" destId="{C211F4E3-581B-4C05-8017-6A8AAD6D7508}" srcOrd="0" destOrd="0" parTransId="{3B0F215B-694B-4BE3-B51E-0647C12BEBD4}" sibTransId="{516AE615-802C-4ABC-88CE-885C4CA61F98}"/>
    <dgm:cxn modelId="{89314B31-895D-4028-A147-4F734B9955CB}" type="presOf" srcId="{04CD6D23-FCA7-4A76-A44F-00430825E2C3}" destId="{90C447E2-6222-4A53-A699-7D37363F5DFD}" srcOrd="0" destOrd="0" presId="urn:microsoft.com/office/officeart/2005/8/layout/vList2"/>
    <dgm:cxn modelId="{47E3A632-5137-4512-8214-9B99E88706F5}" type="presOf" srcId="{C211F4E3-581B-4C05-8017-6A8AAD6D7508}" destId="{AC802C75-7D00-4E7A-8281-EF3E2600712A}" srcOrd="0" destOrd="0" presId="urn:microsoft.com/office/officeart/2005/8/layout/vList2"/>
    <dgm:cxn modelId="{D74FB65E-416A-4289-9801-CCEA61CFA9D8}" srcId="{44DEAFFD-C8B8-4E19-BBEC-6B6B5F38579D}" destId="{04CD6D23-FCA7-4A76-A44F-00430825E2C3}" srcOrd="1" destOrd="0" parTransId="{F1D90281-5B9D-41A7-AE08-338E8E11F048}" sibTransId="{D2BF9897-2FE6-4B4D-92A6-F47E3824B71E}"/>
    <dgm:cxn modelId="{875E2247-AC23-4D76-BCEC-99AC2570EC46}" srcId="{44DEAFFD-C8B8-4E19-BBEC-6B6B5F38579D}" destId="{CA6C0458-AF37-47B0-90A1-5B4E22E377D8}" srcOrd="2" destOrd="0" parTransId="{510D1442-2DAA-4D3F-B7F5-13BF07E85382}" sibTransId="{7814E4E2-2CDA-4D30-B50C-C0817CEFE31F}"/>
    <dgm:cxn modelId="{B15F0B6B-9316-4403-A5D7-0C5C0A0F4DD1}" type="presOf" srcId="{44DEAFFD-C8B8-4E19-BBEC-6B6B5F38579D}" destId="{248C9FF6-6BC0-420D-A104-27BC6AC96888}" srcOrd="0" destOrd="0" presId="urn:microsoft.com/office/officeart/2005/8/layout/vList2"/>
    <dgm:cxn modelId="{0C33C46B-CF36-433F-A4EE-1E7A500831F1}" type="presOf" srcId="{D49DBF7E-F4EB-4C3E-B552-E00DC90A4E59}" destId="{9E49E146-FB05-486D-B906-392142A90708}" srcOrd="0" destOrd="0" presId="urn:microsoft.com/office/officeart/2005/8/layout/vList2"/>
    <dgm:cxn modelId="{E880DC70-0472-487A-B740-CA18A89167E5}" srcId="{44DEAFFD-C8B8-4E19-BBEC-6B6B5F38579D}" destId="{A540D76A-AFD0-4BCF-9969-C58816F91959}" srcOrd="5" destOrd="0" parTransId="{71846BCF-F7E0-477E-A0B3-6DED92DF9E75}" sibTransId="{985C0152-75C1-49DF-883A-E4523A99A8F7}"/>
    <dgm:cxn modelId="{B703627B-43A5-44B1-A7BC-9C6D4231C21D}" srcId="{44DEAFFD-C8B8-4E19-BBEC-6B6B5F38579D}" destId="{844724AB-EDC5-4C9C-9FF0-CAB5387CA671}" srcOrd="7" destOrd="0" parTransId="{43315F77-2E63-4EF5-B6B2-A7F60A6FABFA}" sibTransId="{C624188B-34E5-4AFC-8278-958BAD70CCB9}"/>
    <dgm:cxn modelId="{63CBB08B-2207-4966-B03C-B74A5613234D}" type="presOf" srcId="{844724AB-EDC5-4C9C-9FF0-CAB5387CA671}" destId="{DAE0DF52-A11B-41F3-805A-EFDF9935A92C}" srcOrd="0" destOrd="0" presId="urn:microsoft.com/office/officeart/2005/8/layout/vList2"/>
    <dgm:cxn modelId="{1AFD9CB4-B324-45F7-B86D-5B41CFCD0B2B}" type="presOf" srcId="{CA6C0458-AF37-47B0-90A1-5B4E22E377D8}" destId="{6A9B052F-FA75-467B-AC77-4BA72E90C756}" srcOrd="0" destOrd="0" presId="urn:microsoft.com/office/officeart/2005/8/layout/vList2"/>
    <dgm:cxn modelId="{01F292B8-5C84-4121-AB13-3E8EE332CC97}" type="presOf" srcId="{CB30371D-D8CC-45AC-98C6-D913B77628D2}" destId="{E78E4551-1E26-42FD-A79F-0D0C34CDB00E}" srcOrd="0" destOrd="0" presId="urn:microsoft.com/office/officeart/2005/8/layout/vList2"/>
    <dgm:cxn modelId="{A481AABB-1C9A-47A3-B47A-4922F66AC67C}" srcId="{44DEAFFD-C8B8-4E19-BBEC-6B6B5F38579D}" destId="{F1180428-7428-45A7-BA2F-76452515D802}" srcOrd="4" destOrd="0" parTransId="{D7F7EBCE-7BF9-4512-A168-826EC6D087D9}" sibTransId="{FB45C3FB-BC98-42CB-AA4C-49AD4267E19C}"/>
    <dgm:cxn modelId="{636819D3-C22E-4F87-81EE-18AE55D43D91}" type="presOf" srcId="{F1180428-7428-45A7-BA2F-76452515D802}" destId="{4FF252F9-CC92-42DF-B14F-918487AF0841}" srcOrd="0" destOrd="0" presId="urn:microsoft.com/office/officeart/2005/8/layout/vList2"/>
    <dgm:cxn modelId="{463C1BD7-58B9-4417-8E2C-3F2544EB872C}" srcId="{44DEAFFD-C8B8-4E19-BBEC-6B6B5F38579D}" destId="{CB30371D-D8CC-45AC-98C6-D913B77628D2}" srcOrd="3" destOrd="0" parTransId="{E2D4AC12-C99F-41CE-A8BE-3C2439E77176}" sibTransId="{55BF26E0-CCF7-498B-9783-9825C2DC90C4}"/>
    <dgm:cxn modelId="{7806C8DF-0A2C-4418-8BB6-B35385517602}" srcId="{44DEAFFD-C8B8-4E19-BBEC-6B6B5F38579D}" destId="{D49DBF7E-F4EB-4C3E-B552-E00DC90A4E59}" srcOrd="6" destOrd="0" parTransId="{F08E8AC5-0797-4595-840B-BF5CF14F8CE2}" sibTransId="{64DE64DA-3315-47FF-A1C9-ED47D86DA3CC}"/>
    <dgm:cxn modelId="{7B9F08FF-C979-4F34-9C69-64F4A8327EF6}" type="presOf" srcId="{A540D76A-AFD0-4BCF-9969-C58816F91959}" destId="{67D054E1-7976-4FB7-8665-5CB75A1C9831}" srcOrd="0" destOrd="0" presId="urn:microsoft.com/office/officeart/2005/8/layout/vList2"/>
    <dgm:cxn modelId="{D8E446FD-CDC3-482D-AFEA-10E55C43446D}" type="presParOf" srcId="{248C9FF6-6BC0-420D-A104-27BC6AC96888}" destId="{AC802C75-7D00-4E7A-8281-EF3E2600712A}" srcOrd="0" destOrd="0" presId="urn:microsoft.com/office/officeart/2005/8/layout/vList2"/>
    <dgm:cxn modelId="{ABE13A7A-1CC6-4D24-A069-577DB584E237}" type="presParOf" srcId="{248C9FF6-6BC0-420D-A104-27BC6AC96888}" destId="{33F52DDC-37F4-4D43-85FB-94887063373A}" srcOrd="1" destOrd="0" presId="urn:microsoft.com/office/officeart/2005/8/layout/vList2"/>
    <dgm:cxn modelId="{8FAE8495-62F2-4381-9560-75F968E22B20}" type="presParOf" srcId="{248C9FF6-6BC0-420D-A104-27BC6AC96888}" destId="{90C447E2-6222-4A53-A699-7D37363F5DFD}" srcOrd="2" destOrd="0" presId="urn:microsoft.com/office/officeart/2005/8/layout/vList2"/>
    <dgm:cxn modelId="{463BD29A-21A9-4529-BF87-E84CD519FD88}" type="presParOf" srcId="{248C9FF6-6BC0-420D-A104-27BC6AC96888}" destId="{08867548-71F1-44AF-8AE4-0C1CFF16D0E5}" srcOrd="3" destOrd="0" presId="urn:microsoft.com/office/officeart/2005/8/layout/vList2"/>
    <dgm:cxn modelId="{EE4982A3-7DC6-4572-BE6F-F386AC8B2C5A}" type="presParOf" srcId="{248C9FF6-6BC0-420D-A104-27BC6AC96888}" destId="{6A9B052F-FA75-467B-AC77-4BA72E90C756}" srcOrd="4" destOrd="0" presId="urn:microsoft.com/office/officeart/2005/8/layout/vList2"/>
    <dgm:cxn modelId="{83F18F5A-06EB-4736-B768-A3DD94ED65D7}" type="presParOf" srcId="{248C9FF6-6BC0-420D-A104-27BC6AC96888}" destId="{302C75D2-E6DA-4BEE-9D4E-3D8483BECEE0}" srcOrd="5" destOrd="0" presId="urn:microsoft.com/office/officeart/2005/8/layout/vList2"/>
    <dgm:cxn modelId="{0C5C9AE5-0C6D-4992-8E98-C3F7CDEB56E5}" type="presParOf" srcId="{248C9FF6-6BC0-420D-A104-27BC6AC96888}" destId="{E78E4551-1E26-42FD-A79F-0D0C34CDB00E}" srcOrd="6" destOrd="0" presId="urn:microsoft.com/office/officeart/2005/8/layout/vList2"/>
    <dgm:cxn modelId="{DFC68F11-4E63-4846-8DB4-8BB88402B93D}" type="presParOf" srcId="{248C9FF6-6BC0-420D-A104-27BC6AC96888}" destId="{49C0EBFA-7A48-45DF-B6BD-527A35449052}" srcOrd="7" destOrd="0" presId="urn:microsoft.com/office/officeart/2005/8/layout/vList2"/>
    <dgm:cxn modelId="{FA2F283D-A3F6-4A17-8F7D-9FCCCF6E5AF8}" type="presParOf" srcId="{248C9FF6-6BC0-420D-A104-27BC6AC96888}" destId="{4FF252F9-CC92-42DF-B14F-918487AF0841}" srcOrd="8" destOrd="0" presId="urn:microsoft.com/office/officeart/2005/8/layout/vList2"/>
    <dgm:cxn modelId="{7391B40D-09A2-43DD-83B6-3BAC8810BFBD}" type="presParOf" srcId="{248C9FF6-6BC0-420D-A104-27BC6AC96888}" destId="{6752BD73-C9DA-4B33-8357-C21845CFD8FF}" srcOrd="9" destOrd="0" presId="urn:microsoft.com/office/officeart/2005/8/layout/vList2"/>
    <dgm:cxn modelId="{F2778995-D228-40C6-A2F2-1888EBF9B06D}" type="presParOf" srcId="{248C9FF6-6BC0-420D-A104-27BC6AC96888}" destId="{67D054E1-7976-4FB7-8665-5CB75A1C9831}" srcOrd="10" destOrd="0" presId="urn:microsoft.com/office/officeart/2005/8/layout/vList2"/>
    <dgm:cxn modelId="{AD6DBFD2-3403-4EAC-8C42-82625B636B62}" type="presParOf" srcId="{248C9FF6-6BC0-420D-A104-27BC6AC96888}" destId="{9B0BED95-A541-4D34-8F00-0A97D1CFB62E}" srcOrd="11" destOrd="0" presId="urn:microsoft.com/office/officeart/2005/8/layout/vList2"/>
    <dgm:cxn modelId="{63B0B8D9-EE69-441B-B412-FC9EBE39565A}" type="presParOf" srcId="{248C9FF6-6BC0-420D-A104-27BC6AC96888}" destId="{9E49E146-FB05-486D-B906-392142A90708}" srcOrd="12" destOrd="0" presId="urn:microsoft.com/office/officeart/2005/8/layout/vList2"/>
    <dgm:cxn modelId="{3735666E-187F-4860-82F6-D2C42BA9956B}" type="presParOf" srcId="{248C9FF6-6BC0-420D-A104-27BC6AC96888}" destId="{74756B4A-0BC8-4B69-B104-C9AB9B412015}" srcOrd="13" destOrd="0" presId="urn:microsoft.com/office/officeart/2005/8/layout/vList2"/>
    <dgm:cxn modelId="{3A5E8B4B-9828-454B-936C-9A62C9D3F046}" type="presParOf" srcId="{248C9FF6-6BC0-420D-A104-27BC6AC96888}" destId="{DAE0DF52-A11B-41F3-805A-EFDF9935A92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2C75-7D00-4E7A-8281-EF3E2600712A}">
      <dsp:nvSpPr>
        <dsp:cNvPr id="0" name=""/>
        <dsp:cNvSpPr/>
      </dsp:nvSpPr>
      <dsp:spPr>
        <a:xfrm>
          <a:off x="0" y="0"/>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a:t>Need of transformative justice approach: no significant harm, access ensured, procedural justice and substantive justice.</a:t>
          </a:r>
        </a:p>
      </dsp:txBody>
      <dsp:txXfrm>
        <a:off x="33263" y="33263"/>
        <a:ext cx="9539485" cy="614861"/>
      </dsp:txXfrm>
    </dsp:sp>
    <dsp:sp modelId="{90C447E2-6222-4A53-A699-7D37363F5DFD}">
      <dsp:nvSpPr>
        <dsp:cNvPr id="0" name=""/>
        <dsp:cNvSpPr/>
      </dsp:nvSpPr>
      <dsp:spPr>
        <a:xfrm>
          <a:off x="0" y="694668"/>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Based on universal </a:t>
          </a:r>
          <a:r>
            <a:rPr lang="en-US" sz="2000" kern="1200" noProof="0" dirty="0"/>
            <a:t>rights, and open to diverse and local approaches</a:t>
          </a:r>
          <a:r>
            <a:rPr lang="en-US" sz="1700" kern="1200" noProof="0" dirty="0"/>
            <a:t>.</a:t>
          </a:r>
        </a:p>
      </dsp:txBody>
      <dsp:txXfrm>
        <a:off x="33263" y="727931"/>
        <a:ext cx="9539485" cy="614861"/>
      </dsp:txXfrm>
    </dsp:sp>
    <dsp:sp modelId="{6A9B052F-FA75-467B-AC77-4BA72E90C756}">
      <dsp:nvSpPr>
        <dsp:cNvPr id="0" name=""/>
        <dsp:cNvSpPr/>
      </dsp:nvSpPr>
      <dsp:spPr>
        <a:xfrm>
          <a:off x="0" y="1388388"/>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a:t>Procedural justice: access to recognition, information and participation in decision making.</a:t>
          </a:r>
        </a:p>
      </dsp:txBody>
      <dsp:txXfrm>
        <a:off x="33263" y="1421651"/>
        <a:ext cx="9539485" cy="614861"/>
      </dsp:txXfrm>
    </dsp:sp>
    <dsp:sp modelId="{E78E4551-1E26-42FD-A79F-0D0C34CDB00E}">
      <dsp:nvSpPr>
        <dsp:cNvPr id="0" name=""/>
        <dsp:cNvSpPr/>
      </dsp:nvSpPr>
      <dsp:spPr>
        <a:xfrm>
          <a:off x="0" y="2051713"/>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Sustantive </a:t>
          </a:r>
          <a:r>
            <a:rPr lang="en-US" sz="2000" kern="1200" noProof="0" dirty="0"/>
            <a:t>Justice, corrective, distributive: access to needed resources for everybody, </a:t>
          </a:r>
        </a:p>
      </dsp:txBody>
      <dsp:txXfrm>
        <a:off x="33263" y="2084976"/>
        <a:ext cx="9539485" cy="614861"/>
      </dsp:txXfrm>
    </dsp:sp>
    <dsp:sp modelId="{4FF252F9-CC92-42DF-B14F-918487AF0841}">
      <dsp:nvSpPr>
        <dsp:cNvPr id="0" name=""/>
        <dsp:cNvSpPr/>
      </dsp:nvSpPr>
      <dsp:spPr>
        <a:xfrm>
          <a:off x="0" y="2775830"/>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Targets: </a:t>
          </a:r>
          <a:r>
            <a:rPr lang="en-US" sz="2000" kern="1200" noProof="0" dirty="0"/>
            <a:t>respect to acquired rights, access to minimum rights, not to harm people</a:t>
          </a:r>
          <a:r>
            <a:rPr lang="es-ES" sz="2000" kern="1200" dirty="0"/>
            <a:t>.</a:t>
          </a:r>
          <a:endParaRPr lang="en-US" sz="2000" kern="1200" dirty="0"/>
        </a:p>
      </dsp:txBody>
      <dsp:txXfrm>
        <a:off x="33263" y="2809093"/>
        <a:ext cx="9539485" cy="614861"/>
      </dsp:txXfrm>
    </dsp:sp>
    <dsp:sp modelId="{67D054E1-7976-4FB7-8665-5CB75A1C9831}">
      <dsp:nvSpPr>
        <dsp:cNvPr id="0" name=""/>
        <dsp:cNvSpPr/>
      </dsp:nvSpPr>
      <dsp:spPr>
        <a:xfrm>
          <a:off x="0" y="3469551"/>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Living within safe spaces demands transformative policies</a:t>
          </a:r>
          <a:endParaRPr lang="en-US" sz="2000" kern="1200"/>
        </a:p>
      </dsp:txBody>
      <dsp:txXfrm>
        <a:off x="33263" y="3502814"/>
        <a:ext cx="9539485" cy="614861"/>
      </dsp:txXfrm>
    </dsp:sp>
    <dsp:sp modelId="{9E49E146-FB05-486D-B906-392142A90708}">
      <dsp:nvSpPr>
        <dsp:cNvPr id="0" name=""/>
        <dsp:cNvSpPr/>
      </dsp:nvSpPr>
      <dsp:spPr>
        <a:xfrm>
          <a:off x="0" y="4163271"/>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a:t>Need to achieve justice within safe climate limits and the planetary borders, e.g. energy, </a:t>
          </a:r>
          <a:r>
            <a:rPr lang="en-US" sz="2000" kern="1200" noProof="0" dirty="0" err="1"/>
            <a:t>wáter</a:t>
          </a:r>
          <a:r>
            <a:rPr lang="en-US" sz="2000" kern="1200" noProof="0" dirty="0"/>
            <a:t>, food.</a:t>
          </a:r>
        </a:p>
      </dsp:txBody>
      <dsp:txXfrm>
        <a:off x="33263" y="4196534"/>
        <a:ext cx="9539485" cy="614861"/>
      </dsp:txXfrm>
    </dsp:sp>
    <dsp:sp modelId="{DAE0DF52-A11B-41F3-805A-EFDF9935A92C}">
      <dsp:nvSpPr>
        <dsp:cNvPr id="0" name=""/>
        <dsp:cNvSpPr/>
      </dsp:nvSpPr>
      <dsp:spPr>
        <a:xfrm>
          <a:off x="0" y="4856992"/>
          <a:ext cx="9606011" cy="68138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Justice</a:t>
          </a:r>
          <a:r>
            <a:rPr lang="en-US" sz="500" kern="1200" dirty="0"/>
            <a:t> </a:t>
          </a:r>
          <a:r>
            <a:rPr lang="en-US" sz="2000" kern="1200" dirty="0"/>
            <a:t>approach in the</a:t>
          </a:r>
          <a:r>
            <a:rPr lang="en-US" sz="500" kern="1200" dirty="0"/>
            <a:t> </a:t>
          </a:r>
          <a:r>
            <a:rPr lang="en-US" sz="2000" kern="1200" dirty="0"/>
            <a:t>SDGs</a:t>
          </a:r>
          <a:r>
            <a:rPr lang="en-US" sz="500" kern="1200" dirty="0"/>
            <a:t>, </a:t>
          </a:r>
          <a:r>
            <a:rPr lang="en-US" sz="2000" kern="1200" dirty="0"/>
            <a:t>leaving</a:t>
          </a:r>
          <a:r>
            <a:rPr lang="en-US" sz="500" kern="1200" dirty="0"/>
            <a:t>  </a:t>
          </a:r>
          <a:r>
            <a:rPr lang="en-US" sz="2000" kern="1200" dirty="0"/>
            <a:t>none behind, pushing none behind</a:t>
          </a:r>
        </a:p>
      </dsp:txBody>
      <dsp:txXfrm>
        <a:off x="33263" y="4890255"/>
        <a:ext cx="9539485" cy="6148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7E8F2-85B4-4116-887D-A46382D76A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0840C11-35CA-40E3-BB37-4ACC222D5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510260B-63CA-4473-A53C-A95D569C9977}"/>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5" name="Marcador de pie de página 4">
            <a:extLst>
              <a:ext uri="{FF2B5EF4-FFF2-40B4-BE49-F238E27FC236}">
                <a16:creationId xmlns:a16="http://schemas.microsoft.com/office/drawing/2014/main" id="{A7CB4EAC-5C75-49E2-88D4-03B8893794F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69E5862-C100-4D77-AD17-97A15F8EA50F}"/>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330599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56687-C24F-45AD-B136-293BCB852C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AB91BE-E755-4DFC-A22C-CAF47EEFF9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E8FE02B-37FD-49BC-991E-A0A4976E80E0}"/>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5" name="Marcador de pie de página 4">
            <a:extLst>
              <a:ext uri="{FF2B5EF4-FFF2-40B4-BE49-F238E27FC236}">
                <a16:creationId xmlns:a16="http://schemas.microsoft.com/office/drawing/2014/main" id="{CCDB7B79-8614-44BA-8169-527733299B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813AFB6-A851-4C1E-9362-15E44552B056}"/>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291069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29EFED-6599-4F39-910B-408F15130B7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4A730C4-3381-49C5-8BC8-3D08FA993B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E889238-060A-44F2-8EE3-D547DE2F9ADA}"/>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5" name="Marcador de pie de página 4">
            <a:extLst>
              <a:ext uri="{FF2B5EF4-FFF2-40B4-BE49-F238E27FC236}">
                <a16:creationId xmlns:a16="http://schemas.microsoft.com/office/drawing/2014/main" id="{250FC81C-961E-4084-8B77-680C41951B7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902ABE8-F5FA-4894-9B7F-E94358E69FE9}"/>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36958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87CF0-6249-45D0-9346-F53231A4ED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52F9661-6508-4CE7-99B7-1AC2B945FB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8C9418-191D-48C4-8242-BEA486F2005A}"/>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5" name="Marcador de pie de página 4">
            <a:extLst>
              <a:ext uri="{FF2B5EF4-FFF2-40B4-BE49-F238E27FC236}">
                <a16:creationId xmlns:a16="http://schemas.microsoft.com/office/drawing/2014/main" id="{967E5A78-B5A9-4081-99BA-7E2704B079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2EEFFA-B1CC-4296-A342-C05857DA82D0}"/>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124920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A2752-6B32-430F-B68B-DC6FD17B12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8FFA767-0D35-4B5D-B7F6-2533569E1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925F436-5DB4-4D72-930C-4A894365BE2B}"/>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5" name="Marcador de pie de página 4">
            <a:extLst>
              <a:ext uri="{FF2B5EF4-FFF2-40B4-BE49-F238E27FC236}">
                <a16:creationId xmlns:a16="http://schemas.microsoft.com/office/drawing/2014/main" id="{AE9DD5C1-AA1B-490A-8A4C-12195404674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1B69128-D1C8-492E-8E76-37666443826B}"/>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302230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75783-7F3A-4484-B8A3-D03190F98F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83A82D4-8FA0-4042-BAC3-FDE6043F78E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A2D775B-462E-42AD-83EC-F22C796AE0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2077396-D2B3-4134-B421-6F87A6F285E1}"/>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6" name="Marcador de pie de página 5">
            <a:extLst>
              <a:ext uri="{FF2B5EF4-FFF2-40B4-BE49-F238E27FC236}">
                <a16:creationId xmlns:a16="http://schemas.microsoft.com/office/drawing/2014/main" id="{137C363F-0BE4-414E-AFC7-22EBF8B34B8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380C369-69EE-4049-B64B-39DC7B92BFF8}"/>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131556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F86B9-40C8-4F51-B579-5025C3A93F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7DEF86-F217-45FC-ADE9-88D4CE96D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2A60806-CB15-4B2F-8350-FC58A16AD17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75E4AAC-737F-4049-B272-BE333455D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9C0520-653D-448C-95CE-E06B4732405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CB32D99-008E-4BAA-A764-988F52283CE9}"/>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8" name="Marcador de pie de página 7">
            <a:extLst>
              <a:ext uri="{FF2B5EF4-FFF2-40B4-BE49-F238E27FC236}">
                <a16:creationId xmlns:a16="http://schemas.microsoft.com/office/drawing/2014/main" id="{81B574CF-55A3-4993-8BAF-D2B2F46B7A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A53F09F-2C6E-4E56-AF15-C6F82A704228}"/>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334950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A2FF0-DA2B-41F7-BE26-205F9B9AF5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59BB9BC-A3B5-48F7-9DFD-A4341F10382D}"/>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4" name="Marcador de pie de página 3">
            <a:extLst>
              <a:ext uri="{FF2B5EF4-FFF2-40B4-BE49-F238E27FC236}">
                <a16:creationId xmlns:a16="http://schemas.microsoft.com/office/drawing/2014/main" id="{B17782C4-FD12-4F0A-B6A1-2D7D381DC0A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BE1F23E-3F7B-4459-9D4B-44C7F56AB8B6}"/>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297085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A23179-5BD4-40E5-957C-4379C15C5253}"/>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3" name="Marcador de pie de página 2">
            <a:extLst>
              <a:ext uri="{FF2B5EF4-FFF2-40B4-BE49-F238E27FC236}">
                <a16:creationId xmlns:a16="http://schemas.microsoft.com/office/drawing/2014/main" id="{D769E763-0D25-4B74-ABC7-E579F7A6EB6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4D60CDE-7210-45FF-80BF-3E4AFB7A6E39}"/>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274100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E3E7E-AC8E-4313-B98B-C3EE27F9E5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62700B4-77BD-47AD-9284-DCC3DDC4F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BDA44B6-B261-462C-9A4D-493DFB2A2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9FBD8C-B70F-4FA9-8438-6EE3872D998D}"/>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6" name="Marcador de pie de página 5">
            <a:extLst>
              <a:ext uri="{FF2B5EF4-FFF2-40B4-BE49-F238E27FC236}">
                <a16:creationId xmlns:a16="http://schemas.microsoft.com/office/drawing/2014/main" id="{702B7D71-C39E-4675-84BE-FFEBE5BA460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282F944-2AE3-451B-B68E-DE0CCC2703E7}"/>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329626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198F8-A11A-4000-8243-C05A1885A8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56C25FB-750D-45CE-A090-BCFA4A78B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EF47ADB-89B0-42E4-B015-EC4FA65F3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BB2A51-7C53-44EE-8D55-26BEC22C338A}"/>
              </a:ext>
            </a:extLst>
          </p:cNvPr>
          <p:cNvSpPr>
            <a:spLocks noGrp="1"/>
          </p:cNvSpPr>
          <p:nvPr>
            <p:ph type="dt" sz="half" idx="10"/>
          </p:nvPr>
        </p:nvSpPr>
        <p:spPr/>
        <p:txBody>
          <a:bodyPr/>
          <a:lstStyle/>
          <a:p>
            <a:fld id="{A3F547C3-80DE-4851-AA08-66A7080FE882}" type="datetimeFigureOut">
              <a:rPr lang="es-MX" smtClean="0"/>
              <a:t>09/09/2021</a:t>
            </a:fld>
            <a:endParaRPr lang="es-MX"/>
          </a:p>
        </p:txBody>
      </p:sp>
      <p:sp>
        <p:nvSpPr>
          <p:cNvPr id="6" name="Marcador de pie de página 5">
            <a:extLst>
              <a:ext uri="{FF2B5EF4-FFF2-40B4-BE49-F238E27FC236}">
                <a16:creationId xmlns:a16="http://schemas.microsoft.com/office/drawing/2014/main" id="{DFB349CC-2B8D-4ACD-A593-EE3DC4E888A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DE5C09-9F7B-4FC4-BC40-F8C35B77AC74}"/>
              </a:ext>
            </a:extLst>
          </p:cNvPr>
          <p:cNvSpPr>
            <a:spLocks noGrp="1"/>
          </p:cNvSpPr>
          <p:nvPr>
            <p:ph type="sldNum" sz="quarter" idx="12"/>
          </p:nvPr>
        </p:nvSpPr>
        <p:spPr/>
        <p:txBody>
          <a:bodyPr/>
          <a:lstStyle/>
          <a:p>
            <a:fld id="{D2E29F90-18F4-4BA5-B3B8-13982DE5D9E4}" type="slidenum">
              <a:rPr lang="es-MX" smtClean="0"/>
              <a:t>‹Nº›</a:t>
            </a:fld>
            <a:endParaRPr lang="es-MX"/>
          </a:p>
        </p:txBody>
      </p:sp>
    </p:spTree>
    <p:extLst>
      <p:ext uri="{BB962C8B-B14F-4D97-AF65-F5344CB8AC3E}">
        <p14:creationId xmlns:p14="http://schemas.microsoft.com/office/powerpoint/2010/main" val="225408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822119-1CE0-4434-A466-6174B1E45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F8A1BA0-EC23-48E1-8319-095B6B08A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1CB7EDF-0203-4E17-BEC1-F75B59760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547C3-80DE-4851-AA08-66A7080FE882}" type="datetimeFigureOut">
              <a:rPr lang="es-MX" smtClean="0"/>
              <a:t>09/09/2021</a:t>
            </a:fld>
            <a:endParaRPr lang="es-MX"/>
          </a:p>
        </p:txBody>
      </p:sp>
      <p:sp>
        <p:nvSpPr>
          <p:cNvPr id="5" name="Marcador de pie de página 4">
            <a:extLst>
              <a:ext uri="{FF2B5EF4-FFF2-40B4-BE49-F238E27FC236}">
                <a16:creationId xmlns:a16="http://schemas.microsoft.com/office/drawing/2014/main" id="{731E0705-9DD5-4F78-A085-8546BC62F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EDA1ADD-1A14-473F-8C8C-83EC86DE0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29F90-18F4-4BA5-B3B8-13982DE5D9E4}" type="slidenum">
              <a:rPr lang="es-MX" smtClean="0"/>
              <a:t>‹Nº›</a:t>
            </a:fld>
            <a:endParaRPr lang="es-MX"/>
          </a:p>
        </p:txBody>
      </p:sp>
    </p:spTree>
    <p:extLst>
      <p:ext uri="{BB962C8B-B14F-4D97-AF65-F5344CB8AC3E}">
        <p14:creationId xmlns:p14="http://schemas.microsoft.com/office/powerpoint/2010/main" val="26690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6602FD4-0BCC-409B-BB91-2C8E2E7CAE9C}"/>
              </a:ext>
            </a:extLst>
          </p:cNvPr>
          <p:cNvSpPr>
            <a:spLocks noGrp="1"/>
          </p:cNvSpPr>
          <p:nvPr>
            <p:ph type="ctrTitle"/>
          </p:nvPr>
        </p:nvSpPr>
        <p:spPr>
          <a:xfrm>
            <a:off x="4162567" y="818984"/>
            <a:ext cx="6714699" cy="3178689"/>
          </a:xfrm>
        </p:spPr>
        <p:txBody>
          <a:bodyPr vert="horz" lIns="91440" tIns="45720" rIns="91440" bIns="45720" rtlCol="0">
            <a:normAutofit fontScale="90000"/>
          </a:bodyPr>
          <a:lstStyle/>
          <a:p>
            <a:pPr algn="l"/>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3200" kern="1200" dirty="0">
                <a:solidFill>
                  <a:srgbClr val="FFFFFF"/>
                </a:solidFill>
              </a:rPr>
            </a:br>
            <a:br>
              <a:rPr lang="en-US" sz="3200" kern="1200" dirty="0">
                <a:solidFill>
                  <a:srgbClr val="FFFFFF"/>
                </a:solidFill>
              </a:rPr>
            </a:br>
            <a:r>
              <a:rPr lang="en-US" sz="3200" b="1" dirty="0">
                <a:solidFill>
                  <a:srgbClr val="FFFFFF"/>
                </a:solidFill>
              </a:rPr>
              <a:t>Climate change, climate action and justice in North America</a:t>
            </a: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endParaRPr lang="en-US" sz="1200" kern="1200" dirty="0">
              <a:solidFill>
                <a:srgbClr val="FFFFFF"/>
              </a:solidFill>
              <a:latin typeface="+mj-lt"/>
              <a:ea typeface="+mj-ea"/>
              <a:cs typeface="+mj-cs"/>
            </a:endParaRPr>
          </a:p>
        </p:txBody>
      </p:sp>
      <p:sp>
        <p:nvSpPr>
          <p:cNvPr id="95" name="Rectangle 9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80A16338-34D3-453F-A1FA-5D510F98B213}"/>
              </a:ext>
            </a:extLst>
          </p:cNvPr>
          <p:cNvSpPr>
            <a:spLocks noGrp="1"/>
          </p:cNvSpPr>
          <p:nvPr>
            <p:ph type="subTitle" idx="1"/>
          </p:nvPr>
        </p:nvSpPr>
        <p:spPr>
          <a:xfrm>
            <a:off x="4285397" y="4196615"/>
            <a:ext cx="7055893" cy="1842400"/>
          </a:xfrm>
        </p:spPr>
        <p:txBody>
          <a:bodyPr vert="horz" lIns="91440" tIns="45720" rIns="91440" bIns="45720" rtlCol="0">
            <a:normAutofit/>
          </a:bodyPr>
          <a:lstStyle/>
          <a:p>
            <a:pPr algn="l"/>
            <a:br>
              <a:rPr lang="en-US" kern="1200" dirty="0">
                <a:solidFill>
                  <a:srgbClr val="FFFFFF"/>
                </a:solidFill>
                <a:latin typeface="+mj-lt"/>
                <a:ea typeface="+mj-ea"/>
                <a:cs typeface="+mj-cs"/>
              </a:rPr>
            </a:br>
            <a:r>
              <a:rPr lang="en-US" kern="1200" dirty="0">
                <a:solidFill>
                  <a:srgbClr val="FFFFFF"/>
                </a:solidFill>
                <a:latin typeface="+mj-lt"/>
                <a:ea typeface="+mj-ea"/>
                <a:cs typeface="+mj-cs"/>
              </a:rPr>
              <a:t>Leticia Merino </a:t>
            </a:r>
          </a:p>
          <a:p>
            <a:pPr algn="l"/>
            <a:r>
              <a:rPr lang="en-US" dirty="0">
                <a:solidFill>
                  <a:srgbClr val="FFFFFF"/>
                </a:solidFill>
                <a:latin typeface="+mj-lt"/>
                <a:ea typeface="+mj-ea"/>
                <a:cs typeface="+mj-cs"/>
              </a:rPr>
              <a:t>Universidad Nacional </a:t>
            </a:r>
            <a:r>
              <a:rPr lang="en-US" dirty="0" err="1">
                <a:solidFill>
                  <a:srgbClr val="FFFFFF"/>
                </a:solidFill>
                <a:latin typeface="+mj-lt"/>
                <a:ea typeface="+mj-ea"/>
                <a:cs typeface="+mj-cs"/>
              </a:rPr>
              <a:t>Autónoma</a:t>
            </a:r>
            <a:r>
              <a:rPr lang="en-US" dirty="0">
                <a:solidFill>
                  <a:srgbClr val="FFFFFF"/>
                </a:solidFill>
                <a:latin typeface="+mj-lt"/>
                <a:ea typeface="+mj-ea"/>
                <a:cs typeface="+mj-cs"/>
              </a:rPr>
              <a:t> de México</a:t>
            </a:r>
            <a:endParaRPr lang="en-US" kern="1200" dirty="0">
              <a:solidFill>
                <a:srgbClr val="FFFFFF"/>
              </a:solidFill>
              <a:latin typeface="+mj-lt"/>
              <a:ea typeface="+mj-ea"/>
              <a:cs typeface="+mj-cs"/>
            </a:endParaRPr>
          </a:p>
          <a:p>
            <a:pPr algn="l"/>
            <a:endParaRPr lang="en-US" dirty="0">
              <a:solidFill>
                <a:srgbClr val="FFFFFF"/>
              </a:solidFill>
            </a:endParaRPr>
          </a:p>
        </p:txBody>
      </p:sp>
    </p:spTree>
    <p:extLst>
      <p:ext uri="{BB962C8B-B14F-4D97-AF65-F5344CB8AC3E}">
        <p14:creationId xmlns:p14="http://schemas.microsoft.com/office/powerpoint/2010/main" val="151338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2293D119-AF80-4FE4-9507-B282840A6285}"/>
              </a:ext>
            </a:extLst>
          </p:cNvPr>
          <p:cNvSpPr>
            <a:spLocks noGrp="1"/>
          </p:cNvSpPr>
          <p:nvPr>
            <p:ph type="title"/>
          </p:nvPr>
        </p:nvSpPr>
        <p:spPr>
          <a:xfrm>
            <a:off x="660041" y="1126156"/>
            <a:ext cx="2880828" cy="4712856"/>
          </a:xfrm>
        </p:spPr>
        <p:txBody>
          <a:bodyPr vert="horz" lIns="91440" tIns="45720" rIns="91440" bIns="45720" rtlCol="0" anchor="t">
            <a:normAutofit/>
          </a:bodyPr>
          <a:lstStyle/>
          <a:p>
            <a:r>
              <a:rPr lang="en-US" sz="4000" kern="1200" dirty="0">
                <a:solidFill>
                  <a:srgbClr val="FFFFFF"/>
                </a:solidFill>
                <a:latin typeface="+mj-lt"/>
                <a:ea typeface="+mj-ea"/>
                <a:cs typeface="+mj-cs"/>
              </a:rPr>
              <a:t>“Defender las </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montañas</a:t>
            </a:r>
            <a:r>
              <a:rPr lang="en-US" sz="4000" kern="1200">
                <a:solidFill>
                  <a:srgbClr val="FFFFFF"/>
                </a:solidFill>
                <a:latin typeface="+mj-lt"/>
                <a:ea typeface="+mj-ea"/>
                <a:cs typeface="+mj-cs"/>
              </a:rPr>
              <a:t>”</a:t>
            </a:r>
            <a:br>
              <a:rPr lang="en-US" sz="4000" dirty="0">
                <a:solidFill>
                  <a:srgbClr val="FFFFFF"/>
                </a:solidFill>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2800" kern="1200" dirty="0">
                <a:solidFill>
                  <a:srgbClr val="FFFFFF"/>
                </a:solidFill>
                <a:latin typeface="+mj-lt"/>
                <a:ea typeface="+mj-ea"/>
                <a:cs typeface="+mj-cs"/>
              </a:rPr>
              <a:t>The defense of the land is a key climate strategy </a:t>
            </a:r>
          </a:p>
        </p:txBody>
      </p:sp>
      <p:pic>
        <p:nvPicPr>
          <p:cNvPr id="12" name="Imagen 11">
            <a:extLst>
              <a:ext uri="{FF2B5EF4-FFF2-40B4-BE49-F238E27FC236}">
                <a16:creationId xmlns:a16="http://schemas.microsoft.com/office/drawing/2014/main" id="{6BE752E0-6821-4FAB-AB7A-9181FE01A8D1}"/>
              </a:ext>
            </a:extLst>
          </p:cNvPr>
          <p:cNvPicPr>
            <a:picLocks noChangeAspect="1"/>
          </p:cNvPicPr>
          <p:nvPr/>
        </p:nvPicPr>
        <p:blipFill rotWithShape="1">
          <a:blip r:embed="rId2"/>
          <a:srcRect l="30078" t="18281" r="30026" b="9554"/>
          <a:stretch/>
        </p:blipFill>
        <p:spPr>
          <a:xfrm>
            <a:off x="5204351" y="467208"/>
            <a:ext cx="5821901" cy="5923584"/>
          </a:xfrm>
          <a:prstGeom prst="rect">
            <a:avLst/>
          </a:prstGeom>
        </p:spPr>
      </p:pic>
    </p:spTree>
    <p:extLst>
      <p:ext uri="{BB962C8B-B14F-4D97-AF65-F5344CB8AC3E}">
        <p14:creationId xmlns:p14="http://schemas.microsoft.com/office/powerpoint/2010/main" val="27454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69CAEA-0821-4C86-B138-50B7F2CBD744}"/>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North America, leaving the safe space of the Holocene</a:t>
            </a:r>
            <a:br>
              <a:rPr lang="es-ES" sz="4000" dirty="0">
                <a:solidFill>
                  <a:srgbClr val="FFFFFF"/>
                </a:solidFill>
              </a:rPr>
            </a:br>
            <a:endParaRPr lang="es-MX" sz="4000" dirty="0">
              <a:solidFill>
                <a:srgbClr val="FFFFFF"/>
              </a:solidFill>
            </a:endParaRPr>
          </a:p>
        </p:txBody>
      </p:sp>
      <p:sp>
        <p:nvSpPr>
          <p:cNvPr id="3" name="Marcador de contenido 2">
            <a:extLst>
              <a:ext uri="{FF2B5EF4-FFF2-40B4-BE49-F238E27FC236}">
                <a16:creationId xmlns:a16="http://schemas.microsoft.com/office/drawing/2014/main" id="{137D5B5F-A006-4413-A424-AFEF4DB5F81E}"/>
              </a:ext>
            </a:extLst>
          </p:cNvPr>
          <p:cNvSpPr>
            <a:spLocks noGrp="1"/>
          </p:cNvSpPr>
          <p:nvPr>
            <p:ph idx="1"/>
          </p:nvPr>
        </p:nvSpPr>
        <p:spPr>
          <a:xfrm>
            <a:off x="4106588" y="346510"/>
            <a:ext cx="3866053" cy="6410426"/>
          </a:xfrm>
        </p:spPr>
        <p:txBody>
          <a:bodyPr anchor="ctr">
            <a:normAutofit/>
          </a:bodyPr>
          <a:lstStyle/>
          <a:p>
            <a:endParaRPr lang="en-US" sz="2000" dirty="0"/>
          </a:p>
          <a:p>
            <a:endParaRPr lang="en-US" sz="2000" dirty="0"/>
          </a:p>
          <a:p>
            <a:r>
              <a:rPr lang="en-US" sz="2000" dirty="0"/>
              <a:t>NA is already extremely vulnerable to CCH. many of those already vulnerable are the more affected,</a:t>
            </a:r>
          </a:p>
          <a:p>
            <a:r>
              <a:rPr lang="en-US" sz="2000" dirty="0"/>
              <a:t>Wilde fires in Canada´s central provinces, the West of the United States and Alaska,</a:t>
            </a:r>
          </a:p>
          <a:p>
            <a:r>
              <a:rPr lang="en-US" sz="2000" dirty="0"/>
              <a:t>Drought affecting the West of the US and Northern Mexico,</a:t>
            </a:r>
          </a:p>
          <a:p>
            <a:r>
              <a:rPr lang="en-US" sz="2000" dirty="0"/>
              <a:t>Water scarcity in central and northern Mx and the US West.                                              </a:t>
            </a:r>
          </a:p>
          <a:p>
            <a:r>
              <a:rPr lang="en-US" sz="2000" dirty="0"/>
              <a:t>Flooding affecting Southern and Central Mx and the SW of the US.</a:t>
            </a:r>
          </a:p>
          <a:p>
            <a:r>
              <a:rPr lang="en-US" sz="2000" dirty="0"/>
              <a:t>Expansion of agricultural and forest pests in the whole region,</a:t>
            </a:r>
          </a:p>
          <a:p>
            <a:r>
              <a:rPr lang="en-US" sz="2000" dirty="0"/>
              <a:t>Hurricanes affecting the Gulf of Mexico in Mx and the US. </a:t>
            </a:r>
          </a:p>
          <a:p>
            <a:endParaRPr lang="en-US" sz="2000" dirty="0"/>
          </a:p>
          <a:p>
            <a:endParaRPr lang="es-ES" sz="2000" dirty="0"/>
          </a:p>
          <a:p>
            <a:endParaRPr lang="es-ES" sz="2000" dirty="0"/>
          </a:p>
          <a:p>
            <a:endParaRPr lang="es-MX" sz="2000" dirty="0"/>
          </a:p>
        </p:txBody>
      </p:sp>
      <p:pic>
        <p:nvPicPr>
          <p:cNvPr id="1026" name="Picture 2" descr="Cepillo de incendios en el sur de California, cerca de las casas : Foto de stock">
            <a:extLst>
              <a:ext uri="{FF2B5EF4-FFF2-40B4-BE49-F238E27FC236}">
                <a16:creationId xmlns:a16="http://schemas.microsoft.com/office/drawing/2014/main" id="{02F52F44-0290-4143-BE89-96479C41C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63" r="27901" b="-1"/>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53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0EF7F751-8C83-4B32-B606-437F4562703B}"/>
              </a:ext>
            </a:extLst>
          </p:cNvPr>
          <p:cNvSpPr>
            <a:spLocks noGrp="1"/>
          </p:cNvSpPr>
          <p:nvPr>
            <p:ph type="title"/>
          </p:nvPr>
        </p:nvSpPr>
        <p:spPr>
          <a:xfrm>
            <a:off x="481013" y="3752849"/>
            <a:ext cx="2649813" cy="2452687"/>
          </a:xfrm>
        </p:spPr>
        <p:txBody>
          <a:bodyPr vert="horz" lIns="91440" tIns="45720" rIns="91440" bIns="45720" rtlCol="0" anchor="ctr">
            <a:normAutofit fontScale="90000"/>
          </a:bodyPr>
          <a:lstStyle/>
          <a:p>
            <a:r>
              <a:rPr lang="en-US" sz="3600" b="1" dirty="0"/>
              <a:t>Increased climatic vulnerability </a:t>
            </a:r>
            <a:br>
              <a:rPr lang="en-US" sz="3600" b="1" dirty="0"/>
            </a:br>
            <a:r>
              <a:rPr lang="en-US" sz="3600" b="1" dirty="0"/>
              <a:t>in North America</a:t>
            </a:r>
          </a:p>
        </p:txBody>
      </p:sp>
      <p:pic>
        <p:nvPicPr>
          <p:cNvPr id="2050" name="Picture 2">
            <a:extLst>
              <a:ext uri="{FF2B5EF4-FFF2-40B4-BE49-F238E27FC236}">
                <a16:creationId xmlns:a16="http://schemas.microsoft.com/office/drawing/2014/main" id="{A01AFF9A-1932-4D02-9B38-EEB289AEF4A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9221" b="3188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D31E4356-A607-460F-9B22-6C0FF5DA9022}"/>
              </a:ext>
            </a:extLst>
          </p:cNvPr>
          <p:cNvSpPr>
            <a:spLocks noGrp="1"/>
          </p:cNvSpPr>
          <p:nvPr>
            <p:ph sz="half" idx="1"/>
          </p:nvPr>
        </p:nvSpPr>
        <p:spPr>
          <a:xfrm>
            <a:off x="3022333" y="3710613"/>
            <a:ext cx="9326880" cy="3147377"/>
          </a:xfrm>
        </p:spPr>
        <p:txBody>
          <a:bodyPr vert="horz" lIns="91440" tIns="45720" rIns="91440" bIns="45720" rtlCol="0" anchor="ctr">
            <a:normAutofit fontScale="92500" lnSpcReduction="10000"/>
          </a:bodyPr>
          <a:lstStyle/>
          <a:p>
            <a:endParaRPr lang="en-US" sz="2000" dirty="0"/>
          </a:p>
          <a:p>
            <a:r>
              <a:rPr lang="en-US" sz="2000" dirty="0"/>
              <a:t>Rise of the sea level in the costal areas, increase of ocean acidity and hypoxia,</a:t>
            </a:r>
          </a:p>
          <a:p>
            <a:r>
              <a:rPr lang="en-US" sz="2000" dirty="0"/>
              <a:t>Rapid deterioration of artic environments and glaciers,</a:t>
            </a:r>
          </a:p>
          <a:p>
            <a:r>
              <a:rPr lang="en-US" sz="2000" dirty="0"/>
              <a:t>Diverse impacts on public health,</a:t>
            </a:r>
          </a:p>
          <a:p>
            <a:r>
              <a:rPr lang="en-US" sz="2000" dirty="0"/>
              <a:t>Many impacts are stronger in </a:t>
            </a:r>
            <a:r>
              <a:rPr lang="en-US" sz="2000" dirty="0" err="1"/>
              <a:t>megalopolies</a:t>
            </a:r>
            <a:r>
              <a:rPr lang="en-US" sz="2000" dirty="0"/>
              <a:t> with urban heat islands, flooding, water scarcity,</a:t>
            </a:r>
          </a:p>
          <a:p>
            <a:r>
              <a:rPr lang="en-US" sz="2000" dirty="0">
                <a:effectLst/>
                <a:latin typeface="Arnhem-Blond"/>
                <a:ea typeface="Times New Roman" panose="02020603050405020304" pitchFamily="18" charset="0"/>
              </a:rPr>
              <a:t>These alarming events are part of a large, pervasive, systemic transformation that threatens life as we know it, and demands the involvement of all members of society: governments, communities, indigenous people, citizens, religious leaders, business. D. </a:t>
            </a:r>
            <a:r>
              <a:rPr lang="en-US" sz="2000" dirty="0" err="1">
                <a:effectLst/>
                <a:latin typeface="Arnhem-Blond"/>
                <a:ea typeface="Times New Roman" panose="02020603050405020304" pitchFamily="18" charset="0"/>
              </a:rPr>
              <a:t>Kaimowitz</a:t>
            </a:r>
            <a:endParaRPr lang="en-US" sz="2000" dirty="0">
              <a:effectLst/>
              <a:latin typeface="Arnhem-Blond"/>
              <a:ea typeface="Times New Roman" panose="02020603050405020304" pitchFamily="18" charset="0"/>
            </a:endParaRPr>
          </a:p>
          <a:p>
            <a:endParaRPr lang="en-US" sz="2000" dirty="0"/>
          </a:p>
          <a:p>
            <a:endParaRPr lang="en-US" sz="1400" dirty="0"/>
          </a:p>
        </p:txBody>
      </p:sp>
    </p:spTree>
    <p:extLst>
      <p:ext uri="{BB962C8B-B14F-4D97-AF65-F5344CB8AC3E}">
        <p14:creationId xmlns:p14="http://schemas.microsoft.com/office/powerpoint/2010/main" val="248403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317097-E103-4B58-AF90-3DF89ACF1B58}"/>
              </a:ext>
            </a:extLst>
          </p:cNvPr>
          <p:cNvSpPr>
            <a:spLocks noGrp="1"/>
          </p:cNvSpPr>
          <p:nvPr>
            <p:ph type="title"/>
          </p:nvPr>
        </p:nvSpPr>
        <p:spPr>
          <a:xfrm>
            <a:off x="466722" y="586855"/>
            <a:ext cx="3201366" cy="3387497"/>
          </a:xfrm>
        </p:spPr>
        <p:txBody>
          <a:bodyPr anchor="b">
            <a:normAutofit/>
          </a:bodyPr>
          <a:lstStyle/>
          <a:p>
            <a:pPr algn="r"/>
            <a:r>
              <a:rPr lang="en-US" sz="3400" b="1">
                <a:solidFill>
                  <a:srgbClr val="FFFFFF"/>
                </a:solidFill>
              </a:rPr>
              <a:t>How to build safe environments for the people in North America?</a:t>
            </a:r>
            <a:br>
              <a:rPr lang="en-US" sz="3400">
                <a:solidFill>
                  <a:srgbClr val="FFFFFF"/>
                </a:solidFill>
              </a:rPr>
            </a:br>
            <a:endParaRPr lang="es-MX" sz="3400" b="1">
              <a:solidFill>
                <a:srgbClr val="FFFFFF"/>
              </a:solidFill>
            </a:endParaRPr>
          </a:p>
        </p:txBody>
      </p:sp>
      <p:sp>
        <p:nvSpPr>
          <p:cNvPr id="3" name="Marcador de contenido 2">
            <a:extLst>
              <a:ext uri="{FF2B5EF4-FFF2-40B4-BE49-F238E27FC236}">
                <a16:creationId xmlns:a16="http://schemas.microsoft.com/office/drawing/2014/main" id="{B7A2B66D-F6DA-47F6-BF7C-23A10B8C6A88}"/>
              </a:ext>
            </a:extLst>
          </p:cNvPr>
          <p:cNvSpPr>
            <a:spLocks noGrp="1"/>
          </p:cNvSpPr>
          <p:nvPr>
            <p:ph idx="1"/>
          </p:nvPr>
        </p:nvSpPr>
        <p:spPr>
          <a:xfrm>
            <a:off x="4810259" y="413886"/>
            <a:ext cx="6915019" cy="6054291"/>
          </a:xfrm>
        </p:spPr>
        <p:txBody>
          <a:bodyPr anchor="ctr">
            <a:normAutofit fontScale="92500" lnSpcReduction="20000"/>
          </a:bodyPr>
          <a:lstStyle/>
          <a:p>
            <a:endParaRPr lang="en-US" sz="2400" dirty="0"/>
          </a:p>
          <a:p>
            <a:endParaRPr lang="en-US" sz="2200" dirty="0"/>
          </a:p>
          <a:p>
            <a:r>
              <a:rPr lang="en-US" sz="2200" dirty="0"/>
              <a:t>Climate Change, near tipping points leading to an unsafe future. </a:t>
            </a:r>
          </a:p>
          <a:p>
            <a:endParaRPr lang="en-US" sz="900" dirty="0"/>
          </a:p>
          <a:p>
            <a:r>
              <a:rPr lang="en-US" sz="2200" dirty="0"/>
              <a:t>Need of new governance systems for the Anthropocene. </a:t>
            </a:r>
          </a:p>
          <a:p>
            <a:pPr marL="0" indent="0">
              <a:buNone/>
            </a:pPr>
            <a:r>
              <a:rPr lang="en-US" sz="2200" dirty="0"/>
              <a:t>     - Risk of authoritarian solutions responding to the   </a:t>
            </a:r>
          </a:p>
          <a:p>
            <a:pPr marL="0" indent="0">
              <a:buNone/>
            </a:pPr>
            <a:r>
              <a:rPr lang="en-US" sz="2200" dirty="0"/>
              <a:t>       perception of crisis.</a:t>
            </a:r>
          </a:p>
          <a:p>
            <a:pPr marL="0" indent="0">
              <a:buNone/>
            </a:pPr>
            <a:r>
              <a:rPr lang="en-US" sz="2200" dirty="0"/>
              <a:t>     - Risk of political and economic and political elite capture at  </a:t>
            </a:r>
          </a:p>
          <a:p>
            <a:pPr marL="0" indent="0">
              <a:buNone/>
            </a:pPr>
            <a:r>
              <a:rPr lang="en-US" sz="2200" dirty="0"/>
              <a:t>       the expense of the poor and future generations.</a:t>
            </a:r>
          </a:p>
          <a:p>
            <a:endParaRPr lang="en-US" sz="900" dirty="0"/>
          </a:p>
          <a:p>
            <a:r>
              <a:rPr lang="en-US" sz="2200" dirty="0"/>
              <a:t>The poor depend more on natural resources and are more affected by environmental degradation.</a:t>
            </a:r>
          </a:p>
          <a:p>
            <a:pPr marL="0" indent="0">
              <a:buNone/>
            </a:pPr>
            <a:endParaRPr lang="en-US" sz="900" dirty="0"/>
          </a:p>
          <a:p>
            <a:r>
              <a:rPr lang="en-US" sz="2200" dirty="0"/>
              <a:t>“Safe environmental targets are not necessary just. Tipping points should consider potential harm to people” J. Gupta.</a:t>
            </a:r>
          </a:p>
          <a:p>
            <a:endParaRPr lang="en-US" sz="900" dirty="0">
              <a:effectLst/>
              <a:latin typeface="Segoe UI" panose="020B0502040204020203" pitchFamily="34" charset="0"/>
              <a:ea typeface="Calibri" panose="020F0502020204030204" pitchFamily="34" charset="0"/>
            </a:endParaRPr>
          </a:p>
          <a:p>
            <a:r>
              <a:rPr lang="en-US" sz="2200" dirty="0"/>
              <a:t>” Need to incorporate the justice perspective in the definition of climate/environmental targets and climate governance schemes.</a:t>
            </a:r>
          </a:p>
          <a:p>
            <a:endParaRPr lang="en-US" sz="1700" dirty="0"/>
          </a:p>
          <a:p>
            <a:endParaRPr lang="es-ES" sz="1700" dirty="0"/>
          </a:p>
          <a:p>
            <a:endParaRPr lang="en-US" sz="1700" dirty="0"/>
          </a:p>
          <a:p>
            <a:endParaRPr lang="en-US" sz="1700" dirty="0"/>
          </a:p>
        </p:txBody>
      </p:sp>
    </p:spTree>
    <p:extLst>
      <p:ext uri="{BB962C8B-B14F-4D97-AF65-F5344CB8AC3E}">
        <p14:creationId xmlns:p14="http://schemas.microsoft.com/office/powerpoint/2010/main" val="304792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72556-427C-4CAC-935E-BC71EA47F54A}"/>
              </a:ext>
            </a:extLst>
          </p:cNvPr>
          <p:cNvSpPr>
            <a:spLocks noGrp="1"/>
          </p:cNvSpPr>
          <p:nvPr>
            <p:ph type="title"/>
          </p:nvPr>
        </p:nvSpPr>
        <p:spPr>
          <a:xfrm>
            <a:off x="5385601" y="-89451"/>
            <a:ext cx="6323796" cy="1051476"/>
          </a:xfrm>
        </p:spPr>
        <p:txBody>
          <a:bodyPr vert="horz" lIns="91440" tIns="45720" rIns="91440" bIns="45720" rtlCol="0" anchor="b">
            <a:noAutofit/>
          </a:bodyPr>
          <a:lstStyle/>
          <a:p>
            <a:br>
              <a:rPr lang="en-US" sz="3200" b="1" dirty="0"/>
            </a:br>
            <a:br>
              <a:rPr lang="en-US" sz="3200" b="1" dirty="0"/>
            </a:br>
            <a:r>
              <a:rPr lang="en-US" sz="3200" b="1" dirty="0"/>
              <a:t>Climate change, challenges of global commons</a:t>
            </a:r>
          </a:p>
        </p:txBody>
      </p:sp>
      <p:pic>
        <p:nvPicPr>
          <p:cNvPr id="3074" name="Picture 2" descr="Free stock photo of activist, banner, blue">
            <a:extLst>
              <a:ext uri="{FF2B5EF4-FFF2-40B4-BE49-F238E27FC236}">
                <a16:creationId xmlns:a16="http://schemas.microsoft.com/office/drawing/2014/main" id="{9C9086E4-5387-4D04-90E4-372E4A8A50F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944" r="21931"/>
          <a:stretch/>
        </p:blipFill>
        <p:spPr bwMode="auto">
          <a:xfrm>
            <a:off x="-1636294" y="1587"/>
            <a:ext cx="6323797"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B4C354B1-B2CA-4404-A4BA-822ABCAA9EB5}"/>
              </a:ext>
            </a:extLst>
          </p:cNvPr>
          <p:cNvSpPr>
            <a:spLocks noGrp="1"/>
          </p:cNvSpPr>
          <p:nvPr>
            <p:ph sz="half" idx="1"/>
          </p:nvPr>
        </p:nvSpPr>
        <p:spPr>
          <a:xfrm>
            <a:off x="5255394" y="1193533"/>
            <a:ext cx="6454003" cy="5173929"/>
          </a:xfrm>
        </p:spPr>
        <p:txBody>
          <a:bodyPr vert="horz" lIns="91440" tIns="45720" rIns="91440" bIns="45720" rtlCol="0">
            <a:normAutofit/>
          </a:bodyPr>
          <a:lstStyle/>
          <a:p>
            <a:r>
              <a:rPr lang="en-US" sz="2000" dirty="0"/>
              <a:t>CCH is a “public bad” none can scape from it, but:</a:t>
            </a:r>
          </a:p>
          <a:p>
            <a:r>
              <a:rPr lang="en-US" sz="2000" dirty="0"/>
              <a:t>Profound injustice in in the distribution of responsibilities of the GHE and </a:t>
            </a:r>
            <a:r>
              <a:rPr lang="en-US" sz="2000" dirty="0" err="1"/>
              <a:t>and</a:t>
            </a:r>
            <a:r>
              <a:rPr lang="en-US" sz="2000" dirty="0"/>
              <a:t> of the harm of climate change, including future generations. Free riding tends to be the status quo.</a:t>
            </a:r>
          </a:p>
          <a:p>
            <a:r>
              <a:rPr lang="en-US" sz="2000" dirty="0"/>
              <a:t>The impacts of many mitigation actions do not directly benefit those who implement them, nor they are evident in a short time frame,</a:t>
            </a:r>
          </a:p>
          <a:p>
            <a:r>
              <a:rPr lang="en-US" sz="2000" dirty="0"/>
              <a:t>Profound mistrust among different actors, associated with colonialism, economic and political inequality and inequality of their environmental foot-print. </a:t>
            </a:r>
          </a:p>
          <a:p>
            <a:r>
              <a:rPr lang="en-US" sz="2000" dirty="0"/>
              <a:t>No commons without communities, need to create pro-communities in North America able to address climate crisis: </a:t>
            </a:r>
            <a:r>
              <a:rPr lang="en-US" sz="2000" b="1" dirty="0"/>
              <a:t>empowering citizens, cities, academics, business, to be stewards of the regional and global commons </a:t>
            </a:r>
            <a:r>
              <a:rPr lang="en-US" sz="2000" dirty="0"/>
              <a:t>(</a:t>
            </a:r>
            <a:r>
              <a:rPr lang="en-US" sz="2000" dirty="0" err="1"/>
              <a:t>Joyeeta</a:t>
            </a:r>
            <a:r>
              <a:rPr lang="en-US" sz="2000" dirty="0"/>
              <a:t> Gupta).</a:t>
            </a:r>
          </a:p>
          <a:p>
            <a:endParaRPr lang="en-US" sz="1500" dirty="0"/>
          </a:p>
          <a:p>
            <a:endParaRPr lang="en-US" sz="1500" dirty="0"/>
          </a:p>
        </p:txBody>
      </p:sp>
    </p:spTree>
    <p:extLst>
      <p:ext uri="{BB962C8B-B14F-4D97-AF65-F5344CB8AC3E}">
        <p14:creationId xmlns:p14="http://schemas.microsoft.com/office/powerpoint/2010/main" val="411686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41327A-2FD4-42E7-80BC-A187E10F8328}"/>
              </a:ext>
            </a:extLst>
          </p:cNvPr>
          <p:cNvPicPr>
            <a:picLocks noChangeAspect="1"/>
          </p:cNvPicPr>
          <p:nvPr/>
        </p:nvPicPr>
        <p:blipFill rotWithShape="1">
          <a:blip r:embed="rId2">
            <a:duotone>
              <a:prstClr val="black"/>
              <a:schemeClr val="tx2">
                <a:tint val="45000"/>
                <a:satMod val="400000"/>
              </a:schemeClr>
            </a:duotone>
          </a:blip>
          <a:srcRect t="10493" b="10002"/>
          <a:stretch/>
        </p:blipFill>
        <p:spPr>
          <a:xfrm>
            <a:off x="20" y="0"/>
            <a:ext cx="12191980" cy="6857990"/>
          </a:xfrm>
          <a:prstGeom prst="rect">
            <a:avLst/>
          </a:prstGeom>
        </p:spPr>
      </p:pic>
      <p:sp>
        <p:nvSpPr>
          <p:cNvPr id="11" name="Rectangle 1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a16="http://schemas.microsoft.com/office/drawing/2014/main" id="{51DBBDC0-6B8C-4779-944C-792BAB2D9C4D}"/>
              </a:ext>
            </a:extLst>
          </p:cNvPr>
          <p:cNvSpPr>
            <a:spLocks noGrp="1"/>
          </p:cNvSpPr>
          <p:nvPr>
            <p:ph type="title"/>
          </p:nvPr>
        </p:nvSpPr>
        <p:spPr>
          <a:xfrm>
            <a:off x="3465095" y="0"/>
            <a:ext cx="7998592" cy="717093"/>
          </a:xfrm>
        </p:spPr>
        <p:txBody>
          <a:bodyPr>
            <a:normAutofit fontScale="90000"/>
          </a:bodyPr>
          <a:lstStyle/>
          <a:p>
            <a:r>
              <a:rPr lang="en-US" sz="3200" b="1" dirty="0">
                <a:solidFill>
                  <a:schemeClr val="tx1">
                    <a:lumMod val="85000"/>
                    <a:lumOff val="15000"/>
                  </a:schemeClr>
                </a:solidFill>
              </a:rPr>
              <a:t>Just targets for North America in the Anthropocene</a:t>
            </a:r>
          </a:p>
        </p:txBody>
      </p:sp>
      <p:sp>
        <p:nvSpPr>
          <p:cNvPr id="13" name="Rectangle 1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F8DCA400-54BE-4761-8926-DF9A97A6C2CB}"/>
              </a:ext>
            </a:extLst>
          </p:cNvPr>
          <p:cNvGraphicFramePr>
            <a:graphicFrameLocks noGrp="1"/>
          </p:cNvGraphicFramePr>
          <p:nvPr>
            <p:ph idx="1"/>
            <p:extLst>
              <p:ext uri="{D42A27DB-BD31-4B8C-83A1-F6EECF244321}">
                <p14:modId xmlns:p14="http://schemas.microsoft.com/office/powerpoint/2010/main" val="2219553549"/>
              </p:ext>
            </p:extLst>
          </p:nvPr>
        </p:nvGraphicFramePr>
        <p:xfrm>
          <a:off x="1963554" y="717093"/>
          <a:ext cx="9606011" cy="553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40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B70CCC-1DBF-4E7F-B6AB-283B83EF1BBC}"/>
              </a:ext>
            </a:extLst>
          </p:cNvPr>
          <p:cNvSpPr>
            <a:spLocks noGrp="1"/>
          </p:cNvSpPr>
          <p:nvPr>
            <p:ph type="title"/>
          </p:nvPr>
        </p:nvSpPr>
        <p:spPr>
          <a:xfrm>
            <a:off x="466722" y="586855"/>
            <a:ext cx="3201366" cy="3387497"/>
          </a:xfrm>
        </p:spPr>
        <p:txBody>
          <a:bodyPr anchor="b">
            <a:normAutofit/>
          </a:bodyPr>
          <a:lstStyle/>
          <a:p>
            <a:pPr algn="r"/>
            <a:r>
              <a:rPr lang="es-ES" sz="4000" b="1">
                <a:solidFill>
                  <a:srgbClr val="FFFFFF"/>
                </a:solidFill>
              </a:rPr>
              <a:t>Mitigation and adaptation policies</a:t>
            </a:r>
            <a:endParaRPr lang="es-MX" sz="4000" b="1">
              <a:solidFill>
                <a:srgbClr val="FFFFFF"/>
              </a:solidFill>
            </a:endParaRPr>
          </a:p>
        </p:txBody>
      </p:sp>
      <p:sp>
        <p:nvSpPr>
          <p:cNvPr id="3" name="Marcador de contenido 2">
            <a:extLst>
              <a:ext uri="{FF2B5EF4-FFF2-40B4-BE49-F238E27FC236}">
                <a16:creationId xmlns:a16="http://schemas.microsoft.com/office/drawing/2014/main" id="{3014DD2E-5C17-4A22-9124-01A9D5259C3C}"/>
              </a:ext>
            </a:extLst>
          </p:cNvPr>
          <p:cNvSpPr>
            <a:spLocks noGrp="1"/>
          </p:cNvSpPr>
          <p:nvPr>
            <p:ph idx="1"/>
          </p:nvPr>
        </p:nvSpPr>
        <p:spPr>
          <a:xfrm>
            <a:off x="4225491" y="125127"/>
            <a:ext cx="7761100" cy="6732867"/>
          </a:xfrm>
        </p:spPr>
        <p:txBody>
          <a:bodyPr anchor="ctr">
            <a:normAutofit/>
          </a:bodyPr>
          <a:lstStyle/>
          <a:p>
            <a:r>
              <a:rPr lang="en-US" sz="1800" dirty="0">
                <a:effectLst/>
                <a:latin typeface="Arnhem-Blond"/>
                <a:ea typeface="Times New Roman" panose="02020603050405020304" pitchFamily="18" charset="0"/>
              </a:rPr>
              <a:t>Changes in energy production should be respectful of </a:t>
            </a:r>
            <a:r>
              <a:rPr lang="en-US" sz="1800" dirty="0">
                <a:latin typeface="Arnhem-Blond"/>
                <a:ea typeface="Times New Roman" panose="02020603050405020304" pitchFamily="18" charset="0"/>
              </a:rPr>
              <a:t>rights. They should prioritize the reversion of energetic poverty and democratization of energy governance and production.</a:t>
            </a:r>
          </a:p>
          <a:p>
            <a:r>
              <a:rPr lang="en-US" sz="1800" dirty="0">
                <a:effectLst/>
                <a:latin typeface="Arnhem-Blond"/>
                <a:ea typeface="Calibri" panose="020F0502020204030204" pitchFamily="34" charset="0"/>
                <a:cs typeface="Times New Roman" panose="02020603050405020304" pitchFamily="18" charset="0"/>
              </a:rPr>
              <a:t>Emissions from forest loss and bad agricultural practices represent some 25 percent of the emissions. Managing those resources better could provide more than 30% of the solution. </a:t>
            </a:r>
            <a:r>
              <a:rPr lang="en-US" sz="1800" dirty="0">
                <a:effectLst/>
                <a:latin typeface="Arnhem-Blond"/>
                <a:ea typeface="Times New Roman" panose="02020603050405020304" pitchFamily="18" charset="0"/>
                <a:cs typeface="Times New Roman" panose="02020603050405020304" pitchFamily="18" charset="0"/>
              </a:rPr>
              <a:t> Forest protection could prevent around 300 billion metric tons of carbon from being released into the atmosphere, Ford </a:t>
            </a:r>
            <a:r>
              <a:rPr lang="en-US" sz="1800" dirty="0" err="1">
                <a:effectLst/>
                <a:latin typeface="Arnhem-Blond"/>
                <a:ea typeface="Times New Roman" panose="02020603050405020304" pitchFamily="18" charset="0"/>
                <a:cs typeface="Times New Roman" panose="02020603050405020304" pitchFamily="18" charset="0"/>
              </a:rPr>
              <a:t>Foundaton</a:t>
            </a:r>
            <a:r>
              <a:rPr lang="en-US" sz="1800" dirty="0">
                <a:effectLst/>
                <a:latin typeface="Arnhem-Blond"/>
                <a:ea typeface="Times New Roman" panose="02020603050405020304" pitchFamily="18" charset="0"/>
                <a:cs typeface="Times New Roman" panose="02020603050405020304" pitchFamily="18" charset="0"/>
              </a:rPr>
              <a:t> </a:t>
            </a:r>
          </a:p>
          <a:p>
            <a:r>
              <a:rPr lang="en-US" sz="1800" dirty="0">
                <a:effectLst/>
                <a:latin typeface="Arnhem-Blond"/>
                <a:ea typeface="Calibri" panose="020F0502020204030204" pitchFamily="34" charset="0"/>
                <a:cs typeface="Times New Roman" panose="02020603050405020304" pitchFamily="18" charset="0"/>
              </a:rPr>
              <a:t>To keep temperatures from rising more than two degrees, carbon </a:t>
            </a:r>
            <a:r>
              <a:rPr lang="en-US" sz="1800" i="1" dirty="0">
                <a:effectLst/>
                <a:latin typeface="Arnhem-Blond"/>
                <a:ea typeface="Calibri" panose="020F0502020204030204" pitchFamily="34" charset="0"/>
                <a:cs typeface="Times New Roman" panose="02020603050405020304" pitchFamily="18" charset="0"/>
              </a:rPr>
              <a:t>out</a:t>
            </a:r>
            <a:r>
              <a:rPr lang="en-US" sz="1800" dirty="0">
                <a:effectLst/>
                <a:latin typeface="Arnhem-Blond"/>
                <a:ea typeface="Calibri" panose="020F0502020204030204" pitchFamily="34" charset="0"/>
                <a:cs typeface="Times New Roman" panose="02020603050405020304" pitchFamily="18" charset="0"/>
              </a:rPr>
              <a:t> of the atmosphere should be actively pulled.</a:t>
            </a:r>
          </a:p>
          <a:p>
            <a:pPr>
              <a:spcAft>
                <a:spcPts val="1500"/>
              </a:spcAft>
            </a:pPr>
            <a:r>
              <a:rPr lang="en-US" sz="1800" dirty="0">
                <a:effectLst/>
                <a:latin typeface="Arnhem-Blond"/>
                <a:ea typeface="Times New Roman" panose="02020603050405020304" pitchFamily="18" charset="0"/>
                <a:cs typeface="Times New Roman" panose="02020603050405020304" pitchFamily="18" charset="0"/>
              </a:rPr>
              <a:t>When governed fairly, the natural resource sector can contribute to reducing inequality. Likewise, where indigenous and local communities have secured and recognized land rights, their livelihoods are protected, rates of deforestation are lower and there is less conflict,</a:t>
            </a:r>
            <a:r>
              <a:rPr lang="en-US" sz="1800" dirty="0">
                <a:latin typeface="Arnhem-Blond"/>
                <a:ea typeface="Times New Roman" panose="02020603050405020304" pitchFamily="18" charset="0"/>
              </a:rPr>
              <a:t> Ford Foundation, IPBES.</a:t>
            </a:r>
          </a:p>
          <a:p>
            <a:pPr>
              <a:spcAft>
                <a:spcPts val="1500"/>
              </a:spcAft>
            </a:pPr>
            <a:r>
              <a:rPr lang="en-US" sz="1800" dirty="0">
                <a:latin typeface="Arnhem-Blond"/>
                <a:ea typeface="Times New Roman" panose="02020603050405020304" pitchFamily="18" charset="0"/>
              </a:rPr>
              <a:t>Mitigation policies should be based on diagnostic of the structural causes of emissions: regressive subsidies to fossil fuels,  land use changes for avocado production in Central Mx to respond to </a:t>
            </a:r>
            <a:r>
              <a:rPr lang="en-US" sz="1800" dirty="0" err="1">
                <a:latin typeface="Arnhem-Blond"/>
                <a:ea typeface="Times New Roman" panose="02020603050405020304" pitchFamily="18" charset="0"/>
              </a:rPr>
              <a:t>NAmerican</a:t>
            </a:r>
            <a:r>
              <a:rPr lang="en-US" sz="1800" dirty="0">
                <a:latin typeface="Arnhem-Blond"/>
                <a:ea typeface="Times New Roman" panose="02020603050405020304" pitchFamily="18" charset="0"/>
              </a:rPr>
              <a:t> demand, deforestation of mangroves due to the expansion of tourism in Yucatan, illegal expansion of urban areas at the expense of peri-urban forests.</a:t>
            </a:r>
          </a:p>
          <a:p>
            <a:pPr>
              <a:spcAft>
                <a:spcPts val="1500"/>
              </a:spcAft>
            </a:pPr>
            <a:r>
              <a:rPr lang="en-US" sz="1800" dirty="0"/>
              <a:t>For adaptation, there is an urgent need to investment in public goods, severely neglected in poor regions of n NA, particularly in Mx since the implementation of NAFTA.</a:t>
            </a:r>
            <a:endParaRPr lang="en-US" sz="1800" dirty="0">
              <a:latin typeface="Arnhem-Blond"/>
              <a:ea typeface="Times New Roman" panose="02020603050405020304" pitchFamily="18" charset="0"/>
            </a:endParaRPr>
          </a:p>
          <a:p>
            <a:endParaRPr lang="es-MX" sz="1400" dirty="0"/>
          </a:p>
        </p:txBody>
      </p:sp>
    </p:spTree>
    <p:extLst>
      <p:ext uri="{BB962C8B-B14F-4D97-AF65-F5344CB8AC3E}">
        <p14:creationId xmlns:p14="http://schemas.microsoft.com/office/powerpoint/2010/main" val="298262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5810271-A93C-4AF7-B792-6002D89D7196}"/>
              </a:ext>
            </a:extLst>
          </p:cNvPr>
          <p:cNvSpPr>
            <a:spLocks noGrp="1"/>
          </p:cNvSpPr>
          <p:nvPr>
            <p:ph type="title"/>
          </p:nvPr>
        </p:nvSpPr>
        <p:spPr>
          <a:xfrm>
            <a:off x="1371599" y="294538"/>
            <a:ext cx="9895951" cy="1033669"/>
          </a:xfrm>
        </p:spPr>
        <p:txBody>
          <a:bodyPr>
            <a:normAutofit/>
          </a:bodyPr>
          <a:lstStyle/>
          <a:p>
            <a:r>
              <a:rPr lang="en-US" sz="3400" b="1" dirty="0">
                <a:solidFill>
                  <a:srgbClr val="FFFFFF"/>
                </a:solidFill>
              </a:rPr>
              <a:t>Questions and issues driven from the Paris Agreement:</a:t>
            </a:r>
          </a:p>
        </p:txBody>
      </p:sp>
      <p:sp>
        <p:nvSpPr>
          <p:cNvPr id="3" name="Marcador de contenido 2">
            <a:extLst>
              <a:ext uri="{FF2B5EF4-FFF2-40B4-BE49-F238E27FC236}">
                <a16:creationId xmlns:a16="http://schemas.microsoft.com/office/drawing/2014/main" id="{71398610-621F-4A06-8721-DCB5A1239458}"/>
              </a:ext>
            </a:extLst>
          </p:cNvPr>
          <p:cNvSpPr>
            <a:spLocks noGrp="1"/>
          </p:cNvSpPr>
          <p:nvPr>
            <p:ph idx="1"/>
          </p:nvPr>
        </p:nvSpPr>
        <p:spPr>
          <a:xfrm>
            <a:off x="1371599" y="2021840"/>
            <a:ext cx="9724031" cy="3979715"/>
          </a:xfrm>
        </p:spPr>
        <p:txBody>
          <a:bodyPr anchor="ctr">
            <a:normAutofit lnSpcReduction="10000"/>
          </a:bodyPr>
          <a:lstStyle/>
          <a:p>
            <a:r>
              <a:rPr lang="en-US" sz="2000" dirty="0"/>
              <a:t>Which are the roles of the Estates, communities, civil society, given the power of corporations responsible of most of the emissions?</a:t>
            </a:r>
          </a:p>
          <a:p>
            <a:r>
              <a:rPr lang="en-US" sz="2000" dirty="0">
                <a:effectLst/>
                <a:latin typeface="Arnhem-Blond"/>
                <a:ea typeface="Calibri" panose="020F0502020204030204" pitchFamily="34" charset="0"/>
                <a:cs typeface="Times New Roman" panose="02020603050405020304" pitchFamily="18" charset="0"/>
              </a:rPr>
              <a:t>How to prioritizing the solution of energetic poverty, human right to water and food security, while reducing emissions and promoting resilience?</a:t>
            </a:r>
            <a:r>
              <a:rPr lang="en-US" sz="2000" dirty="0"/>
              <a:t>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How to enhance cooperation in North America for the understanding and action on issues such as: </a:t>
            </a:r>
          </a:p>
          <a:p>
            <a:pPr marL="0" inden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    -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Early warning systems and Emergency preparedness,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    - Impacts of trade and financial investment on ecological and social vulnerability,</a:t>
            </a:r>
          </a:p>
          <a:p>
            <a:pPr marL="0" inden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     -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Understanding of slow onset events and Awareness of events that may involve</a:t>
            </a:r>
          </a:p>
          <a:p>
            <a:pPr marL="0" inden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irreversible and permanent loss and damage, including noneconomic loses, </a:t>
            </a:r>
          </a:p>
          <a:p>
            <a:pPr marL="0" indent="0">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 Resilience of communities, livelihoods and ecosystems.</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sz="2000" dirty="0"/>
          </a:p>
        </p:txBody>
      </p:sp>
    </p:spTree>
    <p:extLst>
      <p:ext uri="{BB962C8B-B14F-4D97-AF65-F5344CB8AC3E}">
        <p14:creationId xmlns:p14="http://schemas.microsoft.com/office/powerpoint/2010/main" val="315090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231A4A-383D-4AB6-8211-FAC501366330}"/>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Preliminary Conclusions</a:t>
            </a:r>
          </a:p>
        </p:txBody>
      </p:sp>
      <p:sp>
        <p:nvSpPr>
          <p:cNvPr id="3" name="Marcador de contenido 2">
            <a:extLst>
              <a:ext uri="{FF2B5EF4-FFF2-40B4-BE49-F238E27FC236}">
                <a16:creationId xmlns:a16="http://schemas.microsoft.com/office/drawing/2014/main" id="{975ABEBA-20CA-4235-81AD-90A9801AAD5F}"/>
              </a:ext>
            </a:extLst>
          </p:cNvPr>
          <p:cNvSpPr>
            <a:spLocks noGrp="1"/>
          </p:cNvSpPr>
          <p:nvPr>
            <p:ph idx="1"/>
          </p:nvPr>
        </p:nvSpPr>
        <p:spPr>
          <a:xfrm>
            <a:off x="4810259" y="1493520"/>
            <a:ext cx="6555347" cy="4702007"/>
          </a:xfrm>
        </p:spPr>
        <p:txBody>
          <a:bodyPr anchor="ctr">
            <a:normAutofit/>
          </a:bodyPr>
          <a:lstStyle/>
          <a:p>
            <a:r>
              <a:rPr lang="en-US" sz="2400" dirty="0"/>
              <a:t>Structural inequalities, endangered dignity, leading to inequal dignities are incompatible with the collective action required for an effective response to climate change. </a:t>
            </a:r>
          </a:p>
          <a:p>
            <a:r>
              <a:rPr lang="en-US" sz="2400" dirty="0"/>
              <a:t>The response of Climate Change requires social mobilization in demand of better laws, regulation, policies, and procurement of justices. The action of  progressive state. </a:t>
            </a:r>
          </a:p>
          <a:p>
            <a:r>
              <a:rPr lang="en-US" sz="2400" dirty="0"/>
              <a:t>Key importance of environmental citizenship and public – community partnerships.</a:t>
            </a:r>
          </a:p>
          <a:p>
            <a:pPr marL="0" indent="0">
              <a:buNone/>
            </a:pPr>
            <a:endParaRPr lang="es-MX" sz="2000" dirty="0"/>
          </a:p>
          <a:p>
            <a:endParaRPr lang="es-ES" sz="2000" dirty="0"/>
          </a:p>
          <a:p>
            <a:endParaRPr lang="es-MX" sz="2000" dirty="0"/>
          </a:p>
          <a:p>
            <a:endParaRPr lang="es-MX" sz="2000" dirty="0"/>
          </a:p>
          <a:p>
            <a:pPr marL="0" indent="0">
              <a:buNone/>
            </a:pPr>
            <a:endParaRPr lang="es-MX" sz="2000" dirty="0"/>
          </a:p>
        </p:txBody>
      </p:sp>
    </p:spTree>
    <p:extLst>
      <p:ext uri="{BB962C8B-B14F-4D97-AF65-F5344CB8AC3E}">
        <p14:creationId xmlns:p14="http://schemas.microsoft.com/office/powerpoint/2010/main" val="2217444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1099</Words>
  <Application>Microsoft Office PowerPoint</Application>
  <PresentationFormat>Panorámica</PresentationFormat>
  <Paragraphs>79</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Arnhem-Blond</vt:lpstr>
      <vt:lpstr>Calibri</vt:lpstr>
      <vt:lpstr>Calibri Light</vt:lpstr>
      <vt:lpstr>Century Schoolbook</vt:lpstr>
      <vt:lpstr>Segoe UI</vt:lpstr>
      <vt:lpstr>Tema de Office</vt:lpstr>
      <vt:lpstr>    Climate change, climate action and justice in North America          </vt:lpstr>
      <vt:lpstr>North America, leaving the safe space of the Holocene </vt:lpstr>
      <vt:lpstr>Increased climatic vulnerability  in North America</vt:lpstr>
      <vt:lpstr>How to build safe environments for the people in North America? </vt:lpstr>
      <vt:lpstr>  Climate change, challenges of global commons</vt:lpstr>
      <vt:lpstr>Just targets for North America in the Anthropocene</vt:lpstr>
      <vt:lpstr>Mitigation and adaptation policies</vt:lpstr>
      <vt:lpstr>Questions and issues driven from the Paris Agreement:</vt:lpstr>
      <vt:lpstr>Preliminary Conclusions</vt:lpstr>
      <vt:lpstr>“Defender las  montañas”    The defense of the land is a key climate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GOBERNANZA Y CARBONO</dc:title>
  <dc:creator>LETICIA MERINO PEREZ</dc:creator>
  <cp:lastModifiedBy>LETICIA MERINO PEREZ</cp:lastModifiedBy>
  <cp:revision>115</cp:revision>
  <dcterms:created xsi:type="dcterms:W3CDTF">2020-10-30T16:06:13Z</dcterms:created>
  <dcterms:modified xsi:type="dcterms:W3CDTF">2021-09-09T14:04:19Z</dcterms:modified>
</cp:coreProperties>
</file>