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16" r:id="rId2"/>
    <p:sldMasterId id="2147483728" r:id="rId3"/>
    <p:sldMasterId id="2147483742" r:id="rId4"/>
  </p:sldMasterIdLst>
  <p:notesMasterIdLst>
    <p:notesMasterId r:id="rId20"/>
  </p:notesMasterIdLst>
  <p:sldIdLst>
    <p:sldId id="256" r:id="rId5"/>
    <p:sldId id="420" r:id="rId6"/>
    <p:sldId id="418" r:id="rId7"/>
    <p:sldId id="289" r:id="rId8"/>
    <p:sldId id="434" r:id="rId9"/>
    <p:sldId id="435" r:id="rId10"/>
    <p:sldId id="43364" r:id="rId11"/>
    <p:sldId id="285" r:id="rId12"/>
    <p:sldId id="43358" r:id="rId13"/>
    <p:sldId id="340" r:id="rId14"/>
    <p:sldId id="317" r:id="rId15"/>
    <p:sldId id="302" r:id="rId16"/>
    <p:sldId id="431" r:id="rId17"/>
    <p:sldId id="273" r:id="rId18"/>
    <p:sldId id="424" r:id="rId19"/>
  </p:sldIdLst>
  <p:sldSz cx="12192000" cy="6858000"/>
  <p:notesSz cx="7010400" cy="9296400"/>
  <p:embeddedFontLst>
    <p:embeddedFont>
      <p:font typeface="Noto Sans" panose="020B0502040504020204" pitchFamily="34" charset="0"/>
      <p:regular r:id="rId21"/>
      <p:bold r:id="rId22"/>
      <p:italic r:id="rId23"/>
      <p:boldItalic r:id="rId24"/>
    </p:embeddedFont>
    <p:embeddedFont>
      <p:font typeface="Noto Sans Bold" panose="020B0604020202020204" charset="0"/>
      <p:bold r:id="rId25"/>
    </p:embeddedFont>
    <p:embeddedFont>
      <p:font typeface="Noto Sans Medium" panose="020B0604020202020204" charset="0"/>
      <p:regular r:id="rId26"/>
      <p:bold r:id="rId27"/>
      <p:italic r:id="rId28"/>
      <p:boldItalic r:id="rId29"/>
    </p:embeddedFont>
    <p:embeddedFont>
      <p:font typeface="Noto Sans SemiBold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6" roundtripDataSignature="AMtx7mhYOgf2bQlLx7lu2f61mJ4/zFgU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B4F"/>
    <a:srgbClr val="FC6C1E"/>
    <a:srgbClr val="002F2A"/>
    <a:srgbClr val="EAEAEB"/>
    <a:srgbClr val="A6802C"/>
    <a:srgbClr val="FFFFFF"/>
    <a:srgbClr val="63D5F7"/>
    <a:srgbClr val="0328F6"/>
    <a:srgbClr val="FF9300"/>
    <a:srgbClr val="FAC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FF77C4-EE8F-40DB-8AAB-7C6698D807A0}">
  <a:tblStyle styleId="{1AFF77C4-EE8F-40DB-8AAB-7C6698D807A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A903F2-0EE0-4708-A993-3D06807759E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148E13-E559-4ED6-BB47-EF43C2336F67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0D25A4-D7DE-4522-A089-9758AD4BE640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39362A-124B-46E0-B12D-7FF7CDF62E8F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D2C1B0-28CA-4AFC-BEA9-4DDD6F79FBD8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5749CC-A73B-4D5A-ABCC-2CF3F9CF705C}" styleName="Table_6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6E7"/>
          </a:solidFill>
        </a:fill>
      </a:tcStyle>
    </a:wholeTbl>
    <a:band1H>
      <a:tcTxStyle/>
      <a:tcStyle>
        <a:tcBdr/>
        <a:fill>
          <a:solidFill>
            <a:srgbClr val="D1CA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CA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69772A-8841-47C2-9BAF-10EE4709D515}" styleName="Table_7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571E62-0AC4-4E75-863E-4B54AC9F9960}" styleName="Table_8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0875" autoAdjust="0"/>
  </p:normalViewPr>
  <p:slideViewPr>
    <p:cSldViewPr snapToGrid="0">
      <p:cViewPr varScale="1">
        <p:scale>
          <a:sx n="96" d="100"/>
          <a:sy n="96" d="100"/>
        </p:scale>
        <p:origin x="84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56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8338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Noto Sans Medium" panose="020B0502040504020204" pitchFamily="34" charset="0"/>
        <a:ea typeface="Noto Sans Medium" panose="020B0502040504020204" pitchFamily="34" charset="0"/>
        <a:cs typeface="Noto Sans Medium" panose="020B0502040504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87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Stefanakis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A.I.,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Calheiros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C.S. &amp;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Nikolaou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Nature-Based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Solutions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Tool in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Circular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</a:t>
            </a:r>
            <a:r>
              <a:rPr lang="es-MX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Adaptation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s-MX" sz="1200" b="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Circ.Econ.Sust</a:t>
            </a:r>
            <a:r>
              <a:rPr lang="es-MX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MX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s-MX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303–318 (2021). https://doi.org/10.1007/s43615-021-00022-3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58C36-FC52-4E7F-8EDA-B3E5F18DE87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31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83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4DCA4-3842-D835-5116-3B82AE24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21C4EDD-BBDD-F9AC-D075-1A3D2A785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F29203-6863-F528-A131-2B8BA31D2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8C7BF1-6AA2-A6E2-744A-B2A345B8E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1A24-302F-45FA-AAE4-D30DDFD1E1FD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73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CONANP – GIZ, </a:t>
            </a:r>
            <a:r>
              <a:rPr lang="es-MX" dirty="0" err="1"/>
              <a:t>Ecovalor</a:t>
            </a:r>
            <a:r>
              <a:rPr lang="es-MX" dirty="0"/>
              <a:t> 2018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58C36-FC52-4E7F-8EDA-B3E5F18DE87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52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D3DC5-EE53-4E6B-8234-964C520880C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8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B1B72A51-16DA-C353-E465-D551CC91E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c9c101c2d_3_74:notes">
            <a:extLst>
              <a:ext uri="{FF2B5EF4-FFF2-40B4-BE49-F238E27FC236}">
                <a16:creationId xmlns:a16="http://schemas.microsoft.com/office/drawing/2014/main" id="{F20CB9A9-D158-CA75-2CEE-BAECBC5E9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c9c101c2d_3_74:notes">
            <a:extLst>
              <a:ext uri="{FF2B5EF4-FFF2-40B4-BE49-F238E27FC236}">
                <a16:creationId xmlns:a16="http://schemas.microsoft.com/office/drawing/2014/main" id="{57A93604-16E2-80FB-A514-EB326B86E7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4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77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4c9c101c2d_11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34c9c101c2d_11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34c9c101c2d_11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34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c9c101c2d_11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36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34c9c101c2d_11_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1786"/>
            <a:ext cx="12188824" cy="685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90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34c9c101c2d_11_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" y="1388"/>
            <a:ext cx="12189533" cy="685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10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34c9c101c2d_11_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1388"/>
            <a:ext cx="12187064" cy="6855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908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Imagen con título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4c9c101c2d_11_5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" y="1785"/>
            <a:ext cx="12188826" cy="685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3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9"/>
            <a:ext cx="12187067" cy="685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75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1785"/>
            <a:ext cx="12188827" cy="68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6" y="319341"/>
            <a:ext cx="7301346" cy="96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38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;g3276b439bfa_1_75">
            <a:extLst>
              <a:ext uri="{FF2B5EF4-FFF2-40B4-BE49-F238E27FC236}">
                <a16:creationId xmlns:a16="http://schemas.microsoft.com/office/drawing/2014/main" id="{59E6A124-62BD-919B-FB0B-654EED3A2B9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" y="1785"/>
            <a:ext cx="12188826" cy="685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F8C0C6-26E5-C1D7-10A1-1B065AF3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6112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309270-69A5-A40B-EA8B-3F11C4A13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0831-9D98-0FF7-77B2-EC0C32C4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779B-640A-4675-A0C0-F1BDB2503BF5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0A3EA-3E57-7303-9113-B0AF4180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8DA489-11A2-7BBE-BC2A-84E56278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F072-AFF9-47BE-8DDD-9591EE2CB1DA}" type="slidenum">
              <a:rPr lang="es-MX" smtClean="0"/>
              <a:t>‹#›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8E26EB-0D0F-6692-AD2A-8C6F4CE8B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555" y="439266"/>
            <a:ext cx="4582514" cy="5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90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8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4c9c101c2d_11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34c9c101c2d_11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98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39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3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08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0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23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0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87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9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5E2B-1FEC-C590-164F-C90CA518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77948-C8D3-5090-0EF1-66654D3CD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1509-FAF8-4615-3C94-EA65572C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EE808-F780-FCC9-1ECA-F22608FA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82EF-EB45-32CD-1371-4CA35615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36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4c9c101c2d_11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4c9c101c2d_11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34c9c101c2d_11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34c9c101c2d_11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714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4F77-0E84-9497-EF81-910CB336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736E-F8AB-F2FB-45AB-19DF3EA0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86F4A-C6FA-3E9E-C1AA-EA1538AD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01E38-77C1-96B2-9283-B5D5229D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6CF9-BE8B-70B2-997D-F692D42A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789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B3E3-0A25-CA75-D7E0-A73707A8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8F35-A89F-E5D1-41DA-55D9F96C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49A3-C080-563C-DAF9-53F7BB19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FC240-A748-BE55-B45C-54B157C7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1083-563E-6300-A7CF-6DE3ECFC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546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23E5-DB27-33CB-9D99-9C6DF613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7422C-896B-2365-9EE4-AE174D828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3965C-A0BD-F6BA-A93A-7E890128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EC735-1E09-02BA-9AD6-8215DE69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2B94E-FEB5-89A7-232C-238DC9E3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7883B-7DDE-713F-6EDA-B9DC4B66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456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20A0-EFA7-99C7-07B1-4182CF45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A7E5B-A81A-F1DF-4EF0-3F46ED337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10C3D-F62D-04B0-0294-0E1D60242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C744B-B9E0-A64D-17E5-0CA4F6410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F1125-B36A-E2D7-B356-D277C6B5F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F216B-3284-13EB-5E5D-93196704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A6A2E-18F4-E88B-F3B3-83754106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C5C2-B7A3-BF61-D069-F424460F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97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DF06-7DC3-5114-8536-148824EF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8B341-D4AA-88B7-5133-6598FAFD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E2337-B6AC-DC8D-E367-AA9CF8D1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5387C-2EE7-D25F-0F2A-C104AA2B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9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87CC7-FB75-D18A-B09D-D474299A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11676-6F77-AB5B-16C1-3916C5DB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0464B-40E4-1F1F-4064-1B49B620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571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61FF-CDDB-3A6C-0FCC-AE0C7012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2511-BDCE-7CB7-D886-ABF8E323C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1D4AB-A1FF-8BF6-0CFD-93C43C15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1531F-4479-B9B6-2881-C619B8D0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F46C-F788-C5A9-27DE-05AFF0EF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61142-2D89-48B1-E140-343CC311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112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B3EC-BE42-B78B-F2AD-A331B3EE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C6769-D665-5313-C0B9-284D6C1F4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7BBED-F720-9C5E-E6F3-447CB6B39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DDC8C-716D-F09D-14A3-29098F15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016CC-629A-0B27-9643-D055E5F9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14830-10E4-FCF4-ABB3-EC41F3A5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605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9B04-7F4D-DB3C-5CC3-87C04703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6EF83-CD56-78F5-146B-27E531EAC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A6EB8-77FB-536A-8A5B-A903ADFC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DC80-D336-B57E-EDFB-211949E5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8ABF-D3FA-6543-4251-6F65F1EC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310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40B77C-43B1-E352-7796-E8FF581C3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575CB-01B4-C7F8-EBE8-B10AF0FF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68691-8B6A-8D5B-D633-92B88861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34CD1-C725-967D-4159-0225CBCD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ADCB-E8DE-EA31-0A45-DEDB71E9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4c9c101c2d_11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4c9c101c2d_11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940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276b439bfa_1_6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"/>
            <a:ext cx="12187064" cy="685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190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3276b439bfa_1_5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1785"/>
            <a:ext cx="12188827" cy="68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986A566-2372-FEED-C13D-882797892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6" y="319341"/>
            <a:ext cx="7301346" cy="9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39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1785"/>
            <a:ext cx="12188827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1232"/>
              </a:buClr>
              <a:buSzPts val="4400"/>
              <a:buFont typeface="Noto Sans"/>
              <a:buNone/>
              <a:defRPr sz="4400" b="1" i="0" u="none" strike="noStrike" cap="none">
                <a:solidFill>
                  <a:srgbClr val="611232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1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dirty="0"/>
          </a:p>
        </p:txBody>
      </p:sp>
      <p:sp>
        <p:nvSpPr>
          <p:cNvPr id="11" name="Google Shape;1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dirty="0"/>
          </a:p>
        </p:txBody>
      </p:sp>
      <p:sp>
        <p:nvSpPr>
          <p:cNvPr id="12" name="Google Shape;1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MX" smtClean="0"/>
              <a:pPr/>
              <a:t>‹#›</a:t>
            </a:fld>
            <a:endParaRPr lang="es-MX" dirty="0"/>
          </a:p>
        </p:txBody>
      </p:sp>
      <p:cxnSp>
        <p:nvCxnSpPr>
          <p:cNvPr id="13" name="Google Shape;13;p39"/>
          <p:cNvCxnSpPr/>
          <p:nvPr/>
        </p:nvCxnSpPr>
        <p:spPr>
          <a:xfrm>
            <a:off x="2345635" y="3557669"/>
            <a:ext cx="7537836" cy="0"/>
          </a:xfrm>
          <a:prstGeom prst="straightConnector1">
            <a:avLst/>
          </a:prstGeom>
          <a:noFill/>
          <a:ln w="38100" cap="flat" cmpd="sng">
            <a:solidFill>
              <a:srgbClr val="E6D19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222" y="374186"/>
            <a:ext cx="6228408" cy="887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657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40">
            <a:extLst>
              <a:ext uri="{FF2B5EF4-FFF2-40B4-BE49-F238E27FC236}">
                <a16:creationId xmlns:a16="http://schemas.microsoft.com/office/drawing/2014/main" id="{E32D8302-EC61-1A8D-C332-0C9F3EF459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342880" y="6492875"/>
            <a:ext cx="1844184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199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5571" cy="689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01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" name="Google Shape;2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x-none" dirty="0"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x-none" dirty="0"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28" name="Google Shape;28;p17"/>
          <p:cNvSpPr txBox="1"/>
          <p:nvPr/>
        </p:nvSpPr>
        <p:spPr>
          <a:xfrm>
            <a:off x="620110" y="21336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Calibri"/>
            </a:endParaRPr>
          </a:p>
        </p:txBody>
      </p:sp>
      <p:pic>
        <p:nvPicPr>
          <p:cNvPr id="29" name="Google Shape;29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590" y="0"/>
            <a:ext cx="12280952" cy="691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137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" y="0"/>
            <a:ext cx="12263104" cy="690078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/>
          <p:nvPr/>
        </p:nvSpPr>
        <p:spPr>
          <a:xfrm>
            <a:off x="9009888" y="3523553"/>
            <a:ext cx="2782975" cy="2548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lt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rPr>
              <a:t>RECUADRO PARA TRADUCCIÓN DE SEÑAS</a:t>
            </a:r>
            <a:endParaRPr sz="1800" b="0" i="0" u="none" strike="noStrike" cap="none" dirty="0">
              <a:solidFill>
                <a:schemeClr val="dk1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Calibri"/>
            </a:endParaRPr>
          </a:p>
        </p:txBody>
      </p:sp>
      <p:sp>
        <p:nvSpPr>
          <p:cNvPr id="35" name="Google Shape;35;p23"/>
          <p:cNvSpPr txBox="1"/>
          <p:nvPr/>
        </p:nvSpPr>
        <p:spPr>
          <a:xfrm>
            <a:off x="9680252" y="3853526"/>
            <a:ext cx="1495368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1351"/>
              <a:buFont typeface="Calibri"/>
              <a:buNone/>
            </a:pPr>
            <a:r>
              <a:rPr lang="es-MX" sz="1351" b="0" i="0" u="none" strike="noStrike" cap="none" dirty="0">
                <a:solidFill>
                  <a:srgbClr val="A42145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rPr>
              <a:t>(BORRAR)</a:t>
            </a:r>
            <a:endParaRPr sz="1800" b="0" i="0" u="none" strike="noStrike" cap="none" dirty="0">
              <a:solidFill>
                <a:schemeClr val="dk1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Calibri"/>
            </a:endParaRPr>
          </a:p>
        </p:txBody>
      </p:sp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6072783" y="786384"/>
            <a:ext cx="5720080" cy="206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37" name="Google Shape;37;p23"/>
          <p:cNvCxnSpPr/>
          <p:nvPr/>
        </p:nvCxnSpPr>
        <p:spPr>
          <a:xfrm>
            <a:off x="6182139" y="2932043"/>
            <a:ext cx="6209886" cy="0"/>
          </a:xfrm>
          <a:prstGeom prst="straightConnector1">
            <a:avLst/>
          </a:prstGeom>
          <a:noFill/>
          <a:ln w="38100" cap="flat" cmpd="sng">
            <a:solidFill>
              <a:srgbClr val="B7903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11074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564" y="0"/>
            <a:ext cx="12349898" cy="695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41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" y="0"/>
            <a:ext cx="121807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260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" y="0"/>
            <a:ext cx="121807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43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4c9c101c2d_11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34c9c101c2d_11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34c9c101c2d_11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423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eño personalizado">
  <p:cSld name="4_Diseño personaliza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863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07d176fad_0_150"/>
          <p:cNvSpPr txBox="1"/>
          <p:nvPr/>
        </p:nvSpPr>
        <p:spPr>
          <a:xfrm>
            <a:off x="620110" y="21336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Calibri"/>
            </a:endParaRPr>
          </a:p>
        </p:txBody>
      </p:sp>
      <p:pic>
        <p:nvPicPr>
          <p:cNvPr id="50" name="Google Shape;50;g3407d176fad_0_15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" y="899"/>
            <a:ext cx="12188827" cy="685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170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1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4c9c101c2d_11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34c9c101c2d_11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91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4c9c101c2d_11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  <p:sp>
        <p:nvSpPr>
          <p:cNvPr id="37" name="Google Shape;37;g34c9c101c2d_11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34c9c101c2d_11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34c9c101c2d_11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34c9c101c2d_11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35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9c101c2d_11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34c9c101c2d_11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26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c9c101c2d_11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34c9c101c2d_11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34c9c101c2d_11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9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4c9c101c2d_11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34c9c101c2d_11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34c9c101c2d_11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 b="0" i="0">
                <a:solidFill>
                  <a:schemeClr val="dk2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583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3" r:id="rId15"/>
    <p:sldLayoutId id="2147483714" r:id="rId16"/>
    <p:sldLayoutId id="214748371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oto Sans Medium" panose="020B0502040504020204" pitchFamily="34" charset="0"/>
          <a:ea typeface="Noto Sans Medium" panose="020B0502040504020204" pitchFamily="34" charset="0"/>
          <a:cs typeface="Noto Sans Medium" panose="020B050204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oto Sans Medium" panose="020B0502040504020204" pitchFamily="34" charset="0"/>
          <a:ea typeface="Noto Sans Medium" panose="020B0502040504020204" pitchFamily="34" charset="0"/>
          <a:cs typeface="Noto Sans Medium" panose="020B050204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35EA2-A7A5-09AB-9330-4862C2AC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77A85-3254-A6B4-5CB0-DEDD436B7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FD6F-B42E-E8EF-072E-C155A700C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865032-09EF-4768-AC46-6CA46784071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21E3D-5AE1-7B62-2C0E-B4119C72A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E7D3-F45C-D77E-2CFE-7735E6C60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8C8E46-DE09-4E71-936C-C985C0B884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0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56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2.jpeg"/><Relationship Id="rId5" Type="http://schemas.openxmlformats.org/officeDocument/2006/relationships/tags" Target="../tags/tag5.xml"/><Relationship Id="rId10" Type="http://schemas.openxmlformats.org/officeDocument/2006/relationships/image" Target="../media/image51.jpeg"/><Relationship Id="rId4" Type="http://schemas.openxmlformats.org/officeDocument/2006/relationships/tags" Target="../tags/tag4.xml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261" y="4966255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6500" y="1721012"/>
            <a:ext cx="121985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4000" b="1" dirty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Economía Circular y Soluciones basadas en la Naturaleza</a:t>
            </a:r>
            <a:endParaRPr lang="es-MX" sz="2400" b="1" dirty="0">
              <a:solidFill>
                <a:schemeClr val="lt1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2800" b="1" dirty="0">
              <a:solidFill>
                <a:schemeClr val="lt1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32° Sesión del Consejo de la  Comisión para la Cooperación Ambiental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chemeClr val="lt1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lt1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algn="ctr"/>
            <a:r>
              <a:rPr lang="es-MX" sz="2300" dirty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Dr. José</a:t>
            </a:r>
            <a:r>
              <a:rPr lang="es-MX" sz="2300" b="0" i="0" u="none" strike="noStrike" cap="none" dirty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 Luis Samaniego Leyva</a:t>
            </a:r>
            <a:r>
              <a:rPr lang="es-MX" sz="2300" dirty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 </a:t>
            </a:r>
            <a:endParaRPr lang="es-MX" sz="1300" dirty="0">
              <a:solidFill>
                <a:schemeClr val="lt1"/>
              </a:solidFill>
              <a:latin typeface="Noto Sans SemiBold"/>
              <a:ea typeface="Noto Sans SemiBold"/>
              <a:sym typeface="Noto Sans SemiBold"/>
            </a:endParaRPr>
          </a:p>
          <a:p>
            <a:pPr algn="ctr"/>
            <a:r>
              <a:rPr lang="es-MX" sz="2300" dirty="0">
                <a:solidFill>
                  <a:schemeClr val="lt1"/>
                </a:solidFill>
                <a:ea typeface="Noto Sans SemiBold"/>
                <a:sym typeface="Noto Sans SemiBold"/>
              </a:rPr>
              <a:t>Subsecretario de Desarrollo Sostenible y Economía Circular - SEMARNAT</a:t>
            </a:r>
            <a:endParaRPr sz="1300" b="0" i="0" u="none" strike="noStrike" cap="none" dirty="0">
              <a:solidFill>
                <a:schemeClr val="lt1"/>
              </a:solidFill>
              <a:latin typeface="Noto Sans SemiBold"/>
              <a:ea typeface="Noto Sans SemiBold"/>
              <a:cs typeface="Noto Sans SemiBo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225562" y="6003906"/>
            <a:ext cx="67959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25 de </a:t>
            </a:r>
            <a:r>
              <a:rPr lang="en-US" sz="2000" err="1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julio</a:t>
            </a:r>
            <a:r>
              <a:rPr lang="en-US" sz="2000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de 2025</a:t>
            </a:r>
            <a:endParaRPr sz="2000" b="0" i="0" u="none" strike="noStrike" cap="none">
              <a:solidFill>
                <a:schemeClr val="lt1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>
            <p:custDataLst>
              <p:tags r:id="rId1"/>
            </p:custDataLst>
          </p:nvPr>
        </p:nvGrpSpPr>
        <p:grpSpPr>
          <a:xfrm>
            <a:off x="845252" y="362642"/>
            <a:ext cx="10532932" cy="5336151"/>
            <a:chOff x="1185525" y="987088"/>
            <a:chExt cx="9932430" cy="4864660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8057255" y="2452011"/>
              <a:ext cx="3060700" cy="551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rm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MX" altLang="en-US" b="1">
                <a:solidFill>
                  <a:srgbClr val="A4214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4023972" y="987088"/>
              <a:ext cx="3353677" cy="43200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s-MX" altLang="en-US" sz="3500" b="1" dirty="0">
                  <a:solidFill>
                    <a:srgbClr val="A42145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+mn-ea"/>
                </a:rPr>
                <a:t>2025- 2030</a:t>
              </a:r>
            </a:p>
          </p:txBody>
        </p:sp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3375287" y="5314538"/>
              <a:ext cx="3053944" cy="5372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altLang="en-US"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+mn-ea"/>
                </a:rPr>
                <a:t>10 Plantas recicladoras</a:t>
              </a:r>
            </a:p>
          </p:txBody>
        </p:sp>
        <p:sp>
          <p:nvSpPr>
            <p:cNvPr id="15" name="矩形 1"/>
            <p:cNvSpPr/>
            <p:nvPr>
              <p:custDataLst>
                <p:tags r:id="rId7"/>
              </p:custDataLst>
            </p:nvPr>
          </p:nvSpPr>
          <p:spPr>
            <a:xfrm>
              <a:off x="5219893" y="1607146"/>
              <a:ext cx="4750354" cy="84080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s-MX" alt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+mn-ea"/>
                </a:rPr>
                <a:t>Ley General de Economía Circular y decreto con estímulos fiscales</a:t>
              </a:r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1185525" y="2519957"/>
              <a:ext cx="9710104" cy="2594258"/>
              <a:chOff x="242074" y="1694841"/>
              <a:chExt cx="5545613" cy="1458663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1623343" y="2407842"/>
                <a:ext cx="1522929" cy="745662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7" tIns="34283" rIns="68567" bIns="34283" rtlCol="0" anchor="ctr"/>
              <a:lstStyle/>
              <a:p>
                <a:pPr algn="ctr"/>
                <a:endParaRPr lang="id-ID" sz="60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>
              <a:xfrm flipV="1">
                <a:off x="242074" y="1717597"/>
                <a:ext cx="1585428" cy="762143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245C4F"/>
              </a:solidFill>
              <a:ln>
                <a:solidFill>
                  <a:srgbClr val="245C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7" tIns="34283" rIns="68567" bIns="34283" rtlCol="0" anchor="ctr"/>
              <a:lstStyle/>
              <a:p>
                <a:pPr algn="ctr"/>
                <a:endParaRPr lang="id-ID" sz="60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>
              <a:xfrm>
                <a:off x="4292702" y="2407841"/>
                <a:ext cx="1494985" cy="713000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A7802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7" tIns="34283" rIns="68567" bIns="34283" rtlCol="0" anchor="ctr"/>
              <a:lstStyle/>
              <a:p>
                <a:pPr algn="ctr"/>
                <a:endParaRPr lang="id-ID" sz="60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>
              <a:xfrm flipV="1">
                <a:off x="2951411" y="1694841"/>
                <a:ext cx="1522929" cy="713000"/>
              </a:xfrm>
              <a:custGeom>
                <a:avLst/>
                <a:gdLst>
                  <a:gd name="connsiteX0" fmla="*/ 0 w 2223735"/>
                  <a:gd name="connsiteY0" fmla="*/ 0 h 1107346"/>
                  <a:gd name="connsiteX1" fmla="*/ 280086 w 2223735"/>
                  <a:gd name="connsiteY1" fmla="*/ 0 h 1107346"/>
                  <a:gd name="connsiteX2" fmla="*/ 284141 w 2223735"/>
                  <a:gd name="connsiteY2" fmla="*/ 80308 h 1107346"/>
                  <a:gd name="connsiteX3" fmla="*/ 1111867 w 2223735"/>
                  <a:gd name="connsiteY3" fmla="*/ 827260 h 1107346"/>
                  <a:gd name="connsiteX4" fmla="*/ 1939593 w 2223735"/>
                  <a:gd name="connsiteY4" fmla="*/ 80308 h 1107346"/>
                  <a:gd name="connsiteX5" fmla="*/ 1943649 w 2223735"/>
                  <a:gd name="connsiteY5" fmla="*/ 0 h 1107346"/>
                  <a:gd name="connsiteX6" fmla="*/ 2223735 w 2223735"/>
                  <a:gd name="connsiteY6" fmla="*/ 0 h 1107346"/>
                  <a:gd name="connsiteX7" fmla="*/ 2218233 w 2223735"/>
                  <a:gd name="connsiteY7" fmla="*/ 108945 h 1107346"/>
                  <a:gd name="connsiteX8" fmla="*/ 1111867 w 2223735"/>
                  <a:gd name="connsiteY8" fmla="*/ 1107346 h 1107346"/>
                  <a:gd name="connsiteX9" fmla="*/ 5501 w 2223735"/>
                  <a:gd name="connsiteY9" fmla="*/ 108945 h 1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3735" h="1107346">
                    <a:moveTo>
                      <a:pt x="0" y="0"/>
                    </a:moveTo>
                    <a:lnTo>
                      <a:pt x="280086" y="0"/>
                    </a:lnTo>
                    <a:lnTo>
                      <a:pt x="284141" y="80308"/>
                    </a:lnTo>
                    <a:cubicBezTo>
                      <a:pt x="326749" y="499860"/>
                      <a:pt x="681074" y="827260"/>
                      <a:pt x="1111867" y="827260"/>
                    </a:cubicBezTo>
                    <a:cubicBezTo>
                      <a:pt x="1542661" y="827260"/>
                      <a:pt x="1896986" y="499860"/>
                      <a:pt x="1939593" y="80308"/>
                    </a:cubicBezTo>
                    <a:lnTo>
                      <a:pt x="1943649" y="0"/>
                    </a:lnTo>
                    <a:lnTo>
                      <a:pt x="2223735" y="0"/>
                    </a:lnTo>
                    <a:lnTo>
                      <a:pt x="2218233" y="108945"/>
                    </a:lnTo>
                    <a:cubicBezTo>
                      <a:pt x="2161282" y="669732"/>
                      <a:pt x="1687680" y="1107346"/>
                      <a:pt x="1111867" y="1107346"/>
                    </a:cubicBezTo>
                    <a:cubicBezTo>
                      <a:pt x="536055" y="1107346"/>
                      <a:pt x="62452" y="669732"/>
                      <a:pt x="5501" y="108945"/>
                    </a:cubicBezTo>
                    <a:close/>
                  </a:path>
                </a:pathLst>
              </a:custGeom>
              <a:solidFill>
                <a:srgbClr val="245C4F"/>
              </a:solidFill>
              <a:ln>
                <a:solidFill>
                  <a:srgbClr val="245C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7" tIns="34283" rIns="68567" bIns="34283" rtlCol="0" anchor="ctr"/>
              <a:lstStyle/>
              <a:p>
                <a:pPr algn="ctr"/>
                <a:endParaRPr lang="id-ID" sz="60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Oval 12"/>
              <p:cNvSpPr>
                <a:spLocks noChangeAspect="1"/>
              </p:cNvSpPr>
              <p:nvPr/>
            </p:nvSpPr>
            <p:spPr>
              <a:xfrm>
                <a:off x="593592" y="2053474"/>
                <a:ext cx="858254" cy="836804"/>
              </a:xfrm>
              <a:prstGeom prst="ellipse">
                <a:avLst/>
              </a:prstGeom>
              <a:solidFill>
                <a:srgbClr val="245C4F"/>
              </a:solidFill>
              <a:ln>
                <a:solidFill>
                  <a:srgbClr val="245C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360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Oval 13"/>
              <p:cNvSpPr>
                <a:spLocks noChangeAspect="1"/>
              </p:cNvSpPr>
              <p:nvPr/>
            </p:nvSpPr>
            <p:spPr>
              <a:xfrm>
                <a:off x="1929031" y="2051341"/>
                <a:ext cx="911552" cy="856798"/>
              </a:xfrm>
              <a:prstGeom prst="ellipse">
                <a:avLst/>
              </a:prstGeom>
              <a:solidFill>
                <a:srgbClr val="6E152E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360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Oval 14"/>
              <p:cNvSpPr>
                <a:spLocks noChangeAspect="1"/>
              </p:cNvSpPr>
              <p:nvPr/>
            </p:nvSpPr>
            <p:spPr>
              <a:xfrm>
                <a:off x="3273813" y="2005108"/>
                <a:ext cx="893352" cy="858937"/>
              </a:xfrm>
              <a:prstGeom prst="ellipse">
                <a:avLst/>
              </a:prstGeom>
              <a:solidFill>
                <a:srgbClr val="245C4F"/>
              </a:solidFill>
              <a:ln>
                <a:solidFill>
                  <a:srgbClr val="245C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360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8" name="Oval 15"/>
              <p:cNvSpPr>
                <a:spLocks noChangeAspect="1"/>
              </p:cNvSpPr>
              <p:nvPr/>
            </p:nvSpPr>
            <p:spPr>
              <a:xfrm>
                <a:off x="4587649" y="1973578"/>
                <a:ext cx="909297" cy="85467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360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6" name="Flecha: pentágono 35"/>
          <p:cNvSpPr/>
          <p:nvPr/>
        </p:nvSpPr>
        <p:spPr>
          <a:xfrm rot="10800000" flipH="1">
            <a:off x="3855308" y="5823366"/>
            <a:ext cx="8359481" cy="814999"/>
          </a:xfrm>
          <a:prstGeom prst="homePlate">
            <a:avLst/>
          </a:prstGeom>
          <a:solidFill>
            <a:srgbClr val="245C4F"/>
          </a:solidFill>
          <a:ln>
            <a:solidFill>
              <a:srgbClr val="245C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443503" y="6024877"/>
            <a:ext cx="68735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MX" sz="2400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Menos residuos para una economía circular</a:t>
            </a:r>
            <a:endParaRPr lang="es-MX" b="1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40" name="CuadroTexto 26"/>
          <p:cNvSpPr txBox="1"/>
          <p:nvPr/>
        </p:nvSpPr>
        <p:spPr>
          <a:xfrm>
            <a:off x="318196" y="200697"/>
            <a:ext cx="10184691" cy="57314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spcAft>
                <a:spcPts val="1200"/>
              </a:spcAft>
              <a:buNone/>
              <a:defRPr sz="2200" b="1">
                <a:solidFill>
                  <a:srgbClr val="1E5B4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 altLang="en-US" sz="2933" dirty="0">
                <a:solidFill>
                  <a:srgbClr val="6213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Estrategia Nacional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A2F315-15A4-24AB-A599-6A98EEF82B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47875" y="4917345"/>
            <a:ext cx="5013452" cy="11482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MX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+mn-ea"/>
              </a:rPr>
              <a:t> Polos de Desarrollo de Economía Circular para el Bienestar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471111-9118-A344-D400-678FB04332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07" y="2751302"/>
            <a:ext cx="1483031" cy="1483031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54CD1B-3385-2666-4D60-E48F6A5D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390" y="2862751"/>
            <a:ext cx="1469320" cy="1441492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iduos Solidos Urbanos (RSU) - Integral Source Solutions">
            <a:extLst>
              <a:ext uri="{FF2B5EF4-FFF2-40B4-BE49-F238E27FC236}">
                <a16:creationId xmlns:a16="http://schemas.microsoft.com/office/drawing/2014/main" id="{25115D10-FDA2-7435-ED75-E0B95EC8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177" y="2839058"/>
            <a:ext cx="1451171" cy="1441871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blemática ambiental que representan los residuos sólidos">
            <a:extLst>
              <a:ext uri="{FF2B5EF4-FFF2-40B4-BE49-F238E27FC236}">
                <a16:creationId xmlns:a16="http://schemas.microsoft.com/office/drawing/2014/main" id="{A7F41FC1-5F01-2AE9-1CC0-8E7E0E7B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843" y="2639319"/>
            <a:ext cx="1446044" cy="15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EC00C890-041E-8C05-27FA-FAE70094D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1841" y="1954918"/>
            <a:ext cx="685843" cy="674775"/>
          </a:xfrm>
          <a:prstGeom prst="ellipse">
            <a:avLst/>
          </a:prstGeom>
          <a:gradFill flip="none" rotWithShape="1">
            <a:gsLst>
              <a:gs pos="0">
                <a:srgbClr val="BC945A">
                  <a:shade val="30000"/>
                  <a:satMod val="115000"/>
                </a:srgbClr>
              </a:gs>
              <a:gs pos="50000">
                <a:srgbClr val="BC945A">
                  <a:shade val="67500"/>
                  <a:satMod val="115000"/>
                </a:srgbClr>
              </a:gs>
              <a:gs pos="100000">
                <a:srgbClr val="BC945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68C1558-AC4D-A5A8-29A1-A15CBB62E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4230" y="4453775"/>
            <a:ext cx="764932" cy="743868"/>
          </a:xfrm>
          <a:prstGeom prst="ellipse">
            <a:avLst/>
          </a:prstGeom>
          <a:solidFill>
            <a:srgbClr val="245C4F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35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828C23-10E4-C0EA-650E-389231FF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2260" y="1823070"/>
            <a:ext cx="777788" cy="735567"/>
          </a:xfrm>
          <a:prstGeom prst="ellipse">
            <a:avLst/>
          </a:prstGeom>
          <a:gradFill flip="none" rotWithShape="1">
            <a:gsLst>
              <a:gs pos="0">
                <a:srgbClr val="A42145"/>
              </a:gs>
              <a:gs pos="0">
                <a:srgbClr val="A42145"/>
              </a:gs>
              <a:gs pos="96000">
                <a:srgbClr val="A42145"/>
              </a:gs>
              <a:gs pos="100000">
                <a:schemeClr val="accent4">
                  <a:lumMod val="89000"/>
                </a:schemeClr>
              </a:gs>
              <a:gs pos="100000">
                <a:schemeClr val="accent4">
                  <a:lumMod val="75000"/>
                </a:schemeClr>
              </a:gs>
              <a:gs pos="100000">
                <a:schemeClr val="accent4">
                  <a:lumMod val="72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10A5F92-85AD-CEEC-3A77-DE7D5029D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3161" y="4280928"/>
            <a:ext cx="742609" cy="694968"/>
          </a:xfrm>
          <a:prstGeom prst="ellipse">
            <a:avLst/>
          </a:prstGeom>
          <a:gradFill flip="none" rotWithShape="1">
            <a:gsLst>
              <a:gs pos="0">
                <a:srgbClr val="691B31">
                  <a:shade val="30000"/>
                  <a:satMod val="115000"/>
                </a:srgbClr>
              </a:gs>
              <a:gs pos="50000">
                <a:srgbClr val="691B31">
                  <a:shade val="67500"/>
                  <a:satMod val="115000"/>
                </a:srgbClr>
              </a:gs>
              <a:gs pos="100000">
                <a:srgbClr val="691B31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0C70B7-9B0F-3897-2DF3-41F7E30843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815" y="250916"/>
            <a:ext cx="3762927" cy="539320"/>
          </a:xfrm>
          <a:prstGeom prst="rect">
            <a:avLst/>
          </a:prstGeom>
        </p:spPr>
      </p:pic>
      <p:sp>
        <p:nvSpPr>
          <p:cNvPr id="14" name="矩形 1">
            <a:extLst>
              <a:ext uri="{FF2B5EF4-FFF2-40B4-BE49-F238E27FC236}">
                <a16:creationId xmlns:a16="http://schemas.microsoft.com/office/drawing/2014/main" id="{9558DF86-E545-196B-2D43-92239DCE01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4841" y="1037048"/>
            <a:ext cx="2776058" cy="9222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MX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/>
                <a:ea typeface="Noto Sans"/>
                <a:cs typeface="Noto Sans"/>
                <a:sym typeface="+mn-ea"/>
              </a:rPr>
              <a:t>Parque de Economía Circular</a:t>
            </a:r>
          </a:p>
        </p:txBody>
      </p:sp>
    </p:spTree>
    <p:extLst>
      <p:ext uri="{BB962C8B-B14F-4D97-AF65-F5344CB8AC3E}">
        <p14:creationId xmlns:p14="http://schemas.microsoft.com/office/powerpoint/2010/main" val="18274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9">
            <a:extLst>
              <a:ext uri="{FF2B5EF4-FFF2-40B4-BE49-F238E27FC236}">
                <a16:creationId xmlns:a16="http://schemas.microsoft.com/office/drawing/2014/main" id="{E416D2D6-B1BC-E23D-3D12-AC166B8CE41D}"/>
              </a:ext>
            </a:extLst>
          </p:cNvPr>
          <p:cNvSpPr txBox="1"/>
          <p:nvPr/>
        </p:nvSpPr>
        <p:spPr>
          <a:xfrm>
            <a:off x="437762" y="502944"/>
            <a:ext cx="11494041" cy="54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33" b="1" dirty="0">
                <a:solidFill>
                  <a:srgbClr val="6213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Incentivos</a:t>
            </a:r>
            <a:r>
              <a:rPr lang="es-MX" sz="2000" b="1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MX" sz="2933" b="1" dirty="0">
                <a:solidFill>
                  <a:srgbClr val="6213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Fiscales de los PODECIBI</a:t>
            </a:r>
            <a:endParaRPr sz="2933" b="1" dirty="0">
              <a:solidFill>
                <a:srgbClr val="62133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58D065-CF3B-F896-5A3A-F2D5D03C7D96}"/>
              </a:ext>
            </a:extLst>
          </p:cNvPr>
          <p:cNvSpPr txBox="1"/>
          <p:nvPr/>
        </p:nvSpPr>
        <p:spPr>
          <a:xfrm>
            <a:off x="569255" y="1314824"/>
            <a:ext cx="99145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Promover inversiones en maquinaria y equipo</a:t>
            </a:r>
          </a:p>
          <a:p>
            <a:r>
              <a:rPr lang="es-MX" sz="22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	</a:t>
            </a:r>
            <a:r>
              <a:rPr lang="es-MX" sz="22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Deducción inmediata del 100% de inversión en activos fijos nuevos</a:t>
            </a:r>
          </a:p>
          <a:p>
            <a:endParaRPr lang="es-MX" sz="22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r>
              <a:rPr lang="es-MX" sz="22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Fomentar programas de capacitación dual</a:t>
            </a:r>
          </a:p>
          <a:p>
            <a:r>
              <a:rPr lang="es-MX" sz="22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	</a:t>
            </a:r>
            <a:r>
              <a:rPr lang="es-MX" sz="22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Deducción adicional del 25% en programas de capacitación</a:t>
            </a:r>
          </a:p>
          <a:p>
            <a:endParaRPr lang="es-MX" sz="22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r>
              <a:rPr lang="es-MX" sz="22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Impulsar la innovación</a:t>
            </a:r>
          </a:p>
          <a:p>
            <a:r>
              <a:rPr lang="es-MX" sz="22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	</a:t>
            </a:r>
            <a:r>
              <a:rPr lang="es-MX" sz="22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Iniciativas de investigación y desarrollo con deducción adicional del 25%</a:t>
            </a:r>
          </a:p>
          <a:p>
            <a:endParaRPr lang="es-MX" sz="22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r>
              <a:rPr lang="es-MX" sz="22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Condonación de arrendamiento o derechos de concesión por tres años. </a:t>
            </a:r>
          </a:p>
        </p:txBody>
      </p:sp>
      <p:pic>
        <p:nvPicPr>
          <p:cNvPr id="1026" name="Picture 2" descr="Tratado de Libre Comercio de América del Norte - Wikipedia ...">
            <a:extLst>
              <a:ext uri="{FF2B5EF4-FFF2-40B4-BE49-F238E27FC236}">
                <a16:creationId xmlns:a16="http://schemas.microsoft.com/office/drawing/2014/main" id="{A3235254-0A38-03EE-11E0-C3415DFB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7217" y="0"/>
            <a:ext cx="2865970" cy="17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4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9">
          <a:extLst>
            <a:ext uri="{FF2B5EF4-FFF2-40B4-BE49-F238E27FC236}">
              <a16:creationId xmlns:a16="http://schemas.microsoft.com/office/drawing/2014/main" id="{8F13A3D9-68D5-15AF-6231-FC3B5EB08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9B7C546-C8CE-EA7C-6A0C-E3A881BB41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49991" cy="6739805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26EE73FE-4763-27B3-03A2-A72DE6B7D1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084" y="118195"/>
            <a:ext cx="2673916" cy="3334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EB82BE-87F3-E711-44BA-3CB4898792B2}"/>
              </a:ext>
            </a:extLst>
          </p:cNvPr>
          <p:cNvSpPr/>
          <p:nvPr/>
        </p:nvSpPr>
        <p:spPr>
          <a:xfrm>
            <a:off x="0" y="6739805"/>
            <a:ext cx="12192000" cy="1181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 Medium" panose="020B0502040504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9" name="Google Shape;404;g34d08df59c2_7_10">
            <a:extLst>
              <a:ext uri="{FF2B5EF4-FFF2-40B4-BE49-F238E27FC236}">
                <a16:creationId xmlns:a16="http://schemas.microsoft.com/office/drawing/2014/main" id="{7CE2A1C7-995E-0E65-3F60-ECD11CF8EEC8}"/>
              </a:ext>
            </a:extLst>
          </p:cNvPr>
          <p:cNvSpPr/>
          <p:nvPr/>
        </p:nvSpPr>
        <p:spPr>
          <a:xfrm>
            <a:off x="7802609" y="787574"/>
            <a:ext cx="4274313" cy="92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38E5D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Montserrat Black"/>
              </a:rPr>
              <a:t>Strategic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B38E5D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Montserrat Black"/>
              </a:rPr>
              <a:t> </a:t>
            </a:r>
            <a:r>
              <a:rPr kumimoji="0" lang="es-ES_trad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38E5D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Montserrat Black"/>
              </a:rPr>
              <a:t>Location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B38E5D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Montserrat Black"/>
              </a:rPr>
              <a:t>: Hidalgo– Tula-Atitalaquia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B38E5D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2C011-BDC4-AA9C-C6F0-B87DFCEDCD47}"/>
              </a:ext>
            </a:extLst>
          </p:cNvPr>
          <p:cNvSpPr txBox="1"/>
          <p:nvPr/>
        </p:nvSpPr>
        <p:spPr>
          <a:xfrm>
            <a:off x="201607" y="5796368"/>
            <a:ext cx="975597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_tradnl" sz="1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Miguel Hidalgo </a:t>
            </a:r>
            <a:r>
              <a:rPr kumimoji="0" lang="es-ES_tradnl" sz="12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Refinery</a:t>
            </a:r>
            <a:endParaRPr kumimoji="0" lang="es-ES_tradnl" sz="1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53229-FB00-5E62-B06F-52855DD6EB79}"/>
              </a:ext>
            </a:extLst>
          </p:cNvPr>
          <p:cNvSpPr txBox="1"/>
          <p:nvPr/>
        </p:nvSpPr>
        <p:spPr>
          <a:xfrm>
            <a:off x="6210890" y="3839954"/>
            <a:ext cx="1115174" cy="4616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_tradnl" sz="1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Atitalaquia </a:t>
            </a:r>
            <a:r>
              <a:rPr kumimoji="0" lang="es-ES_tradnl" sz="12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Municipality</a:t>
            </a:r>
            <a:endParaRPr kumimoji="0" lang="es-ES_tradnl" sz="1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C7075-242D-6AC0-3BC6-3DE1215A6AF0}"/>
              </a:ext>
            </a:extLst>
          </p:cNvPr>
          <p:cNvSpPr txBox="1"/>
          <p:nvPr/>
        </p:nvSpPr>
        <p:spPr>
          <a:xfrm>
            <a:off x="3002291" y="5001321"/>
            <a:ext cx="75025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_tradnl" sz="1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Open </a:t>
            </a:r>
            <a:r>
              <a:rPr kumimoji="0" lang="es-ES_tradnl" sz="12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sky</a:t>
            </a:r>
            <a:r>
              <a:rPr kumimoji="0" lang="es-ES_tradnl" sz="1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kumimoji="0" lang="es-ES_tradnl" sz="12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landfill</a:t>
            </a:r>
            <a:endParaRPr kumimoji="0" lang="es-ES_tradnl" sz="1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CBC9C-7966-B773-6CC1-08ACFE0613F6}"/>
              </a:ext>
            </a:extLst>
          </p:cNvPr>
          <p:cNvSpPr txBox="1"/>
          <p:nvPr/>
        </p:nvSpPr>
        <p:spPr>
          <a:xfrm>
            <a:off x="1257729" y="542157"/>
            <a:ext cx="750255" cy="70788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_tradn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IMSS Hospital (17 </a:t>
            </a:r>
            <a:r>
              <a:rPr kumimoji="0" lang="es-ES_tradnl" sz="1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hectares</a:t>
            </a:r>
            <a:r>
              <a:rPr kumimoji="0" lang="es-ES_tradn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5C4B9A-376E-9E16-0256-F5875973128C}"/>
              </a:ext>
            </a:extLst>
          </p:cNvPr>
          <p:cNvSpPr txBox="1"/>
          <p:nvPr/>
        </p:nvSpPr>
        <p:spPr>
          <a:xfrm>
            <a:off x="7848205" y="2052165"/>
            <a:ext cx="41831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Total </a:t>
            </a:r>
            <a:r>
              <a:rPr kumimoji="0" lang="es-ES_trad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Area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: </a:t>
            </a: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683 </a:t>
            </a:r>
            <a:r>
              <a:rPr kumimoji="0" lang="es-ES_trad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hectares</a:t>
            </a: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Ownership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: </a:t>
            </a: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Federal </a:t>
            </a:r>
            <a:r>
              <a:rPr kumimoji="0" lang="es-ES_trad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land</a:t>
            </a: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Infrastructure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 and </a:t>
            </a:r>
            <a:r>
              <a:rPr kumimoji="0" lang="es-ES_trad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Services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Adjacent</a:t>
            </a: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 to CFE, and </a:t>
            </a:r>
            <a:r>
              <a:rPr kumimoji="0" lang="es-ES_trad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water</a:t>
            </a: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 </a:t>
            </a:r>
            <a:r>
              <a:rPr kumimoji="0" lang="es-ES_trad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treatment</a:t>
            </a: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 </a:t>
            </a:r>
            <a:r>
              <a:rPr kumimoji="0" lang="es-ES_trad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plants</a:t>
            </a: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 of CFE and PEMEX.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Contains archaeological remains suitable for integration into the Park’s recreational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Accessibility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: </a:t>
            </a: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Direct access to Arco Norte Highway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rail access next to site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Industrial </a:t>
            </a:r>
            <a:r>
              <a:rPr kumimoji="0" lang="es-ES_trad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Environment</a:t>
            </a: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Adjacent to a private industrial park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8B6D7-3BE5-BFC5-BCD9-905C15EF0286}"/>
              </a:ext>
            </a:extLst>
          </p:cNvPr>
          <p:cNvSpPr txBox="1"/>
          <p:nvPr/>
        </p:nvSpPr>
        <p:spPr>
          <a:xfrm>
            <a:off x="2145006" y="6037254"/>
            <a:ext cx="857285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_tradnl" sz="1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Industrial Park in Tula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85A57-CEBE-C2B3-3DD2-E5D8CC0FD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ES_tradnl" sz="1200" b="0" i="0" u="none" strike="noStrike" kern="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Noto Sans Medium"/>
                <a:ea typeface="Noto Sans Medium"/>
                <a:cs typeface="Noto Sans Medium"/>
                <a:sym typeface="Noto Sa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Noto Sans Medium"/>
              <a:ea typeface="Noto Sans Medium"/>
              <a:cs typeface="Noto Sans Medium"/>
              <a:sym typeface="Noto Sans Medium"/>
            </a:endParaRPr>
          </a:p>
        </p:txBody>
      </p:sp>
      <p:grpSp>
        <p:nvGrpSpPr>
          <p:cNvPr id="17" name="Google Shape;407;g34d08df59c2_7_10">
            <a:extLst>
              <a:ext uri="{FF2B5EF4-FFF2-40B4-BE49-F238E27FC236}">
                <a16:creationId xmlns:a16="http://schemas.microsoft.com/office/drawing/2014/main" id="{00C64F6C-1D93-4512-FA37-50C86E7A79A6}"/>
              </a:ext>
            </a:extLst>
          </p:cNvPr>
          <p:cNvGrpSpPr/>
          <p:nvPr/>
        </p:nvGrpSpPr>
        <p:grpSpPr>
          <a:xfrm>
            <a:off x="-131531" y="676639"/>
            <a:ext cx="1522708" cy="4707988"/>
            <a:chOff x="347033" y="1386247"/>
            <a:chExt cx="1329601" cy="4106323"/>
          </a:xfrm>
        </p:grpSpPr>
        <p:grpSp>
          <p:nvGrpSpPr>
            <p:cNvPr id="18" name="Google Shape;408;g34d08df59c2_7_10">
              <a:extLst>
                <a:ext uri="{FF2B5EF4-FFF2-40B4-BE49-F238E27FC236}">
                  <a16:creationId xmlns:a16="http://schemas.microsoft.com/office/drawing/2014/main" id="{37194334-FA02-6F7B-A326-2D2B8F601877}"/>
                </a:ext>
              </a:extLst>
            </p:cNvPr>
            <p:cNvGrpSpPr/>
            <p:nvPr/>
          </p:nvGrpSpPr>
          <p:grpSpPr>
            <a:xfrm>
              <a:off x="386307" y="3459801"/>
              <a:ext cx="1251001" cy="939247"/>
              <a:chOff x="395211" y="4415158"/>
              <a:chExt cx="1251000" cy="939246"/>
            </a:xfrm>
          </p:grpSpPr>
          <p:grpSp>
            <p:nvGrpSpPr>
              <p:cNvPr id="33" name="Google Shape;409;g34d08df59c2_7_10">
                <a:extLst>
                  <a:ext uri="{FF2B5EF4-FFF2-40B4-BE49-F238E27FC236}">
                    <a16:creationId xmlns:a16="http://schemas.microsoft.com/office/drawing/2014/main" id="{B38DCBFF-C5F8-DB24-BA5F-F096950BC2CA}"/>
                  </a:ext>
                </a:extLst>
              </p:cNvPr>
              <p:cNvGrpSpPr/>
              <p:nvPr/>
            </p:nvGrpSpPr>
            <p:grpSpPr>
              <a:xfrm>
                <a:off x="677981" y="4415158"/>
                <a:ext cx="685500" cy="685500"/>
                <a:chOff x="8097591" y="3395529"/>
                <a:chExt cx="685500" cy="685500"/>
              </a:xfrm>
            </p:grpSpPr>
            <p:sp>
              <p:nvSpPr>
                <p:cNvPr id="35" name="Google Shape;410;g34d08df59c2_7_10">
                  <a:extLst>
                    <a:ext uri="{FF2B5EF4-FFF2-40B4-BE49-F238E27FC236}">
                      <a16:creationId xmlns:a16="http://schemas.microsoft.com/office/drawing/2014/main" id="{1DB5E077-65BB-D4C9-AE1F-325E5037501C}"/>
                    </a:ext>
                  </a:extLst>
                </p:cNvPr>
                <p:cNvSpPr/>
                <p:nvPr/>
              </p:nvSpPr>
              <p:spPr>
                <a:xfrm>
                  <a:off x="8097591" y="3395529"/>
                  <a:ext cx="685500" cy="685500"/>
                </a:xfrm>
                <a:prstGeom prst="flowChartConnector">
                  <a:avLst/>
                </a:prstGeom>
                <a:solidFill>
                  <a:srgbClr val="E1E1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  <a:tabLst/>
                    <a:defRPr/>
                  </a:pPr>
                  <a:endParaRPr kumimoji="0" lang="es-ES_trad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  <a:sym typeface="Arial"/>
                  </a:endParaRPr>
                </a:p>
              </p:txBody>
            </p:sp>
            <p:pic>
              <p:nvPicPr>
                <p:cNvPr id="36" name="Google Shape;411;g34d08df59c2_7_10">
                  <a:extLst>
                    <a:ext uri="{FF2B5EF4-FFF2-40B4-BE49-F238E27FC236}">
                      <a16:creationId xmlns:a16="http://schemas.microsoft.com/office/drawing/2014/main" id="{11C6FADF-B9BA-2D03-9ECB-C9179BA14D9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02918" y="3474720"/>
                  <a:ext cx="491306" cy="4913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4" name="Google Shape;412;g34d08df59c2_7_10">
                <a:extLst>
                  <a:ext uri="{FF2B5EF4-FFF2-40B4-BE49-F238E27FC236}">
                    <a16:creationId xmlns:a16="http://schemas.microsoft.com/office/drawing/2014/main" id="{B2113E84-9070-0532-5F4A-7E8BA5C54A91}"/>
                  </a:ext>
                </a:extLst>
              </p:cNvPr>
              <p:cNvSpPr txBox="1"/>
              <p:nvPr/>
            </p:nvSpPr>
            <p:spPr>
              <a:xfrm>
                <a:off x="395211" y="5005454"/>
                <a:ext cx="1251000" cy="34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s-ES_tradnl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  <a:sym typeface="Montserrat"/>
                  </a:rPr>
                  <a:t>Roads</a:t>
                </a:r>
                <a:endParaRPr kumimoji="0" lang="es-ES_trad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oto Sans Medium" panose="020B0502040504020204" pitchFamily="34" charset="0"/>
                  <a:ea typeface="Noto Sans Medium" panose="020B0502040504020204" pitchFamily="34" charset="0"/>
                  <a:cs typeface="Noto Sans Medium" panose="020B0502040504020204" pitchFamily="34" charset="0"/>
                  <a:sym typeface="Arial"/>
                </a:endParaRPr>
              </a:p>
            </p:txBody>
          </p:sp>
        </p:grpSp>
        <p:grpSp>
          <p:nvGrpSpPr>
            <p:cNvPr id="19" name="Google Shape;413;g34d08df59c2_7_10">
              <a:extLst>
                <a:ext uri="{FF2B5EF4-FFF2-40B4-BE49-F238E27FC236}">
                  <a16:creationId xmlns:a16="http://schemas.microsoft.com/office/drawing/2014/main" id="{960C985F-AC4D-6CEF-1384-7BFF3CF56A82}"/>
                </a:ext>
              </a:extLst>
            </p:cNvPr>
            <p:cNvGrpSpPr/>
            <p:nvPr/>
          </p:nvGrpSpPr>
          <p:grpSpPr>
            <a:xfrm>
              <a:off x="386307" y="1386247"/>
              <a:ext cx="1251001" cy="940196"/>
              <a:chOff x="426365" y="1345999"/>
              <a:chExt cx="1251000" cy="940195"/>
            </a:xfrm>
          </p:grpSpPr>
          <p:grpSp>
            <p:nvGrpSpPr>
              <p:cNvPr id="29" name="Google Shape;414;g34d08df59c2_7_10">
                <a:extLst>
                  <a:ext uri="{FF2B5EF4-FFF2-40B4-BE49-F238E27FC236}">
                    <a16:creationId xmlns:a16="http://schemas.microsoft.com/office/drawing/2014/main" id="{FD7FE69B-F66E-AC67-F167-9B219A1B81ED}"/>
                  </a:ext>
                </a:extLst>
              </p:cNvPr>
              <p:cNvGrpSpPr/>
              <p:nvPr/>
            </p:nvGrpSpPr>
            <p:grpSpPr>
              <a:xfrm>
                <a:off x="677981" y="1345999"/>
                <a:ext cx="685500" cy="685500"/>
                <a:chOff x="8474698" y="4108171"/>
                <a:chExt cx="685500" cy="685500"/>
              </a:xfrm>
            </p:grpSpPr>
            <p:sp>
              <p:nvSpPr>
                <p:cNvPr id="31" name="Google Shape;415;g34d08df59c2_7_10">
                  <a:extLst>
                    <a:ext uri="{FF2B5EF4-FFF2-40B4-BE49-F238E27FC236}">
                      <a16:creationId xmlns:a16="http://schemas.microsoft.com/office/drawing/2014/main" id="{680132EF-F79B-AA81-F615-34929458A5F9}"/>
                    </a:ext>
                  </a:extLst>
                </p:cNvPr>
                <p:cNvSpPr/>
                <p:nvPr/>
              </p:nvSpPr>
              <p:spPr>
                <a:xfrm>
                  <a:off x="8474698" y="4108171"/>
                  <a:ext cx="685500" cy="685500"/>
                </a:xfrm>
                <a:prstGeom prst="flowChartConnector">
                  <a:avLst/>
                </a:prstGeom>
                <a:solidFill>
                  <a:srgbClr val="E1E1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  <a:tabLst/>
                    <a:defRPr/>
                  </a:pPr>
                  <a:endParaRPr kumimoji="0" lang="es-ES_trad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  <a:sym typeface="Arial"/>
                  </a:endParaRPr>
                </a:p>
              </p:txBody>
            </p:sp>
            <p:pic>
              <p:nvPicPr>
                <p:cNvPr id="32" name="Google Shape;416;g34d08df59c2_7_10">
                  <a:extLst>
                    <a:ext uri="{FF2B5EF4-FFF2-40B4-BE49-F238E27FC236}">
                      <a16:creationId xmlns:a16="http://schemas.microsoft.com/office/drawing/2014/main" id="{B8831492-7424-DEE8-87FA-47F6D43390C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571456" y="4204929"/>
                  <a:ext cx="491869" cy="4918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0" name="Google Shape;417;g34d08df59c2_7_10">
                <a:extLst>
                  <a:ext uri="{FF2B5EF4-FFF2-40B4-BE49-F238E27FC236}">
                    <a16:creationId xmlns:a16="http://schemas.microsoft.com/office/drawing/2014/main" id="{0F967FB8-5A91-924D-85E9-FB69E40FB4DB}"/>
                  </a:ext>
                </a:extLst>
              </p:cNvPr>
              <p:cNvSpPr txBox="1"/>
              <p:nvPr/>
            </p:nvSpPr>
            <p:spPr>
              <a:xfrm>
                <a:off x="426365" y="1937244"/>
                <a:ext cx="1251000" cy="34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s-ES_trad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  <a:sym typeface="Montserrat"/>
                  </a:rPr>
                  <a:t>Train</a:t>
                </a:r>
                <a:endParaRPr kumimoji="0" lang="es-ES_trad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 Medium" panose="020B0502040504020204" pitchFamily="34" charset="0"/>
                  <a:ea typeface="Noto Sans Medium" panose="020B0502040504020204" pitchFamily="34" charset="0"/>
                  <a:cs typeface="Noto Sans Medium" panose="020B0502040504020204" pitchFamily="34" charset="0"/>
                  <a:sym typeface="Arial"/>
                </a:endParaRPr>
              </a:p>
            </p:txBody>
          </p:sp>
        </p:grpSp>
        <p:grpSp>
          <p:nvGrpSpPr>
            <p:cNvPr id="20" name="Google Shape;418;g34d08df59c2_7_10">
              <a:extLst>
                <a:ext uri="{FF2B5EF4-FFF2-40B4-BE49-F238E27FC236}">
                  <a16:creationId xmlns:a16="http://schemas.microsoft.com/office/drawing/2014/main" id="{8B21A9B4-EFC2-B0C7-B451-469CAE9535F9}"/>
                </a:ext>
              </a:extLst>
            </p:cNvPr>
            <p:cNvGrpSpPr/>
            <p:nvPr/>
          </p:nvGrpSpPr>
          <p:grpSpPr>
            <a:xfrm>
              <a:off x="347033" y="2418850"/>
              <a:ext cx="1329601" cy="948543"/>
              <a:chOff x="355937" y="2343922"/>
              <a:chExt cx="1329600" cy="948542"/>
            </a:xfrm>
          </p:grpSpPr>
          <p:grpSp>
            <p:nvGrpSpPr>
              <p:cNvPr id="25" name="Google Shape;419;g34d08df59c2_7_10">
                <a:extLst>
                  <a:ext uri="{FF2B5EF4-FFF2-40B4-BE49-F238E27FC236}">
                    <a16:creationId xmlns:a16="http://schemas.microsoft.com/office/drawing/2014/main" id="{EE5EA857-B53D-57E2-F29E-140B85A24CB7}"/>
                  </a:ext>
                </a:extLst>
              </p:cNvPr>
              <p:cNvGrpSpPr/>
              <p:nvPr/>
            </p:nvGrpSpPr>
            <p:grpSpPr>
              <a:xfrm>
                <a:off x="677981" y="2343922"/>
                <a:ext cx="685500" cy="685500"/>
                <a:chOff x="8756010" y="1704656"/>
                <a:chExt cx="685500" cy="685500"/>
              </a:xfrm>
            </p:grpSpPr>
            <p:sp>
              <p:nvSpPr>
                <p:cNvPr id="27" name="Google Shape;420;g34d08df59c2_7_10">
                  <a:extLst>
                    <a:ext uri="{FF2B5EF4-FFF2-40B4-BE49-F238E27FC236}">
                      <a16:creationId xmlns:a16="http://schemas.microsoft.com/office/drawing/2014/main" id="{9745C97E-DF2D-9B00-91E6-CA10D3B4CB0F}"/>
                    </a:ext>
                  </a:extLst>
                </p:cNvPr>
                <p:cNvSpPr/>
                <p:nvPr/>
              </p:nvSpPr>
              <p:spPr>
                <a:xfrm>
                  <a:off x="8756010" y="1704656"/>
                  <a:ext cx="685500" cy="685500"/>
                </a:xfrm>
                <a:prstGeom prst="flowChartConnector">
                  <a:avLst/>
                </a:prstGeom>
                <a:solidFill>
                  <a:srgbClr val="E1E1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  <a:tabLst/>
                    <a:defRPr/>
                  </a:pPr>
                  <a:endParaRPr kumimoji="0" lang="es-ES_trad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  <a:sym typeface="Arial"/>
                  </a:endParaRPr>
                </a:p>
              </p:txBody>
            </p:sp>
            <p:pic>
              <p:nvPicPr>
                <p:cNvPr id="28" name="Google Shape;421;g34d08df59c2_7_10">
                  <a:extLst>
                    <a:ext uri="{FF2B5EF4-FFF2-40B4-BE49-F238E27FC236}">
                      <a16:creationId xmlns:a16="http://schemas.microsoft.com/office/drawing/2014/main" id="{6DB5A7E2-4693-6055-6E1E-8D44A373FF7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833802" y="1773030"/>
                  <a:ext cx="547732" cy="5477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6" name="Google Shape;422;g34d08df59c2_7_10">
                <a:extLst>
                  <a:ext uri="{FF2B5EF4-FFF2-40B4-BE49-F238E27FC236}">
                    <a16:creationId xmlns:a16="http://schemas.microsoft.com/office/drawing/2014/main" id="{979B34AD-0478-B6FE-12DB-98409A9E3479}"/>
                  </a:ext>
                </a:extLst>
              </p:cNvPr>
              <p:cNvSpPr txBox="1"/>
              <p:nvPr/>
            </p:nvSpPr>
            <p:spPr>
              <a:xfrm>
                <a:off x="355937" y="2943514"/>
                <a:ext cx="1329600" cy="34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s-ES_tradnl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  <a:sym typeface="Montserrat"/>
                  </a:rPr>
                  <a:t>Electricity</a:t>
                </a:r>
                <a:endParaRPr kumimoji="0" lang="es-ES_trad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 Medium" panose="020B0502040504020204" pitchFamily="34" charset="0"/>
                  <a:ea typeface="Noto Sans Medium" panose="020B0502040504020204" pitchFamily="34" charset="0"/>
                  <a:cs typeface="Noto Sans Medium" panose="020B0502040504020204" pitchFamily="34" charset="0"/>
                  <a:sym typeface="Arial"/>
                </a:endParaRPr>
              </a:p>
            </p:txBody>
          </p:sp>
        </p:grpSp>
        <p:grpSp>
          <p:nvGrpSpPr>
            <p:cNvPr id="21" name="Google Shape;423;g34d08df59c2_7_10">
              <a:extLst>
                <a:ext uri="{FF2B5EF4-FFF2-40B4-BE49-F238E27FC236}">
                  <a16:creationId xmlns:a16="http://schemas.microsoft.com/office/drawing/2014/main" id="{2C1E04F1-09C7-B77B-1579-BEC3621AD539}"/>
                </a:ext>
              </a:extLst>
            </p:cNvPr>
            <p:cNvGrpSpPr/>
            <p:nvPr/>
          </p:nvGrpSpPr>
          <p:grpSpPr>
            <a:xfrm>
              <a:off x="669077" y="4491455"/>
              <a:ext cx="685500" cy="1001115"/>
              <a:chOff x="641993" y="378199"/>
              <a:chExt cx="685500" cy="1001115"/>
            </a:xfrm>
          </p:grpSpPr>
          <p:sp>
            <p:nvSpPr>
              <p:cNvPr id="22" name="Google Shape;424;g34d08df59c2_7_10">
                <a:extLst>
                  <a:ext uri="{FF2B5EF4-FFF2-40B4-BE49-F238E27FC236}">
                    <a16:creationId xmlns:a16="http://schemas.microsoft.com/office/drawing/2014/main" id="{CF15B378-539F-B96D-EDD8-8790EC52B8D0}"/>
                  </a:ext>
                </a:extLst>
              </p:cNvPr>
              <p:cNvSpPr txBox="1"/>
              <p:nvPr/>
            </p:nvSpPr>
            <p:spPr>
              <a:xfrm>
                <a:off x="709636" y="979114"/>
                <a:ext cx="550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s-ES_trad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  <a:sym typeface="Montserrat"/>
                  </a:rPr>
                  <a:t>Gas</a:t>
                </a:r>
                <a:endParaRPr kumimoji="0" lang="es-ES_tradnl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 Medium" panose="020B0502040504020204" pitchFamily="34" charset="0"/>
                  <a:ea typeface="Noto Sans Medium" panose="020B0502040504020204" pitchFamily="34" charset="0"/>
                  <a:cs typeface="Noto Sans Medium" panose="020B0502040504020204" pitchFamily="34" charset="0"/>
                  <a:sym typeface="Arial"/>
                </a:endParaRPr>
              </a:p>
            </p:txBody>
          </p:sp>
          <p:sp>
            <p:nvSpPr>
              <p:cNvPr id="23" name="Google Shape;425;g34d08df59c2_7_10">
                <a:extLst>
                  <a:ext uri="{FF2B5EF4-FFF2-40B4-BE49-F238E27FC236}">
                    <a16:creationId xmlns:a16="http://schemas.microsoft.com/office/drawing/2014/main" id="{9E2BD6A6-D65D-EACF-304C-2516C54B6C73}"/>
                  </a:ext>
                </a:extLst>
              </p:cNvPr>
              <p:cNvSpPr/>
              <p:nvPr/>
            </p:nvSpPr>
            <p:spPr>
              <a:xfrm>
                <a:off x="641993" y="378199"/>
                <a:ext cx="685500" cy="685500"/>
              </a:xfrm>
              <a:prstGeom prst="flowChartConnector">
                <a:avLst/>
              </a:prstGeom>
              <a:solidFill>
                <a:srgbClr val="E1E1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tabLst/>
                  <a:defRPr/>
                </a:pPr>
                <a:endParaRPr kumimoji="0" lang="es-ES_tradnl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 Medium" panose="020B0502040504020204" pitchFamily="34" charset="0"/>
                  <a:ea typeface="Noto Sans Medium" panose="020B0502040504020204" pitchFamily="34" charset="0"/>
                  <a:cs typeface="Noto Sans Medium" panose="020B0502040504020204" pitchFamily="34" charset="0"/>
                  <a:sym typeface="Arial"/>
                </a:endParaRPr>
              </a:p>
            </p:txBody>
          </p:sp>
          <p:pic>
            <p:nvPicPr>
              <p:cNvPr id="24" name="Google Shape;426;g34d08df59c2_7_10">
                <a:extLst>
                  <a:ext uri="{FF2B5EF4-FFF2-40B4-BE49-F238E27FC236}">
                    <a16:creationId xmlns:a16="http://schemas.microsoft.com/office/drawing/2014/main" id="{58AD5800-8D18-059A-F7E6-60F0E9B7A237}"/>
                  </a:ext>
                </a:extLst>
              </p:cNvPr>
              <p:cNvPicPr preferRelativeResize="0"/>
              <p:nvPr/>
            </p:nvPicPr>
            <p:blipFill rotWithShape="1">
              <a:blip r:embed="rId9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1326" y="455280"/>
                <a:ext cx="426720" cy="5312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80AB12E-C7B1-7C24-0F96-95D1A7AD36D0}"/>
              </a:ext>
            </a:extLst>
          </p:cNvPr>
          <p:cNvSpPr txBox="1"/>
          <p:nvPr/>
        </p:nvSpPr>
        <p:spPr>
          <a:xfrm>
            <a:off x="5095716" y="2252926"/>
            <a:ext cx="1115174" cy="600164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_tradnl" sz="1100" b="1" i="1" u="none" strike="noStrike" kern="0" cap="none" spc="0" normalizeH="0" baseline="0" noProof="0" dirty="0">
                <a:ln>
                  <a:noFill/>
                </a:ln>
                <a:solidFill>
                  <a:srgbClr val="1E5B4F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ECOLÓGICAL PARK OF  146 has.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134027-4E77-FCE6-ABDD-A63357EC655E}"/>
              </a:ext>
            </a:extLst>
          </p:cNvPr>
          <p:cNvSpPr txBox="1"/>
          <p:nvPr/>
        </p:nvSpPr>
        <p:spPr>
          <a:xfrm>
            <a:off x="2467615" y="1698928"/>
            <a:ext cx="1522708" cy="46166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_tradnl" sz="1200" b="1" i="1" u="none" strike="noStrike" kern="0" cap="none" spc="0" normalizeH="0" baseline="0" noProof="0" dirty="0">
                <a:ln>
                  <a:noFill/>
                </a:ln>
                <a:solidFill>
                  <a:srgbClr val="611333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Circular </a:t>
            </a:r>
            <a:r>
              <a:rPr kumimoji="0" lang="es-ES_tradnl" sz="1200" b="1" i="1" u="none" strike="noStrike" kern="0" cap="none" spc="0" normalizeH="0" baseline="0" noProof="0" dirty="0" err="1">
                <a:ln>
                  <a:noFill/>
                </a:ln>
                <a:solidFill>
                  <a:srgbClr val="611333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Economy</a:t>
            </a:r>
            <a:r>
              <a:rPr kumimoji="0" lang="es-ES_tradnl" sz="1200" b="1" i="1" u="none" strike="noStrike" kern="0" cap="none" spc="0" normalizeH="0" baseline="0" noProof="0" dirty="0">
                <a:ln>
                  <a:noFill/>
                </a:ln>
                <a:solidFill>
                  <a:srgbClr val="611333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 Park</a:t>
            </a:r>
          </a:p>
        </p:txBody>
      </p:sp>
    </p:spTree>
    <p:extLst>
      <p:ext uri="{BB962C8B-B14F-4D97-AF65-F5344CB8AC3E}">
        <p14:creationId xmlns:p14="http://schemas.microsoft.com/office/powerpoint/2010/main" val="291195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BDEE7-C7F6-13CC-D693-788D8AD6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>
            <a:extLst>
              <a:ext uri="{FF2B5EF4-FFF2-40B4-BE49-F238E27FC236}">
                <a16:creationId xmlns:a16="http://schemas.microsoft.com/office/drawing/2014/main" id="{739CCFAF-761F-7E24-498F-B829FEEEF2D8}"/>
              </a:ext>
            </a:extLst>
          </p:cNvPr>
          <p:cNvSpPr/>
          <p:nvPr/>
        </p:nvSpPr>
        <p:spPr>
          <a:xfrm>
            <a:off x="555183" y="3367941"/>
            <a:ext cx="1059212" cy="1071057"/>
          </a:xfrm>
          <a:custGeom>
            <a:avLst/>
            <a:gdLst/>
            <a:ahLst/>
            <a:cxnLst/>
            <a:rect l="l" t="t" r="r" b="b"/>
            <a:pathLst>
              <a:path w="2612263" h="2641473">
                <a:moveTo>
                  <a:pt x="0" y="0"/>
                </a:moveTo>
                <a:lnTo>
                  <a:pt x="2612263" y="0"/>
                </a:lnTo>
                <a:lnTo>
                  <a:pt x="2612263" y="2641473"/>
                </a:lnTo>
                <a:lnTo>
                  <a:pt x="0" y="2641473"/>
                </a:lnTo>
                <a:close/>
              </a:path>
            </a:pathLst>
          </a:custGeom>
          <a:solidFill>
            <a:srgbClr val="6A1B3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_tradnl" sz="1244" noProof="0"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  <p:sp>
        <p:nvSpPr>
          <p:cNvPr id="6" name="Google Shape;357;g36988ea2a95_0_735">
            <a:extLst>
              <a:ext uri="{FF2B5EF4-FFF2-40B4-BE49-F238E27FC236}">
                <a16:creationId xmlns:a16="http://schemas.microsoft.com/office/drawing/2014/main" id="{8BB46C15-714A-9D93-2269-6CB48B97E659}"/>
              </a:ext>
            </a:extLst>
          </p:cNvPr>
          <p:cNvSpPr txBox="1"/>
          <p:nvPr/>
        </p:nvSpPr>
        <p:spPr>
          <a:xfrm>
            <a:off x="305161" y="1"/>
            <a:ext cx="888136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rPr>
              <a:t>Tecnologías para la circularidad de productos</a:t>
            </a:r>
            <a:endParaRPr lang="es-419" sz="2489">
              <a:solidFill>
                <a:schemeClr val="accent1"/>
              </a:solidFill>
            </a:endParaRPr>
          </a:p>
        </p:txBody>
      </p:sp>
      <p:graphicFrame>
        <p:nvGraphicFramePr>
          <p:cNvPr id="8" name="Google Shape;170;p10">
            <a:extLst>
              <a:ext uri="{FF2B5EF4-FFF2-40B4-BE49-F238E27FC236}">
                <a16:creationId xmlns:a16="http://schemas.microsoft.com/office/drawing/2014/main" id="{E824C73A-A41C-CC54-8888-A9D1836211B1}"/>
              </a:ext>
            </a:extLst>
          </p:cNvPr>
          <p:cNvGraphicFramePr/>
          <p:nvPr/>
        </p:nvGraphicFramePr>
        <p:xfrm>
          <a:off x="5225891" y="924991"/>
          <a:ext cx="6873960" cy="50537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4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0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900" b="1" u="none" strike="noStrike" cap="none" noProof="0">
                          <a:solidFill>
                            <a:schemeClr val="bg1"/>
                          </a:solidFill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Proceso </a:t>
                      </a:r>
                      <a:endParaRPr lang="es-ES_tradnl" sz="1900" u="none" strike="noStrike" cap="none" noProof="0">
                        <a:solidFill>
                          <a:schemeClr val="bg1"/>
                        </a:solidFill>
                        <a:latin typeface="Noto Sans Medium"/>
                        <a:ea typeface="Noto Sans Medium"/>
                        <a:cs typeface="Noto Sans Medium"/>
                        <a:sym typeface="Noto Sans Medium"/>
                      </a:endParaRPr>
                    </a:p>
                  </a:txBody>
                  <a:tcPr marL="100600" marR="100600" marT="50300" marB="50300" anchor="ctr">
                    <a:solidFill>
                      <a:srgbClr val="B48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900" b="1" u="none" strike="noStrike" cap="none" noProof="0">
                          <a:solidFill>
                            <a:schemeClr val="bg1"/>
                          </a:solidFill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Producto generado</a:t>
                      </a:r>
                      <a:endParaRPr lang="es-ES_tradnl" sz="1900" u="none" strike="noStrike" cap="none" noProof="0">
                        <a:solidFill>
                          <a:schemeClr val="bg1"/>
                        </a:solidFill>
                        <a:latin typeface="Noto Sans Medium"/>
                        <a:ea typeface="Noto Sans Medium"/>
                        <a:cs typeface="Noto Sans Medium"/>
                        <a:sym typeface="Noto Sans Medium"/>
                      </a:endParaRPr>
                    </a:p>
                  </a:txBody>
                  <a:tcPr marL="100600" marR="100600" marT="50300" marB="50300" anchor="ctr">
                    <a:solidFill>
                      <a:srgbClr val="B48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Biodigestor</a:t>
                      </a:r>
                      <a:endParaRPr lang="es-ES_tradnl" sz="1500" b="0" u="none" strike="noStrike" cap="none" noProof="0">
                        <a:latin typeface="Noto Sans Medium"/>
                        <a:ea typeface="Noto Sans Medium"/>
                        <a:cs typeface="Noto Sans Medium"/>
                        <a:sym typeface="Noto Sans Medium"/>
                      </a:endParaRPr>
                    </a:p>
                  </a:txBody>
                  <a:tcPr marL="100600" marR="100600" marT="50300" marB="50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es-ES_tradnl" sz="1500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Biogás y electricidad</a:t>
                      </a:r>
                      <a:endParaRPr lang="es-ES_tradnl" sz="1500" u="none" strike="noStrike" cap="none" noProof="0">
                        <a:latin typeface="Noto Sans Medium"/>
                        <a:ea typeface="Noto Sans Medium"/>
                        <a:cs typeface="Noto Sans Medium"/>
                        <a:sym typeface="Noto Sans Medium"/>
                      </a:endParaRPr>
                    </a:p>
                  </a:txBody>
                  <a:tcPr marL="100600" marR="100600" marT="50300" marB="503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Trituración de cascajo (residuos de la construcción)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Adoquines y concreto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b="0" i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Escoria para estabilizar suelos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46763"/>
                  </a:ext>
                </a:extLst>
              </a:tr>
              <a:tr h="54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Recuperación y reciclaje de llantas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Polvo de neumáticos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Aceite de pirolisis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i="0" u="none" strike="noStrike" cap="none" noProof="0">
                          <a:solidFill>
                            <a:schemeClr val="tx1"/>
                          </a:solidFill>
                          <a:latin typeface="Noto Sans Medium"/>
                          <a:ea typeface="Noto Sans Medium"/>
                          <a:cs typeface="Noto Sans Medium"/>
                          <a:sym typeface="Arial"/>
                        </a:rPr>
                        <a:t>Reciclaje de vidrio</a:t>
                      </a:r>
                    </a:p>
                  </a:txBody>
                  <a:tcPr marL="100600" marR="100600" marT="50300" marB="503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b="0" i="0" u="none" strike="noStrike" cap="none" noProof="0">
                          <a:solidFill>
                            <a:schemeClr val="tx1"/>
                          </a:solidFill>
                          <a:latin typeface="Noto Sans Medium"/>
                          <a:ea typeface="Noto Sans Medium"/>
                          <a:cs typeface="Noto Sans Medium"/>
                          <a:sym typeface="Arial"/>
                        </a:rPr>
                        <a:t>Vidrio reciclado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b="0" i="0" u="none" strike="noStrike" cap="none" noProof="0">
                          <a:solidFill>
                            <a:schemeClr val="tx1"/>
                          </a:solidFill>
                          <a:latin typeface="Noto Sans Medium"/>
                          <a:ea typeface="Noto Sans Medium"/>
                          <a:cs typeface="Noto Sans Medium"/>
                          <a:sym typeface="Arial"/>
                        </a:rPr>
                        <a:t>Refuerzos para compuestos</a:t>
                      </a:r>
                    </a:p>
                  </a:txBody>
                  <a:tcPr marL="100600" marR="100600" marT="50300" marB="50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51725"/>
                  </a:ext>
                </a:extLst>
              </a:tr>
              <a:tr h="324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Reciclado de plásticos mezclados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Bandejas de plástico reciclado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Procesamiento de plásticos flexibles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Aceites de pirólisis y aluminio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Planta separadora 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RSU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CDR y materia</a:t>
                      </a:r>
                      <a:r>
                        <a:rPr lang="es-ES_tradnl" sz="1500" u="none" strike="noStrike" cap="none" baseline="0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 orgánica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>
                    <a:solidFill>
                      <a:srgbClr val="002F2A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Reciclaje de electrónicos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Minerales reciclados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Componentes reutilizados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Planta de </a:t>
                      </a:r>
                      <a:r>
                        <a:rPr lang="es-ES_tradnl" sz="1500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carbón </a:t>
                      </a: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hidrotermal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Carbón vegetal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/>
                </a:tc>
                <a:extLst>
                  <a:ext uri="{0D108BD9-81ED-4DB2-BD59-A6C34878D82A}">
                    <a16:rowId xmlns:a16="http://schemas.microsoft.com/office/drawing/2014/main" val="3794067865"/>
                  </a:ext>
                </a:extLst>
              </a:tr>
              <a:tr h="324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Planta de d</a:t>
                      </a:r>
                      <a:r>
                        <a:rPr lang="es-ES_tradnl" sz="1500" b="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estrucción de </a:t>
                      </a:r>
                      <a:r>
                        <a:rPr lang="es-ES_tradnl" sz="1500" b="0" u="none" strike="noStrike" cap="none" noProof="0" err="1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HCFC</a:t>
                      </a:r>
                      <a:r>
                        <a:rPr lang="es-ES_tradnl" sz="1500" noProof="0" err="1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s</a:t>
                      </a:r>
                      <a:endParaRPr lang="es-ES_tradnl" sz="1900" b="0" i="0" noProof="0">
                        <a:latin typeface="Noto Sans Medium" panose="020B0502040504020204" pitchFamily="34" charset="0"/>
                      </a:endParaRPr>
                    </a:p>
                  </a:txBody>
                  <a:tcPr marL="100600" marR="100600" marT="50300" marB="5030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es-ES_tradnl" sz="1500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Eliminación</a:t>
                      </a:r>
                      <a:r>
                        <a:rPr lang="es-ES_tradnl" sz="1500" u="none" strike="noStrike" cap="none" noProof="0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 de </a:t>
                      </a:r>
                      <a:r>
                        <a:rPr lang="es-ES_tradnl" sz="1500" u="none" strike="noStrike" cap="none" noProof="0" err="1">
                          <a:latin typeface="Noto Sans Medium"/>
                          <a:ea typeface="Noto Sans Medium"/>
                          <a:cs typeface="Noto Sans Medium"/>
                          <a:sym typeface="Noto Sans Medium"/>
                        </a:rPr>
                        <a:t>HCFCs</a:t>
                      </a:r>
                      <a:endParaRPr lang="es-ES_tradnl" sz="1500" u="none" strike="noStrike" cap="none" noProof="0">
                        <a:latin typeface="Noto Sans Medium"/>
                        <a:ea typeface="Noto Sans Medium"/>
                        <a:cs typeface="Noto Sans Medium"/>
                        <a:sym typeface="Noto Sans Medium"/>
                      </a:endParaRPr>
                    </a:p>
                  </a:txBody>
                  <a:tcPr marL="100600" marR="100600" marT="50300" marB="50300" anchor="ctr"/>
                </a:tc>
                <a:extLst>
                  <a:ext uri="{0D108BD9-81ED-4DB2-BD59-A6C34878D82A}">
                    <a16:rowId xmlns:a16="http://schemas.microsoft.com/office/drawing/2014/main" val="3639368708"/>
                  </a:ext>
                </a:extLst>
              </a:tr>
            </a:tbl>
          </a:graphicData>
        </a:graphic>
      </p:graphicFrame>
      <p:sp>
        <p:nvSpPr>
          <p:cNvPr id="11" name="TextBox 11">
            <a:extLst>
              <a:ext uri="{FF2B5EF4-FFF2-40B4-BE49-F238E27FC236}">
                <a16:creationId xmlns:a16="http://schemas.microsoft.com/office/drawing/2014/main" id="{A92E4057-8F35-26D1-7E33-B3CFBF789377}"/>
              </a:ext>
            </a:extLst>
          </p:cNvPr>
          <p:cNvSpPr txBox="1"/>
          <p:nvPr/>
        </p:nvSpPr>
        <p:spPr>
          <a:xfrm>
            <a:off x="-219742" y="2820139"/>
            <a:ext cx="2397355" cy="3506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240"/>
              </a:lnSpc>
            </a:pPr>
            <a:r>
              <a:rPr lang="es-ES_tradnl" sz="1600" noProof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Noto Sans"/>
              </a:rPr>
              <a:t>Centro de acopio</a:t>
            </a: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FDD9325E-FFCB-88A8-0744-7339C8D198DE}"/>
              </a:ext>
            </a:extLst>
          </p:cNvPr>
          <p:cNvGrpSpPr/>
          <p:nvPr/>
        </p:nvGrpSpPr>
        <p:grpSpPr>
          <a:xfrm>
            <a:off x="515187" y="1603788"/>
            <a:ext cx="1104000" cy="1104000"/>
            <a:chOff x="1008227" y="5074163"/>
            <a:chExt cx="1050398" cy="1100646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9721F95-5E42-832B-0CF3-7C2A2D865FAE}"/>
                </a:ext>
              </a:extLst>
            </p:cNvPr>
            <p:cNvSpPr/>
            <p:nvPr/>
          </p:nvSpPr>
          <p:spPr>
            <a:xfrm>
              <a:off x="1008227" y="5074163"/>
              <a:ext cx="1050398" cy="1100646"/>
            </a:xfrm>
            <a:custGeom>
              <a:avLst/>
              <a:gdLst/>
              <a:ahLst/>
              <a:cxnLst/>
              <a:rect l="l" t="t" r="r" b="b"/>
              <a:pathLst>
                <a:path w="2612263" h="2641473">
                  <a:moveTo>
                    <a:pt x="0" y="0"/>
                  </a:moveTo>
                  <a:lnTo>
                    <a:pt x="2612263" y="0"/>
                  </a:lnTo>
                  <a:lnTo>
                    <a:pt x="2612263" y="2641473"/>
                  </a:lnTo>
                  <a:lnTo>
                    <a:pt x="0" y="2641473"/>
                  </a:lnTo>
                  <a:close/>
                </a:path>
              </a:pathLst>
            </a:custGeom>
            <a:solidFill>
              <a:srgbClr val="6A1B31"/>
            </a:solid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S_tradnl" sz="1244" noProof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44AB6DF-1C6A-E7C1-0C0D-66B1D7584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0589" y="5196841"/>
              <a:ext cx="858516" cy="831687"/>
            </a:xfrm>
            <a:prstGeom prst="rect">
              <a:avLst/>
            </a:prstGeom>
          </p:spPr>
        </p:pic>
      </p:grpSp>
      <p:sp>
        <p:nvSpPr>
          <p:cNvPr id="20" name="Freeform 85">
            <a:extLst>
              <a:ext uri="{FF2B5EF4-FFF2-40B4-BE49-F238E27FC236}">
                <a16:creationId xmlns:a16="http://schemas.microsoft.com/office/drawing/2014/main" id="{39D27904-1F21-E03E-B820-D0B26059A504}"/>
              </a:ext>
            </a:extLst>
          </p:cNvPr>
          <p:cNvSpPr/>
          <p:nvPr/>
        </p:nvSpPr>
        <p:spPr>
          <a:xfrm>
            <a:off x="602978" y="3429000"/>
            <a:ext cx="963621" cy="892555"/>
          </a:xfrm>
          <a:custGeom>
            <a:avLst/>
            <a:gdLst/>
            <a:ahLst/>
            <a:cxnLst/>
            <a:rect l="l" t="t" r="r" b="b"/>
            <a:pathLst>
              <a:path w="1782386" h="1650935">
                <a:moveTo>
                  <a:pt x="0" y="0"/>
                </a:moveTo>
                <a:lnTo>
                  <a:pt x="1782386" y="0"/>
                </a:lnTo>
                <a:lnTo>
                  <a:pt x="1782386" y="1650936"/>
                </a:lnTo>
                <a:lnTo>
                  <a:pt x="0" y="1650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_tradnl" sz="1244" noProof="0"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A52A6712-0DDB-256E-0105-23C13B82EA71}"/>
              </a:ext>
            </a:extLst>
          </p:cNvPr>
          <p:cNvSpPr txBox="1"/>
          <p:nvPr/>
        </p:nvSpPr>
        <p:spPr>
          <a:xfrm>
            <a:off x="18168" y="4500058"/>
            <a:ext cx="2133240" cy="6327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240"/>
              </a:lnSpc>
            </a:pPr>
            <a:r>
              <a:rPr lang="es-ES_tradnl" sz="1600" noProof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Noto Sans"/>
              </a:rPr>
              <a:t>Planta de  selección y separación</a:t>
            </a:r>
          </a:p>
        </p:txBody>
      </p:sp>
      <p:pic>
        <p:nvPicPr>
          <p:cNvPr id="30" name="Google Shape;157;p8" title="WhatsApp Image 2025-03-14 at 9.18.33 AM.jpeg">
            <a:extLst>
              <a:ext uri="{FF2B5EF4-FFF2-40B4-BE49-F238E27FC236}">
                <a16:creationId xmlns:a16="http://schemas.microsoft.com/office/drawing/2014/main" id="{18FF2D74-85C3-8143-C323-261AD0E71E3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742" y="1583742"/>
            <a:ext cx="1996849" cy="10610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17">
            <a:extLst>
              <a:ext uri="{FF2B5EF4-FFF2-40B4-BE49-F238E27FC236}">
                <a16:creationId xmlns:a16="http://schemas.microsoft.com/office/drawing/2014/main" id="{FA7CAF55-880F-2D33-5EB5-A48AC62ACDC7}"/>
              </a:ext>
            </a:extLst>
          </p:cNvPr>
          <p:cNvSpPr txBox="1"/>
          <p:nvPr/>
        </p:nvSpPr>
        <p:spPr>
          <a:xfrm>
            <a:off x="2101403" y="2808475"/>
            <a:ext cx="303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1600" noProof="0"/>
              <a:t>Residuos de construcción y demolición</a:t>
            </a:r>
          </a:p>
        </p:txBody>
      </p:sp>
      <p:cxnSp>
        <p:nvCxnSpPr>
          <p:cNvPr id="38" name="Google Shape;392;g36988ea2a95_1_3">
            <a:extLst>
              <a:ext uri="{FF2B5EF4-FFF2-40B4-BE49-F238E27FC236}">
                <a16:creationId xmlns:a16="http://schemas.microsoft.com/office/drawing/2014/main" id="{80EB9C46-96DC-A047-4C76-082D96FAC779}"/>
              </a:ext>
            </a:extLst>
          </p:cNvPr>
          <p:cNvCxnSpPr/>
          <p:nvPr/>
        </p:nvCxnSpPr>
        <p:spPr>
          <a:xfrm rot="10800000" flipH="1">
            <a:off x="1746908" y="5471595"/>
            <a:ext cx="2175600" cy="17600"/>
          </a:xfrm>
          <a:prstGeom prst="straightConnector1">
            <a:avLst/>
          </a:prstGeom>
          <a:noFill/>
          <a:ln w="76200" cap="flat" cmpd="sng">
            <a:solidFill>
              <a:srgbClr val="1E5B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75E7F99-589B-3F72-CD9B-8FC9084E0922}"/>
              </a:ext>
            </a:extLst>
          </p:cNvPr>
          <p:cNvSpPr/>
          <p:nvPr/>
        </p:nvSpPr>
        <p:spPr>
          <a:xfrm>
            <a:off x="745700" y="719978"/>
            <a:ext cx="3911361" cy="601509"/>
          </a:xfrm>
          <a:prstGeom prst="rect">
            <a:avLst/>
          </a:prstGeom>
          <a:solidFill>
            <a:srgbClr val="6A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_tradnl" sz="2450">
                <a:solidFill>
                  <a:schemeClr val="bg1"/>
                </a:solidFill>
                <a:latin typeface="Noto Sans Medium"/>
                <a:ea typeface="Noto Sans Medium"/>
                <a:cs typeface="Noto Sans Medium"/>
              </a:rPr>
              <a:t>Proyectos Ancla</a:t>
            </a:r>
            <a:endParaRPr lang="es-ES_tradnl" sz="2450" noProof="0">
              <a:solidFill>
                <a:schemeClr val="bg1"/>
              </a:solidFill>
              <a:latin typeface="Noto Sans Medium"/>
              <a:ea typeface="Noto Sans Medium"/>
              <a:cs typeface="Noto Sans Medium"/>
            </a:endParaRPr>
          </a:p>
        </p:txBody>
      </p:sp>
      <p:pic>
        <p:nvPicPr>
          <p:cNvPr id="46" name="Picture 2" descr="Biodigestor a escala industrial - SustentarTV, Bienvenidos">
            <a:extLst>
              <a:ext uri="{FF2B5EF4-FFF2-40B4-BE49-F238E27FC236}">
                <a16:creationId xmlns:a16="http://schemas.microsoft.com/office/drawing/2014/main" id="{1E48F2C7-3B4B-ADC8-637A-73ACD1DA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824" y="3585154"/>
            <a:ext cx="2661099" cy="13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6">
            <a:extLst>
              <a:ext uri="{FF2B5EF4-FFF2-40B4-BE49-F238E27FC236}">
                <a16:creationId xmlns:a16="http://schemas.microsoft.com/office/drawing/2014/main" id="{187958AD-EB42-C77A-B80E-84BCBCE45372}"/>
              </a:ext>
            </a:extLst>
          </p:cNvPr>
          <p:cNvSpPr txBox="1"/>
          <p:nvPr/>
        </p:nvSpPr>
        <p:spPr>
          <a:xfrm>
            <a:off x="2135430" y="4968571"/>
            <a:ext cx="2851889" cy="3506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240"/>
              </a:lnSpc>
            </a:pPr>
            <a:r>
              <a:rPr lang="es-ES_tradnl" sz="1600" noProof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Noto Sans"/>
              </a:rPr>
              <a:t>Biodigestor</a:t>
            </a:r>
          </a:p>
        </p:txBody>
      </p:sp>
    </p:spTree>
    <p:extLst>
      <p:ext uri="{BB962C8B-B14F-4D97-AF65-F5344CB8AC3E}">
        <p14:creationId xmlns:p14="http://schemas.microsoft.com/office/powerpoint/2010/main" val="56960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31BE0-E97F-D1B8-ED32-E1AF8F49E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CB7321B-7438-0570-B083-4EC04E013C25}"/>
              </a:ext>
            </a:extLst>
          </p:cNvPr>
          <p:cNvSpPr/>
          <p:nvPr/>
        </p:nvSpPr>
        <p:spPr>
          <a:xfrm>
            <a:off x="3975440" y="4435084"/>
            <a:ext cx="7271192" cy="2209747"/>
          </a:xfrm>
          <a:prstGeom prst="rect">
            <a:avLst/>
          </a:prstGeom>
          <a:solidFill>
            <a:srgbClr val="E6D194"/>
          </a:solidFill>
          <a:ln>
            <a:solidFill>
              <a:srgbClr val="E6D1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7FA8E-14EA-A549-9076-98D43E26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3" y="4435084"/>
            <a:ext cx="6992471" cy="21119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ES" i="1" dirty="0">
                <a:latin typeface="Noto Sans"/>
                <a:ea typeface="Noto Sans"/>
                <a:cs typeface="Noto Sans"/>
              </a:rPr>
              <a:t>“En ecosistemas no-humanos, todo se reutiliza o readapta. El mundo natural es la economía circular perfecta, donde todo, incluso después de su vida útil, se convierte en fuente de algo más”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sz="1200" b="0" dirty="0">
                <a:latin typeface="Noto Sans"/>
                <a:ea typeface="Noto Sans"/>
                <a:cs typeface="Noto Sans"/>
              </a:rPr>
              <a:t>The </a:t>
            </a:r>
            <a:r>
              <a:rPr lang="es-ES" sz="1200" b="0" dirty="0" err="1">
                <a:latin typeface="Noto Sans"/>
                <a:ea typeface="Noto Sans"/>
                <a:cs typeface="Noto Sans"/>
              </a:rPr>
              <a:t>Nature</a:t>
            </a:r>
            <a:r>
              <a:rPr lang="es-ES" sz="1200" b="0" dirty="0">
                <a:latin typeface="Noto Sans"/>
                <a:ea typeface="Noto Sans"/>
                <a:cs typeface="Noto Sans"/>
              </a:rPr>
              <a:t> of </a:t>
            </a:r>
            <a:r>
              <a:rPr lang="es-ES" sz="1200" b="0" dirty="0" err="1">
                <a:latin typeface="Noto Sans"/>
                <a:ea typeface="Noto Sans"/>
                <a:cs typeface="Noto Sans"/>
              </a:rPr>
              <a:t>Nature</a:t>
            </a:r>
            <a:r>
              <a:rPr lang="es-ES" sz="1200" b="0" dirty="0">
                <a:latin typeface="Noto Sans"/>
                <a:ea typeface="Noto Sans"/>
                <a:cs typeface="Noto Sans"/>
              </a:rPr>
              <a:t>: </a:t>
            </a:r>
            <a:r>
              <a:rPr lang="es-ES" sz="1200" b="0" dirty="0" err="1">
                <a:latin typeface="Noto Sans"/>
                <a:ea typeface="Noto Sans"/>
                <a:cs typeface="Noto Sans"/>
              </a:rPr>
              <a:t>Why</a:t>
            </a:r>
            <a:r>
              <a:rPr lang="es-ES" sz="1200" b="0" dirty="0">
                <a:latin typeface="Noto Sans"/>
                <a:ea typeface="Noto Sans"/>
                <a:cs typeface="Noto Sans"/>
              </a:rPr>
              <a:t> </a:t>
            </a:r>
            <a:r>
              <a:rPr lang="es-ES" sz="1200" b="0" dirty="0" err="1">
                <a:latin typeface="Noto Sans"/>
                <a:ea typeface="Noto Sans"/>
                <a:cs typeface="Noto Sans"/>
              </a:rPr>
              <a:t>We</a:t>
            </a:r>
            <a:r>
              <a:rPr lang="es-ES" sz="1200" b="0" dirty="0">
                <a:latin typeface="Noto Sans"/>
                <a:ea typeface="Noto Sans"/>
                <a:cs typeface="Noto Sans"/>
              </a:rPr>
              <a:t> </a:t>
            </a:r>
            <a:r>
              <a:rPr lang="es-ES" sz="1200" b="0" dirty="0" err="1">
                <a:latin typeface="Noto Sans"/>
                <a:ea typeface="Noto Sans"/>
                <a:cs typeface="Noto Sans"/>
              </a:rPr>
              <a:t>Need</a:t>
            </a:r>
            <a:r>
              <a:rPr lang="es-ES" sz="1200" b="0" dirty="0">
                <a:latin typeface="Noto Sans"/>
                <a:ea typeface="Noto Sans"/>
                <a:cs typeface="Noto Sans"/>
              </a:rPr>
              <a:t> the Wild</a:t>
            </a:r>
          </a:p>
          <a:p>
            <a:pPr marL="0" indent="0">
              <a:buNone/>
            </a:pPr>
            <a:r>
              <a:rPr lang="es-ES" sz="1200" b="0" dirty="0">
                <a:latin typeface="Noto Sans"/>
                <a:ea typeface="Noto Sans"/>
                <a:cs typeface="Noto Sans"/>
              </a:rPr>
              <a:t>Dr. Enric Sala, Explorador Residente de </a:t>
            </a:r>
            <a:r>
              <a:rPr lang="es-ES" sz="1200" b="0" dirty="0" err="1">
                <a:latin typeface="Noto Sans"/>
                <a:ea typeface="Noto Sans"/>
                <a:cs typeface="Noto Sans"/>
              </a:rPr>
              <a:t>National</a:t>
            </a:r>
            <a:r>
              <a:rPr lang="es-ES" sz="1200" b="0" dirty="0">
                <a:latin typeface="Noto Sans"/>
                <a:ea typeface="Noto Sans"/>
                <a:cs typeface="Noto Sans"/>
              </a:rPr>
              <a:t> </a:t>
            </a:r>
            <a:r>
              <a:rPr lang="es-ES" sz="1200" b="0" dirty="0" err="1">
                <a:latin typeface="Noto Sans"/>
                <a:ea typeface="Noto Sans"/>
                <a:cs typeface="Noto Sans"/>
              </a:rPr>
              <a:t>Geographic</a:t>
            </a:r>
            <a:endParaRPr lang="es-ES" sz="1200" b="0" dirty="0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endParaRPr lang="es-ES" b="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B629BF-FE90-4993-AF51-98879C7FF165}"/>
              </a:ext>
            </a:extLst>
          </p:cNvPr>
          <p:cNvSpPr txBox="1"/>
          <p:nvPr/>
        </p:nvSpPr>
        <p:spPr>
          <a:xfrm>
            <a:off x="459645" y="1"/>
            <a:ext cx="10679409" cy="431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933" b="1" dirty="0">
                <a:solidFill>
                  <a:srgbClr val="62133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Puntos para la acción:</a:t>
            </a:r>
          </a:p>
          <a:p>
            <a:endParaRPr lang="es-MX" sz="2933" b="1" dirty="0">
              <a:solidFill>
                <a:srgbClr val="62133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8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1.-Aumentar las inversiones en la  producción de compensaciones de GEI:</a:t>
            </a:r>
          </a:p>
          <a:p>
            <a:r>
              <a:rPr lang="es-MX" sz="18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	</a:t>
            </a:r>
          </a:p>
          <a:p>
            <a:pPr lvl="2"/>
            <a:r>
              <a:rPr lang="es-MX" sz="18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	Aumento en las capturas de carbono en ecosistemas (SBN)</a:t>
            </a:r>
          </a:p>
          <a:p>
            <a:pPr lvl="2"/>
            <a:endParaRPr lang="es-MX" sz="18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pPr lvl="2"/>
            <a:r>
              <a:rPr lang="es-MX" sz="18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	Inversiones de los tres países en la reducción del GEI (metano en(rellenos 	sanitarios y petróleo y gas, HFCS).</a:t>
            </a:r>
          </a:p>
          <a:p>
            <a:endParaRPr lang="es-MX" sz="18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r>
              <a:rPr lang="es-MX" sz="18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2.-aumentar las inversiones en producciones libres de deforestación (ganadería, minería).</a:t>
            </a:r>
          </a:p>
          <a:p>
            <a:endParaRPr lang="es-MX" sz="18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r>
              <a:rPr lang="es-MX" sz="18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3.-las inversiones existentes aceptar sumarse al sistema de comercio de </a:t>
            </a:r>
            <a:r>
              <a:rPr lang="es-MX" sz="1800" b="1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emisiones.</a:t>
            </a:r>
          </a:p>
          <a:p>
            <a:endParaRPr lang="es-MX" sz="18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r>
              <a:rPr lang="es-MX" sz="1800" b="1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4.-Ser parte del esfuerzo de inversión y reciclaje y economía circular. </a:t>
            </a:r>
            <a:endParaRPr lang="es-CO" sz="1800" b="1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85843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1;p31">
            <a:extLst>
              <a:ext uri="{FF2B5EF4-FFF2-40B4-BE49-F238E27FC236}">
                <a16:creationId xmlns:a16="http://schemas.microsoft.com/office/drawing/2014/main" id="{D397573B-9D09-061E-FA7A-4C7C349DF5FD}"/>
              </a:ext>
            </a:extLst>
          </p:cNvPr>
          <p:cNvSpPr txBox="1"/>
          <p:nvPr/>
        </p:nvSpPr>
        <p:spPr>
          <a:xfrm>
            <a:off x="781992" y="2414031"/>
            <a:ext cx="377001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¡Gracias!</a:t>
            </a:r>
            <a:endParaRPr sz="6000" b="1">
              <a:solidFill>
                <a:schemeClr val="lt1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91F7EC-8B78-8F6D-C408-28DF11A61D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"/>
          <a:stretch>
            <a:fillRect/>
          </a:stretch>
        </p:blipFill>
        <p:spPr>
          <a:xfrm>
            <a:off x="5407659" y="1393731"/>
            <a:ext cx="6317886" cy="50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9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ABE7343-0C32-8A74-0CA1-69B9EDD8D418}"/>
              </a:ext>
            </a:extLst>
          </p:cNvPr>
          <p:cNvSpPr/>
          <p:nvPr/>
        </p:nvSpPr>
        <p:spPr>
          <a:xfrm>
            <a:off x="386626" y="5443442"/>
            <a:ext cx="3148236" cy="10985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2F04CA-98FE-03E9-015F-11275EF567FD}"/>
              </a:ext>
            </a:extLst>
          </p:cNvPr>
          <p:cNvSpPr txBox="1"/>
          <p:nvPr/>
        </p:nvSpPr>
        <p:spPr>
          <a:xfrm>
            <a:off x="420613" y="1446772"/>
            <a:ext cx="1126191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2000" dirty="0">
                <a:latin typeface="Noto Sans"/>
                <a:ea typeface="Noto Sans"/>
                <a:cs typeface="Noto Sans"/>
              </a:rPr>
              <a:t>Ambos enfoques se inspiran en la naturaleza para promover el uso sostenible de recursos, más apegado a los límites planetarios, </a:t>
            </a:r>
            <a:r>
              <a:rPr lang="es-MX" sz="2000" b="1" dirty="0">
                <a:latin typeface="Noto Sans"/>
                <a:ea typeface="Noto Sans"/>
                <a:cs typeface="Noto Sans"/>
              </a:rPr>
              <a:t>reducir los impactos ambientales del </a:t>
            </a:r>
            <a:r>
              <a:rPr lang="es-MX" sz="2000" b="1" dirty="0" err="1">
                <a:latin typeface="Noto Sans"/>
                <a:ea typeface="Noto Sans"/>
                <a:cs typeface="Noto Sans"/>
              </a:rPr>
              <a:t>extractivismo</a:t>
            </a:r>
            <a:r>
              <a:rPr lang="es-MX" sz="2000" dirty="0">
                <a:latin typeface="Noto Sans"/>
                <a:ea typeface="Noto Sans"/>
                <a:cs typeface="Noto Sans"/>
              </a:rPr>
              <a:t>, y fomentar la resiliencia económica y social,.</a:t>
            </a:r>
            <a:endParaRPr lang="es-MX" sz="2000" dirty="0"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27AB9B-908E-60D7-F2DE-D832E2D4E967}"/>
              </a:ext>
            </a:extLst>
          </p:cNvPr>
          <p:cNvSpPr txBox="1"/>
          <p:nvPr/>
        </p:nvSpPr>
        <p:spPr>
          <a:xfrm>
            <a:off x="7379941" y="4103905"/>
            <a:ext cx="4302586" cy="18158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1600" b="1" dirty="0">
                <a:latin typeface="Noto Sans"/>
                <a:ea typeface="Noto Sans"/>
                <a:cs typeface="Noto Sans"/>
              </a:rPr>
              <a:t>mantiene  productos y materiales en uso </a:t>
            </a:r>
            <a:r>
              <a:rPr lang="es-MX" sz="1600" dirty="0">
                <a:latin typeface="Noto Sans"/>
                <a:ea typeface="Noto Sans"/>
                <a:cs typeface="Noto Sans"/>
              </a:rPr>
              <a:t>durante el mayor tiempo posible, extrayendo su máximo valor.</a:t>
            </a:r>
          </a:p>
          <a:p>
            <a:pPr algn="just"/>
            <a:endParaRPr lang="es-MX" sz="1600" dirty="0">
              <a:latin typeface="Noto Sans"/>
              <a:ea typeface="Noto Sans"/>
              <a:cs typeface="Noto Sans"/>
            </a:endParaRPr>
          </a:p>
          <a:p>
            <a:r>
              <a:rPr lang="es-MX" sz="1600" dirty="0">
                <a:latin typeface="Noto Sans"/>
                <a:ea typeface="Noto Sans"/>
                <a:cs typeface="Noto Sans"/>
              </a:rPr>
              <a:t>Replica la </a:t>
            </a:r>
            <a:r>
              <a:rPr lang="es-MX" sz="1600" b="1" dirty="0">
                <a:latin typeface="Noto Sans"/>
                <a:ea typeface="Noto Sans"/>
                <a:cs typeface="Noto Sans"/>
              </a:rPr>
              <a:t>minimización de residuos y la regeneración de sistemas naturales, </a:t>
            </a:r>
            <a:r>
              <a:rPr lang="es-MX" sz="1600" dirty="0">
                <a:latin typeface="Noto Sans"/>
                <a:ea typeface="Noto Sans"/>
                <a:cs typeface="Noto Sans"/>
              </a:rPr>
              <a:t>lo que fortalece las </a:t>
            </a:r>
            <a:r>
              <a:rPr lang="es-MX" sz="1600" dirty="0" err="1">
                <a:latin typeface="Noto Sans"/>
                <a:ea typeface="Noto Sans"/>
                <a:cs typeface="Noto Sans"/>
              </a:rPr>
              <a:t>SbN</a:t>
            </a:r>
            <a:r>
              <a:rPr lang="es-MX" sz="1600" dirty="0">
                <a:latin typeface="Noto Sans"/>
                <a:ea typeface="Noto Sans"/>
                <a:cs typeface="Noto Sans"/>
              </a:rPr>
              <a:t>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CE8A8FA-FBAE-ADF7-B6EA-8A9457D858A6}"/>
              </a:ext>
            </a:extLst>
          </p:cNvPr>
          <p:cNvSpPr txBox="1"/>
          <p:nvPr/>
        </p:nvSpPr>
        <p:spPr>
          <a:xfrm>
            <a:off x="396482" y="4136076"/>
            <a:ext cx="4465468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600" dirty="0">
                <a:latin typeface="Noto Sans"/>
                <a:ea typeface="Noto Sans"/>
                <a:cs typeface="Noto Sans"/>
              </a:rPr>
              <a:t>Son expresión de la EC.</a:t>
            </a:r>
          </a:p>
          <a:p>
            <a:pPr algn="just"/>
            <a:endParaRPr lang="es-MX" sz="1600" dirty="0">
              <a:latin typeface="Noto Sans"/>
              <a:ea typeface="Noto Sans"/>
              <a:cs typeface="Noto Sans"/>
            </a:endParaRPr>
          </a:p>
          <a:p>
            <a:pPr algn="just"/>
            <a:r>
              <a:rPr lang="es-MX" sz="1600" dirty="0">
                <a:latin typeface="Noto Sans"/>
                <a:ea typeface="Noto Sans"/>
                <a:cs typeface="Noto Sans"/>
              </a:rPr>
              <a:t>Impulsa la creación de empleos verdes.</a:t>
            </a:r>
          </a:p>
          <a:p>
            <a:pPr algn="just"/>
            <a:endParaRPr lang="es-MX" sz="1600" dirty="0">
              <a:latin typeface="Noto Sans"/>
              <a:ea typeface="Noto Sans"/>
              <a:cs typeface="Noto Sans"/>
            </a:endParaRPr>
          </a:p>
          <a:p>
            <a:pPr algn="just"/>
            <a:r>
              <a:rPr lang="es-MX" sz="1600" b="1" dirty="0">
                <a:latin typeface="Noto Sans"/>
                <a:ea typeface="Noto Sans"/>
                <a:cs typeface="Noto Sans"/>
              </a:rPr>
              <a:t>Apoya los objetivos climáticos</a:t>
            </a:r>
            <a:r>
              <a:rPr lang="es-MX" sz="1600" dirty="0">
                <a:latin typeface="Noto Sans"/>
                <a:ea typeface="Noto Sans"/>
                <a:cs typeface="Noto Sans"/>
              </a:rPr>
              <a:t> y de desarrollo sostenible</a:t>
            </a:r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047EE1DE-1CAD-162D-4AE9-E8824321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73" y="107120"/>
            <a:ext cx="7963967" cy="1325563"/>
          </a:xfrm>
        </p:spPr>
        <p:txBody>
          <a:bodyPr/>
          <a:lstStyle/>
          <a:p>
            <a:r>
              <a:rPr lang="es-MX">
                <a:latin typeface="Noto Sans"/>
                <a:ea typeface="Noto Sans"/>
                <a:cs typeface="Noto Sans"/>
              </a:rPr>
              <a:t>Vínculo entre Soluciones Basadas en la Naturaleza y Economía Circular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86AC9B-1E88-0009-AE12-49C80BA62D7C}"/>
              </a:ext>
            </a:extLst>
          </p:cNvPr>
          <p:cNvSpPr txBox="1"/>
          <p:nvPr/>
        </p:nvSpPr>
        <p:spPr>
          <a:xfrm>
            <a:off x="4989232" y="5714592"/>
            <a:ext cx="2262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>
                <a:solidFill>
                  <a:schemeClr val="tx2">
                    <a:lumMod val="49000"/>
                    <a:lumOff val="51000"/>
                  </a:schemeClr>
                </a:solidFill>
              </a:rPr>
              <a:t>Gestión eficiente reduce presión en ecosistemas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D462BFC5-2B24-DA6E-33EA-B8D894FECBE6}"/>
              </a:ext>
            </a:extLst>
          </p:cNvPr>
          <p:cNvSpPr/>
          <p:nvPr/>
        </p:nvSpPr>
        <p:spPr>
          <a:xfrm rot="10800000">
            <a:off x="5177971" y="5188685"/>
            <a:ext cx="1837678" cy="525906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0B74B05-13CF-A3FF-7741-985AC8345D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741" y="2615703"/>
            <a:ext cx="1308985" cy="13089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E838B7-F77B-E1F1-71D4-33CDDA51AC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5054" y="2615703"/>
            <a:ext cx="1548324" cy="1551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C8A96C1-4314-4841-5387-E1DA25D6EFFB}"/>
              </a:ext>
            </a:extLst>
          </p:cNvPr>
          <p:cNvSpPr txBox="1"/>
          <p:nvPr/>
        </p:nvSpPr>
        <p:spPr>
          <a:xfrm>
            <a:off x="4920476" y="3817785"/>
            <a:ext cx="2262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Recursos renovables y procesos ecológicos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7402AFB-C4A0-9150-C222-16E3D607C6B8}"/>
              </a:ext>
            </a:extLst>
          </p:cNvPr>
          <p:cNvSpPr/>
          <p:nvPr/>
        </p:nvSpPr>
        <p:spPr>
          <a:xfrm>
            <a:off x="5177971" y="4349660"/>
            <a:ext cx="1837678" cy="525906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04BCE7-D4A3-A2A4-AE9C-51187549A388}"/>
              </a:ext>
            </a:extLst>
          </p:cNvPr>
          <p:cNvSpPr txBox="1"/>
          <p:nvPr/>
        </p:nvSpPr>
        <p:spPr>
          <a:xfrm>
            <a:off x="3605892" y="3156857"/>
            <a:ext cx="1115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800" b="1" err="1"/>
              <a:t>SbN</a:t>
            </a:r>
            <a:endParaRPr lang="es-ES" sz="1800" b="1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1CF05B-64C8-79DF-6EAE-AB1C8444E9AF}"/>
              </a:ext>
            </a:extLst>
          </p:cNvPr>
          <p:cNvSpPr txBox="1"/>
          <p:nvPr/>
        </p:nvSpPr>
        <p:spPr>
          <a:xfrm>
            <a:off x="10550977" y="3156857"/>
            <a:ext cx="1115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800" b="1"/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27845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271748" y="-195594"/>
            <a:ext cx="10724841" cy="59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 dirty="0">
                <a:solidFill>
                  <a:srgbClr val="6E152E"/>
                </a:solidFill>
                <a:latin typeface="Noto Sans"/>
                <a:ea typeface="Noto Sans"/>
                <a:cs typeface="Noto Sans"/>
                <a:sym typeface="Noto Sans"/>
              </a:rPr>
              <a:t>Mensajes</a:t>
            </a:r>
            <a:endParaRPr lang="es-MX" sz="3600" b="1" i="0" u="none" strike="noStrike" cap="none" dirty="0">
              <a:solidFill>
                <a:srgbClr val="6E152E"/>
              </a:solidFill>
              <a:latin typeface="Noto Sans"/>
              <a:ea typeface="Noto Sans"/>
              <a:cs typeface="Noto Sans"/>
            </a:endParaRPr>
          </a:p>
          <a:p>
            <a:pPr marL="952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b="0" i="0" u="none" strike="noStrike" cap="none" dirty="0">
              <a:solidFill>
                <a:schemeClr val="dk1"/>
              </a:solidFill>
              <a:latin typeface="Noto Sans"/>
              <a:ea typeface="Noto Sans"/>
              <a:cs typeface="Noto Sans"/>
            </a:endParaRPr>
          </a:p>
          <a:p>
            <a:pPr marL="609600" marR="0" lvl="0" indent="-514350" algn="l"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2800"/>
              <a:buFont typeface="+mj-lt"/>
              <a:buAutoNum type="arabicPeriod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El país conserva sus bosques mediante el manejo sostenible, el fomento productivo y el pago de servicios ambientales (CONAFOR).  </a:t>
            </a:r>
          </a:p>
          <a:p>
            <a:pPr marL="609600" marR="0" lvl="0" indent="-514350" algn="l"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2800"/>
              <a:buFont typeface="+mj-lt"/>
              <a:buAutoNum type="arabicPeriod"/>
            </a:pPr>
            <a:endParaRPr lang="es-MX" sz="2000" b="1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609600" marR="0" lvl="0" indent="-514350" algn="l"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2800"/>
              <a:buFont typeface="+mj-lt"/>
              <a:buAutoNum type="arabicPeriod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Pero debe restaurar una parte importante de sus bosques  (Programa de Restauración/SBN).</a:t>
            </a:r>
          </a:p>
          <a:p>
            <a:pPr marL="609600" marR="0" lvl="0" indent="-514350" algn="l"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2800"/>
              <a:buFont typeface="+mj-lt"/>
              <a:buAutoNum type="arabicPeriod"/>
            </a:pPr>
            <a:endParaRPr lang="es-MX" sz="2000" b="1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609600" marR="0" lvl="0" indent="-514350" algn="l"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2800"/>
              <a:buFont typeface="+mj-lt"/>
              <a:buAutoNum type="arabicPeriod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La Política</a:t>
            </a:r>
            <a:r>
              <a:rPr lang="es-MX" sz="2000" b="1" i="0" u="none" strike="noStrike" cap="none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Climática</a:t>
            </a:r>
            <a:r>
              <a:rPr lang="es-MX" sz="2000" b="1" i="0" u="none" strike="noStrike" cap="none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Nacional demanda reducciones, también basadas en pagos por servicios ambientales (por capturas de CO2e para compensaciones):</a:t>
            </a:r>
            <a:endParaRPr lang="es-MX" sz="2000" b="1" i="0" u="none" strike="noStrike" cap="none" dirty="0">
              <a:solidFill>
                <a:schemeClr val="dk1"/>
              </a:solidFill>
              <a:latin typeface="Noto Sans"/>
              <a:ea typeface="Noto Sans"/>
              <a:cs typeface="Noto Sans"/>
            </a:endParaRPr>
          </a:p>
          <a:p>
            <a:pPr marL="95250" lvl="3">
              <a:spcBef>
                <a:spcPts val="600"/>
              </a:spcBef>
              <a:buClr>
                <a:srgbClr val="6E152E"/>
              </a:buClr>
              <a:buSzPts val="2800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	mediante el reciclaje y la Economía Circular y</a:t>
            </a:r>
          </a:p>
          <a:p>
            <a:pPr marL="95250" lvl="3">
              <a:spcBef>
                <a:spcPts val="600"/>
              </a:spcBef>
              <a:buClr>
                <a:srgbClr val="6E152E"/>
              </a:buClr>
              <a:buSzPts val="2800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	mediante Soluciones basadas en la Naturaleza.</a:t>
            </a:r>
          </a:p>
          <a:p>
            <a:pPr marL="609600" lvl="6" indent="-514350">
              <a:spcBef>
                <a:spcPts val="600"/>
              </a:spcBef>
              <a:buClr>
                <a:srgbClr val="6E152E"/>
              </a:buClr>
              <a:buSzPts val="2800"/>
              <a:buFont typeface="+mj-lt"/>
              <a:buAutoNum type="arabicPeriod" startAt="4"/>
            </a:pPr>
            <a:endParaRPr lang="es-MX" sz="2000" b="1" dirty="0">
              <a:solidFill>
                <a:schemeClr val="dk1"/>
              </a:solidFill>
              <a:latin typeface="Noto Sans"/>
              <a:ea typeface="Noto Sans"/>
              <a:cs typeface="Noto Sans"/>
            </a:endParaRPr>
          </a:p>
          <a:p>
            <a:pPr marL="609600" lvl="6" indent="-514350">
              <a:spcBef>
                <a:spcPts val="600"/>
              </a:spcBef>
              <a:buClr>
                <a:srgbClr val="6E152E"/>
              </a:buClr>
              <a:buSzPts val="2800"/>
              <a:buFont typeface="+mj-lt"/>
              <a:buAutoNum type="arabicPeriod" startAt="4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</a:rPr>
              <a:t>Se construye una Política Nacional de Economía Circular</a:t>
            </a:r>
          </a:p>
          <a:p>
            <a:pPr marL="95250">
              <a:spcBef>
                <a:spcPts val="600"/>
              </a:spcBef>
              <a:buClr>
                <a:srgbClr val="6E152E"/>
              </a:buClr>
              <a:buSzPts val="2800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</a:rPr>
              <a:t>		Parque Ecológico y de Economía Circular de Hidalgo</a:t>
            </a:r>
          </a:p>
          <a:p>
            <a:pPr marL="95250">
              <a:spcBef>
                <a:spcPts val="600"/>
              </a:spcBef>
              <a:buClr>
                <a:srgbClr val="6E152E"/>
              </a:buClr>
              <a:buSzPts val="2800"/>
            </a:pPr>
            <a:r>
              <a:rPr lang="es-MX" sz="2000" b="1" dirty="0">
                <a:solidFill>
                  <a:schemeClr val="dk1"/>
                </a:solidFill>
                <a:latin typeface="Noto Sans"/>
                <a:ea typeface="Noto Sans"/>
                <a:cs typeface="Noto Sans"/>
              </a:rPr>
              <a:t>		Ley de Economía Circular (con REP) y otras reformas. </a:t>
            </a:r>
            <a:endParaRPr lang="es-MX" sz="2400" b="1" dirty="0">
              <a:solidFill>
                <a:schemeClr val="dk1"/>
              </a:solidFill>
              <a:latin typeface="Noto Sans"/>
              <a:ea typeface="Noto Sans"/>
              <a:cs typeface="Noto Sans"/>
            </a:endParaRPr>
          </a:p>
        </p:txBody>
      </p:sp>
      <p:pic>
        <p:nvPicPr>
          <p:cNvPr id="2" name="Gráfico 1" descr="Plant con relleno sólido">
            <a:extLst>
              <a:ext uri="{FF2B5EF4-FFF2-40B4-BE49-F238E27FC236}">
                <a16:creationId xmlns:a16="http://schemas.microsoft.com/office/drawing/2014/main" id="{4EC84DE3-AC41-56D8-A516-4AAC1D26B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9389" y="1054602"/>
            <a:ext cx="914400" cy="914400"/>
          </a:xfrm>
          <a:prstGeom prst="rect">
            <a:avLst/>
          </a:prstGeom>
        </p:spPr>
      </p:pic>
      <p:pic>
        <p:nvPicPr>
          <p:cNvPr id="3" name="Gráfico 2" descr="Arrow circle con relleno sólido">
            <a:extLst>
              <a:ext uri="{FF2B5EF4-FFF2-40B4-BE49-F238E27FC236}">
                <a16:creationId xmlns:a16="http://schemas.microsoft.com/office/drawing/2014/main" id="{4A21000F-5A2D-1243-E862-71291D5E6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6074" y="340494"/>
            <a:ext cx="2501030" cy="25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8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031BB-0E4A-CA41-2935-9C825E81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6">
            <a:extLst>
              <a:ext uri="{FF2B5EF4-FFF2-40B4-BE49-F238E27FC236}">
                <a16:creationId xmlns:a16="http://schemas.microsoft.com/office/drawing/2014/main" id="{C818219A-C862-867E-956E-6C3855FD7504}"/>
              </a:ext>
            </a:extLst>
          </p:cNvPr>
          <p:cNvSpPr txBox="1"/>
          <p:nvPr/>
        </p:nvSpPr>
        <p:spPr>
          <a:xfrm>
            <a:off x="141805" y="709027"/>
            <a:ext cx="5954195" cy="584573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837184" defTabSz="609630">
              <a:spcBef>
                <a:spcPts val="133"/>
              </a:spcBef>
              <a:buClrTx/>
            </a:pPr>
            <a:r>
              <a:rPr lang="es-MX" sz="1600" b="1" kern="1200" dirty="0">
                <a:solidFill>
                  <a:srgbClr val="AE841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DETENER LAS CAUSAS DEL DETERIORO</a:t>
            </a:r>
          </a:p>
          <a:p>
            <a:pPr marL="837184" defTabSz="609630">
              <a:spcBef>
                <a:spcPts val="133"/>
              </a:spcBef>
              <a:buClrTx/>
            </a:pPr>
            <a:r>
              <a:rPr lang="es-MX" sz="1600" b="1" kern="1200" dirty="0">
                <a:solidFill>
                  <a:srgbClr val="AE841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PERMITIR LA REGENERACIÓN NATURAL</a:t>
            </a:r>
          </a:p>
          <a:p>
            <a:pPr marL="837184" defTabSz="609630">
              <a:spcBef>
                <a:spcPts val="133"/>
              </a:spcBef>
              <a:buClrTx/>
            </a:pPr>
            <a:r>
              <a:rPr lang="es-MX" sz="1600" b="1" kern="1200" dirty="0">
                <a:solidFill>
                  <a:srgbClr val="AE841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PROMOVER LA RESTAURACIÓN PRODUCTIVA</a:t>
            </a:r>
          </a:p>
          <a:p>
            <a:pPr defTabSz="609630">
              <a:lnSpc>
                <a:spcPct val="115000"/>
              </a:lnSpc>
              <a:buClrTx/>
            </a:pPr>
            <a:endParaRPr lang="es-MX" sz="1333" kern="12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uz-Cyrl-UZ" sz="1333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 total de superficie degradada en 2024, </a:t>
            </a:r>
            <a:r>
              <a:rPr lang="uz-Cyrl-UZ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restaurar 5% </a:t>
            </a:r>
            <a:r>
              <a:rPr lang="es-ES" sz="1333" b="1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ecosistemas costeros-marinos</a:t>
            </a:r>
            <a:r>
              <a:rPr lang="es-ES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principalmente manglares, </a:t>
            </a:r>
            <a:r>
              <a:rPr lang="uz-Cyrl-UZ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el 2025</a:t>
            </a:r>
            <a:r>
              <a:rPr lang="es-ES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y </a:t>
            </a:r>
            <a:r>
              <a:rPr lang="uz-Cyrl-UZ" sz="1333" b="1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</a:t>
            </a:r>
            <a:r>
              <a:rPr lang="es-ES" sz="1333" b="1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</a:t>
            </a:r>
            <a:r>
              <a:rPr lang="uz-Cyrl-UZ" sz="1333" b="1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0% para el 2030</a:t>
            </a:r>
            <a:r>
              <a:rPr lang="uz-Cyrl-UZ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s-MX" sz="1333" kern="1200" dirty="0">
              <a:solidFill>
                <a:srgbClr val="C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uz-Cyrl-UZ" sz="1333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Contribuir a lograr la </a:t>
            </a:r>
            <a:r>
              <a:rPr lang="uz-Cyrl-UZ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deforestación cero </a:t>
            </a:r>
            <a:r>
              <a:rPr lang="es-ES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neta </a:t>
            </a:r>
            <a:r>
              <a:rPr lang="uz-Cyrl-UZ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 2030</a:t>
            </a:r>
            <a:r>
              <a:rPr lang="uz-Cyrl-UZ" sz="1333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s-MX" sz="1333" kern="12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uz-Cyrl-UZ" sz="1333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Restaurar 800 hectáreas de parques y bosques urbanos en 2025 y </a:t>
            </a:r>
            <a:r>
              <a:rPr lang="uz-Cyrl-UZ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1,500 hectáreas al 2030</a:t>
            </a:r>
            <a:r>
              <a:rPr lang="uz-Cyrl-UZ" sz="1333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s-MX" sz="1333" kern="12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uz-Cyrl-UZ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Contribuir a la restauración de </a:t>
            </a:r>
            <a:r>
              <a:rPr lang="es-ES_tradnl" sz="1333" b="1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cuatro </a:t>
            </a:r>
            <a:r>
              <a:rPr lang="uz-Cyrl-UZ" sz="1333" b="1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cuencas prioritarias al 2030</a:t>
            </a:r>
            <a:r>
              <a:rPr lang="uz-Cyrl-UZ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Tula, Lerma-Santiago, Atoyac, Río Sonora</a:t>
            </a:r>
            <a:r>
              <a:rPr lang="es-ES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y dos </a:t>
            </a:r>
            <a:r>
              <a:rPr lang="es-ES_tradnl" sz="1333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Bold"/>
              </a:rPr>
              <a:t>presas con decreto de restauración (</a:t>
            </a:r>
            <a:r>
              <a:rPr lang="es-ES_tradnl" sz="1333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Bold"/>
              </a:rPr>
              <a:t>Endhó</a:t>
            </a:r>
            <a:r>
              <a:rPr lang="es-ES_tradnl" sz="1333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Bold"/>
              </a:rPr>
              <a:t> y Zapotillo).</a:t>
            </a: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uz-Cyrl-UZ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Restaurar </a:t>
            </a:r>
            <a:r>
              <a:rPr lang="uz-Cyrl-UZ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26,000 hectáreas de </a:t>
            </a:r>
            <a:r>
              <a:rPr lang="uz-Cyrl-UZ" sz="1333" b="1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ecosistemas forestales </a:t>
            </a:r>
            <a:r>
              <a:rPr lang="uz-Cyrl-UZ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el año 2025 y </a:t>
            </a:r>
            <a:r>
              <a:rPr lang="uz-Cyrl-UZ" sz="1333" b="1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73,100 hectáreas al 2030</a:t>
            </a:r>
            <a:r>
              <a:rPr lang="es-ES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es-ES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Restaurar y decretar como </a:t>
            </a:r>
            <a:r>
              <a:rPr lang="es-ES" sz="1333" b="1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Áreas de Prosperidad Marina</a:t>
            </a:r>
            <a:r>
              <a:rPr lang="es-ES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10 sitios deteriorados del Golfo de California al 2030.</a:t>
            </a:r>
            <a:endParaRPr lang="es-MX" sz="1333" kern="12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uz-Cyrl-UZ" sz="1333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100% de las acciones de restauración</a:t>
            </a:r>
            <a:r>
              <a:rPr lang="es-ES" sz="1333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con </a:t>
            </a:r>
            <a:r>
              <a:rPr lang="es-ES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participación, monitoreo y vigilancia </a:t>
            </a:r>
            <a:r>
              <a:rPr lang="uz-Cyrl-UZ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comunitari</a:t>
            </a:r>
            <a:r>
              <a:rPr lang="es-ES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lang="uz-Cyrl-UZ" sz="1333" b="1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s-MX" sz="1333" b="1" kern="1200" dirty="0">
              <a:solidFill>
                <a:prstClr val="black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5253" indent="-236020" algn="just" defTabSz="60963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751F3A"/>
              </a:buClr>
              <a:buFont typeface="Wingdings" panose="05000000000000000000" pitchFamily="2" charset="2"/>
              <a:buChar char="§"/>
            </a:pPr>
            <a:r>
              <a:rPr lang="uz-Cyrl-UZ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Contribuir a la </a:t>
            </a:r>
            <a:r>
              <a:rPr lang="uz-Cyrl-UZ" sz="1333" b="1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reducción del 35% de los Gases de Efecto Invernadero </a:t>
            </a:r>
            <a:r>
              <a:rPr lang="uz-Cyrl-UZ" sz="1333" kern="12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(GEI) al 203</a:t>
            </a:r>
            <a:r>
              <a:rPr lang="uz-Cyrl-UZ" sz="1333" kern="1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0. </a:t>
            </a:r>
            <a:endParaRPr lang="es-ES_tradnl" sz="1333" kern="1200" dirty="0">
              <a:solidFill>
                <a:prstClr val="black">
                  <a:lumMod val="95000"/>
                  <a:lumOff val="500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 Bold"/>
            </a:endParaRPr>
          </a:p>
          <a:p>
            <a:pPr marL="190510" indent="-190510" defTabSz="60963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endParaRPr lang="es-ES_tradnl" sz="1333" kern="1200" dirty="0">
              <a:solidFill>
                <a:prstClr val="black">
                  <a:lumMod val="95000"/>
                  <a:lumOff val="5000"/>
                </a:prst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 Bold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02B61A4-793A-CB4C-1CDE-7FE0637EBCF6}"/>
              </a:ext>
            </a:extLst>
          </p:cNvPr>
          <p:cNvGrpSpPr/>
          <p:nvPr/>
        </p:nvGrpSpPr>
        <p:grpSpPr>
          <a:xfrm>
            <a:off x="6311902" y="917261"/>
            <a:ext cx="5580617" cy="5712139"/>
            <a:chOff x="9067800" y="1333500"/>
            <a:chExt cx="8761982" cy="88392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C026D0D-2F5B-0C93-67DB-7D9D91249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4876" y="1333500"/>
              <a:ext cx="8744906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n de la pantalla de un lago&#10;&#10;Descripción generada automáticamente">
              <a:extLst>
                <a:ext uri="{FF2B5EF4-FFF2-40B4-BE49-F238E27FC236}">
                  <a16:creationId xmlns:a16="http://schemas.microsoft.com/office/drawing/2014/main" id="{5B9957F3-4F8F-4A38-80B0-216459B04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5753100"/>
              <a:ext cx="8761982" cy="441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2DD992-7FA2-8C08-CBC6-C20A1839EAFE}"/>
              </a:ext>
            </a:extLst>
          </p:cNvPr>
          <p:cNvSpPr txBox="1"/>
          <p:nvPr/>
        </p:nvSpPr>
        <p:spPr>
          <a:xfrm>
            <a:off x="1056325" y="173579"/>
            <a:ext cx="4292600" cy="446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15000"/>
              </a:lnSpc>
              <a:buClrTx/>
              <a:defRPr/>
            </a:pPr>
            <a:r>
              <a:rPr lang="es-ES" sz="2133" b="1" kern="1200" dirty="0">
                <a:solidFill>
                  <a:srgbClr val="751F3A"/>
                </a:solidFill>
                <a:latin typeface="Noto Sans Bold"/>
                <a:ea typeface="Noto Sans Bold"/>
                <a:cs typeface="Noto Sans Bold"/>
              </a:rPr>
              <a:t>METAS 2025-2030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CE411-8F2C-A0EA-588D-E429BF8D34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400" y="127486"/>
            <a:ext cx="3245476" cy="5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0E086AC-7B10-03D6-0272-DDB803CF5056}"/>
              </a:ext>
            </a:extLst>
          </p:cNvPr>
          <p:cNvSpPr txBox="1"/>
          <p:nvPr/>
        </p:nvSpPr>
        <p:spPr>
          <a:xfrm rot="16200000">
            <a:off x="-1771887" y="3017221"/>
            <a:ext cx="6063841" cy="82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s-MX" sz="2133" b="1" dirty="0">
                <a:solidFill>
                  <a:srgbClr val="751F3A"/>
                </a:solidFill>
                <a:latin typeface="Noto Sans Bold"/>
                <a:ea typeface="Noto Sans Bold"/>
                <a:cs typeface="Noto Sans Bold"/>
              </a:rPr>
              <a:t>SITIOS PARA LA RESTAURACIÓN 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es-MX" sz="2133" b="1" dirty="0">
                <a:solidFill>
                  <a:srgbClr val="751F3A"/>
                </a:solidFill>
                <a:latin typeface="Noto Sans Bold"/>
                <a:ea typeface="Noto Sans Bold"/>
                <a:cs typeface="Noto Sans Bold"/>
              </a:rPr>
              <a:t>2025 -2026-2050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3FCE4B-59B3-8FAD-CD16-BB0AAE7C1A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182" y="50800"/>
            <a:ext cx="8883218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F23BDE-B62E-4D8E-8BA7-617BA59689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" y="0"/>
            <a:ext cx="12176611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F95781-F857-435A-BDE2-4EA652074150}"/>
              </a:ext>
            </a:extLst>
          </p:cNvPr>
          <p:cNvSpPr txBox="1"/>
          <p:nvPr/>
        </p:nvSpPr>
        <p:spPr>
          <a:xfrm>
            <a:off x="5232117" y="220044"/>
            <a:ext cx="1955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kern="1200" dirty="0">
                <a:solidFill>
                  <a:srgbClr val="6E1038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 22 MDD</a:t>
            </a:r>
            <a:endParaRPr lang="es-CO" sz="2500" b="1" kern="1200" dirty="0">
              <a:solidFill>
                <a:srgbClr val="6E1038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3813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5;g3331aac99de_0_82"/>
          <p:cNvSpPr/>
          <p:nvPr/>
        </p:nvSpPr>
        <p:spPr>
          <a:xfrm>
            <a:off x="607225" y="5536400"/>
            <a:ext cx="2714700" cy="1143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239C7C-B8C7-57D1-44B0-D23B79F831DC}"/>
              </a:ext>
            </a:extLst>
          </p:cNvPr>
          <p:cNvSpPr/>
          <p:nvPr/>
        </p:nvSpPr>
        <p:spPr>
          <a:xfrm>
            <a:off x="452062" y="5338666"/>
            <a:ext cx="3626778" cy="126815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C7546F-6239-E0E8-B817-3E89358738BB}"/>
              </a:ext>
            </a:extLst>
          </p:cNvPr>
          <p:cNvSpPr txBox="1"/>
          <p:nvPr/>
        </p:nvSpPr>
        <p:spPr>
          <a:xfrm>
            <a:off x="468429" y="72904"/>
            <a:ext cx="8927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Soluciones basadas en la Naturaleza: nuestra mejor herramienta para potenciar la acción climática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EB33C4E-CAC4-B889-9249-DC99CD66A36F}"/>
              </a:ext>
            </a:extLst>
          </p:cNvPr>
          <p:cNvSpPr/>
          <p:nvPr/>
        </p:nvSpPr>
        <p:spPr>
          <a:xfrm>
            <a:off x="-30996" y="6041773"/>
            <a:ext cx="12198398" cy="60663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 </a:t>
            </a:r>
            <a:r>
              <a:rPr kumimoji="0" lang="es-MX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Ramsar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2020.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 contribution of blue carbon ecosystems to climate change mitigation. Desktop Study of Blue Carbon Ecosystems in Ramsar Sites. Ramsar Briefing Note 12.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 SEMARNAT-INECC. 2018. 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Inventario Nacional de Emisiones de Gases y Compuestos de Efecto Invernadero 1990-2015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 UNEP y IUCN. 2021.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Nature-based solutions for climate change mitigation. Nairobi and Gland.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Estimaciones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realizadas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por el INECC con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datos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proporcionados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BIENESTAR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AEFE4BB-FE51-D43B-573D-6B80DA6C5F80}"/>
              </a:ext>
            </a:extLst>
          </p:cNvPr>
          <p:cNvSpPr txBox="1">
            <a:spLocks/>
          </p:cNvSpPr>
          <p:nvPr/>
        </p:nvSpPr>
        <p:spPr>
          <a:xfrm>
            <a:off x="553527" y="1172997"/>
            <a:ext cx="7771328" cy="3125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E5C50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Soluciones basadas en la Naturaleza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SbN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 son acciones para</a:t>
            </a:r>
            <a:r>
              <a:rPr kumimoji="0" lang="es-MX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Proteger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s-ES" alt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los ecosistemas naturales de la pérdida y la degradación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Restaurar</a:t>
            </a:r>
            <a:r>
              <a:rPr kumimoji="0" lang="es-ES" alt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los ecosistemas que han sido degradados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alt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Gestionar </a:t>
            </a:r>
            <a:r>
              <a:rPr kumimoji="0" lang="es-ES" alt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sustentablemente las tierras de cultivo y los bosques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Rectángulo: esquinas redondeadas 15">
            <a:extLst>
              <a:ext uri="{FF2B5EF4-FFF2-40B4-BE49-F238E27FC236}">
                <a16:creationId xmlns:a16="http://schemas.microsoft.com/office/drawing/2014/main" id="{B44D74AD-817B-FA26-4991-82DE16D4F841}"/>
              </a:ext>
            </a:extLst>
          </p:cNvPr>
          <p:cNvSpPr/>
          <p:nvPr/>
        </p:nvSpPr>
        <p:spPr>
          <a:xfrm>
            <a:off x="8365176" y="1163111"/>
            <a:ext cx="3525906" cy="1586027"/>
          </a:xfrm>
          <a:prstGeom prst="roundRect">
            <a:avLst/>
          </a:prstGeom>
          <a:gradFill flip="none" rotWithShape="1">
            <a:gsLst>
              <a:gs pos="0">
                <a:srgbClr val="1E5C51">
                  <a:shade val="30000"/>
                  <a:satMod val="115000"/>
                </a:srgbClr>
              </a:gs>
              <a:gs pos="50000">
                <a:srgbClr val="1E5C51">
                  <a:shade val="67500"/>
                  <a:satMod val="115000"/>
                </a:srgbClr>
              </a:gs>
              <a:gs pos="100000">
                <a:srgbClr val="1E5C5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780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Las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SbN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aumentan la capacidad natural de absorber y almacenar carbono atmosférico, y  proporcionan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co-beneficios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que pueden garantizar la justicia social y climática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E0FD9C-0ADD-2A95-C89F-F48DCD74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96BE38-D6B7-6197-1CDE-A66813C95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3A8132E-EC0E-3668-E6B2-422A638261BC}"/>
              </a:ext>
            </a:extLst>
          </p:cNvPr>
          <p:cNvGrpSpPr/>
          <p:nvPr/>
        </p:nvGrpSpPr>
        <p:grpSpPr>
          <a:xfrm>
            <a:off x="9302402" y="3091150"/>
            <a:ext cx="2777133" cy="2957144"/>
            <a:chOff x="9305493" y="3206910"/>
            <a:chExt cx="2777133" cy="2957144"/>
          </a:xfrm>
        </p:grpSpPr>
        <p:pic>
          <p:nvPicPr>
            <p:cNvPr id="12" name="Google Shape;211;g2ad2fb28c48_2_0">
              <a:extLst>
                <a:ext uri="{FF2B5EF4-FFF2-40B4-BE49-F238E27FC236}">
                  <a16:creationId xmlns:a16="http://schemas.microsoft.com/office/drawing/2014/main" id="{C7DB8D1B-3267-19A5-BA1B-F34DEE7BEAFD}"/>
                </a:ext>
              </a:extLst>
            </p:cNvPr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849" t="-689"/>
            <a:stretch/>
          </p:blipFill>
          <p:spPr>
            <a:xfrm flipH="1">
              <a:off x="9337337" y="3206910"/>
              <a:ext cx="2556836" cy="17305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43BED7B-09C8-86B9-12C9-C873495B90EE}"/>
                </a:ext>
              </a:extLst>
            </p:cNvPr>
            <p:cNvSpPr/>
            <p:nvPr/>
          </p:nvSpPr>
          <p:spPr>
            <a:xfrm>
              <a:off x="9305493" y="4895902"/>
              <a:ext cx="2777133" cy="12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1.49 tCO</a:t>
              </a:r>
              <a:r>
                <a:rPr kumimoji="0" lang="es-MX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/ha/año</a:t>
              </a:r>
              <a:r>
                <a:rPr kumimoji="0" lang="es-MX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4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Programa Sembrando Vida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90C72D6-8B56-93C7-206C-AF95E0B68040}"/>
              </a:ext>
            </a:extLst>
          </p:cNvPr>
          <p:cNvGrpSpPr/>
          <p:nvPr/>
        </p:nvGrpSpPr>
        <p:grpSpPr>
          <a:xfrm>
            <a:off x="210211" y="3262115"/>
            <a:ext cx="2777133" cy="2804003"/>
            <a:chOff x="6294841" y="3401597"/>
            <a:chExt cx="2777133" cy="2804003"/>
          </a:xfrm>
        </p:grpSpPr>
        <p:pic>
          <p:nvPicPr>
            <p:cNvPr id="15" name="Google Shape;218;g2ad2fb28c48_2_0">
              <a:extLst>
                <a:ext uri="{FF2B5EF4-FFF2-40B4-BE49-F238E27FC236}">
                  <a16:creationId xmlns:a16="http://schemas.microsoft.com/office/drawing/2014/main" id="{26C14207-609C-9AE7-2202-253322F15041}"/>
                </a:ext>
              </a:extLst>
            </p:cNvPr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10612" y="3401597"/>
              <a:ext cx="2420484" cy="15476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3271FE3-0D98-2C9A-25F9-FA3B9E715D64}"/>
                </a:ext>
              </a:extLst>
            </p:cNvPr>
            <p:cNvSpPr/>
            <p:nvPr/>
          </p:nvSpPr>
          <p:spPr>
            <a:xfrm>
              <a:off x="6294841" y="4937448"/>
              <a:ext cx="2777133" cy="12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4.7 a 7.3 tCO</a:t>
              </a:r>
              <a:r>
                <a:rPr kumimoji="0" lang="es-MX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/ha/año</a:t>
              </a:r>
              <a:r>
                <a:rPr kumimoji="0" lang="es-MX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1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Manglares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067DED4-96F1-94AA-1536-D2AC775B5529}"/>
              </a:ext>
            </a:extLst>
          </p:cNvPr>
          <p:cNvGrpSpPr/>
          <p:nvPr/>
        </p:nvGrpSpPr>
        <p:grpSpPr>
          <a:xfrm>
            <a:off x="3220948" y="3196153"/>
            <a:ext cx="2777133" cy="2869965"/>
            <a:chOff x="3220948" y="3335635"/>
            <a:chExt cx="2777133" cy="2869965"/>
          </a:xfrm>
        </p:grpSpPr>
        <p:pic>
          <p:nvPicPr>
            <p:cNvPr id="18" name="Picture 7" descr="Lacandona, nombre que deriva del grupo maya proveniente de la Península de Yucatán que se asentó a orillas del lago Miramar para instalar su centro ceremonial Lacan-Tun (Peñón, en lengua maya).">
              <a:extLst>
                <a:ext uri="{FF2B5EF4-FFF2-40B4-BE49-F238E27FC236}">
                  <a16:creationId xmlns:a16="http://schemas.microsoft.com/office/drawing/2014/main" id="{1D944A2E-1326-B3DC-460C-C2563E378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272" y="3335635"/>
              <a:ext cx="2420484" cy="16136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81CC6BD-8DAC-F4E1-535C-6FCF2AF7A84C}"/>
                </a:ext>
              </a:extLst>
            </p:cNvPr>
            <p:cNvSpPr/>
            <p:nvPr/>
          </p:nvSpPr>
          <p:spPr>
            <a:xfrm>
              <a:off x="3220948" y="4937448"/>
              <a:ext cx="2777133" cy="12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2.56 tCO</a:t>
              </a:r>
              <a:r>
                <a:rPr kumimoji="0" lang="es-MX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/ha/año</a:t>
              </a:r>
              <a:r>
                <a:rPr kumimoji="0" lang="es-MX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Selva perennifolia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908B07E-CC75-5DAE-7FE5-BA2D877839F1}"/>
              </a:ext>
            </a:extLst>
          </p:cNvPr>
          <p:cNvGrpSpPr/>
          <p:nvPr/>
        </p:nvGrpSpPr>
        <p:grpSpPr>
          <a:xfrm>
            <a:off x="6326600" y="3179480"/>
            <a:ext cx="2777133" cy="2883826"/>
            <a:chOff x="360438" y="3333617"/>
            <a:chExt cx="2777133" cy="288382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22116D6-A3B6-4EAE-35FB-50A93972519D}"/>
                </a:ext>
              </a:extLst>
            </p:cNvPr>
            <p:cNvSpPr/>
            <p:nvPr/>
          </p:nvSpPr>
          <p:spPr>
            <a:xfrm>
              <a:off x="360438" y="4949291"/>
              <a:ext cx="2777133" cy="12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1.84 tCO</a:t>
              </a:r>
              <a:r>
                <a:rPr kumimoji="0" lang="es-MX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E1038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/ha/año</a:t>
              </a:r>
              <a:r>
                <a:rPr kumimoji="0" lang="es-MX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6E10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Bosque de coníferas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BE8585E-B79D-14DB-0D73-E499B566E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37" y="3333617"/>
              <a:ext cx="2420485" cy="16156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14CE87A-9DF7-BE62-305E-BE9E0B23E5DA}"/>
              </a:ext>
            </a:extLst>
          </p:cNvPr>
          <p:cNvSpPr/>
          <p:nvPr/>
        </p:nvSpPr>
        <p:spPr>
          <a:xfrm>
            <a:off x="310484" y="2776052"/>
            <a:ext cx="8850340" cy="463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Tasas de absorción de carbono por tipo de ecosistema (promedio anualizado)</a:t>
            </a:r>
          </a:p>
        </p:txBody>
      </p:sp>
    </p:spTree>
    <p:extLst>
      <p:ext uri="{BB962C8B-B14F-4D97-AF65-F5344CB8AC3E}">
        <p14:creationId xmlns:p14="http://schemas.microsoft.com/office/powerpoint/2010/main" val="54557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CF894-C642-93B2-C08D-BC27AA0FB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Diagrama&#10;&#10;El contenido generado por IA puede ser incorrecto.">
            <a:extLst>
              <a:ext uri="{FF2B5EF4-FFF2-40B4-BE49-F238E27FC236}">
                <a16:creationId xmlns:a16="http://schemas.microsoft.com/office/drawing/2014/main" id="{81D9BFF1-6B9F-A8ED-C934-3B0F1CD4A2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2" r="-134" b="9302"/>
          <a:stretch>
            <a:fillRect/>
          </a:stretch>
        </p:blipFill>
        <p:spPr>
          <a:xfrm>
            <a:off x="0" y="-67657"/>
            <a:ext cx="8363844" cy="67401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41A2E46-30DB-9F51-0661-BED18034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315" y="1024128"/>
            <a:ext cx="3332480" cy="2148840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Aporte de la Áreas Naturales Protegidas a la protección de tormentas y huracanes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C75242-85B2-7F7A-F56B-9D376C2EB564}"/>
              </a:ext>
            </a:extLst>
          </p:cNvPr>
          <p:cNvSpPr txBox="1"/>
          <p:nvPr/>
        </p:nvSpPr>
        <p:spPr>
          <a:xfrm>
            <a:off x="8483569" y="3340515"/>
            <a:ext cx="369696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7903D"/>
                </a:solidFill>
              </a:rPr>
              <a:t>25.5 mil </a:t>
            </a:r>
            <a:r>
              <a:rPr lang="en-US" sz="2400" b="1" dirty="0" err="1">
                <a:solidFill>
                  <a:srgbClr val="B7903D"/>
                </a:solidFill>
              </a:rPr>
              <a:t>millones</a:t>
            </a:r>
            <a:r>
              <a:rPr lang="en-US" sz="2400" b="1" dirty="0">
                <a:solidFill>
                  <a:srgbClr val="B7903D"/>
                </a:solidFill>
              </a:rPr>
              <a:t> pesos (1,200 </a:t>
            </a:r>
            <a:r>
              <a:rPr lang="en-US" sz="2400" b="1" dirty="0" err="1">
                <a:solidFill>
                  <a:srgbClr val="B7903D"/>
                </a:solidFill>
              </a:rPr>
              <a:t>mdd</a:t>
            </a:r>
            <a:r>
              <a:rPr lang="en-US" sz="2400" b="1" dirty="0">
                <a:solidFill>
                  <a:srgbClr val="B7903D"/>
                </a:solidFill>
              </a:rPr>
              <a:t>) </a:t>
            </a:r>
            <a:r>
              <a:rPr lang="en-US" sz="2400" b="1" dirty="0" err="1">
                <a:solidFill>
                  <a:srgbClr val="B7903D"/>
                </a:solidFill>
              </a:rPr>
              <a:t>en</a:t>
            </a:r>
            <a:r>
              <a:rPr lang="en-US" sz="2400" b="1" dirty="0">
                <a:solidFill>
                  <a:srgbClr val="B7903D"/>
                </a:solidFill>
              </a:rPr>
              <a:t> </a:t>
            </a:r>
            <a:r>
              <a:rPr lang="en-US" sz="2400" b="1" dirty="0" err="1">
                <a:solidFill>
                  <a:srgbClr val="B7903D"/>
                </a:solidFill>
              </a:rPr>
              <a:t>daños</a:t>
            </a:r>
            <a:r>
              <a:rPr lang="en-US" sz="2400" b="1" dirty="0">
                <a:solidFill>
                  <a:srgbClr val="B7903D"/>
                </a:solidFill>
              </a:rPr>
              <a:t> </a:t>
            </a:r>
            <a:r>
              <a:rPr lang="en-US" sz="2400" b="1" dirty="0" err="1">
                <a:solidFill>
                  <a:srgbClr val="B7903D"/>
                </a:solidFill>
              </a:rPr>
              <a:t>evitados</a:t>
            </a:r>
            <a:r>
              <a:rPr lang="en-US" sz="2400" b="1" dirty="0">
                <a:solidFill>
                  <a:srgbClr val="B7903D"/>
                </a:solidFill>
              </a:rPr>
              <a:t> por </a:t>
            </a:r>
            <a:r>
              <a:rPr lang="en-US" sz="2400" b="1" dirty="0" err="1">
                <a:solidFill>
                  <a:srgbClr val="B7903D"/>
                </a:solidFill>
              </a:rPr>
              <a:t>presencia</a:t>
            </a:r>
            <a:r>
              <a:rPr lang="en-US" sz="2400" b="1" dirty="0">
                <a:solidFill>
                  <a:srgbClr val="B7903D"/>
                </a:solidFill>
              </a:rPr>
              <a:t> de </a:t>
            </a:r>
            <a:r>
              <a:rPr lang="en-US" sz="2400" b="1" dirty="0" err="1">
                <a:solidFill>
                  <a:srgbClr val="B7903D"/>
                </a:solidFill>
              </a:rPr>
              <a:t>manglares</a:t>
            </a:r>
            <a:r>
              <a:rPr lang="en-US" sz="2400" b="1" dirty="0">
                <a:solidFill>
                  <a:srgbClr val="B7903D"/>
                </a:solidFill>
              </a:rPr>
              <a:t> </a:t>
            </a:r>
            <a:r>
              <a:rPr lang="en-US" sz="2400" b="1" dirty="0" err="1">
                <a:solidFill>
                  <a:srgbClr val="B7903D"/>
                </a:solidFill>
              </a:rPr>
              <a:t>en</a:t>
            </a:r>
            <a:r>
              <a:rPr lang="en-US" sz="2400" b="1" dirty="0">
                <a:solidFill>
                  <a:srgbClr val="B7903D"/>
                </a:solidFill>
              </a:rPr>
              <a:t> </a:t>
            </a:r>
            <a:r>
              <a:rPr lang="en-US" sz="2400" b="1" dirty="0" err="1">
                <a:solidFill>
                  <a:srgbClr val="B7903D"/>
                </a:solidFill>
              </a:rPr>
              <a:t>franja</a:t>
            </a:r>
            <a:r>
              <a:rPr lang="en-US" sz="2400" b="1" dirty="0">
                <a:solidFill>
                  <a:srgbClr val="B7903D"/>
                </a:solidFill>
              </a:rPr>
              <a:t> </a:t>
            </a:r>
            <a:r>
              <a:rPr lang="en-US" sz="2400" b="1" dirty="0" err="1">
                <a:solidFill>
                  <a:srgbClr val="B7903D"/>
                </a:solidFill>
              </a:rPr>
              <a:t>costera</a:t>
            </a:r>
            <a:r>
              <a:rPr lang="en-US" sz="2400" b="1" dirty="0">
                <a:solidFill>
                  <a:srgbClr val="B7903D"/>
                </a:solidFill>
              </a:rPr>
              <a:t> de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B790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B79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3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675;g3331aac99de_0_82"/>
          <p:cNvSpPr/>
          <p:nvPr/>
        </p:nvSpPr>
        <p:spPr>
          <a:xfrm>
            <a:off x="607225" y="5536400"/>
            <a:ext cx="2714700" cy="1143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0CFF4388-013C-42ED-A112-4E37437109B5}"/>
              </a:ext>
            </a:extLst>
          </p:cNvPr>
          <p:cNvSpPr txBox="1">
            <a:spLocks/>
          </p:cNvSpPr>
          <p:nvPr/>
        </p:nvSpPr>
        <p:spPr bwMode="gray">
          <a:xfrm>
            <a:off x="387985" y="326223"/>
            <a:ext cx="11685195" cy="481727"/>
          </a:xfrm>
          <a:prstGeom prst="rect">
            <a:avLst/>
          </a:prstGeom>
        </p:spPr>
        <p:txBody>
          <a:bodyPr vert="horz" lIns="121915" tIns="60957" rIns="121915" bIns="60957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250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Metas de mitigación de GEI al 2030 (NDC 2.0) y al 2035 (NDC 3.0)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530D089-3169-4561-AA16-AEA972DFE3C3}"/>
              </a:ext>
            </a:extLst>
          </p:cNvPr>
          <p:cNvGrpSpPr/>
          <p:nvPr/>
        </p:nvGrpSpPr>
        <p:grpSpPr>
          <a:xfrm>
            <a:off x="387985" y="1113617"/>
            <a:ext cx="11477625" cy="5219700"/>
            <a:chOff x="357187" y="819150"/>
            <a:chExt cx="11477625" cy="52197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307D6D5-8512-4B1E-A9BA-F8A1C2EDE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87" y="819150"/>
              <a:ext cx="11477625" cy="521970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6D0DC7B-B7D4-4E8E-8AAE-88639F7A808F}"/>
                </a:ext>
              </a:extLst>
            </p:cNvPr>
            <p:cNvSpPr/>
            <p:nvPr/>
          </p:nvSpPr>
          <p:spPr>
            <a:xfrm>
              <a:off x="9048750" y="1647825"/>
              <a:ext cx="9144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325225E-518E-44FA-BAAC-7228A9E47F93}"/>
                </a:ext>
              </a:extLst>
            </p:cNvPr>
            <p:cNvSpPr/>
            <p:nvPr/>
          </p:nvSpPr>
          <p:spPr>
            <a:xfrm>
              <a:off x="11449049" y="4219573"/>
              <a:ext cx="247651" cy="457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D8A471D-1C5A-41ED-A4C4-6D931BD8B52A}"/>
              </a:ext>
            </a:extLst>
          </p:cNvPr>
          <p:cNvGrpSpPr/>
          <p:nvPr/>
        </p:nvGrpSpPr>
        <p:grpSpPr>
          <a:xfrm>
            <a:off x="345122" y="1113617"/>
            <a:ext cx="11563350" cy="5248275"/>
            <a:chOff x="314325" y="804862"/>
            <a:chExt cx="11563350" cy="5248275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442D856-4E42-4649-BEE4-D90247C6CDB0}"/>
                </a:ext>
              </a:extLst>
            </p:cNvPr>
            <p:cNvGrpSpPr/>
            <p:nvPr/>
          </p:nvGrpSpPr>
          <p:grpSpPr>
            <a:xfrm>
              <a:off x="314325" y="804862"/>
              <a:ext cx="11563350" cy="5248275"/>
              <a:chOff x="314325" y="804862"/>
              <a:chExt cx="11563350" cy="5248275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48D6B2B8-637E-4E92-A409-5E992E927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325" y="804862"/>
                <a:ext cx="11563350" cy="5248275"/>
              </a:xfrm>
              <a:prstGeom prst="rect">
                <a:avLst/>
              </a:prstGeom>
            </p:spPr>
          </p:pic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ABE2AC64-B3A6-42E0-8DC2-10FE9132AA58}"/>
                  </a:ext>
                </a:extLst>
              </p:cNvPr>
              <p:cNvSpPr/>
              <p:nvPr/>
            </p:nvSpPr>
            <p:spPr>
              <a:xfrm>
                <a:off x="9048750" y="1852613"/>
                <a:ext cx="914400" cy="300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1AE17F2-B9F6-4684-BDDF-2532B6597031}"/>
                </a:ext>
              </a:extLst>
            </p:cNvPr>
            <p:cNvSpPr/>
            <p:nvPr/>
          </p:nvSpPr>
          <p:spPr>
            <a:xfrm>
              <a:off x="11406186" y="4298154"/>
              <a:ext cx="290514" cy="378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D11C1A-3695-421E-9B55-488EF2DB0D72}"/>
              </a:ext>
            </a:extLst>
          </p:cNvPr>
          <p:cNvSpPr txBox="1"/>
          <p:nvPr/>
        </p:nvSpPr>
        <p:spPr>
          <a:xfrm>
            <a:off x="5840737" y="226245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-35%</a:t>
            </a:r>
          </a:p>
        </p:txBody>
      </p:sp>
      <p:pic>
        <p:nvPicPr>
          <p:cNvPr id="16" name="Picture 2" descr="ETS">
            <a:extLst>
              <a:ext uri="{FF2B5EF4-FFF2-40B4-BE49-F238E27FC236}">
                <a16:creationId xmlns:a16="http://schemas.microsoft.com/office/drawing/2014/main" id="{D06F6CE3-DED2-4BBF-A9F7-789A48D1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078" y="1226972"/>
            <a:ext cx="1173934" cy="4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F2CBD53-08A7-47D7-A2D4-1E7343A916DC}"/>
              </a:ext>
            </a:extLst>
          </p:cNvPr>
          <p:cNvSpPr txBox="1"/>
          <p:nvPr/>
        </p:nvSpPr>
        <p:spPr>
          <a:xfrm>
            <a:off x="1326198" y="2770966"/>
            <a:ext cx="485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751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0CD2981-43E0-4E82-B474-847328562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983" y="2085940"/>
            <a:ext cx="2219325" cy="9810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2EC292-DF7A-4CAB-AE09-919518A01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109" y="1685116"/>
            <a:ext cx="2428875" cy="76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DFC8B5-3A1E-443F-B79A-7040DA2BA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6295" y="2477889"/>
            <a:ext cx="1047750" cy="485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F33CB12-7C43-43A4-962A-E9070EE92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0016" y="1648489"/>
            <a:ext cx="2438400" cy="10763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C9444E3-C488-41EF-9DC1-1B50709BB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8451" y="2479898"/>
            <a:ext cx="1876425" cy="10763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9D1117D-3B0E-4450-9A85-D21DF1A944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3347" y="1705224"/>
            <a:ext cx="2600325" cy="12192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0304B08-C0D5-49A2-9803-746E43A74A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379" y="2547920"/>
            <a:ext cx="3152775" cy="162877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8F920F0-34B9-475D-94FC-461E040F44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4759" y="3035549"/>
            <a:ext cx="6305550" cy="2171700"/>
          </a:xfrm>
          <a:prstGeom prst="rect">
            <a:avLst/>
          </a:prstGeom>
        </p:spPr>
      </p:pic>
      <p:sp>
        <p:nvSpPr>
          <p:cNvPr id="13" name="Cerrar llave 12">
            <a:extLst>
              <a:ext uri="{FF2B5EF4-FFF2-40B4-BE49-F238E27FC236}">
                <a16:creationId xmlns:a16="http://schemas.microsoft.com/office/drawing/2014/main" id="{C2D76DF6-9D97-40E8-B639-A5848460B243}"/>
              </a:ext>
            </a:extLst>
          </p:cNvPr>
          <p:cNvSpPr/>
          <p:nvPr/>
        </p:nvSpPr>
        <p:spPr>
          <a:xfrm>
            <a:off x="5450523" y="1737504"/>
            <a:ext cx="304800" cy="1419225"/>
          </a:xfrm>
          <a:prstGeom prst="rightBrace">
            <a:avLst/>
          </a:prstGeom>
          <a:ln w="25400">
            <a:solidFill>
              <a:srgbClr val="6E15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88FC6DD-7A1D-43A6-AF51-20618248B6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0770" y="3002925"/>
            <a:ext cx="2390775" cy="21526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C0FCFD-B8A7-48D5-A32E-C13BCED97F9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770" y="1446342"/>
            <a:ext cx="1386694" cy="1906702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3B1359B9-F83C-49BB-8E88-9DEC13967A54}"/>
              </a:ext>
            </a:extLst>
          </p:cNvPr>
          <p:cNvGrpSpPr/>
          <p:nvPr/>
        </p:nvGrpSpPr>
        <p:grpSpPr>
          <a:xfrm>
            <a:off x="6868061" y="3545218"/>
            <a:ext cx="2396260" cy="1182079"/>
            <a:chOff x="6837263" y="3250751"/>
            <a:chExt cx="2396260" cy="1182079"/>
          </a:xfrm>
        </p:grpSpPr>
        <p:sp>
          <p:nvSpPr>
            <p:cNvPr id="30" name="CuadroTexto 1">
              <a:extLst>
                <a:ext uri="{FF2B5EF4-FFF2-40B4-BE49-F238E27FC236}">
                  <a16:creationId xmlns:a16="http://schemas.microsoft.com/office/drawing/2014/main" id="{41AF2D29-31B4-4431-81F1-3067AF82F32B}"/>
                </a:ext>
              </a:extLst>
            </p:cNvPr>
            <p:cNvSpPr txBox="1"/>
            <p:nvPr/>
          </p:nvSpPr>
          <p:spPr>
            <a:xfrm>
              <a:off x="7040013" y="3874048"/>
              <a:ext cx="2193510" cy="558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EA72E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Emisiones meta en 2036 para </a:t>
              </a: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Neto Cero </a:t>
              </a: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EA72E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en 2055 (preliminar)</a:t>
              </a:r>
            </a:p>
          </p:txBody>
        </p: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411BE809-9288-44E3-B7A7-5A6A351BC467}"/>
                </a:ext>
              </a:extLst>
            </p:cNvPr>
            <p:cNvCxnSpPr/>
            <p:nvPr/>
          </p:nvCxnSpPr>
          <p:spPr>
            <a:xfrm>
              <a:off x="6837263" y="3250751"/>
              <a:ext cx="815172" cy="599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3033163" y="4037007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srgbClr val="7A7676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(meta relativa)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7305852" y="4185928"/>
            <a:ext cx="1704936" cy="6001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srgbClr val="56AB38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Emisiones en 2035 (meta absoluta preliminar)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638451" y="1067123"/>
            <a:ext cx="4044782" cy="33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3" grpId="0" animBg="1"/>
      <p:bldP spid="2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9.3155905511811,&quot;left&quot;:95.47165354330708,&quot;top&quot;:111.7,&quot;width&quot;:788.75787401574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065_2*m_h_f*1_3_1"/>
  <p:tag name="KSO_WM_TEMPLATE_CATEGORY" val="diagram"/>
  <p:tag name="KSO_WM_TEMPLATE_INDEX" val="20231065"/>
  <p:tag name="KSO_WM_UNIT_LAYERLEVEL" val="1_1_1"/>
  <p:tag name="KSO_WM_TAG_VERSION" val="3.0"/>
  <p:tag name="KSO_WM_BEAUTIFY_FLAG" val=""/>
  <p:tag name="KSO_WM_DIAGRAM_VERSION" val="3"/>
  <p:tag name="KSO_WM_DIAGRAM_COLOR_TRICK" val="4"/>
  <p:tag name="KSO_WM_DIAGRAM_COLOR_TEXT_CAN_REMOVE" val="n"/>
  <p:tag name="KSO_WM_DIAGRAM_GROUP_CODE" val="m1-1"/>
  <p:tag name="KSO_WM_UNIT_VALUE" val="34"/>
  <p:tag name="KSO_WM_DIAGRAM_MAX_ITEMCNT" val="6"/>
  <p:tag name="KSO_WM_DIAGRAM_MIN_ITEMCNT" val="2"/>
  <p:tag name="KSO_WM_DIAGRAM_VIRTUALLY_FRAME" val="{&quot;height&quot;:367.2832347479392,&quot;left&quot;:11.42503937007874,&quot;top&quot;:91.96676525206075,&quot;width&quot;:9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065_2*m_h_f*1_3_1"/>
  <p:tag name="KSO_WM_TEMPLATE_CATEGORY" val="diagram"/>
  <p:tag name="KSO_WM_TEMPLATE_INDEX" val="20231065"/>
  <p:tag name="KSO_WM_UNIT_LAYERLEVEL" val="1_1_1"/>
  <p:tag name="KSO_WM_TAG_VERSION" val="3.0"/>
  <p:tag name="KSO_WM_BEAUTIFY_FLAG" val=""/>
  <p:tag name="KSO_WM_DIAGRAM_VERSION" val="3"/>
  <p:tag name="KSO_WM_DIAGRAM_COLOR_TRICK" val="4"/>
  <p:tag name="KSO_WM_DIAGRAM_COLOR_TEXT_CAN_REMOVE" val="n"/>
  <p:tag name="KSO_WM_DIAGRAM_GROUP_CODE" val="m1-1"/>
  <p:tag name="KSO_WM_UNIT_VALUE" val="34"/>
  <p:tag name="KSO_WM_DIAGRAM_MAX_ITEMCNT" val="6"/>
  <p:tag name="KSO_WM_DIAGRAM_MIN_ITEMCNT" val="2"/>
  <p:tag name="KSO_WM_DIAGRAM_VIRTUALLY_FRAME" val="{&quot;height&quot;:367.2832347479392,&quot;left&quot;:11.42503937007874,&quot;top&quot;:91.96676525206075,&quot;width&quot;:9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065_2*m_h_f*1_1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VALUE" val="34"/>
  <p:tag name="KSO_WM_DIAGRAM_MAX_ITEMCNT" val="6"/>
  <p:tag name="KSO_WM_DIAGRAM_MIN_ITEMCNT" val="2"/>
  <p:tag name="KSO_WM_DIAGRAM_VIRTUALLY_FRAME" val="{&quot;height&quot;:329.3155905511811,&quot;left&quot;:95.47165354330708,&quot;top&quot;:111.7,&quot;width&quot;:788.75787401574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065_2*m_h_a*1_1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VALUE" val="33"/>
  <p:tag name="KSO_WM_DIAGRAM_MAX_ITEMCNT" val="6"/>
  <p:tag name="KSO_WM_DIAGRAM_MIN_ITEMCNT" val="2"/>
  <p:tag name="KSO_WM_DIAGRAM_VIRTUALLY_FRAME" val="{&quot;height&quot;:329.3155905511811,&quot;left&quot;:95.47165354330708,&quot;top&quot;:111.7,&quot;width&quot;:788.75787401574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065_2*m_h_f*1_2_1"/>
  <p:tag name="KSO_WM_TEMPLATE_CATEGORY" val="diagram"/>
  <p:tag name="KSO_WM_TEMPLATE_INDEX" val="2023106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m1-1"/>
  <p:tag name="KSO_WM_UNIT_VALUE" val="22"/>
  <p:tag name="KSO_WM_DIAGRAM_MAX_ITEMCNT" val="6"/>
  <p:tag name="KSO_WM_DIAGRAM_MIN_ITEMCNT" val="2"/>
  <p:tag name="KSO_WM_DIAGRAM_VIRTUALLY_FRAME" val="{&quot;height&quot;:329.3155905511811,&quot;left&quot;:95.47165354330708,&quot;top&quot;:111.7,&quot;width&quot;:788.75787401574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065_2*m_h_f*1_3_1"/>
  <p:tag name="KSO_WM_TEMPLATE_CATEGORY" val="diagram"/>
  <p:tag name="KSO_WM_TEMPLATE_INDEX" val="20231065"/>
  <p:tag name="KSO_WM_UNIT_LAYERLEVEL" val="1_1_1"/>
  <p:tag name="KSO_WM_TAG_VERSION" val="3.0"/>
  <p:tag name="KSO_WM_BEAUTIFY_FLAG" val=""/>
  <p:tag name="KSO_WM_DIAGRAM_VERSION" val="3"/>
  <p:tag name="KSO_WM_DIAGRAM_COLOR_TRICK" val="4"/>
  <p:tag name="KSO_WM_DIAGRAM_COLOR_TEXT_CAN_REMOVE" val="n"/>
  <p:tag name="KSO_WM_DIAGRAM_GROUP_CODE" val="m1-1"/>
  <p:tag name="KSO_WM_UNIT_VALUE" val="34"/>
  <p:tag name="KSO_WM_DIAGRAM_MAX_ITEMCNT" val="6"/>
  <p:tag name="KSO_WM_DIAGRAM_MIN_ITEMCNT" val="2"/>
  <p:tag name="KSO_WM_DIAGRAM_VIRTUALLY_FRAME" val="{&quot;height&quot;:367.2832347479392,&quot;left&quot;:11.42503937007874,&quot;top&quot;:91.96676525206075,&quot;width&quot;:9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2_Simple Light">
  <a:themeElements>
    <a:clrScheme name="GOB">
      <a:dk1>
        <a:srgbClr val="000000"/>
      </a:dk1>
      <a:lt1>
        <a:srgbClr val="FFFFFF"/>
      </a:lt1>
      <a:dk2>
        <a:srgbClr val="98989A"/>
      </a:dk2>
      <a:lt2>
        <a:srgbClr val="EEEEEE"/>
      </a:lt2>
      <a:accent1>
        <a:srgbClr val="611333"/>
      </a:accent1>
      <a:accent2>
        <a:srgbClr val="9C2348"/>
      </a:accent2>
      <a:accent3>
        <a:srgbClr val="A6802C"/>
      </a:accent3>
      <a:accent4>
        <a:srgbClr val="E6D193"/>
      </a:accent4>
      <a:accent5>
        <a:srgbClr val="002F2A"/>
      </a:accent5>
      <a:accent6>
        <a:srgbClr val="1E5B4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GOB">
      <a:dk1>
        <a:srgbClr val="000000"/>
      </a:dk1>
      <a:lt1>
        <a:srgbClr val="FFFFFF"/>
      </a:lt1>
      <a:dk2>
        <a:srgbClr val="98989A"/>
      </a:dk2>
      <a:lt2>
        <a:srgbClr val="EEEEEE"/>
      </a:lt2>
      <a:accent1>
        <a:srgbClr val="611333"/>
      </a:accent1>
      <a:accent2>
        <a:srgbClr val="9C2348"/>
      </a:accent2>
      <a:accent3>
        <a:srgbClr val="A6802C"/>
      </a:accent3>
      <a:accent4>
        <a:srgbClr val="E6D193"/>
      </a:accent4>
      <a:accent5>
        <a:srgbClr val="002F2A"/>
      </a:accent5>
      <a:accent6>
        <a:srgbClr val="1E5B4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1266</Words>
  <Application>Microsoft Office PowerPoint</Application>
  <PresentationFormat>Widescreen</PresentationFormat>
  <Paragraphs>186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Noto Sans Medium</vt:lpstr>
      <vt:lpstr>Calibri</vt:lpstr>
      <vt:lpstr>Aptos</vt:lpstr>
      <vt:lpstr>Wingdings</vt:lpstr>
      <vt:lpstr>Noto Sans SemiBold</vt:lpstr>
      <vt:lpstr>Noto Sans</vt:lpstr>
      <vt:lpstr>Arial</vt:lpstr>
      <vt:lpstr>Noto Sans Bold</vt:lpstr>
      <vt:lpstr>Aptos Display</vt:lpstr>
      <vt:lpstr>2_Simple Light</vt:lpstr>
      <vt:lpstr>Office Theme</vt:lpstr>
      <vt:lpstr>1_Office Theme</vt:lpstr>
      <vt:lpstr>Tema de Office</vt:lpstr>
      <vt:lpstr>PowerPoint Presentation</vt:lpstr>
      <vt:lpstr>Vínculo entre Soluciones Basadas en la Naturaleza y Economía Circular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Aporte de la Áreas Naturales Protegidas a la protección de tormentas y huracanes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Ximena Pérez Viveros</dc:creator>
  <cp:lastModifiedBy>Mireille Alejandra Pasos</cp:lastModifiedBy>
  <cp:revision>51</cp:revision>
  <cp:lastPrinted>2025-05-08T00:48:56Z</cp:lastPrinted>
  <dcterms:created xsi:type="dcterms:W3CDTF">2024-12-28T21:44:20Z</dcterms:created>
  <dcterms:modified xsi:type="dcterms:W3CDTF">2025-07-30T20:45:45Z</dcterms:modified>
</cp:coreProperties>
</file>