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Lexend" panose="020B0604020202020204" charset="0"/>
      <p:regular r:id="rId9"/>
      <p:bold r:id="rId1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EB3B2D-D286-1368-724A-3E27A5E4BF61}" name="Marilou Nichols" initials="MN" userId="S::mnichols@cec.org::cbcc2486-038e-48f4-8970-771933969c2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1" name="Google Shape;111;p3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Realized net income fell in every province in 2024, excluding Prince Edward Island and Nova Scotia. Saskatchewan posted the largest decline (-$1.3 billion), mainly due to lower crop revenues.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62% of Canada is currently classified as either “Abnormally Dry” or facing Moderate to Extreme Drought.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This spans 66% of all agricultural land, indicating a significant impact on farming regions .</a:t>
            </a:r>
            <a:endParaRPr/>
          </a:p>
        </p:txBody>
      </p:sp>
      <p:sp>
        <p:nvSpPr>
          <p:cNvPr id="114" name="Google Shape;114;p3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15" name="Google Shape;115;p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38" name="Google Shape;138;p4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39" name="Google Shape;139;p4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Over its 25-year life, a 5 kW system in Ontario would be carbon-negative, offsetting its own embedded emissions in 5–10 years, then delivering ~2–4 tonnes CO₂e net reduction over the remaining decades.</a:t>
            </a:r>
            <a:endParaRPr/>
          </a:p>
        </p:txBody>
      </p:sp>
      <p:sp>
        <p:nvSpPr>
          <p:cNvPr id="141" name="Google Shape;141;p4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42" name="Google Shape;142;p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54" name="Google Shape;154;p5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55" name="Google Shape;155;p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Power Regenerative Farms: Deliver solar energy solutions to local regenerative farms, lowering energy costs and GHG emissions.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Empower Farmers: Engage directly with farmers to showcase the value and practicality of solar—making clean energy accessible and actionable.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Educate &amp; Equip: Create and share practical, farmer-friendly educational resources that simplify solar adoption.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Foster Peer Learning: Support farmer-to-farmer knowledge sharing to accelerate the shift to solar-powered agriculture.</a:t>
            </a:r>
            <a:endParaRPr/>
          </a:p>
        </p:txBody>
      </p:sp>
      <p:sp>
        <p:nvSpPr>
          <p:cNvPr id="157" name="Google Shape;157;p5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58" name="Google Shape;158;p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771149" y="711232"/>
            <a:ext cx="384678" cy="405329"/>
          </a:xfrm>
          <a:custGeom>
            <a:avLst/>
            <a:gdLst/>
            <a:ahLst/>
            <a:cxnLst/>
            <a:rect l="l" t="t" r="r" b="b"/>
            <a:pathLst>
              <a:path w="384678" h="405329" extrusionOk="0">
                <a:moveTo>
                  <a:pt x="0" y="0"/>
                </a:moveTo>
                <a:lnTo>
                  <a:pt x="384678" y="0"/>
                </a:lnTo>
                <a:lnTo>
                  <a:pt x="384678" y="405329"/>
                </a:lnTo>
                <a:lnTo>
                  <a:pt x="0" y="4053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9" name="Google Shape;89;p13"/>
          <p:cNvSpPr/>
          <p:nvPr/>
        </p:nvSpPr>
        <p:spPr>
          <a:xfrm>
            <a:off x="0" y="0"/>
            <a:ext cx="19065240" cy="1049274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5849" r="-585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0" name="Google Shape;90;p13"/>
          <p:cNvSpPr/>
          <p:nvPr/>
        </p:nvSpPr>
        <p:spPr>
          <a:xfrm>
            <a:off x="239654" y="195581"/>
            <a:ext cx="1036577" cy="1069402"/>
          </a:xfrm>
          <a:custGeom>
            <a:avLst/>
            <a:gdLst/>
            <a:ahLst/>
            <a:cxnLst/>
            <a:rect l="l" t="t" r="r" b="b"/>
            <a:pathLst>
              <a:path w="1036577" h="1069402" extrusionOk="0">
                <a:moveTo>
                  <a:pt x="0" y="0"/>
                </a:moveTo>
                <a:lnTo>
                  <a:pt x="1036576" y="0"/>
                </a:lnTo>
                <a:lnTo>
                  <a:pt x="1036576" y="1069402"/>
                </a:lnTo>
                <a:lnTo>
                  <a:pt x="0" y="10694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1" name="Google Shape;91;p13"/>
          <p:cNvSpPr txBox="1"/>
          <p:nvPr/>
        </p:nvSpPr>
        <p:spPr>
          <a:xfrm>
            <a:off x="2826647" y="3321103"/>
            <a:ext cx="5433600" cy="24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675" b="1" i="0" u="none" strike="noStrike" cap="none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Reg</a:t>
            </a:r>
            <a:endParaRPr sz="500">
              <a:latin typeface="Lexend"/>
              <a:ea typeface="Lexend"/>
              <a:cs typeface="Lexend"/>
              <a:sym typeface="Lexend"/>
            </a:endParaRPr>
          </a:p>
        </p:txBody>
      </p:sp>
      <p:grpSp>
        <p:nvGrpSpPr>
          <p:cNvPr id="92" name="Google Shape;92;p13"/>
          <p:cNvGrpSpPr/>
          <p:nvPr/>
        </p:nvGrpSpPr>
        <p:grpSpPr>
          <a:xfrm>
            <a:off x="-952501" y="-370428"/>
            <a:ext cx="20017756" cy="13044103"/>
            <a:chOff x="-744456" y="-72526"/>
            <a:chExt cx="4816592" cy="3258419"/>
          </a:xfrm>
        </p:grpSpPr>
        <p:sp>
          <p:nvSpPr>
            <p:cNvPr id="93" name="Google Shape;93;p13"/>
            <p:cNvSpPr/>
            <p:nvPr/>
          </p:nvSpPr>
          <p:spPr>
            <a:xfrm>
              <a:off x="-744456" y="-72526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16860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Google Shape;94;p13"/>
            <p:cNvSpPr txBox="1"/>
            <p:nvPr/>
          </p:nvSpPr>
          <p:spPr>
            <a:xfrm>
              <a:off x="-744410" y="438493"/>
              <a:ext cx="4816500" cy="274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13"/>
          <p:cNvSpPr txBox="1"/>
          <p:nvPr/>
        </p:nvSpPr>
        <p:spPr>
          <a:xfrm>
            <a:off x="6905323" y="3321103"/>
            <a:ext cx="8556000" cy="24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675" b="1" i="0" u="none" strike="noStrike" cap="none">
                <a:solidFill>
                  <a:srgbClr val="E2F05A"/>
                </a:solidFill>
                <a:latin typeface="Lexend"/>
                <a:ea typeface="Lexend"/>
                <a:cs typeface="Lexend"/>
                <a:sym typeface="Lexend"/>
              </a:rPr>
              <a:t>energy</a:t>
            </a:r>
            <a:endParaRPr sz="5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6" name="Google Shape;96;p13"/>
          <p:cNvSpPr txBox="1"/>
          <p:nvPr/>
        </p:nvSpPr>
        <p:spPr>
          <a:xfrm>
            <a:off x="1276229" y="582380"/>
            <a:ext cx="3891515" cy="41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1" b="1" i="0" u="none" strike="noStrike" cap="none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SPARK SOURCE CONSULTING</a:t>
            </a:r>
            <a:endParaRPr sz="1300" dirty="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97" name="Google Shape;97;p13"/>
          <p:cNvSpPr txBox="1"/>
          <p:nvPr/>
        </p:nvSpPr>
        <p:spPr>
          <a:xfrm>
            <a:off x="1770638" y="5912750"/>
            <a:ext cx="14746724" cy="887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199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Renewable Energy for Sustainable Agriculture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4"/>
          <p:cNvGrpSpPr/>
          <p:nvPr/>
        </p:nvGrpSpPr>
        <p:grpSpPr>
          <a:xfrm>
            <a:off x="16676810" y="-2295026"/>
            <a:ext cx="3403002" cy="3752866"/>
            <a:chOff x="0" y="-85725"/>
            <a:chExt cx="896264" cy="988409"/>
          </a:xfrm>
        </p:grpSpPr>
        <p:sp>
          <p:nvSpPr>
            <p:cNvPr id="103" name="Google Shape;103;p14"/>
            <p:cNvSpPr/>
            <p:nvPr/>
          </p:nvSpPr>
          <p:spPr>
            <a:xfrm>
              <a:off x="0" y="0"/>
              <a:ext cx="896264" cy="902684"/>
            </a:xfrm>
            <a:custGeom>
              <a:avLst/>
              <a:gdLst/>
              <a:ahLst/>
              <a:cxnLst/>
              <a:rect l="l" t="t" r="r" b="b"/>
              <a:pathLst>
                <a:path w="896264" h="902684" extrusionOk="0">
                  <a:moveTo>
                    <a:pt x="0" y="0"/>
                  </a:moveTo>
                  <a:lnTo>
                    <a:pt x="896264" y="0"/>
                  </a:lnTo>
                  <a:lnTo>
                    <a:pt x="896264" y="902684"/>
                  </a:lnTo>
                  <a:lnTo>
                    <a:pt x="0" y="902684"/>
                  </a:lnTo>
                  <a:close/>
                </a:path>
              </a:pathLst>
            </a:custGeom>
            <a:solidFill>
              <a:srgbClr val="96CEC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Google Shape;104;p14"/>
            <p:cNvSpPr txBox="1"/>
            <p:nvPr/>
          </p:nvSpPr>
          <p:spPr>
            <a:xfrm>
              <a:off x="0" y="-85725"/>
              <a:ext cx="896264" cy="9884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7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14"/>
          <p:cNvSpPr/>
          <p:nvPr/>
        </p:nvSpPr>
        <p:spPr>
          <a:xfrm>
            <a:off x="197293" y="196254"/>
            <a:ext cx="1078938" cy="1113104"/>
          </a:xfrm>
          <a:custGeom>
            <a:avLst/>
            <a:gdLst/>
            <a:ahLst/>
            <a:cxnLst/>
            <a:rect l="l" t="t" r="r" b="b"/>
            <a:pathLst>
              <a:path w="1078938" h="1113104" extrusionOk="0">
                <a:moveTo>
                  <a:pt x="0" y="0"/>
                </a:moveTo>
                <a:lnTo>
                  <a:pt x="1078937" y="0"/>
                </a:lnTo>
                <a:lnTo>
                  <a:pt x="1078937" y="1113104"/>
                </a:lnTo>
                <a:lnTo>
                  <a:pt x="0" y="1113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6" name="Google Shape;106;p14"/>
          <p:cNvSpPr/>
          <p:nvPr/>
        </p:nvSpPr>
        <p:spPr>
          <a:xfrm>
            <a:off x="0" y="1309358"/>
            <a:ext cx="18536763" cy="8875183"/>
          </a:xfrm>
          <a:custGeom>
            <a:avLst/>
            <a:gdLst/>
            <a:ahLst/>
            <a:cxnLst/>
            <a:rect l="l" t="t" r="r" b="b"/>
            <a:pathLst>
              <a:path w="18536763" h="8875183" extrusionOk="0">
                <a:moveTo>
                  <a:pt x="0" y="0"/>
                </a:moveTo>
                <a:lnTo>
                  <a:pt x="18536763" y="0"/>
                </a:lnTo>
                <a:lnTo>
                  <a:pt x="18536763" y="8875183"/>
                </a:lnTo>
                <a:lnTo>
                  <a:pt x="0" y="88751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3247" b="-14234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7" name="Google Shape;107;p14"/>
          <p:cNvSpPr txBox="1"/>
          <p:nvPr/>
        </p:nvSpPr>
        <p:spPr>
          <a:xfrm>
            <a:off x="736762" y="1460137"/>
            <a:ext cx="8238600" cy="13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75" b="1" i="0" u="none" strike="noStrike" cap="none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About Us</a:t>
            </a:r>
            <a:endParaRPr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08" name="Google Shape;108;p14"/>
          <p:cNvSpPr txBox="1"/>
          <p:nvPr/>
        </p:nvSpPr>
        <p:spPr>
          <a:xfrm>
            <a:off x="1333379" y="667081"/>
            <a:ext cx="4319275" cy="41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1" b="1" i="0" u="none" strike="noStrike" cap="none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SPARK SOURCE CONSULTING</a:t>
            </a:r>
            <a:endParaRPr sz="1300" dirty="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5"/>
          <p:cNvSpPr/>
          <p:nvPr/>
        </p:nvSpPr>
        <p:spPr>
          <a:xfrm>
            <a:off x="9745638" y="0"/>
            <a:ext cx="8542362" cy="10287000"/>
          </a:xfrm>
          <a:custGeom>
            <a:avLst/>
            <a:gdLst/>
            <a:ahLst/>
            <a:cxnLst/>
            <a:rect l="l" t="t" r="r" b="b"/>
            <a:pathLst>
              <a:path w="1616936" h="1947168" extrusionOk="0">
                <a:moveTo>
                  <a:pt x="0" y="0"/>
                </a:moveTo>
                <a:lnTo>
                  <a:pt x="1616936" y="0"/>
                </a:lnTo>
                <a:lnTo>
                  <a:pt x="1616936" y="1947168"/>
                </a:lnTo>
                <a:lnTo>
                  <a:pt x="0" y="1947168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50515" t="-18983" r="-64543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18" name="Google Shape;118;p15"/>
          <p:cNvGrpSpPr/>
          <p:nvPr/>
        </p:nvGrpSpPr>
        <p:grpSpPr>
          <a:xfrm>
            <a:off x="0" y="7176155"/>
            <a:ext cx="9745638" cy="3443652"/>
            <a:chOff x="0" y="-85725"/>
            <a:chExt cx="2566752" cy="906970"/>
          </a:xfrm>
        </p:grpSpPr>
        <p:sp>
          <p:nvSpPr>
            <p:cNvPr id="119" name="Google Shape;119;p15"/>
            <p:cNvSpPr/>
            <p:nvPr/>
          </p:nvSpPr>
          <p:spPr>
            <a:xfrm>
              <a:off x="0" y="0"/>
              <a:ext cx="2566752" cy="821245"/>
            </a:xfrm>
            <a:custGeom>
              <a:avLst/>
              <a:gdLst/>
              <a:ahLst/>
              <a:cxnLst/>
              <a:rect l="l" t="t" r="r" b="b"/>
              <a:pathLst>
                <a:path w="2566752" h="821245" extrusionOk="0">
                  <a:moveTo>
                    <a:pt x="0" y="0"/>
                  </a:moveTo>
                  <a:lnTo>
                    <a:pt x="2566752" y="0"/>
                  </a:lnTo>
                  <a:lnTo>
                    <a:pt x="2566752" y="821245"/>
                  </a:lnTo>
                  <a:lnTo>
                    <a:pt x="0" y="821245"/>
                  </a:lnTo>
                  <a:close/>
                </a:path>
              </a:pathLst>
            </a:custGeom>
            <a:solidFill>
              <a:srgbClr val="96CEC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Google Shape;120;p15"/>
            <p:cNvSpPr txBox="1"/>
            <p:nvPr/>
          </p:nvSpPr>
          <p:spPr>
            <a:xfrm>
              <a:off x="0" y="-85725"/>
              <a:ext cx="2566752" cy="9069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7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121;p15"/>
          <p:cNvSpPr/>
          <p:nvPr/>
        </p:nvSpPr>
        <p:spPr>
          <a:xfrm>
            <a:off x="197293" y="196254"/>
            <a:ext cx="1078938" cy="1113104"/>
          </a:xfrm>
          <a:custGeom>
            <a:avLst/>
            <a:gdLst/>
            <a:ahLst/>
            <a:cxnLst/>
            <a:rect l="l" t="t" r="r" b="b"/>
            <a:pathLst>
              <a:path w="1078938" h="1113104" extrusionOk="0">
                <a:moveTo>
                  <a:pt x="0" y="0"/>
                </a:moveTo>
                <a:lnTo>
                  <a:pt x="1078937" y="0"/>
                </a:lnTo>
                <a:lnTo>
                  <a:pt x="1078937" y="1113104"/>
                </a:lnTo>
                <a:lnTo>
                  <a:pt x="0" y="1113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22" name="Google Shape;122;p15"/>
          <p:cNvGrpSpPr/>
          <p:nvPr/>
        </p:nvGrpSpPr>
        <p:grpSpPr>
          <a:xfrm>
            <a:off x="346438" y="6161784"/>
            <a:ext cx="4107855" cy="3392300"/>
            <a:chOff x="0" y="-171450"/>
            <a:chExt cx="2112442" cy="1744472"/>
          </a:xfrm>
        </p:grpSpPr>
        <p:sp>
          <p:nvSpPr>
            <p:cNvPr id="123" name="Google Shape;123;p15"/>
            <p:cNvSpPr/>
            <p:nvPr/>
          </p:nvSpPr>
          <p:spPr>
            <a:xfrm>
              <a:off x="0" y="0"/>
              <a:ext cx="2112442" cy="1573022"/>
            </a:xfrm>
            <a:custGeom>
              <a:avLst/>
              <a:gdLst/>
              <a:ahLst/>
              <a:cxnLst/>
              <a:rect l="l" t="t" r="r" b="b"/>
              <a:pathLst>
                <a:path w="2112442" h="1573022" extrusionOk="0">
                  <a:moveTo>
                    <a:pt x="0" y="0"/>
                  </a:moveTo>
                  <a:lnTo>
                    <a:pt x="2112442" y="0"/>
                  </a:lnTo>
                  <a:lnTo>
                    <a:pt x="2112442" y="1573022"/>
                  </a:lnTo>
                  <a:lnTo>
                    <a:pt x="0" y="1573022"/>
                  </a:lnTo>
                  <a:close/>
                </a:path>
              </a:pathLst>
            </a:custGeom>
            <a:solidFill>
              <a:srgbClr val="3F7E7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Google Shape;124;p15"/>
            <p:cNvSpPr txBox="1"/>
            <p:nvPr/>
          </p:nvSpPr>
          <p:spPr>
            <a:xfrm>
              <a:off x="0" y="-171450"/>
              <a:ext cx="2112442" cy="1744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000" tIns="26000" rIns="26000" bIns="2600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122" b="1" i="0" u="none" strike="noStrike" cap="none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26% DROP  </a:t>
              </a:r>
              <a:endParaRPr>
                <a:latin typeface="Lexend"/>
                <a:ea typeface="Lexend"/>
                <a:cs typeface="Lexend"/>
                <a:sym typeface="Lexend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22" i="0" u="none" strike="noStrike" cap="none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IN REALIZED NET INCOME FOR FARMS IN 2024</a:t>
              </a: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125" name="Google Shape;125;p15"/>
          <p:cNvGrpSpPr/>
          <p:nvPr/>
        </p:nvGrpSpPr>
        <p:grpSpPr>
          <a:xfrm>
            <a:off x="4789781" y="6161784"/>
            <a:ext cx="4107855" cy="3392300"/>
            <a:chOff x="0" y="-171450"/>
            <a:chExt cx="2112442" cy="1744472"/>
          </a:xfrm>
        </p:grpSpPr>
        <p:sp>
          <p:nvSpPr>
            <p:cNvPr id="126" name="Google Shape;126;p15"/>
            <p:cNvSpPr/>
            <p:nvPr/>
          </p:nvSpPr>
          <p:spPr>
            <a:xfrm>
              <a:off x="0" y="0"/>
              <a:ext cx="2112442" cy="1573022"/>
            </a:xfrm>
            <a:custGeom>
              <a:avLst/>
              <a:gdLst/>
              <a:ahLst/>
              <a:cxnLst/>
              <a:rect l="l" t="t" r="r" b="b"/>
              <a:pathLst>
                <a:path w="2112442" h="1573022" extrusionOk="0">
                  <a:moveTo>
                    <a:pt x="0" y="0"/>
                  </a:moveTo>
                  <a:lnTo>
                    <a:pt x="2112442" y="0"/>
                  </a:lnTo>
                  <a:lnTo>
                    <a:pt x="2112442" y="1573022"/>
                  </a:lnTo>
                  <a:lnTo>
                    <a:pt x="0" y="1573022"/>
                  </a:lnTo>
                  <a:close/>
                </a:path>
              </a:pathLst>
            </a:custGeom>
            <a:solidFill>
              <a:srgbClr val="3F7E7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Google Shape;127;p15"/>
            <p:cNvSpPr txBox="1"/>
            <p:nvPr/>
          </p:nvSpPr>
          <p:spPr>
            <a:xfrm>
              <a:off x="0" y="-171450"/>
              <a:ext cx="2112442" cy="1744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000" tIns="26000" rIns="26000" bIns="2600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120" b="1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350%</a:t>
              </a:r>
              <a:endParaRPr>
                <a:latin typeface="Lexend"/>
                <a:ea typeface="Lexend"/>
                <a:cs typeface="Lexend"/>
                <a:sym typeface="Lexend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22" i="0" u="none" strike="noStrike" cap="none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INCREASE IN ANNUAL FEDERAL GOVERNMENT SPENDING ON CROP INSURANCE SINCE 2020</a:t>
              </a: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128" name="Google Shape;128;p15"/>
          <p:cNvGrpSpPr/>
          <p:nvPr/>
        </p:nvGrpSpPr>
        <p:grpSpPr>
          <a:xfrm>
            <a:off x="9233125" y="6161784"/>
            <a:ext cx="4107855" cy="3392300"/>
            <a:chOff x="0" y="-171450"/>
            <a:chExt cx="2112442" cy="1744472"/>
          </a:xfrm>
        </p:grpSpPr>
        <p:sp>
          <p:nvSpPr>
            <p:cNvPr id="129" name="Google Shape;129;p15"/>
            <p:cNvSpPr/>
            <p:nvPr/>
          </p:nvSpPr>
          <p:spPr>
            <a:xfrm>
              <a:off x="0" y="0"/>
              <a:ext cx="2112442" cy="1573022"/>
            </a:xfrm>
            <a:custGeom>
              <a:avLst/>
              <a:gdLst/>
              <a:ahLst/>
              <a:cxnLst/>
              <a:rect l="l" t="t" r="r" b="b"/>
              <a:pathLst>
                <a:path w="2112442" h="1573022" extrusionOk="0">
                  <a:moveTo>
                    <a:pt x="0" y="0"/>
                  </a:moveTo>
                  <a:lnTo>
                    <a:pt x="2112442" y="0"/>
                  </a:lnTo>
                  <a:lnTo>
                    <a:pt x="2112442" y="1573022"/>
                  </a:lnTo>
                  <a:lnTo>
                    <a:pt x="0" y="1573022"/>
                  </a:lnTo>
                  <a:close/>
                </a:path>
              </a:pathLst>
            </a:custGeom>
            <a:solidFill>
              <a:srgbClr val="3F7E7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Google Shape;130;p15"/>
            <p:cNvSpPr txBox="1"/>
            <p:nvPr/>
          </p:nvSpPr>
          <p:spPr>
            <a:xfrm>
              <a:off x="0" y="-171450"/>
              <a:ext cx="2112442" cy="1744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000" tIns="26000" rIns="26000" bIns="2600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120" b="1" i="0" u="none" strike="noStrike" cap="none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1 IN 2 </a:t>
              </a:r>
              <a:endParaRPr>
                <a:latin typeface="Lexend"/>
                <a:ea typeface="Lexend"/>
                <a:cs typeface="Lexend"/>
                <a:sym typeface="Lexend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22" i="0" u="none" strike="noStrike" cap="none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FARMERS RELY ON OFF-FARM WORK TO SUPPORT THEMSELVES</a:t>
              </a:r>
              <a:endParaRPr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grpSp>
        <p:nvGrpSpPr>
          <p:cNvPr id="131" name="Google Shape;131;p15"/>
          <p:cNvGrpSpPr/>
          <p:nvPr/>
        </p:nvGrpSpPr>
        <p:grpSpPr>
          <a:xfrm>
            <a:off x="13674425" y="6495175"/>
            <a:ext cx="4267141" cy="3162503"/>
            <a:chOff x="2" y="-6"/>
            <a:chExt cx="2194354" cy="1626300"/>
          </a:xfrm>
        </p:grpSpPr>
        <p:sp>
          <p:nvSpPr>
            <p:cNvPr id="132" name="Google Shape;132;p15"/>
            <p:cNvSpPr/>
            <p:nvPr/>
          </p:nvSpPr>
          <p:spPr>
            <a:xfrm>
              <a:off x="2" y="-6"/>
              <a:ext cx="2193177" cy="1573022"/>
            </a:xfrm>
            <a:custGeom>
              <a:avLst/>
              <a:gdLst/>
              <a:ahLst/>
              <a:cxnLst/>
              <a:rect l="l" t="t" r="r" b="b"/>
              <a:pathLst>
                <a:path w="2078841" h="1573022" extrusionOk="0">
                  <a:moveTo>
                    <a:pt x="0" y="0"/>
                  </a:moveTo>
                  <a:lnTo>
                    <a:pt x="2078841" y="0"/>
                  </a:lnTo>
                  <a:lnTo>
                    <a:pt x="2078841" y="1573022"/>
                  </a:lnTo>
                  <a:lnTo>
                    <a:pt x="0" y="1573022"/>
                  </a:lnTo>
                  <a:close/>
                </a:path>
              </a:pathLst>
            </a:custGeom>
            <a:solidFill>
              <a:srgbClr val="3F7E7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Google Shape;133;p15"/>
            <p:cNvSpPr txBox="1"/>
            <p:nvPr/>
          </p:nvSpPr>
          <p:spPr>
            <a:xfrm>
              <a:off x="1056" y="-6"/>
              <a:ext cx="2193300" cy="1626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6000" tIns="26000" rIns="26000" bIns="2600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120" b="1" i="0" u="none" strike="noStrike" cap="none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66% </a:t>
              </a:r>
              <a:endParaRPr>
                <a:latin typeface="Lexend"/>
                <a:ea typeface="Lexend"/>
                <a:cs typeface="Lexend"/>
                <a:sym typeface="Lexend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22" i="0" u="none" strike="noStrike" cap="none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OF CANADIAN</a:t>
              </a:r>
              <a:r>
                <a:rPr lang="en-US" sz="2622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 </a:t>
              </a:r>
              <a:r>
                <a:rPr lang="en-US" sz="2622" i="0" u="none" strike="noStrike" cap="none">
                  <a:solidFill>
                    <a:srgbClr val="FFFFFF"/>
                  </a:solidFill>
                  <a:latin typeface="Lexend"/>
                  <a:ea typeface="Lexend"/>
                  <a:cs typeface="Lexend"/>
                  <a:sym typeface="Lexend"/>
                </a:rPr>
                <a:t>FARMLAND EXPERIENCING DROUGHT CONDITIONS</a:t>
              </a:r>
              <a:r>
                <a:rPr lang="en-US" sz="2622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/>
            </a:p>
          </p:txBody>
        </p:sp>
      </p:grpSp>
      <p:sp>
        <p:nvSpPr>
          <p:cNvPr id="134" name="Google Shape;134;p15"/>
          <p:cNvSpPr txBox="1"/>
          <p:nvPr/>
        </p:nvSpPr>
        <p:spPr>
          <a:xfrm>
            <a:off x="736497" y="2241146"/>
            <a:ext cx="8748900" cy="27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2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1" i="0" u="none" strike="noStrike" cap="none">
                <a:solidFill>
                  <a:srgbClr val="3F7E79"/>
                </a:solidFill>
                <a:latin typeface="Lexend"/>
                <a:ea typeface="Lexend"/>
                <a:cs typeface="Lexend"/>
                <a:sym typeface="Lexend"/>
              </a:rPr>
              <a:t>Farmers</a:t>
            </a:r>
            <a:r>
              <a:rPr lang="en-US" sz="8800" b="1">
                <a:solidFill>
                  <a:srgbClr val="3F7E79"/>
                </a:solidFill>
                <a:latin typeface="Lexend"/>
                <a:ea typeface="Lexend"/>
                <a:cs typeface="Lexend"/>
                <a:sym typeface="Lexend"/>
              </a:rPr>
              <a:t> </a:t>
            </a:r>
            <a:r>
              <a:rPr lang="en-US" sz="8800" b="1" i="0" u="none" strike="noStrike" cap="none">
                <a:solidFill>
                  <a:srgbClr val="3F7E79"/>
                </a:solidFill>
                <a:latin typeface="Lexend"/>
                <a:ea typeface="Lexend"/>
                <a:cs typeface="Lexend"/>
                <a:sym typeface="Lexend"/>
              </a:rPr>
              <a:t>are struggling</a:t>
            </a:r>
            <a:endParaRPr sz="8800" b="1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35" name="Google Shape;135;p15"/>
          <p:cNvSpPr txBox="1"/>
          <p:nvPr/>
        </p:nvSpPr>
        <p:spPr>
          <a:xfrm>
            <a:off x="1333379" y="667080"/>
            <a:ext cx="4125311" cy="41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1" b="1" i="0" u="none" strike="noStrike" cap="none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SPARK SOURCE CONSULTING</a:t>
            </a:r>
            <a:endParaRPr sz="1300" dirty="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/>
          <p:nvPr/>
        </p:nvSpPr>
        <p:spPr>
          <a:xfrm>
            <a:off x="0" y="4755066"/>
            <a:ext cx="18288005" cy="5531934"/>
          </a:xfrm>
          <a:custGeom>
            <a:avLst/>
            <a:gdLst/>
            <a:ahLst/>
            <a:cxnLst/>
            <a:rect l="l" t="t" r="r" b="b"/>
            <a:pathLst>
              <a:path w="3461633" h="1047109" extrusionOk="0">
                <a:moveTo>
                  <a:pt x="0" y="0"/>
                </a:moveTo>
                <a:lnTo>
                  <a:pt x="3461633" y="0"/>
                </a:lnTo>
                <a:lnTo>
                  <a:pt x="3461633" y="1047109"/>
                </a:lnTo>
                <a:lnTo>
                  <a:pt x="0" y="1047109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8089" b="-7954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45" name="Google Shape;145;p16"/>
          <p:cNvGrpSpPr/>
          <p:nvPr/>
        </p:nvGrpSpPr>
        <p:grpSpPr>
          <a:xfrm>
            <a:off x="9144000" y="537536"/>
            <a:ext cx="9184229" cy="4217530"/>
            <a:chOff x="0" y="-85725"/>
            <a:chExt cx="2418892" cy="1110790"/>
          </a:xfrm>
        </p:grpSpPr>
        <p:sp>
          <p:nvSpPr>
            <p:cNvPr id="146" name="Google Shape;146;p16"/>
            <p:cNvSpPr/>
            <p:nvPr/>
          </p:nvSpPr>
          <p:spPr>
            <a:xfrm>
              <a:off x="0" y="0"/>
              <a:ext cx="2418892" cy="1025065"/>
            </a:xfrm>
            <a:custGeom>
              <a:avLst/>
              <a:gdLst/>
              <a:ahLst/>
              <a:cxnLst/>
              <a:rect l="l" t="t" r="r" b="b"/>
              <a:pathLst>
                <a:path w="2418892" h="1025065" extrusionOk="0">
                  <a:moveTo>
                    <a:pt x="0" y="0"/>
                  </a:moveTo>
                  <a:lnTo>
                    <a:pt x="2418892" y="0"/>
                  </a:lnTo>
                  <a:lnTo>
                    <a:pt x="2418892" y="1025065"/>
                  </a:lnTo>
                  <a:lnTo>
                    <a:pt x="0" y="1025065"/>
                  </a:lnTo>
                  <a:close/>
                </a:path>
              </a:pathLst>
            </a:custGeom>
            <a:solidFill>
              <a:srgbClr val="3F7E7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7" name="Google Shape;147;p16"/>
            <p:cNvSpPr txBox="1"/>
            <p:nvPr/>
          </p:nvSpPr>
          <p:spPr>
            <a:xfrm>
              <a:off x="0" y="-85725"/>
              <a:ext cx="2418892" cy="11107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7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8" name="Google Shape;148;p16"/>
          <p:cNvSpPr txBox="1"/>
          <p:nvPr/>
        </p:nvSpPr>
        <p:spPr>
          <a:xfrm>
            <a:off x="950025" y="2581525"/>
            <a:ext cx="7802700" cy="54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440" b="1" i="0" u="none" strike="noStrike" cap="none" dirty="0">
                <a:solidFill>
                  <a:srgbClr val="3F7E79"/>
                </a:solidFill>
                <a:latin typeface="Lexend"/>
                <a:ea typeface="Lexend"/>
                <a:cs typeface="Lexend"/>
                <a:sym typeface="Lexend"/>
              </a:rPr>
              <a:t>Solar energy reduces</a:t>
            </a:r>
            <a:endParaRPr sz="1700" b="1" dirty="0">
              <a:latin typeface="Lexend"/>
              <a:ea typeface="Lexend"/>
              <a:cs typeface="Lexend"/>
              <a:sym typeface="Lexend"/>
            </a:endParaRPr>
          </a:p>
          <a:p>
            <a:pPr lvl="0">
              <a:lnSpc>
                <a:spcPct val="96008"/>
              </a:lnSpc>
            </a:pPr>
            <a:r>
              <a:rPr lang="en-US" sz="7440" b="1" i="0" u="none" strike="noStrike" cap="none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farming costs and CO</a:t>
            </a:r>
            <a:r>
              <a:rPr lang="en-US" sz="7440" b="1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²</a:t>
            </a:r>
            <a:r>
              <a:rPr lang="en-US" sz="7440" b="1" i="0" u="none" strike="noStrike" cap="none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 emissions</a:t>
            </a:r>
            <a:endParaRPr sz="1700" b="1" dirty="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49" name="Google Shape;149;p16"/>
          <p:cNvSpPr/>
          <p:nvPr/>
        </p:nvSpPr>
        <p:spPr>
          <a:xfrm>
            <a:off x="197293" y="196254"/>
            <a:ext cx="1078938" cy="1113104"/>
          </a:xfrm>
          <a:custGeom>
            <a:avLst/>
            <a:gdLst/>
            <a:ahLst/>
            <a:cxnLst/>
            <a:rect l="l" t="t" r="r" b="b"/>
            <a:pathLst>
              <a:path w="1078938" h="1113104" extrusionOk="0">
                <a:moveTo>
                  <a:pt x="0" y="0"/>
                </a:moveTo>
                <a:lnTo>
                  <a:pt x="1078937" y="0"/>
                </a:lnTo>
                <a:lnTo>
                  <a:pt x="1078937" y="1113104"/>
                </a:lnTo>
                <a:lnTo>
                  <a:pt x="0" y="1113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0" name="Google Shape;150;p16"/>
          <p:cNvSpPr txBox="1"/>
          <p:nvPr/>
        </p:nvSpPr>
        <p:spPr>
          <a:xfrm>
            <a:off x="1333380" y="667081"/>
            <a:ext cx="4051420" cy="41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1" b="1" i="0" u="none" strike="noStrike" cap="none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SPARK SOURCE CONSULTING</a:t>
            </a:r>
            <a:endParaRPr sz="1300" dirty="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51" name="Google Shape;151;p16"/>
          <p:cNvSpPr txBox="1"/>
          <p:nvPr/>
        </p:nvSpPr>
        <p:spPr>
          <a:xfrm>
            <a:off x="9367181" y="1161147"/>
            <a:ext cx="8738100" cy="32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4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724" i="0" u="none" strike="noStrike" cap="none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For every $1 invested in solar on this farm, they received $1.18 back 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7"/>
          <p:cNvGrpSpPr/>
          <p:nvPr/>
        </p:nvGrpSpPr>
        <p:grpSpPr>
          <a:xfrm>
            <a:off x="1659436" y="-325487"/>
            <a:ext cx="6879083" cy="10612487"/>
            <a:chOff x="0" y="-85725"/>
            <a:chExt cx="1811775" cy="2795058"/>
          </a:xfrm>
        </p:grpSpPr>
        <p:sp>
          <p:nvSpPr>
            <p:cNvPr id="161" name="Google Shape;161;p17"/>
            <p:cNvSpPr/>
            <p:nvPr/>
          </p:nvSpPr>
          <p:spPr>
            <a:xfrm>
              <a:off x="0" y="0"/>
              <a:ext cx="1811775" cy="2709333"/>
            </a:xfrm>
            <a:custGeom>
              <a:avLst/>
              <a:gdLst/>
              <a:ahLst/>
              <a:cxnLst/>
              <a:rect l="l" t="t" r="r" b="b"/>
              <a:pathLst>
                <a:path w="1811775" h="2709333" extrusionOk="0">
                  <a:moveTo>
                    <a:pt x="0" y="0"/>
                  </a:moveTo>
                  <a:lnTo>
                    <a:pt x="1811775" y="0"/>
                  </a:lnTo>
                  <a:lnTo>
                    <a:pt x="181177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3F7E7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2" name="Google Shape;162;p17"/>
            <p:cNvSpPr txBox="1"/>
            <p:nvPr/>
          </p:nvSpPr>
          <p:spPr>
            <a:xfrm>
              <a:off x="0" y="-85725"/>
              <a:ext cx="1811775" cy="27950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7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17"/>
          <p:cNvSpPr/>
          <p:nvPr/>
        </p:nvSpPr>
        <p:spPr>
          <a:xfrm>
            <a:off x="-925990" y="2455504"/>
            <a:ext cx="4829192" cy="5817516"/>
          </a:xfrm>
          <a:custGeom>
            <a:avLst/>
            <a:gdLst/>
            <a:ahLst/>
            <a:cxnLst/>
            <a:rect l="l" t="t" r="r" b="b"/>
            <a:pathLst>
              <a:path w="914091" h="1101165" extrusionOk="0">
                <a:moveTo>
                  <a:pt x="0" y="0"/>
                </a:moveTo>
                <a:lnTo>
                  <a:pt x="914091" y="0"/>
                </a:lnTo>
                <a:lnTo>
                  <a:pt x="914091" y="1101165"/>
                </a:lnTo>
                <a:lnTo>
                  <a:pt x="0" y="110116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0406" r="-30406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4" name="Google Shape;164;p17"/>
          <p:cNvSpPr/>
          <p:nvPr/>
        </p:nvSpPr>
        <p:spPr>
          <a:xfrm>
            <a:off x="4314808" y="-426489"/>
            <a:ext cx="4829192" cy="5817516"/>
          </a:xfrm>
          <a:custGeom>
            <a:avLst/>
            <a:gdLst/>
            <a:ahLst/>
            <a:cxnLst/>
            <a:rect l="l" t="t" r="r" b="b"/>
            <a:pathLst>
              <a:path w="914091" h="1101165" extrusionOk="0">
                <a:moveTo>
                  <a:pt x="0" y="0"/>
                </a:moveTo>
                <a:lnTo>
                  <a:pt x="914091" y="0"/>
                </a:lnTo>
                <a:lnTo>
                  <a:pt x="914091" y="1101165"/>
                </a:lnTo>
                <a:lnTo>
                  <a:pt x="0" y="1101165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5406" b="-5405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65" name="Google Shape;165;p17"/>
          <p:cNvGrpSpPr/>
          <p:nvPr/>
        </p:nvGrpSpPr>
        <p:grpSpPr>
          <a:xfrm>
            <a:off x="16993713" y="-2295026"/>
            <a:ext cx="3086100" cy="3411587"/>
            <a:chOff x="0" y="-85725"/>
            <a:chExt cx="812800" cy="898525"/>
          </a:xfrm>
        </p:grpSpPr>
        <p:sp>
          <p:nvSpPr>
            <p:cNvPr id="166" name="Google Shape;166;p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6CEC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7" name="Google Shape;167;p17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7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8" name="Google Shape;168;p17"/>
          <p:cNvSpPr/>
          <p:nvPr/>
        </p:nvSpPr>
        <p:spPr>
          <a:xfrm>
            <a:off x="197293" y="196254"/>
            <a:ext cx="1078938" cy="1113104"/>
          </a:xfrm>
          <a:custGeom>
            <a:avLst/>
            <a:gdLst/>
            <a:ahLst/>
            <a:cxnLst/>
            <a:rect l="l" t="t" r="r" b="b"/>
            <a:pathLst>
              <a:path w="1078938" h="1113104" extrusionOk="0">
                <a:moveTo>
                  <a:pt x="0" y="0"/>
                </a:moveTo>
                <a:lnTo>
                  <a:pt x="1078937" y="0"/>
                </a:lnTo>
                <a:lnTo>
                  <a:pt x="1078937" y="1113104"/>
                </a:lnTo>
                <a:lnTo>
                  <a:pt x="0" y="1113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9" name="Google Shape;169;p17"/>
          <p:cNvSpPr txBox="1"/>
          <p:nvPr/>
        </p:nvSpPr>
        <p:spPr>
          <a:xfrm>
            <a:off x="10224920" y="1104900"/>
            <a:ext cx="7089000" cy="12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95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596" b="1" i="0" u="none" strike="noStrike" cap="none">
                <a:solidFill>
                  <a:srgbClr val="3F7E79"/>
                </a:solidFill>
                <a:latin typeface="Lexend"/>
                <a:ea typeface="Lexend"/>
                <a:cs typeface="Lexend"/>
                <a:sym typeface="Lexend"/>
              </a:rPr>
              <a:t>Our Solution</a:t>
            </a:r>
            <a:endParaRPr sz="11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0" name="Google Shape;170;p17"/>
          <p:cNvSpPr txBox="1"/>
          <p:nvPr/>
        </p:nvSpPr>
        <p:spPr>
          <a:xfrm>
            <a:off x="1333379" y="667081"/>
            <a:ext cx="3834365" cy="41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1" b="1" i="0" u="none" strike="noStrike" cap="none" dirty="0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rPr>
              <a:t>SPARK SOURCE CONSULTING</a:t>
            </a:r>
            <a:endParaRPr sz="1300" dirty="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1" name="Google Shape;171;p17"/>
          <p:cNvSpPr txBox="1"/>
          <p:nvPr/>
        </p:nvSpPr>
        <p:spPr>
          <a:xfrm>
            <a:off x="9324360" y="3108904"/>
            <a:ext cx="8890200" cy="7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877815" marR="0" lvl="1" indent="-4389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7E79"/>
              </a:buClr>
              <a:buSzPts val="4065"/>
              <a:buFont typeface="Lexend"/>
              <a:buChar char="•"/>
            </a:pPr>
            <a:r>
              <a:rPr lang="en-US" sz="4065" i="0" u="none" strike="noStrike" cap="none">
                <a:solidFill>
                  <a:srgbClr val="3F7E79"/>
                </a:solidFill>
                <a:latin typeface="Lexend"/>
                <a:ea typeface="Lexend"/>
                <a:cs typeface="Lexend"/>
                <a:sym typeface="Lexend"/>
              </a:rPr>
              <a:t>Farmers are already feeling climate change, they deserve tools to adapt.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65" i="0" u="none" strike="noStrike" cap="none">
              <a:solidFill>
                <a:srgbClr val="3F7E7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877815" marR="0" lvl="1" indent="-4389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7E79"/>
              </a:buClr>
              <a:buSzPts val="4065"/>
              <a:buFont typeface="Lexend"/>
              <a:buChar char="•"/>
            </a:pPr>
            <a:r>
              <a:rPr lang="en-US" sz="4065" i="0" u="none" strike="noStrike" cap="none">
                <a:solidFill>
                  <a:srgbClr val="3F7E79"/>
                </a:solidFill>
                <a:latin typeface="Lexend"/>
                <a:ea typeface="Lexend"/>
                <a:cs typeface="Lexend"/>
                <a:sym typeface="Lexend"/>
              </a:rPr>
              <a:t>We fight climate change and support the little guy at the same time.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65" i="0" u="none" strike="noStrike" cap="none">
              <a:solidFill>
                <a:srgbClr val="3F7E79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877815" marR="0" lvl="1" indent="-43890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7E79"/>
              </a:buClr>
              <a:buSzPts val="4065"/>
              <a:buFont typeface="Lexend"/>
              <a:buChar char="•"/>
            </a:pPr>
            <a:r>
              <a:rPr lang="en-US" sz="4065" i="0" u="none" strike="noStrike" cap="none">
                <a:solidFill>
                  <a:srgbClr val="3F7E79"/>
                </a:solidFill>
                <a:latin typeface="Lexend"/>
                <a:ea typeface="Lexend"/>
                <a:cs typeface="Lexend"/>
                <a:sym typeface="Lexend"/>
              </a:rPr>
              <a:t>We provide educational resources and toolkits to assist in solar adoption. 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65" i="0" u="none" strike="noStrike" cap="none">
              <a:solidFill>
                <a:srgbClr val="3F7E79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2" name="Google Shape;172;p17"/>
          <p:cNvSpPr/>
          <p:nvPr/>
        </p:nvSpPr>
        <p:spPr>
          <a:xfrm>
            <a:off x="4314808" y="5935131"/>
            <a:ext cx="4829192" cy="5817516"/>
          </a:xfrm>
          <a:custGeom>
            <a:avLst/>
            <a:gdLst/>
            <a:ahLst/>
            <a:cxnLst/>
            <a:rect l="l" t="t" r="r" b="b"/>
            <a:pathLst>
              <a:path w="914091" h="1101165" extrusionOk="0">
                <a:moveTo>
                  <a:pt x="0" y="0"/>
                </a:moveTo>
                <a:lnTo>
                  <a:pt x="914091" y="0"/>
                </a:lnTo>
                <a:lnTo>
                  <a:pt x="914091" y="1101165"/>
                </a:lnTo>
                <a:lnTo>
                  <a:pt x="0" y="1101165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17688" t="-11378" r="-62550" b="-837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444978" h="812800" extrusionOk="0">
                <a:moveTo>
                  <a:pt x="0" y="0"/>
                </a:moveTo>
                <a:lnTo>
                  <a:pt x="1444978" y="0"/>
                </a:lnTo>
                <a:lnTo>
                  <a:pt x="1444978" y="812800"/>
                </a:lnTo>
                <a:lnTo>
                  <a:pt x="0" y="81280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258" b="-9257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178" name="Google Shape;178;p18"/>
          <p:cNvGrpSpPr/>
          <p:nvPr/>
        </p:nvGrpSpPr>
        <p:grpSpPr>
          <a:xfrm>
            <a:off x="0" y="-144661"/>
            <a:ext cx="18288000" cy="10431661"/>
            <a:chOff x="0" y="-38100"/>
            <a:chExt cx="4816593" cy="2747433"/>
          </a:xfrm>
        </p:grpSpPr>
        <p:sp>
          <p:nvSpPr>
            <p:cNvPr id="179" name="Google Shape;179;p18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16862"/>
              </a:srgb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" name="Google Shape;180;p18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18"/>
          <p:cNvGrpSpPr/>
          <p:nvPr/>
        </p:nvGrpSpPr>
        <p:grpSpPr>
          <a:xfrm>
            <a:off x="16993713" y="-2295026"/>
            <a:ext cx="3086100" cy="3411587"/>
            <a:chOff x="0" y="-85725"/>
            <a:chExt cx="812800" cy="898525"/>
          </a:xfrm>
        </p:grpSpPr>
        <p:sp>
          <p:nvSpPr>
            <p:cNvPr id="182" name="Google Shape;182;p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6CEC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3" name="Google Shape;183;p1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57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18"/>
          <p:cNvSpPr/>
          <p:nvPr/>
        </p:nvSpPr>
        <p:spPr>
          <a:xfrm>
            <a:off x="462787" y="189530"/>
            <a:ext cx="1036577" cy="1069402"/>
          </a:xfrm>
          <a:custGeom>
            <a:avLst/>
            <a:gdLst/>
            <a:ahLst/>
            <a:cxnLst/>
            <a:rect l="l" t="t" r="r" b="b"/>
            <a:pathLst>
              <a:path w="1036577" h="1069402" extrusionOk="0">
                <a:moveTo>
                  <a:pt x="0" y="0"/>
                </a:moveTo>
                <a:lnTo>
                  <a:pt x="1036576" y="0"/>
                </a:lnTo>
                <a:lnTo>
                  <a:pt x="1036576" y="1069402"/>
                </a:lnTo>
                <a:lnTo>
                  <a:pt x="0" y="10694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5" name="Google Shape;185;p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33331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6" name="Google Shape;186;p18"/>
          <p:cNvSpPr/>
          <p:nvPr/>
        </p:nvSpPr>
        <p:spPr>
          <a:xfrm>
            <a:off x="-336550" y="-426489"/>
            <a:ext cx="18624550" cy="15528219"/>
          </a:xfrm>
          <a:custGeom>
            <a:avLst/>
            <a:gdLst/>
            <a:ahLst/>
            <a:cxnLst/>
            <a:rect l="l" t="t" r="r" b="b"/>
            <a:pathLst>
              <a:path w="18624550" h="15528219" extrusionOk="0">
                <a:moveTo>
                  <a:pt x="0" y="0"/>
                </a:moveTo>
                <a:lnTo>
                  <a:pt x="18624550" y="0"/>
                </a:lnTo>
                <a:lnTo>
                  <a:pt x="18624550" y="15528219"/>
                </a:lnTo>
                <a:lnTo>
                  <a:pt x="0" y="155282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7" name="Google Shape;187;p18"/>
          <p:cNvSpPr/>
          <p:nvPr/>
        </p:nvSpPr>
        <p:spPr>
          <a:xfrm>
            <a:off x="239654" y="195581"/>
            <a:ext cx="1036577" cy="1069402"/>
          </a:xfrm>
          <a:custGeom>
            <a:avLst/>
            <a:gdLst/>
            <a:ahLst/>
            <a:cxnLst/>
            <a:rect l="l" t="t" r="r" b="b"/>
            <a:pathLst>
              <a:path w="1036577" h="1069402" extrusionOk="0">
                <a:moveTo>
                  <a:pt x="0" y="0"/>
                </a:moveTo>
                <a:lnTo>
                  <a:pt x="1036576" y="0"/>
                </a:lnTo>
                <a:lnTo>
                  <a:pt x="1036576" y="1069402"/>
                </a:lnTo>
                <a:lnTo>
                  <a:pt x="0" y="10694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8" name="Google Shape;188;p18"/>
          <p:cNvSpPr txBox="1"/>
          <p:nvPr/>
        </p:nvSpPr>
        <p:spPr>
          <a:xfrm>
            <a:off x="2977983" y="2943911"/>
            <a:ext cx="7389900" cy="25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475" b="1" i="0" u="none" strike="noStrike" cap="none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Thank</a:t>
            </a:r>
            <a:endParaRPr sz="13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89" name="Google Shape;189;p18"/>
          <p:cNvSpPr txBox="1"/>
          <p:nvPr/>
        </p:nvSpPr>
        <p:spPr>
          <a:xfrm>
            <a:off x="10367873" y="2936261"/>
            <a:ext cx="4375200" cy="25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75" b="1" i="0" u="none" strike="noStrike" cap="none">
                <a:solidFill>
                  <a:srgbClr val="E2F05A"/>
                </a:solidFill>
                <a:latin typeface="Lexend"/>
                <a:ea typeface="Lexend"/>
                <a:cs typeface="Lexend"/>
                <a:sym typeface="Lexend"/>
              </a:rPr>
              <a:t>You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90" name="Google Shape;190;p18"/>
          <p:cNvSpPr txBox="1"/>
          <p:nvPr/>
        </p:nvSpPr>
        <p:spPr>
          <a:xfrm>
            <a:off x="1028700" y="8407117"/>
            <a:ext cx="47001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21" b="1" i="0" u="none" strike="noStrike" cap="none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BENEATHTHEBERG.CA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91" name="Google Shape;191;p18"/>
          <p:cNvSpPr txBox="1"/>
          <p:nvPr/>
        </p:nvSpPr>
        <p:spPr>
          <a:xfrm>
            <a:off x="12559079" y="8407117"/>
            <a:ext cx="4700100" cy="2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1" b="1" i="0" u="none" strike="noStrike" cap="none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VINOGRADOVA.SONIA@GMAIL.COM</a:t>
            </a:r>
            <a:endParaRPr sz="130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92" name="Google Shape;192;p18"/>
          <p:cNvSpPr txBox="1"/>
          <p:nvPr/>
        </p:nvSpPr>
        <p:spPr>
          <a:xfrm>
            <a:off x="1357757" y="676605"/>
            <a:ext cx="3809987" cy="413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1" b="1" i="0" u="none" strike="noStrike" cap="none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SPARK SOURCE CONSULTING</a:t>
            </a:r>
            <a:endParaRPr sz="1300" dirty="0"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93" name="Google Shape;193;p18"/>
          <p:cNvSpPr txBox="1"/>
          <p:nvPr/>
        </p:nvSpPr>
        <p:spPr>
          <a:xfrm>
            <a:off x="2953374" y="5717650"/>
            <a:ext cx="120447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4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28" i="0" u="none" strike="noStrike" cap="none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Join us in powering the people who grow our food.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351</Words>
  <Application>Microsoft Office PowerPoint</Application>
  <PresentationFormat>Custom</PresentationFormat>
  <Paragraphs>52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Lexend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Julie Amina Jacquemin</dc:creator>
  <cp:lastModifiedBy>Julie Amina Jacquemin</cp:lastModifiedBy>
  <cp:revision>8</cp:revision>
  <dcterms:modified xsi:type="dcterms:W3CDTF">2025-07-18T14:55:18Z</dcterms:modified>
</cp:coreProperties>
</file>