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2" r:id="rId2"/>
    <p:sldId id="351" r:id="rId3"/>
    <p:sldId id="334" r:id="rId4"/>
    <p:sldId id="335" r:id="rId5"/>
    <p:sldId id="341" r:id="rId6"/>
    <p:sldId id="343" r:id="rId7"/>
    <p:sldId id="361" r:id="rId8"/>
    <p:sldId id="365" r:id="rId9"/>
    <p:sldId id="362" r:id="rId10"/>
    <p:sldId id="344" r:id="rId11"/>
    <p:sldId id="364" r:id="rId12"/>
    <p:sldId id="363" r:id="rId13"/>
    <p:sldId id="366" r:id="rId14"/>
    <p:sldId id="367" r:id="rId15"/>
    <p:sldId id="368" r:id="rId16"/>
    <p:sldId id="369" r:id="rId17"/>
    <p:sldId id="370" r:id="rId18"/>
    <p:sldId id="27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4" autoAdjust="0"/>
    <p:restoredTop sz="81910" autoAdjust="0"/>
  </p:normalViewPr>
  <p:slideViewPr>
    <p:cSldViewPr>
      <p:cViewPr varScale="1">
        <p:scale>
          <a:sx n="118" d="100"/>
          <a:sy n="118" d="100"/>
        </p:scale>
        <p:origin x="960" y="10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ile2\sem\SEM%20Unit\ART14-15\Projects\SEM%20Analytics\Timeliness-Accountability\122%20LA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ByCountry!$A$32:$A$35</c:f>
              <c:strCache>
                <c:ptCount val="1"/>
                <c:pt idx="0">
                  <c:v>Mexico Canada United States US/Canada</c:v>
                </c:pt>
              </c:strCache>
            </c:strRef>
          </c:tx>
          <c:dLbls>
            <c:dLbl>
              <c:idx val="0"/>
              <c:layout>
                <c:manualLayout>
                  <c:x val="-0.16676717958582618"/>
                  <c:y val="-7.201256777209418E-2"/>
                </c:manualLayout>
              </c:layout>
              <c:tx>
                <c:rich>
                  <a:bodyPr/>
                  <a:lstStyle/>
                  <a:p>
                    <a:r>
                      <a:rPr lang="en-US" sz="2400" dirty="0"/>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618-46B6-94DA-6890B13BFBFF}"/>
                </c:ext>
              </c:extLst>
            </c:dLbl>
            <c:dLbl>
              <c:idx val="1"/>
              <c:layout>
                <c:manualLayout>
                  <c:x val="0.12835023206786703"/>
                  <c:y val="-9.8940296696489641E-2"/>
                </c:manualLayout>
              </c:layout>
              <c:tx>
                <c:rich>
                  <a:bodyPr/>
                  <a:lstStyle/>
                  <a:p>
                    <a:r>
                      <a:rPr lang="en-US" sz="2400" dirty="0"/>
                      <a:t>33</a:t>
                    </a:r>
                    <a:endParaRPr lang="en-US" sz="200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18-46B6-94DA-6890B13BFBFF}"/>
                </c:ext>
              </c:extLst>
            </c:dLbl>
            <c:dLbl>
              <c:idx val="2"/>
              <c:layout>
                <c:manualLayout>
                  <c:x val="6.7393153980752407E-2"/>
                  <c:y val="0.16596310877806941"/>
                </c:manualLayout>
              </c:layout>
              <c:tx>
                <c:rich>
                  <a:bodyPr/>
                  <a:lstStyle/>
                  <a:p>
                    <a:r>
                      <a:rPr lang="en-US" sz="2400" dirty="0"/>
                      <a:t>13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618-46B6-94DA-6890B13BFBFF}"/>
                </c:ext>
              </c:extLst>
            </c:dLbl>
            <c:dLbl>
              <c:idx val="3"/>
              <c:layout>
                <c:manualLayout>
                  <c:x val="1.7478630679186491E-3"/>
                  <c:y val="-8.1055390490590365E-3"/>
                </c:manualLayout>
              </c:layout>
              <c:tx>
                <c:rich>
                  <a:bodyPr/>
                  <a:lstStyle/>
                  <a:p>
                    <a:r>
                      <a:rPr lang="en-US" sz="2400"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18-46B6-94DA-6890B13BFBFF}"/>
                </c:ext>
              </c:extLst>
            </c:dLbl>
            <c:spPr>
              <a:noFill/>
              <a:ln>
                <a:noFill/>
              </a:ln>
              <a:effectLst/>
            </c:spPr>
            <c:txPr>
              <a:bodyPr/>
              <a:lstStyle/>
              <a:p>
                <a:pPr>
                  <a:defRPr sz="1400" b="1"/>
                </a:pPr>
                <a:endParaRPr lang="es-MX"/>
              </a:p>
            </c:txPr>
            <c:showLegendKey val="0"/>
            <c:showVal val="1"/>
            <c:showCatName val="0"/>
            <c:showSerName val="0"/>
            <c:showPercent val="0"/>
            <c:showBubbleSize val="0"/>
            <c:showLeaderLines val="1"/>
            <c:extLst>
              <c:ext xmlns:c15="http://schemas.microsoft.com/office/drawing/2012/chart" uri="{CE6537A1-D6FC-4f65-9D91-7224C49458BB}"/>
            </c:extLst>
          </c:dLbls>
          <c:cat>
            <c:strRef>
              <c:f>ByCountry!$A$32:$A$35</c:f>
              <c:strCache>
                <c:ptCount val="4"/>
                <c:pt idx="0">
                  <c:v>Mexico</c:v>
                </c:pt>
                <c:pt idx="1">
                  <c:v>Canada</c:v>
                </c:pt>
                <c:pt idx="2">
                  <c:v>United States</c:v>
                </c:pt>
                <c:pt idx="3">
                  <c:v>US/Canada</c:v>
                </c:pt>
              </c:strCache>
            </c:strRef>
          </c:cat>
          <c:val>
            <c:numRef>
              <c:f>ByCountry!$C$32:$C$35</c:f>
              <c:numCache>
                <c:formatCode>General</c:formatCode>
                <c:ptCount val="4"/>
                <c:pt idx="0">
                  <c:v>51</c:v>
                </c:pt>
                <c:pt idx="1">
                  <c:v>32</c:v>
                </c:pt>
                <c:pt idx="2">
                  <c:v>12</c:v>
                </c:pt>
                <c:pt idx="3">
                  <c:v>1</c:v>
                </c:pt>
              </c:numCache>
            </c:numRef>
          </c:val>
          <c:extLst>
            <c:ext xmlns:c16="http://schemas.microsoft.com/office/drawing/2014/chart" uri="{C3380CC4-5D6E-409C-BE32-E72D297353CC}">
              <c16:uniqueId val="{00000004-0618-46B6-94DA-6890B13BFBFF}"/>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rtl="0">
              <a:defRPr sz="2000" baseline="0"/>
            </a:pPr>
            <a:endParaRPr lang="es-MX"/>
          </a:p>
        </c:txPr>
      </c:legendEntry>
      <c:legendEntry>
        <c:idx val="1"/>
        <c:txPr>
          <a:bodyPr/>
          <a:lstStyle/>
          <a:p>
            <a:pPr rtl="0">
              <a:defRPr sz="2000" baseline="0"/>
            </a:pPr>
            <a:endParaRPr lang="es-MX"/>
          </a:p>
        </c:txPr>
      </c:legendEntry>
      <c:legendEntry>
        <c:idx val="2"/>
        <c:txPr>
          <a:bodyPr/>
          <a:lstStyle/>
          <a:p>
            <a:pPr rtl="0">
              <a:defRPr sz="2000" baseline="0"/>
            </a:pPr>
            <a:endParaRPr lang="es-MX"/>
          </a:p>
        </c:txPr>
      </c:legendEntry>
      <c:legendEntry>
        <c:idx val="3"/>
        <c:txPr>
          <a:bodyPr/>
          <a:lstStyle/>
          <a:p>
            <a:pPr rtl="0">
              <a:defRPr sz="2000" baseline="0"/>
            </a:pPr>
            <a:endParaRPr lang="es-MX"/>
          </a:p>
        </c:txPr>
      </c:legendEntry>
      <c:layout>
        <c:manualLayout>
          <c:xMode val="edge"/>
          <c:yMode val="edge"/>
          <c:x val="0.63971853566540637"/>
          <c:y val="4.6790173126169454E-2"/>
          <c:w val="0.32844816717724629"/>
          <c:h val="0.82965840948713532"/>
        </c:manualLayout>
      </c:layout>
      <c:overlay val="0"/>
      <c:txPr>
        <a:bodyPr/>
        <a:lstStyle/>
        <a:p>
          <a:pPr rtl="0">
            <a:defRPr/>
          </a:pPr>
          <a:endParaRPr lang="es-MX"/>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34E4E-CCD9-48DF-BD6D-495E54EFE50F}" type="datetimeFigureOut">
              <a:rPr lang="en-US" smtClean="0"/>
              <a:t>5/18/2021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55467-2D75-4343-9CA9-2A56D6AD1DF5}" type="slidenum">
              <a:rPr lang="en-US" smtClean="0"/>
              <a:t>‹#›</a:t>
            </a:fld>
            <a:endParaRPr lang="en-US"/>
          </a:p>
        </p:txBody>
      </p:sp>
    </p:spTree>
    <p:extLst>
      <p:ext uri="{BB962C8B-B14F-4D97-AF65-F5344CB8AC3E}">
        <p14:creationId xmlns:p14="http://schemas.microsoft.com/office/powerpoint/2010/main" val="2291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1170">
              <a:spcBef>
                <a:spcPts val="0"/>
              </a:spcBef>
            </a:pPr>
            <a:r>
              <a:rPr lang="en-US" sz="1400" b="1" dirty="0"/>
              <a:t>Article 24.27(2) </a:t>
            </a:r>
          </a:p>
          <a:p>
            <a:pPr marR="1170">
              <a:spcBef>
                <a:spcPts val="0"/>
              </a:spcBef>
            </a:pPr>
            <a:r>
              <a:rPr lang="en-US" sz="1400" b="0" i="0" u="none" strike="noStrike" baseline="0" dirty="0"/>
              <a:t>The CEC Secretariat may consider a submission under this Article if it finds that the submission:</a:t>
            </a:r>
            <a:endParaRPr lang="es-MX" sz="1400" b="0" i="0" u="none" strike="noStrike" baseline="0" dirty="0"/>
          </a:p>
          <a:p>
            <a:pPr marL="800100" lvl="1" indent="-342900">
              <a:spcBef>
                <a:spcPts val="0"/>
              </a:spcBef>
              <a:buFont typeface="+mj-lt"/>
              <a:buAutoNum type="alphaLcParenR"/>
            </a:pPr>
            <a:r>
              <a:rPr lang="en-US" sz="1400" b="0" i="0" u="none" strike="noStrike" baseline="0" dirty="0"/>
              <a:t>is in writing in English, French, or Spanish;</a:t>
            </a:r>
            <a:endParaRPr lang="es-MX" sz="1400" b="0" i="0" u="none" strike="noStrike" baseline="0" dirty="0"/>
          </a:p>
          <a:p>
            <a:pPr marL="800100" lvl="1" indent="-342900">
              <a:spcBef>
                <a:spcPts val="0"/>
              </a:spcBef>
              <a:buFont typeface="+mj-lt"/>
              <a:buAutoNum type="alphaLcParenR"/>
            </a:pPr>
            <a:r>
              <a:rPr lang="en-US" sz="1400" b="0" i="0" u="none" strike="noStrike" baseline="0" dirty="0"/>
              <a:t>clearly identifies the person making the submission;</a:t>
            </a:r>
            <a:endParaRPr lang="es-MX" sz="1400" b="0" i="0" u="none" strike="noStrike" baseline="0" dirty="0"/>
          </a:p>
          <a:p>
            <a:pPr marL="800100" marR="1150" lvl="1" indent="-342900" algn="just">
              <a:spcBef>
                <a:spcPts val="0"/>
              </a:spcBef>
              <a:buFont typeface="+mj-lt"/>
              <a:buAutoNum type="alphaLcParenR"/>
            </a:pPr>
            <a:r>
              <a:rPr lang="en-US" sz="1400" b="0" i="0" u="none" strike="noStrike" baseline="0" dirty="0"/>
              <a:t>provides sufficient information to allow for the review of the submission including any documentary evidence on which the submission may be based and identification of the environmental law of which the failure to enforce is asserted;</a:t>
            </a:r>
            <a:endParaRPr lang="es-MX" sz="1400" b="0" i="0" u="none" strike="noStrike" baseline="0" dirty="0"/>
          </a:p>
          <a:p>
            <a:pPr marL="800100" marR="1200" lvl="1" indent="-342900" algn="just">
              <a:spcBef>
                <a:spcPts val="0"/>
              </a:spcBef>
              <a:buFont typeface="+mj-lt"/>
              <a:buAutoNum type="alphaLcParenR"/>
            </a:pPr>
            <a:r>
              <a:rPr lang="en-US" sz="1400" b="0" i="0" u="none" strike="noStrike" baseline="0" dirty="0"/>
              <a:t>appears to be aimed at promoting enforcement rather than at harassing industry; and</a:t>
            </a:r>
            <a:endParaRPr lang="es-MX" sz="1400" b="0" i="0" u="none" strike="noStrike" baseline="0" dirty="0"/>
          </a:p>
          <a:p>
            <a:pPr marL="800100" marR="1130" lvl="1" indent="-342900" algn="just">
              <a:spcBef>
                <a:spcPts val="0"/>
              </a:spcBef>
              <a:buFont typeface="+mj-lt"/>
              <a:buAutoNum type="alphaLcParenR"/>
            </a:pPr>
            <a:r>
              <a:rPr lang="en-US" sz="1400" b="0" i="0" u="none" strike="noStrike" baseline="0" dirty="0"/>
              <a:t>indicates whether the matter has been communicated in writing to the relevant authorities of the Party and the Party’s response, if any.</a:t>
            </a:r>
          </a:p>
          <a:p>
            <a:pPr marR="1130" lvl="0" algn="just">
              <a:spcBef>
                <a:spcPts val="0"/>
              </a:spcBef>
            </a:pPr>
            <a:endParaRPr lang="en-US" sz="1400" b="1" dirty="0"/>
          </a:p>
          <a:p>
            <a:pPr marR="1130" lvl="0" algn="just">
              <a:spcBef>
                <a:spcPts val="0"/>
              </a:spcBef>
            </a:pPr>
            <a:r>
              <a:rPr lang="en-US" sz="1400" b="1" dirty="0"/>
              <a:t>Article 24.27(3) </a:t>
            </a:r>
            <a:endParaRPr lang="en-US" sz="1400" b="0" i="0" u="none" strike="noStrike" baseline="0" dirty="0"/>
          </a:p>
          <a:p>
            <a:r>
              <a:rPr lang="en-US" sz="1800" b="0" i="0" u="none" strike="noStrike" baseline="0" dirty="0">
                <a:solidFill>
                  <a:srgbClr val="000000"/>
                </a:solidFill>
                <a:latin typeface="Times New Roman" panose="02020603050405020304" pitchFamily="18" charset="0"/>
              </a:rPr>
              <a:t>If the CEC Secretariat determines that a submission meets the criteria set out in paragraph 2, it shall determine within 30 days of receipt of the submission whether the submission merits requesting a response from the Party. In deciding whether to request a response, the CEC Secretariat shall be guided by whether: </a:t>
            </a:r>
          </a:p>
          <a:p>
            <a:pPr lvl="1"/>
            <a:r>
              <a:rPr lang="en-US" sz="1800" b="0" i="0" u="none" strike="noStrike" baseline="0" dirty="0">
                <a:solidFill>
                  <a:srgbClr val="000000"/>
                </a:solidFill>
                <a:latin typeface="Times New Roman" panose="02020603050405020304" pitchFamily="18" charset="0"/>
              </a:rPr>
              <a:t>a) the submission alleges harm to the person making the submission; </a:t>
            </a:r>
          </a:p>
          <a:p>
            <a:pPr lvl="1"/>
            <a:r>
              <a:rPr lang="en-US" sz="1800" b="0" i="0" u="none" strike="noStrike" baseline="0" dirty="0">
                <a:solidFill>
                  <a:srgbClr val="000000"/>
                </a:solidFill>
                <a:latin typeface="Times New Roman" panose="02020603050405020304" pitchFamily="18" charset="0"/>
              </a:rPr>
              <a:t>b) the submission, alone or in combination with other submissions, raises matters about which further study would advance the goals of this Chapter; </a:t>
            </a:r>
          </a:p>
          <a:p>
            <a:pPr lvl="1"/>
            <a:r>
              <a:rPr lang="en-US" sz="1800" b="0" i="0" u="none" strike="noStrike" baseline="0" dirty="0">
                <a:solidFill>
                  <a:srgbClr val="000000"/>
                </a:solidFill>
                <a:latin typeface="Times New Roman" panose="02020603050405020304" pitchFamily="18" charset="0"/>
              </a:rPr>
              <a:t>c) private remedies available under the Party’s law have been pursued; and </a:t>
            </a:r>
          </a:p>
          <a:p>
            <a:pPr lvl="1"/>
            <a:r>
              <a:rPr lang="en-US" sz="1800" b="0" i="0" u="none" strike="noStrike" baseline="0" dirty="0">
                <a:solidFill>
                  <a:srgbClr val="000000"/>
                </a:solidFill>
                <a:latin typeface="Times New Roman" panose="02020603050405020304" pitchFamily="18" charset="0"/>
              </a:rPr>
              <a:t>d) the submission is not drawn exclusively from mass media reports. </a:t>
            </a:r>
            <a:endParaRPr lang="en-US" sz="1400" b="0" i="0" u="none" strike="noStrike" baseline="0" dirty="0"/>
          </a:p>
          <a:p>
            <a:pPr marL="0" marR="0" lvl="0" indent="0" algn="l" defTabSz="914400" rtl="0" eaLnBrk="1" fontAlgn="auto" latinLnBrk="0" hangingPunct="1">
              <a:lnSpc>
                <a:spcPct val="80000"/>
              </a:lnSpc>
              <a:spcBef>
                <a:spcPts val="0"/>
              </a:spcBef>
              <a:spcAft>
                <a:spcPts val="0"/>
              </a:spcAft>
              <a:buClr>
                <a:schemeClr val="dk1"/>
              </a:buClr>
              <a:buSzPts val="1800"/>
              <a:buFontTx/>
              <a:buNone/>
              <a:tabLst/>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BBB55467-2D75-4343-9CA9-2A56D6AD1DF5}" type="slidenum">
              <a:rPr lang="en-US" smtClean="0"/>
              <a:t>7</a:t>
            </a:fld>
            <a:endParaRPr lang="en-US"/>
          </a:p>
        </p:txBody>
      </p:sp>
    </p:spTree>
    <p:extLst>
      <p:ext uri="{BB962C8B-B14F-4D97-AF65-F5344CB8AC3E}">
        <p14:creationId xmlns:p14="http://schemas.microsoft.com/office/powerpoint/2010/main" val="2133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
                <a:schemeClr val="dk1"/>
              </a:buClr>
              <a:buSzPts val="1800"/>
              <a:buFontTx/>
              <a:buNone/>
              <a:tabLst/>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BBB55467-2D75-4343-9CA9-2A56D6AD1DF5}" type="slidenum">
              <a:rPr lang="en-US" smtClean="0"/>
              <a:t>8</a:t>
            </a:fld>
            <a:endParaRPr lang="en-US"/>
          </a:p>
        </p:txBody>
      </p:sp>
    </p:spTree>
    <p:extLst>
      <p:ext uri="{BB962C8B-B14F-4D97-AF65-F5344CB8AC3E}">
        <p14:creationId xmlns:p14="http://schemas.microsoft.com/office/powerpoint/2010/main" val="91107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The CEC Secretariat shall prepare a factual record if at least two members of the Council instruct it to do so.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CEC Secretariat shall submit a draft factual record to the Council within 120 days of the Council’s instruction to prepare a factual record. 30 days for comments from the parties and then Secretariat submits the final factual record to the parties.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CEC Secretariat shall make the final factual record publicly available, normally within 30 days following its submission, unless at least two members of the Council instruct it not to do so. </a:t>
            </a:r>
            <a:endParaRPr lang="es-MX" dirty="0"/>
          </a:p>
        </p:txBody>
      </p:sp>
      <p:sp>
        <p:nvSpPr>
          <p:cNvPr id="4" name="Slide Number Placeholder 3"/>
          <p:cNvSpPr>
            <a:spLocks noGrp="1"/>
          </p:cNvSpPr>
          <p:nvPr>
            <p:ph type="sldNum" sz="quarter" idx="5"/>
          </p:nvPr>
        </p:nvSpPr>
        <p:spPr/>
        <p:txBody>
          <a:bodyPr/>
          <a:lstStyle/>
          <a:p>
            <a:fld id="{BBB55467-2D75-4343-9CA9-2A56D6AD1DF5}" type="slidenum">
              <a:rPr lang="en-US" smtClean="0"/>
              <a:t>9</a:t>
            </a:fld>
            <a:endParaRPr lang="en-US"/>
          </a:p>
        </p:txBody>
      </p:sp>
    </p:spTree>
    <p:extLst>
      <p:ext uri="{BB962C8B-B14F-4D97-AF65-F5344CB8AC3E}">
        <p14:creationId xmlns:p14="http://schemas.microsoft.com/office/powerpoint/2010/main" val="257786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CEC Secretariat Submissions.</a:t>
            </a:r>
          </a:p>
          <a:p>
            <a:r>
              <a:rPr lang="en-US" dirty="0"/>
              <a:t>(1) In general.--Not later than 30 days after the date on which the Secretariat of the Commission for Environmental Cooperation prepares a factual record under article 24.28 of the USMCA relating to a submission filed under article 24.27 of the USMCA with respect to a USMCA country, the Interagency Environment Committee-- </a:t>
            </a:r>
          </a:p>
          <a:p>
            <a:pPr lvl="1"/>
            <a:r>
              <a:rPr lang="en-US" dirty="0"/>
              <a:t>(A) shall review the factual record; and </a:t>
            </a:r>
          </a:p>
          <a:p>
            <a:pPr lvl="1"/>
            <a:r>
              <a:rPr lang="en-US" dirty="0"/>
              <a:t>(B) may, based on findings of the review under subparagraph (A) that the USMCA country is not in compliance with its environmental obligations, request enforcement actions under section 814 with respect to the USMCA country.</a:t>
            </a:r>
            <a:endParaRPr lang="es-MX" dirty="0"/>
          </a:p>
        </p:txBody>
      </p:sp>
      <p:sp>
        <p:nvSpPr>
          <p:cNvPr id="4" name="Slide Number Placeholder 3"/>
          <p:cNvSpPr>
            <a:spLocks noGrp="1"/>
          </p:cNvSpPr>
          <p:nvPr>
            <p:ph type="sldNum" sz="quarter" idx="5"/>
          </p:nvPr>
        </p:nvSpPr>
        <p:spPr/>
        <p:txBody>
          <a:bodyPr/>
          <a:lstStyle/>
          <a:p>
            <a:fld id="{BBB55467-2D75-4343-9CA9-2A56D6AD1DF5}" type="slidenum">
              <a:rPr lang="en-US" smtClean="0"/>
              <a:t>10</a:t>
            </a:fld>
            <a:endParaRPr lang="en-US"/>
          </a:p>
        </p:txBody>
      </p:sp>
    </p:spTree>
    <p:extLst>
      <p:ext uri="{BB962C8B-B14F-4D97-AF65-F5344CB8AC3E}">
        <p14:creationId xmlns:p14="http://schemas.microsoft.com/office/powerpoint/2010/main" val="302664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37D271-1FF5-4463-9935-21349785C7FD}"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342702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7D271-1FF5-4463-9935-21349785C7FD}"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133605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7D271-1FF5-4463-9935-21349785C7FD}"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79611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7D271-1FF5-4463-9935-21349785C7FD}"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97855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7D271-1FF5-4463-9935-21349785C7FD}"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50987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7D271-1FF5-4463-9935-21349785C7FD}"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337491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7D271-1FF5-4463-9935-21349785C7FD}"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403094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7D271-1FF5-4463-9935-21349785C7FD}"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379303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7D271-1FF5-4463-9935-21349785C7FD}"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254872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7D271-1FF5-4463-9935-21349785C7FD}"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28071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7D271-1FF5-4463-9935-21349785C7FD}"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9BAEA-2A40-4778-81AC-4CF467F1E4B7}" type="slidenum">
              <a:rPr lang="en-US" smtClean="0"/>
              <a:t>‹#›</a:t>
            </a:fld>
            <a:endParaRPr lang="en-US"/>
          </a:p>
        </p:txBody>
      </p:sp>
    </p:spTree>
    <p:extLst>
      <p:ext uri="{BB962C8B-B14F-4D97-AF65-F5344CB8AC3E}">
        <p14:creationId xmlns:p14="http://schemas.microsoft.com/office/powerpoint/2010/main" val="157287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37D271-1FF5-4463-9935-21349785C7FD}" type="datetimeFigureOut">
              <a:rPr lang="en-US" smtClean="0"/>
              <a:t>5/18/2021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69BAEA-2A40-4778-81AC-4CF467F1E4B7}" type="slidenum">
              <a:rPr lang="en-US" smtClean="0"/>
              <a:t>‹#›</a:t>
            </a:fld>
            <a:endParaRPr lang="en-US"/>
          </a:p>
        </p:txBody>
      </p:sp>
    </p:spTree>
    <p:extLst>
      <p:ext uri="{BB962C8B-B14F-4D97-AF65-F5344CB8AC3E}">
        <p14:creationId xmlns:p14="http://schemas.microsoft.com/office/powerpoint/2010/main" val="3648193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1.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81000" y="2190750"/>
            <a:ext cx="8229600" cy="857250"/>
          </a:xfrm>
        </p:spPr>
        <p:txBody>
          <a:bodyPr>
            <a:noAutofit/>
          </a:bodyPr>
          <a:lstStyle/>
          <a:p>
            <a:pPr algn="r"/>
            <a:r>
              <a:rPr lang="en-US" sz="7200" b="1" baseline="30000" dirty="0">
                <a:solidFill>
                  <a:schemeClr val="accent3">
                    <a:lumMod val="40000"/>
                    <a:lumOff val="60000"/>
                  </a:schemeClr>
                </a:solidFill>
              </a:rPr>
              <a:t>SEM Process</a:t>
            </a:r>
            <a:br>
              <a:rPr lang="en-US" sz="7200" b="1" baseline="30000" dirty="0">
                <a:solidFill>
                  <a:schemeClr val="accent3">
                    <a:lumMod val="40000"/>
                    <a:lumOff val="60000"/>
                  </a:schemeClr>
                </a:solidFill>
              </a:rPr>
            </a:br>
            <a:r>
              <a:rPr lang="en-US" sz="7200" b="1" baseline="30000" dirty="0">
                <a:solidFill>
                  <a:schemeClr val="accent3">
                    <a:lumMod val="40000"/>
                    <a:lumOff val="60000"/>
                  </a:schemeClr>
                </a:solidFill>
              </a:rPr>
              <a:t>under CUSMA/USMCA</a:t>
            </a:r>
          </a:p>
        </p:txBody>
      </p:sp>
    </p:spTree>
    <p:extLst>
      <p:ext uri="{BB962C8B-B14F-4D97-AF65-F5344CB8AC3E}">
        <p14:creationId xmlns:p14="http://schemas.microsoft.com/office/powerpoint/2010/main" val="132511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txBox="1">
            <a:spLocks/>
          </p:cNvSpPr>
          <p:nvPr/>
        </p:nvSpPr>
        <p:spPr>
          <a:xfrm>
            <a:off x="4572000" y="478378"/>
            <a:ext cx="4419600" cy="5693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Follow up to Factual Records</a:t>
            </a:r>
          </a:p>
        </p:txBody>
      </p:sp>
      <p:sp>
        <p:nvSpPr>
          <p:cNvPr id="6" name="Rectangle 5"/>
          <p:cNvSpPr/>
          <p:nvPr/>
        </p:nvSpPr>
        <p:spPr>
          <a:xfrm>
            <a:off x="4648200" y="1104856"/>
            <a:ext cx="4114800" cy="2762295"/>
          </a:xfrm>
          <a:prstGeom prst="rect">
            <a:avLst/>
          </a:prstGeom>
        </p:spPr>
        <p:txBody>
          <a:bodyPr wrap="square" lIns="68580" tIns="34290" rIns="68580" bIns="34290">
            <a:spAutoFit/>
          </a:bodyPr>
          <a:lstStyle/>
          <a:p>
            <a:pPr>
              <a:spcAft>
                <a:spcPts val="600"/>
              </a:spcAft>
            </a:pPr>
            <a:r>
              <a:rPr lang="en-US" sz="1600" dirty="0"/>
              <a:t>Within the framework of CUSMA:</a:t>
            </a:r>
          </a:p>
          <a:p>
            <a:pPr marL="285750" lvl="0" indent="-285750">
              <a:spcAft>
                <a:spcPts val="600"/>
              </a:spcAft>
              <a:buFont typeface="Wingdings" charset="2"/>
              <a:buChar char="§"/>
            </a:pPr>
            <a:r>
              <a:rPr lang="en-US" sz="1600" dirty="0"/>
              <a:t>Environment Committee can recommend that the CEC Council develop cooperative activities</a:t>
            </a:r>
          </a:p>
          <a:p>
            <a:pPr marL="285750" indent="-285750">
              <a:spcAft>
                <a:spcPts val="600"/>
              </a:spcAft>
              <a:buFont typeface="Wingdings" charset="2"/>
              <a:buChar char="§"/>
            </a:pPr>
            <a:r>
              <a:rPr lang="en-US" sz="1600" dirty="0"/>
              <a:t>The Parties will provide updates to the Council and Environment Committee on closed Factual Records</a:t>
            </a:r>
          </a:p>
          <a:p>
            <a:r>
              <a:rPr lang="en-US" sz="1600" dirty="0"/>
              <a:t>In the United States: Review process under the USMCA Implementing Legislation</a:t>
            </a:r>
          </a:p>
          <a:p>
            <a:pPr marL="285750" lvl="0" indent="-285750">
              <a:spcAft>
                <a:spcPts val="600"/>
              </a:spcAft>
              <a:buFont typeface="Wingdings" charset="2"/>
              <a:buChar char="§"/>
            </a:pPr>
            <a:endParaRPr lang="en-US" sz="1600" dirty="0"/>
          </a:p>
        </p:txBody>
      </p:sp>
    </p:spTree>
    <p:extLst>
      <p:ext uri="{BB962C8B-B14F-4D97-AF65-F5344CB8AC3E}">
        <p14:creationId xmlns:p14="http://schemas.microsoft.com/office/powerpoint/2010/main" val="80778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3BA9D-2DFA-49E3-922B-1CDEEB984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4" name="Chart 13">
            <a:extLst>
              <a:ext uri="{FF2B5EF4-FFF2-40B4-BE49-F238E27FC236}">
                <a16:creationId xmlns:a16="http://schemas.microsoft.com/office/drawing/2014/main" id="{1BCBD184-BBDC-481D-8FD3-79F713408B23}"/>
              </a:ext>
            </a:extLst>
          </p:cNvPr>
          <p:cNvGraphicFramePr/>
          <p:nvPr>
            <p:extLst>
              <p:ext uri="{D42A27DB-BD31-4B8C-83A1-F6EECF244321}">
                <p14:modId xmlns:p14="http://schemas.microsoft.com/office/powerpoint/2010/main" val="1514636462"/>
              </p:ext>
            </p:extLst>
          </p:nvPr>
        </p:nvGraphicFramePr>
        <p:xfrm>
          <a:off x="304800" y="895351"/>
          <a:ext cx="6248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object 11">
            <a:extLst>
              <a:ext uri="{FF2B5EF4-FFF2-40B4-BE49-F238E27FC236}">
                <a16:creationId xmlns:a16="http://schemas.microsoft.com/office/drawing/2014/main" id="{07045F5F-A36E-4617-9B4D-4A7516143B9C}"/>
              </a:ext>
            </a:extLst>
          </p:cNvPr>
          <p:cNvSpPr txBox="1">
            <a:spLocks noGrp="1"/>
          </p:cNvSpPr>
          <p:nvPr>
            <p:ph type="title"/>
          </p:nvPr>
        </p:nvSpPr>
        <p:spPr>
          <a:xfrm>
            <a:off x="2070265" y="260405"/>
            <a:ext cx="4070985" cy="453970"/>
          </a:xfrm>
          <a:prstGeom prst="rect">
            <a:avLst/>
          </a:prstGeom>
        </p:spPr>
        <p:txBody>
          <a:bodyPr vert="horz" wrap="square" lIns="0" tIns="0" rIns="0" bIns="0" rtlCol="0">
            <a:spAutoFit/>
          </a:bodyPr>
          <a:lstStyle/>
          <a:p>
            <a:pPr marL="12700" algn="l">
              <a:lnSpc>
                <a:spcPct val="100000"/>
              </a:lnSpc>
            </a:pPr>
            <a:r>
              <a:rPr lang="en-US" sz="2950" b="1" spc="120" dirty="0">
                <a:solidFill>
                  <a:srgbClr val="313131"/>
                </a:solidFill>
                <a:latin typeface="+mn-lt"/>
                <a:cs typeface="Arial"/>
              </a:rPr>
              <a:t>Number of submissions</a:t>
            </a:r>
            <a:endParaRPr sz="2950" dirty="0">
              <a:latin typeface="+mn-lt"/>
              <a:cs typeface="Arial"/>
            </a:endParaRPr>
          </a:p>
        </p:txBody>
      </p:sp>
      <p:sp>
        <p:nvSpPr>
          <p:cNvPr id="24" name="object 18">
            <a:extLst>
              <a:ext uri="{FF2B5EF4-FFF2-40B4-BE49-F238E27FC236}">
                <a16:creationId xmlns:a16="http://schemas.microsoft.com/office/drawing/2014/main" id="{6163D1E8-A97D-457A-B7A0-09492C033FCC}"/>
              </a:ext>
            </a:extLst>
          </p:cNvPr>
          <p:cNvSpPr txBox="1"/>
          <p:nvPr/>
        </p:nvSpPr>
        <p:spPr>
          <a:xfrm>
            <a:off x="6553200" y="1350953"/>
            <a:ext cx="1524000" cy="369332"/>
          </a:xfrm>
          <a:prstGeom prst="rect">
            <a:avLst/>
          </a:prstGeom>
        </p:spPr>
        <p:txBody>
          <a:bodyPr vert="horz" wrap="square" lIns="0" tIns="0" rIns="0" bIns="0" rtlCol="0">
            <a:spAutoFit/>
          </a:bodyPr>
          <a:lstStyle/>
          <a:p>
            <a:pPr marL="12700">
              <a:lnSpc>
                <a:spcPct val="100000"/>
              </a:lnSpc>
            </a:pPr>
            <a:r>
              <a:rPr sz="2400" b="1" spc="-25" dirty="0">
                <a:solidFill>
                  <a:srgbClr val="313131"/>
                </a:solidFill>
                <a:cs typeface="Arial"/>
              </a:rPr>
              <a:t>Total</a:t>
            </a:r>
            <a:r>
              <a:rPr lang="en-US" sz="2400" b="1" spc="-25" dirty="0">
                <a:solidFill>
                  <a:srgbClr val="313131"/>
                </a:solidFill>
                <a:cs typeface="Arial"/>
              </a:rPr>
              <a:t>: 100</a:t>
            </a:r>
            <a:endParaRPr sz="2400" b="1" dirty="0">
              <a:cs typeface="Arial"/>
            </a:endParaRPr>
          </a:p>
        </p:txBody>
      </p:sp>
      <p:sp>
        <p:nvSpPr>
          <p:cNvPr id="26" name="object 20">
            <a:extLst>
              <a:ext uri="{FF2B5EF4-FFF2-40B4-BE49-F238E27FC236}">
                <a16:creationId xmlns:a16="http://schemas.microsoft.com/office/drawing/2014/main" id="{5207DBE2-114E-44B0-A097-0AB6B056757F}"/>
              </a:ext>
            </a:extLst>
          </p:cNvPr>
          <p:cNvSpPr txBox="1"/>
          <p:nvPr/>
        </p:nvSpPr>
        <p:spPr>
          <a:xfrm>
            <a:off x="6248400" y="1949272"/>
            <a:ext cx="2726104" cy="622478"/>
          </a:xfrm>
          <a:prstGeom prst="rect">
            <a:avLst/>
          </a:prstGeom>
        </p:spPr>
        <p:txBody>
          <a:bodyPr vert="horz" wrap="square" lIns="0" tIns="0" rIns="0" bIns="0" rtlCol="0">
            <a:spAutoFit/>
          </a:bodyPr>
          <a:lstStyle/>
          <a:p>
            <a:pPr marL="52705" marR="5080" indent="-40640">
              <a:lnSpc>
                <a:spcPct val="103200"/>
              </a:lnSpc>
            </a:pPr>
            <a:r>
              <a:rPr lang="es-MX" sz="2000" spc="-35" dirty="0">
                <a:solidFill>
                  <a:srgbClr val="313131"/>
                </a:solidFill>
                <a:cs typeface="Arial"/>
              </a:rPr>
              <a:t>24 </a:t>
            </a:r>
            <a:r>
              <a:rPr lang="en-US" sz="2000" spc="-35" dirty="0">
                <a:solidFill>
                  <a:srgbClr val="313131"/>
                </a:solidFill>
                <a:cs typeface="Arial"/>
              </a:rPr>
              <a:t>Factual Records</a:t>
            </a:r>
            <a:r>
              <a:rPr sz="2000" spc="-45" dirty="0">
                <a:solidFill>
                  <a:srgbClr val="313131"/>
                </a:solidFill>
                <a:cs typeface="Arial"/>
              </a:rPr>
              <a:t>:</a:t>
            </a:r>
            <a:r>
              <a:rPr sz="2000" spc="-400" dirty="0">
                <a:solidFill>
                  <a:srgbClr val="313131"/>
                </a:solidFill>
                <a:cs typeface="Arial"/>
              </a:rPr>
              <a:t> </a:t>
            </a:r>
            <a:endParaRPr lang="es-MX" sz="2000" spc="-400" dirty="0">
              <a:solidFill>
                <a:srgbClr val="313131"/>
              </a:solidFill>
              <a:cs typeface="Arial"/>
            </a:endParaRPr>
          </a:p>
          <a:p>
            <a:pPr marL="52705" marR="5080" indent="-40640">
              <a:lnSpc>
                <a:spcPct val="103200"/>
              </a:lnSpc>
            </a:pPr>
            <a:r>
              <a:rPr sz="2000" spc="-114" dirty="0">
                <a:solidFill>
                  <a:srgbClr val="313131"/>
                </a:solidFill>
                <a:cs typeface="Arial"/>
              </a:rPr>
              <a:t>MEX </a:t>
            </a:r>
            <a:r>
              <a:rPr sz="2000" spc="-150" dirty="0">
                <a:solidFill>
                  <a:srgbClr val="313131"/>
                </a:solidFill>
                <a:cs typeface="Arial"/>
              </a:rPr>
              <a:t>(14), </a:t>
            </a:r>
            <a:r>
              <a:rPr sz="2000" spc="-80" dirty="0">
                <a:solidFill>
                  <a:srgbClr val="313131"/>
                </a:solidFill>
                <a:cs typeface="Arial"/>
              </a:rPr>
              <a:t>CAN </a:t>
            </a:r>
            <a:r>
              <a:rPr sz="2000" spc="-45" dirty="0">
                <a:solidFill>
                  <a:srgbClr val="313131"/>
                </a:solidFill>
                <a:cs typeface="Arial"/>
              </a:rPr>
              <a:t>(8), </a:t>
            </a:r>
            <a:r>
              <a:rPr lang="en-US" sz="2000" spc="-95" dirty="0">
                <a:solidFill>
                  <a:srgbClr val="313131"/>
                </a:solidFill>
                <a:cs typeface="Arial"/>
              </a:rPr>
              <a:t>US </a:t>
            </a:r>
            <a:r>
              <a:rPr sz="2000" spc="-100" dirty="0">
                <a:solidFill>
                  <a:srgbClr val="313131"/>
                </a:solidFill>
                <a:cs typeface="Arial"/>
              </a:rPr>
              <a:t>(2)</a:t>
            </a:r>
            <a:endParaRPr sz="2000" dirty="0">
              <a:cs typeface="Arial"/>
            </a:endParaRPr>
          </a:p>
        </p:txBody>
      </p:sp>
    </p:spTree>
    <p:extLst>
      <p:ext uri="{BB962C8B-B14F-4D97-AF65-F5344CB8AC3E}">
        <p14:creationId xmlns:p14="http://schemas.microsoft.com/office/powerpoint/2010/main" val="187718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B27D8-42CD-4E84-ABE4-B036DA409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Content Placeholder 2">
            <a:extLst>
              <a:ext uri="{FF2B5EF4-FFF2-40B4-BE49-F238E27FC236}">
                <a16:creationId xmlns:a16="http://schemas.microsoft.com/office/drawing/2014/main" id="{16419199-1002-4A7B-9ABB-14A18621F435}"/>
              </a:ext>
            </a:extLst>
          </p:cNvPr>
          <p:cNvSpPr txBox="1">
            <a:spLocks/>
          </p:cNvSpPr>
          <p:nvPr/>
        </p:nvSpPr>
        <p:spPr>
          <a:xfrm>
            <a:off x="1219200" y="812689"/>
            <a:ext cx="7086600" cy="3505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400" b="1" dirty="0"/>
              <a:t>Metrobús Reforma	</a:t>
            </a:r>
            <a:r>
              <a:rPr lang="es-MX" sz="2400" dirty="0"/>
              <a:t>	</a:t>
            </a:r>
            <a:r>
              <a:rPr lang="es-MX" sz="2000" dirty="0"/>
              <a:t>Factual </a:t>
            </a:r>
            <a:r>
              <a:rPr lang="es-MX" sz="2000" dirty="0" err="1"/>
              <a:t>Record</a:t>
            </a:r>
            <a:r>
              <a:rPr lang="es-MX" sz="2000" dirty="0"/>
              <a:t> in </a:t>
            </a:r>
            <a:r>
              <a:rPr lang="es-MX" sz="2000" dirty="0" err="1"/>
              <a:t>preparation</a:t>
            </a:r>
            <a:endParaRPr lang="es-MX" sz="2000" dirty="0"/>
          </a:p>
          <a:p>
            <a:endParaRPr lang="es-MX" sz="1000" dirty="0"/>
          </a:p>
          <a:p>
            <a:r>
              <a:rPr lang="es-MX" sz="2400" b="1" dirty="0"/>
              <a:t>City Park Project</a:t>
            </a:r>
            <a:r>
              <a:rPr lang="es-MX" sz="2400" dirty="0"/>
              <a:t>		</a:t>
            </a:r>
            <a:r>
              <a:rPr lang="es-MX" sz="2000" dirty="0"/>
              <a:t>Council vote </a:t>
            </a:r>
            <a:r>
              <a:rPr lang="es-MX" sz="2000" dirty="0" err="1"/>
              <a:t>pending</a:t>
            </a:r>
            <a:endParaRPr lang="es-MX" sz="2000" dirty="0"/>
          </a:p>
          <a:p>
            <a:endParaRPr lang="es-MX" sz="1000" dirty="0"/>
          </a:p>
          <a:p>
            <a:r>
              <a:rPr lang="es-MX" sz="2400" b="1" dirty="0" err="1"/>
              <a:t>Hydraulic</a:t>
            </a:r>
            <a:r>
              <a:rPr lang="es-MX" sz="2400" b="1" dirty="0"/>
              <a:t> </a:t>
            </a:r>
            <a:r>
              <a:rPr lang="es-MX" sz="2400" b="1" dirty="0" err="1"/>
              <a:t>Fracturing</a:t>
            </a:r>
            <a:r>
              <a:rPr lang="es-MX" sz="2400" b="1" dirty="0"/>
              <a:t> </a:t>
            </a:r>
            <a:r>
              <a:rPr lang="es-MX" sz="2400" dirty="0"/>
              <a:t>	</a:t>
            </a:r>
            <a:r>
              <a:rPr lang="es-MX" sz="2000" dirty="0"/>
              <a:t>Council vote </a:t>
            </a:r>
            <a:r>
              <a:rPr lang="es-MX" sz="2000" dirty="0" err="1"/>
              <a:t>pending</a:t>
            </a:r>
            <a:endParaRPr lang="es-MX" sz="2000" dirty="0"/>
          </a:p>
          <a:p>
            <a:pPr marL="0" indent="0">
              <a:buNone/>
            </a:pPr>
            <a:r>
              <a:rPr lang="es-MX" sz="2400" b="1" dirty="0"/>
              <a:t>     in Nuevo León</a:t>
            </a:r>
          </a:p>
          <a:p>
            <a:endParaRPr lang="es-MX" sz="1000" dirty="0"/>
          </a:p>
          <a:p>
            <a:r>
              <a:rPr lang="es-MX" sz="2400" b="1" dirty="0" err="1"/>
              <a:t>Loggerhead</a:t>
            </a:r>
            <a:r>
              <a:rPr lang="es-MX" sz="2400" b="1" dirty="0"/>
              <a:t> </a:t>
            </a:r>
            <a:r>
              <a:rPr lang="es-MX" sz="2400" b="1" dirty="0" err="1"/>
              <a:t>Turtle</a:t>
            </a:r>
            <a:r>
              <a:rPr lang="es-MX" sz="2400" dirty="0"/>
              <a:t>		</a:t>
            </a:r>
            <a:r>
              <a:rPr lang="es-MX" sz="2000" dirty="0" err="1"/>
              <a:t>Awaiting</a:t>
            </a:r>
            <a:r>
              <a:rPr lang="es-MX" sz="2000" dirty="0"/>
              <a:t> </a:t>
            </a:r>
            <a:r>
              <a:rPr lang="es-MX" sz="2000" dirty="0" err="1"/>
              <a:t>Mexico’s</a:t>
            </a:r>
            <a:r>
              <a:rPr lang="es-MX" sz="2000" dirty="0"/>
              <a:t> response</a:t>
            </a:r>
          </a:p>
          <a:p>
            <a:endParaRPr lang="es-MX" sz="1000" dirty="0"/>
          </a:p>
          <a:p>
            <a:r>
              <a:rPr lang="es-MX" sz="2400" b="1" dirty="0" err="1"/>
              <a:t>Fairview</a:t>
            </a:r>
            <a:r>
              <a:rPr lang="es-MX" sz="2400" b="1" dirty="0"/>
              <a:t> Terminal</a:t>
            </a:r>
            <a:r>
              <a:rPr lang="es-MX" sz="2400" dirty="0"/>
              <a:t>		</a:t>
            </a:r>
            <a:r>
              <a:rPr lang="es-MX" sz="2000" dirty="0" err="1"/>
              <a:t>Awaiting</a:t>
            </a:r>
            <a:r>
              <a:rPr lang="es-MX" sz="2000" dirty="0"/>
              <a:t> </a:t>
            </a:r>
            <a:r>
              <a:rPr lang="es-MX" sz="2000" dirty="0" err="1"/>
              <a:t>Canada’s</a:t>
            </a:r>
            <a:r>
              <a:rPr lang="es-MX" sz="2000" dirty="0"/>
              <a:t> response</a:t>
            </a:r>
          </a:p>
          <a:p>
            <a:endParaRPr lang="en-US" sz="2400" dirty="0"/>
          </a:p>
        </p:txBody>
      </p:sp>
      <p:sp>
        <p:nvSpPr>
          <p:cNvPr id="16" name="object 11">
            <a:extLst>
              <a:ext uri="{FF2B5EF4-FFF2-40B4-BE49-F238E27FC236}">
                <a16:creationId xmlns:a16="http://schemas.microsoft.com/office/drawing/2014/main" id="{BC9E38FC-7157-4205-A49C-E9BC403FFFE8}"/>
              </a:ext>
            </a:extLst>
          </p:cNvPr>
          <p:cNvSpPr txBox="1">
            <a:spLocks/>
          </p:cNvSpPr>
          <p:nvPr/>
        </p:nvSpPr>
        <p:spPr>
          <a:xfrm>
            <a:off x="2886029" y="209550"/>
            <a:ext cx="4070985" cy="467359"/>
          </a:xfrm>
          <a:prstGeom prst="rect">
            <a:avLst/>
          </a:prstGeom>
        </p:spPr>
        <p:txBody>
          <a:bodyPr vert="horz" wrap="square" lIns="0" tIns="0" rIns="0" bIns="0" rtlCol="0">
            <a:spAutoFit/>
          </a:bodyPr>
          <a:lstStyle>
            <a:lvl1pPr>
              <a:defRPr sz="2700" b="0" i="0">
                <a:solidFill>
                  <a:srgbClr val="343434"/>
                </a:solidFill>
                <a:latin typeface="Arial"/>
                <a:ea typeface="+mj-ea"/>
                <a:cs typeface="Arial"/>
              </a:defRPr>
            </a:lvl1pPr>
          </a:lstStyle>
          <a:p>
            <a:pPr marL="12700" defTabSz="914400"/>
            <a:r>
              <a:rPr lang="es-MX" sz="2950" b="1" kern="0" spc="120" dirty="0">
                <a:solidFill>
                  <a:srgbClr val="313131"/>
                </a:solidFill>
                <a:latin typeface="+mn-lt"/>
              </a:rPr>
              <a:t>Active </a:t>
            </a:r>
            <a:r>
              <a:rPr lang="es-MX" sz="2950" b="1" kern="0" spc="120" dirty="0" err="1">
                <a:solidFill>
                  <a:srgbClr val="313131"/>
                </a:solidFill>
                <a:latin typeface="+mn-lt"/>
              </a:rPr>
              <a:t>Submissions</a:t>
            </a:r>
            <a:endParaRPr lang="es-MX" sz="2950" kern="0" dirty="0">
              <a:latin typeface="+mn-lt"/>
            </a:endParaRPr>
          </a:p>
        </p:txBody>
      </p:sp>
    </p:spTree>
    <p:extLst>
      <p:ext uri="{BB962C8B-B14F-4D97-AF65-F5344CB8AC3E}">
        <p14:creationId xmlns:p14="http://schemas.microsoft.com/office/powerpoint/2010/main" val="308215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B27D8-42CD-4E84-ABE4-B036DA409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object 11">
            <a:extLst>
              <a:ext uri="{FF2B5EF4-FFF2-40B4-BE49-F238E27FC236}">
                <a16:creationId xmlns:a16="http://schemas.microsoft.com/office/drawing/2014/main" id="{BC9E38FC-7157-4205-A49C-E9BC403FFFE8}"/>
              </a:ext>
            </a:extLst>
          </p:cNvPr>
          <p:cNvSpPr txBox="1">
            <a:spLocks/>
          </p:cNvSpPr>
          <p:nvPr/>
        </p:nvSpPr>
        <p:spPr>
          <a:xfrm>
            <a:off x="457200" y="285750"/>
            <a:ext cx="4899614" cy="453970"/>
          </a:xfrm>
          <a:prstGeom prst="rect">
            <a:avLst/>
          </a:prstGeom>
        </p:spPr>
        <p:txBody>
          <a:bodyPr vert="horz" wrap="square" lIns="0" tIns="0" rIns="0" bIns="0" rtlCol="0">
            <a:spAutoFit/>
          </a:bodyPr>
          <a:lstStyle>
            <a:lvl1pPr>
              <a:defRPr sz="2700" b="0" i="0">
                <a:solidFill>
                  <a:srgbClr val="343434"/>
                </a:solidFill>
                <a:latin typeface="Arial"/>
                <a:ea typeface="+mj-ea"/>
                <a:cs typeface="Arial"/>
              </a:defRPr>
            </a:lvl1pPr>
          </a:lstStyle>
          <a:p>
            <a:pPr marL="12700" defTabSz="914400"/>
            <a:r>
              <a:rPr lang="en-US" sz="2950" b="1" kern="0" dirty="0">
                <a:latin typeface="+mn-lt"/>
              </a:rPr>
              <a:t>Who may file a submission?</a:t>
            </a:r>
            <a:endParaRPr lang="es-MX" sz="2950" b="1" kern="0" dirty="0">
              <a:latin typeface="+mn-lt"/>
            </a:endParaRPr>
          </a:p>
        </p:txBody>
      </p:sp>
      <p:sp>
        <p:nvSpPr>
          <p:cNvPr id="5" name="Content Placeholder 2">
            <a:extLst>
              <a:ext uri="{FF2B5EF4-FFF2-40B4-BE49-F238E27FC236}">
                <a16:creationId xmlns:a16="http://schemas.microsoft.com/office/drawing/2014/main" id="{91255539-2B1C-41B1-ADE7-0C3C306F2D68}"/>
              </a:ext>
            </a:extLst>
          </p:cNvPr>
          <p:cNvSpPr txBox="1">
            <a:spLocks/>
          </p:cNvSpPr>
          <p:nvPr/>
        </p:nvSpPr>
        <p:spPr>
          <a:xfrm>
            <a:off x="990600" y="1276350"/>
            <a:ext cx="7086600" cy="30415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effectLst/>
                <a:latin typeface="Calibri" panose="020F0502020204030204" pitchFamily="34" charset="0"/>
                <a:ea typeface="Calibri" panose="020F0502020204030204" pitchFamily="34" charset="0"/>
                <a:cs typeface="Arial" panose="020B0604020202020204" pitchFamily="34" charset="0"/>
              </a:rPr>
              <a:t>Under </a:t>
            </a:r>
            <a:r>
              <a:rPr lang="en-US" sz="2000" dirty="0">
                <a:effectLst/>
                <a:latin typeface="Calibri" panose="020F0502020204030204" pitchFamily="34" charset="0"/>
                <a:ea typeface="Calibri" panose="020F0502020204030204" pitchFamily="34" charset="0"/>
              </a:rPr>
              <a:t>CUSMA</a:t>
            </a:r>
            <a:r>
              <a:rPr lang="en-US" sz="2000" dirty="0">
                <a:effectLst/>
                <a:latin typeface="Calibri" panose="020F0502020204030204" pitchFamily="34" charset="0"/>
                <a:ea typeface="Calibri" panose="020F0502020204030204" pitchFamily="34" charset="0"/>
                <a:cs typeface="Arial" panose="020B0604020202020204" pitchFamily="34" charset="0"/>
              </a:rPr>
              <a:t> Article 24.27(1), “Any </a:t>
            </a:r>
            <a:r>
              <a:rPr lang="en-US" sz="2000" b="1" dirty="0">
                <a:effectLst/>
                <a:latin typeface="Calibri" panose="020F0502020204030204" pitchFamily="34" charset="0"/>
                <a:ea typeface="Calibri" panose="020F0502020204030204" pitchFamily="34" charset="0"/>
                <a:cs typeface="Arial" panose="020B0604020202020204" pitchFamily="34" charset="0"/>
              </a:rPr>
              <a:t>person of a Party </a:t>
            </a:r>
            <a:r>
              <a:rPr lang="en-US" sz="2000" dirty="0">
                <a:effectLst/>
                <a:latin typeface="Calibri" panose="020F0502020204030204" pitchFamily="34" charset="0"/>
                <a:ea typeface="Calibri" panose="020F0502020204030204" pitchFamily="34" charset="0"/>
                <a:cs typeface="Arial" panose="020B0604020202020204" pitchFamily="34" charset="0"/>
              </a:rPr>
              <a:t>may file a submission asserting that a Party is failing to effectively enforce its environmental laws.”</a:t>
            </a:r>
          </a:p>
          <a:p>
            <a:endParaRPr lang="en-US" sz="2000" dirty="0">
              <a:effectLst/>
              <a:latin typeface="Calibri" panose="020F0502020204030204" pitchFamily="34" charset="0"/>
              <a:ea typeface="Calibri" panose="020F0502020204030204" pitchFamily="34" charset="0"/>
            </a:endParaRPr>
          </a:p>
          <a:p>
            <a:r>
              <a:rPr lang="en-US" sz="2000" dirty="0">
                <a:effectLst/>
                <a:latin typeface="Calibri" panose="020F0502020204030204" pitchFamily="34" charset="0"/>
                <a:ea typeface="Calibri" panose="020F0502020204030204" pitchFamily="34" charset="0"/>
              </a:rPr>
              <a:t>CUSMA Article 1.5: a “person of a Party means </a:t>
            </a:r>
            <a:r>
              <a:rPr lang="en-US" sz="2000" b="1" dirty="0">
                <a:effectLst/>
                <a:latin typeface="Calibri" panose="020F0502020204030204" pitchFamily="34" charset="0"/>
                <a:ea typeface="Calibri" panose="020F0502020204030204" pitchFamily="34" charset="0"/>
              </a:rPr>
              <a:t>a national of a Party or an enterprise of a Party</a:t>
            </a:r>
            <a:r>
              <a:rPr lang="en-US" sz="2000" dirty="0">
                <a:effectLst/>
                <a:latin typeface="Calibri" panose="020F0502020204030204" pitchFamily="34" charset="0"/>
                <a:ea typeface="Calibri" panose="020F0502020204030204" pitchFamily="34" charset="0"/>
              </a:rPr>
              <a:t>;” </a:t>
            </a:r>
            <a:endParaRPr lang="en-US" sz="2800" dirty="0"/>
          </a:p>
        </p:txBody>
      </p:sp>
    </p:spTree>
    <p:extLst>
      <p:ext uri="{BB962C8B-B14F-4D97-AF65-F5344CB8AC3E}">
        <p14:creationId xmlns:p14="http://schemas.microsoft.com/office/powerpoint/2010/main" val="29328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B27D8-42CD-4E84-ABE4-B036DA409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object 11">
            <a:extLst>
              <a:ext uri="{FF2B5EF4-FFF2-40B4-BE49-F238E27FC236}">
                <a16:creationId xmlns:a16="http://schemas.microsoft.com/office/drawing/2014/main" id="{BC9E38FC-7157-4205-A49C-E9BC403FFFE8}"/>
              </a:ext>
            </a:extLst>
          </p:cNvPr>
          <p:cNvSpPr txBox="1">
            <a:spLocks/>
          </p:cNvSpPr>
          <p:nvPr/>
        </p:nvSpPr>
        <p:spPr>
          <a:xfrm>
            <a:off x="304800" y="209550"/>
            <a:ext cx="7620000" cy="861774"/>
          </a:xfrm>
          <a:prstGeom prst="rect">
            <a:avLst/>
          </a:prstGeom>
        </p:spPr>
        <p:txBody>
          <a:bodyPr vert="horz" wrap="square" lIns="0" tIns="0" rIns="0" bIns="0" rtlCol="0">
            <a:spAutoFit/>
          </a:bodyPr>
          <a:lstStyle>
            <a:lvl1pPr>
              <a:defRPr sz="2700" b="0" i="0">
                <a:solidFill>
                  <a:srgbClr val="343434"/>
                </a:solidFill>
                <a:latin typeface="Arial"/>
                <a:ea typeface="+mj-ea"/>
                <a:cs typeface="Arial"/>
              </a:defRPr>
            </a:lvl1pPr>
          </a:lstStyle>
          <a:p>
            <a:pPr marL="12700" defTabSz="914400"/>
            <a:r>
              <a:rPr lang="en-US" sz="2800" b="1" kern="0" spc="120" dirty="0">
                <a:solidFill>
                  <a:srgbClr val="313131"/>
                </a:solidFill>
                <a:latin typeface="+mn-lt"/>
              </a:rPr>
              <a:t>What is a “environmental law” under the CUSMA?</a:t>
            </a:r>
            <a:endParaRPr lang="es-MX" sz="2800" b="1" kern="0" dirty="0">
              <a:latin typeface="+mn-lt"/>
            </a:endParaRPr>
          </a:p>
        </p:txBody>
      </p:sp>
      <p:sp>
        <p:nvSpPr>
          <p:cNvPr id="5" name="Content Placeholder 2">
            <a:extLst>
              <a:ext uri="{FF2B5EF4-FFF2-40B4-BE49-F238E27FC236}">
                <a16:creationId xmlns:a16="http://schemas.microsoft.com/office/drawing/2014/main" id="{91255539-2B1C-41B1-ADE7-0C3C306F2D68}"/>
              </a:ext>
            </a:extLst>
          </p:cNvPr>
          <p:cNvSpPr txBox="1">
            <a:spLocks/>
          </p:cNvSpPr>
          <p:nvPr/>
        </p:nvSpPr>
        <p:spPr>
          <a:xfrm>
            <a:off x="1028700" y="1360712"/>
            <a:ext cx="7086600" cy="3505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Article 24.1: “</a:t>
            </a:r>
            <a:r>
              <a:rPr lang="en-US" sz="2000" b="1" dirty="0">
                <a:effectLst/>
                <a:latin typeface="Calibri" panose="020F0502020204030204" pitchFamily="34" charset="0"/>
                <a:ea typeface="Calibri" panose="020F0502020204030204" pitchFamily="34" charset="0"/>
                <a:cs typeface="Arial" panose="020B0604020202020204" pitchFamily="34" charset="0"/>
              </a:rPr>
              <a:t>environmental law </a:t>
            </a:r>
            <a:r>
              <a:rPr lang="en-US" sz="2000" dirty="0">
                <a:effectLst/>
                <a:latin typeface="Calibri" panose="020F0502020204030204" pitchFamily="34" charset="0"/>
                <a:ea typeface="Calibri" panose="020F0502020204030204" pitchFamily="34" charset="0"/>
                <a:cs typeface="Arial" panose="020B0604020202020204" pitchFamily="34" charset="0"/>
              </a:rPr>
              <a:t>means a </a:t>
            </a:r>
            <a:r>
              <a:rPr lang="en-US" sz="2000" b="1" dirty="0">
                <a:effectLst/>
                <a:latin typeface="Calibri" panose="020F0502020204030204" pitchFamily="34" charset="0"/>
                <a:ea typeface="Calibri" panose="020F0502020204030204" pitchFamily="34" charset="0"/>
                <a:cs typeface="Arial" panose="020B0604020202020204" pitchFamily="34" charset="0"/>
              </a:rPr>
              <a:t>statute or regulation </a:t>
            </a:r>
            <a:r>
              <a:rPr lang="en-US" sz="2000" dirty="0">
                <a:effectLst/>
                <a:latin typeface="Calibri" panose="020F0502020204030204" pitchFamily="34" charset="0"/>
                <a:ea typeface="Calibri" panose="020F0502020204030204" pitchFamily="34" charset="0"/>
                <a:cs typeface="Arial" panose="020B0604020202020204" pitchFamily="34" charset="0"/>
              </a:rPr>
              <a:t>of a Party, or provision thereof…the </a:t>
            </a:r>
            <a:r>
              <a:rPr lang="en-US" sz="2000" b="1" dirty="0">
                <a:effectLst/>
                <a:latin typeface="Calibri" panose="020F0502020204030204" pitchFamily="34" charset="0"/>
                <a:ea typeface="Calibri" panose="020F0502020204030204" pitchFamily="34" charset="0"/>
                <a:cs typeface="Arial" panose="020B0604020202020204" pitchFamily="34" charset="0"/>
              </a:rPr>
              <a:t>primary purpose </a:t>
            </a:r>
            <a:r>
              <a:rPr lang="en-US" sz="2000" dirty="0">
                <a:effectLst/>
                <a:latin typeface="Calibri" panose="020F0502020204030204" pitchFamily="34" charset="0"/>
                <a:ea typeface="Calibri" panose="020F0502020204030204" pitchFamily="34" charset="0"/>
                <a:cs typeface="Arial" panose="020B0604020202020204" pitchFamily="34" charset="0"/>
              </a:rPr>
              <a:t>of which is the </a:t>
            </a:r>
            <a:r>
              <a:rPr lang="en-US" sz="2000" b="1" dirty="0">
                <a:effectLst/>
                <a:latin typeface="Calibri" panose="020F0502020204030204" pitchFamily="34" charset="0"/>
                <a:ea typeface="Calibri" panose="020F0502020204030204" pitchFamily="34" charset="0"/>
                <a:cs typeface="Arial" panose="020B0604020202020204" pitchFamily="34" charset="0"/>
              </a:rPr>
              <a:t>protection of the environment</a:t>
            </a:r>
            <a:r>
              <a:rPr lang="en-US" sz="2000" dirty="0">
                <a:effectLst/>
                <a:latin typeface="Calibri" panose="020F0502020204030204" pitchFamily="34" charset="0"/>
                <a:ea typeface="Calibri" panose="020F0502020204030204" pitchFamily="34" charset="0"/>
                <a:cs typeface="Arial" panose="020B0604020202020204" pitchFamily="34" charset="0"/>
              </a:rPr>
              <a:t>….”</a:t>
            </a:r>
            <a:endParaRPr lang="es-MX" sz="2000" dirty="0">
              <a:effectLst/>
              <a:latin typeface="Calibri" panose="020F0502020204030204" pitchFamily="34" charset="0"/>
              <a:ea typeface="Calibri" panose="020F0502020204030204" pitchFamily="34" charset="0"/>
              <a:cs typeface="Arial" panose="020B0604020202020204" pitchFamily="34" charset="0"/>
            </a:endParaRPr>
          </a:p>
          <a:p>
            <a:pPr marL="400050"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There are d</a:t>
            </a:r>
            <a:r>
              <a:rPr lang="en-US" sz="1600" dirty="0">
                <a:effectLst/>
                <a:latin typeface="Calibri" panose="020F0502020204030204" pitchFamily="34" charset="0"/>
                <a:ea typeface="Calibri" panose="020F0502020204030204" pitchFamily="34" charset="0"/>
                <a:cs typeface="Arial" panose="020B0604020202020204" pitchFamily="34" charset="0"/>
              </a:rPr>
              <a:t>efinitions of “statute or regulation” for each country. </a:t>
            </a:r>
          </a:p>
          <a:p>
            <a:pPr marL="400050" lvl="1">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Arial" panose="020B0604020202020204" pitchFamily="34" charset="0"/>
              </a:rPr>
              <a:t>For example: </a:t>
            </a:r>
            <a:r>
              <a:rPr lang="en-US" sz="1600" dirty="0">
                <a:effectLst/>
                <a:latin typeface="Calibri" panose="020F0502020204030204" pitchFamily="34" charset="0"/>
                <a:ea typeface="Calibri" panose="020F0502020204030204" pitchFamily="34" charset="0"/>
                <a:cs typeface="Arial" panose="020B0604020202020204" pitchFamily="34" charset="0"/>
              </a:rPr>
              <a:t>“(a) for Canada, an Act of the Parliament of Canada or regulation made under an Act of the Parliament of Canada that is enforceable by action of the central level of government”</a:t>
            </a:r>
            <a:endParaRPr lang="es-MX"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978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B27D8-42CD-4E84-ABE4-B036DA409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object 11">
            <a:extLst>
              <a:ext uri="{FF2B5EF4-FFF2-40B4-BE49-F238E27FC236}">
                <a16:creationId xmlns:a16="http://schemas.microsoft.com/office/drawing/2014/main" id="{BC9E38FC-7157-4205-A49C-E9BC403FFFE8}"/>
              </a:ext>
            </a:extLst>
          </p:cNvPr>
          <p:cNvSpPr txBox="1">
            <a:spLocks/>
          </p:cNvSpPr>
          <p:nvPr/>
        </p:nvSpPr>
        <p:spPr>
          <a:xfrm>
            <a:off x="228601" y="172467"/>
            <a:ext cx="7924799" cy="907941"/>
          </a:xfrm>
          <a:prstGeom prst="rect">
            <a:avLst/>
          </a:prstGeom>
        </p:spPr>
        <p:txBody>
          <a:bodyPr vert="horz" wrap="square" lIns="0" tIns="0" rIns="0" bIns="0" rtlCol="0">
            <a:spAutoFit/>
          </a:bodyPr>
          <a:lstStyle>
            <a:lvl1pPr>
              <a:defRPr sz="2700" b="0" i="0">
                <a:solidFill>
                  <a:srgbClr val="343434"/>
                </a:solidFill>
                <a:latin typeface="Arial"/>
                <a:ea typeface="+mj-ea"/>
                <a:cs typeface="Arial"/>
              </a:defRPr>
            </a:lvl1pPr>
          </a:lstStyle>
          <a:p>
            <a:pPr marL="12700" defTabSz="914400"/>
            <a:r>
              <a:rPr lang="en-US" sz="2950" b="1" kern="0" spc="120" dirty="0">
                <a:solidFill>
                  <a:srgbClr val="313131"/>
                </a:solidFill>
                <a:latin typeface="+mn-lt"/>
              </a:rPr>
              <a:t>How much information should a submission include?</a:t>
            </a:r>
            <a:endParaRPr lang="es-MX" sz="2950" kern="0" dirty="0">
              <a:latin typeface="+mn-lt"/>
            </a:endParaRPr>
          </a:p>
        </p:txBody>
      </p:sp>
      <p:sp>
        <p:nvSpPr>
          <p:cNvPr id="5" name="Content Placeholder 2">
            <a:extLst>
              <a:ext uri="{FF2B5EF4-FFF2-40B4-BE49-F238E27FC236}">
                <a16:creationId xmlns:a16="http://schemas.microsoft.com/office/drawing/2014/main" id="{91255539-2B1C-41B1-ADE7-0C3C306F2D68}"/>
              </a:ext>
            </a:extLst>
          </p:cNvPr>
          <p:cNvSpPr txBox="1">
            <a:spLocks/>
          </p:cNvSpPr>
          <p:nvPr/>
        </p:nvSpPr>
        <p:spPr>
          <a:xfrm>
            <a:off x="1028700" y="1359354"/>
            <a:ext cx="7086600" cy="3505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effectLst/>
                <a:latin typeface="Calibri" panose="020F0502020204030204" pitchFamily="34" charset="0"/>
                <a:ea typeface="Calibri" panose="020F0502020204030204" pitchFamily="34" charset="0"/>
                <a:cs typeface="Arial" panose="020B0604020202020204" pitchFamily="34" charset="0"/>
              </a:rPr>
              <a:t>One of requirements for submissions in Article 24.27(2) is: </a:t>
            </a:r>
          </a:p>
          <a:p>
            <a:pPr marL="400050" lvl="1" indent="0">
              <a:buNone/>
            </a:pPr>
            <a:r>
              <a:rPr lang="en-US" sz="2000" dirty="0">
                <a:effectLst/>
                <a:latin typeface="Calibri" panose="020F0502020204030204" pitchFamily="34" charset="0"/>
                <a:ea typeface="Calibri" panose="020F0502020204030204" pitchFamily="34" charset="0"/>
                <a:cs typeface="Arial" panose="020B0604020202020204" pitchFamily="34" charset="0"/>
              </a:rPr>
              <a:t>“(b) provides </a:t>
            </a:r>
            <a:r>
              <a:rPr lang="en-US" sz="2000" b="1" dirty="0">
                <a:effectLst/>
                <a:latin typeface="Calibri" panose="020F0502020204030204" pitchFamily="34" charset="0"/>
                <a:ea typeface="Calibri" panose="020F0502020204030204" pitchFamily="34" charset="0"/>
                <a:cs typeface="Arial" panose="020B0604020202020204" pitchFamily="34" charset="0"/>
              </a:rPr>
              <a:t>sufficient information to allow for the review of the submission</a:t>
            </a:r>
            <a:r>
              <a:rPr lang="en-US" sz="2000" dirty="0">
                <a:effectLst/>
                <a:latin typeface="Calibri" panose="020F0502020204030204" pitchFamily="34" charset="0"/>
                <a:ea typeface="Calibri" panose="020F0502020204030204" pitchFamily="34" charset="0"/>
                <a:cs typeface="Arial" panose="020B0604020202020204" pitchFamily="34" charset="0"/>
              </a:rPr>
              <a:t>, including any </a:t>
            </a:r>
            <a:r>
              <a:rPr lang="en-US" sz="2000" b="1" dirty="0">
                <a:effectLst/>
                <a:latin typeface="Calibri" panose="020F0502020204030204" pitchFamily="34" charset="0"/>
                <a:ea typeface="Calibri" panose="020F0502020204030204" pitchFamily="34" charset="0"/>
                <a:cs typeface="Arial" panose="020B0604020202020204" pitchFamily="34" charset="0"/>
              </a:rPr>
              <a:t>documentary evidence</a:t>
            </a:r>
            <a:r>
              <a:rPr lang="en-US" sz="2000" dirty="0">
                <a:effectLst/>
                <a:latin typeface="Calibri" panose="020F0502020204030204" pitchFamily="34" charset="0"/>
                <a:ea typeface="Calibri" panose="020F0502020204030204" pitchFamily="34" charset="0"/>
                <a:cs typeface="Arial" panose="020B0604020202020204" pitchFamily="34" charset="0"/>
              </a:rPr>
              <a:t> on which the submission may be based and </a:t>
            </a:r>
            <a:r>
              <a:rPr lang="en-US" sz="2000" b="1" dirty="0">
                <a:effectLst/>
                <a:latin typeface="Calibri" panose="020F0502020204030204" pitchFamily="34" charset="0"/>
                <a:ea typeface="Calibri" panose="020F0502020204030204" pitchFamily="34" charset="0"/>
                <a:cs typeface="Arial" panose="020B0604020202020204" pitchFamily="34" charset="0"/>
              </a:rPr>
              <a:t>identification of the environmental law</a:t>
            </a:r>
            <a:r>
              <a:rPr lang="en-US" sz="2000" dirty="0">
                <a:effectLst/>
                <a:latin typeface="Calibri" panose="020F0502020204030204" pitchFamily="34" charset="0"/>
                <a:ea typeface="Calibri" panose="020F0502020204030204" pitchFamily="34" charset="0"/>
                <a:cs typeface="Arial" panose="020B0604020202020204" pitchFamily="34" charset="0"/>
              </a:rPr>
              <a:t> of which the failure to enforce is asserted”</a:t>
            </a:r>
            <a:endParaRPr lang="es-MX" sz="20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96699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B27D8-42CD-4E84-ABE4-B036DA409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object 11">
            <a:extLst>
              <a:ext uri="{FF2B5EF4-FFF2-40B4-BE49-F238E27FC236}">
                <a16:creationId xmlns:a16="http://schemas.microsoft.com/office/drawing/2014/main" id="{BC9E38FC-7157-4205-A49C-E9BC403FFFE8}"/>
              </a:ext>
            </a:extLst>
          </p:cNvPr>
          <p:cNvSpPr txBox="1">
            <a:spLocks/>
          </p:cNvSpPr>
          <p:nvPr/>
        </p:nvSpPr>
        <p:spPr>
          <a:xfrm>
            <a:off x="228600" y="209550"/>
            <a:ext cx="7696199" cy="453970"/>
          </a:xfrm>
          <a:prstGeom prst="rect">
            <a:avLst/>
          </a:prstGeom>
        </p:spPr>
        <p:txBody>
          <a:bodyPr vert="horz" wrap="square" lIns="0" tIns="0" rIns="0" bIns="0" rtlCol="0">
            <a:spAutoFit/>
          </a:bodyPr>
          <a:lstStyle>
            <a:lvl1pPr>
              <a:defRPr sz="2700" b="0" i="0">
                <a:solidFill>
                  <a:srgbClr val="343434"/>
                </a:solidFill>
                <a:latin typeface="Arial"/>
                <a:ea typeface="+mj-ea"/>
                <a:cs typeface="Arial"/>
              </a:defRPr>
            </a:lvl1pPr>
          </a:lstStyle>
          <a:p>
            <a:pPr marL="12700" defTabSz="914400"/>
            <a:r>
              <a:rPr lang="en-US" sz="2950" b="1" kern="0" spc="120" dirty="0">
                <a:solidFill>
                  <a:srgbClr val="313131"/>
                </a:solidFill>
                <a:latin typeface="+mn-lt"/>
              </a:rPr>
              <a:t>Have the relevant authorities been notified?</a:t>
            </a:r>
            <a:endParaRPr lang="es-MX" sz="2950" kern="0" dirty="0">
              <a:latin typeface="+mn-lt"/>
            </a:endParaRPr>
          </a:p>
        </p:txBody>
      </p:sp>
      <p:sp>
        <p:nvSpPr>
          <p:cNvPr id="5" name="Content Placeholder 2">
            <a:extLst>
              <a:ext uri="{FF2B5EF4-FFF2-40B4-BE49-F238E27FC236}">
                <a16:creationId xmlns:a16="http://schemas.microsoft.com/office/drawing/2014/main" id="{91255539-2B1C-41B1-ADE7-0C3C306F2D68}"/>
              </a:ext>
            </a:extLst>
          </p:cNvPr>
          <p:cNvSpPr txBox="1">
            <a:spLocks/>
          </p:cNvSpPr>
          <p:nvPr/>
        </p:nvSpPr>
        <p:spPr>
          <a:xfrm>
            <a:off x="1066800" y="1352550"/>
            <a:ext cx="7086600" cy="3505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effectLst/>
                <a:latin typeface="Calibri" panose="020F0502020204030204" pitchFamily="34" charset="0"/>
                <a:ea typeface="Calibri" panose="020F0502020204030204" pitchFamily="34" charset="0"/>
                <a:cs typeface="Arial" panose="020B0604020202020204" pitchFamily="34" charset="0"/>
              </a:rPr>
              <a:t>Another requirement in Article 24.27(2) is: </a:t>
            </a:r>
          </a:p>
          <a:p>
            <a:pPr marL="400050" lvl="1" indent="0">
              <a:buNone/>
            </a:pPr>
            <a:r>
              <a:rPr lang="en-US" sz="2000" dirty="0">
                <a:effectLst/>
                <a:latin typeface="Calibri" panose="020F0502020204030204" pitchFamily="34" charset="0"/>
                <a:ea typeface="Calibri" panose="020F0502020204030204" pitchFamily="34" charset="0"/>
                <a:cs typeface="Arial" panose="020B0604020202020204" pitchFamily="34" charset="0"/>
              </a:rPr>
              <a:t>“(e) indicates whether the matter has been </a:t>
            </a:r>
            <a:r>
              <a:rPr lang="en-US" sz="2000" b="1" dirty="0">
                <a:effectLst/>
                <a:latin typeface="Calibri" panose="020F0502020204030204" pitchFamily="34" charset="0"/>
                <a:ea typeface="Calibri" panose="020F0502020204030204" pitchFamily="34" charset="0"/>
                <a:cs typeface="Arial" panose="020B0604020202020204" pitchFamily="34" charset="0"/>
              </a:rPr>
              <a:t>communicated in writing to the relevant authorities of the Party</a:t>
            </a:r>
            <a:r>
              <a:rPr lang="en-US" sz="2000" dirty="0">
                <a:effectLst/>
                <a:latin typeface="Calibri" panose="020F0502020204030204" pitchFamily="34" charset="0"/>
                <a:ea typeface="Calibri" panose="020F0502020204030204" pitchFamily="34" charset="0"/>
                <a:cs typeface="Arial" panose="020B0604020202020204" pitchFamily="34" charset="0"/>
              </a:rPr>
              <a:t> and the </a:t>
            </a:r>
            <a:r>
              <a:rPr lang="en-US" sz="2000" b="1" dirty="0">
                <a:effectLst/>
                <a:latin typeface="Calibri" panose="020F0502020204030204" pitchFamily="34" charset="0"/>
                <a:ea typeface="Calibri" panose="020F0502020204030204" pitchFamily="34" charset="0"/>
                <a:cs typeface="Arial" panose="020B0604020202020204" pitchFamily="34" charset="0"/>
              </a:rPr>
              <a:t>Party’s response</a:t>
            </a:r>
            <a:r>
              <a:rPr lang="en-US" sz="2000" dirty="0">
                <a:effectLst/>
                <a:latin typeface="Calibri" panose="020F0502020204030204" pitchFamily="34" charset="0"/>
                <a:ea typeface="Calibri" panose="020F0502020204030204" pitchFamily="34" charset="0"/>
                <a:cs typeface="Arial" panose="020B0604020202020204" pitchFamily="34" charset="0"/>
              </a:rPr>
              <a:t>, if any”.</a:t>
            </a:r>
            <a:endParaRPr lang="es-MX" sz="20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6647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B27D8-42CD-4E84-ABE4-B036DA409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object 11">
            <a:extLst>
              <a:ext uri="{FF2B5EF4-FFF2-40B4-BE49-F238E27FC236}">
                <a16:creationId xmlns:a16="http://schemas.microsoft.com/office/drawing/2014/main" id="{BC9E38FC-7157-4205-A49C-E9BC403FFFE8}"/>
              </a:ext>
            </a:extLst>
          </p:cNvPr>
          <p:cNvSpPr txBox="1">
            <a:spLocks/>
          </p:cNvSpPr>
          <p:nvPr/>
        </p:nvSpPr>
        <p:spPr>
          <a:xfrm>
            <a:off x="304800" y="209550"/>
            <a:ext cx="7162800" cy="453970"/>
          </a:xfrm>
          <a:prstGeom prst="rect">
            <a:avLst/>
          </a:prstGeom>
        </p:spPr>
        <p:txBody>
          <a:bodyPr vert="horz" wrap="square" lIns="0" tIns="0" rIns="0" bIns="0" rtlCol="0">
            <a:spAutoFit/>
          </a:bodyPr>
          <a:lstStyle>
            <a:lvl1pPr>
              <a:defRPr sz="2700" b="0" i="0">
                <a:solidFill>
                  <a:srgbClr val="343434"/>
                </a:solidFill>
                <a:latin typeface="Arial"/>
                <a:ea typeface="+mj-ea"/>
                <a:cs typeface="Arial"/>
              </a:defRPr>
            </a:lvl1pPr>
          </a:lstStyle>
          <a:p>
            <a:pPr marL="12700" defTabSz="914400"/>
            <a:r>
              <a:rPr lang="en-US" sz="2950" b="1" kern="0" spc="120" dirty="0">
                <a:solidFill>
                  <a:srgbClr val="313131"/>
                </a:solidFill>
                <a:latin typeface="+mn-lt"/>
              </a:rPr>
              <a:t>Has a private remedy been tried?</a:t>
            </a:r>
            <a:endParaRPr lang="es-MX" sz="2950" kern="0" dirty="0">
              <a:latin typeface="+mn-lt"/>
            </a:endParaRPr>
          </a:p>
        </p:txBody>
      </p:sp>
      <p:sp>
        <p:nvSpPr>
          <p:cNvPr id="5" name="Content Placeholder 2">
            <a:extLst>
              <a:ext uri="{FF2B5EF4-FFF2-40B4-BE49-F238E27FC236}">
                <a16:creationId xmlns:a16="http://schemas.microsoft.com/office/drawing/2014/main" id="{91255539-2B1C-41B1-ADE7-0C3C306F2D68}"/>
              </a:ext>
            </a:extLst>
          </p:cNvPr>
          <p:cNvSpPr txBox="1">
            <a:spLocks/>
          </p:cNvSpPr>
          <p:nvPr/>
        </p:nvSpPr>
        <p:spPr>
          <a:xfrm>
            <a:off x="1028700" y="1276350"/>
            <a:ext cx="7086600" cy="3505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effectLst/>
                <a:latin typeface="Calibri" panose="020F0502020204030204" pitchFamily="34" charset="0"/>
                <a:ea typeface="Calibri" panose="020F0502020204030204" pitchFamily="34" charset="0"/>
                <a:cs typeface="Arial" panose="020B0604020202020204" pitchFamily="34" charset="0"/>
              </a:rPr>
              <a:t>Article 24.27(3) provides four criteria to guide the Secretariat’s review process</a:t>
            </a:r>
            <a:r>
              <a:rPr lang="en-US" sz="2000" dirty="0">
                <a:latin typeface="Calibri" panose="020F0502020204030204" pitchFamily="34" charset="0"/>
                <a:ea typeface="Calibri" panose="020F0502020204030204" pitchFamily="34" charset="0"/>
                <a:cs typeface="Arial" panose="020B0604020202020204" pitchFamily="34" charset="0"/>
              </a:rPr>
              <a:t>, including</a:t>
            </a:r>
            <a:r>
              <a:rPr lang="en-US" sz="2000" dirty="0">
                <a:effectLst/>
                <a:latin typeface="Calibri" panose="020F0502020204030204" pitchFamily="34" charset="0"/>
                <a:ea typeface="Calibri" panose="020F0502020204030204" pitchFamily="34" charset="0"/>
                <a:cs typeface="Arial" panose="020B0604020202020204" pitchFamily="34" charset="0"/>
              </a:rPr>
              <a:t>: “(c) </a:t>
            </a:r>
            <a:r>
              <a:rPr lang="en-US" sz="2000" b="1" dirty="0">
                <a:effectLst/>
                <a:latin typeface="Calibri" panose="020F0502020204030204" pitchFamily="34" charset="0"/>
                <a:ea typeface="Calibri" panose="020F0502020204030204" pitchFamily="34" charset="0"/>
                <a:cs typeface="Arial" panose="020B0604020202020204" pitchFamily="34" charset="0"/>
              </a:rPr>
              <a:t>private remedies available under the Party’s law have been pursued</a:t>
            </a:r>
            <a:r>
              <a:rPr lang="en-US" sz="2000" dirty="0">
                <a:effectLst/>
                <a:latin typeface="Calibri" panose="020F0502020204030204" pitchFamily="34" charset="0"/>
                <a:ea typeface="Calibri" panose="020F0502020204030204" pitchFamily="34" charset="0"/>
                <a:cs typeface="Arial" panose="020B0604020202020204" pitchFamily="34" charset="0"/>
              </a:rPr>
              <a:t>”.</a:t>
            </a:r>
          </a:p>
          <a:p>
            <a:endParaRPr lang="en-US" sz="2000" dirty="0">
              <a:effectLst/>
              <a:latin typeface="Calibri" panose="020F0502020204030204" pitchFamily="34" charset="0"/>
              <a:ea typeface="Calibri" panose="020F0502020204030204" pitchFamily="34" charset="0"/>
              <a:cs typeface="Arial" panose="020B0604020202020204" pitchFamily="34" charset="0"/>
            </a:endParaRPr>
          </a:p>
          <a:p>
            <a:r>
              <a:rPr lang="en-US" sz="2000" dirty="0">
                <a:effectLst/>
                <a:latin typeface="Calibri" panose="020F0502020204030204" pitchFamily="34" charset="0"/>
                <a:ea typeface="Calibri" panose="020F0502020204030204" pitchFamily="34" charset="0"/>
                <a:cs typeface="Arial" panose="020B0604020202020204" pitchFamily="34" charset="0"/>
              </a:rPr>
              <a:t>This can be met by filing a complaint or referencing a complaint filed by another person, organization, or entity. </a:t>
            </a:r>
          </a:p>
          <a:p>
            <a:pPr lvl="1"/>
            <a:r>
              <a:rPr lang="en-US" sz="1600" dirty="0">
                <a:effectLst/>
                <a:latin typeface="Calibri" panose="020F0502020204030204" pitchFamily="34" charset="0"/>
                <a:ea typeface="Calibri" panose="020F0502020204030204" pitchFamily="34" charset="0"/>
                <a:cs typeface="Arial" panose="020B0604020202020204" pitchFamily="34" charset="0"/>
              </a:rPr>
              <a:t>This criterion is evaluated according to a standard of reasonableness, keeping in mind that in some cases barriers exist to pursuing such remedies. </a:t>
            </a:r>
            <a:endParaRPr lang="es-MX" sz="16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940280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pic>
        <p:nvPicPr>
          <p:cNvPr id="4" name="Content Placeholder 3" descr="SEM presentation1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79965"/>
            <a:ext cx="9144000" cy="36706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descr="SEM presentation1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9899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26" y="0"/>
            <a:ext cx="9144000" cy="5143500"/>
          </a:xfrm>
          <a:prstGeom prst="rect">
            <a:avLst/>
          </a:prstGeom>
        </p:spPr>
      </p:pic>
      <p:sp>
        <p:nvSpPr>
          <p:cNvPr id="5" name="Title 1"/>
          <p:cNvSpPr txBox="1">
            <a:spLocks/>
          </p:cNvSpPr>
          <p:nvPr/>
        </p:nvSpPr>
        <p:spPr>
          <a:xfrm>
            <a:off x="5257800" y="438150"/>
            <a:ext cx="4295216" cy="10668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t>A renewed trilateral commitment under the CUSMA and ECA </a:t>
            </a:r>
          </a:p>
        </p:txBody>
      </p:sp>
      <p:sp>
        <p:nvSpPr>
          <p:cNvPr id="6" name="Rectangle 5"/>
          <p:cNvSpPr/>
          <p:nvPr/>
        </p:nvSpPr>
        <p:spPr>
          <a:xfrm>
            <a:off x="5257800" y="1809750"/>
            <a:ext cx="3657601" cy="1752018"/>
          </a:xfrm>
          <a:prstGeom prst="rect">
            <a:avLst/>
          </a:prstGeom>
        </p:spPr>
        <p:txBody>
          <a:bodyPr wrap="square" lIns="68580" tIns="34290" rIns="68580" bIns="34290">
            <a:spAutoFit/>
          </a:bodyPr>
          <a:lstStyle/>
          <a:p>
            <a:pPr marL="285750" indent="-285750">
              <a:lnSpc>
                <a:spcPts val="2000"/>
              </a:lnSpc>
              <a:spcAft>
                <a:spcPts val="1200"/>
              </a:spcAft>
              <a:buFont typeface="Arial" panose="020B0604020202020204" pitchFamily="34" charset="0"/>
              <a:buChar char="•"/>
            </a:pPr>
            <a:r>
              <a:rPr lang="en-US" sz="1600" b="1" dirty="0">
                <a:solidFill>
                  <a:srgbClr val="000000"/>
                </a:solidFill>
                <a:effectLst/>
                <a:latin typeface="Calibri" panose="020F0502020204030204" pitchFamily="34" charset="0"/>
                <a:ea typeface="Calibri" panose="020F0502020204030204" pitchFamily="34" charset="0"/>
              </a:rPr>
              <a:t>1994:</a:t>
            </a:r>
            <a:r>
              <a:rPr lang="en-US" sz="1600" dirty="0">
                <a:solidFill>
                  <a:srgbClr val="000000"/>
                </a:solidFill>
                <a:effectLst/>
                <a:latin typeface="Calibri" panose="020F0502020204030204" pitchFamily="34" charset="0"/>
                <a:ea typeface="Calibri" panose="020F0502020204030204" pitchFamily="34" charset="0"/>
              </a:rPr>
              <a:t> Established </a:t>
            </a:r>
            <a:r>
              <a:rPr lang="en-US" sz="1600" dirty="0">
                <a:solidFill>
                  <a:srgbClr val="000000"/>
                </a:solidFill>
                <a:latin typeface="Calibri" panose="020F0502020204030204" pitchFamily="34" charset="0"/>
                <a:ea typeface="Calibri" panose="020F0502020204030204" pitchFamily="34" charset="0"/>
              </a:rPr>
              <a:t>under</a:t>
            </a:r>
            <a:r>
              <a:rPr lang="en-US" sz="1600" dirty="0">
                <a:solidFill>
                  <a:srgbClr val="000000"/>
                </a:solidFill>
                <a:effectLst/>
                <a:latin typeface="Calibri" panose="020F0502020204030204" pitchFamily="34" charset="0"/>
                <a:ea typeface="Calibri" panose="020F0502020204030204" pitchFamily="34" charset="0"/>
              </a:rPr>
              <a:t> the North American Agreement on Environmental Cooperation (NAAEC)</a:t>
            </a:r>
          </a:p>
          <a:p>
            <a:pPr marL="285750" indent="-285750">
              <a:lnSpc>
                <a:spcPts val="2000"/>
              </a:lnSpc>
              <a:spcAft>
                <a:spcPts val="1200"/>
              </a:spcAft>
              <a:buFont typeface="Arial" panose="020B0604020202020204" pitchFamily="34" charset="0"/>
              <a:buChar char="•"/>
            </a:pPr>
            <a:r>
              <a:rPr lang="en-US" sz="1600" b="1" dirty="0">
                <a:solidFill>
                  <a:srgbClr val="000000"/>
                </a:solidFill>
                <a:effectLst/>
                <a:latin typeface="Calibri" panose="020F0502020204030204" pitchFamily="34" charset="0"/>
                <a:ea typeface="Calibri" panose="020F0502020204030204" pitchFamily="34" charset="0"/>
              </a:rPr>
              <a:t>2020:</a:t>
            </a:r>
            <a:r>
              <a:rPr lang="en-US" sz="1600" dirty="0">
                <a:solidFill>
                  <a:srgbClr val="000000"/>
                </a:solidFill>
                <a:effectLst/>
                <a:latin typeface="Calibri" panose="020F0502020204030204" pitchFamily="34" charset="0"/>
                <a:ea typeface="Calibri" panose="020F0502020204030204" pitchFamily="34" charset="0"/>
              </a:rPr>
              <a:t> Renewed commitment </a:t>
            </a:r>
            <a:r>
              <a:rPr lang="en-US" sz="1600" dirty="0">
                <a:solidFill>
                  <a:srgbClr val="000000"/>
                </a:solidFill>
                <a:latin typeface="Calibri" panose="020F0502020204030204" pitchFamily="34" charset="0"/>
                <a:ea typeface="Calibri" panose="020F0502020204030204" pitchFamily="34" charset="0"/>
              </a:rPr>
              <a:t>under the Agreement on </a:t>
            </a:r>
            <a:r>
              <a:rPr lang="en-US" sz="1600" dirty="0">
                <a:solidFill>
                  <a:srgbClr val="000000"/>
                </a:solidFill>
                <a:effectLst/>
                <a:latin typeface="Calibri" panose="020F0502020204030204" pitchFamily="34" charset="0"/>
                <a:ea typeface="Calibri" panose="020F0502020204030204" pitchFamily="34" charset="0"/>
              </a:rPr>
              <a:t>Environmental Cooperation and CUSMA/USMCA</a:t>
            </a:r>
          </a:p>
        </p:txBody>
      </p:sp>
      <p:pic>
        <p:nvPicPr>
          <p:cNvPr id="3" name="Picture 2">
            <a:extLst>
              <a:ext uri="{FF2B5EF4-FFF2-40B4-BE49-F238E27FC236}">
                <a16:creationId xmlns:a16="http://schemas.microsoft.com/office/drawing/2014/main" id="{EEEC0275-0BC7-42B7-AD26-14E03EE42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 y="0"/>
            <a:ext cx="5040574" cy="5143500"/>
          </a:xfrm>
          <a:prstGeom prst="rect">
            <a:avLst/>
          </a:prstGeom>
        </p:spPr>
      </p:pic>
    </p:spTree>
    <p:extLst>
      <p:ext uri="{BB962C8B-B14F-4D97-AF65-F5344CB8AC3E}">
        <p14:creationId xmlns:p14="http://schemas.microsoft.com/office/powerpoint/2010/main" val="412901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3.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9050"/>
            <a:ext cx="9144000" cy="5143500"/>
          </a:xfrm>
          <a:prstGeom prst="rect">
            <a:avLst/>
          </a:prstGeom>
        </p:spPr>
      </p:pic>
      <p:sp>
        <p:nvSpPr>
          <p:cNvPr id="5" name="Title 1"/>
          <p:cNvSpPr txBox="1">
            <a:spLocks/>
          </p:cNvSpPr>
          <p:nvPr/>
        </p:nvSpPr>
        <p:spPr>
          <a:xfrm>
            <a:off x="381000" y="1123950"/>
            <a:ext cx="3761815" cy="6858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t>Mission</a:t>
            </a:r>
          </a:p>
          <a:p>
            <a:pPr algn="l"/>
            <a:endParaRPr lang="en-US" sz="2200" b="1" dirty="0"/>
          </a:p>
        </p:txBody>
      </p:sp>
      <p:sp>
        <p:nvSpPr>
          <p:cNvPr id="6" name="Rectangle 5"/>
          <p:cNvSpPr/>
          <p:nvPr/>
        </p:nvSpPr>
        <p:spPr>
          <a:xfrm>
            <a:off x="381000" y="1645697"/>
            <a:ext cx="3505200" cy="2188035"/>
          </a:xfrm>
          <a:prstGeom prst="rect">
            <a:avLst/>
          </a:prstGeom>
        </p:spPr>
        <p:txBody>
          <a:bodyPr wrap="square" lIns="68580" tIns="34290" rIns="68580" bIns="34290">
            <a:spAutoFit/>
          </a:bodyPr>
          <a:lstStyle/>
          <a:p>
            <a:pPr marL="285750" indent="-285750">
              <a:lnSpc>
                <a:spcPts val="2000"/>
              </a:lnSpc>
              <a:spcAft>
                <a:spcPts val="600"/>
              </a:spcAft>
              <a:buFont typeface="Arial" panose="020B0604020202020204" pitchFamily="34" charset="0"/>
              <a:buChar char="•"/>
            </a:pPr>
            <a:r>
              <a:rPr lang="en-US" sz="1600" dirty="0"/>
              <a:t>Facilitate cooperation and community participation for the conservation, protection and enhancement of the North American environment</a:t>
            </a:r>
          </a:p>
          <a:p>
            <a:pPr marL="285750" indent="-285750">
              <a:lnSpc>
                <a:spcPts val="2000"/>
              </a:lnSpc>
              <a:buFont typeface="Arial" panose="020B0604020202020204" pitchFamily="34" charset="0"/>
              <a:buChar char="•"/>
            </a:pPr>
            <a:r>
              <a:rPr lang="en-US" sz="1600" dirty="0"/>
              <a:t>Support sustainable development in benefit of present and future generations</a:t>
            </a:r>
          </a:p>
        </p:txBody>
      </p:sp>
    </p:spTree>
    <p:extLst>
      <p:ext uri="{BB962C8B-B14F-4D97-AF65-F5344CB8AC3E}">
        <p14:creationId xmlns:p14="http://schemas.microsoft.com/office/powerpoint/2010/main" val="429168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4.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txBox="1">
            <a:spLocks/>
          </p:cNvSpPr>
          <p:nvPr/>
        </p:nvSpPr>
        <p:spPr>
          <a:xfrm>
            <a:off x="3581400" y="590550"/>
            <a:ext cx="2133600" cy="6858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rPr>
              <a:t>The CEC</a:t>
            </a:r>
          </a:p>
          <a:p>
            <a:pPr algn="l"/>
            <a:endParaRPr lang="en-US" sz="2200" b="1" dirty="0"/>
          </a:p>
        </p:txBody>
      </p:sp>
      <p:sp>
        <p:nvSpPr>
          <p:cNvPr id="2" name="Oval 1">
            <a:extLst>
              <a:ext uri="{FF2B5EF4-FFF2-40B4-BE49-F238E27FC236}">
                <a16:creationId xmlns:a16="http://schemas.microsoft.com/office/drawing/2014/main" id="{410D7E13-D8F9-438C-B3B6-F85FDC5D7BC9}"/>
              </a:ext>
            </a:extLst>
          </p:cNvPr>
          <p:cNvSpPr/>
          <p:nvPr/>
        </p:nvSpPr>
        <p:spPr>
          <a:xfrm>
            <a:off x="7239000" y="95250"/>
            <a:ext cx="1604010" cy="1524000"/>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err="1">
                <a:ln>
                  <a:solidFill>
                    <a:schemeClr val="bg1"/>
                  </a:solidFill>
                </a:ln>
              </a:rPr>
              <a:t>Environment</a:t>
            </a:r>
            <a:r>
              <a:rPr lang="es-MX" sz="1200" dirty="0">
                <a:ln>
                  <a:solidFill>
                    <a:schemeClr val="bg1"/>
                  </a:solidFill>
                </a:ln>
              </a:rPr>
              <a:t> </a:t>
            </a:r>
            <a:r>
              <a:rPr lang="es-MX" sz="1200" dirty="0" err="1">
                <a:ln>
                  <a:solidFill>
                    <a:schemeClr val="bg1"/>
                  </a:solidFill>
                </a:ln>
              </a:rPr>
              <a:t>Committee</a:t>
            </a:r>
            <a:r>
              <a:rPr lang="es-MX" sz="1200" dirty="0">
                <a:ln>
                  <a:solidFill>
                    <a:schemeClr val="bg1"/>
                  </a:solidFill>
                </a:ln>
              </a:rPr>
              <a:t> </a:t>
            </a:r>
            <a:r>
              <a:rPr lang="es-MX" sz="1000" i="1" dirty="0">
                <a:ln>
                  <a:solidFill>
                    <a:schemeClr val="bg1"/>
                  </a:solidFill>
                </a:ln>
              </a:rPr>
              <a:t>CUSMA/USMCA </a:t>
            </a:r>
            <a:r>
              <a:rPr lang="es-MX" sz="1000" i="1" dirty="0" err="1">
                <a:ln>
                  <a:solidFill>
                    <a:schemeClr val="bg1"/>
                  </a:solidFill>
                </a:ln>
              </a:rPr>
              <a:t>Chapter</a:t>
            </a:r>
            <a:r>
              <a:rPr lang="es-MX" sz="1000" i="1" dirty="0">
                <a:ln>
                  <a:solidFill>
                    <a:schemeClr val="bg1"/>
                  </a:solidFill>
                </a:ln>
              </a:rPr>
              <a:t> 24</a:t>
            </a:r>
            <a:endParaRPr lang="en-US" sz="1000" i="1" dirty="0">
              <a:ln>
                <a:solidFill>
                  <a:schemeClr val="bg1"/>
                </a:solidFill>
              </a:ln>
            </a:endParaRPr>
          </a:p>
        </p:txBody>
      </p:sp>
      <p:cxnSp>
        <p:nvCxnSpPr>
          <p:cNvPr id="25" name="Straight Arrow Connector 24">
            <a:extLst>
              <a:ext uri="{FF2B5EF4-FFF2-40B4-BE49-F238E27FC236}">
                <a16:creationId xmlns:a16="http://schemas.microsoft.com/office/drawing/2014/main" id="{DBD2B59E-4969-4B3E-BAB0-BBCBF6D84634}"/>
              </a:ext>
            </a:extLst>
          </p:cNvPr>
          <p:cNvCxnSpPr>
            <a:cxnSpLocks/>
          </p:cNvCxnSpPr>
          <p:nvPr/>
        </p:nvCxnSpPr>
        <p:spPr>
          <a:xfrm flipV="1">
            <a:off x="5410200" y="1123950"/>
            <a:ext cx="1604010" cy="49530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0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5" y="0"/>
            <a:ext cx="9144000" cy="5143500"/>
          </a:xfrm>
          <a:prstGeom prst="rect">
            <a:avLst/>
          </a:prstGeom>
        </p:spPr>
      </p:pic>
      <p:sp>
        <p:nvSpPr>
          <p:cNvPr id="5" name="Title 1"/>
          <p:cNvSpPr txBox="1">
            <a:spLocks/>
          </p:cNvSpPr>
          <p:nvPr/>
        </p:nvSpPr>
        <p:spPr>
          <a:xfrm>
            <a:off x="5334000" y="510540"/>
            <a:ext cx="3352800" cy="6709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ECA and CUSMA/USMCA Chapter 24</a:t>
            </a:r>
          </a:p>
        </p:txBody>
      </p:sp>
      <p:sp>
        <p:nvSpPr>
          <p:cNvPr id="6" name="Rectangle 5"/>
          <p:cNvSpPr/>
          <p:nvPr/>
        </p:nvSpPr>
        <p:spPr>
          <a:xfrm>
            <a:off x="5334000" y="1298213"/>
            <a:ext cx="3048000" cy="2669962"/>
          </a:xfrm>
          <a:prstGeom prst="rect">
            <a:avLst/>
          </a:prstGeom>
        </p:spPr>
        <p:txBody>
          <a:bodyPr wrap="square" lIns="68580" tIns="34290" rIns="68580" bIns="34290">
            <a:spAutoFit/>
          </a:bodyPr>
          <a:lstStyle/>
          <a:p>
            <a:pPr marL="285750" indent="-285750" fontAlgn="ctr">
              <a:spcAft>
                <a:spcPts val="600"/>
              </a:spcAft>
              <a:buFont typeface="Wingdings" charset="2"/>
              <a:buChar char="§"/>
            </a:pPr>
            <a:r>
              <a:rPr lang="en-US" sz="1600" dirty="0"/>
              <a:t>ECA negotiated in parallel with CUSMA </a:t>
            </a:r>
          </a:p>
          <a:p>
            <a:pPr marL="285750" indent="-285750" fontAlgn="ctr">
              <a:spcAft>
                <a:spcPts val="600"/>
              </a:spcAft>
              <a:buFont typeface="Wingdings" charset="2"/>
              <a:buChar char="§"/>
            </a:pPr>
            <a:r>
              <a:rPr lang="en-US" sz="1600" dirty="0"/>
              <a:t>Both agreements entered into force simultaneously</a:t>
            </a:r>
          </a:p>
          <a:p>
            <a:pPr marL="285750" indent="-285750" fontAlgn="ctr">
              <a:spcAft>
                <a:spcPts val="600"/>
              </a:spcAft>
              <a:buFont typeface="Wingdings" charset="2"/>
              <a:buChar char="§"/>
            </a:pPr>
            <a:r>
              <a:rPr lang="en-US" sz="1600" dirty="0"/>
              <a:t>ECA replaces the NAAEC</a:t>
            </a:r>
          </a:p>
          <a:p>
            <a:pPr marL="285750" indent="-285750" fontAlgn="ctr">
              <a:spcAft>
                <a:spcPts val="1200"/>
              </a:spcAft>
              <a:buFont typeface="Wingdings" charset="2"/>
              <a:buChar char="§"/>
            </a:pPr>
            <a:r>
              <a:rPr lang="en-US" sz="1600" dirty="0"/>
              <a:t>Continuity of the CEC as originally established in NAAEC</a:t>
            </a:r>
          </a:p>
          <a:p>
            <a:pPr marL="285750" indent="-285750" fontAlgn="ctr">
              <a:spcAft>
                <a:spcPts val="1200"/>
              </a:spcAft>
              <a:buFont typeface="Wingdings" charset="2"/>
              <a:buChar char="§"/>
            </a:pPr>
            <a:r>
              <a:rPr lang="en-US" sz="1600" dirty="0"/>
              <a:t>The SEM process integrated into </a:t>
            </a:r>
            <a:r>
              <a:rPr lang="en-US" sz="1600" b="1" dirty="0"/>
              <a:t>CUSMA</a:t>
            </a:r>
            <a:r>
              <a:rPr lang="en-US" sz="1600" dirty="0"/>
              <a:t> </a:t>
            </a:r>
            <a:r>
              <a:rPr lang="en-US" sz="1600" b="1" dirty="0"/>
              <a:t>Chapter 24</a:t>
            </a:r>
            <a:endParaRPr lang="en-US" sz="1600" dirty="0"/>
          </a:p>
        </p:txBody>
      </p:sp>
      <p:sp>
        <p:nvSpPr>
          <p:cNvPr id="9" name="Title 1">
            <a:extLst>
              <a:ext uri="{FF2B5EF4-FFF2-40B4-BE49-F238E27FC236}">
                <a16:creationId xmlns:a16="http://schemas.microsoft.com/office/drawing/2014/main" id="{AD25C69F-329C-442B-83F0-4A481A228458}"/>
              </a:ext>
            </a:extLst>
          </p:cNvPr>
          <p:cNvSpPr txBox="1">
            <a:spLocks/>
          </p:cNvSpPr>
          <p:nvPr/>
        </p:nvSpPr>
        <p:spPr>
          <a:xfrm>
            <a:off x="-457200" y="533823"/>
            <a:ext cx="4307915" cy="457200"/>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NAFTA and NAAEC</a:t>
            </a:r>
          </a:p>
        </p:txBody>
      </p:sp>
      <p:sp>
        <p:nvSpPr>
          <p:cNvPr id="10" name="Rectangle 9">
            <a:extLst>
              <a:ext uri="{FF2B5EF4-FFF2-40B4-BE49-F238E27FC236}">
                <a16:creationId xmlns:a16="http://schemas.microsoft.com/office/drawing/2014/main" id="{92F9AFA4-44F5-48C0-A68A-0074BD338E84}"/>
              </a:ext>
            </a:extLst>
          </p:cNvPr>
          <p:cNvSpPr/>
          <p:nvPr/>
        </p:nvSpPr>
        <p:spPr>
          <a:xfrm>
            <a:off x="228600" y="1352550"/>
            <a:ext cx="3276600" cy="2593018"/>
          </a:xfrm>
          <a:prstGeom prst="rect">
            <a:avLst/>
          </a:prstGeom>
        </p:spPr>
        <p:txBody>
          <a:bodyPr wrap="square" lIns="68580" tIns="34290" rIns="68580" bIns="34290">
            <a:spAutoFit/>
          </a:bodyPr>
          <a:lstStyle/>
          <a:p>
            <a:pPr marL="285750" indent="-285750">
              <a:spcAft>
                <a:spcPts val="600"/>
              </a:spcAft>
              <a:buFont typeface="Wingdings" charset="2"/>
              <a:buChar char="§"/>
            </a:pPr>
            <a:r>
              <a:rPr lang="en-US" sz="1600" dirty="0"/>
              <a:t>NAFTA was silent on environmental issues </a:t>
            </a:r>
          </a:p>
          <a:p>
            <a:pPr marL="285750" indent="-285750">
              <a:spcAft>
                <a:spcPts val="600"/>
              </a:spcAft>
              <a:buFont typeface="Wingdings" charset="2"/>
              <a:buChar char="§"/>
            </a:pPr>
            <a:r>
              <a:rPr lang="en-US" sz="1600" dirty="0"/>
              <a:t>NAAEC made a commitment to effectively enforce environmental laws</a:t>
            </a:r>
          </a:p>
          <a:p>
            <a:pPr marL="285750" indent="-285750">
              <a:spcAft>
                <a:spcPts val="600"/>
              </a:spcAft>
              <a:buFont typeface="Wingdings" charset="2"/>
              <a:buChar char="§"/>
            </a:pPr>
            <a:r>
              <a:rPr lang="en-US" sz="1600" dirty="0"/>
              <a:t>NAAEC creates the Commission for Environmental Cooperation</a:t>
            </a:r>
          </a:p>
          <a:p>
            <a:pPr marL="285750" indent="-285750">
              <a:spcAft>
                <a:spcPts val="600"/>
              </a:spcAft>
              <a:buFont typeface="Wingdings" charset="2"/>
              <a:buChar char="§"/>
            </a:pPr>
            <a:r>
              <a:rPr lang="en-US" sz="1600" dirty="0"/>
              <a:t>CEC implements the SEM Process</a:t>
            </a:r>
          </a:p>
          <a:p>
            <a:pPr marL="285750" indent="-285750">
              <a:spcAft>
                <a:spcPts val="600"/>
              </a:spcAft>
              <a:buFont typeface="Wingdings" charset="2"/>
              <a:buChar char="§"/>
            </a:pPr>
            <a:endParaRPr lang="en-US" sz="1600" b="1" dirty="0"/>
          </a:p>
        </p:txBody>
      </p:sp>
      <p:sp>
        <p:nvSpPr>
          <p:cNvPr id="2" name="Arrow: Right 1">
            <a:extLst>
              <a:ext uri="{FF2B5EF4-FFF2-40B4-BE49-F238E27FC236}">
                <a16:creationId xmlns:a16="http://schemas.microsoft.com/office/drawing/2014/main" id="{F95A394D-EE46-4B4F-86FF-69883B01F592}"/>
              </a:ext>
            </a:extLst>
          </p:cNvPr>
          <p:cNvSpPr/>
          <p:nvPr/>
        </p:nvSpPr>
        <p:spPr>
          <a:xfrm>
            <a:off x="3962400" y="1309643"/>
            <a:ext cx="1077686" cy="2188213"/>
          </a:xfrm>
          <a:prstGeom prst="rightArrow">
            <a:avLst>
              <a:gd name="adj1" fmla="val 50000"/>
              <a:gd name="adj2" fmla="val 57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46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txBox="1">
            <a:spLocks/>
          </p:cNvSpPr>
          <p:nvPr/>
        </p:nvSpPr>
        <p:spPr>
          <a:xfrm>
            <a:off x="5410200" y="1047750"/>
            <a:ext cx="4419600" cy="5334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CUSMA Chapter 24</a:t>
            </a:r>
          </a:p>
        </p:txBody>
      </p:sp>
      <p:sp>
        <p:nvSpPr>
          <p:cNvPr id="7" name="Rectangle 6"/>
          <p:cNvSpPr/>
          <p:nvPr/>
        </p:nvSpPr>
        <p:spPr>
          <a:xfrm>
            <a:off x="5442857" y="1657350"/>
            <a:ext cx="3200400" cy="2762295"/>
          </a:xfrm>
          <a:prstGeom prst="rect">
            <a:avLst/>
          </a:prstGeom>
        </p:spPr>
        <p:txBody>
          <a:bodyPr wrap="square" lIns="68580" tIns="34290" rIns="68580" bIns="34290">
            <a:spAutoFit/>
          </a:bodyPr>
          <a:lstStyle/>
          <a:p>
            <a:pPr marL="285750" indent="-285750">
              <a:spcAft>
                <a:spcPts val="600"/>
              </a:spcAft>
              <a:buFont typeface="Wingdings" charset="2"/>
              <a:buChar char="§"/>
            </a:pPr>
            <a:r>
              <a:rPr lang="en-US" sz="1600" dirty="0"/>
              <a:t>Creates the Environment Committee</a:t>
            </a:r>
          </a:p>
          <a:p>
            <a:pPr marL="285750" indent="-285750">
              <a:spcAft>
                <a:spcPts val="600"/>
              </a:spcAft>
              <a:buFont typeface="Wingdings" charset="2"/>
              <a:buChar char="§"/>
            </a:pPr>
            <a:r>
              <a:rPr lang="en-US" sz="1600" dirty="0"/>
              <a:t>CEC operational provisions are now in the ECA</a:t>
            </a:r>
          </a:p>
          <a:p>
            <a:pPr marL="285750" indent="-285750">
              <a:spcAft>
                <a:spcPts val="600"/>
              </a:spcAft>
              <a:buFont typeface="Wingdings" charset="2"/>
              <a:buChar char="§"/>
            </a:pPr>
            <a:r>
              <a:rPr lang="en-US" sz="1600" dirty="0"/>
              <a:t>All SEM-related provisions are now in CUSMA Chapter 24 </a:t>
            </a:r>
          </a:p>
          <a:p>
            <a:pPr marL="285750" indent="-285750">
              <a:spcAft>
                <a:spcPts val="600"/>
              </a:spcAft>
              <a:buFont typeface="Wingdings" charset="2"/>
              <a:buChar char="§"/>
            </a:pPr>
            <a:r>
              <a:rPr lang="en-US" sz="1600" dirty="0"/>
              <a:t>Active submissions at the time </a:t>
            </a:r>
            <a:br>
              <a:rPr lang="en-US" sz="1600" dirty="0"/>
            </a:br>
            <a:r>
              <a:rPr lang="en-US" sz="1600" dirty="0"/>
              <a:t>of the entry into force of CUSMA are being processed according </a:t>
            </a:r>
            <a:br>
              <a:rPr lang="en-US" sz="1600" dirty="0"/>
            </a:br>
            <a:r>
              <a:rPr lang="en-US" sz="1600" dirty="0"/>
              <a:t>to NAAEC</a:t>
            </a:r>
          </a:p>
        </p:txBody>
      </p:sp>
      <p:sp>
        <p:nvSpPr>
          <p:cNvPr id="8" name="TextBox 7">
            <a:extLst>
              <a:ext uri="{FF2B5EF4-FFF2-40B4-BE49-F238E27FC236}">
                <a16:creationId xmlns:a16="http://schemas.microsoft.com/office/drawing/2014/main" id="{56BFCAD0-C033-46D3-946F-DF9653B5B977}"/>
              </a:ext>
            </a:extLst>
          </p:cNvPr>
          <p:cNvSpPr txBox="1"/>
          <p:nvPr/>
        </p:nvSpPr>
        <p:spPr>
          <a:xfrm>
            <a:off x="838200" y="4019550"/>
            <a:ext cx="4644570" cy="338554"/>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www.cec.org/atlas</a:t>
            </a:r>
          </a:p>
        </p:txBody>
      </p:sp>
    </p:spTree>
    <p:extLst>
      <p:ext uri="{BB962C8B-B14F-4D97-AF65-F5344CB8AC3E}">
        <p14:creationId xmlns:p14="http://schemas.microsoft.com/office/powerpoint/2010/main" val="50667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idx="1"/>
          </p:nvPr>
        </p:nvSpPr>
        <p:spPr>
          <a:xfrm>
            <a:off x="1604554" y="1276350"/>
            <a:ext cx="6172200" cy="2514600"/>
          </a:xfrm>
        </p:spPr>
        <p:txBody>
          <a:bodyPr>
            <a:noAutofit/>
          </a:bodyPr>
          <a:lstStyle/>
          <a:p>
            <a:pPr marL="0" indent="0">
              <a:spcAft>
                <a:spcPts val="1200"/>
              </a:spcAft>
              <a:buNone/>
            </a:pPr>
            <a:r>
              <a:rPr lang="en-US" sz="1800" b="1" dirty="0"/>
              <a:t>Article 24.27(1)</a:t>
            </a:r>
            <a:r>
              <a:rPr lang="en-US" sz="1800" dirty="0"/>
              <a:t> Any person of a Party may file a submission asserting that a Party is failing to effectively enforce its environmental laws. </a:t>
            </a:r>
          </a:p>
          <a:p>
            <a:pPr marL="0" indent="0">
              <a:spcAft>
                <a:spcPts val="1200"/>
              </a:spcAft>
              <a:buNone/>
            </a:pPr>
            <a:r>
              <a:rPr lang="en-US" sz="2000" i="1" baseline="30000" dirty="0"/>
              <a:t>Note: “environmental law” is defined in Article 24.1 and there are specific definitions for each country</a:t>
            </a:r>
          </a:p>
          <a:p>
            <a:pPr marL="0" indent="0">
              <a:spcAft>
                <a:spcPts val="1200"/>
              </a:spcAft>
              <a:buNone/>
            </a:pPr>
            <a:r>
              <a:rPr lang="en-US" sz="1800" b="1" dirty="0"/>
              <a:t>Articles 24.27(2) and (3) </a:t>
            </a:r>
            <a:r>
              <a:rPr lang="en-US" sz="1800" dirty="0"/>
              <a:t>contain requirements for submissions and criteria for the Secretariat’s review process</a:t>
            </a:r>
          </a:p>
          <a:p>
            <a:pPr marL="0" indent="0">
              <a:spcAft>
                <a:spcPts val="1200"/>
              </a:spcAft>
              <a:buNone/>
            </a:pPr>
            <a:r>
              <a:rPr lang="en-US" sz="1800" b="1" dirty="0"/>
              <a:t>Article 24.27(4) </a:t>
            </a:r>
            <a:r>
              <a:rPr lang="en-US" sz="1800" dirty="0"/>
              <a:t>describes the government response</a:t>
            </a:r>
            <a:endParaRPr lang="en-US" sz="1800" i="1" baseline="30000" dirty="0"/>
          </a:p>
          <a:p>
            <a:pPr>
              <a:buFont typeface="Wingdings" charset="2"/>
              <a:buChar char="§"/>
            </a:pPr>
            <a:endParaRPr lang="en-US" sz="2400" dirty="0"/>
          </a:p>
        </p:txBody>
      </p:sp>
      <p:sp>
        <p:nvSpPr>
          <p:cNvPr id="14" name="Title 1"/>
          <p:cNvSpPr txBox="1">
            <a:spLocks/>
          </p:cNvSpPr>
          <p:nvPr/>
        </p:nvSpPr>
        <p:spPr>
          <a:xfrm>
            <a:off x="1485900" y="438150"/>
            <a:ext cx="6172200" cy="4572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Submissions on Enforcement Matters process</a:t>
            </a:r>
          </a:p>
        </p:txBody>
      </p:sp>
    </p:spTree>
    <p:extLst>
      <p:ext uri="{BB962C8B-B14F-4D97-AF65-F5344CB8AC3E}">
        <p14:creationId xmlns:p14="http://schemas.microsoft.com/office/powerpoint/2010/main" val="299385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Content Placeholder 5" descr="Shape&#10;&#10;Description automatically generated with medium confidence">
            <a:extLst>
              <a:ext uri="{FF2B5EF4-FFF2-40B4-BE49-F238E27FC236}">
                <a16:creationId xmlns:a16="http://schemas.microsoft.com/office/drawing/2014/main" id="{5CEDFF09-885C-46C2-AB96-5E906741A7E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5800" y="125342"/>
            <a:ext cx="8005992" cy="4503808"/>
          </a:xfrm>
        </p:spPr>
      </p:pic>
    </p:spTree>
    <p:extLst>
      <p:ext uri="{BB962C8B-B14F-4D97-AF65-F5344CB8AC3E}">
        <p14:creationId xmlns:p14="http://schemas.microsoft.com/office/powerpoint/2010/main" val="365851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457200" y="1809750"/>
            <a:ext cx="3352800" cy="1892826"/>
          </a:xfrm>
          <a:prstGeom prst="rect">
            <a:avLst/>
          </a:prstGeom>
          <a:noFill/>
        </p:spPr>
        <p:txBody>
          <a:bodyPr wrap="square" rtlCol="0">
            <a:spAutoFit/>
          </a:bodyPr>
          <a:lstStyle/>
          <a:p>
            <a:pPr>
              <a:spcAft>
                <a:spcPts val="600"/>
              </a:spcAft>
            </a:pPr>
            <a:r>
              <a:rPr lang="en-US" sz="1600" dirty="0"/>
              <a:t>Following the Party response, the Secretariat determines whether to recommend preparation of a factual record </a:t>
            </a:r>
          </a:p>
          <a:p>
            <a:pPr>
              <a:spcAft>
                <a:spcPts val="600"/>
              </a:spcAft>
            </a:pPr>
            <a:r>
              <a:rPr lang="en-US" sz="1600" dirty="0"/>
              <a:t>The Council votes on whether </a:t>
            </a:r>
            <a:br>
              <a:rPr lang="en-US" sz="1600" dirty="0"/>
            </a:br>
            <a:r>
              <a:rPr lang="en-US" sz="1600" dirty="0"/>
              <a:t>to authorize the Secretariat to develop a factual record</a:t>
            </a:r>
          </a:p>
        </p:txBody>
      </p:sp>
      <p:sp>
        <p:nvSpPr>
          <p:cNvPr id="14" name="Title 1"/>
          <p:cNvSpPr txBox="1">
            <a:spLocks/>
          </p:cNvSpPr>
          <p:nvPr/>
        </p:nvSpPr>
        <p:spPr>
          <a:xfrm>
            <a:off x="457200" y="1200150"/>
            <a:ext cx="4114800" cy="5334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200" b="1" dirty="0"/>
              <a:t>Article 24.28 Factual Record</a:t>
            </a:r>
          </a:p>
        </p:txBody>
      </p:sp>
    </p:spTree>
    <p:extLst>
      <p:ext uri="{BB962C8B-B14F-4D97-AF65-F5344CB8AC3E}">
        <p14:creationId xmlns:p14="http://schemas.microsoft.com/office/powerpoint/2010/main" val="2665253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8213</TotalTime>
  <Words>1226</Words>
  <Application>Microsoft Office PowerPoint</Application>
  <PresentationFormat>On-screen Show (16:9)</PresentationFormat>
  <Paragraphs>105</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SEM Process under CUSMA/USMCA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of submissions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Continental Mapping Tools for Today’s GIS Enthusiast  How CEC mapping products can help you think outside the national bounding box</dc:title>
  <dc:creator>Zakir Jafry</dc:creator>
  <cp:lastModifiedBy>Caitlin McCoy</cp:lastModifiedBy>
  <cp:revision>258</cp:revision>
  <dcterms:created xsi:type="dcterms:W3CDTF">2020-11-14T15:04:21Z</dcterms:created>
  <dcterms:modified xsi:type="dcterms:W3CDTF">2021-05-18T16:14:51Z</dcterms:modified>
</cp:coreProperties>
</file>