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32523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32523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872226" y="1996294"/>
            <a:ext cx="2938779" cy="399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76092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32523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9827" y="6697218"/>
            <a:ext cx="8239759" cy="486409"/>
          </a:xfrm>
          <a:custGeom>
            <a:avLst/>
            <a:gdLst/>
            <a:ahLst/>
            <a:cxnLst/>
            <a:rect l="l" t="t" r="r" b="b"/>
            <a:pathLst>
              <a:path w="8239759" h="486409">
                <a:moveTo>
                  <a:pt x="8239506" y="4572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572"/>
                </a:lnTo>
                <a:lnTo>
                  <a:pt x="4572" y="4839"/>
                </a:lnTo>
                <a:lnTo>
                  <a:pt x="4572" y="4572"/>
                </a:lnTo>
                <a:lnTo>
                  <a:pt x="8239506" y="4572"/>
                </a:lnTo>
                <a:close/>
              </a:path>
              <a:path w="8239759" h="486409">
                <a:moveTo>
                  <a:pt x="8234172" y="486156"/>
                </a:moveTo>
                <a:lnTo>
                  <a:pt x="8234172" y="485844"/>
                </a:lnTo>
                <a:lnTo>
                  <a:pt x="4572" y="4839"/>
                </a:lnTo>
                <a:lnTo>
                  <a:pt x="4572" y="486156"/>
                </a:lnTo>
                <a:lnTo>
                  <a:pt x="8234172" y="486156"/>
                </a:lnTo>
                <a:close/>
              </a:path>
              <a:path w="8239759" h="486409">
                <a:moveTo>
                  <a:pt x="8239506" y="486156"/>
                </a:moveTo>
                <a:lnTo>
                  <a:pt x="8239506" y="4572"/>
                </a:lnTo>
                <a:lnTo>
                  <a:pt x="8234172" y="4572"/>
                </a:lnTo>
                <a:lnTo>
                  <a:pt x="8234172" y="485844"/>
                </a:lnTo>
                <a:lnTo>
                  <a:pt x="8239506" y="48615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14400" y="6701790"/>
            <a:ext cx="8229600" cy="481965"/>
          </a:xfrm>
          <a:custGeom>
            <a:avLst/>
            <a:gdLst/>
            <a:ahLst/>
            <a:cxnLst/>
            <a:rect l="l" t="t" r="r" b="b"/>
            <a:pathLst>
              <a:path w="8229600" h="481965">
                <a:moveTo>
                  <a:pt x="0" y="0"/>
                </a:moveTo>
                <a:lnTo>
                  <a:pt x="0" y="481583"/>
                </a:lnTo>
                <a:lnTo>
                  <a:pt x="8229600" y="481583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09827" y="6697218"/>
            <a:ext cx="8239759" cy="490855"/>
          </a:xfrm>
          <a:custGeom>
            <a:avLst/>
            <a:gdLst/>
            <a:ahLst/>
            <a:cxnLst/>
            <a:rect l="l" t="t" r="r" b="b"/>
            <a:pathLst>
              <a:path w="8239759" h="490854">
                <a:moveTo>
                  <a:pt x="8239506" y="488441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88442"/>
                </a:lnTo>
                <a:lnTo>
                  <a:pt x="2286" y="490728"/>
                </a:lnTo>
                <a:lnTo>
                  <a:pt x="4572" y="490728"/>
                </a:lnTo>
                <a:lnTo>
                  <a:pt x="4572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8229600" y="9143"/>
                </a:lnTo>
                <a:lnTo>
                  <a:pt x="8229600" y="4571"/>
                </a:lnTo>
                <a:lnTo>
                  <a:pt x="8234172" y="9143"/>
                </a:lnTo>
                <a:lnTo>
                  <a:pt x="8234172" y="490727"/>
                </a:lnTo>
                <a:lnTo>
                  <a:pt x="8237220" y="490727"/>
                </a:lnTo>
                <a:lnTo>
                  <a:pt x="8239506" y="488441"/>
                </a:lnTo>
                <a:close/>
              </a:path>
              <a:path w="8239759" h="490854">
                <a:moveTo>
                  <a:pt x="9905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8239759" h="490854">
                <a:moveTo>
                  <a:pt x="9905" y="481584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481584"/>
                </a:lnTo>
                <a:lnTo>
                  <a:pt x="9905" y="481584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4572" y="481584"/>
                </a:lnTo>
                <a:lnTo>
                  <a:pt x="9906" y="486156"/>
                </a:lnTo>
                <a:lnTo>
                  <a:pt x="9905" y="490728"/>
                </a:lnTo>
                <a:lnTo>
                  <a:pt x="8229600" y="490727"/>
                </a:lnTo>
                <a:lnTo>
                  <a:pt x="8229600" y="486155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9905" y="490728"/>
                </a:moveTo>
                <a:lnTo>
                  <a:pt x="9906" y="486156"/>
                </a:lnTo>
                <a:lnTo>
                  <a:pt x="4572" y="481584"/>
                </a:lnTo>
                <a:lnTo>
                  <a:pt x="4572" y="490728"/>
                </a:lnTo>
                <a:lnTo>
                  <a:pt x="9905" y="490728"/>
                </a:lnTo>
                <a:close/>
              </a:path>
              <a:path w="8239759" h="490854">
                <a:moveTo>
                  <a:pt x="8234172" y="9143"/>
                </a:moveTo>
                <a:lnTo>
                  <a:pt x="8229600" y="4571"/>
                </a:lnTo>
                <a:lnTo>
                  <a:pt x="8229600" y="9143"/>
                </a:lnTo>
                <a:lnTo>
                  <a:pt x="8234172" y="9143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8234172" y="9143"/>
                </a:lnTo>
                <a:lnTo>
                  <a:pt x="8229600" y="9143"/>
                </a:lnTo>
                <a:lnTo>
                  <a:pt x="8229600" y="481583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8234172" y="490727"/>
                </a:moveTo>
                <a:lnTo>
                  <a:pt x="8234172" y="481583"/>
                </a:lnTo>
                <a:lnTo>
                  <a:pt x="8229600" y="486155"/>
                </a:lnTo>
                <a:lnTo>
                  <a:pt x="8229600" y="490727"/>
                </a:lnTo>
                <a:lnTo>
                  <a:pt x="8234172" y="490727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018538" y="2057400"/>
            <a:ext cx="6026315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0589" y="762678"/>
            <a:ext cx="6917220" cy="114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32523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6717" y="1895855"/>
            <a:ext cx="7204964" cy="321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064767" y="6826555"/>
            <a:ext cx="449453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49030" y="6852919"/>
            <a:ext cx="2057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notesSlide" Target="../notesSlides/notesSlide1.xml"/><Relationship Id="rId7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notesSlide" Target="../notesSlides/notesSlide10.xml"/><Relationship Id="rId6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notesSlide" Target="../notesSlides/notesSlide12.xml"/><Relationship Id="rId6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city.org/" TargetMode="External"/><Relationship Id="rId3" Type="http://schemas.openxmlformats.org/officeDocument/2006/relationships/hyperlink" Target="http://www.lacitysan.org/" TargetMode="External"/><Relationship Id="rId4" Type="http://schemas.openxmlformats.org/officeDocument/2006/relationships/hyperlink" Target="http://www.lastormwater.org/" TargetMode="External"/><Relationship Id="rId5" Type="http://schemas.openxmlformats.org/officeDocument/2006/relationships/image" Target="../media/image56.jpg"/><Relationship Id="rId6" Type="http://schemas.openxmlformats.org/officeDocument/2006/relationships/image" Target="../media/image57.jpg"/><Relationship Id="rId7" Type="http://schemas.openxmlformats.org/officeDocument/2006/relationships/image" Target="../media/image58.png"/><Relationship Id="rId8" Type="http://schemas.openxmlformats.org/officeDocument/2006/relationships/notesSlide" Target="../notesSlides/notesSlide13.xml"/><Relationship Id="rId9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notesSlide" Target="../notesSlides/notesSlide2.xml"/><Relationship Id="rId5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4.xml"/><Relationship Id="rId7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notesSlide" Target="../notesSlides/notesSlide5.xml"/><Relationship Id="rId11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jpg"/><Relationship Id="rId12" Type="http://schemas.openxmlformats.org/officeDocument/2006/relationships/image" Target="../media/image30.png"/><Relationship Id="rId13" Type="http://schemas.openxmlformats.org/officeDocument/2006/relationships/image" Target="../media/image31.jpg"/><Relationship Id="rId14" Type="http://schemas.openxmlformats.org/officeDocument/2006/relationships/image" Target="../media/image32.jpg"/><Relationship Id="rId15" Type="http://schemas.openxmlformats.org/officeDocument/2006/relationships/notesSlide" Target="../notesSlides/notesSlide6.xml"/><Relationship Id="rId16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notesSlide" Target="../notesSlides/notesSlide7.xml"/><Relationship Id="rId6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7" Type="http://schemas.openxmlformats.org/officeDocument/2006/relationships/image" Target="../media/image41.jpg"/><Relationship Id="rId8" Type="http://schemas.openxmlformats.org/officeDocument/2006/relationships/image" Target="../media/image42.jpg"/><Relationship Id="rId9" Type="http://schemas.openxmlformats.org/officeDocument/2006/relationships/notesSlide" Target="../notesSlides/notesSlide8.xml"/><Relationship Id="rId10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8" Type="http://schemas.openxmlformats.org/officeDocument/2006/relationships/notesSlide" Target="../notesSlides/notesSlide9.xml"/><Relationship Id="rId9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502" y="3845881"/>
            <a:ext cx="7457440" cy="265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0000"/>
              </a:lnSpc>
            </a:pPr>
            <a:r>
              <a:rPr dirty="0" sz="4600" spc="-170" b="1">
                <a:solidFill>
                  <a:srgbClr val="376092"/>
                </a:solidFill>
                <a:latin typeface="Trebuchet MS"/>
                <a:cs typeface="Trebuchet MS"/>
              </a:rPr>
              <a:t>W</a:t>
            </a:r>
            <a:r>
              <a:rPr dirty="0" sz="4600" b="1">
                <a:solidFill>
                  <a:srgbClr val="376092"/>
                </a:solidFill>
                <a:latin typeface="Trebuchet MS"/>
                <a:cs typeface="Trebuchet MS"/>
              </a:rPr>
              <a:t>a</a:t>
            </a:r>
            <a:r>
              <a:rPr dirty="0" sz="4600" spc="-5" b="1">
                <a:solidFill>
                  <a:srgbClr val="376092"/>
                </a:solidFill>
                <a:latin typeface="Trebuchet MS"/>
                <a:cs typeface="Trebuchet MS"/>
              </a:rPr>
              <a:t>te</a:t>
            </a:r>
            <a:r>
              <a:rPr dirty="0" sz="4600" b="1">
                <a:solidFill>
                  <a:srgbClr val="376092"/>
                </a:solidFill>
                <a:latin typeface="Trebuchet MS"/>
                <a:cs typeface="Trebuchet MS"/>
              </a:rPr>
              <a:t>r</a:t>
            </a:r>
            <a:r>
              <a:rPr dirty="0" sz="4600" spc="-15" b="1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dirty="0" sz="4600" spc="-5" b="1">
                <a:solidFill>
                  <a:srgbClr val="376092"/>
                </a:solidFill>
                <a:latin typeface="Trebuchet MS"/>
                <a:cs typeface="Trebuchet MS"/>
              </a:rPr>
              <a:t>an</a:t>
            </a:r>
            <a:r>
              <a:rPr dirty="0" sz="4600" b="1">
                <a:solidFill>
                  <a:srgbClr val="376092"/>
                </a:solidFill>
                <a:latin typeface="Trebuchet MS"/>
                <a:cs typeface="Trebuchet MS"/>
              </a:rPr>
              <a:t>d</a:t>
            </a:r>
            <a:r>
              <a:rPr dirty="0" sz="4600" spc="-15" b="1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dirty="0" sz="4600" spc="-5" b="1">
                <a:solidFill>
                  <a:srgbClr val="376092"/>
                </a:solidFill>
                <a:latin typeface="Trebuchet MS"/>
                <a:cs typeface="Trebuchet MS"/>
              </a:rPr>
              <a:t>Climat</a:t>
            </a:r>
            <a:r>
              <a:rPr dirty="0" sz="4600" b="1">
                <a:solidFill>
                  <a:srgbClr val="376092"/>
                </a:solidFill>
                <a:latin typeface="Trebuchet MS"/>
                <a:cs typeface="Trebuchet MS"/>
              </a:rPr>
              <a:t>e</a:t>
            </a:r>
            <a:r>
              <a:rPr dirty="0" sz="4600" spc="-15" b="1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dirty="0" sz="4600" spc="-5" b="1">
                <a:solidFill>
                  <a:srgbClr val="376092"/>
                </a:solidFill>
                <a:latin typeface="Trebuchet MS"/>
                <a:cs typeface="Trebuchet MS"/>
              </a:rPr>
              <a:t>Change:</a:t>
            </a:r>
            <a:r>
              <a:rPr dirty="0" sz="4600" spc="-5" b="1">
                <a:solidFill>
                  <a:srgbClr val="376092"/>
                </a:solidFill>
                <a:latin typeface="Trebuchet MS"/>
                <a:cs typeface="Trebuchet MS"/>
              </a:rPr>
              <a:t> Adaptatio</a:t>
            </a:r>
            <a:r>
              <a:rPr dirty="0" sz="4600" b="1">
                <a:solidFill>
                  <a:srgbClr val="376092"/>
                </a:solidFill>
                <a:latin typeface="Trebuchet MS"/>
                <a:cs typeface="Trebuchet MS"/>
              </a:rPr>
              <a:t>n</a:t>
            </a:r>
            <a:r>
              <a:rPr dirty="0" sz="4600" spc="-10" b="1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dirty="0" sz="4600" spc="-5" b="1">
                <a:solidFill>
                  <a:srgbClr val="376092"/>
                </a:solidFill>
                <a:latin typeface="Trebuchet MS"/>
                <a:cs typeface="Trebuchet MS"/>
              </a:rPr>
              <a:t>throug</a:t>
            </a:r>
            <a:r>
              <a:rPr dirty="0" sz="4600" b="1">
                <a:solidFill>
                  <a:srgbClr val="376092"/>
                </a:solidFill>
                <a:latin typeface="Trebuchet MS"/>
                <a:cs typeface="Trebuchet MS"/>
              </a:rPr>
              <a:t>h</a:t>
            </a:r>
            <a:r>
              <a:rPr dirty="0" sz="4600" spc="-10" b="1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dirty="0" sz="4600" spc="-5" b="1">
                <a:solidFill>
                  <a:srgbClr val="376092"/>
                </a:solidFill>
                <a:latin typeface="Trebuchet MS"/>
                <a:cs typeface="Trebuchet MS"/>
              </a:rPr>
              <a:t>Green</a:t>
            </a:r>
            <a:r>
              <a:rPr dirty="0" sz="4600" spc="-5" b="1">
                <a:solidFill>
                  <a:srgbClr val="376092"/>
                </a:solidFill>
                <a:latin typeface="Trebuchet MS"/>
                <a:cs typeface="Trebuchet MS"/>
              </a:rPr>
              <a:t> Inf</a:t>
            </a:r>
            <a:r>
              <a:rPr dirty="0" sz="4600" spc="-145" b="1">
                <a:solidFill>
                  <a:srgbClr val="376092"/>
                </a:solidFill>
                <a:latin typeface="Trebuchet MS"/>
                <a:cs typeface="Trebuchet MS"/>
              </a:rPr>
              <a:t>r</a:t>
            </a:r>
            <a:r>
              <a:rPr dirty="0" sz="4600" spc="-5" b="1">
                <a:solidFill>
                  <a:srgbClr val="376092"/>
                </a:solidFill>
                <a:latin typeface="Trebuchet MS"/>
                <a:cs typeface="Trebuchet MS"/>
              </a:rPr>
              <a:t>astructure</a:t>
            </a:r>
            <a:endParaRPr sz="4600">
              <a:latin typeface="Trebuchet MS"/>
              <a:cs typeface="Trebuchet MS"/>
            </a:endParaRPr>
          </a:p>
          <a:p>
            <a:pPr marL="12700" marR="1447800">
              <a:lnSpc>
                <a:spcPct val="100000"/>
              </a:lnSpc>
              <a:spcBef>
                <a:spcPts val="675"/>
              </a:spcBef>
            </a:pPr>
            <a:r>
              <a:rPr dirty="0" sz="3200" spc="-20">
                <a:solidFill>
                  <a:srgbClr val="376092"/>
                </a:solidFill>
                <a:latin typeface="Trebuchet MS"/>
                <a:cs typeface="Trebuchet MS"/>
              </a:rPr>
              <a:t>Meeting</a:t>
            </a:r>
            <a:r>
              <a:rPr dirty="0" sz="3200" spc="25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dirty="0" sz="3200" spc="-20">
                <a:solidFill>
                  <a:srgbClr val="376092"/>
                </a:solidFill>
                <a:latin typeface="Trebuchet MS"/>
                <a:cs typeface="Trebuchet MS"/>
              </a:rPr>
              <a:t>L</a:t>
            </a:r>
            <a:r>
              <a:rPr dirty="0" sz="3200" spc="-380">
                <a:solidFill>
                  <a:srgbClr val="376092"/>
                </a:solidFill>
                <a:latin typeface="Trebuchet MS"/>
                <a:cs typeface="Trebuchet MS"/>
              </a:rPr>
              <a:t>A</a:t>
            </a:r>
            <a:r>
              <a:rPr dirty="0" sz="3200" spc="-240">
                <a:solidFill>
                  <a:srgbClr val="376092"/>
                </a:solidFill>
                <a:latin typeface="Trebuchet MS"/>
                <a:cs typeface="Trebuchet MS"/>
              </a:rPr>
              <a:t>’</a:t>
            </a:r>
            <a:r>
              <a:rPr dirty="0" sz="3200" spc="-15">
                <a:solidFill>
                  <a:srgbClr val="376092"/>
                </a:solidFill>
                <a:latin typeface="Trebuchet MS"/>
                <a:cs typeface="Trebuchet MS"/>
              </a:rPr>
              <a:t>s</a:t>
            </a:r>
            <a:r>
              <a:rPr dirty="0" sz="3200" spc="5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dirty="0" sz="3200" spc="-215">
                <a:solidFill>
                  <a:srgbClr val="376092"/>
                </a:solidFill>
                <a:latin typeface="Trebuchet MS"/>
                <a:cs typeface="Trebuchet MS"/>
              </a:rPr>
              <a:t>W</a:t>
            </a:r>
            <a:r>
              <a:rPr dirty="0" sz="3200" spc="-25">
                <a:solidFill>
                  <a:srgbClr val="376092"/>
                </a:solidFill>
                <a:latin typeface="Trebuchet MS"/>
                <a:cs typeface="Trebuchet MS"/>
              </a:rPr>
              <a:t>a</a:t>
            </a:r>
            <a:r>
              <a:rPr dirty="0" sz="3200" spc="-15">
                <a:solidFill>
                  <a:srgbClr val="376092"/>
                </a:solidFill>
                <a:latin typeface="Trebuchet MS"/>
                <a:cs typeface="Trebuchet MS"/>
              </a:rPr>
              <a:t>ter</a:t>
            </a:r>
            <a:r>
              <a:rPr dirty="0" sz="3200" spc="25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dirty="0" sz="3200" spc="-20">
                <a:solidFill>
                  <a:srgbClr val="376092"/>
                </a:solidFill>
                <a:latin typeface="Trebuchet MS"/>
                <a:cs typeface="Trebuchet MS"/>
              </a:rPr>
              <a:t>Challenges</a:t>
            </a:r>
            <a:r>
              <a:rPr dirty="0" sz="3200" spc="25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dirty="0" sz="3200" spc="-15">
                <a:solidFill>
                  <a:srgbClr val="376092"/>
                </a:solidFill>
                <a:latin typeface="Trebuchet MS"/>
                <a:cs typeface="Trebuchet MS"/>
              </a:rPr>
              <a:t>in</a:t>
            </a:r>
            <a:r>
              <a:rPr dirty="0" sz="3200" spc="-15">
                <a:solidFill>
                  <a:srgbClr val="376092"/>
                </a:solidFill>
                <a:latin typeface="Trebuchet MS"/>
                <a:cs typeface="Trebuchet MS"/>
              </a:rPr>
              <a:t> a</a:t>
            </a:r>
            <a:r>
              <a:rPr dirty="0" sz="3200" spc="5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dirty="0" sz="3200" spc="-215">
                <a:solidFill>
                  <a:srgbClr val="376092"/>
                </a:solidFill>
                <a:latin typeface="Trebuchet MS"/>
                <a:cs typeface="Trebuchet MS"/>
              </a:rPr>
              <a:t>W</a:t>
            </a:r>
            <a:r>
              <a:rPr dirty="0" sz="3200" spc="-25">
                <a:solidFill>
                  <a:srgbClr val="376092"/>
                </a:solidFill>
                <a:latin typeface="Trebuchet MS"/>
                <a:cs typeface="Trebuchet MS"/>
              </a:rPr>
              <a:t>a</a:t>
            </a:r>
            <a:r>
              <a:rPr dirty="0" sz="3200" spc="-15">
                <a:solidFill>
                  <a:srgbClr val="376092"/>
                </a:solidFill>
                <a:latin typeface="Trebuchet MS"/>
                <a:cs typeface="Trebuchet MS"/>
              </a:rPr>
              <a:t>ter-Scarce</a:t>
            </a:r>
            <a:r>
              <a:rPr dirty="0" sz="3200" spc="3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dirty="0" sz="3200" spc="-20">
                <a:solidFill>
                  <a:srgbClr val="376092"/>
                </a:solidFill>
                <a:latin typeface="Trebuchet MS"/>
                <a:cs typeface="Trebuchet MS"/>
              </a:rPr>
              <a:t>Future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6209" y="6059423"/>
            <a:ext cx="1318260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38771" y="6064758"/>
            <a:ext cx="752093" cy="732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5453" y="770381"/>
            <a:ext cx="1286255" cy="10782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6328" y="778002"/>
            <a:ext cx="5715000" cy="1933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546" y="4440173"/>
            <a:ext cx="3301771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3797" y="4172203"/>
            <a:ext cx="11258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254061"/>
                </a:solidFill>
                <a:latin typeface="Calibri"/>
                <a:cs typeface="Calibri"/>
              </a:rPr>
              <a:t>Golf</a:t>
            </a:r>
            <a:r>
              <a:rPr dirty="0" sz="1800" spc="5" b="1">
                <a:solidFill>
                  <a:srgbClr val="254061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254061"/>
                </a:solidFill>
                <a:latin typeface="Calibri"/>
                <a:cs typeface="Calibri"/>
              </a:rPr>
              <a:t>Cou</a:t>
            </a:r>
            <a:r>
              <a:rPr dirty="0" sz="1800" spc="-35" b="1">
                <a:solidFill>
                  <a:srgbClr val="254061"/>
                </a:solidFill>
                <a:latin typeface="Calibri"/>
                <a:cs typeface="Calibri"/>
              </a:rPr>
              <a:t>r</a:t>
            </a:r>
            <a:r>
              <a:rPr dirty="0" sz="1800" spc="-5" b="1">
                <a:solidFill>
                  <a:srgbClr val="254061"/>
                </a:solidFill>
                <a:latin typeface="Calibri"/>
                <a:cs typeface="Calibri"/>
              </a:rPr>
              <a:t>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3861" y="3428238"/>
            <a:ext cx="688975" cy="3771900"/>
          </a:xfrm>
          <a:custGeom>
            <a:avLst/>
            <a:gdLst/>
            <a:ahLst/>
            <a:cxnLst/>
            <a:rect l="l" t="t" r="r" b="b"/>
            <a:pathLst>
              <a:path w="688975" h="3771900">
                <a:moveTo>
                  <a:pt x="688848" y="3770376"/>
                </a:moveTo>
                <a:lnTo>
                  <a:pt x="9144" y="0"/>
                </a:lnTo>
                <a:lnTo>
                  <a:pt x="0" y="2286"/>
                </a:lnTo>
                <a:lnTo>
                  <a:pt x="678942" y="3771900"/>
                </a:lnTo>
                <a:lnTo>
                  <a:pt x="688848" y="377037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61915" y="1933194"/>
            <a:ext cx="3348748" cy="2506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35500" y="1714754"/>
            <a:ext cx="15182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5" b="1">
                <a:solidFill>
                  <a:srgbClr val="254061"/>
                </a:solidFill>
                <a:latin typeface="Calibri"/>
                <a:cs typeface="Calibri"/>
              </a:rPr>
              <a:t>R</a:t>
            </a:r>
            <a:r>
              <a:rPr dirty="0" sz="1800" spc="-5" b="1">
                <a:solidFill>
                  <a:srgbClr val="254061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254061"/>
                </a:solidFill>
                <a:latin typeface="Calibri"/>
                <a:cs typeface="Calibri"/>
              </a:rPr>
              <a:t>c</a:t>
            </a:r>
            <a:r>
              <a:rPr dirty="0" sz="1800" spc="-25" b="1">
                <a:solidFill>
                  <a:srgbClr val="254061"/>
                </a:solidFill>
                <a:latin typeface="Calibri"/>
                <a:cs typeface="Calibri"/>
              </a:rPr>
              <a:t>r</a:t>
            </a:r>
            <a:r>
              <a:rPr dirty="0" sz="1800" spc="-10" b="1">
                <a:solidFill>
                  <a:srgbClr val="254061"/>
                </a:solidFill>
                <a:latin typeface="Calibri"/>
                <a:cs typeface="Calibri"/>
              </a:rPr>
              <a:t>e</a:t>
            </a:r>
            <a:r>
              <a:rPr dirty="0" sz="1800" spc="-30" b="1">
                <a:solidFill>
                  <a:srgbClr val="254061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254061"/>
                </a:solidFill>
                <a:latin typeface="Calibri"/>
                <a:cs typeface="Calibri"/>
              </a:rPr>
              <a:t>ti</a:t>
            </a:r>
            <a:r>
              <a:rPr dirty="0" sz="1800" spc="-20" b="1">
                <a:solidFill>
                  <a:srgbClr val="254061"/>
                </a:solidFill>
                <a:latin typeface="Calibri"/>
                <a:cs typeface="Calibri"/>
              </a:rPr>
              <a:t>o</a:t>
            </a:r>
            <a:r>
              <a:rPr dirty="0" sz="1800" spc="-10" b="1">
                <a:solidFill>
                  <a:srgbClr val="254061"/>
                </a:solidFill>
                <a:latin typeface="Calibri"/>
                <a:cs typeface="Calibri"/>
              </a:rPr>
              <a:t>n</a:t>
            </a:r>
            <a:r>
              <a:rPr dirty="0" sz="1800" spc="-5" b="1">
                <a:solidFill>
                  <a:srgbClr val="254061"/>
                </a:solidFill>
                <a:latin typeface="Calibri"/>
                <a:cs typeface="Calibri"/>
              </a:rPr>
              <a:t> </a:t>
            </a:r>
            <a:r>
              <a:rPr dirty="0" sz="1800" spc="-45" b="1">
                <a:solidFill>
                  <a:srgbClr val="254061"/>
                </a:solidFill>
                <a:latin typeface="Calibri"/>
                <a:cs typeface="Calibri"/>
              </a:rPr>
              <a:t>P</a:t>
            </a:r>
            <a:r>
              <a:rPr dirty="0" sz="1800" spc="-10" b="1">
                <a:solidFill>
                  <a:srgbClr val="254061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254061"/>
                </a:solidFill>
                <a:latin typeface="Calibri"/>
                <a:cs typeface="Calibri"/>
              </a:rPr>
              <a:t>r</a:t>
            </a:r>
            <a:r>
              <a:rPr dirty="0" sz="1800" spc="-10" b="1">
                <a:solidFill>
                  <a:srgbClr val="254061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94070" y="3003042"/>
            <a:ext cx="528955" cy="2037714"/>
          </a:xfrm>
          <a:custGeom>
            <a:avLst/>
            <a:gdLst/>
            <a:ahLst/>
            <a:cxnLst/>
            <a:rect l="l" t="t" r="r" b="b"/>
            <a:pathLst>
              <a:path w="528954" h="2037714">
                <a:moveTo>
                  <a:pt x="528828" y="2035302"/>
                </a:moveTo>
                <a:lnTo>
                  <a:pt x="9144" y="0"/>
                </a:lnTo>
                <a:lnTo>
                  <a:pt x="0" y="2286"/>
                </a:lnTo>
                <a:lnTo>
                  <a:pt x="519684" y="2037588"/>
                </a:lnTo>
                <a:lnTo>
                  <a:pt x="528828" y="2035302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47509" y="3000755"/>
            <a:ext cx="2377440" cy="2043430"/>
          </a:xfrm>
          <a:custGeom>
            <a:avLst/>
            <a:gdLst/>
            <a:ahLst/>
            <a:cxnLst/>
            <a:rect l="l" t="t" r="r" b="b"/>
            <a:pathLst>
              <a:path w="2377440" h="2043429">
                <a:moveTo>
                  <a:pt x="2377440" y="2035302"/>
                </a:moveTo>
                <a:lnTo>
                  <a:pt x="6096" y="0"/>
                </a:lnTo>
                <a:lnTo>
                  <a:pt x="0" y="6858"/>
                </a:lnTo>
                <a:lnTo>
                  <a:pt x="2371344" y="2042922"/>
                </a:lnTo>
                <a:lnTo>
                  <a:pt x="2377440" y="2035302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04481" y="3681221"/>
            <a:ext cx="2228850" cy="3383279"/>
          </a:xfrm>
          <a:custGeom>
            <a:avLst/>
            <a:gdLst/>
            <a:ahLst/>
            <a:cxnLst/>
            <a:rect l="l" t="t" r="r" b="b"/>
            <a:pathLst>
              <a:path w="2228850" h="3383279">
                <a:moveTo>
                  <a:pt x="2228850" y="3377946"/>
                </a:moveTo>
                <a:lnTo>
                  <a:pt x="7620" y="0"/>
                </a:lnTo>
                <a:lnTo>
                  <a:pt x="0" y="5334"/>
                </a:lnTo>
                <a:lnTo>
                  <a:pt x="2220468" y="3383279"/>
                </a:lnTo>
                <a:lnTo>
                  <a:pt x="2228850" y="337794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18326" y="4613147"/>
            <a:ext cx="2703576" cy="2020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09182" y="4603241"/>
            <a:ext cx="2722245" cy="2040255"/>
          </a:xfrm>
          <a:custGeom>
            <a:avLst/>
            <a:gdLst/>
            <a:ahLst/>
            <a:cxnLst/>
            <a:rect l="l" t="t" r="r" b="b"/>
            <a:pathLst>
              <a:path w="2722245" h="2040254">
                <a:moveTo>
                  <a:pt x="2721864" y="2039874"/>
                </a:moveTo>
                <a:lnTo>
                  <a:pt x="2721864" y="0"/>
                </a:lnTo>
                <a:lnTo>
                  <a:pt x="0" y="0"/>
                </a:lnTo>
                <a:lnTo>
                  <a:pt x="0" y="2039874"/>
                </a:lnTo>
                <a:lnTo>
                  <a:pt x="4572" y="2039874"/>
                </a:lnTo>
                <a:lnTo>
                  <a:pt x="4571" y="9905"/>
                </a:lnTo>
                <a:lnTo>
                  <a:pt x="9143" y="5333"/>
                </a:lnTo>
                <a:lnTo>
                  <a:pt x="9143" y="9905"/>
                </a:lnTo>
                <a:lnTo>
                  <a:pt x="2712719" y="9905"/>
                </a:lnTo>
                <a:lnTo>
                  <a:pt x="2712719" y="5333"/>
                </a:lnTo>
                <a:lnTo>
                  <a:pt x="2717291" y="9905"/>
                </a:lnTo>
                <a:lnTo>
                  <a:pt x="2717291" y="2039874"/>
                </a:lnTo>
                <a:lnTo>
                  <a:pt x="2721864" y="2039874"/>
                </a:lnTo>
                <a:close/>
              </a:path>
              <a:path w="2722245" h="2040254">
                <a:moveTo>
                  <a:pt x="9143" y="9905"/>
                </a:moveTo>
                <a:lnTo>
                  <a:pt x="9143" y="5333"/>
                </a:lnTo>
                <a:lnTo>
                  <a:pt x="4571" y="9905"/>
                </a:lnTo>
                <a:lnTo>
                  <a:pt x="9143" y="9905"/>
                </a:lnTo>
                <a:close/>
              </a:path>
              <a:path w="2722245" h="2040254">
                <a:moveTo>
                  <a:pt x="9144" y="2030730"/>
                </a:moveTo>
                <a:lnTo>
                  <a:pt x="9143" y="9905"/>
                </a:lnTo>
                <a:lnTo>
                  <a:pt x="4571" y="9905"/>
                </a:lnTo>
                <a:lnTo>
                  <a:pt x="4572" y="2030730"/>
                </a:lnTo>
                <a:lnTo>
                  <a:pt x="9144" y="2030730"/>
                </a:lnTo>
                <a:close/>
              </a:path>
              <a:path w="2722245" h="2040254">
                <a:moveTo>
                  <a:pt x="2717291" y="2030730"/>
                </a:moveTo>
                <a:lnTo>
                  <a:pt x="4572" y="2030730"/>
                </a:lnTo>
                <a:lnTo>
                  <a:pt x="9144" y="2035302"/>
                </a:lnTo>
                <a:lnTo>
                  <a:pt x="9144" y="2039874"/>
                </a:lnTo>
                <a:lnTo>
                  <a:pt x="2712719" y="2039874"/>
                </a:lnTo>
                <a:lnTo>
                  <a:pt x="2712719" y="2035302"/>
                </a:lnTo>
                <a:lnTo>
                  <a:pt x="2717291" y="2030730"/>
                </a:lnTo>
                <a:close/>
              </a:path>
              <a:path w="2722245" h="2040254">
                <a:moveTo>
                  <a:pt x="9144" y="2039874"/>
                </a:moveTo>
                <a:lnTo>
                  <a:pt x="9144" y="2035302"/>
                </a:lnTo>
                <a:lnTo>
                  <a:pt x="4572" y="2030730"/>
                </a:lnTo>
                <a:lnTo>
                  <a:pt x="4572" y="2039874"/>
                </a:lnTo>
                <a:lnTo>
                  <a:pt x="9144" y="2039874"/>
                </a:lnTo>
                <a:close/>
              </a:path>
              <a:path w="2722245" h="2040254">
                <a:moveTo>
                  <a:pt x="2717291" y="9905"/>
                </a:moveTo>
                <a:lnTo>
                  <a:pt x="2712719" y="5333"/>
                </a:lnTo>
                <a:lnTo>
                  <a:pt x="2712719" y="9905"/>
                </a:lnTo>
                <a:lnTo>
                  <a:pt x="2717291" y="9905"/>
                </a:lnTo>
                <a:close/>
              </a:path>
              <a:path w="2722245" h="2040254">
                <a:moveTo>
                  <a:pt x="2717291" y="2030730"/>
                </a:moveTo>
                <a:lnTo>
                  <a:pt x="2717291" y="9905"/>
                </a:lnTo>
                <a:lnTo>
                  <a:pt x="2712719" y="9905"/>
                </a:lnTo>
                <a:lnTo>
                  <a:pt x="2712719" y="2030730"/>
                </a:lnTo>
                <a:lnTo>
                  <a:pt x="2717291" y="2030730"/>
                </a:lnTo>
                <a:close/>
              </a:path>
              <a:path w="2722245" h="2040254">
                <a:moveTo>
                  <a:pt x="2717291" y="2039874"/>
                </a:moveTo>
                <a:lnTo>
                  <a:pt x="2717291" y="2030730"/>
                </a:lnTo>
                <a:lnTo>
                  <a:pt x="2712719" y="2035302"/>
                </a:lnTo>
                <a:lnTo>
                  <a:pt x="2712719" y="2039874"/>
                </a:lnTo>
                <a:lnTo>
                  <a:pt x="2717291" y="2039874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24560" y="1675033"/>
            <a:ext cx="3573779" cy="1958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376092"/>
              </a:buClr>
              <a:buFont typeface="Arial"/>
              <a:buChar char="•"/>
              <a:tabLst>
                <a:tab pos="298450" algn="l"/>
              </a:tabLst>
            </a:pPr>
            <a:r>
              <a:rPr dirty="0" sz="2400" spc="-20">
                <a:solidFill>
                  <a:srgbClr val="376092"/>
                </a:solidFill>
                <a:latin typeface="Calibri"/>
                <a:cs typeface="Calibri"/>
              </a:rPr>
              <a:t>O</a:t>
            </a:r>
            <a:r>
              <a:rPr dirty="0" sz="2400" spc="-40">
                <a:solidFill>
                  <a:srgbClr val="376092"/>
                </a:solidFill>
                <a:latin typeface="Calibri"/>
                <a:cs typeface="Calibri"/>
              </a:rPr>
              <a:t>v</a:t>
            </a:r>
            <a:r>
              <a:rPr dirty="0" sz="2400" spc="-15">
                <a:solidFill>
                  <a:srgbClr val="376092"/>
                </a:solidFill>
                <a:latin typeface="Calibri"/>
                <a:cs typeface="Calibri"/>
              </a:rPr>
              <a:t>er</a:t>
            </a:r>
            <a:r>
              <a:rPr dirty="0" sz="2400" spc="-5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76092"/>
                </a:solidFill>
                <a:latin typeface="Calibri"/>
                <a:cs typeface="Calibri"/>
              </a:rPr>
              <a:t>100</a:t>
            </a:r>
            <a:r>
              <a:rPr dirty="0" sz="2400" spc="-2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400" spc="-20">
                <a:solidFill>
                  <a:srgbClr val="376092"/>
                </a:solidFill>
                <a:latin typeface="Calibri"/>
                <a:cs typeface="Calibri"/>
              </a:rPr>
              <a:t>g</a:t>
            </a:r>
            <a:r>
              <a:rPr dirty="0" sz="2400">
                <a:solidFill>
                  <a:srgbClr val="376092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376092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376092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376092"/>
                </a:solidFill>
                <a:latin typeface="Calibri"/>
                <a:cs typeface="Calibri"/>
              </a:rPr>
              <a:t>al</a:t>
            </a:r>
            <a:r>
              <a:rPr dirty="0" sz="2400" spc="-1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76092"/>
                </a:solidFill>
                <a:latin typeface="Calibri"/>
                <a:cs typeface="Calibri"/>
              </a:rPr>
              <a:t>p</a:t>
            </a:r>
            <a:r>
              <a:rPr dirty="0" sz="2400" spc="-40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400" spc="-5">
                <a:solidFill>
                  <a:srgbClr val="376092"/>
                </a:solidFill>
                <a:latin typeface="Calibri"/>
                <a:cs typeface="Calibri"/>
              </a:rPr>
              <a:t>ojects</a:t>
            </a:r>
            <a:endParaRPr sz="2400">
              <a:latin typeface="Calibri"/>
              <a:cs typeface="Calibri"/>
            </a:endParaRPr>
          </a:p>
          <a:p>
            <a:pPr marL="298450" marR="537210" indent="-285750">
              <a:lnSpc>
                <a:spcPct val="100000"/>
              </a:lnSpc>
              <a:spcBef>
                <a:spcPts val="575"/>
              </a:spcBef>
              <a:buClr>
                <a:srgbClr val="376092"/>
              </a:buClr>
              <a:buFont typeface="Arial"/>
              <a:buChar char="•"/>
              <a:tabLst>
                <a:tab pos="298450" algn="l"/>
              </a:tabLst>
            </a:pPr>
            <a:r>
              <a:rPr dirty="0" sz="2400" spc="-25">
                <a:solidFill>
                  <a:srgbClr val="376092"/>
                </a:solidFill>
                <a:latin typeface="Calibri"/>
                <a:cs typeface="Calibri"/>
              </a:rPr>
              <a:t>Le</a:t>
            </a:r>
            <a:r>
              <a:rPr dirty="0" sz="2400" spc="-35">
                <a:solidFill>
                  <a:srgbClr val="376092"/>
                </a:solidFill>
                <a:latin typeface="Calibri"/>
                <a:cs typeface="Calibri"/>
              </a:rPr>
              <a:t>v</a:t>
            </a:r>
            <a:r>
              <a:rPr dirty="0" sz="2400" spc="-15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400" spc="-60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376092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376092"/>
                </a:solidFill>
                <a:latin typeface="Calibri"/>
                <a:cs typeface="Calibri"/>
              </a:rPr>
              <a:t>g</a:t>
            </a:r>
            <a:r>
              <a:rPr dirty="0" sz="2400" spc="-15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400" spc="1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76092"/>
                </a:solidFill>
                <a:latin typeface="Calibri"/>
                <a:cs typeface="Calibri"/>
              </a:rPr>
              <a:t>and</a:t>
            </a:r>
            <a:r>
              <a:rPr dirty="0" sz="2400" spc="-5">
                <a:solidFill>
                  <a:srgbClr val="376092"/>
                </a:solidFill>
                <a:latin typeface="Calibri"/>
                <a:cs typeface="Calibri"/>
              </a:rPr>
              <a:t> imp</a:t>
            </a:r>
            <a:r>
              <a:rPr dirty="0" sz="2400" spc="-40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376092"/>
                </a:solidFill>
                <a:latin typeface="Calibri"/>
                <a:cs typeface="Calibri"/>
              </a:rPr>
              <a:t>o</a:t>
            </a:r>
            <a:r>
              <a:rPr dirty="0" sz="2400" spc="-40">
                <a:solidFill>
                  <a:srgbClr val="376092"/>
                </a:solidFill>
                <a:latin typeface="Calibri"/>
                <a:cs typeface="Calibri"/>
              </a:rPr>
              <a:t>v</a:t>
            </a:r>
            <a:r>
              <a:rPr dirty="0" sz="2400" spc="-15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55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400" spc="-20">
                <a:solidFill>
                  <a:srgbClr val="376092"/>
                </a:solidFill>
                <a:latin typeface="Calibri"/>
                <a:cs typeface="Calibri"/>
              </a:rPr>
              <a:t>x</a:t>
            </a:r>
            <a:r>
              <a:rPr dirty="0" sz="2400">
                <a:solidFill>
                  <a:srgbClr val="376092"/>
                </a:solidFill>
                <a:latin typeface="Calibri"/>
                <a:cs typeface="Calibri"/>
              </a:rPr>
              <a:t>i</a:t>
            </a:r>
            <a:r>
              <a:rPr dirty="0" sz="2400" spc="-35">
                <a:solidFill>
                  <a:srgbClr val="376092"/>
                </a:solidFill>
                <a:latin typeface="Calibri"/>
                <a:cs typeface="Calibri"/>
              </a:rPr>
              <a:t>s</a:t>
            </a:r>
            <a:r>
              <a:rPr dirty="0" sz="2400" spc="-10">
                <a:solidFill>
                  <a:srgbClr val="376092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376092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376092"/>
                </a:solidFill>
                <a:latin typeface="Calibri"/>
                <a:cs typeface="Calibri"/>
              </a:rPr>
              <a:t>n</a:t>
            </a:r>
            <a:r>
              <a:rPr dirty="0" sz="2400" spc="-15">
                <a:solidFill>
                  <a:srgbClr val="376092"/>
                </a:solidFill>
                <a:latin typeface="Calibri"/>
                <a:cs typeface="Calibri"/>
              </a:rPr>
              <a:t>g</a:t>
            </a:r>
            <a:r>
              <a:rPr dirty="0" sz="2400" spc="-5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376092"/>
                </a:solidFill>
                <a:latin typeface="Calibri"/>
                <a:cs typeface="Calibri"/>
              </a:rPr>
              <a:t>par</a:t>
            </a:r>
            <a:r>
              <a:rPr dirty="0" sz="2400" spc="-35">
                <a:solidFill>
                  <a:srgbClr val="376092"/>
                </a:solidFill>
                <a:latin typeface="Calibri"/>
                <a:cs typeface="Calibri"/>
              </a:rPr>
              <a:t>k</a:t>
            </a:r>
            <a:r>
              <a:rPr dirty="0" sz="2400">
                <a:solidFill>
                  <a:srgbClr val="376092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298450" marR="672465" indent="-285750">
              <a:lnSpc>
                <a:spcPct val="100000"/>
              </a:lnSpc>
              <a:spcBef>
                <a:spcPts val="575"/>
              </a:spcBef>
              <a:buClr>
                <a:srgbClr val="376092"/>
              </a:buClr>
              <a:buFont typeface="Arial"/>
              <a:buChar char="•"/>
              <a:tabLst>
                <a:tab pos="298450" algn="l"/>
              </a:tabLst>
            </a:pPr>
            <a:r>
              <a:rPr dirty="0" sz="2400" spc="-15">
                <a:solidFill>
                  <a:srgbClr val="376092"/>
                </a:solidFill>
                <a:latin typeface="Calibri"/>
                <a:cs typeface="Calibri"/>
              </a:rPr>
              <a:t>Inc</a:t>
            </a:r>
            <a:r>
              <a:rPr dirty="0" sz="2400" spc="-45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376092"/>
                </a:solidFill>
                <a:latin typeface="Calibri"/>
                <a:cs typeface="Calibri"/>
              </a:rPr>
              <a:t>ease</a:t>
            </a:r>
            <a:r>
              <a:rPr dirty="0" sz="240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400" spc="-20">
                <a:solidFill>
                  <a:srgbClr val="376092"/>
                </a:solidFill>
                <a:latin typeface="Calibri"/>
                <a:cs typeface="Calibri"/>
              </a:rPr>
              <a:t>c</a:t>
            </a:r>
            <a:r>
              <a:rPr dirty="0" sz="2400" spc="-45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376092"/>
                </a:solidFill>
                <a:latin typeface="Calibri"/>
                <a:cs typeface="Calibri"/>
              </a:rPr>
              <a:t>a</a:t>
            </a:r>
            <a:r>
              <a:rPr dirty="0" sz="2400" spc="-10">
                <a:solidFill>
                  <a:srgbClr val="376092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376092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376092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376092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376092"/>
                </a:solidFill>
                <a:latin typeface="Calibri"/>
                <a:cs typeface="Calibri"/>
              </a:rPr>
              <a:t>al</a:t>
            </a:r>
            <a:r>
              <a:rPr dirty="0" sz="240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376092"/>
                </a:solidFill>
                <a:latin typeface="Calibri"/>
                <a:cs typeface="Calibri"/>
              </a:rPr>
              <a:t>acces</a:t>
            </a:r>
            <a:r>
              <a:rPr dirty="0" sz="2400" spc="-10">
                <a:solidFill>
                  <a:srgbClr val="376092"/>
                </a:solidFill>
                <a:latin typeface="Calibri"/>
                <a:cs typeface="Calibri"/>
              </a:rPr>
              <a:t>s</a:t>
            </a:r>
            <a:r>
              <a:rPr dirty="0" sz="2400" spc="-5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376092"/>
                </a:solidFill>
                <a:latin typeface="Calibri"/>
                <a:cs typeface="Calibri"/>
              </a:rPr>
              <a:t>f</a:t>
            </a:r>
            <a:r>
              <a:rPr dirty="0" sz="2400" spc="-5">
                <a:solidFill>
                  <a:srgbClr val="376092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400" spc="-5">
                <a:solidFill>
                  <a:srgbClr val="376092"/>
                </a:solidFill>
                <a:latin typeface="Calibri"/>
                <a:cs typeface="Calibri"/>
              </a:rPr>
              <a:t> public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947545">
              <a:lnSpc>
                <a:spcPct val="100000"/>
              </a:lnSpc>
            </a:pPr>
            <a:r>
              <a:rPr dirty="0"/>
              <a:t>Regional BMPs</a:t>
            </a:r>
          </a:p>
        </p:txBody>
      </p:sp>
      <p:sp>
        <p:nvSpPr>
          <p:cNvPr id="14" name="object 14"/>
          <p:cNvSpPr/>
          <p:nvPr/>
        </p:nvSpPr>
        <p:spPr>
          <a:xfrm>
            <a:off x="909827" y="6697218"/>
            <a:ext cx="8239759" cy="486409"/>
          </a:xfrm>
          <a:custGeom>
            <a:avLst/>
            <a:gdLst/>
            <a:ahLst/>
            <a:cxnLst/>
            <a:rect l="l" t="t" r="r" b="b"/>
            <a:pathLst>
              <a:path w="8239759" h="486409">
                <a:moveTo>
                  <a:pt x="8239506" y="4572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572"/>
                </a:lnTo>
                <a:lnTo>
                  <a:pt x="4572" y="4839"/>
                </a:lnTo>
                <a:lnTo>
                  <a:pt x="4572" y="4572"/>
                </a:lnTo>
                <a:lnTo>
                  <a:pt x="8239506" y="4572"/>
                </a:lnTo>
                <a:close/>
              </a:path>
              <a:path w="8239759" h="486409">
                <a:moveTo>
                  <a:pt x="8234172" y="486156"/>
                </a:moveTo>
                <a:lnTo>
                  <a:pt x="8234172" y="485844"/>
                </a:lnTo>
                <a:lnTo>
                  <a:pt x="4572" y="4839"/>
                </a:lnTo>
                <a:lnTo>
                  <a:pt x="4572" y="486156"/>
                </a:lnTo>
                <a:lnTo>
                  <a:pt x="8234172" y="486156"/>
                </a:lnTo>
                <a:close/>
              </a:path>
              <a:path w="8239759" h="486409">
                <a:moveTo>
                  <a:pt x="8239506" y="486156"/>
                </a:moveTo>
                <a:lnTo>
                  <a:pt x="8239506" y="4572"/>
                </a:lnTo>
                <a:lnTo>
                  <a:pt x="8234172" y="4572"/>
                </a:lnTo>
                <a:lnTo>
                  <a:pt x="8234172" y="485844"/>
                </a:lnTo>
                <a:lnTo>
                  <a:pt x="8239506" y="48615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4400" y="6701790"/>
            <a:ext cx="8229600" cy="481965"/>
          </a:xfrm>
          <a:custGeom>
            <a:avLst/>
            <a:gdLst/>
            <a:ahLst/>
            <a:cxnLst/>
            <a:rect l="l" t="t" r="r" b="b"/>
            <a:pathLst>
              <a:path w="8229600" h="481965">
                <a:moveTo>
                  <a:pt x="0" y="0"/>
                </a:moveTo>
                <a:lnTo>
                  <a:pt x="0" y="481583"/>
                </a:lnTo>
                <a:lnTo>
                  <a:pt x="8229600" y="481583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09827" y="6697218"/>
            <a:ext cx="8239759" cy="490855"/>
          </a:xfrm>
          <a:custGeom>
            <a:avLst/>
            <a:gdLst/>
            <a:ahLst/>
            <a:cxnLst/>
            <a:rect l="l" t="t" r="r" b="b"/>
            <a:pathLst>
              <a:path w="8239759" h="490854">
                <a:moveTo>
                  <a:pt x="8239506" y="488441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88442"/>
                </a:lnTo>
                <a:lnTo>
                  <a:pt x="2286" y="490728"/>
                </a:lnTo>
                <a:lnTo>
                  <a:pt x="4572" y="490728"/>
                </a:lnTo>
                <a:lnTo>
                  <a:pt x="4572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8229600" y="9143"/>
                </a:lnTo>
                <a:lnTo>
                  <a:pt x="8229600" y="4571"/>
                </a:lnTo>
                <a:lnTo>
                  <a:pt x="8234172" y="9143"/>
                </a:lnTo>
                <a:lnTo>
                  <a:pt x="8234172" y="490727"/>
                </a:lnTo>
                <a:lnTo>
                  <a:pt x="8237220" y="490727"/>
                </a:lnTo>
                <a:lnTo>
                  <a:pt x="8239506" y="488441"/>
                </a:lnTo>
                <a:close/>
              </a:path>
              <a:path w="8239759" h="490854">
                <a:moveTo>
                  <a:pt x="9905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8239759" h="490854">
                <a:moveTo>
                  <a:pt x="9905" y="481584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481584"/>
                </a:lnTo>
                <a:lnTo>
                  <a:pt x="9905" y="481584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4572" y="481584"/>
                </a:lnTo>
                <a:lnTo>
                  <a:pt x="9906" y="486156"/>
                </a:lnTo>
                <a:lnTo>
                  <a:pt x="9905" y="490728"/>
                </a:lnTo>
                <a:lnTo>
                  <a:pt x="8229600" y="490727"/>
                </a:lnTo>
                <a:lnTo>
                  <a:pt x="8229600" y="486155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9905" y="490728"/>
                </a:moveTo>
                <a:lnTo>
                  <a:pt x="9906" y="486156"/>
                </a:lnTo>
                <a:lnTo>
                  <a:pt x="4572" y="481584"/>
                </a:lnTo>
                <a:lnTo>
                  <a:pt x="4572" y="490728"/>
                </a:lnTo>
                <a:lnTo>
                  <a:pt x="9905" y="490728"/>
                </a:lnTo>
                <a:close/>
              </a:path>
              <a:path w="8239759" h="490854">
                <a:moveTo>
                  <a:pt x="8234172" y="9143"/>
                </a:moveTo>
                <a:lnTo>
                  <a:pt x="8229600" y="4571"/>
                </a:lnTo>
                <a:lnTo>
                  <a:pt x="8229600" y="9143"/>
                </a:lnTo>
                <a:lnTo>
                  <a:pt x="8234172" y="9143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8234172" y="9143"/>
                </a:lnTo>
                <a:lnTo>
                  <a:pt x="8229600" y="9143"/>
                </a:lnTo>
                <a:lnTo>
                  <a:pt x="8229600" y="481583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8234172" y="490727"/>
                </a:moveTo>
                <a:lnTo>
                  <a:pt x="8234172" y="481583"/>
                </a:lnTo>
                <a:lnTo>
                  <a:pt x="8229600" y="486155"/>
                </a:lnTo>
                <a:lnTo>
                  <a:pt x="8229600" y="490727"/>
                </a:lnTo>
                <a:lnTo>
                  <a:pt x="8234172" y="490727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761730" y="6852919"/>
            <a:ext cx="1797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575" y="1431036"/>
            <a:ext cx="7775447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9669" y="1421130"/>
            <a:ext cx="7794625" cy="5231130"/>
          </a:xfrm>
          <a:custGeom>
            <a:avLst/>
            <a:gdLst/>
            <a:ahLst/>
            <a:cxnLst/>
            <a:rect l="l" t="t" r="r" b="b"/>
            <a:pathLst>
              <a:path w="7794625" h="5231130">
                <a:moveTo>
                  <a:pt x="7794498" y="5228844"/>
                </a:moveTo>
                <a:lnTo>
                  <a:pt x="7794498" y="2285"/>
                </a:lnTo>
                <a:lnTo>
                  <a:pt x="7792974" y="0"/>
                </a:lnTo>
                <a:lnTo>
                  <a:pt x="2285" y="0"/>
                </a:lnTo>
                <a:lnTo>
                  <a:pt x="0" y="2286"/>
                </a:lnTo>
                <a:lnTo>
                  <a:pt x="0" y="5228844"/>
                </a:lnTo>
                <a:lnTo>
                  <a:pt x="2286" y="5231130"/>
                </a:lnTo>
                <a:lnTo>
                  <a:pt x="5333" y="5231130"/>
                </a:lnTo>
                <a:lnTo>
                  <a:pt x="5334" y="9906"/>
                </a:lnTo>
                <a:lnTo>
                  <a:pt x="9906" y="4572"/>
                </a:lnTo>
                <a:lnTo>
                  <a:pt x="9905" y="9906"/>
                </a:lnTo>
                <a:lnTo>
                  <a:pt x="7785354" y="9905"/>
                </a:lnTo>
                <a:lnTo>
                  <a:pt x="7785354" y="4571"/>
                </a:lnTo>
                <a:lnTo>
                  <a:pt x="7789926" y="9905"/>
                </a:lnTo>
                <a:lnTo>
                  <a:pt x="7789926" y="5231130"/>
                </a:lnTo>
                <a:lnTo>
                  <a:pt x="7792974" y="5231130"/>
                </a:lnTo>
                <a:lnTo>
                  <a:pt x="7794498" y="5228844"/>
                </a:lnTo>
                <a:close/>
              </a:path>
              <a:path w="7794625" h="5231130">
                <a:moveTo>
                  <a:pt x="9905" y="9906"/>
                </a:moveTo>
                <a:lnTo>
                  <a:pt x="9906" y="4572"/>
                </a:lnTo>
                <a:lnTo>
                  <a:pt x="5334" y="9906"/>
                </a:lnTo>
                <a:lnTo>
                  <a:pt x="9905" y="9906"/>
                </a:lnTo>
                <a:close/>
              </a:path>
              <a:path w="7794625" h="5231130">
                <a:moveTo>
                  <a:pt x="9905" y="5221986"/>
                </a:moveTo>
                <a:lnTo>
                  <a:pt x="9905" y="9906"/>
                </a:lnTo>
                <a:lnTo>
                  <a:pt x="5334" y="9906"/>
                </a:lnTo>
                <a:lnTo>
                  <a:pt x="5334" y="5221986"/>
                </a:lnTo>
                <a:lnTo>
                  <a:pt x="9905" y="5221986"/>
                </a:lnTo>
                <a:close/>
              </a:path>
              <a:path w="7794625" h="5231130">
                <a:moveTo>
                  <a:pt x="7789926" y="5221985"/>
                </a:moveTo>
                <a:lnTo>
                  <a:pt x="5334" y="5221986"/>
                </a:lnTo>
                <a:lnTo>
                  <a:pt x="9906" y="5226558"/>
                </a:lnTo>
                <a:lnTo>
                  <a:pt x="9905" y="5231130"/>
                </a:lnTo>
                <a:lnTo>
                  <a:pt x="7785354" y="5231130"/>
                </a:lnTo>
                <a:lnTo>
                  <a:pt x="7785354" y="5226558"/>
                </a:lnTo>
                <a:lnTo>
                  <a:pt x="7789926" y="5221985"/>
                </a:lnTo>
                <a:close/>
              </a:path>
              <a:path w="7794625" h="5231130">
                <a:moveTo>
                  <a:pt x="9905" y="5231130"/>
                </a:moveTo>
                <a:lnTo>
                  <a:pt x="9906" y="5226558"/>
                </a:lnTo>
                <a:lnTo>
                  <a:pt x="5334" y="5221986"/>
                </a:lnTo>
                <a:lnTo>
                  <a:pt x="5333" y="5231130"/>
                </a:lnTo>
                <a:lnTo>
                  <a:pt x="9905" y="5231130"/>
                </a:lnTo>
                <a:close/>
              </a:path>
              <a:path w="7794625" h="5231130">
                <a:moveTo>
                  <a:pt x="7789926" y="9905"/>
                </a:moveTo>
                <a:lnTo>
                  <a:pt x="7785354" y="4571"/>
                </a:lnTo>
                <a:lnTo>
                  <a:pt x="7785354" y="9905"/>
                </a:lnTo>
                <a:lnTo>
                  <a:pt x="7789926" y="9905"/>
                </a:lnTo>
                <a:close/>
              </a:path>
              <a:path w="7794625" h="5231130">
                <a:moveTo>
                  <a:pt x="7789926" y="5221985"/>
                </a:moveTo>
                <a:lnTo>
                  <a:pt x="7789926" y="9905"/>
                </a:lnTo>
                <a:lnTo>
                  <a:pt x="7785354" y="9905"/>
                </a:lnTo>
                <a:lnTo>
                  <a:pt x="7785354" y="5221985"/>
                </a:lnTo>
                <a:lnTo>
                  <a:pt x="7789926" y="5221985"/>
                </a:lnTo>
                <a:close/>
              </a:path>
              <a:path w="7794625" h="5231130">
                <a:moveTo>
                  <a:pt x="7789926" y="5231130"/>
                </a:moveTo>
                <a:lnTo>
                  <a:pt x="7789926" y="5221985"/>
                </a:lnTo>
                <a:lnTo>
                  <a:pt x="7785354" y="5226558"/>
                </a:lnTo>
                <a:lnTo>
                  <a:pt x="7785354" y="5231130"/>
                </a:lnTo>
                <a:lnTo>
                  <a:pt x="7789926" y="523113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947545">
              <a:lnSpc>
                <a:spcPct val="100000"/>
              </a:lnSpc>
            </a:pPr>
            <a:r>
              <a:rPr dirty="0"/>
              <a:t>Regional BMPs</a:t>
            </a:r>
          </a:p>
        </p:txBody>
      </p:sp>
      <p:sp>
        <p:nvSpPr>
          <p:cNvPr id="5" name="object 5"/>
          <p:cNvSpPr/>
          <p:nvPr/>
        </p:nvSpPr>
        <p:spPr>
          <a:xfrm>
            <a:off x="909827" y="6697218"/>
            <a:ext cx="8239759" cy="486409"/>
          </a:xfrm>
          <a:custGeom>
            <a:avLst/>
            <a:gdLst/>
            <a:ahLst/>
            <a:cxnLst/>
            <a:rect l="l" t="t" r="r" b="b"/>
            <a:pathLst>
              <a:path w="8239759" h="486409">
                <a:moveTo>
                  <a:pt x="8239506" y="4572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572"/>
                </a:lnTo>
                <a:lnTo>
                  <a:pt x="4572" y="4839"/>
                </a:lnTo>
                <a:lnTo>
                  <a:pt x="4572" y="4572"/>
                </a:lnTo>
                <a:lnTo>
                  <a:pt x="8239506" y="4572"/>
                </a:lnTo>
                <a:close/>
              </a:path>
              <a:path w="8239759" h="486409">
                <a:moveTo>
                  <a:pt x="8234172" y="486156"/>
                </a:moveTo>
                <a:lnTo>
                  <a:pt x="8234172" y="485844"/>
                </a:lnTo>
                <a:lnTo>
                  <a:pt x="4572" y="4839"/>
                </a:lnTo>
                <a:lnTo>
                  <a:pt x="4572" y="486156"/>
                </a:lnTo>
                <a:lnTo>
                  <a:pt x="8234172" y="486156"/>
                </a:lnTo>
                <a:close/>
              </a:path>
              <a:path w="8239759" h="486409">
                <a:moveTo>
                  <a:pt x="8239506" y="486156"/>
                </a:moveTo>
                <a:lnTo>
                  <a:pt x="8239506" y="4572"/>
                </a:lnTo>
                <a:lnTo>
                  <a:pt x="8234172" y="4572"/>
                </a:lnTo>
                <a:lnTo>
                  <a:pt x="8234172" y="485844"/>
                </a:lnTo>
                <a:lnTo>
                  <a:pt x="8239506" y="48615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6701790"/>
            <a:ext cx="8229600" cy="481965"/>
          </a:xfrm>
          <a:custGeom>
            <a:avLst/>
            <a:gdLst/>
            <a:ahLst/>
            <a:cxnLst/>
            <a:rect l="l" t="t" r="r" b="b"/>
            <a:pathLst>
              <a:path w="8229600" h="481965">
                <a:moveTo>
                  <a:pt x="0" y="0"/>
                </a:moveTo>
                <a:lnTo>
                  <a:pt x="0" y="481583"/>
                </a:lnTo>
                <a:lnTo>
                  <a:pt x="8229600" y="481583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09827" y="6697218"/>
            <a:ext cx="8239759" cy="490855"/>
          </a:xfrm>
          <a:custGeom>
            <a:avLst/>
            <a:gdLst/>
            <a:ahLst/>
            <a:cxnLst/>
            <a:rect l="l" t="t" r="r" b="b"/>
            <a:pathLst>
              <a:path w="8239759" h="490854">
                <a:moveTo>
                  <a:pt x="8239506" y="488441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88442"/>
                </a:lnTo>
                <a:lnTo>
                  <a:pt x="2286" y="490728"/>
                </a:lnTo>
                <a:lnTo>
                  <a:pt x="4572" y="490728"/>
                </a:lnTo>
                <a:lnTo>
                  <a:pt x="4572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8229600" y="9143"/>
                </a:lnTo>
                <a:lnTo>
                  <a:pt x="8229600" y="4571"/>
                </a:lnTo>
                <a:lnTo>
                  <a:pt x="8234172" y="9143"/>
                </a:lnTo>
                <a:lnTo>
                  <a:pt x="8234172" y="490727"/>
                </a:lnTo>
                <a:lnTo>
                  <a:pt x="8237220" y="490727"/>
                </a:lnTo>
                <a:lnTo>
                  <a:pt x="8239506" y="488441"/>
                </a:lnTo>
                <a:close/>
              </a:path>
              <a:path w="8239759" h="490854">
                <a:moveTo>
                  <a:pt x="9905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8239759" h="490854">
                <a:moveTo>
                  <a:pt x="9905" y="481584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481584"/>
                </a:lnTo>
                <a:lnTo>
                  <a:pt x="9905" y="481584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4572" y="481584"/>
                </a:lnTo>
                <a:lnTo>
                  <a:pt x="9906" y="486156"/>
                </a:lnTo>
                <a:lnTo>
                  <a:pt x="9905" y="490728"/>
                </a:lnTo>
                <a:lnTo>
                  <a:pt x="8229600" y="490727"/>
                </a:lnTo>
                <a:lnTo>
                  <a:pt x="8229600" y="486155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9905" y="490728"/>
                </a:moveTo>
                <a:lnTo>
                  <a:pt x="9906" y="486156"/>
                </a:lnTo>
                <a:lnTo>
                  <a:pt x="4572" y="481584"/>
                </a:lnTo>
                <a:lnTo>
                  <a:pt x="4572" y="490728"/>
                </a:lnTo>
                <a:lnTo>
                  <a:pt x="9905" y="490728"/>
                </a:lnTo>
                <a:close/>
              </a:path>
              <a:path w="8239759" h="490854">
                <a:moveTo>
                  <a:pt x="8234172" y="9143"/>
                </a:moveTo>
                <a:lnTo>
                  <a:pt x="8229600" y="4571"/>
                </a:lnTo>
                <a:lnTo>
                  <a:pt x="8229600" y="9143"/>
                </a:lnTo>
                <a:lnTo>
                  <a:pt x="8234172" y="9143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8234172" y="9143"/>
                </a:lnTo>
                <a:lnTo>
                  <a:pt x="8229600" y="9143"/>
                </a:lnTo>
                <a:lnTo>
                  <a:pt x="8229600" y="481583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8234172" y="490727"/>
                </a:moveTo>
                <a:lnTo>
                  <a:pt x="8234172" y="481583"/>
                </a:lnTo>
                <a:lnTo>
                  <a:pt x="8229600" y="486155"/>
                </a:lnTo>
                <a:lnTo>
                  <a:pt x="8229600" y="490727"/>
                </a:lnTo>
                <a:lnTo>
                  <a:pt x="8234172" y="490727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13710" y="1431036"/>
            <a:ext cx="1141095" cy="256540"/>
          </a:xfrm>
          <a:custGeom>
            <a:avLst/>
            <a:gdLst/>
            <a:ahLst/>
            <a:cxnLst/>
            <a:rect l="l" t="t" r="r" b="b"/>
            <a:pathLst>
              <a:path w="1141095" h="256539">
                <a:moveTo>
                  <a:pt x="0" y="0"/>
                </a:moveTo>
                <a:lnTo>
                  <a:pt x="0" y="256031"/>
                </a:lnTo>
                <a:lnTo>
                  <a:pt x="1140714" y="256031"/>
                </a:lnTo>
                <a:lnTo>
                  <a:pt x="11407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92450" y="1501203"/>
            <a:ext cx="95567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Ri</a:t>
            </a:r>
            <a:r>
              <a:rPr dirty="0" sz="1600" spc="-20" b="1">
                <a:latin typeface="Calibri"/>
                <a:cs typeface="Calibri"/>
              </a:rPr>
              <a:t>v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F</a:t>
            </a:r>
            <a:r>
              <a:rPr dirty="0" sz="1600" spc="-20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2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97218"/>
            <a:ext cx="8239759" cy="486409"/>
          </a:xfrm>
          <a:custGeom>
            <a:avLst/>
            <a:gdLst/>
            <a:ahLst/>
            <a:cxnLst/>
            <a:rect l="l" t="t" r="r" b="b"/>
            <a:pathLst>
              <a:path w="8239759" h="486409">
                <a:moveTo>
                  <a:pt x="8239506" y="4572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572"/>
                </a:lnTo>
                <a:lnTo>
                  <a:pt x="4572" y="4839"/>
                </a:lnTo>
                <a:lnTo>
                  <a:pt x="4572" y="4572"/>
                </a:lnTo>
                <a:lnTo>
                  <a:pt x="8239506" y="4572"/>
                </a:lnTo>
                <a:close/>
              </a:path>
              <a:path w="8239759" h="486409">
                <a:moveTo>
                  <a:pt x="8234172" y="486156"/>
                </a:moveTo>
                <a:lnTo>
                  <a:pt x="8234172" y="485844"/>
                </a:lnTo>
                <a:lnTo>
                  <a:pt x="4572" y="4839"/>
                </a:lnTo>
                <a:lnTo>
                  <a:pt x="4572" y="486156"/>
                </a:lnTo>
                <a:lnTo>
                  <a:pt x="8234172" y="486156"/>
                </a:lnTo>
                <a:close/>
              </a:path>
              <a:path w="8239759" h="486409">
                <a:moveTo>
                  <a:pt x="8239506" y="486156"/>
                </a:moveTo>
                <a:lnTo>
                  <a:pt x="8239506" y="4572"/>
                </a:lnTo>
                <a:lnTo>
                  <a:pt x="8234172" y="4572"/>
                </a:lnTo>
                <a:lnTo>
                  <a:pt x="8234172" y="485844"/>
                </a:lnTo>
                <a:lnTo>
                  <a:pt x="8239506" y="48615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6701790"/>
            <a:ext cx="8229600" cy="481965"/>
          </a:xfrm>
          <a:custGeom>
            <a:avLst/>
            <a:gdLst/>
            <a:ahLst/>
            <a:cxnLst/>
            <a:rect l="l" t="t" r="r" b="b"/>
            <a:pathLst>
              <a:path w="8229600" h="481965">
                <a:moveTo>
                  <a:pt x="0" y="0"/>
                </a:moveTo>
                <a:lnTo>
                  <a:pt x="0" y="481583"/>
                </a:lnTo>
                <a:lnTo>
                  <a:pt x="8229600" y="481583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9827" y="6697218"/>
            <a:ext cx="8239759" cy="490855"/>
          </a:xfrm>
          <a:custGeom>
            <a:avLst/>
            <a:gdLst/>
            <a:ahLst/>
            <a:cxnLst/>
            <a:rect l="l" t="t" r="r" b="b"/>
            <a:pathLst>
              <a:path w="8239759" h="490854">
                <a:moveTo>
                  <a:pt x="8239506" y="488441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88442"/>
                </a:lnTo>
                <a:lnTo>
                  <a:pt x="2286" y="490728"/>
                </a:lnTo>
                <a:lnTo>
                  <a:pt x="4572" y="490728"/>
                </a:lnTo>
                <a:lnTo>
                  <a:pt x="4572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8229600" y="9143"/>
                </a:lnTo>
                <a:lnTo>
                  <a:pt x="8229600" y="4571"/>
                </a:lnTo>
                <a:lnTo>
                  <a:pt x="8234172" y="9143"/>
                </a:lnTo>
                <a:lnTo>
                  <a:pt x="8234172" y="490727"/>
                </a:lnTo>
                <a:lnTo>
                  <a:pt x="8237220" y="490727"/>
                </a:lnTo>
                <a:lnTo>
                  <a:pt x="8239506" y="488441"/>
                </a:lnTo>
                <a:close/>
              </a:path>
              <a:path w="8239759" h="490854">
                <a:moveTo>
                  <a:pt x="9905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8239759" h="490854">
                <a:moveTo>
                  <a:pt x="9905" y="481584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481584"/>
                </a:lnTo>
                <a:lnTo>
                  <a:pt x="9905" y="481584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4572" y="481584"/>
                </a:lnTo>
                <a:lnTo>
                  <a:pt x="9906" y="486156"/>
                </a:lnTo>
                <a:lnTo>
                  <a:pt x="9905" y="490728"/>
                </a:lnTo>
                <a:lnTo>
                  <a:pt x="8229600" y="490727"/>
                </a:lnTo>
                <a:lnTo>
                  <a:pt x="8229600" y="486155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9905" y="490728"/>
                </a:moveTo>
                <a:lnTo>
                  <a:pt x="9906" y="486156"/>
                </a:lnTo>
                <a:lnTo>
                  <a:pt x="4572" y="481584"/>
                </a:lnTo>
                <a:lnTo>
                  <a:pt x="4572" y="490728"/>
                </a:lnTo>
                <a:lnTo>
                  <a:pt x="9905" y="490728"/>
                </a:lnTo>
                <a:close/>
              </a:path>
              <a:path w="8239759" h="490854">
                <a:moveTo>
                  <a:pt x="8234172" y="9143"/>
                </a:moveTo>
                <a:lnTo>
                  <a:pt x="8229600" y="4571"/>
                </a:lnTo>
                <a:lnTo>
                  <a:pt x="8229600" y="9143"/>
                </a:lnTo>
                <a:lnTo>
                  <a:pt x="8234172" y="9143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8234172" y="9143"/>
                </a:lnTo>
                <a:lnTo>
                  <a:pt x="8229600" y="9143"/>
                </a:lnTo>
                <a:lnTo>
                  <a:pt x="8229600" y="481583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8234172" y="490727"/>
                </a:moveTo>
                <a:lnTo>
                  <a:pt x="8234172" y="481583"/>
                </a:lnTo>
                <a:lnTo>
                  <a:pt x="8229600" y="486155"/>
                </a:lnTo>
                <a:lnTo>
                  <a:pt x="8229600" y="490727"/>
                </a:lnTo>
                <a:lnTo>
                  <a:pt x="8234172" y="490727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>The</a:t>
            </a:r>
            <a:r>
              <a:rPr dirty="0" spc="-10"/>
              <a:t> </a:t>
            </a:r>
            <a:r>
              <a:rPr dirty="0" spc="-5"/>
              <a:t>Futu</a:t>
            </a:r>
            <a:r>
              <a:rPr dirty="0" spc="-80"/>
              <a:t>r</a:t>
            </a:r>
            <a:r>
              <a:rPr dirty="0"/>
              <a:t>e</a:t>
            </a:r>
            <a:r>
              <a:rPr dirty="0" spc="-1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Bright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i</a:t>
            </a:r>
            <a:r>
              <a:rPr dirty="0"/>
              <a:t>n Meeting</a:t>
            </a:r>
            <a:r>
              <a:rPr dirty="0" spc="-15"/>
              <a:t> </a:t>
            </a:r>
            <a:r>
              <a:rPr dirty="0" spc="-5"/>
              <a:t>LA</a:t>
            </a:r>
            <a:r>
              <a:rPr dirty="0" spc="-320"/>
              <a:t>’</a:t>
            </a:r>
            <a:r>
              <a:rPr dirty="0" spc="-20"/>
              <a:t>s</a:t>
            </a:r>
            <a:r>
              <a:rPr dirty="0" spc="-515"/>
              <a:t> </a:t>
            </a:r>
            <a:r>
              <a:rPr dirty="0" spc="-240"/>
              <a:t>W</a:t>
            </a:r>
            <a:r>
              <a:rPr dirty="0" spc="-20"/>
              <a:t>a</a:t>
            </a:r>
            <a:r>
              <a:rPr dirty="0" spc="-5"/>
              <a:t>te</a:t>
            </a:r>
            <a:r>
              <a:rPr dirty="0"/>
              <a:t>r </a:t>
            </a:r>
            <a:r>
              <a:rPr dirty="0" spc="-5"/>
              <a:t>Challenges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40321" y="4971691"/>
            <a:ext cx="678815" cy="416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155" marR="5080" indent="-85090">
              <a:lnSpc>
                <a:spcPct val="100000"/>
              </a:lnSpc>
            </a:pPr>
            <a:r>
              <a:rPr dirty="0" sz="1400" spc="-70">
                <a:latin typeface="Arial"/>
                <a:cs typeface="Arial"/>
              </a:rPr>
              <a:t>W</a:t>
            </a:r>
            <a:r>
              <a:rPr dirty="0" sz="1400" spc="-114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TE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UPP</a:t>
            </a:r>
            <a:r>
              <a:rPr dirty="0" sz="1400" spc="-110">
                <a:latin typeface="Arial"/>
                <a:cs typeface="Arial"/>
              </a:rPr>
              <a:t>L</a:t>
            </a:r>
            <a:r>
              <a:rPr dirty="0" sz="1400" spc="-1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9598" y="2547366"/>
            <a:ext cx="3858260" cy="3687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ct val="100000"/>
              </a:lnSpc>
            </a:pPr>
            <a:r>
              <a:rPr dirty="0" sz="1400" spc="-15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79598" y="2547366"/>
            <a:ext cx="3779520" cy="3687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90570" y="2321455"/>
            <a:ext cx="666750" cy="422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1130" marR="5080" indent="-139065">
              <a:lnSpc>
                <a:spcPct val="102899"/>
              </a:lnSpc>
            </a:pPr>
            <a:r>
              <a:rPr dirty="0" sz="1400" spc="-15">
                <a:latin typeface="Arial"/>
                <a:cs typeface="Arial"/>
              </a:rPr>
              <a:t>PUBLIC USE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1083" y="5932581"/>
            <a:ext cx="1187450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74955">
              <a:lnSpc>
                <a:spcPts val="1600"/>
              </a:lnSpc>
            </a:pPr>
            <a:r>
              <a:rPr dirty="0" sz="1400" spc="-15">
                <a:latin typeface="Arial"/>
                <a:cs typeface="Arial"/>
              </a:rPr>
              <a:t>FLOOD PROTECTION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2997" y="5887627"/>
            <a:ext cx="677545" cy="377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1645"/>
              </a:lnSpc>
            </a:pPr>
            <a:r>
              <a:rPr dirty="0" sz="1400" spc="-70">
                <a:latin typeface="Arial"/>
                <a:cs typeface="Arial"/>
              </a:rPr>
              <a:t>W</a:t>
            </a:r>
            <a:r>
              <a:rPr dirty="0" sz="1400" spc="-114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TE</a:t>
            </a:r>
            <a:r>
              <a:rPr dirty="0" sz="1400" spc="-15"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dirty="0" sz="1200" spc="-5">
                <a:latin typeface="Arial"/>
                <a:cs typeface="Arial"/>
              </a:rPr>
              <a:t>QUALITY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05170" y="2377081"/>
            <a:ext cx="1289685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70510">
              <a:lnSpc>
                <a:spcPts val="1600"/>
              </a:lnSpc>
            </a:pPr>
            <a:r>
              <a:rPr dirty="0" sz="1400" spc="-15">
                <a:latin typeface="Arial"/>
                <a:cs typeface="Arial"/>
              </a:rPr>
              <a:t>HABI</a:t>
            </a:r>
            <a:r>
              <a:rPr dirty="0" sz="1400" spc="-114">
                <a:latin typeface="Arial"/>
                <a:cs typeface="Arial"/>
              </a:rPr>
              <a:t>TA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RES</a:t>
            </a:r>
            <a:r>
              <a:rPr dirty="0" sz="1400" spc="-40">
                <a:latin typeface="Arial"/>
                <a:cs typeface="Arial"/>
              </a:rPr>
              <a:t>T</a:t>
            </a:r>
            <a:r>
              <a:rPr dirty="0" sz="1400" spc="-20">
                <a:latin typeface="Arial"/>
                <a:cs typeface="Arial"/>
              </a:rPr>
              <a:t>OR</a:t>
            </a:r>
            <a:r>
              <a:rPr dirty="0" sz="1400" spc="-114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2744" y="3390532"/>
            <a:ext cx="613410" cy="416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2545">
              <a:lnSpc>
                <a:spcPct val="100000"/>
              </a:lnSpc>
            </a:pPr>
            <a:r>
              <a:rPr dirty="0" sz="1400" spc="-15">
                <a:latin typeface="Arial"/>
                <a:cs typeface="Arial"/>
              </a:rPr>
              <a:t>OPEN S</a:t>
            </a:r>
            <a:r>
              <a:rPr dirty="0" sz="1400" spc="-114">
                <a:latin typeface="Arial"/>
                <a:cs typeface="Arial"/>
              </a:rPr>
              <a:t>P</a:t>
            </a:r>
            <a:r>
              <a:rPr dirty="0" sz="1400" spc="-15">
                <a:latin typeface="Arial"/>
                <a:cs typeface="Arial"/>
              </a:rPr>
              <a:t>ACE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6233" y="3598562"/>
            <a:ext cx="1132205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75260">
              <a:lnSpc>
                <a:spcPts val="1600"/>
              </a:lnSpc>
            </a:pPr>
            <a:r>
              <a:rPr dirty="0" sz="1400" spc="-15">
                <a:latin typeface="Arial"/>
                <a:cs typeface="Arial"/>
              </a:rPr>
              <a:t>CLIM</a:t>
            </a:r>
            <a:r>
              <a:rPr dirty="0" sz="1400" spc="-114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T</a:t>
            </a:r>
            <a:r>
              <a:rPr dirty="0" sz="1400" spc="-10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ADAP</a:t>
            </a:r>
            <a:r>
              <a:rPr dirty="0" sz="1400" spc="-114">
                <a:latin typeface="Arial"/>
                <a:cs typeface="Arial"/>
              </a:rPr>
              <a:t>TA</a:t>
            </a:r>
            <a:r>
              <a:rPr dirty="0" sz="1400" spc="-15">
                <a:latin typeface="Arial"/>
                <a:cs typeface="Arial"/>
              </a:rPr>
              <a:t>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6658" y="4940437"/>
            <a:ext cx="48895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>
                <a:latin typeface="Arial"/>
                <a:cs typeface="Arial"/>
              </a:rPr>
              <a:t>JOBS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55457" y="5893308"/>
            <a:ext cx="1318260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18019" y="5899403"/>
            <a:ext cx="751332" cy="732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276" y="1833054"/>
            <a:ext cx="2729865" cy="3732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29235">
              <a:lnSpc>
                <a:spcPct val="100000"/>
              </a:lnSpc>
            </a:pPr>
            <a:r>
              <a:rPr dirty="0" sz="2000" spc="-15" b="1" i="1">
                <a:solidFill>
                  <a:srgbClr val="376092"/>
                </a:solidFill>
                <a:latin typeface="Calibri"/>
                <a:cs typeface="Calibri"/>
              </a:rPr>
              <a:t>Additiona</a:t>
            </a:r>
            <a:r>
              <a:rPr dirty="0" sz="2000" spc="-5" b="1" i="1">
                <a:solidFill>
                  <a:srgbClr val="376092"/>
                </a:solidFill>
                <a:latin typeface="Calibri"/>
                <a:cs typeface="Calibri"/>
              </a:rPr>
              <a:t>l</a:t>
            </a:r>
            <a:r>
              <a:rPr dirty="0" sz="2000" spc="-25" b="1" i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376092"/>
                </a:solidFill>
                <a:latin typeface="Calibri"/>
                <a:cs typeface="Calibri"/>
              </a:rPr>
              <a:t>In</a:t>
            </a:r>
            <a:r>
              <a:rPr dirty="0" sz="2000" spc="-30" b="1" i="1">
                <a:solidFill>
                  <a:srgbClr val="376092"/>
                </a:solidFill>
                <a:latin typeface="Calibri"/>
                <a:cs typeface="Calibri"/>
              </a:rPr>
              <a:t>f</a:t>
            </a:r>
            <a:r>
              <a:rPr dirty="0" sz="2000" spc="-15" b="1" i="1">
                <a:solidFill>
                  <a:srgbClr val="376092"/>
                </a:solidFill>
                <a:latin typeface="Calibri"/>
                <a:cs typeface="Calibri"/>
              </a:rPr>
              <a:t>o</a:t>
            </a:r>
            <a:r>
              <a:rPr dirty="0" sz="2000" spc="-15" b="1" i="1">
                <a:solidFill>
                  <a:srgbClr val="376092"/>
                </a:solidFill>
                <a:latin typeface="Calibri"/>
                <a:cs typeface="Calibri"/>
              </a:rPr>
              <a:t>rmation:</a:t>
            </a:r>
            <a:r>
              <a:rPr dirty="0" sz="2000" spc="-10" b="1" i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376092"/>
                </a:solidFill>
                <a:latin typeface="Calibri"/>
                <a:cs typeface="Calibri"/>
                <a:hlinkClick r:id="rId2"/>
              </a:rPr>
              <a:t>ww</a:t>
            </a:r>
            <a:r>
              <a:rPr dirty="0" sz="2000" spc="-110" b="1" i="1">
                <a:solidFill>
                  <a:srgbClr val="37609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z="2000" spc="-10" b="1" i="1">
                <a:solidFill>
                  <a:srgbClr val="376092"/>
                </a:solidFill>
                <a:latin typeface="Calibri"/>
                <a:cs typeface="Calibri"/>
                <a:hlinkClick r:id="rId2"/>
              </a:rPr>
              <a:t>.l</a:t>
            </a:r>
            <a:r>
              <a:rPr dirty="0" sz="2000" spc="-10" b="1" i="1">
                <a:solidFill>
                  <a:srgbClr val="37609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z="2000" spc="-10" b="1" i="1">
                <a:solidFill>
                  <a:srgbClr val="37609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z="2000" b="1" i="1">
                <a:solidFill>
                  <a:srgbClr val="37609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z="2000" spc="-15" b="1" i="1">
                <a:solidFill>
                  <a:srgbClr val="37609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z="2000" spc="-105" b="1" i="1">
                <a:solidFill>
                  <a:srgbClr val="376092"/>
                </a:solidFill>
                <a:latin typeface="Calibri"/>
                <a:cs typeface="Calibri"/>
                <a:hlinkClick r:id="rId2"/>
              </a:rPr>
              <a:t>y</a:t>
            </a:r>
            <a:r>
              <a:rPr dirty="0" sz="2000" spc="-10" b="1" i="1">
                <a:solidFill>
                  <a:srgbClr val="37609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z="2000" spc="-15" b="1" i="1">
                <a:solidFill>
                  <a:srgbClr val="376092"/>
                </a:solidFill>
                <a:latin typeface="Calibri"/>
                <a:cs typeface="Calibri"/>
                <a:hlinkClick r:id="rId2"/>
              </a:rPr>
              <a:t>or</a:t>
            </a:r>
            <a:r>
              <a:rPr dirty="0" sz="2000" spc="-15" b="1" i="1">
                <a:solidFill>
                  <a:srgbClr val="376092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z="2000" spc="-5" b="1" i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376092"/>
                </a:solidFill>
                <a:latin typeface="Calibri"/>
                <a:cs typeface="Calibri"/>
                <a:hlinkClick r:id="rId3"/>
              </a:rPr>
              <a:t>ww</a:t>
            </a:r>
            <a:r>
              <a:rPr dirty="0" sz="2000" spc="-110" b="1" i="1">
                <a:solidFill>
                  <a:srgbClr val="376092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z="2000" spc="-15" b="1" i="1">
                <a:solidFill>
                  <a:srgbClr val="376092"/>
                </a:solidFill>
                <a:latin typeface="Calibri"/>
                <a:cs typeface="Calibri"/>
                <a:hlinkClick r:id="rId3"/>
              </a:rPr>
              <a:t>.lacitysan.org</a:t>
            </a:r>
            <a:r>
              <a:rPr dirty="0" sz="2000" spc="-10" b="1" i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ww</a:t>
            </a:r>
            <a:r>
              <a:rPr dirty="0" sz="2000" spc="-110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z="2000" spc="-10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.l</a:t>
            </a:r>
            <a:r>
              <a:rPr dirty="0" sz="2000" spc="-10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2000" spc="-40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st</a:t>
            </a:r>
            <a:r>
              <a:rPr dirty="0" sz="2000" spc="-15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2000" spc="-15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2000" spc="-40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z="2000" spc="-20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z="2000" spc="-15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2000" spc="-30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2000" spc="-10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2000" spc="-160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2000" spc="-10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2000" spc="-15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or</a:t>
            </a:r>
            <a:r>
              <a:rPr dirty="0" sz="2000" spc="-15" b="1" i="1">
                <a:solidFill>
                  <a:srgbClr val="376092"/>
                </a:solidFill>
                <a:latin typeface="Calibri"/>
                <a:cs typeface="Calibri"/>
                <a:hlinkClick r:id="rId4"/>
              </a:rPr>
              <a:t>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370"/>
              </a:spcBef>
            </a:pPr>
            <a:r>
              <a:rPr dirty="0" sz="2200" spc="-25" b="1" i="1">
                <a:solidFill>
                  <a:srgbClr val="00B050"/>
                </a:solidFill>
                <a:latin typeface="Arial"/>
                <a:cs typeface="Arial"/>
              </a:rPr>
              <a:t>W</a:t>
            </a:r>
            <a:r>
              <a:rPr dirty="0" sz="2200" b="1" i="1">
                <a:solidFill>
                  <a:srgbClr val="00B050"/>
                </a:solidFill>
                <a:latin typeface="Arial"/>
                <a:cs typeface="Arial"/>
              </a:rPr>
              <a:t>ing</a:t>
            </a:r>
            <a:r>
              <a:rPr dirty="0" sz="2200" spc="10" b="1" i="1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2200" spc="-85" b="1" i="1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dirty="0" sz="2200" spc="-5" b="1" i="1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dirty="0" sz="2200" b="1" i="1">
                <a:solidFill>
                  <a:srgbClr val="00B050"/>
                </a:solidFill>
                <a:latin typeface="Arial"/>
                <a:cs typeface="Arial"/>
              </a:rPr>
              <a:t>m,</a:t>
            </a:r>
            <a:r>
              <a:rPr dirty="0" sz="2200" spc="10" b="1" i="1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2200" spc="-285" b="1" i="1">
                <a:solidFill>
                  <a:srgbClr val="00B050"/>
                </a:solidFill>
                <a:latin typeface="Arial"/>
                <a:cs typeface="Arial"/>
              </a:rPr>
              <a:t>P</a:t>
            </a:r>
            <a:r>
              <a:rPr dirty="0" sz="2200" b="1" i="1">
                <a:solidFill>
                  <a:srgbClr val="00B050"/>
                </a:solidFill>
                <a:latin typeface="Arial"/>
                <a:cs typeface="Arial"/>
              </a:rPr>
              <a:t>.E.</a:t>
            </a:r>
            <a:r>
              <a:rPr dirty="0" sz="2200" b="1" i="1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2200" spc="-5" b="1" i="1">
                <a:solidFill>
                  <a:srgbClr val="00B050"/>
                </a:solidFill>
                <a:latin typeface="Arial"/>
                <a:cs typeface="Arial"/>
              </a:rPr>
              <a:t>Gree</a:t>
            </a:r>
            <a:r>
              <a:rPr dirty="0" sz="2200" b="1" i="1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dirty="0" sz="2200" spc="5" b="1" i="1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2200" spc="-5" b="1" i="1">
                <a:solidFill>
                  <a:srgbClr val="00B050"/>
                </a:solidFill>
                <a:latin typeface="Arial"/>
                <a:cs typeface="Arial"/>
              </a:rPr>
              <a:t>Infrastructure</a:t>
            </a:r>
            <a:r>
              <a:rPr dirty="0" sz="2200" spc="-5" b="1" i="1">
                <a:solidFill>
                  <a:srgbClr val="00B050"/>
                </a:solidFill>
                <a:latin typeface="Arial"/>
                <a:cs typeface="Arial"/>
              </a:rPr>
              <a:t> Progra</a:t>
            </a:r>
            <a:r>
              <a:rPr dirty="0" sz="2200" b="1" i="1">
                <a:solidFill>
                  <a:srgbClr val="00B050"/>
                </a:solidFill>
                <a:latin typeface="Arial"/>
                <a:cs typeface="Arial"/>
              </a:rPr>
              <a:t>m</a:t>
            </a:r>
            <a:r>
              <a:rPr dirty="0" sz="2200" spc="-20" b="1" i="1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2200" spc="-5" b="1" i="1">
                <a:solidFill>
                  <a:srgbClr val="00B050"/>
                </a:solidFill>
                <a:latin typeface="Arial"/>
                <a:cs typeface="Arial"/>
              </a:rPr>
              <a:t>Manager</a:t>
            </a:r>
            <a:r>
              <a:rPr dirty="0" sz="2200" spc="-5" b="1" i="1">
                <a:solidFill>
                  <a:srgbClr val="00B050"/>
                </a:solidFill>
                <a:latin typeface="Arial"/>
                <a:cs typeface="Arial"/>
              </a:rPr>
              <a:t> L</a:t>
            </a:r>
            <a:r>
              <a:rPr dirty="0" sz="2200" b="1" i="1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dirty="0" sz="2200" spc="-80" b="1" i="1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2200" spc="-5" b="1" i="1">
                <a:solidFill>
                  <a:srgbClr val="00B050"/>
                </a:solidFill>
                <a:latin typeface="Arial"/>
                <a:cs typeface="Arial"/>
              </a:rPr>
              <a:t>Sanitation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5" b="1" i="1">
                <a:solidFill>
                  <a:srgbClr val="376092"/>
                </a:solidFill>
                <a:latin typeface="Arial"/>
                <a:cs typeface="Arial"/>
              </a:rPr>
              <a:t>Jul</a:t>
            </a:r>
            <a:r>
              <a:rPr dirty="0" sz="2000" spc="-15" b="1" i="1">
                <a:solidFill>
                  <a:srgbClr val="376092"/>
                </a:solidFill>
                <a:latin typeface="Arial"/>
                <a:cs typeface="Arial"/>
              </a:rPr>
              <a:t>y</a:t>
            </a:r>
            <a:r>
              <a:rPr dirty="0" sz="2000" spc="-5" b="1" i="1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dirty="0" sz="2000" spc="-20" b="1" i="1">
                <a:solidFill>
                  <a:srgbClr val="376092"/>
                </a:solidFill>
                <a:latin typeface="Arial"/>
                <a:cs typeface="Arial"/>
              </a:rPr>
              <a:t>14</a:t>
            </a:r>
            <a:r>
              <a:rPr dirty="0" sz="2000" spc="-10" b="1" i="1">
                <a:solidFill>
                  <a:srgbClr val="376092"/>
                </a:solidFill>
                <a:latin typeface="Arial"/>
                <a:cs typeface="Arial"/>
              </a:rPr>
              <a:t>,</a:t>
            </a:r>
            <a:r>
              <a:rPr dirty="0" sz="2000" spc="-5" b="1" i="1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dirty="0" sz="2000" spc="-20" b="1" i="1">
                <a:solidFill>
                  <a:srgbClr val="376092"/>
                </a:solidFill>
                <a:latin typeface="Arial"/>
                <a:cs typeface="Arial"/>
              </a:rPr>
              <a:t>2015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64658" y="1875282"/>
            <a:ext cx="3924299" cy="2620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11843" y="6923844"/>
            <a:ext cx="153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1F497C"/>
                </a:solidFill>
                <a:latin typeface="Candara"/>
                <a:cs typeface="Candara"/>
              </a:rPr>
              <a:t>13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6209" y="6059423"/>
            <a:ext cx="1318260" cy="740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38771" y="6064758"/>
            <a:ext cx="752093" cy="732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581" rIns="0" bIns="0" rtlCol="0" vert="horz">
            <a:spAutoFit/>
          </a:bodyPr>
          <a:lstStyle/>
          <a:p>
            <a:pPr marL="2397760">
              <a:lnSpc>
                <a:spcPct val="100000"/>
              </a:lnSpc>
            </a:pPr>
            <a:r>
              <a:rPr dirty="0" spc="-5"/>
              <a:t>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801" y="2007107"/>
            <a:ext cx="4539996" cy="530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9827" y="6697218"/>
            <a:ext cx="8239759" cy="486409"/>
          </a:xfrm>
          <a:custGeom>
            <a:avLst/>
            <a:gdLst/>
            <a:ahLst/>
            <a:cxnLst/>
            <a:rect l="l" t="t" r="r" b="b"/>
            <a:pathLst>
              <a:path w="8239759" h="486409">
                <a:moveTo>
                  <a:pt x="8239506" y="4572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572"/>
                </a:lnTo>
                <a:lnTo>
                  <a:pt x="4572" y="4839"/>
                </a:lnTo>
                <a:lnTo>
                  <a:pt x="4572" y="4572"/>
                </a:lnTo>
                <a:lnTo>
                  <a:pt x="8239506" y="4572"/>
                </a:lnTo>
                <a:close/>
              </a:path>
              <a:path w="8239759" h="486409">
                <a:moveTo>
                  <a:pt x="8234172" y="486156"/>
                </a:moveTo>
                <a:lnTo>
                  <a:pt x="8234172" y="485844"/>
                </a:lnTo>
                <a:lnTo>
                  <a:pt x="4572" y="4839"/>
                </a:lnTo>
                <a:lnTo>
                  <a:pt x="4572" y="486156"/>
                </a:lnTo>
                <a:lnTo>
                  <a:pt x="8234172" y="486156"/>
                </a:lnTo>
                <a:close/>
              </a:path>
              <a:path w="8239759" h="486409">
                <a:moveTo>
                  <a:pt x="8239506" y="486156"/>
                </a:moveTo>
                <a:lnTo>
                  <a:pt x="8239506" y="4572"/>
                </a:lnTo>
                <a:lnTo>
                  <a:pt x="8234172" y="4572"/>
                </a:lnTo>
                <a:lnTo>
                  <a:pt x="8234172" y="485844"/>
                </a:lnTo>
                <a:lnTo>
                  <a:pt x="8239506" y="48615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4400" y="6701790"/>
            <a:ext cx="8229600" cy="481965"/>
          </a:xfrm>
          <a:custGeom>
            <a:avLst/>
            <a:gdLst/>
            <a:ahLst/>
            <a:cxnLst/>
            <a:rect l="l" t="t" r="r" b="b"/>
            <a:pathLst>
              <a:path w="8229600" h="481965">
                <a:moveTo>
                  <a:pt x="0" y="0"/>
                </a:moveTo>
                <a:lnTo>
                  <a:pt x="0" y="481583"/>
                </a:lnTo>
                <a:lnTo>
                  <a:pt x="8229600" y="481583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9827" y="6697218"/>
            <a:ext cx="8239759" cy="490855"/>
          </a:xfrm>
          <a:custGeom>
            <a:avLst/>
            <a:gdLst/>
            <a:ahLst/>
            <a:cxnLst/>
            <a:rect l="l" t="t" r="r" b="b"/>
            <a:pathLst>
              <a:path w="8239759" h="490854">
                <a:moveTo>
                  <a:pt x="8239506" y="488441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88442"/>
                </a:lnTo>
                <a:lnTo>
                  <a:pt x="2286" y="490728"/>
                </a:lnTo>
                <a:lnTo>
                  <a:pt x="4572" y="490728"/>
                </a:lnTo>
                <a:lnTo>
                  <a:pt x="4572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8229600" y="9143"/>
                </a:lnTo>
                <a:lnTo>
                  <a:pt x="8229600" y="4571"/>
                </a:lnTo>
                <a:lnTo>
                  <a:pt x="8234172" y="9143"/>
                </a:lnTo>
                <a:lnTo>
                  <a:pt x="8234172" y="490727"/>
                </a:lnTo>
                <a:lnTo>
                  <a:pt x="8237220" y="490727"/>
                </a:lnTo>
                <a:lnTo>
                  <a:pt x="8239506" y="488441"/>
                </a:lnTo>
                <a:close/>
              </a:path>
              <a:path w="8239759" h="490854">
                <a:moveTo>
                  <a:pt x="9905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8239759" h="490854">
                <a:moveTo>
                  <a:pt x="9905" y="481584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481584"/>
                </a:lnTo>
                <a:lnTo>
                  <a:pt x="9905" y="481584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4572" y="481584"/>
                </a:lnTo>
                <a:lnTo>
                  <a:pt x="9906" y="486156"/>
                </a:lnTo>
                <a:lnTo>
                  <a:pt x="9905" y="490728"/>
                </a:lnTo>
                <a:lnTo>
                  <a:pt x="8229600" y="490727"/>
                </a:lnTo>
                <a:lnTo>
                  <a:pt x="8229600" y="486155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9905" y="490728"/>
                </a:moveTo>
                <a:lnTo>
                  <a:pt x="9906" y="486156"/>
                </a:lnTo>
                <a:lnTo>
                  <a:pt x="4572" y="481584"/>
                </a:lnTo>
                <a:lnTo>
                  <a:pt x="4572" y="490728"/>
                </a:lnTo>
                <a:lnTo>
                  <a:pt x="9905" y="490728"/>
                </a:lnTo>
                <a:close/>
              </a:path>
              <a:path w="8239759" h="490854">
                <a:moveTo>
                  <a:pt x="8234172" y="9143"/>
                </a:moveTo>
                <a:lnTo>
                  <a:pt x="8229600" y="4571"/>
                </a:lnTo>
                <a:lnTo>
                  <a:pt x="8229600" y="9143"/>
                </a:lnTo>
                <a:lnTo>
                  <a:pt x="8234172" y="9143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8234172" y="9143"/>
                </a:lnTo>
                <a:lnTo>
                  <a:pt x="8229600" y="9143"/>
                </a:lnTo>
                <a:lnTo>
                  <a:pt x="8229600" y="481583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8234172" y="490727"/>
                </a:moveTo>
                <a:lnTo>
                  <a:pt x="8234172" y="481583"/>
                </a:lnTo>
                <a:lnTo>
                  <a:pt x="8229600" y="486155"/>
                </a:lnTo>
                <a:lnTo>
                  <a:pt x="8229600" y="490727"/>
                </a:lnTo>
                <a:lnTo>
                  <a:pt x="8234172" y="490727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11623" y="2016251"/>
            <a:ext cx="473964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4800" rIns="0" bIns="0" rtlCol="0" vert="horz">
            <a:spAutoFit/>
          </a:bodyPr>
          <a:lstStyle/>
          <a:p>
            <a:pPr marL="581660">
              <a:lnSpc>
                <a:spcPct val="100000"/>
              </a:lnSpc>
            </a:pPr>
            <a:r>
              <a:rPr dirty="0" spc="-5"/>
              <a:t>Reco</a:t>
            </a:r>
            <a:r>
              <a:rPr dirty="0" spc="-60"/>
              <a:t>r</a:t>
            </a:r>
            <a:r>
              <a:rPr dirty="0"/>
              <a:t>d d</a:t>
            </a:r>
            <a:r>
              <a:rPr dirty="0" spc="-105"/>
              <a:t>r</a:t>
            </a:r>
            <a:r>
              <a:rPr dirty="0"/>
              <a:t>ought</a:t>
            </a:r>
            <a:r>
              <a:rPr dirty="0" spc="-10"/>
              <a:t> </a:t>
            </a:r>
            <a:r>
              <a:rPr dirty="0" spc="-5"/>
              <a:t>i</a:t>
            </a:r>
            <a:r>
              <a:rPr dirty="0"/>
              <a:t>n </a:t>
            </a:r>
            <a:r>
              <a:rPr dirty="0" spc="-5"/>
              <a:t>th</a:t>
            </a:r>
            <a:r>
              <a:rPr dirty="0"/>
              <a:t>e</a:t>
            </a:r>
            <a:r>
              <a:rPr dirty="0" spc="-500"/>
              <a:t> </a:t>
            </a:r>
            <a:r>
              <a:rPr dirty="0" spc="-365"/>
              <a:t>W</a:t>
            </a:r>
            <a:r>
              <a:rPr dirty="0" spc="-5"/>
              <a:t>e</a:t>
            </a:r>
            <a:r>
              <a:rPr dirty="0"/>
              <a:t>st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5066" y="761916"/>
            <a:ext cx="6209030" cy="1143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3575" marR="5080" indent="-1921510">
              <a:lnSpc>
                <a:spcPct val="100000"/>
              </a:lnSpc>
            </a:pPr>
            <a:r>
              <a:rPr dirty="0" sz="4000" spc="-240">
                <a:solidFill>
                  <a:srgbClr val="632523"/>
                </a:solidFill>
                <a:latin typeface="Gill Sans MT"/>
                <a:cs typeface="Gill Sans MT"/>
              </a:rPr>
              <a:t>W</a:t>
            </a:r>
            <a:r>
              <a:rPr dirty="0" sz="4000" spc="-20">
                <a:solidFill>
                  <a:srgbClr val="632523"/>
                </a:solidFill>
                <a:latin typeface="Gill Sans MT"/>
                <a:cs typeface="Gill Sans MT"/>
              </a:rPr>
              <a:t>a</a:t>
            </a:r>
            <a:r>
              <a:rPr dirty="0" sz="4000">
                <a:solidFill>
                  <a:srgbClr val="632523"/>
                </a:solidFill>
                <a:latin typeface="Gill Sans MT"/>
                <a:cs typeface="Gill Sans MT"/>
              </a:rPr>
              <a:t>ter sho</a:t>
            </a:r>
            <a:r>
              <a:rPr dirty="0" sz="4000" spc="75">
                <a:solidFill>
                  <a:srgbClr val="632523"/>
                </a:solidFill>
                <a:latin typeface="Gill Sans MT"/>
                <a:cs typeface="Gill Sans MT"/>
              </a:rPr>
              <a:t>r</a:t>
            </a:r>
            <a:r>
              <a:rPr dirty="0" sz="4000">
                <a:solidFill>
                  <a:srgbClr val="632523"/>
                </a:solidFill>
                <a:latin typeface="Gill Sans MT"/>
                <a:cs typeface="Gill Sans MT"/>
              </a:rPr>
              <a:t>tages </a:t>
            </a:r>
            <a:r>
              <a:rPr dirty="0" sz="4000" spc="-5">
                <a:solidFill>
                  <a:srgbClr val="632523"/>
                </a:solidFill>
                <a:latin typeface="Gill Sans MT"/>
                <a:cs typeface="Gill Sans MT"/>
              </a:rPr>
              <a:t>wil</a:t>
            </a:r>
            <a:r>
              <a:rPr dirty="0" sz="4000">
                <a:solidFill>
                  <a:srgbClr val="632523"/>
                </a:solidFill>
                <a:latin typeface="Gill Sans MT"/>
                <a:cs typeface="Gill Sans MT"/>
              </a:rPr>
              <a:t>l be mo</a:t>
            </a:r>
            <a:r>
              <a:rPr dirty="0" sz="4000" spc="-80">
                <a:solidFill>
                  <a:srgbClr val="632523"/>
                </a:solidFill>
                <a:latin typeface="Gill Sans MT"/>
                <a:cs typeface="Gill Sans MT"/>
              </a:rPr>
              <a:t>r</a:t>
            </a:r>
            <a:r>
              <a:rPr dirty="0" sz="4000">
                <a:solidFill>
                  <a:srgbClr val="632523"/>
                </a:solidFill>
                <a:latin typeface="Gill Sans MT"/>
                <a:cs typeface="Gill Sans MT"/>
              </a:rPr>
              <a:t>e</a:t>
            </a:r>
            <a:r>
              <a:rPr dirty="0" sz="4000">
                <a:solidFill>
                  <a:srgbClr val="632523"/>
                </a:solidFill>
                <a:latin typeface="Gill Sans MT"/>
                <a:cs typeface="Gill Sans MT"/>
              </a:rPr>
              <a:t> </a:t>
            </a:r>
            <a:r>
              <a:rPr dirty="0" sz="4000" spc="-5">
                <a:solidFill>
                  <a:srgbClr val="632523"/>
                </a:solidFill>
                <a:latin typeface="Gill Sans MT"/>
                <a:cs typeface="Gill Sans MT"/>
              </a:rPr>
              <a:t>widesp</a:t>
            </a:r>
            <a:r>
              <a:rPr dirty="0" sz="4000" spc="-75">
                <a:solidFill>
                  <a:srgbClr val="632523"/>
                </a:solidFill>
                <a:latin typeface="Gill Sans MT"/>
                <a:cs typeface="Gill Sans MT"/>
              </a:rPr>
              <a:t>r</a:t>
            </a:r>
            <a:r>
              <a:rPr dirty="0" sz="4000" spc="-5">
                <a:solidFill>
                  <a:srgbClr val="632523"/>
                </a:solidFill>
                <a:latin typeface="Gill Sans MT"/>
                <a:cs typeface="Gill Sans MT"/>
              </a:rPr>
              <a:t>e</a:t>
            </a:r>
            <a:r>
              <a:rPr dirty="0" sz="4000" spc="-20">
                <a:solidFill>
                  <a:srgbClr val="632523"/>
                </a:solidFill>
                <a:latin typeface="Gill Sans MT"/>
                <a:cs typeface="Gill Sans MT"/>
              </a:rPr>
              <a:t>ad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024" y="4725161"/>
            <a:ext cx="2406015" cy="1924050"/>
          </a:xfrm>
          <a:custGeom>
            <a:avLst/>
            <a:gdLst/>
            <a:ahLst/>
            <a:cxnLst/>
            <a:rect l="l" t="t" r="r" b="b"/>
            <a:pathLst>
              <a:path w="2406015" h="1924050">
                <a:moveTo>
                  <a:pt x="0" y="0"/>
                </a:moveTo>
                <a:lnTo>
                  <a:pt x="0" y="1924049"/>
                </a:lnTo>
                <a:lnTo>
                  <a:pt x="2405634" y="1924049"/>
                </a:lnTo>
                <a:lnTo>
                  <a:pt x="24056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5944" y="5000411"/>
            <a:ext cx="2172462" cy="469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4024" y="4725161"/>
            <a:ext cx="2406015" cy="1924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7010">
              <a:lnSpc>
                <a:spcPct val="100000"/>
              </a:lnSpc>
            </a:pPr>
            <a:r>
              <a:rPr dirty="0" sz="400" spc="-40">
                <a:solidFill>
                  <a:srgbClr val="FFFFCC"/>
                </a:solidFill>
                <a:latin typeface="Arial"/>
                <a:cs typeface="Arial"/>
              </a:rPr>
              <a:t>7</a:t>
            </a:r>
            <a:r>
              <a:rPr dirty="0" sz="400" spc="0">
                <a:solidFill>
                  <a:srgbClr val="FFFFCC"/>
                </a:solidFill>
                <a:latin typeface="Arial"/>
                <a:cs typeface="Arial"/>
              </a:rPr>
              <a:t>/</a:t>
            </a:r>
            <a:r>
              <a:rPr dirty="0" sz="400" spc="-40">
                <a:solidFill>
                  <a:srgbClr val="FFFFCC"/>
                </a:solidFill>
                <a:latin typeface="Arial"/>
                <a:cs typeface="Arial"/>
              </a:rPr>
              <a:t>1</a:t>
            </a:r>
            <a:r>
              <a:rPr dirty="0" sz="400" spc="-10">
                <a:solidFill>
                  <a:srgbClr val="FFFFCC"/>
                </a:solidFill>
                <a:latin typeface="Arial"/>
                <a:cs typeface="Arial"/>
              </a:rPr>
              <a:t>3</a:t>
            </a:r>
            <a:r>
              <a:rPr dirty="0" sz="400" spc="-25">
                <a:solidFill>
                  <a:srgbClr val="FFFFCC"/>
                </a:solidFill>
                <a:latin typeface="Arial"/>
                <a:cs typeface="Arial"/>
              </a:rPr>
              <a:t>/</a:t>
            </a:r>
            <a:r>
              <a:rPr dirty="0" sz="400" spc="-40">
                <a:solidFill>
                  <a:srgbClr val="FFFFCC"/>
                </a:solidFill>
                <a:latin typeface="Arial"/>
                <a:cs typeface="Arial"/>
              </a:rPr>
              <a:t>0</a:t>
            </a:r>
            <a:r>
              <a:rPr dirty="0" sz="400" spc="-15">
                <a:solidFill>
                  <a:srgbClr val="FFFFCC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4024" y="4725161"/>
            <a:ext cx="2405634" cy="1924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9827" y="6697218"/>
            <a:ext cx="8239759" cy="486409"/>
          </a:xfrm>
          <a:custGeom>
            <a:avLst/>
            <a:gdLst/>
            <a:ahLst/>
            <a:cxnLst/>
            <a:rect l="l" t="t" r="r" b="b"/>
            <a:pathLst>
              <a:path w="8239759" h="486409">
                <a:moveTo>
                  <a:pt x="8239506" y="4572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572"/>
                </a:lnTo>
                <a:lnTo>
                  <a:pt x="4572" y="4839"/>
                </a:lnTo>
                <a:lnTo>
                  <a:pt x="4572" y="4572"/>
                </a:lnTo>
                <a:lnTo>
                  <a:pt x="8239506" y="4572"/>
                </a:lnTo>
                <a:close/>
              </a:path>
              <a:path w="8239759" h="486409">
                <a:moveTo>
                  <a:pt x="8234172" y="486156"/>
                </a:moveTo>
                <a:lnTo>
                  <a:pt x="8234172" y="485844"/>
                </a:lnTo>
                <a:lnTo>
                  <a:pt x="4572" y="4839"/>
                </a:lnTo>
                <a:lnTo>
                  <a:pt x="4572" y="486156"/>
                </a:lnTo>
                <a:lnTo>
                  <a:pt x="8234172" y="486156"/>
                </a:lnTo>
                <a:close/>
              </a:path>
              <a:path w="8239759" h="486409">
                <a:moveTo>
                  <a:pt x="8239506" y="486156"/>
                </a:moveTo>
                <a:lnTo>
                  <a:pt x="8239506" y="4572"/>
                </a:lnTo>
                <a:lnTo>
                  <a:pt x="8234172" y="4572"/>
                </a:lnTo>
                <a:lnTo>
                  <a:pt x="8234172" y="485844"/>
                </a:lnTo>
                <a:lnTo>
                  <a:pt x="8239506" y="48615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4400" y="6701790"/>
            <a:ext cx="8229600" cy="481965"/>
          </a:xfrm>
          <a:custGeom>
            <a:avLst/>
            <a:gdLst/>
            <a:ahLst/>
            <a:cxnLst/>
            <a:rect l="l" t="t" r="r" b="b"/>
            <a:pathLst>
              <a:path w="8229600" h="481965">
                <a:moveTo>
                  <a:pt x="0" y="0"/>
                </a:moveTo>
                <a:lnTo>
                  <a:pt x="0" y="481583"/>
                </a:lnTo>
                <a:lnTo>
                  <a:pt x="8229600" y="481583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827" y="6697218"/>
            <a:ext cx="8239759" cy="490855"/>
          </a:xfrm>
          <a:custGeom>
            <a:avLst/>
            <a:gdLst/>
            <a:ahLst/>
            <a:cxnLst/>
            <a:rect l="l" t="t" r="r" b="b"/>
            <a:pathLst>
              <a:path w="8239759" h="490854">
                <a:moveTo>
                  <a:pt x="8239506" y="488441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88442"/>
                </a:lnTo>
                <a:lnTo>
                  <a:pt x="2286" y="490728"/>
                </a:lnTo>
                <a:lnTo>
                  <a:pt x="4572" y="490728"/>
                </a:lnTo>
                <a:lnTo>
                  <a:pt x="4572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8229600" y="9143"/>
                </a:lnTo>
                <a:lnTo>
                  <a:pt x="8229600" y="4571"/>
                </a:lnTo>
                <a:lnTo>
                  <a:pt x="8234172" y="9143"/>
                </a:lnTo>
                <a:lnTo>
                  <a:pt x="8234172" y="490727"/>
                </a:lnTo>
                <a:lnTo>
                  <a:pt x="8237220" y="490727"/>
                </a:lnTo>
                <a:lnTo>
                  <a:pt x="8239506" y="488441"/>
                </a:lnTo>
                <a:close/>
              </a:path>
              <a:path w="8239759" h="490854">
                <a:moveTo>
                  <a:pt x="9905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8239759" h="490854">
                <a:moveTo>
                  <a:pt x="9905" y="481584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481584"/>
                </a:lnTo>
                <a:lnTo>
                  <a:pt x="9905" y="481584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4572" y="481584"/>
                </a:lnTo>
                <a:lnTo>
                  <a:pt x="9906" y="486156"/>
                </a:lnTo>
                <a:lnTo>
                  <a:pt x="9905" y="490728"/>
                </a:lnTo>
                <a:lnTo>
                  <a:pt x="8229600" y="490727"/>
                </a:lnTo>
                <a:lnTo>
                  <a:pt x="8229600" y="486155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9905" y="490728"/>
                </a:moveTo>
                <a:lnTo>
                  <a:pt x="9906" y="486156"/>
                </a:lnTo>
                <a:lnTo>
                  <a:pt x="4572" y="481584"/>
                </a:lnTo>
                <a:lnTo>
                  <a:pt x="4572" y="490728"/>
                </a:lnTo>
                <a:lnTo>
                  <a:pt x="9905" y="490728"/>
                </a:lnTo>
                <a:close/>
              </a:path>
              <a:path w="8239759" h="490854">
                <a:moveTo>
                  <a:pt x="8234172" y="9143"/>
                </a:moveTo>
                <a:lnTo>
                  <a:pt x="8229600" y="4571"/>
                </a:lnTo>
                <a:lnTo>
                  <a:pt x="8229600" y="9143"/>
                </a:lnTo>
                <a:lnTo>
                  <a:pt x="8234172" y="9143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8234172" y="9143"/>
                </a:lnTo>
                <a:lnTo>
                  <a:pt x="8229600" y="9143"/>
                </a:lnTo>
                <a:lnTo>
                  <a:pt x="8229600" y="481583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8234172" y="490727"/>
                </a:moveTo>
                <a:lnTo>
                  <a:pt x="8234172" y="481583"/>
                </a:lnTo>
                <a:lnTo>
                  <a:pt x="8229600" y="486155"/>
                </a:lnTo>
                <a:lnTo>
                  <a:pt x="8229600" y="490727"/>
                </a:lnTo>
                <a:lnTo>
                  <a:pt x="8234172" y="490727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2300" spc="120">
                <a:solidFill>
                  <a:srgbClr val="00FFFF"/>
                </a:solidFill>
                <a:latin typeface="Wingdings"/>
                <a:cs typeface="Wingdings"/>
              </a:rPr>
              <a:t></a:t>
            </a:r>
            <a:r>
              <a:rPr dirty="0" sz="2300" spc="120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pc="-20"/>
              <a:t>Drought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54965" algn="l"/>
              </a:tabLst>
            </a:pPr>
            <a:r>
              <a:rPr dirty="0" sz="2300" spc="120">
                <a:solidFill>
                  <a:srgbClr val="00FFFF"/>
                </a:solidFill>
                <a:latin typeface="Wingdings"/>
                <a:cs typeface="Wingdings"/>
              </a:rPr>
              <a:t></a:t>
            </a:r>
            <a:r>
              <a:rPr dirty="0" sz="2300" spc="120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pc="-15"/>
              <a:t>Increasin</a:t>
            </a:r>
            <a:r>
              <a:rPr dirty="0" spc="-15"/>
              <a:t>g</a:t>
            </a:r>
            <a:r>
              <a:rPr dirty="0" spc="10"/>
              <a:t> </a:t>
            </a:r>
            <a:r>
              <a:rPr dirty="0" spc="-15"/>
              <a:t>population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54965" algn="l"/>
              </a:tabLst>
            </a:pPr>
            <a:r>
              <a:rPr dirty="0" sz="2350" spc="95">
                <a:solidFill>
                  <a:srgbClr val="00FFFF"/>
                </a:solidFill>
                <a:latin typeface="Wingdings"/>
                <a:cs typeface="Wingdings"/>
              </a:rPr>
              <a:t></a:t>
            </a:r>
            <a:r>
              <a:rPr dirty="0" sz="2350" spc="95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pc="-20"/>
              <a:t>Agin</a:t>
            </a:r>
            <a:r>
              <a:rPr dirty="0" spc="-15"/>
              <a:t>g</a:t>
            </a:r>
            <a:r>
              <a:rPr dirty="0" spc="10"/>
              <a:t> </a:t>
            </a:r>
            <a:r>
              <a:rPr dirty="0" spc="-15"/>
              <a:t>infrastructure</a:t>
            </a:r>
            <a:endParaRPr sz="2350">
              <a:latin typeface="Times New Roman"/>
              <a:cs typeface="Times New Roman"/>
            </a:endParaRPr>
          </a:p>
          <a:p>
            <a:pPr marL="355600" marR="845185" indent="-342900">
              <a:lnSpc>
                <a:spcPct val="100000"/>
              </a:lnSpc>
              <a:spcBef>
                <a:spcPts val="625"/>
              </a:spcBef>
              <a:tabLst>
                <a:tab pos="354965" algn="l"/>
              </a:tabLst>
            </a:pPr>
            <a:r>
              <a:rPr dirty="0" sz="2350" spc="95">
                <a:solidFill>
                  <a:srgbClr val="00FFFF"/>
                </a:solidFill>
                <a:latin typeface="Wingdings"/>
                <a:cs typeface="Wingdings"/>
              </a:rPr>
              <a:t></a:t>
            </a:r>
            <a:r>
              <a:rPr dirty="0" sz="2350" spc="95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pc="-20"/>
              <a:t>Mor</a:t>
            </a:r>
            <a:r>
              <a:rPr dirty="0" spc="-15"/>
              <a:t>e</a:t>
            </a:r>
            <a:r>
              <a:rPr dirty="0" spc="5"/>
              <a:t> </a:t>
            </a:r>
            <a:r>
              <a:rPr dirty="0" spc="-15"/>
              <a:t>stringent</a:t>
            </a:r>
            <a:r>
              <a:rPr dirty="0" spc="-15"/>
              <a:t> regulations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54965" algn="l"/>
              </a:tabLst>
            </a:pPr>
            <a:r>
              <a:rPr dirty="0" sz="2350" spc="95">
                <a:solidFill>
                  <a:srgbClr val="00FFFF"/>
                </a:solidFill>
                <a:latin typeface="Wingdings"/>
                <a:cs typeface="Wingdings"/>
              </a:rPr>
              <a:t></a:t>
            </a:r>
            <a:r>
              <a:rPr dirty="0" sz="2350" spc="95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pc="-15"/>
              <a:t>Limite</a:t>
            </a:r>
            <a:r>
              <a:rPr dirty="0" spc="-15"/>
              <a:t>d</a:t>
            </a:r>
            <a:r>
              <a:rPr dirty="0" spc="5"/>
              <a:t> </a:t>
            </a:r>
            <a:r>
              <a:rPr dirty="0" spc="-15"/>
              <a:t>funding</a:t>
            </a:r>
            <a:endParaRPr sz="2350">
              <a:latin typeface="Times New Roman"/>
              <a:cs typeface="Times New Roman"/>
            </a:endParaRPr>
          </a:p>
          <a:p>
            <a:pPr marL="355600" marR="663575" indent="-342900">
              <a:lnSpc>
                <a:spcPct val="100000"/>
              </a:lnSpc>
              <a:spcBef>
                <a:spcPts val="625"/>
              </a:spcBef>
              <a:tabLst>
                <a:tab pos="354965" algn="l"/>
              </a:tabLst>
            </a:pPr>
            <a:r>
              <a:rPr dirty="0" sz="2350" spc="95">
                <a:solidFill>
                  <a:srgbClr val="00FFFF"/>
                </a:solidFill>
                <a:latin typeface="Wingdings"/>
                <a:cs typeface="Wingdings"/>
              </a:rPr>
              <a:t></a:t>
            </a:r>
            <a:r>
              <a:rPr dirty="0" sz="2350" spc="95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pc="-20"/>
              <a:t>Dependenc</a:t>
            </a:r>
            <a:r>
              <a:rPr dirty="0" spc="-15"/>
              <a:t>e</a:t>
            </a:r>
            <a:r>
              <a:rPr dirty="0" spc="20"/>
              <a:t> </a:t>
            </a:r>
            <a:r>
              <a:rPr dirty="0" spc="-20"/>
              <a:t>on</a:t>
            </a:r>
            <a:r>
              <a:rPr dirty="0" spc="-15"/>
              <a:t> importe</a:t>
            </a:r>
            <a:r>
              <a:rPr dirty="0" spc="-15"/>
              <a:t>d</a:t>
            </a:r>
            <a:r>
              <a:rPr dirty="0" spc="10"/>
              <a:t> </a:t>
            </a:r>
            <a:r>
              <a:rPr dirty="0" spc="-20"/>
              <a:t>water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dirty="0" sz="2300" spc="120">
                <a:solidFill>
                  <a:srgbClr val="00FFFF"/>
                </a:solidFill>
                <a:latin typeface="Wingdings"/>
                <a:cs typeface="Wingdings"/>
              </a:rPr>
              <a:t></a:t>
            </a:r>
            <a:r>
              <a:rPr dirty="0" sz="2300" spc="120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pc="-15"/>
              <a:t>Climat</a:t>
            </a:r>
            <a:r>
              <a:rPr dirty="0" spc="-15"/>
              <a:t>e</a:t>
            </a:r>
            <a:r>
              <a:rPr dirty="0" spc="-5"/>
              <a:t> </a:t>
            </a:r>
            <a:r>
              <a:rPr dirty="0" spc="-20"/>
              <a:t>Change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2738" y="1875282"/>
            <a:ext cx="4035552" cy="430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60169" y="1858517"/>
            <a:ext cx="4354062" cy="41993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73829" y="4327397"/>
            <a:ext cx="132715" cy="94615"/>
          </a:xfrm>
          <a:custGeom>
            <a:avLst/>
            <a:gdLst/>
            <a:ahLst/>
            <a:cxnLst/>
            <a:rect l="l" t="t" r="r" b="b"/>
            <a:pathLst>
              <a:path w="132714" h="94614">
                <a:moveTo>
                  <a:pt x="132588" y="44958"/>
                </a:moveTo>
                <a:lnTo>
                  <a:pt x="76200" y="3048"/>
                </a:lnTo>
                <a:lnTo>
                  <a:pt x="71628" y="0"/>
                </a:lnTo>
                <a:lnTo>
                  <a:pt x="66294" y="762"/>
                </a:lnTo>
                <a:lnTo>
                  <a:pt x="0" y="83058"/>
                </a:lnTo>
                <a:lnTo>
                  <a:pt x="15240" y="94488"/>
                </a:lnTo>
                <a:lnTo>
                  <a:pt x="64769" y="32877"/>
                </a:lnTo>
                <a:lnTo>
                  <a:pt x="64769" y="18288"/>
                </a:lnTo>
                <a:lnTo>
                  <a:pt x="77724" y="16764"/>
                </a:lnTo>
                <a:lnTo>
                  <a:pt x="77724" y="27915"/>
                </a:lnTo>
                <a:lnTo>
                  <a:pt x="121157" y="60198"/>
                </a:lnTo>
                <a:lnTo>
                  <a:pt x="132588" y="44958"/>
                </a:lnTo>
                <a:close/>
              </a:path>
              <a:path w="132714" h="94614">
                <a:moveTo>
                  <a:pt x="77724" y="16764"/>
                </a:moveTo>
                <a:lnTo>
                  <a:pt x="64769" y="18288"/>
                </a:lnTo>
                <a:lnTo>
                  <a:pt x="72111" y="23744"/>
                </a:lnTo>
                <a:lnTo>
                  <a:pt x="77724" y="16764"/>
                </a:lnTo>
                <a:close/>
              </a:path>
              <a:path w="132714" h="94614">
                <a:moveTo>
                  <a:pt x="72111" y="23744"/>
                </a:moveTo>
                <a:lnTo>
                  <a:pt x="64769" y="18288"/>
                </a:lnTo>
                <a:lnTo>
                  <a:pt x="64769" y="32877"/>
                </a:lnTo>
                <a:lnTo>
                  <a:pt x="72111" y="23744"/>
                </a:lnTo>
                <a:close/>
              </a:path>
              <a:path w="132714" h="94614">
                <a:moveTo>
                  <a:pt x="77724" y="27915"/>
                </a:moveTo>
                <a:lnTo>
                  <a:pt x="77724" y="16764"/>
                </a:lnTo>
                <a:lnTo>
                  <a:pt x="72111" y="23744"/>
                </a:lnTo>
                <a:lnTo>
                  <a:pt x="77724" y="27915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86021" y="4177284"/>
            <a:ext cx="135890" cy="97790"/>
          </a:xfrm>
          <a:custGeom>
            <a:avLst/>
            <a:gdLst/>
            <a:ahLst/>
            <a:cxnLst/>
            <a:rect l="l" t="t" r="r" b="b"/>
            <a:pathLst>
              <a:path w="135889" h="97789">
                <a:moveTo>
                  <a:pt x="135636" y="44957"/>
                </a:moveTo>
                <a:lnTo>
                  <a:pt x="78486" y="3047"/>
                </a:lnTo>
                <a:lnTo>
                  <a:pt x="74676" y="0"/>
                </a:lnTo>
                <a:lnTo>
                  <a:pt x="68580" y="761"/>
                </a:lnTo>
                <a:lnTo>
                  <a:pt x="0" y="86105"/>
                </a:lnTo>
                <a:lnTo>
                  <a:pt x="14478" y="97535"/>
                </a:lnTo>
                <a:lnTo>
                  <a:pt x="67056" y="32730"/>
                </a:lnTo>
                <a:lnTo>
                  <a:pt x="67056" y="18287"/>
                </a:lnTo>
                <a:lnTo>
                  <a:pt x="80010" y="16763"/>
                </a:lnTo>
                <a:lnTo>
                  <a:pt x="80010" y="27787"/>
                </a:lnTo>
                <a:lnTo>
                  <a:pt x="124205" y="60197"/>
                </a:lnTo>
                <a:lnTo>
                  <a:pt x="135636" y="44957"/>
                </a:lnTo>
                <a:close/>
              </a:path>
              <a:path w="135889" h="97789">
                <a:moveTo>
                  <a:pt x="80010" y="16763"/>
                </a:moveTo>
                <a:lnTo>
                  <a:pt x="67056" y="18287"/>
                </a:lnTo>
                <a:lnTo>
                  <a:pt x="74402" y="23675"/>
                </a:lnTo>
                <a:lnTo>
                  <a:pt x="80010" y="16763"/>
                </a:lnTo>
                <a:close/>
              </a:path>
              <a:path w="135889" h="97789">
                <a:moveTo>
                  <a:pt x="74402" y="23675"/>
                </a:moveTo>
                <a:lnTo>
                  <a:pt x="67056" y="18287"/>
                </a:lnTo>
                <a:lnTo>
                  <a:pt x="67056" y="32730"/>
                </a:lnTo>
                <a:lnTo>
                  <a:pt x="74402" y="23675"/>
                </a:lnTo>
                <a:close/>
              </a:path>
              <a:path w="135889" h="97789">
                <a:moveTo>
                  <a:pt x="80010" y="27787"/>
                </a:moveTo>
                <a:lnTo>
                  <a:pt x="80010" y="16763"/>
                </a:lnTo>
                <a:lnTo>
                  <a:pt x="74402" y="23675"/>
                </a:lnTo>
                <a:lnTo>
                  <a:pt x="80010" y="27787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24227" y="3480815"/>
            <a:ext cx="136525" cy="93980"/>
          </a:xfrm>
          <a:custGeom>
            <a:avLst/>
            <a:gdLst/>
            <a:ahLst/>
            <a:cxnLst/>
            <a:rect l="l" t="t" r="r" b="b"/>
            <a:pathLst>
              <a:path w="136525" h="93979">
                <a:moveTo>
                  <a:pt x="136398" y="41148"/>
                </a:moveTo>
                <a:lnTo>
                  <a:pt x="80010" y="3048"/>
                </a:lnTo>
                <a:lnTo>
                  <a:pt x="76200" y="0"/>
                </a:lnTo>
                <a:lnTo>
                  <a:pt x="70866" y="762"/>
                </a:lnTo>
                <a:lnTo>
                  <a:pt x="67818" y="4572"/>
                </a:lnTo>
                <a:lnTo>
                  <a:pt x="0" y="81534"/>
                </a:lnTo>
                <a:lnTo>
                  <a:pt x="14478" y="93726"/>
                </a:lnTo>
                <a:lnTo>
                  <a:pt x="69342" y="31464"/>
                </a:lnTo>
                <a:lnTo>
                  <a:pt x="69342" y="18288"/>
                </a:lnTo>
                <a:lnTo>
                  <a:pt x="82296" y="16764"/>
                </a:lnTo>
                <a:lnTo>
                  <a:pt x="82296" y="27215"/>
                </a:lnTo>
                <a:lnTo>
                  <a:pt x="125730" y="57150"/>
                </a:lnTo>
                <a:lnTo>
                  <a:pt x="136398" y="41148"/>
                </a:lnTo>
                <a:close/>
              </a:path>
              <a:path w="136525" h="93979">
                <a:moveTo>
                  <a:pt x="82296" y="16764"/>
                </a:moveTo>
                <a:lnTo>
                  <a:pt x="69342" y="18288"/>
                </a:lnTo>
                <a:lnTo>
                  <a:pt x="76565" y="23266"/>
                </a:lnTo>
                <a:lnTo>
                  <a:pt x="82296" y="16764"/>
                </a:lnTo>
                <a:close/>
              </a:path>
              <a:path w="136525" h="93979">
                <a:moveTo>
                  <a:pt x="76565" y="23266"/>
                </a:moveTo>
                <a:lnTo>
                  <a:pt x="69342" y="18288"/>
                </a:lnTo>
                <a:lnTo>
                  <a:pt x="69342" y="31464"/>
                </a:lnTo>
                <a:lnTo>
                  <a:pt x="76565" y="23266"/>
                </a:lnTo>
                <a:close/>
              </a:path>
              <a:path w="136525" h="93979">
                <a:moveTo>
                  <a:pt x="82296" y="27215"/>
                </a:moveTo>
                <a:lnTo>
                  <a:pt x="82296" y="16764"/>
                </a:lnTo>
                <a:lnTo>
                  <a:pt x="76565" y="23266"/>
                </a:lnTo>
                <a:lnTo>
                  <a:pt x="82296" y="27215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92045" y="3552444"/>
            <a:ext cx="129539" cy="96520"/>
          </a:xfrm>
          <a:custGeom>
            <a:avLst/>
            <a:gdLst/>
            <a:ahLst/>
            <a:cxnLst/>
            <a:rect l="l" t="t" r="r" b="b"/>
            <a:pathLst>
              <a:path w="129539" h="96520">
                <a:moveTo>
                  <a:pt x="129539" y="44196"/>
                </a:moveTo>
                <a:lnTo>
                  <a:pt x="76962" y="3048"/>
                </a:lnTo>
                <a:lnTo>
                  <a:pt x="73152" y="0"/>
                </a:lnTo>
                <a:lnTo>
                  <a:pt x="67056" y="762"/>
                </a:lnTo>
                <a:lnTo>
                  <a:pt x="0" y="84582"/>
                </a:lnTo>
                <a:lnTo>
                  <a:pt x="14478" y="96012"/>
                </a:lnTo>
                <a:lnTo>
                  <a:pt x="65532" y="32802"/>
                </a:lnTo>
                <a:lnTo>
                  <a:pt x="65532" y="18288"/>
                </a:lnTo>
                <a:lnTo>
                  <a:pt x="78486" y="16764"/>
                </a:lnTo>
                <a:lnTo>
                  <a:pt x="78486" y="28425"/>
                </a:lnTo>
                <a:lnTo>
                  <a:pt x="118110" y="59436"/>
                </a:lnTo>
                <a:lnTo>
                  <a:pt x="129539" y="44196"/>
                </a:lnTo>
                <a:close/>
              </a:path>
              <a:path w="129539" h="96520">
                <a:moveTo>
                  <a:pt x="78486" y="16764"/>
                </a:moveTo>
                <a:lnTo>
                  <a:pt x="65532" y="18288"/>
                </a:lnTo>
                <a:lnTo>
                  <a:pt x="72714" y="23909"/>
                </a:lnTo>
                <a:lnTo>
                  <a:pt x="78486" y="16764"/>
                </a:lnTo>
                <a:close/>
              </a:path>
              <a:path w="129539" h="96520">
                <a:moveTo>
                  <a:pt x="72714" y="23909"/>
                </a:moveTo>
                <a:lnTo>
                  <a:pt x="65532" y="18288"/>
                </a:lnTo>
                <a:lnTo>
                  <a:pt x="65532" y="32802"/>
                </a:lnTo>
                <a:lnTo>
                  <a:pt x="72714" y="23909"/>
                </a:lnTo>
                <a:close/>
              </a:path>
              <a:path w="129539" h="96520">
                <a:moveTo>
                  <a:pt x="78486" y="28425"/>
                </a:moveTo>
                <a:lnTo>
                  <a:pt x="78486" y="16764"/>
                </a:lnTo>
                <a:lnTo>
                  <a:pt x="72714" y="23909"/>
                </a:lnTo>
                <a:lnTo>
                  <a:pt x="78486" y="28425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75353" y="4510278"/>
            <a:ext cx="132715" cy="97790"/>
          </a:xfrm>
          <a:custGeom>
            <a:avLst/>
            <a:gdLst/>
            <a:ahLst/>
            <a:cxnLst/>
            <a:rect l="l" t="t" r="r" b="b"/>
            <a:pathLst>
              <a:path w="132714" h="97789">
                <a:moveTo>
                  <a:pt x="132588" y="41910"/>
                </a:moveTo>
                <a:lnTo>
                  <a:pt x="76200" y="2286"/>
                </a:lnTo>
                <a:lnTo>
                  <a:pt x="71628" y="0"/>
                </a:lnTo>
                <a:lnTo>
                  <a:pt x="66294" y="762"/>
                </a:lnTo>
                <a:lnTo>
                  <a:pt x="63246" y="4572"/>
                </a:lnTo>
                <a:lnTo>
                  <a:pt x="0" y="85344"/>
                </a:lnTo>
                <a:lnTo>
                  <a:pt x="15240" y="97536"/>
                </a:lnTo>
                <a:lnTo>
                  <a:pt x="64769" y="32905"/>
                </a:lnTo>
                <a:lnTo>
                  <a:pt x="64769" y="18288"/>
                </a:lnTo>
                <a:lnTo>
                  <a:pt x="77724" y="16002"/>
                </a:lnTo>
                <a:lnTo>
                  <a:pt x="77724" y="27096"/>
                </a:lnTo>
                <a:lnTo>
                  <a:pt x="121920" y="57150"/>
                </a:lnTo>
                <a:lnTo>
                  <a:pt x="132588" y="41910"/>
                </a:lnTo>
                <a:close/>
              </a:path>
              <a:path w="132714" h="97789">
                <a:moveTo>
                  <a:pt x="77724" y="16002"/>
                </a:moveTo>
                <a:lnTo>
                  <a:pt x="64769" y="18288"/>
                </a:lnTo>
                <a:lnTo>
                  <a:pt x="72134" y="23295"/>
                </a:lnTo>
                <a:lnTo>
                  <a:pt x="77724" y="16002"/>
                </a:lnTo>
                <a:close/>
              </a:path>
              <a:path w="132714" h="97789">
                <a:moveTo>
                  <a:pt x="72134" y="23295"/>
                </a:moveTo>
                <a:lnTo>
                  <a:pt x="64769" y="18288"/>
                </a:lnTo>
                <a:lnTo>
                  <a:pt x="64769" y="32905"/>
                </a:lnTo>
                <a:lnTo>
                  <a:pt x="72134" y="23295"/>
                </a:lnTo>
                <a:close/>
              </a:path>
              <a:path w="132714" h="97789">
                <a:moveTo>
                  <a:pt x="77724" y="27096"/>
                </a:moveTo>
                <a:lnTo>
                  <a:pt x="77724" y="16002"/>
                </a:lnTo>
                <a:lnTo>
                  <a:pt x="72134" y="23295"/>
                </a:lnTo>
                <a:lnTo>
                  <a:pt x="77724" y="27096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59758" y="4379214"/>
            <a:ext cx="132715" cy="97790"/>
          </a:xfrm>
          <a:custGeom>
            <a:avLst/>
            <a:gdLst/>
            <a:ahLst/>
            <a:cxnLst/>
            <a:rect l="l" t="t" r="r" b="b"/>
            <a:pathLst>
              <a:path w="132714" h="97789">
                <a:moveTo>
                  <a:pt x="132588" y="44957"/>
                </a:moveTo>
                <a:lnTo>
                  <a:pt x="76200" y="3047"/>
                </a:lnTo>
                <a:lnTo>
                  <a:pt x="71628" y="0"/>
                </a:lnTo>
                <a:lnTo>
                  <a:pt x="65532" y="761"/>
                </a:lnTo>
                <a:lnTo>
                  <a:pt x="62484" y="5333"/>
                </a:lnTo>
                <a:lnTo>
                  <a:pt x="0" y="86105"/>
                </a:lnTo>
                <a:lnTo>
                  <a:pt x="15240" y="97535"/>
                </a:lnTo>
                <a:lnTo>
                  <a:pt x="64769" y="33509"/>
                </a:lnTo>
                <a:lnTo>
                  <a:pt x="64769" y="18287"/>
                </a:lnTo>
                <a:lnTo>
                  <a:pt x="77724" y="16763"/>
                </a:lnTo>
                <a:lnTo>
                  <a:pt x="77724" y="28091"/>
                </a:lnTo>
                <a:lnTo>
                  <a:pt x="121157" y="60959"/>
                </a:lnTo>
                <a:lnTo>
                  <a:pt x="132588" y="44957"/>
                </a:lnTo>
                <a:close/>
              </a:path>
              <a:path w="132714" h="97789">
                <a:moveTo>
                  <a:pt x="77724" y="16763"/>
                </a:moveTo>
                <a:lnTo>
                  <a:pt x="64769" y="18287"/>
                </a:lnTo>
                <a:lnTo>
                  <a:pt x="72197" y="23908"/>
                </a:lnTo>
                <a:lnTo>
                  <a:pt x="77724" y="16763"/>
                </a:lnTo>
                <a:close/>
              </a:path>
              <a:path w="132714" h="97789">
                <a:moveTo>
                  <a:pt x="72197" y="23908"/>
                </a:moveTo>
                <a:lnTo>
                  <a:pt x="64769" y="18287"/>
                </a:lnTo>
                <a:lnTo>
                  <a:pt x="64769" y="33509"/>
                </a:lnTo>
                <a:lnTo>
                  <a:pt x="72197" y="23908"/>
                </a:lnTo>
                <a:close/>
              </a:path>
              <a:path w="132714" h="97789">
                <a:moveTo>
                  <a:pt x="77724" y="28091"/>
                </a:moveTo>
                <a:lnTo>
                  <a:pt x="77724" y="16763"/>
                </a:lnTo>
                <a:lnTo>
                  <a:pt x="72197" y="23908"/>
                </a:lnTo>
                <a:lnTo>
                  <a:pt x="77724" y="28091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18609" y="4534661"/>
            <a:ext cx="132715" cy="95250"/>
          </a:xfrm>
          <a:custGeom>
            <a:avLst/>
            <a:gdLst/>
            <a:ahLst/>
            <a:cxnLst/>
            <a:rect l="l" t="t" r="r" b="b"/>
            <a:pathLst>
              <a:path w="132714" h="95250">
                <a:moveTo>
                  <a:pt x="132588" y="44957"/>
                </a:moveTo>
                <a:lnTo>
                  <a:pt x="76200" y="3047"/>
                </a:lnTo>
                <a:lnTo>
                  <a:pt x="71628" y="0"/>
                </a:lnTo>
                <a:lnTo>
                  <a:pt x="66294" y="761"/>
                </a:lnTo>
                <a:lnTo>
                  <a:pt x="62484" y="4571"/>
                </a:lnTo>
                <a:lnTo>
                  <a:pt x="0" y="83057"/>
                </a:lnTo>
                <a:lnTo>
                  <a:pt x="14478" y="95249"/>
                </a:lnTo>
                <a:lnTo>
                  <a:pt x="64769" y="32839"/>
                </a:lnTo>
                <a:lnTo>
                  <a:pt x="64769" y="18287"/>
                </a:lnTo>
                <a:lnTo>
                  <a:pt x="77724" y="16763"/>
                </a:lnTo>
                <a:lnTo>
                  <a:pt x="77724" y="27915"/>
                </a:lnTo>
                <a:lnTo>
                  <a:pt x="121157" y="60197"/>
                </a:lnTo>
                <a:lnTo>
                  <a:pt x="132588" y="44957"/>
                </a:lnTo>
                <a:close/>
              </a:path>
              <a:path w="132714" h="95250">
                <a:moveTo>
                  <a:pt x="77724" y="16763"/>
                </a:moveTo>
                <a:lnTo>
                  <a:pt x="64769" y="18287"/>
                </a:lnTo>
                <a:lnTo>
                  <a:pt x="72103" y="23738"/>
                </a:lnTo>
                <a:lnTo>
                  <a:pt x="77724" y="16763"/>
                </a:lnTo>
                <a:close/>
              </a:path>
              <a:path w="132714" h="95250">
                <a:moveTo>
                  <a:pt x="72103" y="23738"/>
                </a:moveTo>
                <a:lnTo>
                  <a:pt x="64769" y="18287"/>
                </a:lnTo>
                <a:lnTo>
                  <a:pt x="64769" y="32839"/>
                </a:lnTo>
                <a:lnTo>
                  <a:pt x="72103" y="23738"/>
                </a:lnTo>
                <a:close/>
              </a:path>
              <a:path w="132714" h="95250">
                <a:moveTo>
                  <a:pt x="77724" y="27915"/>
                </a:moveTo>
                <a:lnTo>
                  <a:pt x="77724" y="16763"/>
                </a:lnTo>
                <a:lnTo>
                  <a:pt x="72103" y="23738"/>
                </a:lnTo>
                <a:lnTo>
                  <a:pt x="77724" y="27915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46626" y="4432553"/>
            <a:ext cx="130810" cy="97155"/>
          </a:xfrm>
          <a:custGeom>
            <a:avLst/>
            <a:gdLst/>
            <a:ahLst/>
            <a:cxnLst/>
            <a:rect l="l" t="t" r="r" b="b"/>
            <a:pathLst>
              <a:path w="130810" h="97154">
                <a:moveTo>
                  <a:pt x="130302" y="44196"/>
                </a:moveTo>
                <a:lnTo>
                  <a:pt x="73152" y="2286"/>
                </a:lnTo>
                <a:lnTo>
                  <a:pt x="70866" y="762"/>
                </a:lnTo>
                <a:lnTo>
                  <a:pt x="68580" y="0"/>
                </a:lnTo>
                <a:lnTo>
                  <a:pt x="66294" y="0"/>
                </a:lnTo>
                <a:lnTo>
                  <a:pt x="64008" y="762"/>
                </a:lnTo>
                <a:lnTo>
                  <a:pt x="61722" y="2286"/>
                </a:lnTo>
                <a:lnTo>
                  <a:pt x="60198" y="3810"/>
                </a:lnTo>
                <a:lnTo>
                  <a:pt x="0" y="85344"/>
                </a:lnTo>
                <a:lnTo>
                  <a:pt x="15240" y="96774"/>
                </a:lnTo>
                <a:lnTo>
                  <a:pt x="61722" y="33817"/>
                </a:lnTo>
                <a:lnTo>
                  <a:pt x="61722" y="17526"/>
                </a:lnTo>
                <a:lnTo>
                  <a:pt x="75438" y="15240"/>
                </a:lnTo>
                <a:lnTo>
                  <a:pt x="75438" y="27584"/>
                </a:lnTo>
                <a:lnTo>
                  <a:pt x="118872" y="59436"/>
                </a:lnTo>
                <a:lnTo>
                  <a:pt x="130302" y="44196"/>
                </a:lnTo>
                <a:close/>
              </a:path>
              <a:path w="130810" h="97154">
                <a:moveTo>
                  <a:pt x="75438" y="15240"/>
                </a:moveTo>
                <a:lnTo>
                  <a:pt x="61722" y="17526"/>
                </a:lnTo>
                <a:lnTo>
                  <a:pt x="69525" y="23248"/>
                </a:lnTo>
                <a:lnTo>
                  <a:pt x="75438" y="15240"/>
                </a:lnTo>
                <a:close/>
              </a:path>
              <a:path w="130810" h="97154">
                <a:moveTo>
                  <a:pt x="69525" y="23248"/>
                </a:moveTo>
                <a:lnTo>
                  <a:pt x="61722" y="17526"/>
                </a:lnTo>
                <a:lnTo>
                  <a:pt x="61722" y="33817"/>
                </a:lnTo>
                <a:lnTo>
                  <a:pt x="69525" y="23248"/>
                </a:lnTo>
                <a:close/>
              </a:path>
              <a:path w="130810" h="97154">
                <a:moveTo>
                  <a:pt x="75438" y="27584"/>
                </a:moveTo>
                <a:lnTo>
                  <a:pt x="75438" y="15240"/>
                </a:lnTo>
                <a:lnTo>
                  <a:pt x="69525" y="23248"/>
                </a:lnTo>
                <a:lnTo>
                  <a:pt x="75438" y="27584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51376" y="5983985"/>
            <a:ext cx="73660" cy="70485"/>
          </a:xfrm>
          <a:custGeom>
            <a:avLst/>
            <a:gdLst/>
            <a:ahLst/>
            <a:cxnLst/>
            <a:rect l="l" t="t" r="r" b="b"/>
            <a:pathLst>
              <a:path w="73660" h="70485">
                <a:moveTo>
                  <a:pt x="0" y="0"/>
                </a:moveTo>
                <a:lnTo>
                  <a:pt x="0" y="70103"/>
                </a:lnTo>
                <a:lnTo>
                  <a:pt x="73151" y="70103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6041" y="5979414"/>
            <a:ext cx="83820" cy="79375"/>
          </a:xfrm>
          <a:custGeom>
            <a:avLst/>
            <a:gdLst/>
            <a:ahLst/>
            <a:cxnLst/>
            <a:rect l="l" t="t" r="r" b="b"/>
            <a:pathLst>
              <a:path w="83820" h="79375">
                <a:moveTo>
                  <a:pt x="83820" y="79248"/>
                </a:moveTo>
                <a:lnTo>
                  <a:pt x="83820" y="0"/>
                </a:lnTo>
                <a:lnTo>
                  <a:pt x="0" y="0"/>
                </a:lnTo>
                <a:lnTo>
                  <a:pt x="0" y="79248"/>
                </a:lnTo>
                <a:lnTo>
                  <a:pt x="5334" y="79248"/>
                </a:lnTo>
                <a:lnTo>
                  <a:pt x="5334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73913" y="9144"/>
                </a:lnTo>
                <a:lnTo>
                  <a:pt x="73913" y="4572"/>
                </a:lnTo>
                <a:lnTo>
                  <a:pt x="78486" y="9144"/>
                </a:lnTo>
                <a:lnTo>
                  <a:pt x="78486" y="79248"/>
                </a:lnTo>
                <a:lnTo>
                  <a:pt x="83820" y="79248"/>
                </a:lnTo>
                <a:close/>
              </a:path>
              <a:path w="83820" h="79375">
                <a:moveTo>
                  <a:pt x="9906" y="9144"/>
                </a:moveTo>
                <a:lnTo>
                  <a:pt x="9906" y="4572"/>
                </a:lnTo>
                <a:lnTo>
                  <a:pt x="5334" y="9144"/>
                </a:lnTo>
                <a:lnTo>
                  <a:pt x="9906" y="9144"/>
                </a:lnTo>
                <a:close/>
              </a:path>
              <a:path w="83820" h="79375">
                <a:moveTo>
                  <a:pt x="9906" y="70103"/>
                </a:moveTo>
                <a:lnTo>
                  <a:pt x="9906" y="9144"/>
                </a:lnTo>
                <a:lnTo>
                  <a:pt x="5334" y="9144"/>
                </a:lnTo>
                <a:lnTo>
                  <a:pt x="5334" y="70103"/>
                </a:lnTo>
                <a:lnTo>
                  <a:pt x="9906" y="70103"/>
                </a:lnTo>
                <a:close/>
              </a:path>
              <a:path w="83820" h="79375">
                <a:moveTo>
                  <a:pt x="78486" y="70103"/>
                </a:moveTo>
                <a:lnTo>
                  <a:pt x="5334" y="70103"/>
                </a:lnTo>
                <a:lnTo>
                  <a:pt x="9906" y="74675"/>
                </a:lnTo>
                <a:lnTo>
                  <a:pt x="9906" y="79248"/>
                </a:lnTo>
                <a:lnTo>
                  <a:pt x="73913" y="79248"/>
                </a:lnTo>
                <a:lnTo>
                  <a:pt x="73913" y="74675"/>
                </a:lnTo>
                <a:lnTo>
                  <a:pt x="78486" y="70103"/>
                </a:lnTo>
                <a:close/>
              </a:path>
              <a:path w="83820" h="79375">
                <a:moveTo>
                  <a:pt x="9906" y="79248"/>
                </a:moveTo>
                <a:lnTo>
                  <a:pt x="9906" y="74675"/>
                </a:lnTo>
                <a:lnTo>
                  <a:pt x="5334" y="70103"/>
                </a:lnTo>
                <a:lnTo>
                  <a:pt x="5334" y="79248"/>
                </a:lnTo>
                <a:lnTo>
                  <a:pt x="9906" y="79248"/>
                </a:lnTo>
                <a:close/>
              </a:path>
              <a:path w="83820" h="79375">
                <a:moveTo>
                  <a:pt x="78486" y="9144"/>
                </a:moveTo>
                <a:lnTo>
                  <a:pt x="73913" y="4572"/>
                </a:lnTo>
                <a:lnTo>
                  <a:pt x="73913" y="9144"/>
                </a:lnTo>
                <a:lnTo>
                  <a:pt x="78486" y="9144"/>
                </a:lnTo>
                <a:close/>
              </a:path>
              <a:path w="83820" h="79375">
                <a:moveTo>
                  <a:pt x="78486" y="70103"/>
                </a:moveTo>
                <a:lnTo>
                  <a:pt x="78486" y="9144"/>
                </a:lnTo>
                <a:lnTo>
                  <a:pt x="73913" y="9144"/>
                </a:lnTo>
                <a:lnTo>
                  <a:pt x="73913" y="70103"/>
                </a:lnTo>
                <a:lnTo>
                  <a:pt x="78486" y="70103"/>
                </a:lnTo>
                <a:close/>
              </a:path>
              <a:path w="83820" h="79375">
                <a:moveTo>
                  <a:pt x="78486" y="79248"/>
                </a:moveTo>
                <a:lnTo>
                  <a:pt x="78486" y="70103"/>
                </a:lnTo>
                <a:lnTo>
                  <a:pt x="73913" y="74675"/>
                </a:lnTo>
                <a:lnTo>
                  <a:pt x="73913" y="79248"/>
                </a:lnTo>
                <a:lnTo>
                  <a:pt x="78486" y="79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658366" y="2746733"/>
            <a:ext cx="87566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>
                <a:solidFill>
                  <a:srgbClr val="040000"/>
                </a:solidFill>
                <a:latin typeface="Arial Narrow"/>
                <a:cs typeface="Arial Narrow"/>
              </a:rPr>
              <a:t>Lak</a:t>
            </a:r>
            <a:r>
              <a:rPr dirty="0" sz="1400" spc="-10">
                <a:solidFill>
                  <a:srgbClr val="040000"/>
                </a:solidFill>
                <a:latin typeface="Arial Narrow"/>
                <a:cs typeface="Arial Narrow"/>
              </a:rPr>
              <a:t>e</a:t>
            </a:r>
            <a:r>
              <a:rPr dirty="0" sz="1400" spc="10">
                <a:solidFill>
                  <a:srgbClr val="040000"/>
                </a:solidFill>
                <a:latin typeface="Arial Narrow"/>
                <a:cs typeface="Arial Narrow"/>
              </a:rPr>
              <a:t> </a:t>
            </a:r>
            <a:r>
              <a:rPr dirty="0" sz="1400" spc="-10">
                <a:solidFill>
                  <a:srgbClr val="040000"/>
                </a:solidFill>
                <a:latin typeface="Arial Narrow"/>
                <a:cs typeface="Arial Narrow"/>
              </a:rPr>
              <a:t>Oroville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  <p:sp>
        <p:nvSpPr>
          <p:cNvPr id="23" name="object 23"/>
          <p:cNvSpPr txBox="1"/>
          <p:nvPr/>
        </p:nvSpPr>
        <p:spPr>
          <a:xfrm>
            <a:off x="1835911" y="3208948"/>
            <a:ext cx="1533525" cy="532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 b="1">
                <a:solidFill>
                  <a:srgbClr val="040000"/>
                </a:solidFill>
                <a:latin typeface="Arial Narrow"/>
                <a:cs typeface="Arial Narrow"/>
              </a:rPr>
              <a:t>Sacramento</a:t>
            </a:r>
            <a:endParaRPr sz="1400">
              <a:latin typeface="Arial Narrow"/>
              <a:cs typeface="Arial Narrow"/>
            </a:endParaRPr>
          </a:p>
          <a:p>
            <a:pPr marL="798830">
              <a:lnSpc>
                <a:spcPct val="100000"/>
              </a:lnSpc>
              <a:spcBef>
                <a:spcPts val="910"/>
              </a:spcBef>
            </a:pPr>
            <a:r>
              <a:rPr dirty="0" sz="1400" spc="-15">
                <a:solidFill>
                  <a:srgbClr val="040000"/>
                </a:solidFill>
                <a:latin typeface="Arial Narrow"/>
                <a:cs typeface="Arial Narrow"/>
              </a:rPr>
              <a:t>Mon</a:t>
            </a:r>
            <a:r>
              <a:rPr dirty="0" sz="1400" spc="-10">
                <a:solidFill>
                  <a:srgbClr val="040000"/>
                </a:solidFill>
                <a:latin typeface="Arial Narrow"/>
                <a:cs typeface="Arial Narrow"/>
              </a:rPr>
              <a:t>o</a:t>
            </a:r>
            <a:r>
              <a:rPr dirty="0" sz="1400" spc="15">
                <a:solidFill>
                  <a:srgbClr val="040000"/>
                </a:solidFill>
                <a:latin typeface="Arial Narrow"/>
                <a:cs typeface="Arial Narrow"/>
              </a:rPr>
              <a:t> </a:t>
            </a:r>
            <a:r>
              <a:rPr dirty="0" sz="1400" spc="-15">
                <a:solidFill>
                  <a:srgbClr val="040000"/>
                </a:solidFill>
                <a:latin typeface="Arial Narrow"/>
                <a:cs typeface="Arial Narrow"/>
              </a:rPr>
              <a:t>Lake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02854" y="5781466"/>
            <a:ext cx="73787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 b="1">
                <a:solidFill>
                  <a:srgbClr val="040000"/>
                </a:solidFill>
                <a:latin typeface="Arial Narrow"/>
                <a:cs typeface="Arial Narrow"/>
              </a:rPr>
              <a:t>Sa</a:t>
            </a:r>
            <a:r>
              <a:rPr dirty="0" sz="1400" spc="-10" b="1">
                <a:solidFill>
                  <a:srgbClr val="040000"/>
                </a:solidFill>
                <a:latin typeface="Arial Narrow"/>
                <a:cs typeface="Arial Narrow"/>
              </a:rPr>
              <a:t>n</a:t>
            </a:r>
            <a:r>
              <a:rPr dirty="0" sz="1400" b="1">
                <a:solidFill>
                  <a:srgbClr val="040000"/>
                </a:solidFill>
                <a:latin typeface="Arial Narrow"/>
                <a:cs typeface="Arial Narrow"/>
              </a:rPr>
              <a:t> </a:t>
            </a:r>
            <a:r>
              <a:rPr dirty="0" sz="1400" spc="-15" b="1">
                <a:solidFill>
                  <a:srgbClr val="040000"/>
                </a:solidFill>
                <a:latin typeface="Arial Narrow"/>
                <a:cs typeface="Arial Narrow"/>
              </a:rPr>
              <a:t>Diego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3705" y="5625828"/>
            <a:ext cx="150177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00"/>
                </a:solidFill>
                <a:latin typeface="Arial Narrow"/>
                <a:cs typeface="Arial Narrow"/>
              </a:rPr>
              <a:t>Lo</a:t>
            </a:r>
            <a:r>
              <a:rPr dirty="0" sz="2400" b="1">
                <a:solidFill>
                  <a:srgbClr val="FFFF00"/>
                </a:solidFill>
                <a:latin typeface="Arial Narrow"/>
                <a:cs typeface="Arial Narrow"/>
              </a:rPr>
              <a:t>s</a:t>
            </a:r>
            <a:r>
              <a:rPr dirty="0" sz="2400" spc="-65" b="1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Arial Narrow"/>
                <a:cs typeface="Arial Narrow"/>
              </a:rPr>
              <a:t>Angeles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66791" y="4555721"/>
            <a:ext cx="494665" cy="394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3345" marR="5080" indent="-81280">
              <a:lnSpc>
                <a:spcPts val="1510"/>
              </a:lnSpc>
            </a:pPr>
            <a:r>
              <a:rPr dirty="0" sz="1400" spc="-15">
                <a:solidFill>
                  <a:srgbClr val="1DB2FB"/>
                </a:solidFill>
                <a:latin typeface="Arial Narrow"/>
                <a:cs typeface="Arial Narrow"/>
              </a:rPr>
              <a:t>Hoover Dam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46820" y="2159903"/>
            <a:ext cx="1494155" cy="127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0" b="1">
                <a:solidFill>
                  <a:srgbClr val="376092"/>
                </a:solidFill>
                <a:latin typeface="Arial"/>
                <a:cs typeface="Arial"/>
              </a:rPr>
              <a:t>90%</a:t>
            </a:r>
            <a:r>
              <a:rPr dirty="0" sz="1400" spc="-15" b="1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6092"/>
                </a:solidFill>
                <a:latin typeface="Arial"/>
                <a:cs typeface="Arial"/>
              </a:rPr>
              <a:t>of</a:t>
            </a:r>
            <a:r>
              <a:rPr dirty="0" sz="1400" spc="-5" b="1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6092"/>
                </a:solidFill>
                <a:latin typeface="Arial"/>
                <a:cs typeface="Arial"/>
              </a:rPr>
              <a:t>L.A.</a:t>
            </a:r>
            <a:r>
              <a:rPr dirty="0" sz="1400" spc="-5" b="1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6092"/>
                </a:solidFill>
                <a:latin typeface="Arial"/>
                <a:cs typeface="Arial"/>
              </a:rPr>
              <a:t>water</a:t>
            </a:r>
            <a:r>
              <a:rPr dirty="0" sz="1400" spc="-5" b="1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376092"/>
                </a:solidFill>
                <a:latin typeface="Arial"/>
                <a:cs typeface="Arial"/>
              </a:rPr>
              <a:t>supplies</a:t>
            </a:r>
            <a:r>
              <a:rPr dirty="0" sz="1400" spc="-10" b="1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6092"/>
                </a:solidFill>
                <a:latin typeface="Arial"/>
                <a:cs typeface="Arial"/>
              </a:rPr>
              <a:t>impacted</a:t>
            </a:r>
            <a:r>
              <a:rPr dirty="0" sz="1400" spc="-25" b="1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6092"/>
                </a:solidFill>
                <a:latin typeface="Arial"/>
                <a:cs typeface="Arial"/>
              </a:rPr>
              <a:t>by</a:t>
            </a:r>
            <a:r>
              <a:rPr dirty="0" sz="1400" spc="-10" b="1">
                <a:solidFill>
                  <a:srgbClr val="376092"/>
                </a:solidFill>
                <a:latin typeface="Arial"/>
                <a:cs typeface="Arial"/>
              </a:rPr>
              <a:t> climate</a:t>
            </a:r>
            <a:r>
              <a:rPr dirty="0" sz="1400" spc="-20" b="1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6092"/>
                </a:solidFill>
                <a:latin typeface="Arial"/>
                <a:cs typeface="Arial"/>
              </a:rPr>
              <a:t>change,</a:t>
            </a:r>
            <a:r>
              <a:rPr dirty="0" sz="1400" spc="-10" b="1">
                <a:solidFill>
                  <a:srgbClr val="376092"/>
                </a:solidFill>
                <a:latin typeface="Arial"/>
                <a:cs typeface="Arial"/>
              </a:rPr>
              <a:t> environmental and</a:t>
            </a:r>
            <a:r>
              <a:rPr dirty="0" sz="1400" spc="-15" b="1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6092"/>
                </a:solidFill>
                <a:latin typeface="Arial"/>
                <a:cs typeface="Arial"/>
              </a:rPr>
              <a:t>legal</a:t>
            </a:r>
            <a:r>
              <a:rPr dirty="0" sz="1400" spc="-15" b="1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6092"/>
                </a:solidFill>
                <a:latin typeface="Arial"/>
                <a:cs typeface="Arial"/>
              </a:rPr>
              <a:t>issues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4037" rIns="0" bIns="0" rtlCol="0" vert="horz">
            <a:spAutoFit/>
          </a:bodyPr>
          <a:lstStyle/>
          <a:p>
            <a:pPr marL="1153160">
              <a:lnSpc>
                <a:spcPct val="100000"/>
              </a:lnSpc>
            </a:pPr>
            <a:r>
              <a:rPr dirty="0" spc="-5"/>
              <a:t>LA</a:t>
            </a:r>
            <a:r>
              <a:rPr dirty="0" spc="-320"/>
              <a:t>’</a:t>
            </a:r>
            <a:r>
              <a:rPr dirty="0" spc="-20"/>
              <a:t>s</a:t>
            </a:r>
            <a:r>
              <a:rPr dirty="0" spc="-509"/>
              <a:t> </a:t>
            </a:r>
            <a:r>
              <a:rPr dirty="0" spc="-240"/>
              <a:t>W</a:t>
            </a:r>
            <a:r>
              <a:rPr dirty="0" spc="-20"/>
              <a:t>a</a:t>
            </a:r>
            <a:r>
              <a:rPr dirty="0" spc="-5"/>
              <a:t>te</a:t>
            </a:r>
            <a:r>
              <a:rPr dirty="0"/>
              <a:t>r</a:t>
            </a:r>
            <a:r>
              <a:rPr dirty="0" spc="-5"/>
              <a:t> Challenges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97218"/>
            <a:ext cx="8239759" cy="486409"/>
          </a:xfrm>
          <a:custGeom>
            <a:avLst/>
            <a:gdLst/>
            <a:ahLst/>
            <a:cxnLst/>
            <a:rect l="l" t="t" r="r" b="b"/>
            <a:pathLst>
              <a:path w="8239759" h="486409">
                <a:moveTo>
                  <a:pt x="8239506" y="4572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572"/>
                </a:lnTo>
                <a:lnTo>
                  <a:pt x="4572" y="4839"/>
                </a:lnTo>
                <a:lnTo>
                  <a:pt x="4572" y="4572"/>
                </a:lnTo>
                <a:lnTo>
                  <a:pt x="8239506" y="4572"/>
                </a:lnTo>
                <a:close/>
              </a:path>
              <a:path w="8239759" h="486409">
                <a:moveTo>
                  <a:pt x="8234172" y="486156"/>
                </a:moveTo>
                <a:lnTo>
                  <a:pt x="8234172" y="485844"/>
                </a:lnTo>
                <a:lnTo>
                  <a:pt x="4572" y="4839"/>
                </a:lnTo>
                <a:lnTo>
                  <a:pt x="4572" y="486156"/>
                </a:lnTo>
                <a:lnTo>
                  <a:pt x="8234172" y="486156"/>
                </a:lnTo>
                <a:close/>
              </a:path>
              <a:path w="8239759" h="486409">
                <a:moveTo>
                  <a:pt x="8239506" y="486156"/>
                </a:moveTo>
                <a:lnTo>
                  <a:pt x="8239506" y="4572"/>
                </a:lnTo>
                <a:lnTo>
                  <a:pt x="8234172" y="4572"/>
                </a:lnTo>
                <a:lnTo>
                  <a:pt x="8234172" y="485844"/>
                </a:lnTo>
                <a:lnTo>
                  <a:pt x="8239506" y="48615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6701790"/>
            <a:ext cx="8229600" cy="481965"/>
          </a:xfrm>
          <a:custGeom>
            <a:avLst/>
            <a:gdLst/>
            <a:ahLst/>
            <a:cxnLst/>
            <a:rect l="l" t="t" r="r" b="b"/>
            <a:pathLst>
              <a:path w="8229600" h="481965">
                <a:moveTo>
                  <a:pt x="0" y="0"/>
                </a:moveTo>
                <a:lnTo>
                  <a:pt x="0" y="481583"/>
                </a:lnTo>
                <a:lnTo>
                  <a:pt x="8229600" y="481583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9827" y="6697218"/>
            <a:ext cx="8239759" cy="490855"/>
          </a:xfrm>
          <a:custGeom>
            <a:avLst/>
            <a:gdLst/>
            <a:ahLst/>
            <a:cxnLst/>
            <a:rect l="l" t="t" r="r" b="b"/>
            <a:pathLst>
              <a:path w="8239759" h="490854">
                <a:moveTo>
                  <a:pt x="8239506" y="488441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88442"/>
                </a:lnTo>
                <a:lnTo>
                  <a:pt x="2286" y="490728"/>
                </a:lnTo>
                <a:lnTo>
                  <a:pt x="4572" y="490728"/>
                </a:lnTo>
                <a:lnTo>
                  <a:pt x="4572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8229600" y="9143"/>
                </a:lnTo>
                <a:lnTo>
                  <a:pt x="8229600" y="4571"/>
                </a:lnTo>
                <a:lnTo>
                  <a:pt x="8234172" y="9143"/>
                </a:lnTo>
                <a:lnTo>
                  <a:pt x="8234172" y="490727"/>
                </a:lnTo>
                <a:lnTo>
                  <a:pt x="8237220" y="490727"/>
                </a:lnTo>
                <a:lnTo>
                  <a:pt x="8239506" y="488441"/>
                </a:lnTo>
                <a:close/>
              </a:path>
              <a:path w="8239759" h="490854">
                <a:moveTo>
                  <a:pt x="9905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8239759" h="490854">
                <a:moveTo>
                  <a:pt x="9905" y="481584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481584"/>
                </a:lnTo>
                <a:lnTo>
                  <a:pt x="9905" y="481584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4572" y="481584"/>
                </a:lnTo>
                <a:lnTo>
                  <a:pt x="9906" y="486156"/>
                </a:lnTo>
                <a:lnTo>
                  <a:pt x="9905" y="490728"/>
                </a:lnTo>
                <a:lnTo>
                  <a:pt x="8229600" y="490727"/>
                </a:lnTo>
                <a:lnTo>
                  <a:pt x="8229600" y="486155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9905" y="490728"/>
                </a:moveTo>
                <a:lnTo>
                  <a:pt x="9906" y="486156"/>
                </a:lnTo>
                <a:lnTo>
                  <a:pt x="4572" y="481584"/>
                </a:lnTo>
                <a:lnTo>
                  <a:pt x="4572" y="490728"/>
                </a:lnTo>
                <a:lnTo>
                  <a:pt x="9905" y="490728"/>
                </a:lnTo>
                <a:close/>
              </a:path>
              <a:path w="8239759" h="490854">
                <a:moveTo>
                  <a:pt x="8234172" y="9143"/>
                </a:moveTo>
                <a:lnTo>
                  <a:pt x="8229600" y="4571"/>
                </a:lnTo>
                <a:lnTo>
                  <a:pt x="8229600" y="9143"/>
                </a:lnTo>
                <a:lnTo>
                  <a:pt x="8234172" y="9143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8234172" y="9143"/>
                </a:lnTo>
                <a:lnTo>
                  <a:pt x="8229600" y="9143"/>
                </a:lnTo>
                <a:lnTo>
                  <a:pt x="8229600" y="481583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8234172" y="490727"/>
                </a:moveTo>
                <a:lnTo>
                  <a:pt x="8234172" y="481583"/>
                </a:lnTo>
                <a:lnTo>
                  <a:pt x="8229600" y="486155"/>
                </a:lnTo>
                <a:lnTo>
                  <a:pt x="8229600" y="490727"/>
                </a:lnTo>
                <a:lnTo>
                  <a:pt x="8234172" y="490727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01522" y="2373163"/>
            <a:ext cx="3714115" cy="392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b="1">
                <a:solidFill>
                  <a:srgbClr val="006500"/>
                </a:solidFill>
                <a:latin typeface="Arial Narrow"/>
                <a:cs typeface="Arial Narrow"/>
              </a:rPr>
              <a:t>A</a:t>
            </a:r>
            <a:r>
              <a:rPr dirty="0" sz="3000" spc="-85" b="1">
                <a:solidFill>
                  <a:srgbClr val="006500"/>
                </a:solidFill>
                <a:latin typeface="Arial Narrow"/>
                <a:cs typeface="Arial Narrow"/>
              </a:rPr>
              <a:t> </a:t>
            </a:r>
            <a:r>
              <a:rPr dirty="0" sz="3000" spc="-5" b="1">
                <a:solidFill>
                  <a:srgbClr val="006500"/>
                </a:solidFill>
                <a:latin typeface="Arial Narrow"/>
                <a:cs typeface="Arial Narrow"/>
              </a:rPr>
              <a:t>Sustainabl</a:t>
            </a:r>
            <a:r>
              <a:rPr dirty="0" sz="3000" b="1">
                <a:solidFill>
                  <a:srgbClr val="006500"/>
                </a:solidFill>
                <a:latin typeface="Arial Narrow"/>
                <a:cs typeface="Arial Narrow"/>
              </a:rPr>
              <a:t>e</a:t>
            </a:r>
            <a:r>
              <a:rPr dirty="0" sz="3000" spc="-100" b="1">
                <a:solidFill>
                  <a:srgbClr val="006500"/>
                </a:solidFill>
                <a:latin typeface="Arial Narrow"/>
                <a:cs typeface="Arial Narrow"/>
              </a:rPr>
              <a:t> </a:t>
            </a:r>
            <a:r>
              <a:rPr dirty="0" sz="3000" spc="-5" b="1">
                <a:solidFill>
                  <a:srgbClr val="006500"/>
                </a:solidFill>
                <a:latin typeface="Arial Narrow"/>
                <a:cs typeface="Arial Narrow"/>
              </a:rPr>
              <a:t>Approach:</a:t>
            </a:r>
            <a:endParaRPr sz="3000">
              <a:latin typeface="Arial Narrow"/>
              <a:cs typeface="Arial Narrow"/>
            </a:endParaRPr>
          </a:p>
          <a:p>
            <a:pPr marL="12700" marR="1528445">
              <a:lnSpc>
                <a:spcPct val="110000"/>
              </a:lnSpc>
              <a:spcBef>
                <a:spcPts val="100"/>
              </a:spcBef>
            </a:pPr>
            <a:r>
              <a:rPr dirty="0" sz="2600" spc="-20" b="1">
                <a:solidFill>
                  <a:srgbClr val="CC3300"/>
                </a:solidFill>
                <a:latin typeface="Arial Narrow"/>
                <a:cs typeface="Arial Narrow"/>
              </a:rPr>
              <a:t>Manag</a:t>
            </a:r>
            <a:r>
              <a:rPr dirty="0" sz="2600" spc="-15" b="1">
                <a:solidFill>
                  <a:srgbClr val="CC3300"/>
                </a:solidFill>
                <a:latin typeface="Arial Narrow"/>
                <a:cs typeface="Arial Narrow"/>
              </a:rPr>
              <a:t>e</a:t>
            </a:r>
            <a:r>
              <a:rPr dirty="0" sz="2600" spc="5" b="1">
                <a:solidFill>
                  <a:srgbClr val="CC3300"/>
                </a:solidFill>
                <a:latin typeface="Arial Narrow"/>
                <a:cs typeface="Arial Narrow"/>
              </a:rPr>
              <a:t> </a:t>
            </a:r>
            <a:r>
              <a:rPr dirty="0" sz="2600" spc="-15" b="1">
                <a:solidFill>
                  <a:srgbClr val="CC3300"/>
                </a:solidFill>
                <a:latin typeface="Arial Narrow"/>
                <a:cs typeface="Arial Narrow"/>
              </a:rPr>
              <a:t>al</a:t>
            </a:r>
            <a:r>
              <a:rPr dirty="0" sz="2600" spc="-10" b="1">
                <a:solidFill>
                  <a:srgbClr val="CC3300"/>
                </a:solidFill>
                <a:latin typeface="Arial Narrow"/>
                <a:cs typeface="Arial Narrow"/>
              </a:rPr>
              <a:t>l</a:t>
            </a:r>
            <a:r>
              <a:rPr dirty="0" sz="2600" spc="-15" b="1">
                <a:solidFill>
                  <a:srgbClr val="CC3300"/>
                </a:solidFill>
                <a:latin typeface="Arial Narrow"/>
                <a:cs typeface="Arial Narrow"/>
              </a:rPr>
              <a:t> </a:t>
            </a:r>
            <a:r>
              <a:rPr dirty="0" sz="2600" spc="-20" b="1">
                <a:solidFill>
                  <a:srgbClr val="CC3300"/>
                </a:solidFill>
                <a:latin typeface="Arial Narrow"/>
                <a:cs typeface="Arial Narrow"/>
              </a:rPr>
              <a:t>water</a:t>
            </a:r>
            <a:r>
              <a:rPr dirty="0" sz="2600" spc="-15" b="1">
                <a:solidFill>
                  <a:srgbClr val="CC3300"/>
                </a:solidFill>
                <a:latin typeface="Arial Narrow"/>
                <a:cs typeface="Arial Narrow"/>
              </a:rPr>
              <a:t> a</a:t>
            </a:r>
            <a:r>
              <a:rPr dirty="0" sz="2600" spc="-15" b="1">
                <a:solidFill>
                  <a:srgbClr val="CC3300"/>
                </a:solidFill>
                <a:latin typeface="Arial Narrow"/>
                <a:cs typeface="Arial Narrow"/>
              </a:rPr>
              <a:t>s</a:t>
            </a:r>
            <a:r>
              <a:rPr dirty="0" sz="2600" b="1">
                <a:solidFill>
                  <a:srgbClr val="CC3300"/>
                </a:solidFill>
                <a:latin typeface="Arial Narrow"/>
                <a:cs typeface="Arial Narrow"/>
              </a:rPr>
              <a:t> </a:t>
            </a:r>
            <a:r>
              <a:rPr dirty="0" sz="2600" spc="-20" b="1" u="heavy">
                <a:solidFill>
                  <a:srgbClr val="CC3300"/>
                </a:solidFill>
                <a:latin typeface="Arial Narrow"/>
                <a:cs typeface="Arial Narrow"/>
              </a:rPr>
              <a:t>One</a:t>
            </a:r>
            <a:r>
              <a:rPr dirty="0" sz="2600" spc="-10" b="1" u="heavy">
                <a:solidFill>
                  <a:srgbClr val="CC3300"/>
                </a:solidFill>
                <a:latin typeface="Arial Narrow"/>
                <a:cs typeface="Arial Narrow"/>
              </a:rPr>
              <a:t> </a:t>
            </a:r>
            <a:r>
              <a:rPr dirty="0" sz="2600" spc="-105" b="1" u="heavy">
                <a:solidFill>
                  <a:srgbClr val="CC3300"/>
                </a:solidFill>
                <a:latin typeface="Arial Narrow"/>
                <a:cs typeface="Arial Narrow"/>
              </a:rPr>
              <a:t>W</a:t>
            </a:r>
            <a:r>
              <a:rPr dirty="0" sz="2600" spc="-15" b="1" u="heavy">
                <a:solidFill>
                  <a:srgbClr val="CC3300"/>
                </a:solidFill>
                <a:latin typeface="Arial Narrow"/>
                <a:cs typeface="Arial Narrow"/>
              </a:rPr>
              <a:t>at</a:t>
            </a:r>
            <a:r>
              <a:rPr dirty="0" sz="2600" spc="-15" b="1">
                <a:solidFill>
                  <a:srgbClr val="CC3300"/>
                </a:solidFill>
                <a:latin typeface="Arial Narrow"/>
                <a:cs typeface="Arial Narrow"/>
              </a:rPr>
              <a:t>er:</a:t>
            </a:r>
            <a:endParaRPr sz="2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621665" algn="l"/>
              </a:tabLst>
            </a:pPr>
            <a:r>
              <a:rPr dirty="0" sz="2600" spc="105">
                <a:solidFill>
                  <a:srgbClr val="00FFFF"/>
                </a:solidFill>
                <a:latin typeface="Wingdings"/>
                <a:cs typeface="Wingdings"/>
              </a:rPr>
              <a:t></a:t>
            </a:r>
            <a:r>
              <a:rPr dirty="0" sz="2600" spc="105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z="2600" spc="-15">
                <a:solidFill>
                  <a:srgbClr val="376092"/>
                </a:solidFill>
                <a:latin typeface="Calibri"/>
                <a:cs typeface="Calibri"/>
              </a:rPr>
              <a:t>Drinking</a:t>
            </a:r>
            <a:r>
              <a:rPr dirty="0" sz="2600" spc="2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600" spc="-120">
                <a:solidFill>
                  <a:srgbClr val="376092"/>
                </a:solidFill>
                <a:latin typeface="Calibri"/>
                <a:cs typeface="Calibri"/>
              </a:rPr>
              <a:t>W</a:t>
            </a:r>
            <a:r>
              <a:rPr dirty="0" sz="2600" spc="-45">
                <a:solidFill>
                  <a:srgbClr val="376092"/>
                </a:solidFill>
                <a:latin typeface="Calibri"/>
                <a:cs typeface="Calibri"/>
              </a:rPr>
              <a:t>at</a:t>
            </a:r>
            <a:r>
              <a:rPr dirty="0" sz="2600" spc="-20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600" spc="-10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621665" algn="l"/>
              </a:tabLst>
            </a:pPr>
            <a:r>
              <a:rPr dirty="0" sz="2600" spc="105">
                <a:solidFill>
                  <a:srgbClr val="00FFFF"/>
                </a:solidFill>
                <a:latin typeface="Wingdings"/>
                <a:cs typeface="Wingdings"/>
              </a:rPr>
              <a:t></a:t>
            </a:r>
            <a:r>
              <a:rPr dirty="0" sz="2600" spc="105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z="2600" spc="-20">
                <a:solidFill>
                  <a:srgbClr val="376092"/>
                </a:solidFill>
                <a:latin typeface="Calibri"/>
                <a:cs typeface="Calibri"/>
              </a:rPr>
              <a:t>Rain/S</a:t>
            </a:r>
            <a:r>
              <a:rPr dirty="0" sz="2600" spc="-40">
                <a:solidFill>
                  <a:srgbClr val="376092"/>
                </a:solidFill>
                <a:latin typeface="Calibri"/>
                <a:cs typeface="Calibri"/>
              </a:rPr>
              <a:t>t</a:t>
            </a:r>
            <a:r>
              <a:rPr dirty="0" sz="2600" spc="-20">
                <a:solidFill>
                  <a:srgbClr val="376092"/>
                </a:solidFill>
                <a:latin typeface="Calibri"/>
                <a:cs typeface="Calibri"/>
              </a:rPr>
              <a:t>o</a:t>
            </a:r>
            <a:r>
              <a:rPr dirty="0" sz="2600" spc="-15">
                <a:solidFill>
                  <a:srgbClr val="376092"/>
                </a:solidFill>
                <a:latin typeface="Calibri"/>
                <a:cs typeface="Calibri"/>
              </a:rPr>
              <a:t>rm</a:t>
            </a:r>
            <a:r>
              <a:rPr dirty="0" sz="2600" spc="30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600" spc="-120">
                <a:solidFill>
                  <a:srgbClr val="376092"/>
                </a:solidFill>
                <a:latin typeface="Calibri"/>
                <a:cs typeface="Calibri"/>
              </a:rPr>
              <a:t>W</a:t>
            </a:r>
            <a:r>
              <a:rPr dirty="0" sz="2600" spc="-45">
                <a:solidFill>
                  <a:srgbClr val="376092"/>
                </a:solidFill>
                <a:latin typeface="Calibri"/>
                <a:cs typeface="Calibri"/>
              </a:rPr>
              <a:t>at</a:t>
            </a:r>
            <a:r>
              <a:rPr dirty="0" sz="2600" spc="-20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600" spc="-10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621665" algn="l"/>
              </a:tabLst>
            </a:pPr>
            <a:r>
              <a:rPr dirty="0" sz="2600" spc="105">
                <a:solidFill>
                  <a:srgbClr val="00FFFF"/>
                </a:solidFill>
                <a:latin typeface="Wingdings"/>
                <a:cs typeface="Wingdings"/>
              </a:rPr>
              <a:t></a:t>
            </a:r>
            <a:r>
              <a:rPr dirty="0" sz="2600" spc="105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z="2600" spc="-20">
                <a:solidFill>
                  <a:srgbClr val="376092"/>
                </a:solidFill>
                <a:latin typeface="Calibri"/>
                <a:cs typeface="Calibri"/>
              </a:rPr>
              <a:t>G</a:t>
            </a:r>
            <a:r>
              <a:rPr dirty="0" sz="2600" spc="-55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600" spc="-20">
                <a:solidFill>
                  <a:srgbClr val="376092"/>
                </a:solidFill>
                <a:latin typeface="Calibri"/>
                <a:cs typeface="Calibri"/>
              </a:rPr>
              <a:t>ound</a:t>
            </a:r>
            <a:r>
              <a:rPr dirty="0" sz="2600" spc="-45">
                <a:solidFill>
                  <a:srgbClr val="376092"/>
                </a:solidFill>
                <a:latin typeface="Calibri"/>
                <a:cs typeface="Calibri"/>
              </a:rPr>
              <a:t>wat</a:t>
            </a:r>
            <a:r>
              <a:rPr dirty="0" sz="2600" spc="-15">
                <a:solidFill>
                  <a:srgbClr val="376092"/>
                </a:solidFill>
                <a:latin typeface="Calibri"/>
                <a:cs typeface="Calibri"/>
              </a:rPr>
              <a:t>er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621665" algn="l"/>
              </a:tabLst>
            </a:pPr>
            <a:r>
              <a:rPr dirty="0" sz="2600" spc="105">
                <a:solidFill>
                  <a:srgbClr val="00FFFF"/>
                </a:solidFill>
                <a:latin typeface="Wingdings"/>
                <a:cs typeface="Wingdings"/>
              </a:rPr>
              <a:t></a:t>
            </a:r>
            <a:r>
              <a:rPr dirty="0" sz="2600" spc="105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z="2600" spc="-65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600" spc="-20">
                <a:solidFill>
                  <a:srgbClr val="376092"/>
                </a:solidFill>
                <a:latin typeface="Calibri"/>
                <a:cs typeface="Calibri"/>
              </a:rPr>
              <a:t>ec</a:t>
            </a:r>
            <a:r>
              <a:rPr dirty="0" sz="2600" spc="-50">
                <a:solidFill>
                  <a:srgbClr val="376092"/>
                </a:solidFill>
                <a:latin typeface="Calibri"/>
                <a:cs typeface="Calibri"/>
              </a:rPr>
              <a:t>y</a:t>
            </a:r>
            <a:r>
              <a:rPr dirty="0" sz="2600" spc="-15">
                <a:solidFill>
                  <a:srgbClr val="376092"/>
                </a:solidFill>
                <a:latin typeface="Calibri"/>
                <a:cs typeface="Calibri"/>
              </a:rPr>
              <a:t>cle</a:t>
            </a:r>
            <a:r>
              <a:rPr dirty="0" sz="2600" spc="-15">
                <a:solidFill>
                  <a:srgbClr val="376092"/>
                </a:solidFill>
                <a:latin typeface="Calibri"/>
                <a:cs typeface="Calibri"/>
              </a:rPr>
              <a:t>d</a:t>
            </a:r>
            <a:r>
              <a:rPr dirty="0" sz="2600" spc="5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600" spc="-120">
                <a:solidFill>
                  <a:srgbClr val="376092"/>
                </a:solidFill>
                <a:latin typeface="Calibri"/>
                <a:cs typeface="Calibri"/>
              </a:rPr>
              <a:t>W</a:t>
            </a:r>
            <a:r>
              <a:rPr dirty="0" sz="2600" spc="-45">
                <a:solidFill>
                  <a:srgbClr val="376092"/>
                </a:solidFill>
                <a:latin typeface="Calibri"/>
                <a:cs typeface="Calibri"/>
              </a:rPr>
              <a:t>at</a:t>
            </a:r>
            <a:r>
              <a:rPr dirty="0" sz="2600" spc="-20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600" spc="-10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621665" algn="l"/>
              </a:tabLst>
            </a:pPr>
            <a:r>
              <a:rPr dirty="0" sz="2600" spc="105">
                <a:solidFill>
                  <a:srgbClr val="00FFFF"/>
                </a:solidFill>
                <a:latin typeface="Wingdings"/>
                <a:cs typeface="Wingdings"/>
              </a:rPr>
              <a:t></a:t>
            </a:r>
            <a:r>
              <a:rPr dirty="0" sz="2600" spc="105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z="2600" spc="-120">
                <a:solidFill>
                  <a:srgbClr val="376092"/>
                </a:solidFill>
                <a:latin typeface="Calibri"/>
                <a:cs typeface="Calibri"/>
              </a:rPr>
              <a:t>W</a:t>
            </a:r>
            <a:r>
              <a:rPr dirty="0" sz="2600" spc="-20">
                <a:solidFill>
                  <a:srgbClr val="376092"/>
                </a:solidFill>
                <a:latin typeface="Calibri"/>
                <a:cs typeface="Calibri"/>
              </a:rPr>
              <a:t>a</a:t>
            </a:r>
            <a:r>
              <a:rPr dirty="0" sz="2600" spc="-50">
                <a:solidFill>
                  <a:srgbClr val="376092"/>
                </a:solidFill>
                <a:latin typeface="Calibri"/>
                <a:cs typeface="Calibri"/>
              </a:rPr>
              <a:t>s</a:t>
            </a:r>
            <a:r>
              <a:rPr dirty="0" sz="2600" spc="-40">
                <a:solidFill>
                  <a:srgbClr val="376092"/>
                </a:solidFill>
                <a:latin typeface="Calibri"/>
                <a:cs typeface="Calibri"/>
              </a:rPr>
              <a:t>t</a:t>
            </a:r>
            <a:r>
              <a:rPr dirty="0" sz="2600" spc="-30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600" spc="-45">
                <a:solidFill>
                  <a:srgbClr val="376092"/>
                </a:solidFill>
                <a:latin typeface="Calibri"/>
                <a:cs typeface="Calibri"/>
              </a:rPr>
              <a:t>wat</a:t>
            </a:r>
            <a:r>
              <a:rPr dirty="0" sz="2600" spc="-15">
                <a:solidFill>
                  <a:srgbClr val="376092"/>
                </a:solidFill>
                <a:latin typeface="Calibri"/>
                <a:cs typeface="Calibri"/>
              </a:rPr>
              <a:t>er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621665" algn="l"/>
              </a:tabLst>
            </a:pPr>
            <a:r>
              <a:rPr dirty="0" sz="2600" spc="105">
                <a:solidFill>
                  <a:srgbClr val="00FFFF"/>
                </a:solidFill>
                <a:latin typeface="Wingdings"/>
                <a:cs typeface="Wingdings"/>
              </a:rPr>
              <a:t></a:t>
            </a:r>
            <a:r>
              <a:rPr dirty="0" sz="2600" spc="105">
                <a:solidFill>
                  <a:srgbClr val="00FFFF"/>
                </a:solidFill>
                <a:latin typeface="Times New Roman"/>
                <a:cs typeface="Times New Roman"/>
              </a:rPr>
              <a:t>	</a:t>
            </a:r>
            <a:r>
              <a:rPr dirty="0" sz="2600" spc="-20">
                <a:solidFill>
                  <a:srgbClr val="376092"/>
                </a:solidFill>
                <a:latin typeface="Calibri"/>
                <a:cs typeface="Calibri"/>
              </a:rPr>
              <a:t>Conse</a:t>
            </a:r>
            <a:r>
              <a:rPr dirty="0" sz="2600" spc="15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600" spc="-50">
                <a:solidFill>
                  <a:srgbClr val="376092"/>
                </a:solidFill>
                <a:latin typeface="Calibri"/>
                <a:cs typeface="Calibri"/>
              </a:rPr>
              <a:t>v</a:t>
            </a:r>
            <a:r>
              <a:rPr dirty="0" sz="2600" spc="-45">
                <a:solidFill>
                  <a:srgbClr val="376092"/>
                </a:solidFill>
                <a:latin typeface="Calibri"/>
                <a:cs typeface="Calibri"/>
              </a:rPr>
              <a:t>a</a:t>
            </a:r>
            <a:r>
              <a:rPr dirty="0" sz="2600" spc="-20">
                <a:solidFill>
                  <a:srgbClr val="376092"/>
                </a:solidFill>
                <a:latin typeface="Calibri"/>
                <a:cs typeface="Calibri"/>
              </a:rPr>
              <a:t>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21402" y="851916"/>
            <a:ext cx="399669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93902" y="1067478"/>
            <a:ext cx="2663825" cy="534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>
                <a:solidFill>
                  <a:srgbClr val="632523"/>
                </a:solidFill>
                <a:latin typeface="Gill Sans MT"/>
                <a:cs typeface="Gill Sans MT"/>
              </a:rPr>
              <a:t>Th</a:t>
            </a:r>
            <a:r>
              <a:rPr dirty="0" sz="4000">
                <a:solidFill>
                  <a:srgbClr val="632523"/>
                </a:solidFill>
                <a:latin typeface="Gill Sans MT"/>
                <a:cs typeface="Gill Sans MT"/>
              </a:rPr>
              <a:t>e</a:t>
            </a:r>
            <a:r>
              <a:rPr dirty="0" sz="4000" spc="-10">
                <a:solidFill>
                  <a:srgbClr val="632523"/>
                </a:solidFill>
                <a:latin typeface="Gill Sans MT"/>
                <a:cs typeface="Gill Sans MT"/>
              </a:rPr>
              <a:t> </a:t>
            </a:r>
            <a:r>
              <a:rPr dirty="0" sz="4000" spc="-5">
                <a:solidFill>
                  <a:srgbClr val="632523"/>
                </a:solidFill>
                <a:latin typeface="Gill Sans MT"/>
                <a:cs typeface="Gill Sans MT"/>
              </a:rPr>
              <a:t>Solution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07685" y="3686555"/>
            <a:ext cx="4020311" cy="3209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97854" y="4908422"/>
            <a:ext cx="2896361" cy="1547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69560" y="4389501"/>
            <a:ext cx="1012570" cy="5546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53581" y="3795140"/>
            <a:ext cx="1128521" cy="185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09613" y="4083177"/>
            <a:ext cx="617220" cy="182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89949" y="4263009"/>
            <a:ext cx="1086029" cy="6024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86116" y="4453509"/>
            <a:ext cx="662787" cy="2872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97218"/>
            <a:ext cx="8239759" cy="486409"/>
          </a:xfrm>
          <a:custGeom>
            <a:avLst/>
            <a:gdLst/>
            <a:ahLst/>
            <a:cxnLst/>
            <a:rect l="l" t="t" r="r" b="b"/>
            <a:pathLst>
              <a:path w="8239759" h="486409">
                <a:moveTo>
                  <a:pt x="8239506" y="4572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572"/>
                </a:lnTo>
                <a:lnTo>
                  <a:pt x="4572" y="4839"/>
                </a:lnTo>
                <a:lnTo>
                  <a:pt x="4572" y="4572"/>
                </a:lnTo>
                <a:lnTo>
                  <a:pt x="8239506" y="4572"/>
                </a:lnTo>
                <a:close/>
              </a:path>
              <a:path w="8239759" h="486409">
                <a:moveTo>
                  <a:pt x="8234172" y="486156"/>
                </a:moveTo>
                <a:lnTo>
                  <a:pt x="8234172" y="485844"/>
                </a:lnTo>
                <a:lnTo>
                  <a:pt x="4572" y="4839"/>
                </a:lnTo>
                <a:lnTo>
                  <a:pt x="4572" y="486156"/>
                </a:lnTo>
                <a:lnTo>
                  <a:pt x="8234172" y="486156"/>
                </a:lnTo>
                <a:close/>
              </a:path>
              <a:path w="8239759" h="486409">
                <a:moveTo>
                  <a:pt x="8239506" y="486156"/>
                </a:moveTo>
                <a:lnTo>
                  <a:pt x="8239506" y="4572"/>
                </a:lnTo>
                <a:lnTo>
                  <a:pt x="8234172" y="4572"/>
                </a:lnTo>
                <a:lnTo>
                  <a:pt x="8234172" y="485844"/>
                </a:lnTo>
                <a:lnTo>
                  <a:pt x="8239506" y="48615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6701790"/>
            <a:ext cx="8229600" cy="481965"/>
          </a:xfrm>
          <a:custGeom>
            <a:avLst/>
            <a:gdLst/>
            <a:ahLst/>
            <a:cxnLst/>
            <a:rect l="l" t="t" r="r" b="b"/>
            <a:pathLst>
              <a:path w="8229600" h="481965">
                <a:moveTo>
                  <a:pt x="0" y="0"/>
                </a:moveTo>
                <a:lnTo>
                  <a:pt x="0" y="481583"/>
                </a:lnTo>
                <a:lnTo>
                  <a:pt x="8229600" y="481583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9827" y="6697218"/>
            <a:ext cx="8239759" cy="490855"/>
          </a:xfrm>
          <a:custGeom>
            <a:avLst/>
            <a:gdLst/>
            <a:ahLst/>
            <a:cxnLst/>
            <a:rect l="l" t="t" r="r" b="b"/>
            <a:pathLst>
              <a:path w="8239759" h="490854">
                <a:moveTo>
                  <a:pt x="8239506" y="488441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88442"/>
                </a:lnTo>
                <a:lnTo>
                  <a:pt x="2286" y="490728"/>
                </a:lnTo>
                <a:lnTo>
                  <a:pt x="4572" y="490728"/>
                </a:lnTo>
                <a:lnTo>
                  <a:pt x="4572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8229600" y="9143"/>
                </a:lnTo>
                <a:lnTo>
                  <a:pt x="8229600" y="4571"/>
                </a:lnTo>
                <a:lnTo>
                  <a:pt x="8234172" y="9143"/>
                </a:lnTo>
                <a:lnTo>
                  <a:pt x="8234172" y="490727"/>
                </a:lnTo>
                <a:lnTo>
                  <a:pt x="8237220" y="490727"/>
                </a:lnTo>
                <a:lnTo>
                  <a:pt x="8239506" y="488441"/>
                </a:lnTo>
                <a:close/>
              </a:path>
              <a:path w="8239759" h="490854">
                <a:moveTo>
                  <a:pt x="9905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8239759" h="490854">
                <a:moveTo>
                  <a:pt x="9905" y="481584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481584"/>
                </a:lnTo>
                <a:lnTo>
                  <a:pt x="9905" y="481584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4572" y="481584"/>
                </a:lnTo>
                <a:lnTo>
                  <a:pt x="9906" y="486156"/>
                </a:lnTo>
                <a:lnTo>
                  <a:pt x="9905" y="490728"/>
                </a:lnTo>
                <a:lnTo>
                  <a:pt x="8229600" y="490727"/>
                </a:lnTo>
                <a:lnTo>
                  <a:pt x="8229600" y="486155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9905" y="490728"/>
                </a:moveTo>
                <a:lnTo>
                  <a:pt x="9906" y="486156"/>
                </a:lnTo>
                <a:lnTo>
                  <a:pt x="4572" y="481584"/>
                </a:lnTo>
                <a:lnTo>
                  <a:pt x="4572" y="490728"/>
                </a:lnTo>
                <a:lnTo>
                  <a:pt x="9905" y="490728"/>
                </a:lnTo>
                <a:close/>
              </a:path>
              <a:path w="8239759" h="490854">
                <a:moveTo>
                  <a:pt x="8234172" y="9143"/>
                </a:moveTo>
                <a:lnTo>
                  <a:pt x="8229600" y="4571"/>
                </a:lnTo>
                <a:lnTo>
                  <a:pt x="8229600" y="9143"/>
                </a:lnTo>
                <a:lnTo>
                  <a:pt x="8234172" y="9143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8234172" y="9143"/>
                </a:lnTo>
                <a:lnTo>
                  <a:pt x="8229600" y="9143"/>
                </a:lnTo>
                <a:lnTo>
                  <a:pt x="8229600" y="481583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8234172" y="490727"/>
                </a:moveTo>
                <a:lnTo>
                  <a:pt x="8234172" y="481583"/>
                </a:lnTo>
                <a:lnTo>
                  <a:pt x="8229600" y="486155"/>
                </a:lnTo>
                <a:lnTo>
                  <a:pt x="8229600" y="490727"/>
                </a:lnTo>
                <a:lnTo>
                  <a:pt x="8234172" y="490727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3552" rIns="0" bIns="0" rtlCol="0" vert="horz">
            <a:spAutoFit/>
          </a:bodyPr>
          <a:lstStyle/>
          <a:p>
            <a:pPr marL="1238885">
              <a:lnSpc>
                <a:spcPct val="100000"/>
              </a:lnSpc>
            </a:pPr>
            <a:r>
              <a:rPr dirty="0" sz="4400" spc="-35"/>
              <a:t>On</a:t>
            </a:r>
            <a:r>
              <a:rPr dirty="0" sz="4400" spc="-25"/>
              <a:t>e</a:t>
            </a:r>
            <a:r>
              <a:rPr dirty="0" sz="4400" spc="-535"/>
              <a:t> </a:t>
            </a:r>
            <a:r>
              <a:rPr dirty="0" sz="4400" spc="-315"/>
              <a:t>W</a:t>
            </a:r>
            <a:r>
              <a:rPr dirty="0" sz="4400" spc="-20"/>
              <a:t>ater</a:t>
            </a:r>
            <a:r>
              <a:rPr dirty="0" sz="4400" spc="5"/>
              <a:t> </a:t>
            </a:r>
            <a:r>
              <a:rPr dirty="0" sz="4400" spc="-30"/>
              <a:t>L</a:t>
            </a:r>
            <a:r>
              <a:rPr dirty="0" sz="4400" spc="-30"/>
              <a:t>A</a:t>
            </a:r>
            <a:r>
              <a:rPr dirty="0" sz="4400" spc="15"/>
              <a:t> </a:t>
            </a:r>
            <a:r>
              <a:rPr dirty="0" sz="4400" spc="-20"/>
              <a:t>Plan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3657600" y="2560320"/>
            <a:ext cx="2971800" cy="2976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829811" y="3594798"/>
            <a:ext cx="659130" cy="558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02870">
              <a:lnSpc>
                <a:spcPts val="2200"/>
              </a:lnSpc>
            </a:pPr>
            <a:r>
              <a:rPr dirty="0" sz="2000" spc="-15">
                <a:solidFill>
                  <a:srgbClr val="0065FF"/>
                </a:solidFill>
                <a:latin typeface="Calibri"/>
                <a:cs typeface="Calibri"/>
              </a:rPr>
              <a:t>One </a:t>
            </a:r>
            <a:r>
              <a:rPr dirty="0" sz="2000" spc="-95">
                <a:solidFill>
                  <a:srgbClr val="0065FF"/>
                </a:solidFill>
                <a:latin typeface="Calibri"/>
                <a:cs typeface="Calibri"/>
              </a:rPr>
              <a:t>W</a:t>
            </a:r>
            <a:r>
              <a:rPr dirty="0" sz="2000" spc="-25">
                <a:solidFill>
                  <a:srgbClr val="0065FF"/>
                </a:solidFill>
                <a:latin typeface="Calibri"/>
                <a:cs typeface="Calibri"/>
              </a:rPr>
              <a:t>a</a:t>
            </a:r>
            <a:r>
              <a:rPr dirty="0" sz="2000" spc="-35">
                <a:solidFill>
                  <a:srgbClr val="0065FF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0065FF"/>
                </a:solidFill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85082" y="2090166"/>
            <a:ext cx="2116835" cy="1018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49571" y="2445511"/>
            <a:ext cx="138938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27726" y="4267961"/>
            <a:ext cx="1978914" cy="982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741923" y="4602734"/>
            <a:ext cx="135191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00B050"/>
                </a:solidFill>
                <a:latin typeface="Calibri"/>
                <a:cs typeface="Calibri"/>
              </a:rPr>
              <a:t>Inno</a:t>
            </a:r>
            <a:r>
              <a:rPr dirty="0" sz="2400" spc="-40">
                <a:solidFill>
                  <a:srgbClr val="00B050"/>
                </a:solidFill>
                <a:latin typeface="Calibri"/>
                <a:cs typeface="Calibri"/>
              </a:rPr>
              <a:t>v</a:t>
            </a:r>
            <a:r>
              <a:rPr dirty="0" sz="2400" spc="-25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00B050"/>
                </a:solidFill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09494" y="4267961"/>
            <a:ext cx="2124455" cy="9822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04285" y="4602734"/>
            <a:ext cx="11315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3667" y="3725417"/>
            <a:ext cx="1551432" cy="1551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59052" y="5212079"/>
            <a:ext cx="1554480" cy="10812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05700" y="4063746"/>
            <a:ext cx="1418844" cy="14188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03007" y="2795016"/>
            <a:ext cx="1575053" cy="12161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89303" y="2306573"/>
            <a:ext cx="1604772" cy="13517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40814" y="1371600"/>
            <a:ext cx="2141220" cy="17213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47638" y="5414771"/>
            <a:ext cx="1933955" cy="12161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329934" y="1454658"/>
            <a:ext cx="1762505" cy="17167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05455" y="5739384"/>
            <a:ext cx="2355342" cy="8915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97218"/>
            <a:ext cx="8239759" cy="486409"/>
          </a:xfrm>
          <a:custGeom>
            <a:avLst/>
            <a:gdLst/>
            <a:ahLst/>
            <a:cxnLst/>
            <a:rect l="l" t="t" r="r" b="b"/>
            <a:pathLst>
              <a:path w="8239759" h="486409">
                <a:moveTo>
                  <a:pt x="8239506" y="4572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572"/>
                </a:lnTo>
                <a:lnTo>
                  <a:pt x="4572" y="4839"/>
                </a:lnTo>
                <a:lnTo>
                  <a:pt x="4572" y="4572"/>
                </a:lnTo>
                <a:lnTo>
                  <a:pt x="8239506" y="4572"/>
                </a:lnTo>
                <a:close/>
              </a:path>
              <a:path w="8239759" h="486409">
                <a:moveTo>
                  <a:pt x="8234172" y="486156"/>
                </a:moveTo>
                <a:lnTo>
                  <a:pt x="8234172" y="485844"/>
                </a:lnTo>
                <a:lnTo>
                  <a:pt x="4572" y="4839"/>
                </a:lnTo>
                <a:lnTo>
                  <a:pt x="4572" y="486156"/>
                </a:lnTo>
                <a:lnTo>
                  <a:pt x="8234172" y="486156"/>
                </a:lnTo>
                <a:close/>
              </a:path>
              <a:path w="8239759" h="486409">
                <a:moveTo>
                  <a:pt x="8239506" y="486156"/>
                </a:moveTo>
                <a:lnTo>
                  <a:pt x="8239506" y="4572"/>
                </a:lnTo>
                <a:lnTo>
                  <a:pt x="8234172" y="4572"/>
                </a:lnTo>
                <a:lnTo>
                  <a:pt x="8234172" y="485844"/>
                </a:lnTo>
                <a:lnTo>
                  <a:pt x="8239506" y="48615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6701790"/>
            <a:ext cx="8229600" cy="481965"/>
          </a:xfrm>
          <a:custGeom>
            <a:avLst/>
            <a:gdLst/>
            <a:ahLst/>
            <a:cxnLst/>
            <a:rect l="l" t="t" r="r" b="b"/>
            <a:pathLst>
              <a:path w="8229600" h="481965">
                <a:moveTo>
                  <a:pt x="0" y="0"/>
                </a:moveTo>
                <a:lnTo>
                  <a:pt x="0" y="481583"/>
                </a:lnTo>
                <a:lnTo>
                  <a:pt x="8229600" y="481583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9827" y="6697218"/>
            <a:ext cx="8239759" cy="490855"/>
          </a:xfrm>
          <a:custGeom>
            <a:avLst/>
            <a:gdLst/>
            <a:ahLst/>
            <a:cxnLst/>
            <a:rect l="l" t="t" r="r" b="b"/>
            <a:pathLst>
              <a:path w="8239759" h="490854">
                <a:moveTo>
                  <a:pt x="8239506" y="488441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88442"/>
                </a:lnTo>
                <a:lnTo>
                  <a:pt x="2286" y="490728"/>
                </a:lnTo>
                <a:lnTo>
                  <a:pt x="4572" y="490728"/>
                </a:lnTo>
                <a:lnTo>
                  <a:pt x="4572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8229600" y="9143"/>
                </a:lnTo>
                <a:lnTo>
                  <a:pt x="8229600" y="4571"/>
                </a:lnTo>
                <a:lnTo>
                  <a:pt x="8234172" y="9143"/>
                </a:lnTo>
                <a:lnTo>
                  <a:pt x="8234172" y="490727"/>
                </a:lnTo>
                <a:lnTo>
                  <a:pt x="8237220" y="490727"/>
                </a:lnTo>
                <a:lnTo>
                  <a:pt x="8239506" y="488441"/>
                </a:lnTo>
                <a:close/>
              </a:path>
              <a:path w="8239759" h="490854">
                <a:moveTo>
                  <a:pt x="9905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8239759" h="490854">
                <a:moveTo>
                  <a:pt x="9905" y="481584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481584"/>
                </a:lnTo>
                <a:lnTo>
                  <a:pt x="9905" y="481584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4572" y="481584"/>
                </a:lnTo>
                <a:lnTo>
                  <a:pt x="9906" y="486156"/>
                </a:lnTo>
                <a:lnTo>
                  <a:pt x="9905" y="490728"/>
                </a:lnTo>
                <a:lnTo>
                  <a:pt x="8229600" y="490727"/>
                </a:lnTo>
                <a:lnTo>
                  <a:pt x="8229600" y="486155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9905" y="490728"/>
                </a:moveTo>
                <a:lnTo>
                  <a:pt x="9906" y="486156"/>
                </a:lnTo>
                <a:lnTo>
                  <a:pt x="4572" y="481584"/>
                </a:lnTo>
                <a:lnTo>
                  <a:pt x="4572" y="490728"/>
                </a:lnTo>
                <a:lnTo>
                  <a:pt x="9905" y="490728"/>
                </a:lnTo>
                <a:close/>
              </a:path>
              <a:path w="8239759" h="490854">
                <a:moveTo>
                  <a:pt x="8234172" y="9143"/>
                </a:moveTo>
                <a:lnTo>
                  <a:pt x="8229600" y="4571"/>
                </a:lnTo>
                <a:lnTo>
                  <a:pt x="8229600" y="9143"/>
                </a:lnTo>
                <a:lnTo>
                  <a:pt x="8234172" y="9143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8234172" y="9143"/>
                </a:lnTo>
                <a:lnTo>
                  <a:pt x="8229600" y="9143"/>
                </a:lnTo>
                <a:lnTo>
                  <a:pt x="8229600" y="481583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8234172" y="490727"/>
                </a:moveTo>
                <a:lnTo>
                  <a:pt x="8234172" y="481583"/>
                </a:lnTo>
                <a:lnTo>
                  <a:pt x="8229600" y="486155"/>
                </a:lnTo>
                <a:lnTo>
                  <a:pt x="8229600" y="490727"/>
                </a:lnTo>
                <a:lnTo>
                  <a:pt x="8234172" y="490727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0" rIns="0" bIns="0" rtlCol="0" vert="horz">
            <a:spAutoFit/>
          </a:bodyPr>
          <a:lstStyle/>
          <a:p>
            <a:pPr marL="888365">
              <a:lnSpc>
                <a:spcPts val="4795"/>
              </a:lnSpc>
            </a:pPr>
            <a:r>
              <a:rPr dirty="0" spc="-5"/>
              <a:t>Th</a:t>
            </a:r>
            <a:r>
              <a:rPr dirty="0" spc="-80"/>
              <a:t>r</a:t>
            </a:r>
            <a:r>
              <a:rPr dirty="0" spc="-5"/>
              <a:t>e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Prima</a:t>
            </a:r>
            <a:r>
              <a:rPr dirty="0" spc="114"/>
              <a:t>r</a:t>
            </a:r>
            <a:r>
              <a:rPr dirty="0"/>
              <a:t>y</a:t>
            </a:r>
            <a:r>
              <a:rPr dirty="0" spc="-5"/>
              <a:t> Strategies</a:t>
            </a:r>
          </a:p>
        </p:txBody>
      </p:sp>
      <p:sp>
        <p:nvSpPr>
          <p:cNvPr id="6" name="object 6"/>
          <p:cNvSpPr/>
          <p:nvPr/>
        </p:nvSpPr>
        <p:spPr>
          <a:xfrm>
            <a:off x="1402080" y="4462271"/>
            <a:ext cx="3423018" cy="2137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80232" y="2815589"/>
            <a:ext cx="2838450" cy="1959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76900" y="4873752"/>
            <a:ext cx="2980410" cy="1790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426717" y="1895855"/>
            <a:ext cx="7085330" cy="3216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376092"/>
                </a:solidFill>
                <a:latin typeface="Calibri"/>
                <a:cs typeface="Calibri"/>
              </a:rPr>
              <a:t>Captu</a:t>
            </a:r>
            <a:r>
              <a:rPr dirty="0" sz="2400" spc="-40" b="1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376092"/>
                </a:solidFill>
                <a:latin typeface="Calibri"/>
                <a:cs typeface="Calibri"/>
              </a:rPr>
              <a:t>e </a:t>
            </a:r>
            <a:r>
              <a:rPr dirty="0" sz="2400" spc="-35" b="1">
                <a:solidFill>
                  <a:srgbClr val="376092"/>
                </a:solidFill>
                <a:latin typeface="Calibri"/>
                <a:cs typeface="Calibri"/>
              </a:rPr>
              <a:t>st</a:t>
            </a:r>
            <a:r>
              <a:rPr dirty="0" sz="2400" spc="-15" b="1">
                <a:solidFill>
                  <a:srgbClr val="376092"/>
                </a:solidFill>
                <a:latin typeface="Calibri"/>
                <a:cs typeface="Calibri"/>
              </a:rPr>
              <a:t>o</a:t>
            </a:r>
            <a:r>
              <a:rPr dirty="0" sz="2400" spc="-5" b="1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400" spc="-30" b="1">
                <a:solidFill>
                  <a:srgbClr val="376092"/>
                </a:solidFill>
                <a:latin typeface="Calibri"/>
                <a:cs typeface="Calibri"/>
              </a:rPr>
              <a:t>mwat</a:t>
            </a:r>
            <a:r>
              <a:rPr dirty="0" sz="2400" b="1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400" spc="-180" b="1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400" spc="-10" b="1">
                <a:solidFill>
                  <a:srgbClr val="376092"/>
                </a:solidFill>
                <a:latin typeface="Calibri"/>
                <a:cs typeface="Calibri"/>
              </a:rPr>
              <a:t>,</a:t>
            </a:r>
            <a:r>
              <a:rPr dirty="0" sz="2400" spc="20" b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35" b="1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400" spc="-5" b="1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400" b="1">
                <a:solidFill>
                  <a:srgbClr val="376092"/>
                </a:solidFill>
                <a:latin typeface="Calibri"/>
                <a:cs typeface="Calibri"/>
              </a:rPr>
              <a:t>duce</a:t>
            </a:r>
            <a:r>
              <a:rPr dirty="0" sz="2400" spc="-10" b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376092"/>
                </a:solidFill>
                <a:latin typeface="Calibri"/>
                <a:cs typeface="Calibri"/>
              </a:rPr>
              <a:t>pollu</a:t>
            </a:r>
            <a:r>
              <a:rPr dirty="0" sz="2400" spc="-35" b="1">
                <a:solidFill>
                  <a:srgbClr val="376092"/>
                </a:solidFill>
                <a:latin typeface="Calibri"/>
                <a:cs typeface="Calibri"/>
              </a:rPr>
              <a:t>t</a:t>
            </a:r>
            <a:r>
              <a:rPr dirty="0" sz="2400" spc="-20" b="1">
                <a:solidFill>
                  <a:srgbClr val="376092"/>
                </a:solidFill>
                <a:latin typeface="Calibri"/>
                <a:cs typeface="Calibri"/>
              </a:rPr>
              <a:t>a</a:t>
            </a:r>
            <a:r>
              <a:rPr dirty="0" sz="2400" spc="-40" b="1">
                <a:solidFill>
                  <a:srgbClr val="376092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376092"/>
                </a:solidFill>
                <a:latin typeface="Calibri"/>
                <a:cs typeface="Calibri"/>
              </a:rPr>
              <a:t>ts</a:t>
            </a:r>
            <a:r>
              <a:rPr dirty="0" sz="2400" spc="-5" b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376092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400" b="1">
                <a:solidFill>
                  <a:srgbClr val="376092"/>
                </a:solidFill>
                <a:latin typeface="Calibri"/>
                <a:cs typeface="Calibri"/>
              </a:rPr>
              <a:t>p</a:t>
            </a:r>
            <a:r>
              <a:rPr dirty="0" sz="2400" spc="-35" b="1">
                <a:solidFill>
                  <a:srgbClr val="376092"/>
                </a:solidFill>
                <a:latin typeface="Calibri"/>
                <a:cs typeface="Calibri"/>
              </a:rPr>
              <a:t>r</a:t>
            </a:r>
            <a:r>
              <a:rPr dirty="0" sz="2400" spc="-15" b="1">
                <a:solidFill>
                  <a:srgbClr val="376092"/>
                </a:solidFill>
                <a:latin typeface="Calibri"/>
                <a:cs typeface="Calibri"/>
              </a:rPr>
              <a:t>ovide</a:t>
            </a:r>
            <a:r>
              <a:rPr dirty="0" sz="2400" spc="-15" b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376092"/>
                </a:solidFill>
                <a:latin typeface="Calibri"/>
                <a:cs typeface="Calibri"/>
              </a:rPr>
              <a:t>multipl</a:t>
            </a:r>
            <a:r>
              <a:rPr dirty="0" sz="2400" spc="-15" b="1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400" b="1">
                <a:solidFill>
                  <a:srgbClr val="376092"/>
                </a:solidFill>
                <a:latin typeface="Calibri"/>
                <a:cs typeface="Calibri"/>
              </a:rPr>
              <a:t> ben</a:t>
            </a:r>
            <a:r>
              <a:rPr dirty="0" sz="2400" spc="-25" b="1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400" spc="-10" b="1">
                <a:solidFill>
                  <a:srgbClr val="376092"/>
                </a:solidFill>
                <a:latin typeface="Calibri"/>
                <a:cs typeface="Calibri"/>
              </a:rPr>
              <a:t>fits</a:t>
            </a:r>
            <a:r>
              <a:rPr dirty="0" sz="2400" spc="10" b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376092"/>
                </a:solidFill>
                <a:latin typeface="Calibri"/>
                <a:cs typeface="Calibri"/>
              </a:rPr>
              <a:t>including</a:t>
            </a:r>
            <a:r>
              <a:rPr dirty="0" sz="2400" spc="-30" b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376092"/>
                </a:solidFill>
                <a:latin typeface="Calibri"/>
                <a:cs typeface="Calibri"/>
              </a:rPr>
              <a:t>po</a:t>
            </a:r>
            <a:r>
              <a:rPr dirty="0" sz="2400" spc="-35" b="1">
                <a:solidFill>
                  <a:srgbClr val="376092"/>
                </a:solidFill>
                <a:latin typeface="Calibri"/>
                <a:cs typeface="Calibri"/>
              </a:rPr>
              <a:t>t</a:t>
            </a:r>
            <a:r>
              <a:rPr dirty="0" sz="2400" spc="-20" b="1">
                <a:solidFill>
                  <a:srgbClr val="376092"/>
                </a:solidFill>
                <a:latin typeface="Calibri"/>
                <a:cs typeface="Calibri"/>
              </a:rPr>
              <a:t>a</a:t>
            </a:r>
            <a:r>
              <a:rPr dirty="0" sz="2400" spc="-15" b="1">
                <a:solidFill>
                  <a:srgbClr val="376092"/>
                </a:solidFill>
                <a:latin typeface="Calibri"/>
                <a:cs typeface="Calibri"/>
              </a:rPr>
              <a:t>ble</a:t>
            </a:r>
            <a:r>
              <a:rPr dirty="0" sz="2400" spc="-5" b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2400" spc="-45" b="1">
                <a:solidFill>
                  <a:srgbClr val="376092"/>
                </a:solidFill>
                <a:latin typeface="Calibri"/>
                <a:cs typeface="Calibri"/>
              </a:rPr>
              <a:t>wat</a:t>
            </a:r>
            <a:r>
              <a:rPr dirty="0" sz="2400" spc="-20" b="1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400" b="1">
                <a:solidFill>
                  <a:srgbClr val="376092"/>
                </a:solidFill>
                <a:latin typeface="Calibri"/>
                <a:cs typeface="Calibri"/>
              </a:rPr>
              <a:t>r of</a:t>
            </a:r>
            <a:r>
              <a:rPr dirty="0" sz="2400" spc="-25" b="1">
                <a:solidFill>
                  <a:srgbClr val="376092"/>
                </a:solidFill>
                <a:latin typeface="Calibri"/>
                <a:cs typeface="Calibri"/>
              </a:rPr>
              <a:t>f</a:t>
            </a:r>
            <a:r>
              <a:rPr dirty="0" sz="2400" spc="-10" b="1">
                <a:solidFill>
                  <a:srgbClr val="376092"/>
                </a:solidFill>
                <a:latin typeface="Calibri"/>
                <a:cs typeface="Calibri"/>
              </a:rPr>
              <a:t>s</a:t>
            </a:r>
            <a:r>
              <a:rPr dirty="0" sz="2400" spc="-25" b="1">
                <a:solidFill>
                  <a:srgbClr val="376092"/>
                </a:solidFill>
                <a:latin typeface="Calibri"/>
                <a:cs typeface="Calibri"/>
              </a:rPr>
              <a:t>e</a:t>
            </a:r>
            <a:r>
              <a:rPr dirty="0" sz="2400" spc="-10" b="1">
                <a:solidFill>
                  <a:srgbClr val="376092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200">
              <a:latin typeface="Times New Roman"/>
              <a:cs typeface="Times New Roman"/>
            </a:endParaRPr>
          </a:p>
          <a:p>
            <a:pPr algn="r" marL="4845685" marR="1306195" indent="-139700">
              <a:lnSpc>
                <a:spcPct val="100000"/>
              </a:lnSpc>
            </a:pPr>
            <a:r>
              <a:rPr dirty="0" sz="2400" b="1">
                <a:solidFill>
                  <a:srgbClr val="1F497C"/>
                </a:solidFill>
                <a:latin typeface="Candara"/>
                <a:cs typeface="Candara"/>
              </a:rPr>
              <a:t>2.</a:t>
            </a:r>
            <a:r>
              <a:rPr dirty="0" sz="2400" spc="-5" b="1">
                <a:solidFill>
                  <a:srgbClr val="1F497C"/>
                </a:solidFill>
                <a:latin typeface="Candara"/>
                <a:cs typeface="Candara"/>
              </a:rPr>
              <a:t> </a:t>
            </a:r>
            <a:r>
              <a:rPr dirty="0" sz="2400" spc="-15">
                <a:solidFill>
                  <a:srgbClr val="1F497C"/>
                </a:solidFill>
                <a:latin typeface="Candara"/>
                <a:cs typeface="Candara"/>
              </a:rPr>
              <a:t>Green</a:t>
            </a:r>
            <a:r>
              <a:rPr dirty="0" sz="2400" spc="-10">
                <a:solidFill>
                  <a:srgbClr val="1F497C"/>
                </a:solidFill>
                <a:latin typeface="Candara"/>
                <a:cs typeface="Candara"/>
              </a:rPr>
              <a:t> </a:t>
            </a:r>
            <a:r>
              <a:rPr dirty="0" sz="2400">
                <a:solidFill>
                  <a:srgbClr val="1F497C"/>
                </a:solidFill>
                <a:latin typeface="Candara"/>
                <a:cs typeface="Candara"/>
              </a:rPr>
              <a:t>Streets</a:t>
            </a:r>
            <a:endParaRPr sz="2400">
              <a:latin typeface="Candara"/>
              <a:cs typeface="Candara"/>
            </a:endParaRPr>
          </a:p>
          <a:p>
            <a:pPr marL="115570" marR="5215255" indent="-19050">
              <a:lnSpc>
                <a:spcPct val="100000"/>
              </a:lnSpc>
              <a:spcBef>
                <a:spcPts val="440"/>
              </a:spcBef>
            </a:pPr>
            <a:r>
              <a:rPr dirty="0" sz="2400" b="1">
                <a:solidFill>
                  <a:srgbClr val="1F497C"/>
                </a:solidFill>
                <a:latin typeface="Candara"/>
                <a:cs typeface="Candara"/>
              </a:rPr>
              <a:t>1.</a:t>
            </a:r>
            <a:r>
              <a:rPr dirty="0" sz="2400" spc="-5" b="1">
                <a:solidFill>
                  <a:srgbClr val="1F497C"/>
                </a:solidFill>
                <a:latin typeface="Candara"/>
                <a:cs typeface="Candara"/>
              </a:rPr>
              <a:t> </a:t>
            </a:r>
            <a:r>
              <a:rPr dirty="0" sz="2400" spc="-20">
                <a:solidFill>
                  <a:srgbClr val="1F497C"/>
                </a:solidFill>
                <a:latin typeface="Candara"/>
                <a:cs typeface="Candara"/>
              </a:rPr>
              <a:t>Lo</a:t>
            </a:r>
            <a:r>
              <a:rPr dirty="0" sz="2400" spc="-20">
                <a:solidFill>
                  <a:srgbClr val="1F497C"/>
                </a:solidFill>
                <a:latin typeface="Candara"/>
                <a:cs typeface="Candara"/>
              </a:rPr>
              <a:t>w</a:t>
            </a:r>
            <a:r>
              <a:rPr dirty="0" sz="2400" spc="-5">
                <a:solidFill>
                  <a:srgbClr val="1F497C"/>
                </a:solidFill>
                <a:latin typeface="Candara"/>
                <a:cs typeface="Candara"/>
              </a:rPr>
              <a:t> </a:t>
            </a:r>
            <a:r>
              <a:rPr dirty="0" sz="2400" spc="-20">
                <a:solidFill>
                  <a:srgbClr val="1F497C"/>
                </a:solidFill>
                <a:latin typeface="Candara"/>
                <a:cs typeface="Candara"/>
              </a:rPr>
              <a:t>Impact</a:t>
            </a:r>
            <a:r>
              <a:rPr dirty="0" sz="2400" spc="-15">
                <a:solidFill>
                  <a:srgbClr val="1F497C"/>
                </a:solidFill>
                <a:latin typeface="Candara"/>
                <a:cs typeface="Candara"/>
              </a:rPr>
              <a:t> </a:t>
            </a:r>
            <a:r>
              <a:rPr dirty="0" sz="2400" spc="-15">
                <a:solidFill>
                  <a:srgbClr val="1F497C"/>
                </a:solidFill>
                <a:latin typeface="Candara"/>
                <a:cs typeface="Candara"/>
              </a:rPr>
              <a:t>Development</a:t>
            </a:r>
            <a:endParaRPr sz="2400">
              <a:latin typeface="Candara"/>
              <a:cs typeface="Candara"/>
            </a:endParaRPr>
          </a:p>
          <a:p>
            <a:pPr algn="r" marR="67945">
              <a:lnSpc>
                <a:spcPts val="2510"/>
              </a:lnSpc>
            </a:pPr>
            <a:r>
              <a:rPr dirty="0" sz="2400" spc="-20" b="1">
                <a:solidFill>
                  <a:srgbClr val="1F497C"/>
                </a:solidFill>
                <a:latin typeface="Candara"/>
                <a:cs typeface="Candara"/>
              </a:rPr>
              <a:t>3</a:t>
            </a:r>
            <a:r>
              <a:rPr dirty="0" sz="2400" spc="-10" b="1">
                <a:solidFill>
                  <a:srgbClr val="1F497C"/>
                </a:solidFill>
                <a:latin typeface="Candara"/>
                <a:cs typeface="Candara"/>
              </a:rPr>
              <a:t>.</a:t>
            </a:r>
            <a:r>
              <a:rPr dirty="0" sz="2400" spc="-5" b="1">
                <a:solidFill>
                  <a:srgbClr val="1F497C"/>
                </a:solidFill>
                <a:latin typeface="Candara"/>
                <a:cs typeface="Candara"/>
              </a:rPr>
              <a:t> </a:t>
            </a:r>
            <a:r>
              <a:rPr dirty="0" sz="2400" spc="-20">
                <a:solidFill>
                  <a:srgbClr val="1F497C"/>
                </a:solidFill>
                <a:latin typeface="Candara"/>
                <a:cs typeface="Candara"/>
              </a:rPr>
              <a:t>Regional</a:t>
            </a:r>
            <a:endParaRPr sz="2400">
              <a:latin typeface="Candara"/>
              <a:cs typeface="Candara"/>
            </a:endParaRPr>
          </a:p>
          <a:p>
            <a:pPr algn="r" marR="66040">
              <a:lnSpc>
                <a:spcPct val="100000"/>
              </a:lnSpc>
            </a:pPr>
            <a:r>
              <a:rPr dirty="0" sz="2400" spc="-20">
                <a:solidFill>
                  <a:srgbClr val="1F497C"/>
                </a:solidFill>
                <a:latin typeface="Candara"/>
                <a:cs typeface="Candara"/>
              </a:rPr>
              <a:t>BMPs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6596" y="1200912"/>
            <a:ext cx="2261616" cy="2830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95241" y="3730616"/>
            <a:ext cx="2103755" cy="716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30" i="1">
                <a:solidFill>
                  <a:srgbClr val="376092"/>
                </a:solidFill>
                <a:latin typeface="Constantia"/>
                <a:cs typeface="Constantia"/>
              </a:rPr>
              <a:t>R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a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in 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Bar</a:t>
            </a:r>
            <a:r>
              <a:rPr dirty="0" sz="1600" spc="-20" i="1">
                <a:solidFill>
                  <a:srgbClr val="376092"/>
                </a:solidFill>
                <a:latin typeface="Constantia"/>
                <a:cs typeface="Constantia"/>
              </a:rPr>
              <a:t>r</a:t>
            </a:r>
            <a:r>
              <a:rPr dirty="0" sz="1600" spc="-10" i="1">
                <a:solidFill>
                  <a:srgbClr val="376092"/>
                </a:solidFill>
                <a:latin typeface="Constantia"/>
                <a:cs typeface="Constantia"/>
              </a:rPr>
              <a:t>e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l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s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,</a:t>
            </a:r>
            <a:r>
              <a:rPr dirty="0" sz="1600" spc="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30" i="1">
                <a:solidFill>
                  <a:srgbClr val="376092"/>
                </a:solidFill>
                <a:latin typeface="Constantia"/>
                <a:cs typeface="Constantia"/>
              </a:rPr>
              <a:t>R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a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in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Ga</a:t>
            </a:r>
            <a:r>
              <a:rPr dirty="0" sz="1600" spc="-20" i="1">
                <a:solidFill>
                  <a:srgbClr val="376092"/>
                </a:solidFill>
                <a:latin typeface="Constantia"/>
                <a:cs typeface="Constantia"/>
              </a:rPr>
              <a:t>r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den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s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 a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t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sin</a:t>
            </a:r>
            <a:r>
              <a:rPr dirty="0" sz="1600" spc="-10" i="1">
                <a:solidFill>
                  <a:srgbClr val="376092"/>
                </a:solidFill>
                <a:latin typeface="Constantia"/>
                <a:cs typeface="Constantia"/>
              </a:rPr>
              <a:t>g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le</a:t>
            </a:r>
            <a:r>
              <a:rPr dirty="0" sz="1600" spc="-15" i="1">
                <a:solidFill>
                  <a:srgbClr val="376092"/>
                </a:solidFill>
                <a:latin typeface="Constantia"/>
                <a:cs typeface="Constantia"/>
              </a:rPr>
              <a:t> f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a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mi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l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y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20" i="1">
                <a:solidFill>
                  <a:srgbClr val="376092"/>
                </a:solidFill>
                <a:latin typeface="Constantia"/>
                <a:cs typeface="Constantia"/>
              </a:rPr>
              <a:t>r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e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si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de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n</a:t>
            </a:r>
            <a:r>
              <a:rPr dirty="0" sz="1600" spc="-10" i="1">
                <a:solidFill>
                  <a:srgbClr val="376092"/>
                </a:solidFill>
                <a:latin typeface="Constantia"/>
                <a:cs typeface="Constantia"/>
              </a:rPr>
              <a:t>c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e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s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6303" y="4376166"/>
            <a:ext cx="2449067" cy="1829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13529" y="6154538"/>
            <a:ext cx="2247900" cy="47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Bio</a:t>
            </a:r>
            <a:r>
              <a:rPr dirty="0" sz="1600" spc="-20" i="1">
                <a:solidFill>
                  <a:srgbClr val="376092"/>
                </a:solidFill>
                <a:latin typeface="Constantia"/>
                <a:cs typeface="Constantia"/>
              </a:rPr>
              <a:t>r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e</a:t>
            </a:r>
            <a:r>
              <a:rPr dirty="0" sz="1600" spc="-35" i="1">
                <a:solidFill>
                  <a:srgbClr val="376092"/>
                </a:solidFill>
                <a:latin typeface="Constantia"/>
                <a:cs typeface="Constantia"/>
              </a:rPr>
              <a:t>t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entio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n</a:t>
            </a:r>
            <a:r>
              <a:rPr dirty="0" sz="1600" spc="-2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‐</a:t>
            </a:r>
            <a:r>
              <a:rPr dirty="0" sz="1600" spc="-10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Sa</a:t>
            </a:r>
            <a:r>
              <a:rPr dirty="0" sz="1600" spc="-80" i="1">
                <a:solidFill>
                  <a:srgbClr val="376092"/>
                </a:solidFill>
                <a:latin typeface="Constantia"/>
                <a:cs typeface="Constantia"/>
              </a:rPr>
              <a:t>m</a:t>
            </a:r>
            <a:r>
              <a:rPr dirty="0" sz="1600" spc="-40" i="1">
                <a:solidFill>
                  <a:srgbClr val="376092"/>
                </a:solidFill>
                <a:latin typeface="Constantia"/>
                <a:cs typeface="Constantia"/>
              </a:rPr>
              <a:t>’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s 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Club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40" i="1">
                <a:solidFill>
                  <a:srgbClr val="376092"/>
                </a:solidFill>
                <a:latin typeface="Constantia"/>
                <a:cs typeface="Constantia"/>
              </a:rPr>
              <a:t>P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a</a:t>
            </a:r>
            <a:r>
              <a:rPr dirty="0" sz="1600" spc="-35" i="1">
                <a:solidFill>
                  <a:srgbClr val="376092"/>
                </a:solidFill>
                <a:latin typeface="Constantia"/>
                <a:cs typeface="Constantia"/>
              </a:rPr>
              <a:t>r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king</a:t>
            </a:r>
            <a:r>
              <a:rPr dirty="0" sz="1600" spc="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10" i="1">
                <a:solidFill>
                  <a:srgbClr val="376092"/>
                </a:solidFill>
                <a:latin typeface="Constantia"/>
                <a:cs typeface="Constantia"/>
              </a:rPr>
              <a:t>L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ot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57188" y="1696211"/>
            <a:ext cx="2296667" cy="1708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536670" y="3490586"/>
            <a:ext cx="2180590" cy="716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Plan</a:t>
            </a:r>
            <a:r>
              <a:rPr dirty="0" sz="1600" spc="-30" i="1">
                <a:solidFill>
                  <a:srgbClr val="376092"/>
                </a:solidFill>
                <a:latin typeface="Constantia"/>
                <a:cs typeface="Constantia"/>
              </a:rPr>
              <a:t>t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e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r B</a:t>
            </a:r>
            <a:r>
              <a:rPr dirty="0" sz="1600" spc="-25" i="1">
                <a:solidFill>
                  <a:srgbClr val="376092"/>
                </a:solidFill>
                <a:latin typeface="Constantia"/>
                <a:cs typeface="Constantia"/>
              </a:rPr>
              <a:t>ox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e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s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‐</a:t>
            </a:r>
            <a:r>
              <a:rPr dirty="0" sz="1600" spc="-4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120" i="1">
                <a:solidFill>
                  <a:srgbClr val="376092"/>
                </a:solidFill>
                <a:latin typeface="Constantia"/>
                <a:cs typeface="Constantia"/>
              </a:rPr>
              <a:t>V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ersailles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Luxu</a:t>
            </a:r>
            <a:r>
              <a:rPr dirty="0" sz="1600" spc="30" i="1">
                <a:solidFill>
                  <a:srgbClr val="376092"/>
                </a:solidFill>
                <a:latin typeface="Constantia"/>
                <a:cs typeface="Constantia"/>
              </a:rPr>
              <a:t>r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y</a:t>
            </a:r>
            <a:r>
              <a:rPr dirty="0" sz="1600" spc="-30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20" i="1">
                <a:solidFill>
                  <a:srgbClr val="376092"/>
                </a:solidFill>
                <a:latin typeface="Constantia"/>
                <a:cs typeface="Constantia"/>
              </a:rPr>
              <a:t>A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partments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 Oxfo</a:t>
            </a:r>
            <a:r>
              <a:rPr dirty="0" sz="1600" spc="-25" i="1">
                <a:solidFill>
                  <a:srgbClr val="376092"/>
                </a:solidFill>
                <a:latin typeface="Constantia"/>
                <a:cs typeface="Constantia"/>
              </a:rPr>
              <a:t>r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d</a:t>
            </a:r>
            <a:r>
              <a:rPr dirty="0" sz="1600" spc="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St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,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10" i="1">
                <a:solidFill>
                  <a:srgbClr val="376092"/>
                </a:solidFill>
                <a:latin typeface="Constantia"/>
                <a:cs typeface="Constantia"/>
              </a:rPr>
              <a:t>L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os</a:t>
            </a:r>
            <a:r>
              <a:rPr dirty="0" sz="1600" spc="-3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Angeles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33565" y="4376165"/>
            <a:ext cx="2420111" cy="1717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517640" y="6114914"/>
            <a:ext cx="230568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i="1">
                <a:solidFill>
                  <a:srgbClr val="376092"/>
                </a:solidFill>
                <a:latin typeface="Constantia"/>
                <a:cs typeface="Constantia"/>
              </a:rPr>
              <a:t>P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a</a:t>
            </a:r>
            <a:r>
              <a:rPr dirty="0" sz="1600" spc="-40" i="1">
                <a:solidFill>
                  <a:srgbClr val="376092"/>
                </a:solidFill>
                <a:latin typeface="Constantia"/>
                <a:cs typeface="Constantia"/>
              </a:rPr>
              <a:t>rk</a:t>
            </a:r>
            <a:r>
              <a:rPr dirty="0" sz="1600" spc="-25" i="1">
                <a:solidFill>
                  <a:srgbClr val="376092"/>
                </a:solidFill>
                <a:latin typeface="Constantia"/>
                <a:cs typeface="Constantia"/>
              </a:rPr>
              <a:t>w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a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y</a:t>
            </a:r>
            <a:r>
              <a:rPr dirty="0" sz="1600" spc="10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20" i="1">
                <a:solidFill>
                  <a:srgbClr val="376092"/>
                </a:solidFill>
                <a:latin typeface="Constantia"/>
                <a:cs typeface="Constantia"/>
              </a:rPr>
              <a:t>I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n</a:t>
            </a:r>
            <a:r>
              <a:rPr dirty="0" sz="1600" spc="70" i="1">
                <a:solidFill>
                  <a:srgbClr val="376092"/>
                </a:solidFill>
                <a:latin typeface="Constantia"/>
                <a:cs typeface="Constantia"/>
              </a:rPr>
              <a:t>f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i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l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t</a:t>
            </a:r>
            <a:r>
              <a:rPr dirty="0" sz="1600" spc="-20" i="1">
                <a:solidFill>
                  <a:srgbClr val="376092"/>
                </a:solidFill>
                <a:latin typeface="Constantia"/>
                <a:cs typeface="Constantia"/>
              </a:rPr>
              <a:t>r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at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ion</a:t>
            </a:r>
            <a:r>
              <a:rPr dirty="0" sz="1600" spc="-10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25" i="1">
                <a:solidFill>
                  <a:srgbClr val="376092"/>
                </a:solidFill>
                <a:latin typeface="Constantia"/>
                <a:cs typeface="Constantia"/>
              </a:rPr>
              <a:t>Sw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a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l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e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17640" y="6348724"/>
            <a:ext cx="269240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7361" sz="2400" spc="-7" i="1">
                <a:solidFill>
                  <a:srgbClr val="376092"/>
                </a:solidFill>
                <a:latin typeface="Constantia"/>
                <a:cs typeface="Constantia"/>
              </a:rPr>
              <a:t>11</a:t>
            </a:r>
            <a:r>
              <a:rPr dirty="0" sz="1050" spc="-20" i="1">
                <a:solidFill>
                  <a:srgbClr val="376092"/>
                </a:solidFill>
                <a:latin typeface="Constantia"/>
                <a:cs typeface="Constantia"/>
              </a:rPr>
              <a:t>th</a:t>
            </a:r>
            <a:endParaRPr sz="105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9016" y="6358754"/>
            <a:ext cx="234632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S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t</a:t>
            </a:r>
            <a:r>
              <a:rPr dirty="0" sz="1600" spc="-1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&amp;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40" i="1">
                <a:solidFill>
                  <a:srgbClr val="376092"/>
                </a:solidFill>
                <a:latin typeface="Constantia"/>
                <a:cs typeface="Constantia"/>
              </a:rPr>
              <a:t>H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o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p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e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 S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t</a:t>
            </a:r>
            <a:r>
              <a:rPr dirty="0" sz="1600" spc="-10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–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10" i="1">
                <a:solidFill>
                  <a:srgbClr val="376092"/>
                </a:solidFill>
                <a:latin typeface="Constantia"/>
                <a:cs typeface="Constantia"/>
              </a:rPr>
              <a:t>L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os</a:t>
            </a:r>
            <a:r>
              <a:rPr dirty="0" sz="1600" spc="-35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Angeles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6591" y="1554480"/>
            <a:ext cx="3092957" cy="26144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63827" y="3460106"/>
            <a:ext cx="736600" cy="47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Cis</a:t>
            </a:r>
            <a:r>
              <a:rPr dirty="0" sz="1600" spc="-35" i="1">
                <a:solidFill>
                  <a:srgbClr val="376092"/>
                </a:solidFill>
                <a:latin typeface="Constantia"/>
                <a:cs typeface="Constantia"/>
              </a:rPr>
              <a:t>t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erns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-</a:t>
            </a:r>
            <a:r>
              <a:rPr dirty="0" sz="1600" spc="-10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10" i="1">
                <a:solidFill>
                  <a:srgbClr val="376092"/>
                </a:solidFill>
                <a:latin typeface="Constantia"/>
                <a:cs typeface="Constantia"/>
              </a:rPr>
              <a:t>L</a:t>
            </a:r>
            <a:r>
              <a:rPr dirty="0" sz="1600" spc="-20" i="1">
                <a:solidFill>
                  <a:srgbClr val="376092"/>
                </a:solidFill>
                <a:latin typeface="Constantia"/>
                <a:cs typeface="Constantia"/>
              </a:rPr>
              <a:t>o</a:t>
            </a:r>
            <a:r>
              <a:rPr dirty="0" sz="1600" spc="-30" i="1">
                <a:solidFill>
                  <a:srgbClr val="376092"/>
                </a:solidFill>
                <a:latin typeface="Constantia"/>
                <a:cs typeface="Constantia"/>
              </a:rPr>
              <a:t>w</a:t>
            </a:r>
            <a:r>
              <a:rPr dirty="0" sz="1600" spc="-55" i="1">
                <a:solidFill>
                  <a:srgbClr val="376092"/>
                </a:solidFill>
                <a:latin typeface="Constantia"/>
                <a:cs typeface="Constantia"/>
              </a:rPr>
              <a:t>e</a:t>
            </a:r>
            <a:r>
              <a:rPr dirty="0" sz="1600" spc="-40" i="1">
                <a:solidFill>
                  <a:srgbClr val="376092"/>
                </a:solidFill>
                <a:latin typeface="Constantia"/>
                <a:cs typeface="Constantia"/>
              </a:rPr>
              <a:t>’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s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1490" y="6246734"/>
            <a:ext cx="174053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0" i="1">
                <a:solidFill>
                  <a:srgbClr val="376092"/>
                </a:solidFill>
                <a:latin typeface="Constantia"/>
                <a:cs typeface="Constantia"/>
              </a:rPr>
              <a:t>I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n</a:t>
            </a:r>
            <a:r>
              <a:rPr dirty="0" sz="1600" spc="70" i="1">
                <a:solidFill>
                  <a:srgbClr val="376092"/>
                </a:solidFill>
                <a:latin typeface="Constantia"/>
                <a:cs typeface="Constantia"/>
              </a:rPr>
              <a:t>f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i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l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t</a:t>
            </a:r>
            <a:r>
              <a:rPr dirty="0" sz="1600" spc="-20" i="1">
                <a:solidFill>
                  <a:srgbClr val="376092"/>
                </a:solidFill>
                <a:latin typeface="Constantia"/>
                <a:cs typeface="Constantia"/>
              </a:rPr>
              <a:t>r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at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ion </a:t>
            </a:r>
            <a:r>
              <a:rPr dirty="0" sz="1600" i="1">
                <a:solidFill>
                  <a:srgbClr val="376092"/>
                </a:solidFill>
                <a:latin typeface="Constantia"/>
                <a:cs typeface="Constantia"/>
              </a:rPr>
              <a:t>‐</a:t>
            </a:r>
            <a:r>
              <a:rPr dirty="0" sz="1600" spc="-10" i="1">
                <a:solidFill>
                  <a:srgbClr val="376092"/>
                </a:solidFill>
                <a:latin typeface="Constantia"/>
                <a:cs typeface="Constantia"/>
              </a:rPr>
              <a:t> </a:t>
            </a:r>
            <a:r>
              <a:rPr dirty="0" sz="1600" spc="-30" i="1">
                <a:solidFill>
                  <a:srgbClr val="376092"/>
                </a:solidFill>
                <a:latin typeface="Constantia"/>
                <a:cs typeface="Constantia"/>
              </a:rPr>
              <a:t>C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os</a:t>
            </a:r>
            <a:r>
              <a:rPr dirty="0" sz="1600" spc="-35" i="1">
                <a:solidFill>
                  <a:srgbClr val="376092"/>
                </a:solidFill>
                <a:latin typeface="Constantia"/>
                <a:cs typeface="Constantia"/>
              </a:rPr>
              <a:t>t</a:t>
            </a:r>
            <a:r>
              <a:rPr dirty="0" sz="1600" spc="-5" i="1">
                <a:solidFill>
                  <a:srgbClr val="376092"/>
                </a:solidFill>
                <a:latin typeface="Constantia"/>
                <a:cs typeface="Constantia"/>
              </a:rPr>
              <a:t>co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8324" y="4157471"/>
            <a:ext cx="1859279" cy="1394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45257" y="5035296"/>
            <a:ext cx="1514855" cy="11361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14400" y="6701790"/>
            <a:ext cx="8229600" cy="481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83820">
              <a:lnSpc>
                <a:spcPct val="100000"/>
              </a:lnSpc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581" rIns="0" bIns="0" rtlCol="0" vert="horz">
            <a:spAutoFit/>
          </a:bodyPr>
          <a:lstStyle/>
          <a:p>
            <a:pPr marL="793115">
              <a:lnSpc>
                <a:spcPct val="100000"/>
              </a:lnSpc>
            </a:pPr>
            <a:r>
              <a:rPr dirty="0" spc="-5"/>
              <a:t>L</a:t>
            </a:r>
            <a:r>
              <a:rPr dirty="0" spc="-45"/>
              <a:t>o</a:t>
            </a:r>
            <a:r>
              <a:rPr dirty="0"/>
              <a:t>w Impact</a:t>
            </a:r>
            <a:r>
              <a:rPr dirty="0" spc="5"/>
              <a:t> </a:t>
            </a:r>
            <a:r>
              <a:rPr dirty="0"/>
              <a:t>D</a:t>
            </a:r>
            <a:r>
              <a:rPr dirty="0" spc="-65"/>
              <a:t>e</a:t>
            </a:r>
            <a:r>
              <a:rPr dirty="0" spc="-80"/>
              <a:t>v</a:t>
            </a:r>
            <a:r>
              <a:rPr dirty="0" spc="-5"/>
              <a:t>elopment</a:t>
            </a:r>
          </a:p>
        </p:txBody>
      </p:sp>
      <p:sp>
        <p:nvSpPr>
          <p:cNvPr id="19" name="object 19"/>
          <p:cNvSpPr/>
          <p:nvPr/>
        </p:nvSpPr>
        <p:spPr>
          <a:xfrm>
            <a:off x="909827" y="6697218"/>
            <a:ext cx="8239759" cy="486409"/>
          </a:xfrm>
          <a:custGeom>
            <a:avLst/>
            <a:gdLst/>
            <a:ahLst/>
            <a:cxnLst/>
            <a:rect l="l" t="t" r="r" b="b"/>
            <a:pathLst>
              <a:path w="8239759" h="486409">
                <a:moveTo>
                  <a:pt x="8239506" y="4572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572"/>
                </a:lnTo>
                <a:lnTo>
                  <a:pt x="4572" y="4839"/>
                </a:lnTo>
                <a:lnTo>
                  <a:pt x="4572" y="4572"/>
                </a:lnTo>
                <a:lnTo>
                  <a:pt x="8239506" y="4572"/>
                </a:lnTo>
                <a:close/>
              </a:path>
              <a:path w="8239759" h="486409">
                <a:moveTo>
                  <a:pt x="8234172" y="486156"/>
                </a:moveTo>
                <a:lnTo>
                  <a:pt x="8234172" y="485844"/>
                </a:lnTo>
                <a:lnTo>
                  <a:pt x="4572" y="4839"/>
                </a:lnTo>
                <a:lnTo>
                  <a:pt x="4572" y="486156"/>
                </a:lnTo>
                <a:lnTo>
                  <a:pt x="8234172" y="486156"/>
                </a:lnTo>
                <a:close/>
              </a:path>
              <a:path w="8239759" h="486409">
                <a:moveTo>
                  <a:pt x="8239506" y="486156"/>
                </a:moveTo>
                <a:lnTo>
                  <a:pt x="8239506" y="4572"/>
                </a:lnTo>
                <a:lnTo>
                  <a:pt x="8234172" y="4572"/>
                </a:lnTo>
                <a:lnTo>
                  <a:pt x="8234172" y="485844"/>
                </a:lnTo>
                <a:lnTo>
                  <a:pt x="8239506" y="48615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14400" y="6701790"/>
            <a:ext cx="8229600" cy="481965"/>
          </a:xfrm>
          <a:custGeom>
            <a:avLst/>
            <a:gdLst/>
            <a:ahLst/>
            <a:cxnLst/>
            <a:rect l="l" t="t" r="r" b="b"/>
            <a:pathLst>
              <a:path w="8229600" h="481965">
                <a:moveTo>
                  <a:pt x="0" y="0"/>
                </a:moveTo>
                <a:lnTo>
                  <a:pt x="0" y="481583"/>
                </a:lnTo>
                <a:lnTo>
                  <a:pt x="8229600" y="481583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09827" y="6697218"/>
            <a:ext cx="8239759" cy="490855"/>
          </a:xfrm>
          <a:custGeom>
            <a:avLst/>
            <a:gdLst/>
            <a:ahLst/>
            <a:cxnLst/>
            <a:rect l="l" t="t" r="r" b="b"/>
            <a:pathLst>
              <a:path w="8239759" h="490854">
                <a:moveTo>
                  <a:pt x="8239506" y="488441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88442"/>
                </a:lnTo>
                <a:lnTo>
                  <a:pt x="2286" y="490728"/>
                </a:lnTo>
                <a:lnTo>
                  <a:pt x="4572" y="490728"/>
                </a:lnTo>
                <a:lnTo>
                  <a:pt x="4572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8229600" y="9143"/>
                </a:lnTo>
                <a:lnTo>
                  <a:pt x="8229600" y="4571"/>
                </a:lnTo>
                <a:lnTo>
                  <a:pt x="8234172" y="9143"/>
                </a:lnTo>
                <a:lnTo>
                  <a:pt x="8234172" y="490727"/>
                </a:lnTo>
                <a:lnTo>
                  <a:pt x="8237220" y="490727"/>
                </a:lnTo>
                <a:lnTo>
                  <a:pt x="8239506" y="488441"/>
                </a:lnTo>
                <a:close/>
              </a:path>
              <a:path w="8239759" h="490854">
                <a:moveTo>
                  <a:pt x="9905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8239759" h="490854">
                <a:moveTo>
                  <a:pt x="9905" y="481584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481584"/>
                </a:lnTo>
                <a:lnTo>
                  <a:pt x="9905" y="481584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4572" y="481584"/>
                </a:lnTo>
                <a:lnTo>
                  <a:pt x="9906" y="486156"/>
                </a:lnTo>
                <a:lnTo>
                  <a:pt x="9905" y="490728"/>
                </a:lnTo>
                <a:lnTo>
                  <a:pt x="8229600" y="490727"/>
                </a:lnTo>
                <a:lnTo>
                  <a:pt x="8229600" y="486155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9905" y="490728"/>
                </a:moveTo>
                <a:lnTo>
                  <a:pt x="9906" y="486156"/>
                </a:lnTo>
                <a:lnTo>
                  <a:pt x="4572" y="481584"/>
                </a:lnTo>
                <a:lnTo>
                  <a:pt x="4572" y="490728"/>
                </a:lnTo>
                <a:lnTo>
                  <a:pt x="9905" y="490728"/>
                </a:lnTo>
                <a:close/>
              </a:path>
              <a:path w="8239759" h="490854">
                <a:moveTo>
                  <a:pt x="8234172" y="9143"/>
                </a:moveTo>
                <a:lnTo>
                  <a:pt x="8229600" y="4571"/>
                </a:lnTo>
                <a:lnTo>
                  <a:pt x="8229600" y="9143"/>
                </a:lnTo>
                <a:lnTo>
                  <a:pt x="8234172" y="9143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8234172" y="9143"/>
                </a:lnTo>
                <a:lnTo>
                  <a:pt x="8229600" y="9143"/>
                </a:lnTo>
                <a:lnTo>
                  <a:pt x="8229600" y="481583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8234172" y="490727"/>
                </a:moveTo>
                <a:lnTo>
                  <a:pt x="8234172" y="481583"/>
                </a:lnTo>
                <a:lnTo>
                  <a:pt x="8229600" y="486155"/>
                </a:lnTo>
                <a:lnTo>
                  <a:pt x="8229600" y="490727"/>
                </a:lnTo>
                <a:lnTo>
                  <a:pt x="8234172" y="490727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87846" y="1796033"/>
            <a:ext cx="2288285" cy="3025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82211" y="1786889"/>
            <a:ext cx="2296667" cy="1707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7846" y="4933950"/>
            <a:ext cx="2295905" cy="1707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89832" y="3616452"/>
            <a:ext cx="2289048" cy="3025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3039" y="3719321"/>
            <a:ext cx="4859273" cy="29481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63039" y="1446275"/>
            <a:ext cx="4892040" cy="2141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581" rIns="0" bIns="0" rtlCol="0" vert="horz">
            <a:spAutoFit/>
          </a:bodyPr>
          <a:lstStyle/>
          <a:p>
            <a:pPr marL="2012950">
              <a:lnSpc>
                <a:spcPct val="100000"/>
              </a:lnSpc>
            </a:pPr>
            <a:r>
              <a:rPr dirty="0" spc="-5"/>
              <a:t>G</a:t>
            </a:r>
            <a:r>
              <a:rPr dirty="0" spc="-80"/>
              <a:t>r</a:t>
            </a:r>
            <a:r>
              <a:rPr dirty="0" spc="-5"/>
              <a:t>ee</a:t>
            </a:r>
            <a:r>
              <a:rPr dirty="0"/>
              <a:t>n</a:t>
            </a:r>
            <a:r>
              <a:rPr dirty="0" spc="-10"/>
              <a:t> </a:t>
            </a:r>
            <a:r>
              <a:rPr dirty="0" spc="-5"/>
              <a:t>St</a:t>
            </a:r>
            <a:r>
              <a:rPr dirty="0" spc="-80"/>
              <a:t>r</a:t>
            </a:r>
            <a:r>
              <a:rPr dirty="0" spc="-5"/>
              <a:t>eets</a:t>
            </a:r>
          </a:p>
        </p:txBody>
      </p:sp>
      <p:sp>
        <p:nvSpPr>
          <p:cNvPr id="9" name="object 9"/>
          <p:cNvSpPr/>
          <p:nvPr/>
        </p:nvSpPr>
        <p:spPr>
          <a:xfrm>
            <a:off x="909827" y="6697218"/>
            <a:ext cx="8239759" cy="486409"/>
          </a:xfrm>
          <a:custGeom>
            <a:avLst/>
            <a:gdLst/>
            <a:ahLst/>
            <a:cxnLst/>
            <a:rect l="l" t="t" r="r" b="b"/>
            <a:pathLst>
              <a:path w="8239759" h="486409">
                <a:moveTo>
                  <a:pt x="8239506" y="4572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572"/>
                </a:lnTo>
                <a:lnTo>
                  <a:pt x="4572" y="4839"/>
                </a:lnTo>
                <a:lnTo>
                  <a:pt x="4572" y="4572"/>
                </a:lnTo>
                <a:lnTo>
                  <a:pt x="8239506" y="4572"/>
                </a:lnTo>
                <a:close/>
              </a:path>
              <a:path w="8239759" h="486409">
                <a:moveTo>
                  <a:pt x="8234172" y="486156"/>
                </a:moveTo>
                <a:lnTo>
                  <a:pt x="8234172" y="485844"/>
                </a:lnTo>
                <a:lnTo>
                  <a:pt x="4572" y="4839"/>
                </a:lnTo>
                <a:lnTo>
                  <a:pt x="4572" y="486156"/>
                </a:lnTo>
                <a:lnTo>
                  <a:pt x="8234172" y="486156"/>
                </a:lnTo>
                <a:close/>
              </a:path>
              <a:path w="8239759" h="486409">
                <a:moveTo>
                  <a:pt x="8239506" y="486156"/>
                </a:moveTo>
                <a:lnTo>
                  <a:pt x="8239506" y="4572"/>
                </a:lnTo>
                <a:lnTo>
                  <a:pt x="8234172" y="4572"/>
                </a:lnTo>
                <a:lnTo>
                  <a:pt x="8234172" y="485844"/>
                </a:lnTo>
                <a:lnTo>
                  <a:pt x="8239506" y="48615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4400" y="6701790"/>
            <a:ext cx="8229600" cy="481965"/>
          </a:xfrm>
          <a:custGeom>
            <a:avLst/>
            <a:gdLst/>
            <a:ahLst/>
            <a:cxnLst/>
            <a:rect l="l" t="t" r="r" b="b"/>
            <a:pathLst>
              <a:path w="8229600" h="481965">
                <a:moveTo>
                  <a:pt x="0" y="0"/>
                </a:moveTo>
                <a:lnTo>
                  <a:pt x="0" y="481583"/>
                </a:lnTo>
                <a:lnTo>
                  <a:pt x="8229600" y="481583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09827" y="6697218"/>
            <a:ext cx="8239759" cy="490855"/>
          </a:xfrm>
          <a:custGeom>
            <a:avLst/>
            <a:gdLst/>
            <a:ahLst/>
            <a:cxnLst/>
            <a:rect l="l" t="t" r="r" b="b"/>
            <a:pathLst>
              <a:path w="8239759" h="490854">
                <a:moveTo>
                  <a:pt x="8239506" y="488441"/>
                </a:moveTo>
                <a:lnTo>
                  <a:pt x="8239506" y="1523"/>
                </a:lnTo>
                <a:lnTo>
                  <a:pt x="823722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88442"/>
                </a:lnTo>
                <a:lnTo>
                  <a:pt x="2286" y="490728"/>
                </a:lnTo>
                <a:lnTo>
                  <a:pt x="4572" y="490728"/>
                </a:lnTo>
                <a:lnTo>
                  <a:pt x="4572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8229600" y="9143"/>
                </a:lnTo>
                <a:lnTo>
                  <a:pt x="8229600" y="4571"/>
                </a:lnTo>
                <a:lnTo>
                  <a:pt x="8234172" y="9143"/>
                </a:lnTo>
                <a:lnTo>
                  <a:pt x="8234172" y="490727"/>
                </a:lnTo>
                <a:lnTo>
                  <a:pt x="8237220" y="490727"/>
                </a:lnTo>
                <a:lnTo>
                  <a:pt x="8239506" y="488441"/>
                </a:lnTo>
                <a:close/>
              </a:path>
              <a:path w="8239759" h="490854">
                <a:moveTo>
                  <a:pt x="9905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8239759" h="490854">
                <a:moveTo>
                  <a:pt x="9905" y="481584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481584"/>
                </a:lnTo>
                <a:lnTo>
                  <a:pt x="9905" y="481584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4572" y="481584"/>
                </a:lnTo>
                <a:lnTo>
                  <a:pt x="9906" y="486156"/>
                </a:lnTo>
                <a:lnTo>
                  <a:pt x="9905" y="490728"/>
                </a:lnTo>
                <a:lnTo>
                  <a:pt x="8229600" y="490727"/>
                </a:lnTo>
                <a:lnTo>
                  <a:pt x="8229600" y="486155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9905" y="490728"/>
                </a:moveTo>
                <a:lnTo>
                  <a:pt x="9906" y="486156"/>
                </a:lnTo>
                <a:lnTo>
                  <a:pt x="4572" y="481584"/>
                </a:lnTo>
                <a:lnTo>
                  <a:pt x="4572" y="490728"/>
                </a:lnTo>
                <a:lnTo>
                  <a:pt x="9905" y="490728"/>
                </a:lnTo>
                <a:close/>
              </a:path>
              <a:path w="8239759" h="490854">
                <a:moveTo>
                  <a:pt x="8234172" y="9143"/>
                </a:moveTo>
                <a:lnTo>
                  <a:pt x="8229600" y="4571"/>
                </a:lnTo>
                <a:lnTo>
                  <a:pt x="8229600" y="9143"/>
                </a:lnTo>
                <a:lnTo>
                  <a:pt x="8234172" y="9143"/>
                </a:lnTo>
                <a:close/>
              </a:path>
              <a:path w="8239759" h="490854">
                <a:moveTo>
                  <a:pt x="8234172" y="481583"/>
                </a:moveTo>
                <a:lnTo>
                  <a:pt x="8234172" y="9143"/>
                </a:lnTo>
                <a:lnTo>
                  <a:pt x="8229600" y="9143"/>
                </a:lnTo>
                <a:lnTo>
                  <a:pt x="8229600" y="481583"/>
                </a:lnTo>
                <a:lnTo>
                  <a:pt x="8234172" y="481583"/>
                </a:lnTo>
                <a:close/>
              </a:path>
              <a:path w="8239759" h="490854">
                <a:moveTo>
                  <a:pt x="8234172" y="490727"/>
                </a:moveTo>
                <a:lnTo>
                  <a:pt x="8234172" y="481583"/>
                </a:lnTo>
                <a:lnTo>
                  <a:pt x="8229600" y="486155"/>
                </a:lnTo>
                <a:lnTo>
                  <a:pt x="8229600" y="490727"/>
                </a:lnTo>
                <a:lnTo>
                  <a:pt x="8234172" y="490727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JOINT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95"/>
              <a:t> </a:t>
            </a:r>
            <a:r>
              <a:rPr dirty="0"/>
              <a:t>ADVISO</a:t>
            </a:r>
            <a:r>
              <a:rPr dirty="0" spc="-120"/>
              <a:t>R</a:t>
            </a:r>
            <a:r>
              <a:rPr dirty="0"/>
              <a:t>Y</a:t>
            </a:r>
            <a:r>
              <a:rPr dirty="0" spc="-25"/>
              <a:t> </a:t>
            </a:r>
            <a:r>
              <a:rPr dirty="0"/>
              <a:t>COMMITTEE</a:t>
            </a:r>
            <a:r>
              <a:rPr dirty="0" spc="-25"/>
              <a:t> </a:t>
            </a:r>
            <a:r>
              <a:rPr dirty="0"/>
              <a:t>2015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60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40692</dc:creator>
  <dc:title>Microsoft PowerPoint - JPAC2015 PPT-Panel1_Wing</dc:title>
  <dcterms:created xsi:type="dcterms:W3CDTF">2015-07-11T18:36:36Z</dcterms:created>
  <dcterms:modified xsi:type="dcterms:W3CDTF">2015-07-11T18:36:36Z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2015-07-10T00:00:00Z</vt:filetime>
  </property>
  <property fmtid="{D5CDD505-2E9C-101B-9397-08002B2CF9AE}" pid="3" name="LastSaved">
    <vt:filetime>2015-07-11T00:00:00Z</vt:filetime>
  </property>
</Properties>
</file>