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8" r:id="rId3"/>
    <p:sldId id="314" r:id="rId4"/>
    <p:sldId id="313" r:id="rId5"/>
    <p:sldId id="299" r:id="rId6"/>
    <p:sldId id="315" r:id="rId7"/>
    <p:sldId id="311" r:id="rId8"/>
    <p:sldId id="316" r:id="rId9"/>
    <p:sldId id="286" r:id="rId10"/>
    <p:sldId id="322" r:id="rId11"/>
    <p:sldId id="288" r:id="rId12"/>
    <p:sldId id="298" r:id="rId13"/>
    <p:sldId id="312" r:id="rId14"/>
    <p:sldId id="300" r:id="rId15"/>
    <p:sldId id="301" r:id="rId16"/>
    <p:sldId id="283" r:id="rId17"/>
    <p:sldId id="292" r:id="rId18"/>
    <p:sldId id="295" r:id="rId19"/>
    <p:sldId id="293" r:id="rId20"/>
    <p:sldId id="324" r:id="rId21"/>
    <p:sldId id="296" r:id="rId22"/>
    <p:sldId id="320" r:id="rId23"/>
    <p:sldId id="321" r:id="rId24"/>
    <p:sldId id="302" r:id="rId25"/>
    <p:sldId id="303" r:id="rId26"/>
    <p:sldId id="306" r:id="rId27"/>
    <p:sldId id="323" r:id="rId28"/>
    <p:sldId id="290" r:id="rId29"/>
    <p:sldId id="309" r:id="rId30"/>
    <p:sldId id="310" r:id="rId31"/>
  </p:sldIdLst>
  <p:sldSz cx="10058400" cy="7772400"/>
  <p:notesSz cx="9296400" cy="7010400"/>
  <p:defaultTextStyle>
    <a:defPPr>
      <a:defRPr lang="en-US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79">
          <p15:clr>
            <a:srgbClr val="A4A3A4"/>
          </p15:clr>
        </p15:guide>
        <p15:guide id="2" pos="35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53" autoAdjust="0"/>
    <p:restoredTop sz="94246" autoAdjust="0"/>
  </p:normalViewPr>
  <p:slideViewPr>
    <p:cSldViewPr>
      <p:cViewPr varScale="1">
        <p:scale>
          <a:sx n="77" d="100"/>
          <a:sy n="77" d="100"/>
        </p:scale>
        <p:origin x="-1266" y="-102"/>
      </p:cViewPr>
      <p:guideLst>
        <p:guide orient="horz" pos="2879"/>
        <p:guide pos="35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324"/>
    </p:cViewPr>
  </p:sorterViewPr>
  <p:notesViewPr>
    <p:cSldViewPr showGuides="1">
      <p:cViewPr varScale="1">
        <p:scale>
          <a:sx n="92" d="100"/>
          <a:sy n="92" d="100"/>
        </p:scale>
        <p:origin x="-108" y="-51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2\sem\SEM%20Unit\ART14-15\Projects\SEM%20Analytics\Timeliness-Accountability\122%20LATE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2\sem\SEM%20Unit\ART14-15\Projects\SEM%20Analytics\Timeliness-Accountability\122%20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2"/>
          <c:order val="0"/>
          <c:tx>
            <c:strRef>
              <c:f>ByCountry!$A$32:$A$35</c:f>
              <c:strCache>
                <c:ptCount val="1"/>
                <c:pt idx="0">
                  <c:v>Mexico Canada United States US/Canada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-0.14819717847769029"/>
                  <c:y val="9.09047827354913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27-4C34-81A0-ABE5712300F9}"/>
                </c:ext>
              </c:extLst>
            </c:dLbl>
            <c:dLbl>
              <c:idx val="1"/>
              <c:layout>
                <c:manualLayout>
                  <c:x val="0.1077169728783902"/>
                  <c:y val="-6.32549577136191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27-4C34-81A0-ABE5712300F9}"/>
                </c:ext>
              </c:extLst>
            </c:dLbl>
            <c:dLbl>
              <c:idx val="2"/>
              <c:layout>
                <c:manualLayout>
                  <c:x val="6.7393153980752407E-2"/>
                  <c:y val="0.165963108778069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27-4C34-81A0-ABE5712300F9}"/>
                </c:ext>
              </c:extLst>
            </c:dLbl>
            <c:dLbl>
              <c:idx val="3"/>
              <c:layout>
                <c:manualLayout>
                  <c:x val="1.7478630679186491E-3"/>
                  <c:y val="-8.105539049059036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27-4C34-81A0-ABE5712300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ByCountry!$A$32:$A$35</c:f>
              <c:strCache>
                <c:ptCount val="4"/>
                <c:pt idx="0">
                  <c:v>Mexico</c:v>
                </c:pt>
                <c:pt idx="1">
                  <c:v>Canada</c:v>
                </c:pt>
                <c:pt idx="2">
                  <c:v>United States</c:v>
                </c:pt>
                <c:pt idx="3">
                  <c:v>US/Canada</c:v>
                </c:pt>
              </c:strCache>
            </c:strRef>
          </c:cat>
          <c:val>
            <c:numRef>
              <c:f>ByCountry!$C$32:$C$35</c:f>
              <c:numCache>
                <c:formatCode>General</c:formatCode>
                <c:ptCount val="4"/>
                <c:pt idx="0">
                  <c:v>51</c:v>
                </c:pt>
                <c:pt idx="1">
                  <c:v>32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27-4C34-81A0-ABE571230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rtl="0"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400"/>
            </a:pPr>
            <a:endParaRPr lang="en-US"/>
          </a:p>
        </c:txPr>
      </c:legendEntry>
      <c:legendEntry>
        <c:idx val="3"/>
        <c:txPr>
          <a:bodyPr/>
          <a:lstStyle/>
          <a:p>
            <a:pPr rtl="0"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60810644658722468"/>
          <c:y val="0.11548819050176087"/>
          <c:w val="0.28305484549305771"/>
          <c:h val="0.76802004497055232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dirty="0" err="1" smtClean="0"/>
              <a:t>Peticiones</a:t>
            </a:r>
            <a:r>
              <a:rPr lang="en-US" sz="2200" dirty="0" smtClean="0"/>
              <a:t> 2013-2019</a:t>
            </a:r>
            <a:endParaRPr lang="en-US" sz="2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'Odds to FR'!$B$1</c:f>
              <c:strCache>
                <c:ptCount val="1"/>
                <c:pt idx="0">
                  <c:v>A. Total Submissions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'Odds to FR'!$A$23:$A$29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'Odds to FR'!$B$23:$B$29</c:f>
              <c:numCache>
                <c:formatCode>General</c:formatCode>
                <c:ptCount val="7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94-4DCA-B6E2-7E7D84E3B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879488"/>
        <c:axId val="114885376"/>
      </c:barChart>
      <c:catAx>
        <c:axId val="11487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885376"/>
        <c:crosses val="autoZero"/>
        <c:auto val="1"/>
        <c:lblAlgn val="ctr"/>
        <c:lblOffset val="100"/>
        <c:noMultiLvlLbl val="0"/>
      </c:catAx>
      <c:valAx>
        <c:axId val="114885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879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290C3-C182-4FEE-BB66-CC7F07532DC5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1A601E-5477-495B-8398-8E30C09E85BA}">
      <dgm:prSet phldrT="[Text]"/>
      <dgm:spPr/>
      <dgm:t>
        <a:bodyPr/>
        <a:lstStyle/>
        <a:p>
          <a:r>
            <a:rPr lang="es-MX" dirty="0" smtClean="0"/>
            <a:t>Consejo</a:t>
          </a:r>
          <a:endParaRPr lang="en-US" dirty="0"/>
        </a:p>
      </dgm:t>
    </dgm:pt>
    <dgm:pt modelId="{413585D4-9428-48A9-8376-AB5647157112}" type="parTrans" cxnId="{AE9F5BA9-EFE4-4266-A8EB-B46631B5EBAA}">
      <dgm:prSet/>
      <dgm:spPr/>
      <dgm:t>
        <a:bodyPr/>
        <a:lstStyle/>
        <a:p>
          <a:endParaRPr lang="en-US"/>
        </a:p>
      </dgm:t>
    </dgm:pt>
    <dgm:pt modelId="{A73E86DA-8846-4FEC-A58A-BAD435EFB476}" type="sibTrans" cxnId="{AE9F5BA9-EFE4-4266-A8EB-B46631B5EBAA}">
      <dgm:prSet/>
      <dgm:spPr/>
      <dgm:t>
        <a:bodyPr/>
        <a:lstStyle/>
        <a:p>
          <a:endParaRPr lang="en-US"/>
        </a:p>
      </dgm:t>
    </dgm:pt>
    <dgm:pt modelId="{98F8D3D7-F141-450B-BFC3-09808B1E0F47}">
      <dgm:prSet phldrT="[Text]"/>
      <dgm:spPr/>
      <dgm:t>
        <a:bodyPr/>
        <a:lstStyle/>
        <a:p>
          <a:r>
            <a:rPr lang="es-MX" dirty="0" smtClean="0"/>
            <a:t>Órgano de gobierno</a:t>
          </a:r>
          <a:endParaRPr lang="en-US" dirty="0"/>
        </a:p>
      </dgm:t>
    </dgm:pt>
    <dgm:pt modelId="{58F37080-1B52-422A-9D63-E3E279EA3039}" type="parTrans" cxnId="{D4DE4A66-7838-42C5-8472-95D9C6432614}">
      <dgm:prSet/>
      <dgm:spPr/>
      <dgm:t>
        <a:bodyPr/>
        <a:lstStyle/>
        <a:p>
          <a:endParaRPr lang="en-US"/>
        </a:p>
      </dgm:t>
    </dgm:pt>
    <dgm:pt modelId="{E9C52986-C6D6-4733-B2B7-4413947BCDBA}" type="sibTrans" cxnId="{D4DE4A66-7838-42C5-8472-95D9C6432614}">
      <dgm:prSet/>
      <dgm:spPr/>
      <dgm:t>
        <a:bodyPr/>
        <a:lstStyle/>
        <a:p>
          <a:endParaRPr lang="en-US"/>
        </a:p>
      </dgm:t>
    </dgm:pt>
    <dgm:pt modelId="{8BCDFA93-6C31-4E88-8437-E9764403EABF}">
      <dgm:prSet phldrT="[Text]"/>
      <dgm:spPr/>
      <dgm:t>
        <a:bodyPr/>
        <a:lstStyle/>
        <a:p>
          <a:r>
            <a:rPr lang="es-MX" dirty="0" smtClean="0"/>
            <a:t>Aprueba el presupuesto y el programa anual</a:t>
          </a:r>
          <a:endParaRPr lang="en-US" dirty="0"/>
        </a:p>
      </dgm:t>
    </dgm:pt>
    <dgm:pt modelId="{AAA1D7BE-E1D1-4F23-9D4E-690AE5C6793F}" type="parTrans" cxnId="{68A0DAA4-9773-41A9-8844-28D2BE10D1FE}">
      <dgm:prSet/>
      <dgm:spPr/>
      <dgm:t>
        <a:bodyPr/>
        <a:lstStyle/>
        <a:p>
          <a:endParaRPr lang="en-US"/>
        </a:p>
      </dgm:t>
    </dgm:pt>
    <dgm:pt modelId="{14CD32A0-D533-466A-B6A3-813E40112AB8}" type="sibTrans" cxnId="{68A0DAA4-9773-41A9-8844-28D2BE10D1FE}">
      <dgm:prSet/>
      <dgm:spPr/>
      <dgm:t>
        <a:bodyPr/>
        <a:lstStyle/>
        <a:p>
          <a:endParaRPr lang="en-US"/>
        </a:p>
      </dgm:t>
    </dgm:pt>
    <dgm:pt modelId="{F66DE41F-40D7-4A29-B901-68F26C6B281A}">
      <dgm:prSet phldrT="[Text]"/>
      <dgm:spPr/>
      <dgm:t>
        <a:bodyPr/>
        <a:lstStyle/>
        <a:p>
          <a:r>
            <a:rPr lang="es-MX" dirty="0" smtClean="0"/>
            <a:t>Secretariado</a:t>
          </a:r>
          <a:endParaRPr lang="en-US" dirty="0"/>
        </a:p>
      </dgm:t>
    </dgm:pt>
    <dgm:pt modelId="{AE61153A-E89F-422E-A27E-DC87BF5FB111}" type="parTrans" cxnId="{AA4691B8-4D4B-4408-89BC-AD210EEBDBE0}">
      <dgm:prSet/>
      <dgm:spPr/>
      <dgm:t>
        <a:bodyPr/>
        <a:lstStyle/>
        <a:p>
          <a:endParaRPr lang="en-US"/>
        </a:p>
      </dgm:t>
    </dgm:pt>
    <dgm:pt modelId="{235E519A-3ADD-40F4-94FC-144B8D4BAD83}" type="sibTrans" cxnId="{AA4691B8-4D4B-4408-89BC-AD210EEBDBE0}">
      <dgm:prSet/>
      <dgm:spPr/>
      <dgm:t>
        <a:bodyPr/>
        <a:lstStyle/>
        <a:p>
          <a:endParaRPr lang="en-US"/>
        </a:p>
      </dgm:t>
    </dgm:pt>
    <dgm:pt modelId="{5C6895AC-076A-435D-9C8B-5F2C91E65408}">
      <dgm:prSet phldrT="[Text]"/>
      <dgm:spPr/>
      <dgm:t>
        <a:bodyPr/>
        <a:lstStyle/>
        <a:p>
          <a:r>
            <a:rPr lang="es-MX" dirty="0" smtClean="0"/>
            <a:t>Sede en Montreal</a:t>
          </a:r>
          <a:endParaRPr lang="en-US" dirty="0"/>
        </a:p>
      </dgm:t>
    </dgm:pt>
    <dgm:pt modelId="{B321F73A-E2CF-446B-B879-FCD6936F7992}" type="parTrans" cxnId="{4376EDE2-BA10-4B5E-B06F-F18F2245BF30}">
      <dgm:prSet/>
      <dgm:spPr/>
      <dgm:t>
        <a:bodyPr/>
        <a:lstStyle/>
        <a:p>
          <a:endParaRPr lang="en-US"/>
        </a:p>
      </dgm:t>
    </dgm:pt>
    <dgm:pt modelId="{21C2757A-140E-41F3-B9D0-6F8401616B54}" type="sibTrans" cxnId="{4376EDE2-BA10-4B5E-B06F-F18F2245BF30}">
      <dgm:prSet/>
      <dgm:spPr/>
      <dgm:t>
        <a:bodyPr/>
        <a:lstStyle/>
        <a:p>
          <a:endParaRPr lang="en-US"/>
        </a:p>
      </dgm:t>
    </dgm:pt>
    <dgm:pt modelId="{FB81DE6D-4E94-4E8A-95B2-05DA3E91899F}">
      <dgm:prSet phldrT="[Text]"/>
      <dgm:spPr/>
      <dgm:t>
        <a:bodyPr/>
        <a:lstStyle/>
        <a:p>
          <a:r>
            <a:rPr lang="es-MX" dirty="0" smtClean="0"/>
            <a:t>Instrumenta el proceso SEM</a:t>
          </a:r>
          <a:endParaRPr lang="en-US" dirty="0"/>
        </a:p>
      </dgm:t>
    </dgm:pt>
    <dgm:pt modelId="{53268736-7E5A-4A75-B4C7-AADD45B2BD64}" type="parTrans" cxnId="{BCC76B25-AC5A-4C60-B389-DDF48EBD0230}">
      <dgm:prSet/>
      <dgm:spPr/>
      <dgm:t>
        <a:bodyPr/>
        <a:lstStyle/>
        <a:p>
          <a:endParaRPr lang="en-US"/>
        </a:p>
      </dgm:t>
    </dgm:pt>
    <dgm:pt modelId="{38CBB23D-B165-40A5-897F-0B10113888B5}" type="sibTrans" cxnId="{BCC76B25-AC5A-4C60-B389-DDF48EBD0230}">
      <dgm:prSet/>
      <dgm:spPr/>
      <dgm:t>
        <a:bodyPr/>
        <a:lstStyle/>
        <a:p>
          <a:endParaRPr lang="en-US"/>
        </a:p>
      </dgm:t>
    </dgm:pt>
    <dgm:pt modelId="{FF8F1983-12BE-45B9-AC4E-34E97E10B49B}">
      <dgm:prSet phldrT="[Text]"/>
      <dgm:spPr/>
      <dgm:t>
        <a:bodyPr/>
        <a:lstStyle/>
        <a:p>
          <a:r>
            <a:rPr lang="es-MX" dirty="0" smtClean="0"/>
            <a:t>CCPC</a:t>
          </a:r>
          <a:endParaRPr lang="en-US" dirty="0"/>
        </a:p>
      </dgm:t>
    </dgm:pt>
    <dgm:pt modelId="{2C426E0E-E1B1-4012-ADC2-6E881634BD2D}" type="parTrans" cxnId="{EF1213D9-9E54-4E67-8EAB-43716D1CB3AC}">
      <dgm:prSet/>
      <dgm:spPr/>
      <dgm:t>
        <a:bodyPr/>
        <a:lstStyle/>
        <a:p>
          <a:endParaRPr lang="en-US"/>
        </a:p>
      </dgm:t>
    </dgm:pt>
    <dgm:pt modelId="{AFD8C077-759F-4F9A-82AD-AE6D1A8CD31C}" type="sibTrans" cxnId="{EF1213D9-9E54-4E67-8EAB-43716D1CB3AC}">
      <dgm:prSet/>
      <dgm:spPr/>
      <dgm:t>
        <a:bodyPr/>
        <a:lstStyle/>
        <a:p>
          <a:endParaRPr lang="en-US"/>
        </a:p>
      </dgm:t>
    </dgm:pt>
    <dgm:pt modelId="{3DB4C75F-15A2-4ECF-A53B-3A88E6E2A3ED}">
      <dgm:prSet phldrT="[Text]"/>
      <dgm:spPr/>
      <dgm:t>
        <a:bodyPr/>
        <a:lstStyle/>
        <a:p>
          <a:r>
            <a:rPr lang="es-MX" dirty="0" smtClean="0"/>
            <a:t>15 miembros, 5 por país</a:t>
          </a:r>
          <a:endParaRPr lang="en-US" dirty="0"/>
        </a:p>
      </dgm:t>
    </dgm:pt>
    <dgm:pt modelId="{D29F7F55-2408-4849-BBF9-A2D39AAFD85C}" type="parTrans" cxnId="{E6FCCA07-A2E0-44F0-94CE-81BD504AB5B0}">
      <dgm:prSet/>
      <dgm:spPr/>
      <dgm:t>
        <a:bodyPr/>
        <a:lstStyle/>
        <a:p>
          <a:endParaRPr lang="en-US"/>
        </a:p>
      </dgm:t>
    </dgm:pt>
    <dgm:pt modelId="{EA59E524-366F-4FE6-9B0B-B7CF956D1B3B}" type="sibTrans" cxnId="{E6FCCA07-A2E0-44F0-94CE-81BD504AB5B0}">
      <dgm:prSet/>
      <dgm:spPr/>
      <dgm:t>
        <a:bodyPr/>
        <a:lstStyle/>
        <a:p>
          <a:endParaRPr lang="en-US"/>
        </a:p>
      </dgm:t>
    </dgm:pt>
    <dgm:pt modelId="{87FA1729-5D48-432F-A854-588D900477DF}">
      <dgm:prSet phldrT="[Text]"/>
      <dgm:spPr/>
      <dgm:t>
        <a:bodyPr/>
        <a:lstStyle/>
        <a:p>
          <a:r>
            <a:rPr lang="es-MX" dirty="0" smtClean="0"/>
            <a:t>Asesora el Consejo</a:t>
          </a:r>
          <a:endParaRPr lang="en-US" dirty="0"/>
        </a:p>
      </dgm:t>
    </dgm:pt>
    <dgm:pt modelId="{372114F8-2212-4E24-951D-4D9CE1F6B8B3}" type="parTrans" cxnId="{4BE1EBD3-B338-4AEF-B78F-12E6D5154631}">
      <dgm:prSet/>
      <dgm:spPr/>
      <dgm:t>
        <a:bodyPr/>
        <a:lstStyle/>
        <a:p>
          <a:endParaRPr lang="en-US"/>
        </a:p>
      </dgm:t>
    </dgm:pt>
    <dgm:pt modelId="{03717279-6E86-4B96-A114-7996504EFD41}" type="sibTrans" cxnId="{4BE1EBD3-B338-4AEF-B78F-12E6D5154631}">
      <dgm:prSet/>
      <dgm:spPr/>
      <dgm:t>
        <a:bodyPr/>
        <a:lstStyle/>
        <a:p>
          <a:endParaRPr lang="en-US"/>
        </a:p>
      </dgm:t>
    </dgm:pt>
    <dgm:pt modelId="{7B067937-1D5D-4596-B2C3-8933C25D5763}">
      <dgm:prSet phldrT="[Text]"/>
      <dgm:spPr/>
      <dgm:t>
        <a:bodyPr/>
        <a:lstStyle/>
        <a:p>
          <a:r>
            <a:rPr lang="es-MX" dirty="0" smtClean="0"/>
            <a:t>Tres ministros o su equivalente</a:t>
          </a:r>
          <a:endParaRPr lang="en-US" dirty="0"/>
        </a:p>
      </dgm:t>
    </dgm:pt>
    <dgm:pt modelId="{43767440-B799-4D37-9591-27AC07B6D72D}" type="parTrans" cxnId="{7C6318AD-9793-4D5C-A6B8-2AF3DC8FAC76}">
      <dgm:prSet/>
      <dgm:spPr/>
      <dgm:t>
        <a:bodyPr/>
        <a:lstStyle/>
        <a:p>
          <a:endParaRPr lang="en-US"/>
        </a:p>
      </dgm:t>
    </dgm:pt>
    <dgm:pt modelId="{33980ADE-CAB6-4730-B1E2-782C69A6D1F0}" type="sibTrans" cxnId="{7C6318AD-9793-4D5C-A6B8-2AF3DC8FAC76}">
      <dgm:prSet/>
      <dgm:spPr/>
      <dgm:t>
        <a:bodyPr/>
        <a:lstStyle/>
        <a:p>
          <a:endParaRPr lang="en-US"/>
        </a:p>
      </dgm:t>
    </dgm:pt>
    <dgm:pt modelId="{2D67BE79-FE03-46D1-A703-D5A8F2358062}">
      <dgm:prSet phldrT="[Text]"/>
      <dgm:spPr/>
      <dgm:t>
        <a:bodyPr/>
        <a:lstStyle/>
        <a:p>
          <a:r>
            <a:rPr lang="es-MX" dirty="0" smtClean="0"/>
            <a:t>Instrumenta el programa de la CCA</a:t>
          </a:r>
          <a:endParaRPr lang="en-US" dirty="0"/>
        </a:p>
      </dgm:t>
    </dgm:pt>
    <dgm:pt modelId="{F10BCB21-2268-45DF-A84D-3883B267FCD8}" type="parTrans" cxnId="{83A13257-6C7E-42B0-B01C-71825372704A}">
      <dgm:prSet/>
      <dgm:spPr/>
      <dgm:t>
        <a:bodyPr/>
        <a:lstStyle/>
        <a:p>
          <a:endParaRPr lang="en-US"/>
        </a:p>
      </dgm:t>
    </dgm:pt>
    <dgm:pt modelId="{65E1FC77-984D-465D-8033-CA04B7D18D1E}" type="sibTrans" cxnId="{83A13257-6C7E-42B0-B01C-71825372704A}">
      <dgm:prSet/>
      <dgm:spPr/>
      <dgm:t>
        <a:bodyPr/>
        <a:lstStyle/>
        <a:p>
          <a:endParaRPr lang="en-US"/>
        </a:p>
      </dgm:t>
    </dgm:pt>
    <dgm:pt modelId="{66AB286B-5B3A-4420-960A-8565CE8FA70A}">
      <dgm:prSet phldrT="[Text]"/>
      <dgm:spPr/>
      <dgm:t>
        <a:bodyPr/>
        <a:lstStyle/>
        <a:p>
          <a:r>
            <a:rPr lang="es-MX" dirty="0" smtClean="0"/>
            <a:t>Papel en el proceso SEM</a:t>
          </a:r>
          <a:endParaRPr lang="en-US" dirty="0"/>
        </a:p>
      </dgm:t>
    </dgm:pt>
    <dgm:pt modelId="{EC730A4B-7122-480F-9D6F-23AB0449F584}" type="parTrans" cxnId="{26C5DEC5-117D-4705-9533-882915CF86EE}">
      <dgm:prSet/>
      <dgm:spPr/>
      <dgm:t>
        <a:bodyPr/>
        <a:lstStyle/>
        <a:p>
          <a:endParaRPr lang="en-US"/>
        </a:p>
      </dgm:t>
    </dgm:pt>
    <dgm:pt modelId="{06FEF384-86D1-4144-930D-28233967E28C}" type="sibTrans" cxnId="{26C5DEC5-117D-4705-9533-882915CF86EE}">
      <dgm:prSet/>
      <dgm:spPr/>
      <dgm:t>
        <a:bodyPr/>
        <a:lstStyle/>
        <a:p>
          <a:endParaRPr lang="en-US"/>
        </a:p>
      </dgm:t>
    </dgm:pt>
    <dgm:pt modelId="{0718CEFD-7855-45E0-8CBE-DF40FE5DA58D}" type="pres">
      <dgm:prSet presAssocID="{5B7290C3-C182-4FEE-BB66-CC7F07532D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2BF6B-0405-4531-AC8A-0D363D414DEC}" type="pres">
      <dgm:prSet presAssocID="{4B1A601E-5477-495B-8398-8E30C09E85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06B46-3C84-45F2-98E8-08252F17E12E}" type="pres">
      <dgm:prSet presAssocID="{A73E86DA-8846-4FEC-A58A-BAD435EFB476}" presName="sibTrans" presStyleCnt="0"/>
      <dgm:spPr/>
    </dgm:pt>
    <dgm:pt modelId="{FEE959A9-810A-4C47-86CE-A33F2727B06C}" type="pres">
      <dgm:prSet presAssocID="{F66DE41F-40D7-4A29-B901-68F26C6B28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4DB19-E329-45A6-A0F3-36022FEC029B}" type="pres">
      <dgm:prSet presAssocID="{235E519A-3ADD-40F4-94FC-144B8D4BAD83}" presName="sibTrans" presStyleCnt="0"/>
      <dgm:spPr/>
    </dgm:pt>
    <dgm:pt modelId="{7E13DAC6-C169-4EFF-AF7A-C9CB2752D31E}" type="pres">
      <dgm:prSet presAssocID="{FF8F1983-12BE-45B9-AC4E-34E97E10B4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6318AD-9793-4D5C-A6B8-2AF3DC8FAC76}" srcId="{4B1A601E-5477-495B-8398-8E30C09E85BA}" destId="{7B067937-1D5D-4596-B2C3-8933C25D5763}" srcOrd="0" destOrd="0" parTransId="{43767440-B799-4D37-9591-27AC07B6D72D}" sibTransId="{33980ADE-CAB6-4730-B1E2-782C69A6D1F0}"/>
    <dgm:cxn modelId="{A85FA5E0-8B0B-4E5C-8F46-251A3E62A6CD}" type="presOf" srcId="{8BCDFA93-6C31-4E88-8437-E9764403EABF}" destId="{B702BF6B-0405-4531-AC8A-0D363D414DEC}" srcOrd="0" destOrd="3" presId="urn:microsoft.com/office/officeart/2005/8/layout/hList6"/>
    <dgm:cxn modelId="{AE9F5BA9-EFE4-4266-A8EB-B46631B5EBAA}" srcId="{5B7290C3-C182-4FEE-BB66-CC7F07532DC5}" destId="{4B1A601E-5477-495B-8398-8E30C09E85BA}" srcOrd="0" destOrd="0" parTransId="{413585D4-9428-48A9-8376-AB5647157112}" sibTransId="{A73E86DA-8846-4FEC-A58A-BAD435EFB476}"/>
    <dgm:cxn modelId="{8A1B013A-7373-430D-A774-62C59CC2667F}" type="presOf" srcId="{87FA1729-5D48-432F-A854-588D900477DF}" destId="{7E13DAC6-C169-4EFF-AF7A-C9CB2752D31E}" srcOrd="0" destOrd="2" presId="urn:microsoft.com/office/officeart/2005/8/layout/hList6"/>
    <dgm:cxn modelId="{D4DE4A66-7838-42C5-8472-95D9C6432614}" srcId="{4B1A601E-5477-495B-8398-8E30C09E85BA}" destId="{98F8D3D7-F141-450B-BFC3-09808B1E0F47}" srcOrd="1" destOrd="0" parTransId="{58F37080-1B52-422A-9D63-E3E279EA3039}" sibTransId="{E9C52986-C6D6-4733-B2B7-4413947BCDBA}"/>
    <dgm:cxn modelId="{A552593D-6FBF-4EA5-8990-6BEB3CD18B41}" type="presOf" srcId="{FF8F1983-12BE-45B9-AC4E-34E97E10B49B}" destId="{7E13DAC6-C169-4EFF-AF7A-C9CB2752D31E}" srcOrd="0" destOrd="0" presId="urn:microsoft.com/office/officeart/2005/8/layout/hList6"/>
    <dgm:cxn modelId="{68A0DAA4-9773-41A9-8844-28D2BE10D1FE}" srcId="{4B1A601E-5477-495B-8398-8E30C09E85BA}" destId="{8BCDFA93-6C31-4E88-8437-E9764403EABF}" srcOrd="2" destOrd="0" parTransId="{AAA1D7BE-E1D1-4F23-9D4E-690AE5C6793F}" sibTransId="{14CD32A0-D533-466A-B6A3-813E40112AB8}"/>
    <dgm:cxn modelId="{41300B92-EEB1-44F4-9A9D-EC9906F0A4F6}" type="presOf" srcId="{7B067937-1D5D-4596-B2C3-8933C25D5763}" destId="{B702BF6B-0405-4531-AC8A-0D363D414DEC}" srcOrd="0" destOrd="1" presId="urn:microsoft.com/office/officeart/2005/8/layout/hList6"/>
    <dgm:cxn modelId="{83A13257-6C7E-42B0-B01C-71825372704A}" srcId="{F66DE41F-40D7-4A29-B901-68F26C6B281A}" destId="{2D67BE79-FE03-46D1-A703-D5A8F2358062}" srcOrd="1" destOrd="0" parTransId="{F10BCB21-2268-45DF-A84D-3883B267FCD8}" sibTransId="{65E1FC77-984D-465D-8033-CA04B7D18D1E}"/>
    <dgm:cxn modelId="{EF1213D9-9E54-4E67-8EAB-43716D1CB3AC}" srcId="{5B7290C3-C182-4FEE-BB66-CC7F07532DC5}" destId="{FF8F1983-12BE-45B9-AC4E-34E97E10B49B}" srcOrd="2" destOrd="0" parTransId="{2C426E0E-E1B1-4012-ADC2-6E881634BD2D}" sibTransId="{AFD8C077-759F-4F9A-82AD-AE6D1A8CD31C}"/>
    <dgm:cxn modelId="{BCC76B25-AC5A-4C60-B389-DDF48EBD0230}" srcId="{F66DE41F-40D7-4A29-B901-68F26C6B281A}" destId="{FB81DE6D-4E94-4E8A-95B2-05DA3E91899F}" srcOrd="2" destOrd="0" parTransId="{53268736-7E5A-4A75-B4C7-AADD45B2BD64}" sibTransId="{38CBB23D-B165-40A5-897F-0B10113888B5}"/>
    <dgm:cxn modelId="{AA4691B8-4D4B-4408-89BC-AD210EEBDBE0}" srcId="{5B7290C3-C182-4FEE-BB66-CC7F07532DC5}" destId="{F66DE41F-40D7-4A29-B901-68F26C6B281A}" srcOrd="1" destOrd="0" parTransId="{AE61153A-E89F-422E-A27E-DC87BF5FB111}" sibTransId="{235E519A-3ADD-40F4-94FC-144B8D4BAD83}"/>
    <dgm:cxn modelId="{E6FCCA07-A2E0-44F0-94CE-81BD504AB5B0}" srcId="{FF8F1983-12BE-45B9-AC4E-34E97E10B49B}" destId="{3DB4C75F-15A2-4ECF-A53B-3A88E6E2A3ED}" srcOrd="0" destOrd="0" parTransId="{D29F7F55-2408-4849-BBF9-A2D39AAFD85C}" sibTransId="{EA59E524-366F-4FE6-9B0B-B7CF956D1B3B}"/>
    <dgm:cxn modelId="{2C461A8E-9A59-407C-A569-C5BEA8EB8418}" type="presOf" srcId="{FB81DE6D-4E94-4E8A-95B2-05DA3E91899F}" destId="{FEE959A9-810A-4C47-86CE-A33F2727B06C}" srcOrd="0" destOrd="3" presId="urn:microsoft.com/office/officeart/2005/8/layout/hList6"/>
    <dgm:cxn modelId="{F7190B9B-AD35-466C-A149-A04D74A5AB62}" type="presOf" srcId="{F66DE41F-40D7-4A29-B901-68F26C6B281A}" destId="{FEE959A9-810A-4C47-86CE-A33F2727B06C}" srcOrd="0" destOrd="0" presId="urn:microsoft.com/office/officeart/2005/8/layout/hList6"/>
    <dgm:cxn modelId="{D81A8717-D1A3-409B-A6C4-8DFF01E96E09}" type="presOf" srcId="{98F8D3D7-F141-450B-BFC3-09808B1E0F47}" destId="{B702BF6B-0405-4531-AC8A-0D363D414DEC}" srcOrd="0" destOrd="2" presId="urn:microsoft.com/office/officeart/2005/8/layout/hList6"/>
    <dgm:cxn modelId="{147E8A53-550B-4B8A-8030-FFD140804545}" type="presOf" srcId="{2D67BE79-FE03-46D1-A703-D5A8F2358062}" destId="{FEE959A9-810A-4C47-86CE-A33F2727B06C}" srcOrd="0" destOrd="2" presId="urn:microsoft.com/office/officeart/2005/8/layout/hList6"/>
    <dgm:cxn modelId="{26C5DEC5-117D-4705-9533-882915CF86EE}" srcId="{4B1A601E-5477-495B-8398-8E30C09E85BA}" destId="{66AB286B-5B3A-4420-960A-8565CE8FA70A}" srcOrd="3" destOrd="0" parTransId="{EC730A4B-7122-480F-9D6F-23AB0449F584}" sibTransId="{06FEF384-86D1-4144-930D-28233967E28C}"/>
    <dgm:cxn modelId="{712DE3AA-E9D0-4638-A1E1-5E36F5DF87E9}" type="presOf" srcId="{5C6895AC-076A-435D-9C8B-5F2C91E65408}" destId="{FEE959A9-810A-4C47-86CE-A33F2727B06C}" srcOrd="0" destOrd="1" presId="urn:microsoft.com/office/officeart/2005/8/layout/hList6"/>
    <dgm:cxn modelId="{C29766BB-D8EE-48DE-83FC-B8866E25DA13}" type="presOf" srcId="{5B7290C3-C182-4FEE-BB66-CC7F07532DC5}" destId="{0718CEFD-7855-45E0-8CBE-DF40FE5DA58D}" srcOrd="0" destOrd="0" presId="urn:microsoft.com/office/officeart/2005/8/layout/hList6"/>
    <dgm:cxn modelId="{4376EDE2-BA10-4B5E-B06F-F18F2245BF30}" srcId="{F66DE41F-40D7-4A29-B901-68F26C6B281A}" destId="{5C6895AC-076A-435D-9C8B-5F2C91E65408}" srcOrd="0" destOrd="0" parTransId="{B321F73A-E2CF-446B-B879-FCD6936F7992}" sibTransId="{21C2757A-140E-41F3-B9D0-6F8401616B54}"/>
    <dgm:cxn modelId="{27E2BCCD-F888-4E9D-8B6C-BD481F1ACDBD}" type="presOf" srcId="{66AB286B-5B3A-4420-960A-8565CE8FA70A}" destId="{B702BF6B-0405-4531-AC8A-0D363D414DEC}" srcOrd="0" destOrd="4" presId="urn:microsoft.com/office/officeart/2005/8/layout/hList6"/>
    <dgm:cxn modelId="{A3B98863-9E57-4BFD-BF0F-708BAA0183C0}" type="presOf" srcId="{3DB4C75F-15A2-4ECF-A53B-3A88E6E2A3ED}" destId="{7E13DAC6-C169-4EFF-AF7A-C9CB2752D31E}" srcOrd="0" destOrd="1" presId="urn:microsoft.com/office/officeart/2005/8/layout/hList6"/>
    <dgm:cxn modelId="{DCDB0620-C976-4EA5-B629-582A6AC3DCC1}" type="presOf" srcId="{4B1A601E-5477-495B-8398-8E30C09E85BA}" destId="{B702BF6B-0405-4531-AC8A-0D363D414DEC}" srcOrd="0" destOrd="0" presId="urn:microsoft.com/office/officeart/2005/8/layout/hList6"/>
    <dgm:cxn modelId="{4BE1EBD3-B338-4AEF-B78F-12E6D5154631}" srcId="{FF8F1983-12BE-45B9-AC4E-34E97E10B49B}" destId="{87FA1729-5D48-432F-A854-588D900477DF}" srcOrd="1" destOrd="0" parTransId="{372114F8-2212-4E24-951D-4D9CE1F6B8B3}" sibTransId="{03717279-6E86-4B96-A114-7996504EFD41}"/>
    <dgm:cxn modelId="{6F82A47D-5238-4CBF-BFDD-BD6468D6315E}" type="presParOf" srcId="{0718CEFD-7855-45E0-8CBE-DF40FE5DA58D}" destId="{B702BF6B-0405-4531-AC8A-0D363D414DEC}" srcOrd="0" destOrd="0" presId="urn:microsoft.com/office/officeart/2005/8/layout/hList6"/>
    <dgm:cxn modelId="{2FB5C530-E937-40CD-A6FB-777F056EC4FE}" type="presParOf" srcId="{0718CEFD-7855-45E0-8CBE-DF40FE5DA58D}" destId="{01E06B46-3C84-45F2-98E8-08252F17E12E}" srcOrd="1" destOrd="0" presId="urn:microsoft.com/office/officeart/2005/8/layout/hList6"/>
    <dgm:cxn modelId="{F59400CB-0618-40A3-BCE4-9A74F7D7F135}" type="presParOf" srcId="{0718CEFD-7855-45E0-8CBE-DF40FE5DA58D}" destId="{FEE959A9-810A-4C47-86CE-A33F2727B06C}" srcOrd="2" destOrd="0" presId="urn:microsoft.com/office/officeart/2005/8/layout/hList6"/>
    <dgm:cxn modelId="{967AEBE4-42DE-47CF-9DBF-36E3BF776B35}" type="presParOf" srcId="{0718CEFD-7855-45E0-8CBE-DF40FE5DA58D}" destId="{CF84DB19-E329-45A6-A0F3-36022FEC029B}" srcOrd="3" destOrd="0" presId="urn:microsoft.com/office/officeart/2005/8/layout/hList6"/>
    <dgm:cxn modelId="{10EA89C5-3009-4AE4-9DB0-98771B6C8B74}" type="presParOf" srcId="{0718CEFD-7855-45E0-8CBE-DF40FE5DA58D}" destId="{7E13DAC6-C169-4EFF-AF7A-C9CB2752D31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2BF6B-0405-4531-AC8A-0D363D414DEC}">
      <dsp:nvSpPr>
        <dsp:cNvPr id="0" name=""/>
        <dsp:cNvSpPr/>
      </dsp:nvSpPr>
      <dsp:spPr>
        <a:xfrm rot="16200000">
          <a:off x="-1388950" y="1389936"/>
          <a:ext cx="5343436" cy="256356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974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Consejo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Tres ministros o su equivalente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Órgano de gobierno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Aprueba el presupuesto y el programa anual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Papel en el proceso SEM</a:t>
          </a:r>
          <a:endParaRPr lang="en-US" sz="2000" kern="1200" dirty="0"/>
        </a:p>
      </dsp:txBody>
      <dsp:txXfrm rot="5400000">
        <a:off x="986" y="1068687"/>
        <a:ext cx="2563563" cy="3206062"/>
      </dsp:txXfrm>
    </dsp:sp>
    <dsp:sp modelId="{FEE959A9-810A-4C47-86CE-A33F2727B06C}">
      <dsp:nvSpPr>
        <dsp:cNvPr id="0" name=""/>
        <dsp:cNvSpPr/>
      </dsp:nvSpPr>
      <dsp:spPr>
        <a:xfrm rot="16200000">
          <a:off x="1366880" y="1389936"/>
          <a:ext cx="5343436" cy="2563563"/>
        </a:xfrm>
        <a:prstGeom prst="flowChartManualOperati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974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Secretariado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Sede en Montreal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Instrumenta el programa de la CCA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Instrumenta el proceso SEM</a:t>
          </a:r>
          <a:endParaRPr lang="en-US" sz="2000" kern="1200" dirty="0"/>
        </a:p>
      </dsp:txBody>
      <dsp:txXfrm rot="5400000">
        <a:off x="2756816" y="1068687"/>
        <a:ext cx="2563563" cy="3206062"/>
      </dsp:txXfrm>
    </dsp:sp>
    <dsp:sp modelId="{7E13DAC6-C169-4EFF-AF7A-C9CB2752D31E}">
      <dsp:nvSpPr>
        <dsp:cNvPr id="0" name=""/>
        <dsp:cNvSpPr/>
      </dsp:nvSpPr>
      <dsp:spPr>
        <a:xfrm rot="16200000">
          <a:off x="4122712" y="1389936"/>
          <a:ext cx="5343436" cy="2563563"/>
        </a:xfrm>
        <a:prstGeom prst="flowChartManualOperati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974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CCPC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15 miembros, 5 por país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Asesora el Consejo</a:t>
          </a:r>
          <a:endParaRPr lang="en-US" sz="2000" kern="1200" dirty="0"/>
        </a:p>
      </dsp:txBody>
      <dsp:txXfrm rot="5400000">
        <a:off x="5512648" y="1068687"/>
        <a:ext cx="2563563" cy="3206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907" y="0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D8FD883B-C9F1-49D4-8D5C-297C3CDC934A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162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907" y="6658162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AA16A732-081B-4948-8803-40EA21D4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76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0629" y="222069"/>
            <a:ext cx="1254034" cy="732826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023359" y="561702"/>
            <a:ext cx="1018903" cy="1201783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225144" y="574765"/>
            <a:ext cx="483325" cy="69233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73737" y="222069"/>
            <a:ext cx="1240971" cy="7328263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30587" y="2457382"/>
            <a:ext cx="619722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02507" y="5256194"/>
            <a:ext cx="56533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01377" y="370658"/>
            <a:ext cx="3640454" cy="418577"/>
          </a:xfrm>
        </p:spPr>
        <p:txBody>
          <a:bodyPr lIns="0" tIns="0" rIns="0" bIns="0"/>
          <a:lstStyle>
            <a:lvl1pPr>
              <a:defRPr sz="2700" b="0" i="0">
                <a:solidFill>
                  <a:srgbClr val="3434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70283" y="2131424"/>
            <a:ext cx="6917832" cy="383694"/>
          </a:xfrm>
        </p:spPr>
        <p:txBody>
          <a:bodyPr lIns="0" tIns="0" rIns="0" bIns="0"/>
          <a:lstStyle>
            <a:lvl1pPr>
              <a:defRPr sz="2400" b="0" i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01377" y="370658"/>
            <a:ext cx="3640454" cy="418577"/>
          </a:xfrm>
        </p:spPr>
        <p:txBody>
          <a:bodyPr lIns="0" tIns="0" rIns="0" bIns="0"/>
          <a:lstStyle>
            <a:lvl1pPr>
              <a:defRPr sz="2700" b="0" i="0">
                <a:solidFill>
                  <a:srgbClr val="3434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01377" y="370658"/>
            <a:ext cx="3640454" cy="418577"/>
          </a:xfrm>
        </p:spPr>
        <p:txBody>
          <a:bodyPr lIns="0" tIns="0" rIns="0" bIns="0"/>
          <a:lstStyle>
            <a:lvl1pPr>
              <a:defRPr sz="2700" b="0" i="0">
                <a:solidFill>
                  <a:srgbClr val="3434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01377" y="370658"/>
            <a:ext cx="364045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3434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70283" y="2131423"/>
            <a:ext cx="691783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3"/>
            <a:ext cx="3218688" cy="2790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3"/>
            <a:ext cx="2313432" cy="2790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3"/>
            <a:ext cx="2313432" cy="2790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20">
        <a:defRPr>
          <a:latin typeface="+mn-lt"/>
          <a:ea typeface="+mn-ea"/>
          <a:cs typeface="+mn-cs"/>
        </a:defRPr>
      </a:lvl2pPr>
      <a:lvl3pPr marL="914239">
        <a:defRPr>
          <a:latin typeface="+mn-lt"/>
          <a:ea typeface="+mn-ea"/>
          <a:cs typeface="+mn-cs"/>
        </a:defRPr>
      </a:lvl3pPr>
      <a:lvl4pPr marL="1371359">
        <a:defRPr>
          <a:latin typeface="+mn-lt"/>
          <a:ea typeface="+mn-ea"/>
          <a:cs typeface="+mn-cs"/>
        </a:defRPr>
      </a:lvl4pPr>
      <a:lvl5pPr marL="1828479">
        <a:defRPr>
          <a:latin typeface="+mn-lt"/>
          <a:ea typeface="+mn-ea"/>
          <a:cs typeface="+mn-cs"/>
        </a:defRPr>
      </a:lvl5pPr>
      <a:lvl6pPr marL="2285597">
        <a:defRPr>
          <a:latin typeface="+mn-lt"/>
          <a:ea typeface="+mn-ea"/>
          <a:cs typeface="+mn-cs"/>
        </a:defRPr>
      </a:lvl6pPr>
      <a:lvl7pPr marL="2742718">
        <a:defRPr>
          <a:latin typeface="+mn-lt"/>
          <a:ea typeface="+mn-ea"/>
          <a:cs typeface="+mn-cs"/>
        </a:defRPr>
      </a:lvl7pPr>
      <a:lvl8pPr marL="3199838">
        <a:defRPr>
          <a:latin typeface="+mn-lt"/>
          <a:ea typeface="+mn-ea"/>
          <a:cs typeface="+mn-cs"/>
        </a:defRPr>
      </a:lvl8pPr>
      <a:lvl9pPr marL="3656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20">
        <a:defRPr>
          <a:latin typeface="+mn-lt"/>
          <a:ea typeface="+mn-ea"/>
          <a:cs typeface="+mn-cs"/>
        </a:defRPr>
      </a:lvl2pPr>
      <a:lvl3pPr marL="914239">
        <a:defRPr>
          <a:latin typeface="+mn-lt"/>
          <a:ea typeface="+mn-ea"/>
          <a:cs typeface="+mn-cs"/>
        </a:defRPr>
      </a:lvl3pPr>
      <a:lvl4pPr marL="1371359">
        <a:defRPr>
          <a:latin typeface="+mn-lt"/>
          <a:ea typeface="+mn-ea"/>
          <a:cs typeface="+mn-cs"/>
        </a:defRPr>
      </a:lvl4pPr>
      <a:lvl5pPr marL="1828479">
        <a:defRPr>
          <a:latin typeface="+mn-lt"/>
          <a:ea typeface="+mn-ea"/>
          <a:cs typeface="+mn-cs"/>
        </a:defRPr>
      </a:lvl5pPr>
      <a:lvl6pPr marL="2285597">
        <a:defRPr>
          <a:latin typeface="+mn-lt"/>
          <a:ea typeface="+mn-ea"/>
          <a:cs typeface="+mn-cs"/>
        </a:defRPr>
      </a:lvl6pPr>
      <a:lvl7pPr marL="2742718">
        <a:defRPr>
          <a:latin typeface="+mn-lt"/>
          <a:ea typeface="+mn-ea"/>
          <a:cs typeface="+mn-cs"/>
        </a:defRPr>
      </a:lvl7pPr>
      <a:lvl8pPr marL="3199838">
        <a:defRPr>
          <a:latin typeface="+mn-lt"/>
          <a:ea typeface="+mn-ea"/>
          <a:cs typeface="+mn-cs"/>
        </a:defRPr>
      </a:lvl8pPr>
      <a:lvl9pPr marL="3656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32" y="1843354"/>
            <a:ext cx="10025468" cy="598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153401" y="1143000"/>
            <a:ext cx="1219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828800" y="19812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278722"/>
            <a:ext cx="4626566" cy="107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fr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fr-CA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mecanismo</a:t>
            </a:r>
            <a:r>
              <a:rPr lang="fr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A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peticiones</a:t>
            </a:r>
            <a:r>
              <a:rPr lang="fr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la CCA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33601" y="1981200"/>
            <a:ext cx="1295400" cy="1155544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r>
              <a:rPr lang="es-MX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proceso SEM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15000" y="1085698"/>
            <a:ext cx="1447563" cy="140954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r>
              <a:rPr lang="es-MX" sz="11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</a:t>
            </a:r>
            <a:endParaRPr lang="en-US" sz="11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33800" y="1392148"/>
            <a:ext cx="1524000" cy="1482903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r>
              <a:rPr lang="es-MX" sz="11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del SEM</a:t>
            </a:r>
            <a:endParaRPr lang="en-US" sz="11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199" y="1981200"/>
            <a:ext cx="1371601" cy="13716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r>
              <a:rPr lang="es-MX" sz="11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Peticiones activas</a:t>
            </a:r>
            <a:endParaRPr lang="en-US" sz="11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58201" y="3429000"/>
            <a:ext cx="1524000" cy="148290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r>
              <a:rPr lang="es-MX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Hacia el USMCA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3131" y="2495241"/>
            <a:ext cx="1271955" cy="123854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es-MX" sz="11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CCA</a:t>
            </a:r>
            <a:endParaRPr lang="en-US" sz="11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W:\Communications\CEC Logos\CEC-CCA-CC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1" y="238754"/>
            <a:ext cx="1406441" cy="139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76241" y="5562600"/>
            <a:ext cx="4505960" cy="2031325"/>
          </a:xfrm>
          <a:prstGeom prst="rect">
            <a:avLst/>
          </a:prstGeom>
          <a:solidFill>
            <a:srgbClr val="F2DCDB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Robert Moyer, Director</a:t>
            </a:r>
          </a:p>
          <a:p>
            <a:pPr algn="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Paolo Solano, Oficial jurídico</a:t>
            </a:r>
          </a:p>
          <a:p>
            <a:pPr algn="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Comisión para la Cooperación Ambiental</a:t>
            </a:r>
          </a:p>
          <a:p>
            <a:pPr algn="r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 Juan, Puerto Rico</a:t>
            </a:r>
          </a:p>
          <a:p>
            <a:pPr algn="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Octubre 2019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399" y="3429001"/>
            <a:ext cx="1008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bject 6"/>
          <p:cNvSpPr txBox="1"/>
          <p:nvPr/>
        </p:nvSpPr>
        <p:spPr>
          <a:xfrm>
            <a:off x="1060455" y="1600200"/>
            <a:ext cx="7870190" cy="5515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 indent="24125" algn="ctr">
              <a:lnSpc>
                <a:spcPct val="111700"/>
              </a:lnSpc>
            </a:pP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Parte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proporcionar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</a:t>
            </a:r>
            <a:r>
              <a:rPr lang="fr-CA" sz="3200" spc="17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la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petición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fr-CA" sz="3200" spc="17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además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84198" marR="5079" indent="-571500">
              <a:lnSpc>
                <a:spcPct val="111700"/>
              </a:lnSpc>
              <a:buFont typeface="Arial" panose="020B0604020202020204" pitchFamily="34" charset="0"/>
              <a:buChar char="•"/>
            </a:pPr>
            <a:endParaRPr lang="fr-CA" sz="2800" spc="175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198" marR="5079" indent="-571500">
              <a:lnSpc>
                <a:spcPct val="111700"/>
              </a:lnSpc>
              <a:buFont typeface="Arial" panose="020B0604020202020204" pitchFamily="34" charset="0"/>
              <a:buChar char="•"/>
            </a:pPr>
            <a:r>
              <a:rPr lang="fr-CA" sz="28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Notificar</a:t>
            </a:r>
            <a:r>
              <a:rPr lang="fr-CA" sz="28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la </a:t>
            </a:r>
            <a:r>
              <a:rPr lang="fr-CA" sz="28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existencia</a:t>
            </a:r>
            <a:r>
              <a:rPr lang="fr-CA" sz="28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fr-CA" sz="28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</a:t>
            </a:r>
            <a:r>
              <a:rPr lang="fr-CA" sz="28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judicial</a:t>
            </a:r>
            <a:r>
              <a:rPr lang="fr-CA" sz="28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fr-CA" sz="28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administrativo</a:t>
            </a:r>
            <a:r>
              <a:rPr lang="fr-CA" sz="28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r-CA" sz="28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endParaRPr lang="fr-CA" sz="2800" spc="175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198" marR="5079" indent="-571500">
              <a:lnSpc>
                <a:spcPct val="111700"/>
              </a:lnSpc>
              <a:buFont typeface="Arial" panose="020B0604020202020204" pitchFamily="34" charset="0"/>
              <a:buChar char="•"/>
            </a:pPr>
            <a:endParaRPr lang="fr-CA" sz="2800" spc="175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198" marR="5079" indent="-571500">
              <a:lnSpc>
                <a:spcPct val="111700"/>
              </a:lnSpc>
              <a:buFont typeface="Arial" panose="020B0604020202020204" pitchFamily="34" charset="0"/>
              <a:buChar char="•"/>
            </a:pPr>
            <a:r>
              <a:rPr lang="fr-CA" sz="28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fr-CA" sz="28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dichas</a:t>
            </a:r>
            <a:r>
              <a:rPr lang="fr-CA" sz="28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</a:t>
            </a:r>
            <a:r>
              <a:rPr lang="fr-CA" sz="28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fr-CA" sz="28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documentadas</a:t>
            </a:r>
            <a:r>
              <a:rPr lang="fr-CA" sz="28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fr-CA" sz="28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Secretariado</a:t>
            </a:r>
            <a:r>
              <a:rPr lang="fr-CA" sz="28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fr-CA" sz="28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dar </a:t>
            </a:r>
            <a:r>
              <a:rPr lang="fr-CA" sz="28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fr-CA" sz="28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terminada</a:t>
            </a:r>
            <a:r>
              <a:rPr lang="fr-CA" sz="28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CA" sz="28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petición</a:t>
            </a:r>
            <a:endParaRPr lang="fr-CA" sz="2800" spc="175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6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5267324" cy="1000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 algn="ctr">
              <a:lnSpc>
                <a:spcPct val="112900"/>
              </a:lnSpc>
              <a:tabLst>
                <a:tab pos="951063" algn="l"/>
              </a:tabLst>
            </a:pPr>
            <a:r>
              <a:rPr lang="fr-CA" sz="3000" spc="161" dirty="0" smtClean="0">
                <a:latin typeface="Arial" panose="020B0604020202020204" pitchFamily="34" charset="0"/>
                <a:cs typeface="Arial" panose="020B0604020202020204" pitchFamily="34" charset="0"/>
              </a:rPr>
              <a:t>La Parte </a:t>
            </a:r>
            <a:r>
              <a:rPr lang="fr-CA" sz="3000" spc="16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</a:t>
            </a:r>
            <a:r>
              <a:rPr lang="fr-CA" sz="3000" spc="16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000" spc="16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fr-CA" sz="3000" spc="16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000" spc="16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399" y="3429001"/>
            <a:ext cx="1008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2"/>
          <p:cNvSpPr txBox="1"/>
          <p:nvPr/>
        </p:nvSpPr>
        <p:spPr>
          <a:xfrm>
            <a:off x="1920079" y="1177042"/>
            <a:ext cx="5981700" cy="2719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 algn="ctr">
              <a:lnSpc>
                <a:spcPct val="114300"/>
              </a:lnSpc>
            </a:pPr>
            <a:r>
              <a:rPr lang="fr-CA" sz="31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Luego</a:t>
            </a:r>
            <a:r>
              <a:rPr lang="fr-CA" sz="31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fr-CA" sz="31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r>
              <a:rPr lang="fr-CA" sz="31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A" sz="31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fr-CA" sz="31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fr-CA" sz="31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Secretariado</a:t>
            </a:r>
            <a:r>
              <a:rPr lang="fr-CA" sz="31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1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emite</a:t>
            </a:r>
            <a:r>
              <a:rPr lang="fr-CA" sz="31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1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fr-CA" sz="31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1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</a:t>
            </a:r>
            <a:r>
              <a:rPr lang="fr-CA" sz="31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que </a:t>
            </a:r>
            <a:r>
              <a:rPr lang="fr-CA" sz="31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fr-CA" sz="31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1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recomendar</a:t>
            </a:r>
            <a:r>
              <a:rPr lang="fr-CA" sz="31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CA" sz="31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preparación</a:t>
            </a:r>
            <a:r>
              <a:rPr lang="fr-CA" sz="31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fr-CA" sz="31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expediente</a:t>
            </a:r>
            <a:r>
              <a:rPr lang="fr-CA" sz="31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A" sz="31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hechos</a:t>
            </a:r>
            <a:endParaRPr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2179158" y="4572000"/>
            <a:ext cx="5463541" cy="2130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2" marR="5079" algn="ctr">
              <a:lnSpc>
                <a:spcPct val="113599"/>
              </a:lnSpc>
            </a:pPr>
            <a:r>
              <a:rPr lang="fr-CA" sz="3100" spc="6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fr-CA" sz="3100" b="1" spc="64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</a:t>
            </a:r>
            <a:r>
              <a:rPr lang="fr-CA" sz="3100" spc="6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100" spc="64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fr-CA" sz="3100" spc="6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100" spc="64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autorizar</a:t>
            </a:r>
            <a:r>
              <a:rPr lang="fr-CA" sz="3100" spc="6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fr-CA" sz="3100" spc="64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Secretariado</a:t>
            </a:r>
            <a:r>
              <a:rPr lang="fr-CA" sz="3100" spc="6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CA" sz="3100" spc="64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preparación</a:t>
            </a:r>
            <a:r>
              <a:rPr lang="fr-CA" sz="3100" spc="6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fr-CA" sz="3100" spc="64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expediente</a:t>
            </a:r>
            <a:r>
              <a:rPr lang="fr-CA" sz="3100" spc="6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A" sz="3100" spc="64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hechos</a:t>
            </a:r>
            <a:endParaRPr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95600"/>
            <a:ext cx="10058400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447801" y="482601"/>
            <a:ext cx="7010400" cy="7010400"/>
          </a:xfrm>
          <a:prstGeom prst="ellipse">
            <a:avLst/>
          </a:prstGeom>
          <a:noFill/>
          <a:ln w="139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6401" y="2895601"/>
            <a:ext cx="5334000" cy="203130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s-MX" sz="1600" b="1" dirty="0" smtClean="0">
                <a:solidFill>
                  <a:schemeClr val="bg2">
                    <a:lumMod val="25000"/>
                  </a:schemeClr>
                </a:solidFill>
              </a:rPr>
              <a:t>Casos y experiencias 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8000" b="1" dirty="0" err="1" smtClean="0">
                <a:solidFill>
                  <a:schemeClr val="bg2">
                    <a:lumMod val="25000"/>
                  </a:schemeClr>
                </a:solidFill>
              </a:rPr>
              <a:t>Impacto</a:t>
            </a:r>
            <a:endParaRPr lang="en-US" sz="8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del SEM</a:t>
            </a:r>
          </a:p>
        </p:txBody>
      </p:sp>
    </p:spTree>
    <p:extLst>
      <p:ext uri="{BB962C8B-B14F-4D97-AF65-F5344CB8AC3E}">
        <p14:creationId xmlns:p14="http://schemas.microsoft.com/office/powerpoint/2010/main" val="20571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399" y="3429001"/>
            <a:ext cx="1008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4"/>
          <p:cNvSpPr txBox="1">
            <a:spLocks noGrp="1"/>
          </p:cNvSpPr>
          <p:nvPr>
            <p:ph type="title"/>
          </p:nvPr>
        </p:nvSpPr>
        <p:spPr>
          <a:xfrm>
            <a:off x="2209800" y="457200"/>
            <a:ext cx="6040185" cy="48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79" indent="12700" algn="ctr">
              <a:lnSpc>
                <a:spcPct val="118800"/>
              </a:lnSpc>
            </a:pPr>
            <a:r>
              <a:rPr lang="en-US" sz="2900" b="1" spc="12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r>
              <a:rPr lang="en-US" sz="2900" b="1" spc="12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900" b="1" spc="12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</a:t>
            </a:r>
            <a:r>
              <a:rPr lang="en-US" sz="2900" b="1" spc="12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</a:t>
            </a:r>
            <a:endParaRPr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5"/>
          <p:cNvSpPr txBox="1">
            <a:spLocks/>
          </p:cNvSpPr>
          <p:nvPr/>
        </p:nvSpPr>
        <p:spPr>
          <a:xfrm>
            <a:off x="1570283" y="2131424"/>
            <a:ext cx="6917832" cy="454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36812" indent="-197450">
              <a:buFont typeface="Arial"/>
              <a:buChar char="•"/>
              <a:tabLst>
                <a:tab pos="237449" algn="l"/>
              </a:tabLst>
            </a:pPr>
            <a:r>
              <a:rPr lang="es-E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Cozumel</a:t>
            </a:r>
          </a:p>
          <a:p>
            <a:pPr marL="751707" lvl="1" indent="-221575">
              <a:spcBef>
                <a:spcPts val="356"/>
              </a:spcBef>
              <a:buFontTx/>
              <a:buChar char="•"/>
              <a:tabLst>
                <a:tab pos="752342" algn="l"/>
              </a:tabLst>
            </a:pPr>
            <a:r>
              <a:rPr lang="es-ES" sz="2300" kern="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 petición presentada ante la CCA</a:t>
            </a:r>
          </a:p>
          <a:p>
            <a:pPr marL="751707" lvl="1" indent="-221575">
              <a:spcBef>
                <a:spcPts val="356"/>
              </a:spcBef>
              <a:buFontTx/>
              <a:buChar char="•"/>
              <a:tabLst>
                <a:tab pos="752342" algn="l"/>
              </a:tabLst>
            </a:pPr>
            <a:r>
              <a:rPr lang="es-ES" sz="23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proyecto fue modificado como resultado del expediente de hechos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132" lvl="1">
              <a:spcBef>
                <a:spcPts val="376"/>
              </a:spcBef>
              <a:tabLst>
                <a:tab pos="752978" algn="l"/>
              </a:tabLst>
            </a:pPr>
            <a:endParaRPr lang="es-ES" sz="23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29" lvl="1">
              <a:spcBef>
                <a:spcPts val="34"/>
              </a:spcBef>
              <a:buClr>
                <a:srgbClr val="333333"/>
              </a:buClr>
              <a:buFont typeface="Arial"/>
              <a:buChar char="•"/>
            </a:pPr>
            <a:endParaRPr lang="es-ES" sz="29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6178" indent="-196815">
              <a:buFont typeface="Arial"/>
              <a:buChar char="•"/>
              <a:tabLst>
                <a:tab pos="236812" algn="l"/>
              </a:tabLst>
            </a:pPr>
            <a:r>
              <a:rPr lang="es-E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Metales y Derivados</a:t>
            </a:r>
          </a:p>
          <a:p>
            <a:pPr marL="751072" lvl="1" indent="-220941">
              <a:spcBef>
                <a:spcPts val="269"/>
              </a:spcBef>
              <a:buFontTx/>
              <a:buChar char="•"/>
              <a:tabLst>
                <a:tab pos="751707" algn="l"/>
              </a:tabLst>
            </a:pPr>
            <a:r>
              <a:rPr lang="es-ES" sz="2300" kern="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Remediación del sitio gracias a un esfuerzo </a:t>
            </a:r>
            <a:r>
              <a:rPr lang="es-ES" sz="2300" kern="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es-ES" sz="2300" kern="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-nacional entre la </a:t>
            </a:r>
            <a:r>
              <a:rPr lang="es-ES" sz="2300" kern="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Semarnat</a:t>
            </a:r>
            <a:r>
              <a:rPr lang="es-ES" sz="2300" kern="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EPA</a:t>
            </a:r>
            <a:endParaRPr lang="es-ES" sz="23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29" lvl="1">
              <a:spcBef>
                <a:spcPts val="20"/>
              </a:spcBef>
              <a:buClr>
                <a:srgbClr val="333333"/>
              </a:buClr>
              <a:buFont typeface="Arial"/>
              <a:buChar char="•"/>
            </a:pPr>
            <a:endParaRPr lang="es-ES" sz="29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08" indent="-196180">
              <a:spcBef>
                <a:spcPts val="4"/>
              </a:spcBef>
              <a:buFont typeface="Arial"/>
              <a:buChar char="•"/>
              <a:tabLst>
                <a:tab pos="235543" algn="l"/>
              </a:tabLst>
            </a:pPr>
            <a:r>
              <a:rPr lang="es-ES" sz="20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Minería en BC</a:t>
            </a:r>
            <a:endParaRPr lang="es-ES" sz="20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7898" marR="110470" lvl="1" indent="-217765">
              <a:lnSpc>
                <a:spcPts val="3089"/>
              </a:lnSpc>
              <a:spcBef>
                <a:spcPts val="105"/>
              </a:spcBef>
              <a:buFontTx/>
              <a:buChar char="•"/>
              <a:tabLst>
                <a:tab pos="751707" algn="l"/>
              </a:tabLst>
            </a:pPr>
            <a:r>
              <a:rPr lang="es-ES" sz="2300" kern="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Remediación final del sitio</a:t>
            </a:r>
            <a:endParaRPr lang="es-ES" sz="23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0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399" y="3429001"/>
            <a:ext cx="1008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4"/>
          <p:cNvSpPr txBox="1">
            <a:spLocks noGrp="1"/>
          </p:cNvSpPr>
          <p:nvPr>
            <p:ph type="title"/>
          </p:nvPr>
        </p:nvSpPr>
        <p:spPr>
          <a:xfrm>
            <a:off x="1203326" y="533400"/>
            <a:ext cx="7826375" cy="442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987" marR="5079" indent="-2731925" algn="ctr">
              <a:lnSpc>
                <a:spcPct val="106700"/>
              </a:lnSpc>
            </a:pPr>
            <a:r>
              <a:rPr lang="en-US" sz="2900" b="1" spc="-7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</a:t>
            </a:r>
            <a:r>
              <a:rPr lang="en-US" sz="2900" b="1" spc="-7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900" b="1" spc="-7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  <a:r>
              <a:rPr lang="en-US" sz="2900" b="1" spc="-7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900" b="1" spc="-7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927736" y="1752600"/>
            <a:ext cx="7530465" cy="5328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1569445" indent="1906">
              <a:lnSpc>
                <a:spcPct val="112100"/>
              </a:lnSpc>
            </a:pPr>
            <a:r>
              <a:rPr lang="es-MX" sz="2600" spc="12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buena parte de las peticiones se presentan por individuos y </a:t>
            </a:r>
            <a:r>
              <a:rPr lang="es-MX" sz="2600" spc="12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ONGs</a:t>
            </a:r>
            <a:r>
              <a:rPr lang="es-MX" sz="2600" spc="12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locales</a:t>
            </a:r>
            <a:endParaRPr lang="es-MX" sz="2600" spc="125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98" marR="1569445" indent="1906">
              <a:lnSpc>
                <a:spcPct val="112100"/>
              </a:lnSpc>
            </a:pP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4"/>
              </a:spcBef>
            </a:pP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00261" indent="-228560">
              <a:buFont typeface="Arial"/>
              <a:buChar char="•"/>
              <a:tabLst>
                <a:tab pos="1094548" algn="l"/>
              </a:tabLst>
            </a:pPr>
            <a:r>
              <a:rPr lang="es-MX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Quema de residuos agrícolas en Sonora (nombre confidencial)</a:t>
            </a: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00261" marR="577749" indent="-228560">
              <a:lnSpc>
                <a:spcPct val="108400"/>
              </a:lnSpc>
              <a:spcBef>
                <a:spcPts val="50"/>
              </a:spcBef>
              <a:buFont typeface="Arial"/>
              <a:buChar char="•"/>
              <a:tabLst>
                <a:tab pos="1111055" algn="l"/>
              </a:tabLst>
            </a:pPr>
            <a:r>
              <a:rPr lang="es-MX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Pozos de infiltración de aguas residuales</a:t>
            </a: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3913" indent="-222210">
              <a:spcBef>
                <a:spcPts val="269"/>
              </a:spcBef>
              <a:buFont typeface="Arial"/>
              <a:buChar char="•"/>
              <a:tabLst>
                <a:tab pos="1094548" algn="l"/>
              </a:tabLst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Cañón del Sumidero II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76" marR="5079" indent="1906">
              <a:lnSpc>
                <a:spcPct val="112100"/>
              </a:lnSpc>
            </a:pP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399" y="3429001"/>
            <a:ext cx="1008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4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6949440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algn="ctr"/>
            <a:r>
              <a:rPr lang="en-US" sz="3100" b="1" spc="-4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r>
              <a:rPr lang="en-US" sz="3100" b="1" spc="-4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sz="3100" b="1" spc="-4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resoluciones</a:t>
            </a:r>
            <a:r>
              <a:rPr lang="en-US" sz="3100" b="1" spc="-4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100" b="1" spc="-4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</a:t>
            </a:r>
            <a:endParaRPr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1669992" y="2233486"/>
            <a:ext cx="7041515" cy="3613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15" marR="1015187" indent="-211417">
              <a:lnSpc>
                <a:spcPct val="115500"/>
              </a:lnSpc>
              <a:buChar char="•"/>
              <a:tabLst>
                <a:tab pos="227289" algn="l"/>
              </a:tabLst>
            </a:pPr>
            <a:r>
              <a:rPr lang="es-MX" sz="2300" spc="1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Consejo de la CCA en ocasiones ha limitado el alcance de los Expedientes de Hechos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"/>
              </a:spcBef>
              <a:buClr>
                <a:srgbClr val="333333"/>
              </a:buClr>
              <a:buFont typeface="Arial"/>
              <a:buChar char="•"/>
            </a:pP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964" lvl="1" indent="-212054">
              <a:buFont typeface="Arial"/>
              <a:buChar char="•"/>
              <a:tabLst>
                <a:tab pos="720599" algn="l"/>
              </a:tabLst>
            </a:pPr>
            <a:r>
              <a:rPr lang="es-MX" sz="2400" i="1" spc="-16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Aves migratorias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964" lvl="1" indent="-212054">
              <a:spcBef>
                <a:spcPts val="245"/>
              </a:spcBef>
              <a:buFont typeface="Arial"/>
              <a:buChar char="•"/>
              <a:tabLst>
                <a:tab pos="720599" algn="l"/>
              </a:tabLst>
            </a:pPr>
            <a:r>
              <a:rPr lang="es-MX" sz="2400" i="1" spc="-16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Especies en riesgo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964" lvl="1" indent="-212054">
              <a:spcBef>
                <a:spcPts val="195"/>
              </a:spcBef>
              <a:buFont typeface="Arial"/>
              <a:buChar char="•"/>
              <a:tabLst>
                <a:tab pos="720599" algn="l"/>
              </a:tabLst>
            </a:pPr>
            <a:r>
              <a:rPr lang="es-MX" sz="2400" i="1" spc="-10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Estanques de residuos en Alberta II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4"/>
              </a:spcBef>
            </a:pP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160" marR="5079" indent="-212054">
              <a:lnSpc>
                <a:spcPct val="114599"/>
              </a:lnSpc>
              <a:buChar char="•"/>
              <a:tabLst>
                <a:tab pos="288239" algn="l"/>
              </a:tabLst>
            </a:pP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95600"/>
            <a:ext cx="10058400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447801" y="482601"/>
            <a:ext cx="7010400" cy="7010400"/>
          </a:xfrm>
          <a:prstGeom prst="ellipse">
            <a:avLst/>
          </a:prstGeom>
          <a:noFill/>
          <a:ln w="139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401" y="2895601"/>
            <a:ext cx="5334000" cy="224675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8000" b="1" dirty="0" err="1" smtClean="0">
                <a:solidFill>
                  <a:schemeClr val="bg2">
                    <a:lumMod val="25000"/>
                  </a:schemeClr>
                </a:solidFill>
              </a:rPr>
              <a:t>Estadísticas</a:t>
            </a:r>
            <a:endParaRPr lang="en-US" sz="80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24928775"/>
              </p:ext>
            </p:extLst>
          </p:nvPr>
        </p:nvGraphicFramePr>
        <p:xfrm>
          <a:off x="-122622" y="2090510"/>
          <a:ext cx="5937250" cy="359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object 14"/>
          <p:cNvSpPr txBox="1"/>
          <p:nvPr/>
        </p:nvSpPr>
        <p:spPr>
          <a:xfrm>
            <a:off x="5669979" y="2296722"/>
            <a:ext cx="3397822" cy="3185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lang="es-MX" sz="2300" b="1" spc="-24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  <a:r>
              <a:rPr lang="es-MX" sz="2300" spc="-24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50         </a:t>
            </a:r>
          </a:p>
          <a:p>
            <a:pPr marL="12698"/>
            <a:endParaRPr lang="es-MX" sz="2300" spc="-24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98"/>
            <a:r>
              <a:rPr lang="es-MX" sz="2300" b="1" spc="-24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Canadá</a:t>
            </a:r>
            <a:r>
              <a:rPr lang="es-MX" sz="2300" spc="-24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33</a:t>
            </a:r>
          </a:p>
          <a:p>
            <a:pPr marL="12698"/>
            <a:endParaRPr lang="es-MX" sz="2300" spc="-24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98"/>
            <a:r>
              <a:rPr lang="es-MX" sz="2300" b="1" spc="-24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s-MX" sz="2300" spc="-24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13</a:t>
            </a:r>
          </a:p>
          <a:p>
            <a:pPr marL="12698"/>
            <a:endParaRPr lang="es-MX" sz="2300" spc="-24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98"/>
            <a:r>
              <a:rPr lang="es-MX" sz="2300" b="1" spc="-24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US/CA</a:t>
            </a:r>
            <a:r>
              <a:rPr lang="es-MX" sz="2300" spc="-24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2</a:t>
            </a:r>
          </a:p>
          <a:p>
            <a:pPr marL="12698"/>
            <a:endParaRPr lang="es-MX" sz="2300" spc="-24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98"/>
            <a:r>
              <a:rPr lang="es-MX" sz="2300" b="1" spc="-24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s-MX" sz="2300" spc="-24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98</a:t>
            </a:r>
          </a:p>
        </p:txBody>
      </p:sp>
      <p:sp>
        <p:nvSpPr>
          <p:cNvPr id="25" name="object 20"/>
          <p:cNvSpPr txBox="1"/>
          <p:nvPr/>
        </p:nvSpPr>
        <p:spPr>
          <a:xfrm>
            <a:off x="3124200" y="6096001"/>
            <a:ext cx="3733800" cy="729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695" marR="5079" indent="-40632" algn="ctr">
              <a:lnSpc>
                <a:spcPct val="103200"/>
              </a:lnSpc>
            </a:pPr>
            <a:r>
              <a:rPr lang="en-US" sz="2300" b="1" spc="-34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2300" b="1" spc="-34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Expedientes</a:t>
            </a:r>
            <a:r>
              <a:rPr lang="en-US" sz="2300" b="1" spc="-34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b="1" spc="-34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hechos</a:t>
            </a:r>
            <a:endParaRPr lang="en-US" sz="2300" b="1" spc="-4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695" marR="5079" indent="-40632" algn="ctr">
              <a:lnSpc>
                <a:spcPct val="103200"/>
              </a:lnSpc>
            </a:pPr>
            <a:r>
              <a:rPr sz="2300" spc="-114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 </a:t>
            </a:r>
            <a:r>
              <a:rPr sz="2300" spc="-15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(14), </a:t>
            </a:r>
            <a:r>
              <a:rPr sz="2300" spc="-8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2300" spc="-44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(8), </a:t>
            </a:r>
            <a:r>
              <a:rPr sz="2300" spc="-95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EUA</a:t>
            </a:r>
            <a:r>
              <a:rPr sz="2300" spc="-239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spc="-1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6003" y="1150219"/>
            <a:ext cx="5358948" cy="83098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98 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Peticiones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fecha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4 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peticiones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6"/>
          <p:cNvSpPr txBox="1">
            <a:spLocks/>
          </p:cNvSpPr>
          <p:nvPr/>
        </p:nvSpPr>
        <p:spPr>
          <a:xfrm>
            <a:off x="2514600" y="228600"/>
            <a:ext cx="5267324" cy="478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700" b="0" i="0">
                <a:solidFill>
                  <a:srgbClr val="34343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8" marR="5079" algn="ctr" defTabSz="914400">
              <a:lnSpc>
                <a:spcPct val="112900"/>
              </a:lnSpc>
              <a:tabLst>
                <a:tab pos="951063" algn="l"/>
              </a:tabLst>
            </a:pPr>
            <a:r>
              <a:rPr lang="fr-CA" sz="3000" kern="0" spc="16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Peticiones</a:t>
            </a:r>
            <a:r>
              <a:rPr lang="fr-CA" sz="3000" kern="0" spc="16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000" kern="0" spc="16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fr-CA" sz="3000" kern="0" spc="16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000" kern="0" spc="16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endParaRPr lang="fr-CA" sz="3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89"/>
          <a:stretch/>
        </p:blipFill>
        <p:spPr bwMode="auto">
          <a:xfrm>
            <a:off x="76200" y="453376"/>
            <a:ext cx="9372598" cy="731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bject 8"/>
          <p:cNvSpPr txBox="1">
            <a:spLocks/>
          </p:cNvSpPr>
          <p:nvPr/>
        </p:nvSpPr>
        <p:spPr>
          <a:xfrm>
            <a:off x="1524002" y="211002"/>
            <a:ext cx="6934199" cy="4847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>
              <a:defRPr sz="2700" b="0" i="0">
                <a:solidFill>
                  <a:srgbClr val="34343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 defTabSz="914400"/>
            <a:r>
              <a:rPr lang="en-US" sz="3150" b="1" kern="0" spc="-90" dirty="0" smtClean="0">
                <a:solidFill>
                  <a:srgbClr val="3F3B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Origen </a:t>
            </a:r>
            <a:r>
              <a:rPr lang="en-US" sz="3150" b="1" kern="0" spc="35" dirty="0" smtClean="0">
                <a:solidFill>
                  <a:srgbClr val="3F3B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3150" b="1" kern="0" spc="-560" dirty="0" smtClean="0">
                <a:solidFill>
                  <a:srgbClr val="3F3B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50" b="1" kern="0" spc="-95" dirty="0" err="1" smtClean="0">
                <a:solidFill>
                  <a:srgbClr val="3F3B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3150" b="1" kern="0" spc="-95" dirty="0" smtClean="0">
                <a:solidFill>
                  <a:srgbClr val="3F3B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50" b="1" kern="0" spc="-110" dirty="0" err="1" smtClean="0">
                <a:solidFill>
                  <a:srgbClr val="3F3B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peticionarios</a:t>
            </a:r>
            <a:endParaRPr lang="en-US" sz="315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" y="1905000"/>
            <a:ext cx="158496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Peticionarios por País</a:t>
            </a:r>
            <a:endParaRPr lang="en-US" sz="9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4520" y="3124200"/>
            <a:ext cx="16764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Peticionarios por región (top 5)</a:t>
            </a:r>
            <a:endParaRPr lang="en-US" sz="9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4520" y="5883448"/>
            <a:ext cx="146304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Número de peticionarios</a:t>
            </a:r>
            <a:endParaRPr lang="en-US" sz="9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52502" y="6934200"/>
            <a:ext cx="1905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No hay peticionarios en esa región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8595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311332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610600" y="311331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22"/>
          <p:cNvSpPr txBox="1"/>
          <p:nvPr/>
        </p:nvSpPr>
        <p:spPr>
          <a:xfrm>
            <a:off x="2743201" y="525916"/>
            <a:ext cx="3956364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algn="ctr"/>
            <a:r>
              <a:rPr lang="en-US" sz="2600" b="1" spc="-14" dirty="0" err="1" smtClean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Peticiones</a:t>
            </a:r>
            <a:r>
              <a:rPr lang="en-US" sz="2600" b="1" spc="-14" dirty="0" smtClean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spc="120" dirty="0" smtClean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1994-201</a:t>
            </a:r>
            <a:r>
              <a:rPr lang="es-MX" sz="2600" b="1" spc="120" dirty="0" smtClean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600" b="1" spc="120" dirty="0" smtClean="0">
              <a:solidFill>
                <a:srgbClr val="36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800" y="1271148"/>
            <a:ext cx="7924800" cy="558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0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95600"/>
            <a:ext cx="10058400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371600" y="304799"/>
            <a:ext cx="7010400" cy="7010400"/>
          </a:xfrm>
          <a:prstGeom prst="ellipse">
            <a:avLst/>
          </a:prstGeom>
          <a:noFill/>
          <a:ln w="139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1" y="2664283"/>
            <a:ext cx="5334000" cy="22914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s-MX" sz="3000" b="1" dirty="0" smtClean="0">
                <a:solidFill>
                  <a:schemeClr val="bg2">
                    <a:lumMod val="25000"/>
                  </a:schemeClr>
                </a:solidFill>
              </a:rPr>
              <a:t>La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8000" b="1" dirty="0" smtClean="0">
                <a:solidFill>
                  <a:schemeClr val="bg2">
                    <a:lumMod val="25000"/>
                  </a:schemeClr>
                </a:solidFill>
              </a:rPr>
              <a:t>CCA</a:t>
            </a:r>
            <a:endParaRPr lang="en-US" sz="8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</a:rPr>
              <a:t>como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</a:rPr>
              <a:t>organización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</a:rPr>
              <a:t>internacional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053606"/>
              </p:ext>
            </p:extLst>
          </p:nvPr>
        </p:nvGraphicFramePr>
        <p:xfrm>
          <a:off x="1143000" y="1066800"/>
          <a:ext cx="8077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04800" y="311332"/>
            <a:ext cx="1143000" cy="7156269"/>
            <a:chOff x="381000" y="311331"/>
            <a:chExt cx="1143000" cy="715626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10800000">
            <a:off x="8610600" y="311331"/>
            <a:ext cx="1143000" cy="7156269"/>
            <a:chOff x="381000" y="311331"/>
            <a:chExt cx="1143000" cy="715626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1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4"/>
          <p:cNvSpPr txBox="1"/>
          <p:nvPr/>
        </p:nvSpPr>
        <p:spPr>
          <a:xfrm>
            <a:off x="952502" y="8534400"/>
            <a:ext cx="6673215" cy="5398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1" indent="6983"/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81"/>
            <a:endParaRPr lang="fr-CA" sz="2300" b="1" spc="-95" dirty="0">
              <a:solidFill>
                <a:srgbClr val="3434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81"/>
            <a:endParaRPr lang="fr-CA" sz="2300" b="1" spc="-95" dirty="0">
              <a:solidFill>
                <a:srgbClr val="3434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81"/>
            <a:r>
              <a:rPr sz="2300" b="1" spc="-9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Mexico: </a:t>
            </a:r>
            <a:r>
              <a:rPr sz="21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1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1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EEPA (</a:t>
            </a:r>
            <a:r>
              <a:rPr lang="fr-CA" sz="2100" i="1" spc="-14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Law of </a:t>
            </a:r>
            <a:r>
              <a:rPr lang="fr-CA" sz="2100" i="1" spc="-14" dirty="0" err="1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lang="fr-CA" sz="2100" i="1" spc="-14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100" i="1" spc="-14" dirty="0" err="1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sz="2100" spc="14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100" spc="14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Provisions applicable to EIA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"/>
              </a:spcBef>
            </a:pP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"/>
              </a:spcBef>
            </a:pP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29" marR="736470" indent="-1906">
              <a:lnSpc>
                <a:spcPct val="109600"/>
              </a:lnSpc>
            </a:pPr>
            <a:r>
              <a:rPr lang="en-US" sz="2100" b="1" spc="-34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  <a:r>
              <a:rPr sz="2100" b="1" spc="1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100" b="1" spc="-3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spc="-3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Water Act and Clean Air Act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4"/>
              </a:spcBef>
            </a:pP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87" marR="5079" indent="-9524">
              <a:lnSpc>
                <a:spcPct val="107000"/>
              </a:lnSpc>
            </a:pPr>
            <a:r>
              <a:rPr sz="2100" b="1" spc="4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100" b="1" spc="4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100" b="1" spc="4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100" b="1" spc="-9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spc="-9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both Mexico and US </a:t>
            </a:r>
            <a:r>
              <a:rPr lang="en-US" sz="2100" spc="4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municipal, state and federal </a:t>
            </a:r>
            <a:r>
              <a:rPr lang="en-US" sz="2100" spc="-9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laws qualify under the SEM process </a:t>
            </a:r>
          </a:p>
          <a:p>
            <a:pPr marL="21587" marR="5079" indent="-9524">
              <a:lnSpc>
                <a:spcPct val="107000"/>
              </a:lnSpc>
            </a:pPr>
            <a:r>
              <a:rPr lang="en-US" sz="2100" spc="-9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Canada, only NAAEC signatory provinces: Québec, </a:t>
            </a:r>
            <a:r>
              <a:rPr sz="2100" spc="4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Alberta</a:t>
            </a:r>
            <a:r>
              <a:rPr lang="fr-CA" sz="2100" spc="4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sz="2100" spc="3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Manitoba</a:t>
            </a:r>
            <a:r>
              <a:rPr lang="fr-CA" sz="2100" spc="3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"/>
              </a:spcBef>
            </a:pP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77"/>
            <a:r>
              <a:rPr lang="fr-CA" sz="2300" b="1" spc="-219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CUSMA </a:t>
            </a:r>
            <a:r>
              <a:rPr sz="2300" b="1" i="1" spc="-219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A" sz="2300" spc="-70" dirty="0" err="1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CA" sz="2300" spc="-7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300" spc="-70" dirty="0" err="1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fr-CA" sz="2300" spc="-7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300" spc="-70" dirty="0" err="1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</a:t>
            </a:r>
            <a:r>
              <a:rPr lang="fr-CA" sz="2300" spc="-7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sz="2300" spc="-70" dirty="0" err="1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2" y="1694906"/>
            <a:ext cx="8229600" cy="4389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2501" y="6400800"/>
            <a:ext cx="4676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681"/>
            <a:r>
              <a:rPr lang="en-US" sz="3600" b="1" spc="3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Canadá</a:t>
            </a:r>
            <a:r>
              <a:rPr lang="en-US" sz="3600" b="1" spc="3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spc="-9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Fisheries Act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1672" y="311330"/>
            <a:ext cx="6778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681" indent="6983" algn="ctr"/>
            <a:r>
              <a:rPr lang="fr-CA" sz="3200" b="1" spc="14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Legislación</a:t>
            </a:r>
            <a:r>
              <a:rPr lang="fr-CA" sz="3200" b="1" spc="14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b="1" spc="14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</a:t>
            </a:r>
            <a:r>
              <a:rPr lang="fr-CA" sz="3200" b="1" spc="14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b="1" spc="14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fr-CA" sz="3200" b="1" spc="14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b="1" spc="14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citada</a:t>
            </a:r>
            <a:endParaRPr lang="fr-CA" sz="3200" b="1" spc="14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35480"/>
            <a:ext cx="8229600" cy="4389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1665" y="311330"/>
            <a:ext cx="6778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681" indent="6983" algn="ctr"/>
            <a:r>
              <a:rPr lang="fr-CA" sz="3200" b="1" spc="14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Legislación</a:t>
            </a:r>
            <a:r>
              <a:rPr lang="fr-CA" sz="3200" b="1" spc="14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b="1" spc="14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</a:t>
            </a:r>
            <a:r>
              <a:rPr lang="fr-CA" sz="3200" b="1" spc="14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b="1" spc="14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fr-CA" sz="3200" b="1" spc="14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b="1" spc="14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citada</a:t>
            </a:r>
            <a:endParaRPr lang="fr-CA" sz="3200" b="1" spc="14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704230"/>
            <a:ext cx="851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681"/>
            <a:r>
              <a:rPr lang="en-US" sz="2800" b="1" spc="3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r>
              <a:rPr lang="en-US" sz="2800" b="1" spc="3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3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Unidos</a:t>
            </a:r>
            <a:r>
              <a:rPr lang="en-US" sz="2800" b="1" spc="3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spc="-3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Water Act and Clean Air </a:t>
            </a:r>
            <a:r>
              <a:rPr lang="en-US" sz="2800" spc="-3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0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1173480"/>
            <a:ext cx="8229600" cy="4389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1665" y="311330"/>
            <a:ext cx="6778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681" indent="6983" algn="ctr"/>
            <a:r>
              <a:rPr lang="fr-CA" sz="3200" b="1" spc="14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Legislación</a:t>
            </a:r>
            <a:r>
              <a:rPr lang="fr-CA" sz="3200" b="1" spc="14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b="1" spc="14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</a:t>
            </a:r>
            <a:r>
              <a:rPr lang="fr-CA" sz="3200" b="1" spc="14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b="1" spc="14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fr-CA" sz="3200" b="1" spc="14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b="1" spc="14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citada</a:t>
            </a:r>
            <a:endParaRPr lang="fr-CA" sz="3200" b="1" spc="14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6015860"/>
            <a:ext cx="60584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681"/>
            <a:r>
              <a:rPr lang="en-US" sz="2800" b="1" spc="3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México: </a:t>
            </a:r>
            <a:r>
              <a:rPr lang="en-US" sz="2800" spc="-3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General del </a:t>
            </a:r>
            <a:r>
              <a:rPr lang="en-US" sz="2800" spc="-3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Equilibrio</a:t>
            </a:r>
            <a:r>
              <a:rPr lang="en-US" sz="2800" spc="-3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9681"/>
            <a:r>
              <a:rPr lang="en-US" sz="2800" spc="-3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Ecológico</a:t>
            </a:r>
            <a:r>
              <a:rPr lang="en-US" sz="2800" spc="-3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n-US" sz="2800" spc="-3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en-US" sz="2800" spc="-3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800" spc="-3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endParaRPr lang="en-US" sz="2800" spc="-30" dirty="0" smtClean="0">
              <a:solidFill>
                <a:srgbClr val="3434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95600"/>
            <a:ext cx="10058400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447801" y="482601"/>
            <a:ext cx="7010400" cy="7010400"/>
          </a:xfrm>
          <a:prstGeom prst="ellipse">
            <a:avLst/>
          </a:prstGeom>
          <a:noFill/>
          <a:ln w="139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1" y="2895601"/>
            <a:ext cx="5943600" cy="178508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8000" b="1" dirty="0" err="1" smtClean="0">
                <a:solidFill>
                  <a:schemeClr val="bg2">
                    <a:lumMod val="25000"/>
                  </a:schemeClr>
                </a:solidFill>
              </a:rPr>
              <a:t>Peticiones</a:t>
            </a:r>
            <a:endParaRPr lang="en-US" sz="8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</a:rPr>
              <a:t>activas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399" y="3429001"/>
            <a:ext cx="1008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4"/>
          <p:cNvSpPr txBox="1"/>
          <p:nvPr/>
        </p:nvSpPr>
        <p:spPr>
          <a:xfrm>
            <a:off x="4051300" y="152400"/>
            <a:ext cx="205867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lang="en-US" sz="4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5"/>
          <p:cNvSpPr txBox="1">
            <a:spLocks noGrp="1"/>
          </p:cNvSpPr>
          <p:nvPr>
            <p:ph type="title"/>
          </p:nvPr>
        </p:nvSpPr>
        <p:spPr>
          <a:xfrm>
            <a:off x="1524002" y="786052"/>
            <a:ext cx="7910830" cy="6206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 marR="79996" indent="-44450">
              <a:lnSpc>
                <a:spcPts val="4370"/>
              </a:lnSpc>
              <a:tabLst>
                <a:tab pos="3278188" algn="l"/>
              </a:tabLst>
            </a:pPr>
            <a:r>
              <a:rPr sz="3200" b="1" i="1" spc="-225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Metrob</a:t>
            </a:r>
            <a:r>
              <a:rPr lang="es-MX" sz="3200" b="1" i="1" spc="-2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sz="3200" b="1" i="1" spc="-2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sz="3200" b="1" i="1" spc="-145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</a:t>
            </a:r>
            <a:r>
              <a:rPr sz="3200" b="1" i="1" spc="-1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pc="-14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i="1" spc="-14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74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spc="7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74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</a:t>
            </a:r>
            <a:r>
              <a:rPr lang="en-US" sz="2800" spc="7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800" spc="74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</a:t>
            </a:r>
            <a:r>
              <a:rPr lang="en-US" sz="2800" spc="7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800" spc="74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</a:t>
            </a:r>
            <a:r>
              <a:rPr lang="en-US" sz="2000" spc="4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spc="4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spc="4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spc="4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i="1" spc="-16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Fracturación hidráulica en Nuevo León</a:t>
            </a:r>
            <a:br>
              <a:rPr lang="es-ES" sz="3200" b="1" i="1" spc="-16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spc="7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espera de la respuesta de México</a:t>
            </a:r>
            <a:r>
              <a:rPr lang="es-ES" sz="2800" b="1" i="1" spc="-22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b="1" i="1" spc="-22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i="1" spc="-22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b="1" i="1" spc="-22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i="1" spc="-22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Exposición a la radiación en Los Altares</a:t>
            </a:r>
            <a:r>
              <a:rPr lang="es-ES" sz="3200" b="1" i="1" spc="-15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800" spc="7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es-ES" sz="1800" spc="7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spc="74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espera de la respuesta de México</a:t>
            </a:r>
            <a:r>
              <a:rPr lang="es-ES" sz="2800" spc="7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spc="7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i="1" spc="-13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City </a:t>
            </a:r>
            <a:r>
              <a:rPr lang="es-ES" sz="3200" b="1" i="1" spc="-15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</a:t>
            </a:r>
            <a:br>
              <a:rPr lang="es-ES" sz="3200" b="1" i="1" spc="-15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spc="7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800" spc="74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 de la respuesta de </a:t>
            </a:r>
            <a:r>
              <a:rPr lang="es-ES" sz="2800" spc="7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bject 9"/>
          <p:cNvSpPr txBox="1"/>
          <p:nvPr/>
        </p:nvSpPr>
        <p:spPr>
          <a:xfrm>
            <a:off x="1004194" y="766534"/>
            <a:ext cx="6418580" cy="1207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>
              <a:lnSpc>
                <a:spcPct val="109100"/>
              </a:lnSpc>
              <a:tabLst>
                <a:tab pos="330141" algn="l"/>
                <a:tab pos="330776" algn="l"/>
              </a:tabLst>
            </a:pPr>
            <a:r>
              <a:rPr lang="es-MX" sz="2600" b="1" i="1" spc="-1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Estanques de residuos en Alberta II</a:t>
            </a:r>
            <a:endParaRPr lang="es-MX" sz="2600" b="1" i="1" spc="64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98" marR="5079">
              <a:lnSpc>
                <a:spcPct val="109100"/>
              </a:lnSpc>
              <a:tabLst>
                <a:tab pos="330141" algn="l"/>
                <a:tab pos="330776" algn="l"/>
              </a:tabLst>
            </a:pPr>
            <a:r>
              <a:rPr lang="en-US" sz="2300" spc="24" dirty="0" err="1" smtClean="0">
                <a:solidFill>
                  <a:srgbClr val="333333"/>
                </a:solidFill>
                <a:latin typeface="Arial"/>
                <a:cs typeface="Arial"/>
              </a:rPr>
              <a:t>Expediente</a:t>
            </a:r>
            <a:r>
              <a:rPr lang="en-US" sz="2300" spc="24" dirty="0" smtClean="0">
                <a:solidFill>
                  <a:srgbClr val="333333"/>
                </a:solidFill>
                <a:latin typeface="Arial"/>
                <a:cs typeface="Arial"/>
              </a:rPr>
              <a:t> de </a:t>
            </a:r>
            <a:r>
              <a:rPr lang="en-US" sz="2300" spc="24" dirty="0" err="1" smtClean="0">
                <a:solidFill>
                  <a:srgbClr val="333333"/>
                </a:solidFill>
                <a:latin typeface="Arial"/>
                <a:cs typeface="Arial"/>
              </a:rPr>
              <a:t>hechos</a:t>
            </a:r>
            <a:r>
              <a:rPr lang="en-US" sz="2300" spc="24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300" spc="24" dirty="0" err="1" smtClean="0">
                <a:solidFill>
                  <a:srgbClr val="333333"/>
                </a:solidFill>
                <a:latin typeface="Arial"/>
                <a:cs typeface="Arial"/>
              </a:rPr>
              <a:t>en</a:t>
            </a:r>
            <a:r>
              <a:rPr lang="en-US" sz="2300" spc="24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300" spc="24" dirty="0" err="1" smtClean="0">
                <a:solidFill>
                  <a:srgbClr val="333333"/>
                </a:solidFill>
                <a:latin typeface="Arial"/>
                <a:cs typeface="Arial"/>
              </a:rPr>
              <a:t>preparación</a:t>
            </a:r>
            <a:r>
              <a:rPr lang="en-US" sz="2300" spc="24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300" spc="24" dirty="0" err="1" smtClean="0">
                <a:solidFill>
                  <a:srgbClr val="333333"/>
                </a:solidFill>
                <a:latin typeface="Arial"/>
                <a:cs typeface="Arial"/>
              </a:rPr>
              <a:t>por</a:t>
            </a:r>
            <a:r>
              <a:rPr lang="en-US" sz="2300" spc="24" dirty="0" smtClean="0">
                <a:solidFill>
                  <a:srgbClr val="333333"/>
                </a:solidFill>
                <a:latin typeface="Arial"/>
                <a:cs typeface="Arial"/>
              </a:rPr>
              <a:t> el </a:t>
            </a:r>
            <a:r>
              <a:rPr lang="en-US" sz="2300" spc="24" dirty="0" err="1" smtClean="0">
                <a:solidFill>
                  <a:srgbClr val="333333"/>
                </a:solidFill>
                <a:latin typeface="Arial"/>
                <a:cs typeface="Arial"/>
              </a:rPr>
              <a:t>Secretariado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762001" y="3870415"/>
            <a:ext cx="4606835" cy="32004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/>
          <p:cNvSpPr/>
          <p:nvPr/>
        </p:nvSpPr>
        <p:spPr>
          <a:xfrm>
            <a:off x="5422623" y="2314792"/>
            <a:ext cx="4038402" cy="4059383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 txBox="1"/>
          <p:nvPr/>
        </p:nvSpPr>
        <p:spPr>
          <a:xfrm>
            <a:off x="4572000" y="57416"/>
            <a:ext cx="205867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lang="en-US" sz="3300" b="1" spc="-259" dirty="0" smtClean="0">
                <a:solidFill>
                  <a:srgbClr val="333333"/>
                </a:solidFill>
                <a:latin typeface="Arial"/>
                <a:cs typeface="Arial"/>
              </a:rPr>
              <a:t>CANADÁ</a:t>
            </a:r>
            <a:endParaRPr sz="3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4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399" y="3429001"/>
            <a:ext cx="1008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bject 4"/>
          <p:cNvSpPr txBox="1"/>
          <p:nvPr/>
        </p:nvSpPr>
        <p:spPr>
          <a:xfrm>
            <a:off x="3469822" y="195943"/>
            <a:ext cx="342900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lang="es-MX" sz="33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Unidos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5551" y="1251688"/>
            <a:ext cx="7581900" cy="604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5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95600"/>
            <a:ext cx="10058400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447801" y="482601"/>
            <a:ext cx="7010400" cy="7010400"/>
          </a:xfrm>
          <a:prstGeom prst="ellipse">
            <a:avLst/>
          </a:prstGeom>
          <a:noFill/>
          <a:ln w="139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1" y="2895601"/>
            <a:ext cx="6629400" cy="22914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</a:rPr>
              <a:t>Hacia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 el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8000" b="1" dirty="0" smtClean="0">
                <a:solidFill>
                  <a:schemeClr val="bg2">
                    <a:lumMod val="25000"/>
                  </a:schemeClr>
                </a:solidFill>
              </a:rPr>
              <a:t>USMCA</a:t>
            </a:r>
            <a:endParaRPr lang="en-US" sz="8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El SEM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</a:rPr>
              <a:t>bajo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 el USMCA/T-MEC/CUSMA 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001" y="3581401"/>
            <a:ext cx="1008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3"/>
          <p:cNvSpPr txBox="1">
            <a:spLocks noGrp="1"/>
          </p:cNvSpPr>
          <p:nvPr>
            <p:ph type="title"/>
          </p:nvPr>
        </p:nvSpPr>
        <p:spPr>
          <a:xfrm>
            <a:off x="2222310" y="375919"/>
            <a:ext cx="5673090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algn="ctr"/>
            <a:r>
              <a:rPr lang="fr-CA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USMCA</a:t>
            </a:r>
            <a:endParaRPr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1973464" y="1418676"/>
            <a:ext cx="6409690" cy="6029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388" marR="5079" indent="-172690">
              <a:lnSpc>
                <a:spcPct val="115799"/>
              </a:lnSpc>
              <a:buChar char="•"/>
              <a:tabLst>
                <a:tab pos="189832" algn="l"/>
              </a:tabLst>
            </a:pP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 se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Tratado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54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A" sz="1900" spc="54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</a:t>
            </a:r>
            <a:r>
              <a:rPr lang="fr-CA" sz="1900" spc="54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24-Medio </a:t>
            </a:r>
            <a:r>
              <a:rPr lang="fr-CA" sz="1900" spc="54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sz="1900" spc="74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MX" sz="1900" spc="74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disposiciones actuales en el SEM están dentro del ACAAN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"/>
              </a:spcBef>
              <a:buClr>
                <a:srgbClr val="343434"/>
              </a:buClr>
              <a:buFont typeface="Arial"/>
              <a:buChar char="•"/>
            </a:pP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467" marR="1106611" indent="-177769">
              <a:lnSpc>
                <a:spcPct val="113500"/>
              </a:lnSpc>
              <a:spcBef>
                <a:spcPts val="4"/>
              </a:spcBef>
              <a:buChar char="•"/>
              <a:tabLst>
                <a:tab pos="189832" algn="l"/>
              </a:tabLst>
            </a:pP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seguirá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siendo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instrumentado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Secretariado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CCA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"/>
              </a:spcBef>
              <a:buClr>
                <a:srgbClr val="343434"/>
              </a:buClr>
              <a:buFont typeface="Arial"/>
              <a:buChar char="•"/>
            </a:pP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832" indent="-177134">
              <a:buChar char="•"/>
              <a:tabLst>
                <a:tab pos="190467" algn="l"/>
              </a:tabLst>
            </a:pPr>
            <a:r>
              <a:rPr lang="fr-CA" sz="1900" spc="54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</a:t>
            </a:r>
            <a:r>
              <a:rPr lang="fr-CA" sz="1900" spc="54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Comité  Ambiental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4"/>
              </a:spcBef>
              <a:buClr>
                <a:srgbClr val="343434"/>
              </a:buClr>
              <a:buFont typeface="Arial"/>
              <a:buChar char="•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388" marR="353633" indent="-172690">
              <a:lnSpc>
                <a:spcPct val="115500"/>
              </a:lnSpc>
              <a:buChar char="•"/>
              <a:tabLst>
                <a:tab pos="189832" algn="l"/>
              </a:tabLst>
            </a:pP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Expedientes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Hechos</a:t>
            </a:r>
            <a:endParaRPr lang="fr-CA" sz="1900" spc="80" dirty="0">
              <a:solidFill>
                <a:srgbClr val="3434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"/>
              </a:spcBef>
              <a:buClr>
                <a:srgbClr val="343434"/>
              </a:buClr>
              <a:buFont typeface="Arial"/>
              <a:buChar char="•"/>
            </a:pP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6657" marR="734566" indent="-173960">
              <a:lnSpc>
                <a:spcPct val="111300"/>
              </a:lnSpc>
              <a:buChar char="•"/>
              <a:tabLst>
                <a:tab pos="189832" algn="l"/>
              </a:tabLst>
            </a:pPr>
            <a:r>
              <a:rPr lang="fr-CA" sz="1900" spc="54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Tiempos</a:t>
            </a:r>
            <a:r>
              <a:rPr lang="fr-CA" sz="1900" spc="54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900" spc="54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reducidos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"/>
              </a:spcBef>
              <a:buClr>
                <a:srgbClr val="343434"/>
              </a:buClr>
              <a:buFont typeface="Arial"/>
              <a:buChar char="•"/>
            </a:pP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6023" marR="690759" indent="-173324">
              <a:lnSpc>
                <a:spcPct val="113500"/>
              </a:lnSpc>
              <a:buChar char="•"/>
              <a:tabLst>
                <a:tab pos="189832" algn="l"/>
              </a:tabLst>
            </a:pP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 se cita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A" sz="1900" spc="8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Cooperación</a:t>
            </a:r>
            <a:r>
              <a:rPr lang="fr-CA" sz="1900" spc="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Ambiental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399" y="3429001"/>
            <a:ext cx="1008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933452" y="1676400"/>
            <a:ext cx="8001000" cy="5262963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Tratado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Libre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Comercio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América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del Norte (TLCAN)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fue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ratificado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1994 el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cual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comprende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acuerdo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paralelo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Acuerdo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Cooperación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Ambiental de </a:t>
            </a:r>
          </a:p>
          <a:p>
            <a:pPr algn="ctr"/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América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del Norte</a:t>
            </a:r>
          </a:p>
          <a:p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Artículo</a:t>
            </a:r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8 ACAAN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Comisión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para la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Cooperación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Ambiental (</a:t>
            </a:r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CEC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Mecanismo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Peticiones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Aplicación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Efectiva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Legislación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Ambiental (SEM,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siglas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inglés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) se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artículos</a:t>
            </a:r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bject 4"/>
          <p:cNvSpPr txBox="1">
            <a:spLocks noGrp="1"/>
          </p:cNvSpPr>
          <p:nvPr>
            <p:ph type="title"/>
          </p:nvPr>
        </p:nvSpPr>
        <p:spPr>
          <a:xfrm>
            <a:off x="1826260" y="152400"/>
            <a:ext cx="6479540" cy="1013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 marR="5079" indent="-44450" algn="ctr">
              <a:lnSpc>
                <a:spcPct val="118800"/>
              </a:lnSpc>
            </a:pPr>
            <a:r>
              <a:rPr lang="fr-CA" sz="2900" b="1" spc="12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</a:t>
            </a:r>
            <a:r>
              <a:rPr lang="fr-CA" sz="2900" b="1" spc="12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A" sz="2900" b="1" spc="12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Cooperación</a:t>
            </a:r>
            <a:r>
              <a:rPr lang="fr-CA" sz="2900" b="1" spc="12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Ambiental de </a:t>
            </a:r>
            <a:r>
              <a:rPr lang="fr-CA" sz="2900" b="1" spc="12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América</a:t>
            </a:r>
            <a:r>
              <a:rPr lang="fr-CA" sz="2900" b="1" spc="12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Norte</a:t>
            </a:r>
            <a:endParaRPr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8153400" y="6264725"/>
            <a:ext cx="1053053" cy="111687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/>
          <p:cNvSpPr txBox="1">
            <a:spLocks noGrp="1"/>
          </p:cNvSpPr>
          <p:nvPr>
            <p:ph type="title"/>
          </p:nvPr>
        </p:nvSpPr>
        <p:spPr>
          <a:xfrm>
            <a:off x="842667" y="2830104"/>
            <a:ext cx="8310880" cy="1982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008" marR="5079" indent="-140944">
              <a:lnSpc>
                <a:spcPct val="105600"/>
              </a:lnSpc>
            </a:pPr>
            <a:r>
              <a:rPr sz="6300" b="1" spc="-14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s-MX" sz="6300" b="1" spc="-14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 del proceso SEM</a:t>
            </a:r>
            <a:endParaRPr sz="6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1" y="5029201"/>
            <a:ext cx="2666999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399" y="3429001"/>
            <a:ext cx="1008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4"/>
          <p:cNvSpPr txBox="1">
            <a:spLocks noGrp="1"/>
          </p:cNvSpPr>
          <p:nvPr>
            <p:ph type="title"/>
          </p:nvPr>
        </p:nvSpPr>
        <p:spPr>
          <a:xfrm>
            <a:off x="1776731" y="311330"/>
            <a:ext cx="6479540" cy="48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915" marR="5079" indent="-2293851" algn="ctr">
              <a:lnSpc>
                <a:spcPct val="118800"/>
              </a:lnSpc>
            </a:pPr>
            <a:r>
              <a:rPr lang="fr-CA" sz="2900" b="1" spc="12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r>
              <a:rPr lang="fr-CA" sz="2900" b="1" spc="12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CCA</a:t>
            </a:r>
            <a:endParaRPr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99616359"/>
              </p:ext>
            </p:extLst>
          </p:nvPr>
        </p:nvGraphicFramePr>
        <p:xfrm>
          <a:off x="952503" y="1514564"/>
          <a:ext cx="8077198" cy="534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46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399" y="3429001"/>
            <a:ext cx="1008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4"/>
          <p:cNvSpPr txBox="1">
            <a:spLocks noGrp="1"/>
          </p:cNvSpPr>
          <p:nvPr>
            <p:ph type="title"/>
          </p:nvPr>
        </p:nvSpPr>
        <p:spPr>
          <a:xfrm>
            <a:off x="1789429" y="304800"/>
            <a:ext cx="6479540" cy="48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915" marR="5079" indent="-2293851" algn="ctr">
              <a:lnSpc>
                <a:spcPct val="118800"/>
              </a:lnSpc>
            </a:pPr>
            <a:r>
              <a:rPr lang="fr-CA" sz="2900" b="1" spc="120" dirty="0" err="1" smtClean="0">
                <a:solidFill>
                  <a:srgbClr val="333333"/>
                </a:solidFill>
              </a:rPr>
              <a:t>Miembros</a:t>
            </a:r>
            <a:r>
              <a:rPr lang="fr-CA" sz="2900" b="1" spc="120" dirty="0" smtClean="0">
                <a:solidFill>
                  <a:srgbClr val="333333"/>
                </a:solidFill>
              </a:rPr>
              <a:t> del </a:t>
            </a:r>
            <a:r>
              <a:rPr lang="fr-CA" sz="2900" b="1" spc="120" dirty="0" err="1" smtClean="0">
                <a:solidFill>
                  <a:srgbClr val="333333"/>
                </a:solidFill>
              </a:rPr>
              <a:t>Consejo</a:t>
            </a:r>
            <a:endParaRPr sz="2900" dirty="0"/>
          </a:p>
        </p:txBody>
      </p:sp>
      <p:sp>
        <p:nvSpPr>
          <p:cNvPr id="14" name="object 5"/>
          <p:cNvSpPr txBox="1">
            <a:spLocks/>
          </p:cNvSpPr>
          <p:nvPr/>
        </p:nvSpPr>
        <p:spPr>
          <a:xfrm>
            <a:off x="1570283" y="2131424"/>
            <a:ext cx="6917832" cy="3962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36812" indent="-197450">
              <a:buFont typeface="Arial"/>
              <a:buChar char="•"/>
              <a:tabLst>
                <a:tab pos="237449" algn="l"/>
              </a:tabLst>
            </a:pPr>
            <a:r>
              <a:rPr lang="es-ES" sz="2500" b="1" kern="0" spc="-84" dirty="0" err="1">
                <a:solidFill>
                  <a:sysClr val="windowText" lastClr="000000"/>
                </a:solidFill>
              </a:rPr>
              <a:t>Hon</a:t>
            </a:r>
            <a:r>
              <a:rPr lang="es-ES" sz="2500" b="1" kern="0" spc="-84" dirty="0">
                <a:solidFill>
                  <a:sysClr val="windowText" lastClr="000000"/>
                </a:solidFill>
              </a:rPr>
              <a:t>. Catherine </a:t>
            </a:r>
            <a:r>
              <a:rPr lang="es-ES" sz="2500" b="1" kern="0" spc="-84" dirty="0" err="1" smtClean="0">
                <a:solidFill>
                  <a:sysClr val="windowText" lastClr="000000"/>
                </a:solidFill>
              </a:rPr>
              <a:t>McKenna</a:t>
            </a:r>
            <a:r>
              <a:rPr lang="es-ES" sz="2500" b="1" kern="0" spc="-84" dirty="0" smtClean="0">
                <a:solidFill>
                  <a:sysClr val="windowText" lastClr="000000"/>
                </a:solidFill>
              </a:rPr>
              <a:t>—</a:t>
            </a:r>
            <a:r>
              <a:rPr lang="es-ES" sz="2500" b="1" kern="0" spc="-84" dirty="0" err="1" smtClean="0">
                <a:solidFill>
                  <a:sysClr val="windowText" lastClr="000000"/>
                </a:solidFill>
              </a:rPr>
              <a:t>Canada</a:t>
            </a:r>
            <a:r>
              <a:rPr lang="es-ES" sz="2500" b="1" kern="0" spc="-84" dirty="0" smtClean="0">
                <a:solidFill>
                  <a:sysClr val="windowText" lastClr="000000"/>
                </a:solidFill>
              </a:rPr>
              <a:t> </a:t>
            </a:r>
            <a:endParaRPr lang="es-ES" sz="2500" b="1" kern="0" spc="-84" dirty="0">
              <a:solidFill>
                <a:sysClr val="windowText" lastClr="000000"/>
              </a:solidFill>
            </a:endParaRPr>
          </a:p>
          <a:p>
            <a:pPr marL="751707" lvl="1" indent="-221575">
              <a:spcBef>
                <a:spcPts val="356"/>
              </a:spcBef>
              <a:buFontTx/>
              <a:buChar char="•"/>
              <a:tabLst>
                <a:tab pos="752342" algn="l"/>
              </a:tabLst>
            </a:pPr>
            <a:r>
              <a:rPr lang="es-ES" sz="2300" kern="0" spc="54" dirty="0" smtClean="0">
                <a:solidFill>
                  <a:srgbClr val="333333"/>
                </a:solidFill>
                <a:latin typeface="Arial"/>
                <a:cs typeface="Arial"/>
              </a:rPr>
              <a:t>Ministerio de Medio Ambiente y Cambio Climático</a:t>
            </a:r>
            <a:endParaRPr lang="es-ES" sz="23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6029" lvl="1">
              <a:spcBef>
                <a:spcPts val="34"/>
              </a:spcBef>
              <a:buClr>
                <a:srgbClr val="333333"/>
              </a:buClr>
              <a:buFont typeface="Arial"/>
              <a:buChar char="•"/>
            </a:pPr>
            <a:endParaRPr lang="es-ES" sz="29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36178" indent="-196815">
              <a:buFont typeface="Arial"/>
              <a:buChar char="•"/>
              <a:tabLst>
                <a:tab pos="236812" algn="l"/>
              </a:tabLst>
            </a:pPr>
            <a:r>
              <a:rPr lang="es-ES" sz="2500" b="1" kern="0" spc="-74" dirty="0" err="1">
                <a:solidFill>
                  <a:sysClr val="windowText" lastClr="000000"/>
                </a:solidFill>
              </a:rPr>
              <a:t>Victor</a:t>
            </a:r>
            <a:r>
              <a:rPr lang="es-ES" sz="2500" b="1" kern="0" spc="-74" dirty="0">
                <a:solidFill>
                  <a:sysClr val="windowText" lastClr="000000"/>
                </a:solidFill>
              </a:rPr>
              <a:t> </a:t>
            </a:r>
            <a:r>
              <a:rPr lang="es-ES" sz="2500" b="1" kern="0" spc="-74" dirty="0" smtClean="0">
                <a:solidFill>
                  <a:sysClr val="windowText" lastClr="000000"/>
                </a:solidFill>
              </a:rPr>
              <a:t>Toledo—</a:t>
            </a:r>
            <a:r>
              <a:rPr lang="es-ES" sz="2500" b="1" kern="0" spc="-74" dirty="0" err="1" smtClean="0">
                <a:solidFill>
                  <a:sysClr val="windowText" lastClr="000000"/>
                </a:solidFill>
              </a:rPr>
              <a:t>Mexico</a:t>
            </a:r>
            <a:r>
              <a:rPr lang="es-ES" sz="2500" b="1" kern="0" spc="-74" dirty="0" smtClean="0">
                <a:solidFill>
                  <a:sysClr val="windowText" lastClr="000000"/>
                </a:solidFill>
              </a:rPr>
              <a:t>  </a:t>
            </a:r>
            <a:endParaRPr lang="es-ES" sz="2500" b="1" kern="0" dirty="0">
              <a:solidFill>
                <a:sysClr val="windowText" lastClr="000000"/>
              </a:solidFill>
            </a:endParaRPr>
          </a:p>
          <a:p>
            <a:pPr marL="751072" lvl="1" indent="-220941">
              <a:spcBef>
                <a:spcPts val="269"/>
              </a:spcBef>
              <a:buFontTx/>
              <a:buChar char="•"/>
              <a:tabLst>
                <a:tab pos="751707" algn="l"/>
              </a:tabLst>
            </a:pPr>
            <a:r>
              <a:rPr lang="es-ES" sz="2300" kern="0" spc="100" dirty="0" smtClean="0">
                <a:solidFill>
                  <a:srgbClr val="333333"/>
                </a:solidFill>
                <a:latin typeface="Arial"/>
                <a:cs typeface="Arial"/>
              </a:rPr>
              <a:t>Secretaría de Medio Ambiente y Recursos Naturales (</a:t>
            </a:r>
            <a:r>
              <a:rPr lang="es-ES" sz="2300" kern="0" spc="100" dirty="0" err="1" smtClean="0">
                <a:solidFill>
                  <a:srgbClr val="333333"/>
                </a:solidFill>
                <a:latin typeface="Arial"/>
                <a:cs typeface="Arial"/>
              </a:rPr>
              <a:t>Semarnat</a:t>
            </a:r>
            <a:r>
              <a:rPr lang="es-ES" sz="2300" kern="0" spc="100" dirty="0">
                <a:solidFill>
                  <a:srgbClr val="333333"/>
                </a:solidFill>
                <a:latin typeface="Arial"/>
                <a:cs typeface="Arial"/>
              </a:rPr>
              <a:t>)</a:t>
            </a:r>
            <a:endParaRPr lang="es-ES" sz="23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6029" lvl="1">
              <a:spcBef>
                <a:spcPts val="20"/>
              </a:spcBef>
              <a:buClr>
                <a:srgbClr val="333333"/>
              </a:buClr>
              <a:buFont typeface="Arial"/>
              <a:buChar char="•"/>
            </a:pPr>
            <a:endParaRPr lang="es-ES" sz="29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34908" indent="-196180">
              <a:spcBef>
                <a:spcPts val="4"/>
              </a:spcBef>
              <a:buFont typeface="Arial"/>
              <a:buChar char="•"/>
              <a:tabLst>
                <a:tab pos="235543" algn="l"/>
              </a:tabLst>
            </a:pPr>
            <a:r>
              <a:rPr lang="es-ES" sz="2500" b="1" kern="0" spc="-84" dirty="0">
                <a:solidFill>
                  <a:sysClr val="windowText" lastClr="000000"/>
                </a:solidFill>
              </a:rPr>
              <a:t>Andrew </a:t>
            </a:r>
            <a:r>
              <a:rPr lang="es-ES" sz="2500" b="1" kern="0" spc="-84" dirty="0" err="1" smtClean="0">
                <a:solidFill>
                  <a:sysClr val="windowText" lastClr="000000"/>
                </a:solidFill>
              </a:rPr>
              <a:t>Wheeler</a:t>
            </a:r>
            <a:r>
              <a:rPr lang="es-ES" sz="2500" b="1" kern="0" spc="-84" dirty="0" smtClean="0">
                <a:solidFill>
                  <a:sysClr val="windowText" lastClr="000000"/>
                </a:solidFill>
              </a:rPr>
              <a:t>—EUA</a:t>
            </a:r>
            <a:endParaRPr lang="es-ES" sz="2500" b="1" kern="0" dirty="0">
              <a:solidFill>
                <a:sysClr val="windowText" lastClr="000000"/>
              </a:solidFill>
            </a:endParaRPr>
          </a:p>
          <a:p>
            <a:pPr marL="747898" marR="110470" lvl="1" indent="-217765">
              <a:lnSpc>
                <a:spcPts val="3089"/>
              </a:lnSpc>
              <a:spcBef>
                <a:spcPts val="105"/>
              </a:spcBef>
              <a:buFontTx/>
              <a:buChar char="•"/>
              <a:tabLst>
                <a:tab pos="751707" algn="l"/>
              </a:tabLst>
            </a:pPr>
            <a:r>
              <a:rPr lang="es-ES" sz="2300" kern="0" spc="100" dirty="0" smtClean="0">
                <a:solidFill>
                  <a:srgbClr val="333333"/>
                </a:solidFill>
                <a:latin typeface="Arial"/>
                <a:cs typeface="Arial"/>
              </a:rPr>
              <a:t>Agencia de Protección Ambiental (EPA)</a:t>
            </a:r>
            <a:endParaRPr lang="es-ES" sz="23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18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7606" y="2203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Secretariado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399" y="3429001"/>
            <a:ext cx="1008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2400" y="311332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10800000">
            <a:off x="8763000" y="311331"/>
            <a:ext cx="1143000" cy="7156269"/>
            <a:chOff x="381000" y="311331"/>
            <a:chExt cx="1143000" cy="7156269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050444" y="1087512"/>
            <a:ext cx="5017356" cy="3289948"/>
            <a:chOff x="3657600" y="-527976"/>
            <a:chExt cx="6911715" cy="417850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86175" y="-527976"/>
              <a:ext cx="6457949" cy="3734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657600" y="3181443"/>
              <a:ext cx="6911715" cy="469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Sesión</a:t>
              </a:r>
              <a:r>
                <a:rPr lang="en-US" b="1" dirty="0" smtClean="0"/>
                <a:t> del </a:t>
              </a:r>
              <a:r>
                <a:rPr lang="en-US" b="1" dirty="0" err="1" smtClean="0"/>
                <a:t>Consejo</a:t>
              </a:r>
              <a:r>
                <a:rPr lang="en-US" b="1" dirty="0" smtClean="0"/>
                <a:t> </a:t>
              </a:r>
              <a:r>
                <a:rPr lang="es-MX" b="1" dirty="0" smtClean="0"/>
                <a:t>en la Ciudad de México</a:t>
              </a:r>
              <a:endParaRPr lang="en-US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3284" y="4742421"/>
            <a:ext cx="3055716" cy="2218199"/>
            <a:chOff x="939802" y="4032341"/>
            <a:chExt cx="4927601" cy="342439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52502" y="4032341"/>
              <a:ext cx="4914901" cy="285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39802" y="6886575"/>
              <a:ext cx="4927601" cy="57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err="1" smtClean="0"/>
                <a:t>Blitz</a:t>
              </a:r>
              <a:r>
                <a:rPr lang="es-MX" b="1" dirty="0" smtClean="0"/>
                <a:t> Misión Monarca 2019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5951" y="311330"/>
            <a:ext cx="4430456" cy="4065110"/>
            <a:chOff x="601742" y="-304801"/>
            <a:chExt cx="4430456" cy="4065110"/>
          </a:xfrm>
        </p:grpSpPr>
        <p:grpSp>
          <p:nvGrpSpPr>
            <p:cNvPr id="3" name="Group 2"/>
            <p:cNvGrpSpPr/>
            <p:nvPr/>
          </p:nvGrpSpPr>
          <p:grpSpPr>
            <a:xfrm>
              <a:off x="601742" y="-304801"/>
              <a:ext cx="2725303" cy="3711168"/>
              <a:chOff x="609600" y="-35991"/>
              <a:chExt cx="2725303" cy="3711168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09600" y="817709"/>
                <a:ext cx="2202084" cy="2857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 rot="16200000">
                <a:off x="1186932" y="1527205"/>
                <a:ext cx="3711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prstClr val="black"/>
                    </a:solidFill>
                  </a:rPr>
                  <a:t>Richard </a:t>
                </a:r>
                <a:r>
                  <a:rPr lang="en-US" sz="3200" b="1" dirty="0">
                    <a:solidFill>
                      <a:prstClr val="black"/>
                    </a:solidFill>
                  </a:rPr>
                  <a:t>Morgan</a:t>
                </a:r>
                <a:endParaRPr lang="en-US" sz="3200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12598" y="3406366"/>
              <a:ext cx="44196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700" b="1" dirty="0" smtClean="0"/>
                <a:t>Director ejecutivo de la CCA</a:t>
              </a:r>
              <a:endParaRPr lang="en-US" sz="17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28999" y="4724400"/>
            <a:ext cx="3429001" cy="2638049"/>
            <a:chOff x="4763223" y="2743200"/>
            <a:chExt cx="4825197" cy="3358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76800" y="2743200"/>
              <a:ext cx="4229101" cy="2647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763223" y="5356890"/>
              <a:ext cx="4825197" cy="744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b="1" dirty="0" smtClean="0"/>
                <a:t>Vida Silvestre</a:t>
              </a:r>
              <a:endParaRPr lang="en-US" sz="32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53200" y="4742421"/>
            <a:ext cx="2895600" cy="2337636"/>
            <a:chOff x="6705600" y="4742421"/>
            <a:chExt cx="2895600" cy="233763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29413" y="4742421"/>
              <a:ext cx="2795588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705600" y="6249060"/>
              <a:ext cx="289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600" b="1" dirty="0" smtClean="0"/>
                <a:t>Alianza de América del Norte para la acción comunitaria ambiental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782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95600"/>
            <a:ext cx="10058400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447801" y="482601"/>
            <a:ext cx="7010400" cy="7010400"/>
          </a:xfrm>
          <a:prstGeom prst="ellipse">
            <a:avLst/>
          </a:prstGeom>
          <a:noFill/>
          <a:ln w="139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2895601"/>
            <a:ext cx="5943600" cy="258530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s-MX" sz="2200" b="1" dirty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es-MX" sz="2200" b="1" smtClean="0">
                <a:solidFill>
                  <a:schemeClr val="bg2">
                    <a:lumMod val="25000"/>
                  </a:schemeClr>
                </a:solidFill>
              </a:rPr>
              <a:t>ecanismo </a:t>
            </a:r>
            <a:r>
              <a:rPr lang="es-MX" sz="2200" b="1" dirty="0" smtClean="0">
                <a:solidFill>
                  <a:schemeClr val="bg2">
                    <a:lumMod val="25000"/>
                  </a:schemeClr>
                </a:solidFill>
              </a:rPr>
              <a:t>de</a:t>
            </a:r>
            <a:endParaRPr lang="en-US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8000" b="1" dirty="0" err="1" smtClean="0">
                <a:solidFill>
                  <a:schemeClr val="bg2">
                    <a:lumMod val="25000"/>
                  </a:schemeClr>
                </a:solidFill>
              </a:rPr>
              <a:t>Peticiones</a:t>
            </a:r>
            <a:r>
              <a:rPr lang="en-US" sz="8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8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</a:rPr>
              <a:t>sobre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 la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</a:rPr>
              <a:t>apliación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</a:rPr>
              <a:t>efectiva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 de la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</a:rPr>
              <a:t>legislación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</a:rPr>
              <a:t>ambiental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399" y="3429001"/>
            <a:ext cx="1008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171787" y="3512413"/>
            <a:ext cx="4953000" cy="461649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9pPr>
          </a:lstStyle>
          <a:p>
            <a:pPr marL="285700" indent="-285700" defTabSz="457120" eaLnBrk="1" hangingPunct="1">
              <a:spcBef>
                <a:spcPct val="0"/>
              </a:spcBef>
              <a:spcAft>
                <a:spcPts val="1200"/>
              </a:spcAf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148139" y="4503013"/>
            <a:ext cx="4953000" cy="461649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9pPr>
          </a:lstStyle>
          <a:p>
            <a:pPr marL="285700" indent="-285700" defTabSz="457120" eaLnBrk="1" hangingPunct="1">
              <a:spcBef>
                <a:spcPct val="0"/>
              </a:spcBef>
              <a:spcAft>
                <a:spcPts val="120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524001" y="1250252"/>
            <a:ext cx="5791199" cy="5447629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9pPr>
          </a:lstStyle>
          <a:p>
            <a:pPr marL="454025" indent="-342900" defTabSz="45712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Mecanismo</a:t>
            </a: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transparencia</a:t>
            </a: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enfocado</a:t>
            </a: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en</a:t>
            </a: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la </a:t>
            </a: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aplicación</a:t>
            </a: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efectiva</a:t>
            </a: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de la </a:t>
            </a: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legislación</a:t>
            </a: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ambiental</a:t>
            </a:r>
            <a:endParaRPr lang="en-US" sz="2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4025" indent="-342900" defTabSz="45712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Promueve</a:t>
            </a: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el </a:t>
            </a: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rendimiento</a:t>
            </a: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cuentas</a:t>
            </a: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y la </a:t>
            </a: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aplicación</a:t>
            </a: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efectiva</a:t>
            </a:r>
            <a:endParaRPr lang="en-US" sz="2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4025" indent="-342900" defTabSz="45712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Mecanismo</a:t>
            </a: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no </a:t>
            </a: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jurisdiccional</a:t>
            </a:r>
            <a:endParaRPr lang="en-US" sz="2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4025" indent="-342900" defTabSz="45712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No </a:t>
            </a: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resulta</a:t>
            </a: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en</a:t>
            </a: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una</a:t>
            </a: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orden</a:t>
            </a: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judicial</a:t>
            </a:r>
          </a:p>
          <a:p>
            <a:pPr marL="454025" indent="-342900" defTabSz="45712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Obtener</a:t>
            </a:r>
            <a:r>
              <a:rPr 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la </a:t>
            </a:r>
            <a:r>
              <a:rPr lang="en-US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posici</a:t>
            </a:r>
            <a:r>
              <a:rPr lang="fr-CA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ón</a:t>
            </a:r>
            <a:r>
              <a:rPr lang="fr-CA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de las Partes y el </a:t>
            </a:r>
            <a:r>
              <a:rPr lang="fr-CA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desarrollo</a:t>
            </a:r>
            <a:r>
              <a:rPr lang="fr-CA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 de los </a:t>
            </a:r>
            <a:r>
              <a:rPr lang="fr-CA" sz="2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hechos</a:t>
            </a:r>
            <a:endParaRPr lang="en-US" sz="28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10800000">
            <a:off x="8534401" y="311331"/>
            <a:ext cx="1143000" cy="7156269"/>
            <a:chOff x="381000" y="311331"/>
            <a:chExt cx="1143000" cy="7156269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bject 6"/>
          <p:cNvSpPr txBox="1">
            <a:spLocks noGrp="1"/>
          </p:cNvSpPr>
          <p:nvPr>
            <p:ph type="title"/>
          </p:nvPr>
        </p:nvSpPr>
        <p:spPr>
          <a:xfrm>
            <a:off x="1524001" y="311331"/>
            <a:ext cx="7162799" cy="478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 algn="ctr">
              <a:lnSpc>
                <a:spcPct val="112900"/>
              </a:lnSpc>
              <a:tabLst>
                <a:tab pos="951063" algn="l"/>
              </a:tabLst>
            </a:pPr>
            <a:r>
              <a:rPr lang="fr-CA" sz="3000" b="1" spc="16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fr-CA" sz="3000" b="1" spc="16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CA" sz="3000" b="1" spc="16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roceso</a:t>
            </a:r>
            <a:r>
              <a:rPr lang="fr-CA" sz="3000" b="1" spc="161" dirty="0" smtClean="0">
                <a:latin typeface="Arial" panose="020B0604020202020204" pitchFamily="34" charset="0"/>
                <a:cs typeface="Arial" panose="020B0604020202020204" pitchFamily="34" charset="0"/>
              </a:rPr>
              <a:t> SEM</a:t>
            </a: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399" y="3429001"/>
            <a:ext cx="1008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2" y="311332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1" y="311331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6"/>
          <p:cNvSpPr txBox="1"/>
          <p:nvPr/>
        </p:nvSpPr>
        <p:spPr>
          <a:xfrm>
            <a:off x="1159511" y="1092906"/>
            <a:ext cx="7870190" cy="5558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 indent="24125" algn="ctr">
              <a:lnSpc>
                <a:spcPct val="111700"/>
              </a:lnSpc>
            </a:pP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Secretariado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petición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Parte en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cuestión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la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petición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satisface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ciertos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spc="175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  <a:r>
              <a:rPr lang="fr-CA" sz="3200" spc="17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84198" marR="5079" indent="-571500">
              <a:lnSpc>
                <a:spcPct val="111700"/>
              </a:lnSpc>
              <a:buFont typeface="Arial" panose="020B0604020202020204" pitchFamily="34" charset="0"/>
              <a:buChar char="•"/>
            </a:pPr>
            <a:endParaRPr lang="fr-CA" sz="2200" spc="175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898" marR="5079" indent="-457200">
              <a:lnSpc>
                <a:spcPct val="114900"/>
              </a:lnSpc>
              <a:buFont typeface="Arial" panose="020B0604020202020204" pitchFamily="34" charset="0"/>
              <a:buChar char="•"/>
            </a:pPr>
            <a:r>
              <a:rPr lang="es-ES" sz="2400" spc="4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petición se presenta por escrito y presenta información de sustento</a:t>
            </a:r>
          </a:p>
          <a:p>
            <a:pPr marL="469898" marR="5079" indent="-457200">
              <a:lnSpc>
                <a:spcPct val="114900"/>
              </a:lnSpc>
              <a:buFont typeface="Arial" panose="020B0604020202020204" pitchFamily="34" charset="0"/>
              <a:buChar char="•"/>
            </a:pPr>
            <a:r>
              <a:rPr lang="es-ES" sz="2400" spc="4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basa en información de los medios</a:t>
            </a:r>
            <a:endParaRPr lang="es-ES" sz="2400" spc="44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898" marR="5079" indent="-457200">
              <a:lnSpc>
                <a:spcPct val="114900"/>
              </a:lnSpc>
              <a:buFont typeface="Arial" panose="020B0604020202020204" pitchFamily="34" charset="0"/>
              <a:buChar char="•"/>
            </a:pPr>
            <a:r>
              <a:rPr lang="es-ES" sz="2400" spc="44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Comunicada por escrito a la autoridad correspondiente</a:t>
            </a:r>
          </a:p>
          <a:p>
            <a:pPr marL="469898" marR="5079" indent="-457200">
              <a:lnSpc>
                <a:spcPct val="114900"/>
              </a:lnSpc>
              <a:buFont typeface="Arial" panose="020B0604020202020204" pitchFamily="34" charset="0"/>
              <a:buChar char="•"/>
            </a:pPr>
            <a:r>
              <a:rPr lang="es-ES" sz="2400" spc="44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la legislación </a:t>
            </a:r>
            <a:r>
              <a:rPr lang="es-ES" sz="2400" spc="44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 y asevera que no se aplica a una situación específica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6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5267324" cy="478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 algn="ctr">
              <a:lnSpc>
                <a:spcPct val="112900"/>
              </a:lnSpc>
              <a:tabLst>
                <a:tab pos="951063" algn="l"/>
              </a:tabLst>
            </a:pPr>
            <a:r>
              <a:rPr lang="fr-CA" sz="3000" spc="16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fr-CA" sz="3000" spc="16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A" sz="3000" spc="16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fr-CA" sz="3000" spc="16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000" spc="16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petición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</TotalTime>
  <Words>854</Words>
  <Application>Microsoft Office PowerPoint</Application>
  <PresentationFormat>Custom</PresentationFormat>
  <Paragraphs>176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Acuerdo de Cooperación Ambiental de América del Norte</vt:lpstr>
      <vt:lpstr>Estructura de la CCA</vt:lpstr>
      <vt:lpstr>Miembros del Consejo</vt:lpstr>
      <vt:lpstr>Secretariado</vt:lpstr>
      <vt:lpstr>PowerPoint Presentation</vt:lpstr>
      <vt:lpstr>El Proceso SEM</vt:lpstr>
      <vt:lpstr>Análisis de una petición</vt:lpstr>
      <vt:lpstr>La Parte presenta una respuesta</vt:lpstr>
      <vt:lpstr>PowerPoint Presentation</vt:lpstr>
      <vt:lpstr>PowerPoint Presentation</vt:lpstr>
      <vt:lpstr>Impacto del mecanismo SEM</vt:lpstr>
      <vt:lpstr>Transparencia y participación del público</vt:lpstr>
      <vt:lpstr>Impacto de las resoluciones de Consejo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Metrobús Reforma  En espera del voto del Consejo  Fracturación hidráulica en Nuevo León En espera de la respuesta de México  Exposición a la radiación en Los Altares     En espera de la respuesta de México  Proyecto City Park  En espera de la respuesta de México</vt:lpstr>
      <vt:lpstr>PowerPoint Presentation</vt:lpstr>
      <vt:lpstr>PowerPoint Presentation</vt:lpstr>
      <vt:lpstr>PowerPoint Presentation</vt:lpstr>
      <vt:lpstr>USMCA</vt:lpstr>
      <vt:lpstr>25 años del proceso SEM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Solano</dc:creator>
  <cp:lastModifiedBy>Dominique Croteau</cp:lastModifiedBy>
  <cp:revision>111</cp:revision>
  <cp:lastPrinted>2019-06-18T19:10:21Z</cp:lastPrinted>
  <dcterms:created xsi:type="dcterms:W3CDTF">2019-06-17T16:45:47Z</dcterms:created>
  <dcterms:modified xsi:type="dcterms:W3CDTF">2019-10-24T13:04:56Z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2019-06-17T00:00:00Z</vt:filetime>
  </property>
  <property fmtid="{D5CDD505-2E9C-101B-9397-08002B2CF9AE}" pid="3" name="LastSaved">
    <vt:filetime>2019-06-17T00:00:00Z</vt:filetime>
  </property>
</Properties>
</file>