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76" r:id="rId3"/>
    <p:sldId id="277" r:id="rId4"/>
    <p:sldId id="299" r:id="rId5"/>
    <p:sldId id="300" r:id="rId6"/>
    <p:sldId id="301" r:id="rId7"/>
    <p:sldId id="302" r:id="rId8"/>
    <p:sldId id="278" r:id="rId9"/>
    <p:sldId id="279" r:id="rId10"/>
    <p:sldId id="298" r:id="rId11"/>
    <p:sldId id="290" r:id="rId12"/>
    <p:sldId id="280" r:id="rId13"/>
    <p:sldId id="288" r:id="rId14"/>
    <p:sldId id="291" r:id="rId15"/>
    <p:sldId id="292" r:id="rId16"/>
    <p:sldId id="293" r:id="rId17"/>
    <p:sldId id="297" r:id="rId18"/>
    <p:sldId id="306" r:id="rId19"/>
    <p:sldId id="304" r:id="rId20"/>
    <p:sldId id="303" r:id="rId21"/>
    <p:sldId id="282" r:id="rId22"/>
    <p:sldId id="267" r:id="rId23"/>
    <p:sldId id="285" r:id="rId24"/>
    <p:sldId id="286" r:id="rId25"/>
    <p:sldId id="273" r:id="rId26"/>
    <p:sldId id="287" r:id="rId27"/>
    <p:sldId id="305" r:id="rId28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36A-66EE-EC4D-BD27-3AF2C5ABBC23}" type="datetimeFigureOut">
              <a:rPr lang="es-ES_tradnl" smtClean="0"/>
              <a:pPr/>
              <a:t>14/11/2019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41B1E-97EE-A84A-9430-9366EB4CF436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s-ES_tradnl" dirty="0" smtClean="0"/>
              <a:t>Management </a:t>
            </a:r>
            <a:r>
              <a:rPr lang="es-ES_tradnl" dirty="0" err="1" smtClean="0"/>
              <a:t>of</a:t>
            </a:r>
            <a:r>
              <a:rPr lang="es-ES_tradnl" dirty="0" smtClean="0"/>
              <a:t> Urban </a:t>
            </a:r>
            <a:r>
              <a:rPr lang="es-ES_tradnl" dirty="0" err="1" smtClean="0"/>
              <a:t>Storm</a:t>
            </a:r>
            <a:r>
              <a:rPr lang="es-ES_tradnl" dirty="0" smtClean="0"/>
              <a:t> </a:t>
            </a:r>
            <a:r>
              <a:rPr lang="es-ES_tradnl" dirty="0" err="1" smtClean="0"/>
              <a:t>Water</a:t>
            </a:r>
            <a:r>
              <a:rPr lang="es-ES_tradnl" dirty="0" smtClean="0"/>
              <a:t> </a:t>
            </a:r>
            <a:r>
              <a:rPr lang="es-ES_tradnl" dirty="0" err="1" smtClean="0"/>
              <a:t>due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Climate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Georgita</a:t>
            </a:r>
            <a:r>
              <a:rPr lang="es-ES_tradnl" dirty="0" smtClean="0"/>
              <a:t> Ruiz</a:t>
            </a:r>
          </a:p>
          <a:p>
            <a:r>
              <a:rPr lang="es-ES_tradnl" dirty="0" smtClean="0"/>
              <a:t>Tierra de Aves, </a:t>
            </a:r>
            <a:r>
              <a:rPr lang="es-ES_tradnl" dirty="0" err="1" smtClean="0"/>
              <a:t>A.C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Valente Souza</a:t>
            </a:r>
            <a:endParaRPr lang="es-ES_trad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Deforestación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s-ES_tradnl" dirty="0" smtClean="0"/>
              <a:t>De 1976 al año 2000 el país perdió: </a:t>
            </a:r>
          </a:p>
          <a:p>
            <a:r>
              <a:rPr lang="es-ES_tradnl" dirty="0" smtClean="0"/>
              <a:t>20 mil km2 de bosques templados, </a:t>
            </a:r>
          </a:p>
          <a:p>
            <a:r>
              <a:rPr lang="es-ES_tradnl" dirty="0" smtClean="0"/>
              <a:t>60 mil km2 de bosques tropicales  </a:t>
            </a:r>
          </a:p>
          <a:p>
            <a:r>
              <a:rPr lang="es-ES_tradnl" dirty="0" smtClean="0"/>
              <a:t>45 mil de matorrales desérticos. </a:t>
            </a:r>
          </a:p>
          <a:p>
            <a:r>
              <a:rPr lang="es-ES_tradnl" dirty="0" smtClean="0"/>
              <a:t>Esto representa la desaparición de 90 mil, 265 mil y 195 mil hectáreas respectivamente de vegetación natural al año, que fueron sustituidas por coberturas de tipo antrópico como pastizales, zonas agrícolas y asentamientos humanos (Mas et al. 2004).</a:t>
            </a:r>
          </a:p>
          <a:p>
            <a:r>
              <a:rPr lang="es-ES_tradnl" dirty="0" smtClean="0"/>
              <a:t>Para </a:t>
            </a:r>
            <a:r>
              <a:rPr dirty="0" smtClean="0"/>
              <a:t>el periodo 2000-2005 una pérdida anual de 235 mil hectáreas de bosques y selvas, mientras que para el periodo 2005-2010 es del orden de las 155 mil hectáreas anuales</a:t>
            </a:r>
            <a:r>
              <a:rPr lang="es-ES_tradnl" dirty="0" smtClean="0"/>
              <a:t>, </a:t>
            </a:r>
            <a:r>
              <a:rPr lang="es-ES_tradnl" dirty="0" smtClean="0">
                <a:solidFill>
                  <a:schemeClr val="accent6">
                    <a:lumMod val="75000"/>
                  </a:schemeClr>
                </a:solidFill>
              </a:rPr>
              <a:t>la superficie del DF por año</a:t>
            </a:r>
            <a:r>
              <a:rPr lang="es-ES_tradnl" dirty="0" smtClean="0"/>
              <a:t>.</a:t>
            </a:r>
          </a:p>
          <a:p>
            <a:r>
              <a:rPr lang="es-ES_tradnl" b="1" dirty="0" smtClean="0"/>
              <a:t>Lo que se reforestó en 10 años se pierde en 18 meses</a:t>
            </a:r>
            <a:endParaRPr lang="es-ES_tradnl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7467600" cy="52578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24000" y="152400"/>
            <a:ext cx="632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Esfuerzos de Reforestación</a:t>
            </a:r>
            <a:endParaRPr lang="es-ES_tradn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Erosión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Falta cobertura vegetal</a:t>
            </a:r>
          </a:p>
          <a:p>
            <a:r>
              <a:rPr lang="es-ES_tradnl" dirty="0" smtClean="0"/>
              <a:t>Agua no se absorbe corre por la superficie</a:t>
            </a:r>
          </a:p>
          <a:p>
            <a:r>
              <a:rPr lang="es-ES_tradnl" dirty="0" smtClean="0"/>
              <a:t>Avenidas fuertes de agua</a:t>
            </a:r>
          </a:p>
          <a:p>
            <a:r>
              <a:rPr lang="es-ES_tradnl" dirty="0" smtClean="0"/>
              <a:t>Pérdida de nutrientes</a:t>
            </a:r>
          </a:p>
          <a:p>
            <a:r>
              <a:rPr lang="es-ES_tradnl" dirty="0" smtClean="0"/>
              <a:t>Desastres naturales </a:t>
            </a:r>
          </a:p>
          <a:p>
            <a:r>
              <a:rPr lang="es-ES_tradnl" dirty="0" smtClean="0"/>
              <a:t>Pobreza</a:t>
            </a:r>
          </a:p>
          <a:p>
            <a:pPr>
              <a:buNone/>
            </a:pPr>
            <a:endParaRPr lang="es-ES_tradnl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04801"/>
            <a:ext cx="4113027" cy="167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04801"/>
            <a:ext cx="3276600" cy="17163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209799"/>
            <a:ext cx="3962400" cy="263959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53000" y="2590800"/>
            <a:ext cx="3733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70% de las plantas de tratamiento de agua en México No </a:t>
            </a:r>
            <a:r>
              <a:rPr lang="es-ES_tradnl" dirty="0" err="1" smtClean="0"/>
              <a:t>funcionana</a:t>
            </a:r>
            <a:r>
              <a:rPr lang="es-ES_tradnl" dirty="0" smtClean="0"/>
              <a:t>: </a:t>
            </a:r>
            <a:r>
              <a:rPr lang="es-ES_tradnl" dirty="0" err="1" smtClean="0"/>
              <a:t>Conagua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Por su alta demanda energética son insostenibles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Afectaciones de Desastres Naturales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Pérdidas de vidas humanas </a:t>
            </a:r>
          </a:p>
          <a:p>
            <a:r>
              <a:rPr lang="es-ES_tradnl" dirty="0" smtClean="0"/>
              <a:t>Daños materiales  </a:t>
            </a:r>
          </a:p>
          <a:p>
            <a:r>
              <a:rPr lang="es-ES_tradnl" dirty="0" smtClean="0"/>
              <a:t>Interrupción de actividades productivas, educativas, de transporte etc.</a:t>
            </a:r>
          </a:p>
          <a:p>
            <a:r>
              <a:rPr lang="es-ES_tradnl" dirty="0" smtClean="0"/>
              <a:t>Contaminación</a:t>
            </a:r>
          </a:p>
          <a:p>
            <a:r>
              <a:rPr lang="es-ES_tradnl" dirty="0" err="1" smtClean="0"/>
              <a:t>Desabasto</a:t>
            </a:r>
            <a:r>
              <a:rPr lang="es-ES_tradnl" dirty="0" smtClean="0"/>
              <a:t> de AGUA y Alimentos</a:t>
            </a:r>
          </a:p>
          <a:p>
            <a:r>
              <a:rPr lang="es-ES_tradnl" dirty="0" smtClean="0"/>
              <a:t>Enfermedades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5105400" cy="28760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52400"/>
            <a:ext cx="3124200" cy="23431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00400"/>
            <a:ext cx="3810000" cy="2857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2667000"/>
            <a:ext cx="3276600" cy="20478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073" y="4343400"/>
            <a:ext cx="1879333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65"/>
            <a:ext cx="2958385" cy="21506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59165"/>
            <a:ext cx="3352800" cy="21609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9400"/>
            <a:ext cx="2988849" cy="204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971800"/>
            <a:ext cx="3086100" cy="154305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52400" y="228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Lomas de </a:t>
            </a:r>
            <a:r>
              <a:rPr lang="es-ES_tradnl" dirty="0" err="1" smtClean="0"/>
              <a:t>bezares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304800" y="48884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Acapulco 790 mil </a:t>
            </a:r>
            <a:r>
              <a:rPr lang="es-ES_tradnl" dirty="0" err="1" smtClean="0"/>
              <a:t>hab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3429000" y="45074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Chilpancingo 241 mil </a:t>
            </a:r>
            <a:r>
              <a:rPr lang="es-ES_tradnl" dirty="0" err="1" smtClean="0"/>
              <a:t>hab</a:t>
            </a: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971800"/>
            <a:ext cx="2745312" cy="18288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324600" y="48884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Villahermosa 354 mil </a:t>
            </a:r>
            <a:r>
              <a:rPr lang="es-ES_tradnl" dirty="0" err="1" smtClean="0"/>
              <a:t>hab</a:t>
            </a:r>
            <a:endParaRPr lang="es-ES_tradnl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75" y="59165"/>
            <a:ext cx="2892425" cy="193603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477000" y="2057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Mexico</a:t>
            </a:r>
            <a:r>
              <a:rPr lang="es-ES_tradnl" dirty="0" smtClean="0"/>
              <a:t> DF 9 millones </a:t>
            </a:r>
            <a:r>
              <a:rPr lang="es-ES_tradnl" dirty="0" err="1" smtClean="0"/>
              <a:t>hab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8255000" cy="464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Absorción de Agua por </a:t>
            </a:r>
            <a:br>
              <a:rPr lang="es-ES_tradnl" dirty="0" smtClean="0"/>
            </a:br>
            <a:r>
              <a:rPr lang="es-ES_tradnl" dirty="0" smtClean="0"/>
              <a:t>Bosques y Selvas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1 </a:t>
            </a:r>
            <a:r>
              <a:rPr lang="es-ES_tradnl" dirty="0" err="1" smtClean="0"/>
              <a:t>hect</a:t>
            </a:r>
            <a:r>
              <a:rPr lang="es-ES_tradnl" dirty="0" smtClean="0"/>
              <a:t> de Selva </a:t>
            </a:r>
            <a:r>
              <a:rPr lang="es-ES_tradnl" dirty="0" err="1" smtClean="0"/>
              <a:t>absobe</a:t>
            </a:r>
            <a:r>
              <a:rPr lang="es-ES_tradnl" dirty="0" smtClean="0"/>
              <a:t> 289 m3 de agua/día</a:t>
            </a:r>
          </a:p>
          <a:p>
            <a:r>
              <a:rPr lang="es-ES_tradnl" dirty="0" smtClean="0"/>
              <a:t>= 0.003344m3/</a:t>
            </a:r>
            <a:r>
              <a:rPr lang="es-ES_tradnl" dirty="0" err="1" smtClean="0"/>
              <a:t>seg</a:t>
            </a:r>
            <a:r>
              <a:rPr lang="es-ES_tradnl" dirty="0" smtClean="0"/>
              <a:t>/</a:t>
            </a:r>
            <a:r>
              <a:rPr lang="es-ES_tradnl" dirty="0" err="1" smtClean="0"/>
              <a:t>hectarea</a:t>
            </a:r>
            <a:endParaRPr lang="es-ES_tradnl" dirty="0" smtClean="0"/>
          </a:p>
          <a:p>
            <a:r>
              <a:rPr lang="es-ES_tradnl" dirty="0" smtClean="0"/>
              <a:t>Inundación de 2007 se tenía 1500 m3/</a:t>
            </a:r>
            <a:r>
              <a:rPr lang="es-ES_tradnl" dirty="0" err="1" smtClean="0"/>
              <a:t>Seg</a:t>
            </a:r>
            <a:r>
              <a:rPr lang="es-ES_tradnl" dirty="0" smtClean="0"/>
              <a:t> que inundó 70% Tabasco en 3 días</a:t>
            </a:r>
          </a:p>
          <a:p>
            <a:r>
              <a:rPr lang="es-ES_tradnl" dirty="0" smtClean="0"/>
              <a:t>Con una reserva de selva de 10 </a:t>
            </a:r>
            <a:r>
              <a:rPr lang="es-ES_tradnl" dirty="0" err="1" smtClean="0"/>
              <a:t>km</a:t>
            </a:r>
            <a:r>
              <a:rPr lang="es-ES_tradnl" dirty="0" smtClean="0"/>
              <a:t> de ancho a lo largo del Río Grijalva desde </a:t>
            </a:r>
            <a:r>
              <a:rPr lang="es-ES_tradnl" dirty="0" err="1" smtClean="0"/>
              <a:t>Chicoasén</a:t>
            </a:r>
            <a:r>
              <a:rPr lang="es-ES_tradnl" dirty="0" smtClean="0"/>
              <a:t> hasta</a:t>
            </a:r>
          </a:p>
          <a:p>
            <a:pPr>
              <a:buNone/>
            </a:pPr>
            <a:r>
              <a:rPr lang="es-ES_tradnl" dirty="0" smtClean="0"/>
              <a:t>    Villahermosa podría haber evitado este desastre que costó millones y </a:t>
            </a:r>
            <a:r>
              <a:rPr lang="es-ES_tradnl" smtClean="0"/>
              <a:t>millones de $$$  </a:t>
            </a:r>
            <a:endParaRPr lang="es-ES_tradn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28600"/>
            <a:ext cx="3657600" cy="24407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28600"/>
            <a:ext cx="3762372" cy="244071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800600" y="2819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Grijalva Sumidero</a:t>
            </a:r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12" y="3048000"/>
            <a:ext cx="1931188" cy="28194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81000" y="5715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Usumacinta</a:t>
            </a: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339670"/>
            <a:ext cx="3898900" cy="237533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114800" y="56504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rio</a:t>
            </a:r>
            <a:r>
              <a:rPr lang="es-ES_tradnl" dirty="0" smtClean="0"/>
              <a:t> </a:t>
            </a:r>
            <a:r>
              <a:rPr lang="es-ES_tradnl" dirty="0" err="1" smtClean="0"/>
              <a:t>coatzacoalcos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Plantear un nuevo paradigma</a:t>
            </a:r>
          </a:p>
          <a:p>
            <a:pPr lvl="1"/>
            <a:r>
              <a:rPr lang="es-ES_tradnl" dirty="0" smtClean="0"/>
              <a:t>Aplicar tecnologías verdes innovadoras para:</a:t>
            </a:r>
          </a:p>
          <a:p>
            <a:pPr lvl="1"/>
            <a:r>
              <a:rPr lang="es-ES_tradnl" dirty="0"/>
              <a:t>R</a:t>
            </a:r>
            <a:r>
              <a:rPr lang="es-ES_tradnl" dirty="0" smtClean="0"/>
              <a:t>educir daños a propiedades</a:t>
            </a:r>
          </a:p>
          <a:p>
            <a:pPr lvl="1"/>
            <a:r>
              <a:rPr lang="es-ES_tradnl" dirty="0" smtClean="0"/>
              <a:t>Mejorar calidad del agua</a:t>
            </a:r>
          </a:p>
          <a:p>
            <a:pPr lvl="1"/>
            <a:r>
              <a:rPr lang="es-ES_tradnl" dirty="0" smtClean="0"/>
              <a:t>Mitigar contaminación del agua </a:t>
            </a:r>
          </a:p>
          <a:p>
            <a:pPr lvl="1"/>
            <a:r>
              <a:rPr lang="es-ES_tradnl" dirty="0" smtClean="0"/>
              <a:t>Reducir inundaciones</a:t>
            </a:r>
          </a:p>
          <a:p>
            <a:pPr lvl="1"/>
            <a:endParaRPr lang="es-ES_tradnl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Recomendaciones para reducción de impacto de desastres naturales ONU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Alerta Temprana</a:t>
            </a:r>
          </a:p>
          <a:p>
            <a:r>
              <a:rPr lang="es-ES_tradnl" dirty="0" smtClean="0"/>
              <a:t>Evaluación de Riesgos</a:t>
            </a:r>
          </a:p>
          <a:p>
            <a:r>
              <a:rPr lang="es-ES_tradnl" dirty="0" smtClean="0"/>
              <a:t>Planes de desalojo</a:t>
            </a:r>
          </a:p>
          <a:p>
            <a:r>
              <a:rPr lang="es-ES_tradnl" dirty="0" smtClean="0"/>
              <a:t>Educación a la Población vulnerable</a:t>
            </a:r>
          </a:p>
          <a:p>
            <a:r>
              <a:rPr lang="es-ES_tradnl" dirty="0" smtClean="0"/>
              <a:t>Planeación de uso territorial</a:t>
            </a:r>
            <a:endParaRPr lang="es-ES_tradn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¿Qué hay que hacer? Prevención: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/>
              <a:t>Conservar ecosistemas naturales, bosques, selvas, barrancas y biodiversidad </a:t>
            </a:r>
          </a:p>
          <a:p>
            <a:r>
              <a:rPr lang="es-ES_tradnl" dirty="0" smtClean="0"/>
              <a:t>Reforestar zonas deforestadas</a:t>
            </a:r>
          </a:p>
          <a:p>
            <a:r>
              <a:rPr lang="es-ES_tradnl" dirty="0" smtClean="0"/>
              <a:t>Detener las avenidas de agua mediante represas</a:t>
            </a:r>
          </a:p>
          <a:p>
            <a:r>
              <a:rPr lang="es-ES_tradnl" dirty="0" smtClean="0"/>
              <a:t>Aprovechar material de azolve para cultivar en terrazas hechas con curvas de nivel</a:t>
            </a:r>
          </a:p>
          <a:p>
            <a:r>
              <a:rPr lang="es-ES_tradnl" dirty="0" smtClean="0"/>
              <a:t>Recuperar nutrientes de aguas negras</a:t>
            </a:r>
          </a:p>
          <a:p>
            <a:r>
              <a:rPr lang="es-ES_tradnl" dirty="0" smtClean="0"/>
              <a:t>Captar y almacenar aguas pluviales</a:t>
            </a:r>
          </a:p>
          <a:p>
            <a:r>
              <a:rPr lang="es-ES_tradnl" b="1" dirty="0" smtClean="0"/>
              <a:t>Participación comunitaria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52400"/>
            <a:ext cx="2438400" cy="1828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2400"/>
            <a:ext cx="4038600" cy="2019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73300"/>
            <a:ext cx="3517900" cy="2311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273300"/>
            <a:ext cx="3048000" cy="2286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90600" y="48768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_tradnl" dirty="0" smtClean="0"/>
              <a:t>Miles de pequeña obras </a:t>
            </a:r>
            <a:r>
              <a:rPr lang="es-ES_tradnl" dirty="0" err="1" smtClean="0"/>
              <a:t>hidraulicas</a:t>
            </a:r>
            <a:r>
              <a:rPr lang="es-ES_tradnl" dirty="0" smtClean="0"/>
              <a:t> en diferentes puntos</a:t>
            </a:r>
          </a:p>
          <a:p>
            <a:pPr>
              <a:buFont typeface="Arial"/>
              <a:buChar char="•"/>
            </a:pPr>
            <a:r>
              <a:rPr lang="es-ES_tradnl" dirty="0" smtClean="0"/>
              <a:t>Participación  Comunitarias</a:t>
            </a:r>
          </a:p>
          <a:p>
            <a:pPr>
              <a:buFont typeface="Arial"/>
              <a:buChar char="•"/>
            </a:pPr>
            <a:r>
              <a:rPr lang="es-ES_tradnl" dirty="0" smtClean="0"/>
              <a:t>Producción de alimentos y generación de empleos</a:t>
            </a:r>
          </a:p>
          <a:p>
            <a:pPr>
              <a:buFont typeface="Arial"/>
              <a:buChar char="•"/>
            </a:pPr>
            <a:r>
              <a:rPr lang="es-ES_tradnl" dirty="0" smtClean="0"/>
              <a:t>Organización social</a:t>
            </a: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4953000" cy="3459162"/>
          </a:xfrm>
        </p:spPr>
        <p:txBody>
          <a:bodyPr anchor="t">
            <a:normAutofit/>
          </a:bodyPr>
          <a:lstStyle/>
          <a:p>
            <a:pPr algn="l"/>
            <a:r>
              <a:rPr lang="es-ES_tradnl" dirty="0" smtClean="0"/>
              <a:t>Rescatando 300 manantiales en ejidos y especies de árboles en peligro de extinción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2286000" cy="4525963"/>
          </a:xfrm>
        </p:spPr>
        <p:txBody>
          <a:bodyPr/>
          <a:lstStyle/>
          <a:p>
            <a:pPr>
              <a:buNone/>
            </a:pP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35372" cy="4267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759" y="4267201"/>
            <a:ext cx="12005259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5400" y="274638"/>
            <a:ext cx="3581400" cy="11430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" y="-370196"/>
            <a:ext cx="4819650" cy="35756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0855"/>
            <a:ext cx="2933328" cy="39071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264" y="-1416180"/>
            <a:ext cx="5827136" cy="43670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816" y="2950856"/>
            <a:ext cx="5246341" cy="39331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502" y="-370196"/>
            <a:ext cx="3168698" cy="23736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950853"/>
            <a:ext cx="3059640" cy="408256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19" cy="334962"/>
          </a:xfrm>
        </p:spPr>
        <p:txBody>
          <a:bodyPr>
            <a:normAutofit fontScale="90000"/>
          </a:bodyPr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257800"/>
          </a:xfrm>
        </p:spPr>
        <p:txBody>
          <a:bodyPr/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928730"/>
            <a:ext cx="5943600" cy="40054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8015" y="2819400"/>
            <a:ext cx="5801868" cy="4114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64100" y="-3048000"/>
            <a:ext cx="14008100" cy="72263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4400"/>
            <a:ext cx="9144000" cy="4749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-55562"/>
            <a:ext cx="4495800" cy="2997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-76199"/>
            <a:ext cx="4343400" cy="421838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Creación de un nuevo paradigma</a:t>
            </a:r>
          </a:p>
          <a:p>
            <a:r>
              <a:rPr lang="es-ES_tradnl" dirty="0" smtClean="0"/>
              <a:t>Manejo de cuenca</a:t>
            </a:r>
          </a:p>
          <a:p>
            <a:r>
              <a:rPr lang="es-ES_tradnl" dirty="0" smtClean="0"/>
              <a:t>Reciclaje de Agua, Nutrientes y Energía</a:t>
            </a:r>
          </a:p>
          <a:p>
            <a:r>
              <a:rPr lang="es-ES_tradnl" dirty="0" smtClean="0"/>
              <a:t>Reducir, Reusar y Reciclar</a:t>
            </a:r>
          </a:p>
          <a:p>
            <a:r>
              <a:rPr lang="es-ES_tradnl" dirty="0" smtClean="0"/>
              <a:t>VOLUNTAD POLÍTICA </a:t>
            </a:r>
          </a:p>
          <a:p>
            <a:r>
              <a:rPr lang="es-ES_tradnl" dirty="0" smtClean="0"/>
              <a:t>Time </a:t>
            </a:r>
            <a:r>
              <a:rPr lang="es-ES_tradnl" dirty="0" err="1" smtClean="0"/>
              <a:t>is</a:t>
            </a:r>
            <a:r>
              <a:rPr lang="es-ES_tradnl" dirty="0" smtClean="0"/>
              <a:t> short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water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rising</a:t>
            </a:r>
            <a:r>
              <a:rPr lang="es-ES_tradnl" dirty="0" smtClean="0"/>
              <a:t>.</a:t>
            </a:r>
            <a:endParaRPr lang="es-ES_tradn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Cambio Climático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Incremento de combustión - O2 y + CO2</a:t>
            </a:r>
          </a:p>
          <a:p>
            <a:r>
              <a:rPr lang="es-ES_tradnl" dirty="0" smtClean="0"/>
              <a:t>Efecto invernadero aumenta la temperatura</a:t>
            </a:r>
          </a:p>
          <a:p>
            <a:r>
              <a:rPr lang="es-ES_tradnl" dirty="0" smtClean="0"/>
              <a:t>Aumenta la evaporación + nubes</a:t>
            </a:r>
          </a:p>
          <a:p>
            <a:r>
              <a:rPr lang="es-ES_tradnl" dirty="0" smtClean="0"/>
              <a:t>Produce efectos de baja presión &gt; Depresión tropical &gt; Tormenta Tropical &gt; Huracán  </a:t>
            </a:r>
          </a:p>
          <a:p>
            <a:r>
              <a:rPr lang="es-ES_tradnl" dirty="0" smtClean="0"/>
              <a:t>Creando mucha lluvia en algunos sitios y </a:t>
            </a:r>
          </a:p>
          <a:p>
            <a:r>
              <a:rPr lang="es-ES_tradnl" dirty="0" smtClean="0"/>
              <a:t>Sequías en otros</a:t>
            </a:r>
          </a:p>
          <a:p>
            <a:r>
              <a:rPr lang="es-ES_tradnl" dirty="0" smtClean="0"/>
              <a:t>Prolonga sequías entre lluvias</a:t>
            </a:r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63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1000" y="2286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Mapa 16. Riesgo actual por erosión hídrica. Escenario base</a:t>
            </a:r>
          </a:p>
          <a:p>
            <a:endParaRPr lang="es-ES_tradnl" dirty="0" smtClean="0"/>
          </a:p>
          <a:p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5181600" cy="394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4" y="44624"/>
            <a:ext cx="9070376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/>
              <a:t>Modelo de severidad de sequía meteorológica</a:t>
            </a:r>
            <a:endParaRPr lang="es-ES_tradnl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2057400"/>
            <a:ext cx="5626100" cy="435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latin typeface="+mn-lt"/>
                <a:ea typeface="+mn-ea"/>
                <a:cs typeface="+mn-cs"/>
              </a:rPr>
              <a:t>¿Por qué hay daño en las Ciudades?</a:t>
            </a:r>
            <a:endParaRPr lang="es-ES_tradnl" sz="3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s-ES_tradnl" dirty="0" smtClean="0"/>
              <a:t>Sitios de concentración de combustión </a:t>
            </a:r>
          </a:p>
          <a:p>
            <a:r>
              <a:rPr lang="es-ES_tradnl" dirty="0" smtClean="0"/>
              <a:t>Centros de Calor</a:t>
            </a:r>
          </a:p>
          <a:p>
            <a:r>
              <a:rPr lang="es-ES_tradnl" dirty="0" smtClean="0"/>
              <a:t>Termales ascendentes</a:t>
            </a:r>
          </a:p>
          <a:p>
            <a:r>
              <a:rPr lang="es-ES_tradnl" dirty="0" smtClean="0"/>
              <a:t>Chocan con nubes y baja la lluvia</a:t>
            </a:r>
          </a:p>
          <a:p>
            <a:r>
              <a:rPr lang="es-ES_tradnl" dirty="0" smtClean="0"/>
              <a:t>Edificios altos tiene carga (-) que reaccionan con nubes cargadas de agua con carga (+) y cae la Lluvia</a:t>
            </a:r>
          </a:p>
          <a:p>
            <a:r>
              <a:rPr lang="es-ES_tradnl" dirty="0" smtClean="0"/>
              <a:t>Las ciudades le están robando el agua al campo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Problemática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Deforestación Acelerada &gt; pérdida de agua</a:t>
            </a:r>
          </a:p>
          <a:p>
            <a:r>
              <a:rPr lang="es-ES_tradnl" dirty="0" smtClean="0"/>
              <a:t>Erosión &gt; pérdida de nutrientes &gt; inundaciones </a:t>
            </a:r>
          </a:p>
          <a:p>
            <a:endParaRPr lang="es-ES_tradnl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4419600" y="4343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094" y="3352800"/>
            <a:ext cx="4913706" cy="32789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4534"/>
            <a:ext cx="4149460" cy="22652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608</Words>
  <Application>Microsoft Office PowerPoint</Application>
  <PresentationFormat>On-screen Show (4:3)</PresentationFormat>
  <Paragraphs>101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Tema de Office</vt:lpstr>
      <vt:lpstr>Management of Urban Storm Water due to Climate Change </vt:lpstr>
      <vt:lpstr>Objetivos</vt:lpstr>
      <vt:lpstr>Cambio Climático</vt:lpstr>
      <vt:lpstr>PowerPoint Presentation</vt:lpstr>
      <vt:lpstr>PowerPoint Presentation</vt:lpstr>
      <vt:lpstr>PowerPoint Presentation</vt:lpstr>
      <vt:lpstr>Modelo de severidad de sequía meteorológica</vt:lpstr>
      <vt:lpstr>¿Por qué hay daño en las Ciudades?</vt:lpstr>
      <vt:lpstr>Problemática</vt:lpstr>
      <vt:lpstr>Deforestación</vt:lpstr>
      <vt:lpstr>PowerPoint Presentation</vt:lpstr>
      <vt:lpstr>Erosión</vt:lpstr>
      <vt:lpstr>PowerPoint Presentation</vt:lpstr>
      <vt:lpstr>Afectaciones de Desastres Naturales</vt:lpstr>
      <vt:lpstr>PowerPoint Presentation</vt:lpstr>
      <vt:lpstr>PowerPoint Presentation</vt:lpstr>
      <vt:lpstr>PowerPoint Presentation</vt:lpstr>
      <vt:lpstr>Absorción de Agua por  Bosques y Selvas</vt:lpstr>
      <vt:lpstr>PowerPoint Presentation</vt:lpstr>
      <vt:lpstr>Recomendaciones para reducción de impacto de desastres naturales ONU</vt:lpstr>
      <vt:lpstr>¿Qué hay que hacer? Prevención:</vt:lpstr>
      <vt:lpstr>PowerPoint Presentation</vt:lpstr>
      <vt:lpstr>Rescatando 300 manantiales en ejidos y especies de árboles en peligro de extinción</vt:lpstr>
      <vt:lpstr>PowerPoint Presentation</vt:lpstr>
      <vt:lpstr>PowerPoint Presentation</vt:lpstr>
      <vt:lpstr>PowerPoint Presentation</vt:lpstr>
      <vt:lpstr>Conclusiones</vt:lpstr>
    </vt:vector>
  </TitlesOfParts>
  <Company>tierradeaves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manuel grosselet</dc:creator>
  <cp:lastModifiedBy>Mireille Alejandra Pasos</cp:lastModifiedBy>
  <cp:revision>44</cp:revision>
  <dcterms:created xsi:type="dcterms:W3CDTF">2015-07-14T11:14:04Z</dcterms:created>
  <dcterms:modified xsi:type="dcterms:W3CDTF">2019-11-14T23:35:21Z</dcterms:modified>
</cp:coreProperties>
</file>