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55" r:id="rId3"/>
    <p:sldId id="279" r:id="rId4"/>
    <p:sldId id="362" r:id="rId5"/>
    <p:sldId id="360" r:id="rId6"/>
    <p:sldId id="342" r:id="rId7"/>
    <p:sldId id="361" r:id="rId8"/>
    <p:sldId id="363" r:id="rId9"/>
    <p:sldId id="344" r:id="rId10"/>
    <p:sldId id="346" r:id="rId11"/>
    <p:sldId id="357" r:id="rId12"/>
    <p:sldId id="359" r:id="rId13"/>
    <p:sldId id="318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Jacobs" initials="D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85697" autoAdjust="0"/>
  </p:normalViewPr>
  <p:slideViewPr>
    <p:cSldViewPr>
      <p:cViewPr varScale="1">
        <p:scale>
          <a:sx n="55" d="100"/>
          <a:sy n="55" d="100"/>
        </p:scale>
        <p:origin x="16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02617-4343-4E0A-B854-4D942BC7BDA0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7F05407-6AFB-4224-9DAF-E3D8E38F25A2}">
      <dgm:prSet/>
      <dgm:spPr/>
      <dgm:t>
        <a:bodyPr/>
        <a:lstStyle/>
        <a:p>
          <a:pPr rtl="0"/>
          <a:r>
            <a:rPr lang="en-US" dirty="0" smtClean="0"/>
            <a:t>Hunting</a:t>
          </a:r>
          <a:endParaRPr lang="en-US" dirty="0"/>
        </a:p>
      </dgm:t>
    </dgm:pt>
    <dgm:pt modelId="{658724AF-AE46-4F90-9B0A-FFA61BD126AE}" type="parTrans" cxnId="{01ABF54C-475B-4D30-B4A9-81F9E37587D1}">
      <dgm:prSet/>
      <dgm:spPr/>
      <dgm:t>
        <a:bodyPr/>
        <a:lstStyle/>
        <a:p>
          <a:endParaRPr lang="en-US"/>
        </a:p>
      </dgm:t>
    </dgm:pt>
    <dgm:pt modelId="{15DDCFFB-E464-4A6A-91CB-19485C2FBA53}" type="sibTrans" cxnId="{01ABF54C-475B-4D30-B4A9-81F9E37587D1}">
      <dgm:prSet/>
      <dgm:spPr/>
      <dgm:t>
        <a:bodyPr/>
        <a:lstStyle/>
        <a:p>
          <a:endParaRPr lang="en-US"/>
        </a:p>
      </dgm:t>
    </dgm:pt>
    <dgm:pt modelId="{7F86F4B4-FF0F-4B9D-BE6C-2AE4A151DCE1}">
      <dgm:prSet/>
      <dgm:spPr/>
      <dgm:t>
        <a:bodyPr/>
        <a:lstStyle/>
        <a:p>
          <a:pPr rtl="0"/>
          <a:r>
            <a:rPr lang="en-US" dirty="0" smtClean="0"/>
            <a:t>Trapping</a:t>
          </a:r>
          <a:endParaRPr lang="en-US" dirty="0"/>
        </a:p>
      </dgm:t>
    </dgm:pt>
    <dgm:pt modelId="{A9B47DA8-8CB8-4432-A3F6-4D68BD5E7FC7}" type="parTrans" cxnId="{3B5816EB-5223-4C26-8CEF-58C203C4556E}">
      <dgm:prSet/>
      <dgm:spPr/>
      <dgm:t>
        <a:bodyPr/>
        <a:lstStyle/>
        <a:p>
          <a:endParaRPr lang="en-US"/>
        </a:p>
      </dgm:t>
    </dgm:pt>
    <dgm:pt modelId="{B2CF2302-48F2-4145-B360-4CEB25E424C1}" type="sibTrans" cxnId="{3B5816EB-5223-4C26-8CEF-58C203C4556E}">
      <dgm:prSet/>
      <dgm:spPr/>
      <dgm:t>
        <a:bodyPr/>
        <a:lstStyle/>
        <a:p>
          <a:endParaRPr lang="en-US"/>
        </a:p>
      </dgm:t>
    </dgm:pt>
    <dgm:pt modelId="{658106FD-3E65-41BC-84F6-0C53DF676679}">
      <dgm:prSet/>
      <dgm:spPr/>
      <dgm:t>
        <a:bodyPr/>
        <a:lstStyle/>
        <a:p>
          <a:pPr rtl="0"/>
          <a:r>
            <a:rPr lang="en-US" dirty="0" smtClean="0"/>
            <a:t>Fishing</a:t>
          </a:r>
          <a:endParaRPr lang="en-US" dirty="0"/>
        </a:p>
      </dgm:t>
    </dgm:pt>
    <dgm:pt modelId="{DC90A201-31C4-4ECB-A086-09A4AD1FEA28}" type="parTrans" cxnId="{07262338-18AB-465A-BB92-9A80AD51D5CE}">
      <dgm:prSet/>
      <dgm:spPr/>
      <dgm:t>
        <a:bodyPr/>
        <a:lstStyle/>
        <a:p>
          <a:endParaRPr lang="en-US"/>
        </a:p>
      </dgm:t>
    </dgm:pt>
    <dgm:pt modelId="{DA0AF69B-16A4-4832-B2E0-380A06B54789}" type="sibTrans" cxnId="{07262338-18AB-465A-BB92-9A80AD51D5CE}">
      <dgm:prSet/>
      <dgm:spPr/>
      <dgm:t>
        <a:bodyPr/>
        <a:lstStyle/>
        <a:p>
          <a:endParaRPr lang="en-US"/>
        </a:p>
      </dgm:t>
    </dgm:pt>
    <dgm:pt modelId="{BF95809E-EE4B-4223-9AE4-9122C2ED7C80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5DB4D643-B7A2-4D84-812B-F4366AB7BA0B}" type="parTrans" cxnId="{CA13C068-6030-4631-9BC7-0BE045A9C2EC}">
      <dgm:prSet/>
      <dgm:spPr/>
      <dgm:t>
        <a:bodyPr/>
        <a:lstStyle/>
        <a:p>
          <a:endParaRPr lang="en-US"/>
        </a:p>
      </dgm:t>
    </dgm:pt>
    <dgm:pt modelId="{E7CF97BA-D6EF-4005-B727-0411D18EFFDB}" type="sibTrans" cxnId="{CA13C068-6030-4631-9BC7-0BE045A9C2EC}">
      <dgm:prSet/>
      <dgm:spPr/>
      <dgm:t>
        <a:bodyPr/>
        <a:lstStyle/>
        <a:p>
          <a:endParaRPr lang="en-US"/>
        </a:p>
      </dgm:t>
    </dgm:pt>
    <dgm:pt modelId="{B11234B9-93F4-4354-A9FF-38202E4909F2}">
      <dgm:prSet/>
      <dgm:spPr/>
      <dgm:t>
        <a:bodyPr/>
        <a:lstStyle/>
        <a:p>
          <a:pPr rtl="0"/>
          <a:r>
            <a:rPr lang="en-US" dirty="0" smtClean="0"/>
            <a:t>Trading</a:t>
          </a:r>
          <a:endParaRPr lang="en-US" dirty="0"/>
        </a:p>
      </dgm:t>
    </dgm:pt>
    <dgm:pt modelId="{8160F9A1-8CAA-4F80-B07F-F1902AD5C60C}" type="parTrans" cxnId="{B702393D-16E3-41A6-AA10-A44FE3F6674E}">
      <dgm:prSet/>
      <dgm:spPr/>
      <dgm:t>
        <a:bodyPr/>
        <a:lstStyle/>
        <a:p>
          <a:endParaRPr lang="en-US"/>
        </a:p>
      </dgm:t>
    </dgm:pt>
    <dgm:pt modelId="{F686CB7F-30A8-4411-AB50-ED8868A4ABF0}" type="sibTrans" cxnId="{B702393D-16E3-41A6-AA10-A44FE3F6674E}">
      <dgm:prSet/>
      <dgm:spPr/>
      <dgm:t>
        <a:bodyPr/>
        <a:lstStyle/>
        <a:p>
          <a:endParaRPr lang="en-US"/>
        </a:p>
      </dgm:t>
    </dgm:pt>
    <dgm:pt modelId="{F3CA89D9-FCC1-45A6-9E2C-B109D4B109ED}" type="pres">
      <dgm:prSet presAssocID="{DE902617-4343-4E0A-B854-4D942BC7BD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38528-A36F-425B-9208-F005701D0A06}" type="pres">
      <dgm:prSet presAssocID="{47F05407-6AFB-4224-9DAF-E3D8E38F25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E9633-0915-4DC7-9C16-F261E6BFD03A}" type="pres">
      <dgm:prSet presAssocID="{15DDCFFB-E464-4A6A-91CB-19485C2FBA5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9C0EF2A-3C3E-4088-9BAD-18C3B9936BF3}" type="pres">
      <dgm:prSet presAssocID="{15DDCFFB-E464-4A6A-91CB-19485C2FBA5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35EFA1B-67DB-4BE5-8EFD-4F291FC8FB24}" type="pres">
      <dgm:prSet presAssocID="{7F86F4B4-FF0F-4B9D-BE6C-2AE4A151DC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7C833-D16B-45CC-BA88-F196CE665FC1}" type="pres">
      <dgm:prSet presAssocID="{B2CF2302-48F2-4145-B360-4CEB25E424C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4B56789-FAF1-4795-9689-168710FB590F}" type="pres">
      <dgm:prSet presAssocID="{B2CF2302-48F2-4145-B360-4CEB25E424C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353BDC4-6209-4FE3-A3DD-2C4110EEFF42}" type="pres">
      <dgm:prSet presAssocID="{658106FD-3E65-41BC-84F6-0C53DF6766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95D89-DAE8-4825-A07B-AC120D15F6B7}" type="pres">
      <dgm:prSet presAssocID="{DA0AF69B-16A4-4832-B2E0-380A06B5478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0F2A183-CFA6-4B12-A938-DECF16835E6B}" type="pres">
      <dgm:prSet presAssocID="{DA0AF69B-16A4-4832-B2E0-380A06B5478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3C74F7D-1BBB-4183-8213-73BDF22168B7}" type="pres">
      <dgm:prSet presAssocID="{BF95809E-EE4B-4223-9AE4-9122C2ED7C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72AAB-BAD6-4FD1-80EC-8BFCBBAC2754}" type="pres">
      <dgm:prSet presAssocID="{E7CF97BA-D6EF-4005-B727-0411D18EFFD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F6146B7-5368-4E06-B600-85AD2AD35F30}" type="pres">
      <dgm:prSet presAssocID="{E7CF97BA-D6EF-4005-B727-0411D18EFFD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99BDC62-3C9B-4A67-B2C4-FDCB1EAAB96E}" type="pres">
      <dgm:prSet presAssocID="{B11234B9-93F4-4354-A9FF-38202E4909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29FB3-ABFF-438C-82B6-D398B6A92014}" type="pres">
      <dgm:prSet presAssocID="{F686CB7F-30A8-4411-AB50-ED8868A4ABF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9CFDCCD-8D39-419D-9D74-5DBBB03668F7}" type="pres">
      <dgm:prSet presAssocID="{F686CB7F-30A8-4411-AB50-ED8868A4ABF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AD3E0F2-4E99-46F4-9111-CC8DB0FBE925}" type="presOf" srcId="{F686CB7F-30A8-4411-AB50-ED8868A4ABF0}" destId="{A0029FB3-ABFF-438C-82B6-D398B6A92014}" srcOrd="0" destOrd="0" presId="urn:microsoft.com/office/officeart/2005/8/layout/cycle2"/>
    <dgm:cxn modelId="{A50EB902-31E4-44B5-ADC3-6EB37511A614}" type="presOf" srcId="{658106FD-3E65-41BC-84F6-0C53DF676679}" destId="{5353BDC4-6209-4FE3-A3DD-2C4110EEFF42}" srcOrd="0" destOrd="0" presId="urn:microsoft.com/office/officeart/2005/8/layout/cycle2"/>
    <dgm:cxn modelId="{11A518AB-4953-4D12-803F-7D8BC0248D05}" type="presOf" srcId="{B11234B9-93F4-4354-A9FF-38202E4909F2}" destId="{599BDC62-3C9B-4A67-B2C4-FDCB1EAAB96E}" srcOrd="0" destOrd="0" presId="urn:microsoft.com/office/officeart/2005/8/layout/cycle2"/>
    <dgm:cxn modelId="{42D74315-5667-4E11-AA8B-24CBF834B0A6}" type="presOf" srcId="{F686CB7F-30A8-4411-AB50-ED8868A4ABF0}" destId="{89CFDCCD-8D39-419D-9D74-5DBBB03668F7}" srcOrd="1" destOrd="0" presId="urn:microsoft.com/office/officeart/2005/8/layout/cycle2"/>
    <dgm:cxn modelId="{01ABF54C-475B-4D30-B4A9-81F9E37587D1}" srcId="{DE902617-4343-4E0A-B854-4D942BC7BDA0}" destId="{47F05407-6AFB-4224-9DAF-E3D8E38F25A2}" srcOrd="0" destOrd="0" parTransId="{658724AF-AE46-4F90-9B0A-FFA61BD126AE}" sibTransId="{15DDCFFB-E464-4A6A-91CB-19485C2FBA53}"/>
    <dgm:cxn modelId="{4F22CD36-1E14-41D8-8C49-254B538A0C53}" type="presOf" srcId="{7F86F4B4-FF0F-4B9D-BE6C-2AE4A151DCE1}" destId="{C35EFA1B-67DB-4BE5-8EFD-4F291FC8FB24}" srcOrd="0" destOrd="0" presId="urn:microsoft.com/office/officeart/2005/8/layout/cycle2"/>
    <dgm:cxn modelId="{BF6ED0DE-D5F9-47AB-B3C5-D737BACE52A6}" type="presOf" srcId="{E7CF97BA-D6EF-4005-B727-0411D18EFFDB}" destId="{DF6146B7-5368-4E06-B600-85AD2AD35F30}" srcOrd="1" destOrd="0" presId="urn:microsoft.com/office/officeart/2005/8/layout/cycle2"/>
    <dgm:cxn modelId="{FA48D1FA-D825-4331-8A48-96FF0FB9CB9E}" type="presOf" srcId="{DA0AF69B-16A4-4832-B2E0-380A06B54789}" destId="{24595D89-DAE8-4825-A07B-AC120D15F6B7}" srcOrd="0" destOrd="0" presId="urn:microsoft.com/office/officeart/2005/8/layout/cycle2"/>
    <dgm:cxn modelId="{FFC15CE1-B36F-487C-B7D3-60FFAA56B516}" type="presOf" srcId="{E7CF97BA-D6EF-4005-B727-0411D18EFFDB}" destId="{CD872AAB-BAD6-4FD1-80EC-8BFCBBAC2754}" srcOrd="0" destOrd="0" presId="urn:microsoft.com/office/officeart/2005/8/layout/cycle2"/>
    <dgm:cxn modelId="{18316E97-23C1-4C98-A887-09B3F0349057}" type="presOf" srcId="{B2CF2302-48F2-4145-B360-4CEB25E424C1}" destId="{C4B56789-FAF1-4795-9689-168710FB590F}" srcOrd="1" destOrd="0" presId="urn:microsoft.com/office/officeart/2005/8/layout/cycle2"/>
    <dgm:cxn modelId="{CE056D3F-4118-48BA-BDBF-BAC3341EB243}" type="presOf" srcId="{B2CF2302-48F2-4145-B360-4CEB25E424C1}" destId="{0F07C833-D16B-45CC-BA88-F196CE665FC1}" srcOrd="0" destOrd="0" presId="urn:microsoft.com/office/officeart/2005/8/layout/cycle2"/>
    <dgm:cxn modelId="{D616BAAD-0D7D-4C22-9012-CD97A36B5D92}" type="presOf" srcId="{15DDCFFB-E464-4A6A-91CB-19485C2FBA53}" destId="{C9C0EF2A-3C3E-4088-9BAD-18C3B9936BF3}" srcOrd="1" destOrd="0" presId="urn:microsoft.com/office/officeart/2005/8/layout/cycle2"/>
    <dgm:cxn modelId="{07E919BD-A44A-4B23-A94C-7239D1471D27}" type="presOf" srcId="{BF95809E-EE4B-4223-9AE4-9122C2ED7C80}" destId="{33C74F7D-1BBB-4183-8213-73BDF22168B7}" srcOrd="0" destOrd="0" presId="urn:microsoft.com/office/officeart/2005/8/layout/cycle2"/>
    <dgm:cxn modelId="{223A0B59-454F-4D73-AB0E-9B59AAEC3ACB}" type="presOf" srcId="{15DDCFFB-E464-4A6A-91CB-19485C2FBA53}" destId="{6E9E9633-0915-4DC7-9C16-F261E6BFD03A}" srcOrd="0" destOrd="0" presId="urn:microsoft.com/office/officeart/2005/8/layout/cycle2"/>
    <dgm:cxn modelId="{3B5816EB-5223-4C26-8CEF-58C203C4556E}" srcId="{DE902617-4343-4E0A-B854-4D942BC7BDA0}" destId="{7F86F4B4-FF0F-4B9D-BE6C-2AE4A151DCE1}" srcOrd="1" destOrd="0" parTransId="{A9B47DA8-8CB8-4432-A3F6-4D68BD5E7FC7}" sibTransId="{B2CF2302-48F2-4145-B360-4CEB25E424C1}"/>
    <dgm:cxn modelId="{CA13C068-6030-4631-9BC7-0BE045A9C2EC}" srcId="{DE902617-4343-4E0A-B854-4D942BC7BDA0}" destId="{BF95809E-EE4B-4223-9AE4-9122C2ED7C80}" srcOrd="3" destOrd="0" parTransId="{5DB4D643-B7A2-4D84-812B-F4366AB7BA0B}" sibTransId="{E7CF97BA-D6EF-4005-B727-0411D18EFFDB}"/>
    <dgm:cxn modelId="{91DB6500-B07E-48A8-A0CF-4DB6D46DC896}" type="presOf" srcId="{47F05407-6AFB-4224-9DAF-E3D8E38F25A2}" destId="{CBC38528-A36F-425B-9208-F005701D0A06}" srcOrd="0" destOrd="0" presId="urn:microsoft.com/office/officeart/2005/8/layout/cycle2"/>
    <dgm:cxn modelId="{0435C1C5-7182-4531-A235-4852A4E10B88}" type="presOf" srcId="{DE902617-4343-4E0A-B854-4D942BC7BDA0}" destId="{F3CA89D9-FCC1-45A6-9E2C-B109D4B109ED}" srcOrd="0" destOrd="0" presId="urn:microsoft.com/office/officeart/2005/8/layout/cycle2"/>
    <dgm:cxn modelId="{5F5A71E7-9976-46E0-B9E6-1EF343CCB763}" type="presOf" srcId="{DA0AF69B-16A4-4832-B2E0-380A06B54789}" destId="{D0F2A183-CFA6-4B12-A938-DECF16835E6B}" srcOrd="1" destOrd="0" presId="urn:microsoft.com/office/officeart/2005/8/layout/cycle2"/>
    <dgm:cxn modelId="{B702393D-16E3-41A6-AA10-A44FE3F6674E}" srcId="{DE902617-4343-4E0A-B854-4D942BC7BDA0}" destId="{B11234B9-93F4-4354-A9FF-38202E4909F2}" srcOrd="4" destOrd="0" parTransId="{8160F9A1-8CAA-4F80-B07F-F1902AD5C60C}" sibTransId="{F686CB7F-30A8-4411-AB50-ED8868A4ABF0}"/>
    <dgm:cxn modelId="{07262338-18AB-465A-BB92-9A80AD51D5CE}" srcId="{DE902617-4343-4E0A-B854-4D942BC7BDA0}" destId="{658106FD-3E65-41BC-84F6-0C53DF676679}" srcOrd="2" destOrd="0" parTransId="{DC90A201-31C4-4ECB-A086-09A4AD1FEA28}" sibTransId="{DA0AF69B-16A4-4832-B2E0-380A06B54789}"/>
    <dgm:cxn modelId="{3B316F93-17D6-4C46-BF1D-BC333C0AEF35}" type="presParOf" srcId="{F3CA89D9-FCC1-45A6-9E2C-B109D4B109ED}" destId="{CBC38528-A36F-425B-9208-F005701D0A06}" srcOrd="0" destOrd="0" presId="urn:microsoft.com/office/officeart/2005/8/layout/cycle2"/>
    <dgm:cxn modelId="{A7E99666-00EA-465E-AAC6-5CA6EC246E3C}" type="presParOf" srcId="{F3CA89D9-FCC1-45A6-9E2C-B109D4B109ED}" destId="{6E9E9633-0915-4DC7-9C16-F261E6BFD03A}" srcOrd="1" destOrd="0" presId="urn:microsoft.com/office/officeart/2005/8/layout/cycle2"/>
    <dgm:cxn modelId="{61F257A0-B193-4625-843C-3E2BA478FCC3}" type="presParOf" srcId="{6E9E9633-0915-4DC7-9C16-F261E6BFD03A}" destId="{C9C0EF2A-3C3E-4088-9BAD-18C3B9936BF3}" srcOrd="0" destOrd="0" presId="urn:microsoft.com/office/officeart/2005/8/layout/cycle2"/>
    <dgm:cxn modelId="{73D639D3-107F-460E-A6AE-4BEB6ADFEE86}" type="presParOf" srcId="{F3CA89D9-FCC1-45A6-9E2C-B109D4B109ED}" destId="{C35EFA1B-67DB-4BE5-8EFD-4F291FC8FB24}" srcOrd="2" destOrd="0" presId="urn:microsoft.com/office/officeart/2005/8/layout/cycle2"/>
    <dgm:cxn modelId="{2E289E43-058D-4A2A-AB18-39ED358E0140}" type="presParOf" srcId="{F3CA89D9-FCC1-45A6-9E2C-B109D4B109ED}" destId="{0F07C833-D16B-45CC-BA88-F196CE665FC1}" srcOrd="3" destOrd="0" presId="urn:microsoft.com/office/officeart/2005/8/layout/cycle2"/>
    <dgm:cxn modelId="{48AC0ED8-E19C-4A10-BB92-45009F9648CA}" type="presParOf" srcId="{0F07C833-D16B-45CC-BA88-F196CE665FC1}" destId="{C4B56789-FAF1-4795-9689-168710FB590F}" srcOrd="0" destOrd="0" presId="urn:microsoft.com/office/officeart/2005/8/layout/cycle2"/>
    <dgm:cxn modelId="{93709497-0368-447D-AAAE-D7D037490127}" type="presParOf" srcId="{F3CA89D9-FCC1-45A6-9E2C-B109D4B109ED}" destId="{5353BDC4-6209-4FE3-A3DD-2C4110EEFF42}" srcOrd="4" destOrd="0" presId="urn:microsoft.com/office/officeart/2005/8/layout/cycle2"/>
    <dgm:cxn modelId="{7D1E4D88-49C0-4DDD-BA3E-DE27E8D71ECF}" type="presParOf" srcId="{F3CA89D9-FCC1-45A6-9E2C-B109D4B109ED}" destId="{24595D89-DAE8-4825-A07B-AC120D15F6B7}" srcOrd="5" destOrd="0" presId="urn:microsoft.com/office/officeart/2005/8/layout/cycle2"/>
    <dgm:cxn modelId="{E46CF3ED-01FD-458C-9353-AFBB5010D25C}" type="presParOf" srcId="{24595D89-DAE8-4825-A07B-AC120D15F6B7}" destId="{D0F2A183-CFA6-4B12-A938-DECF16835E6B}" srcOrd="0" destOrd="0" presId="urn:microsoft.com/office/officeart/2005/8/layout/cycle2"/>
    <dgm:cxn modelId="{F3701390-7B83-4C13-A149-7B829938B40D}" type="presParOf" srcId="{F3CA89D9-FCC1-45A6-9E2C-B109D4B109ED}" destId="{33C74F7D-1BBB-4183-8213-73BDF22168B7}" srcOrd="6" destOrd="0" presId="urn:microsoft.com/office/officeart/2005/8/layout/cycle2"/>
    <dgm:cxn modelId="{FAA8B5DE-5212-4F07-8181-C982291153BC}" type="presParOf" srcId="{F3CA89D9-FCC1-45A6-9E2C-B109D4B109ED}" destId="{CD872AAB-BAD6-4FD1-80EC-8BFCBBAC2754}" srcOrd="7" destOrd="0" presId="urn:microsoft.com/office/officeart/2005/8/layout/cycle2"/>
    <dgm:cxn modelId="{A0B0B5D9-75C0-43A2-A434-466E3A4EB501}" type="presParOf" srcId="{CD872AAB-BAD6-4FD1-80EC-8BFCBBAC2754}" destId="{DF6146B7-5368-4E06-B600-85AD2AD35F30}" srcOrd="0" destOrd="0" presId="urn:microsoft.com/office/officeart/2005/8/layout/cycle2"/>
    <dgm:cxn modelId="{EEE08CEE-58B1-41B7-918D-12C69FE9D217}" type="presParOf" srcId="{F3CA89D9-FCC1-45A6-9E2C-B109D4B109ED}" destId="{599BDC62-3C9B-4A67-B2C4-FDCB1EAAB96E}" srcOrd="8" destOrd="0" presId="urn:microsoft.com/office/officeart/2005/8/layout/cycle2"/>
    <dgm:cxn modelId="{97C9B1FE-FAF8-4313-AF8C-5E871D0FC9EB}" type="presParOf" srcId="{F3CA89D9-FCC1-45A6-9E2C-B109D4B109ED}" destId="{A0029FB3-ABFF-438C-82B6-D398B6A92014}" srcOrd="9" destOrd="0" presId="urn:microsoft.com/office/officeart/2005/8/layout/cycle2"/>
    <dgm:cxn modelId="{833B1F7E-C38B-4E7A-82EA-6D74BE869E7C}" type="presParOf" srcId="{A0029FB3-ABFF-438C-82B6-D398B6A92014}" destId="{89CFDCCD-8D39-419D-9D74-5DBBB03668F7}" srcOrd="0" destOrd="0" presId="urn:microsoft.com/office/officeart/2005/8/layout/cycle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EAC09-C6C9-4003-A44A-E82DB9B4C34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6CC95-C0B6-4F66-AC04-127D77A9D145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</a:rPr>
            <a:t>Recreation</a:t>
          </a:r>
          <a:endParaRPr lang="en-US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83A6F1B-4DBF-4F73-AE06-0FD939E35621}" type="parTrans" cxnId="{6BE4FAF9-8C18-4CF3-8BBE-D2AF2BE0A212}">
      <dgm:prSet/>
      <dgm:spPr/>
      <dgm:t>
        <a:bodyPr/>
        <a:lstStyle/>
        <a:p>
          <a:endParaRPr lang="en-US"/>
        </a:p>
      </dgm:t>
    </dgm:pt>
    <dgm:pt modelId="{F5311FAA-7E15-47E5-84CA-D0AC8FD8042E}" type="sibTrans" cxnId="{6BE4FAF9-8C18-4CF3-8BBE-D2AF2BE0A212}">
      <dgm:prSet/>
      <dgm:spPr/>
      <dgm:t>
        <a:bodyPr/>
        <a:lstStyle/>
        <a:p>
          <a:endParaRPr lang="en-US"/>
        </a:p>
      </dgm:t>
    </dgm:pt>
    <dgm:pt modelId="{D2156151-358E-429F-9FE9-AF970CC5D1EA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Tourism</a:t>
          </a:r>
          <a:endParaRPr 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E558029-8F16-4462-A224-52F0FF964EA3}" type="parTrans" cxnId="{2EA497F3-1738-4E98-936D-0D4EFEF8F97C}">
      <dgm:prSet/>
      <dgm:spPr/>
      <dgm:t>
        <a:bodyPr/>
        <a:lstStyle/>
        <a:p>
          <a:endParaRPr lang="en-US"/>
        </a:p>
      </dgm:t>
    </dgm:pt>
    <dgm:pt modelId="{91AA5F39-47D1-4D4C-9000-D8A0D7439B4B}" type="sibTrans" cxnId="{2EA497F3-1738-4E98-936D-0D4EFEF8F97C}">
      <dgm:prSet/>
      <dgm:spPr/>
      <dgm:t>
        <a:bodyPr/>
        <a:lstStyle/>
        <a:p>
          <a:endParaRPr lang="en-US"/>
        </a:p>
      </dgm:t>
    </dgm:pt>
    <dgm:pt modelId="{B1EFB81C-8AAE-4A5E-8AF2-4ECB528A1ADF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Agriculture</a:t>
          </a:r>
          <a:endParaRPr 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66BAFB9-3541-42A5-A1DF-EC607D502AA9}" type="parTrans" cxnId="{D0610A7B-F008-4464-A15B-F2973992B65B}">
      <dgm:prSet/>
      <dgm:spPr/>
      <dgm:t>
        <a:bodyPr/>
        <a:lstStyle/>
        <a:p>
          <a:endParaRPr lang="en-US"/>
        </a:p>
      </dgm:t>
    </dgm:pt>
    <dgm:pt modelId="{EF595D89-D091-4CB2-BC2E-8FAE8FEC56C5}" type="sibTrans" cxnId="{D0610A7B-F008-4464-A15B-F2973992B65B}">
      <dgm:prSet/>
      <dgm:spPr/>
      <dgm:t>
        <a:bodyPr/>
        <a:lstStyle/>
        <a:p>
          <a:endParaRPr lang="en-US"/>
        </a:p>
      </dgm:t>
    </dgm:pt>
    <dgm:pt modelId="{D7AB650B-0A4C-44AD-A54D-E7719299E78B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Bureaucracy</a:t>
          </a:r>
          <a:endParaRPr 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89B0740-6D2D-4A0E-9061-FEA124D23F3D}" type="parTrans" cxnId="{D6F845EC-205F-4153-A675-5E3F07FA9BA3}">
      <dgm:prSet/>
      <dgm:spPr/>
      <dgm:t>
        <a:bodyPr/>
        <a:lstStyle/>
        <a:p>
          <a:endParaRPr lang="en-US"/>
        </a:p>
      </dgm:t>
    </dgm:pt>
    <dgm:pt modelId="{788F8AC5-32E0-4737-AFF6-0C6D7DF00A77}" type="sibTrans" cxnId="{D6F845EC-205F-4153-A675-5E3F07FA9BA3}">
      <dgm:prSet/>
      <dgm:spPr/>
      <dgm:t>
        <a:bodyPr/>
        <a:lstStyle/>
        <a:p>
          <a:endParaRPr lang="en-US"/>
        </a:p>
      </dgm:t>
    </dgm:pt>
    <dgm:pt modelId="{5DAE1044-5A56-49ED-A790-A40F9B6C86CD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Business Development</a:t>
          </a:r>
          <a:endParaRPr 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D4FD6BA-8D7F-4B05-99D0-8B7452941012}" type="parTrans" cxnId="{15536412-6B74-4C94-A749-240945BE8A85}">
      <dgm:prSet/>
      <dgm:spPr/>
      <dgm:t>
        <a:bodyPr/>
        <a:lstStyle/>
        <a:p>
          <a:endParaRPr lang="en-US"/>
        </a:p>
      </dgm:t>
    </dgm:pt>
    <dgm:pt modelId="{A33CDDBF-3D7B-45DA-8B81-790190B36548}" type="sibTrans" cxnId="{15536412-6B74-4C94-A749-240945BE8A85}">
      <dgm:prSet/>
      <dgm:spPr/>
      <dgm:t>
        <a:bodyPr/>
        <a:lstStyle/>
        <a:p>
          <a:endParaRPr lang="en-US"/>
        </a:p>
      </dgm:t>
    </dgm:pt>
    <dgm:pt modelId="{0E27D1F5-4C02-4EE5-9C9C-E9A614912EC5}" type="pres">
      <dgm:prSet presAssocID="{EBCEAC09-C6C9-4003-A44A-E82DB9B4C3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5AE861-375D-4B35-95E6-60A3B1AE88B3}" type="pres">
      <dgm:prSet presAssocID="{DF36CC95-C0B6-4F66-AC04-127D77A9D1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8CB79-10C9-4D2F-A31E-C1DB5964FCD6}" type="pres">
      <dgm:prSet presAssocID="{F5311FAA-7E15-47E5-84CA-D0AC8FD8042E}" presName="sibTrans" presStyleCnt="0"/>
      <dgm:spPr/>
    </dgm:pt>
    <dgm:pt modelId="{610494FB-DBFC-481C-AA21-D11E7B683F7B}" type="pres">
      <dgm:prSet presAssocID="{D2156151-358E-429F-9FE9-AF970CC5D1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0EDBF-2805-417D-9CF5-E18E6AD9238C}" type="pres">
      <dgm:prSet presAssocID="{91AA5F39-47D1-4D4C-9000-D8A0D7439B4B}" presName="sibTrans" presStyleCnt="0"/>
      <dgm:spPr/>
    </dgm:pt>
    <dgm:pt modelId="{6B9274C5-501F-4842-8873-BFEAAF222D58}" type="pres">
      <dgm:prSet presAssocID="{B1EFB81C-8AAE-4A5E-8AF2-4ECB528A1A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886FE-DA00-48E8-8F9E-EB604C41EA22}" type="pres">
      <dgm:prSet presAssocID="{EF595D89-D091-4CB2-BC2E-8FAE8FEC56C5}" presName="sibTrans" presStyleCnt="0"/>
      <dgm:spPr/>
    </dgm:pt>
    <dgm:pt modelId="{BBDE1783-FA3D-4628-94F3-04084444C21F}" type="pres">
      <dgm:prSet presAssocID="{D7AB650B-0A4C-44AD-A54D-E7719299E7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A6082-6350-435B-A453-B59AF344452A}" type="pres">
      <dgm:prSet presAssocID="{788F8AC5-32E0-4737-AFF6-0C6D7DF00A77}" presName="sibTrans" presStyleCnt="0"/>
      <dgm:spPr/>
    </dgm:pt>
    <dgm:pt modelId="{5CF7B99F-2F4E-4CE9-8A84-D5CD084FEE7F}" type="pres">
      <dgm:prSet presAssocID="{5DAE1044-5A56-49ED-A790-A40F9B6C86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88794-DFD5-4A5D-9679-7003F1245928}" type="presOf" srcId="{D2156151-358E-429F-9FE9-AF970CC5D1EA}" destId="{610494FB-DBFC-481C-AA21-D11E7B683F7B}" srcOrd="0" destOrd="0" presId="urn:microsoft.com/office/officeart/2005/8/layout/hList6"/>
    <dgm:cxn modelId="{AF1AA325-61CB-4406-9E10-AC0054B92BB4}" type="presOf" srcId="{DF36CC95-C0B6-4F66-AC04-127D77A9D145}" destId="{EE5AE861-375D-4B35-95E6-60A3B1AE88B3}" srcOrd="0" destOrd="0" presId="urn:microsoft.com/office/officeart/2005/8/layout/hList6"/>
    <dgm:cxn modelId="{48CDA838-288B-48DF-BE32-9DA7DAE1793B}" type="presOf" srcId="{5DAE1044-5A56-49ED-A790-A40F9B6C86CD}" destId="{5CF7B99F-2F4E-4CE9-8A84-D5CD084FEE7F}" srcOrd="0" destOrd="0" presId="urn:microsoft.com/office/officeart/2005/8/layout/hList6"/>
    <dgm:cxn modelId="{2EA497F3-1738-4E98-936D-0D4EFEF8F97C}" srcId="{EBCEAC09-C6C9-4003-A44A-E82DB9B4C341}" destId="{D2156151-358E-429F-9FE9-AF970CC5D1EA}" srcOrd="1" destOrd="0" parTransId="{CE558029-8F16-4462-A224-52F0FF964EA3}" sibTransId="{91AA5F39-47D1-4D4C-9000-D8A0D7439B4B}"/>
    <dgm:cxn modelId="{6BE4FAF9-8C18-4CF3-8BBE-D2AF2BE0A212}" srcId="{EBCEAC09-C6C9-4003-A44A-E82DB9B4C341}" destId="{DF36CC95-C0B6-4F66-AC04-127D77A9D145}" srcOrd="0" destOrd="0" parTransId="{B83A6F1B-4DBF-4F73-AE06-0FD939E35621}" sibTransId="{F5311FAA-7E15-47E5-84CA-D0AC8FD8042E}"/>
    <dgm:cxn modelId="{D6F845EC-205F-4153-A675-5E3F07FA9BA3}" srcId="{EBCEAC09-C6C9-4003-A44A-E82DB9B4C341}" destId="{D7AB650B-0A4C-44AD-A54D-E7719299E78B}" srcOrd="3" destOrd="0" parTransId="{689B0740-6D2D-4A0E-9061-FEA124D23F3D}" sibTransId="{788F8AC5-32E0-4737-AFF6-0C6D7DF00A77}"/>
    <dgm:cxn modelId="{9379798C-A37B-4499-B9D4-6F9F44E72026}" type="presOf" srcId="{D7AB650B-0A4C-44AD-A54D-E7719299E78B}" destId="{BBDE1783-FA3D-4628-94F3-04084444C21F}" srcOrd="0" destOrd="0" presId="urn:microsoft.com/office/officeart/2005/8/layout/hList6"/>
    <dgm:cxn modelId="{8596E077-E3A8-4C25-87A4-FA00995C79AB}" type="presOf" srcId="{B1EFB81C-8AAE-4A5E-8AF2-4ECB528A1ADF}" destId="{6B9274C5-501F-4842-8873-BFEAAF222D58}" srcOrd="0" destOrd="0" presId="urn:microsoft.com/office/officeart/2005/8/layout/hList6"/>
    <dgm:cxn modelId="{15536412-6B74-4C94-A749-240945BE8A85}" srcId="{EBCEAC09-C6C9-4003-A44A-E82DB9B4C341}" destId="{5DAE1044-5A56-49ED-A790-A40F9B6C86CD}" srcOrd="4" destOrd="0" parTransId="{AD4FD6BA-8D7F-4B05-99D0-8B7452941012}" sibTransId="{A33CDDBF-3D7B-45DA-8B81-790190B36548}"/>
    <dgm:cxn modelId="{D0610A7B-F008-4464-A15B-F2973992B65B}" srcId="{EBCEAC09-C6C9-4003-A44A-E82DB9B4C341}" destId="{B1EFB81C-8AAE-4A5E-8AF2-4ECB528A1ADF}" srcOrd="2" destOrd="0" parTransId="{A66BAFB9-3541-42A5-A1DF-EC607D502AA9}" sibTransId="{EF595D89-D091-4CB2-BC2E-8FAE8FEC56C5}"/>
    <dgm:cxn modelId="{171B2A14-5426-4C6F-BDBB-C3607733AB66}" type="presOf" srcId="{EBCEAC09-C6C9-4003-A44A-E82DB9B4C341}" destId="{0E27D1F5-4C02-4EE5-9C9C-E9A614912EC5}" srcOrd="0" destOrd="0" presId="urn:microsoft.com/office/officeart/2005/8/layout/hList6"/>
    <dgm:cxn modelId="{E4417D84-711D-42FC-91DF-B87D07D90226}" type="presParOf" srcId="{0E27D1F5-4C02-4EE5-9C9C-E9A614912EC5}" destId="{EE5AE861-375D-4B35-95E6-60A3B1AE88B3}" srcOrd="0" destOrd="0" presId="urn:microsoft.com/office/officeart/2005/8/layout/hList6"/>
    <dgm:cxn modelId="{C1363EF3-4D4B-4A02-9735-39B2AF320EF9}" type="presParOf" srcId="{0E27D1F5-4C02-4EE5-9C9C-E9A614912EC5}" destId="{A6C8CB79-10C9-4D2F-A31E-C1DB5964FCD6}" srcOrd="1" destOrd="0" presId="urn:microsoft.com/office/officeart/2005/8/layout/hList6"/>
    <dgm:cxn modelId="{65391654-34B9-461D-96F3-C0567BDDD75F}" type="presParOf" srcId="{0E27D1F5-4C02-4EE5-9C9C-E9A614912EC5}" destId="{610494FB-DBFC-481C-AA21-D11E7B683F7B}" srcOrd="2" destOrd="0" presId="urn:microsoft.com/office/officeart/2005/8/layout/hList6"/>
    <dgm:cxn modelId="{E5E2271B-930E-400B-8FC4-07A4F56D09EC}" type="presParOf" srcId="{0E27D1F5-4C02-4EE5-9C9C-E9A614912EC5}" destId="{6480EDBF-2805-417D-9CF5-E18E6AD9238C}" srcOrd="3" destOrd="0" presId="urn:microsoft.com/office/officeart/2005/8/layout/hList6"/>
    <dgm:cxn modelId="{C71CBE17-9E74-4AB0-AE14-F029A93F939F}" type="presParOf" srcId="{0E27D1F5-4C02-4EE5-9C9C-E9A614912EC5}" destId="{6B9274C5-501F-4842-8873-BFEAAF222D58}" srcOrd="4" destOrd="0" presId="urn:microsoft.com/office/officeart/2005/8/layout/hList6"/>
    <dgm:cxn modelId="{1FE8CF9A-09F8-4F33-A96C-9617AB82EBEF}" type="presParOf" srcId="{0E27D1F5-4C02-4EE5-9C9C-E9A614912EC5}" destId="{55B886FE-DA00-48E8-8F9E-EB604C41EA22}" srcOrd="5" destOrd="0" presId="urn:microsoft.com/office/officeart/2005/8/layout/hList6"/>
    <dgm:cxn modelId="{986F3672-21BE-45D3-8C6A-E249BBC8A0E4}" type="presParOf" srcId="{0E27D1F5-4C02-4EE5-9C9C-E9A614912EC5}" destId="{BBDE1783-FA3D-4628-94F3-04084444C21F}" srcOrd="6" destOrd="0" presId="urn:microsoft.com/office/officeart/2005/8/layout/hList6"/>
    <dgm:cxn modelId="{5A44B28E-359F-43FD-8AC7-506C5AB65C8D}" type="presParOf" srcId="{0E27D1F5-4C02-4EE5-9C9C-E9A614912EC5}" destId="{240A6082-6350-435B-A453-B59AF344452A}" srcOrd="7" destOrd="0" presId="urn:microsoft.com/office/officeart/2005/8/layout/hList6"/>
    <dgm:cxn modelId="{3546EDBC-741F-420B-865A-7D2CAD734CC0}" type="presParOf" srcId="{0E27D1F5-4C02-4EE5-9C9C-E9A614912EC5}" destId="{5CF7B99F-2F4E-4CE9-8A84-D5CD084FEE7F}" srcOrd="8" destOrd="0" presId="urn:microsoft.com/office/officeart/2005/8/layout/hList6"/>
  </dgm:cxnLst>
  <dgm:bg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38528-A36F-425B-9208-F005701D0A06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Hunting</a:t>
          </a:r>
          <a:endParaRPr lang="en-US" sz="1700" kern="1200" dirty="0"/>
        </a:p>
      </dsp:txBody>
      <dsp:txXfrm>
        <a:off x="3631760" y="200225"/>
        <a:ext cx="966078" cy="966078"/>
      </dsp:txXfrm>
    </dsp:sp>
    <dsp:sp modelId="{6E9E9633-0915-4DC7-9C16-F261E6BFD03A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65376" y="1110177"/>
        <a:ext cx="254833" cy="276664"/>
      </dsp:txXfrm>
    </dsp:sp>
    <dsp:sp modelId="{C35EFA1B-67DB-4BE5-8EFD-4F291FC8FB24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Trapping</a:t>
          </a:r>
          <a:endParaRPr lang="en-US" sz="1700" kern="1200" dirty="0"/>
        </a:p>
      </dsp:txBody>
      <dsp:txXfrm>
        <a:off x="5292773" y="1407021"/>
        <a:ext cx="966078" cy="966078"/>
      </dsp:txXfrm>
    </dsp:sp>
    <dsp:sp modelId="{0F07C833-D16B-45CC-BA88-F196CE665FC1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351228" y="2666314"/>
        <a:ext cx="254833" cy="276664"/>
      </dsp:txXfrm>
    </dsp:sp>
    <dsp:sp modelId="{5353BDC4-6209-4FE3-A3DD-2C4110EEFF42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Fishing</a:t>
          </a:r>
          <a:endParaRPr lang="en-US" sz="1700" kern="1200" dirty="0"/>
        </a:p>
      </dsp:txBody>
      <dsp:txXfrm>
        <a:off x="4658323" y="3359659"/>
        <a:ext cx="966078" cy="966078"/>
      </dsp:txXfrm>
    </dsp:sp>
    <dsp:sp modelId="{24595D89-DAE8-4825-A07B-AC120D15F6B7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052293" y="3704366"/>
        <a:ext cx="254833" cy="276664"/>
      </dsp:txXfrm>
    </dsp:sp>
    <dsp:sp modelId="{33C74F7D-1BBB-4183-8213-73BDF22168B7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Gathering</a:t>
          </a:r>
          <a:endParaRPr lang="en-US" sz="1700" kern="1200" dirty="0"/>
        </a:p>
      </dsp:txBody>
      <dsp:txXfrm>
        <a:off x="2605198" y="3359659"/>
        <a:ext cx="966078" cy="966078"/>
      </dsp:txXfrm>
    </dsp:sp>
    <dsp:sp modelId="{CD872AAB-BAD6-4FD1-80EC-8BFCBBAC2754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663653" y="2789780"/>
        <a:ext cx="254833" cy="276664"/>
      </dsp:txXfrm>
    </dsp:sp>
    <dsp:sp modelId="{599BDC62-3C9B-4A67-B2C4-FDCB1EAAB96E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Trading</a:t>
          </a:r>
          <a:endParaRPr lang="en-US" sz="1700" kern="1200" dirty="0"/>
        </a:p>
      </dsp:txBody>
      <dsp:txXfrm>
        <a:off x="1970747" y="1407021"/>
        <a:ext cx="966078" cy="966078"/>
      </dsp:txXfrm>
    </dsp:sp>
    <dsp:sp modelId="{A0029FB3-ABFF-438C-82B6-D398B6A92014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104363" y="1186483"/>
        <a:ext cx="254833" cy="27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E861-375D-4B35-95E6-60A3B1AE88B3}">
      <dsp:nvSpPr>
        <dsp:cNvPr id="0" name=""/>
        <dsp:cNvSpPr/>
      </dsp:nvSpPr>
      <dsp:spPr>
        <a:xfrm rot="16200000">
          <a:off x="-1574298" y="1578719"/>
          <a:ext cx="470852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90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Recreation</a:t>
          </a:r>
          <a:endParaRPr lang="en-US" sz="1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5400000">
        <a:off x="4421" y="941705"/>
        <a:ext cx="1551086" cy="2825115"/>
      </dsp:txXfrm>
    </dsp:sp>
    <dsp:sp modelId="{610494FB-DBFC-481C-AA21-D11E7B683F7B}">
      <dsp:nvSpPr>
        <dsp:cNvPr id="0" name=""/>
        <dsp:cNvSpPr/>
      </dsp:nvSpPr>
      <dsp:spPr>
        <a:xfrm rot="16200000">
          <a:off x="93119" y="1578719"/>
          <a:ext cx="470852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90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Tourism</a:t>
          </a:r>
          <a:endParaRPr lang="en-US" sz="1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5400000">
        <a:off x="1671838" y="941705"/>
        <a:ext cx="1551086" cy="2825115"/>
      </dsp:txXfrm>
    </dsp:sp>
    <dsp:sp modelId="{6B9274C5-501F-4842-8873-BFEAAF222D58}">
      <dsp:nvSpPr>
        <dsp:cNvPr id="0" name=""/>
        <dsp:cNvSpPr/>
      </dsp:nvSpPr>
      <dsp:spPr>
        <a:xfrm rot="16200000">
          <a:off x="1760537" y="1578719"/>
          <a:ext cx="470852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90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Agriculture</a:t>
          </a:r>
          <a:endParaRPr lang="en-US" sz="1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5400000">
        <a:off x="3339256" y="941705"/>
        <a:ext cx="1551086" cy="2825115"/>
      </dsp:txXfrm>
    </dsp:sp>
    <dsp:sp modelId="{BBDE1783-FA3D-4628-94F3-04084444C21F}">
      <dsp:nvSpPr>
        <dsp:cNvPr id="0" name=""/>
        <dsp:cNvSpPr/>
      </dsp:nvSpPr>
      <dsp:spPr>
        <a:xfrm rot="16200000">
          <a:off x="3427955" y="1578719"/>
          <a:ext cx="470852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90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Bureaucracy</a:t>
          </a:r>
          <a:endParaRPr lang="en-US" sz="1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5400000">
        <a:off x="5006674" y="941705"/>
        <a:ext cx="1551086" cy="2825115"/>
      </dsp:txXfrm>
    </dsp:sp>
    <dsp:sp modelId="{5CF7B99F-2F4E-4CE9-8A84-D5CD084FEE7F}">
      <dsp:nvSpPr>
        <dsp:cNvPr id="0" name=""/>
        <dsp:cNvSpPr/>
      </dsp:nvSpPr>
      <dsp:spPr>
        <a:xfrm rot="16200000">
          <a:off x="5095373" y="1578719"/>
          <a:ext cx="470852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90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Business Development</a:t>
          </a:r>
          <a:endParaRPr lang="en-US" sz="1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5400000">
        <a:off x="6674092" y="941705"/>
        <a:ext cx="1551086" cy="282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55D568-9827-456A-951C-7A783FCAE834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0203724-E60A-4C24-A743-D115CB178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5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C60616-4DC4-4EB8-870C-BD7EB77279ED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7D8401F-5DD9-4268-ACC3-5580A28E3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9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3C5E2-4EC5-4CB9-B3C3-66953816F4ED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086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169902" indent="-169902">
              <a:buFontTx/>
              <a:buChar char="-"/>
              <a:defRPr/>
            </a:pPr>
            <a:r>
              <a:rPr lang="en-US" b="1" dirty="0" smtClean="0"/>
              <a:t>I</a:t>
            </a:r>
            <a:r>
              <a:rPr lang="en-US" b="1" baseline="0" dirty="0" smtClean="0"/>
              <a:t> thought this was a nice view of </a:t>
            </a:r>
            <a:r>
              <a:rPr lang="en-US" b="1" dirty="0" smtClean="0"/>
              <a:t>our</a:t>
            </a:r>
            <a:r>
              <a:rPr lang="en-US" b="1" baseline="0" dirty="0" smtClean="0"/>
              <a:t> Traditional Territory</a:t>
            </a:r>
            <a:endParaRPr lang="en-US" b="1" dirty="0" smtClean="0"/>
          </a:p>
          <a:p>
            <a:pPr marL="169902" indent="-169902">
              <a:buFontTx/>
              <a:buChar char="-"/>
              <a:defRPr/>
            </a:pPr>
            <a:endParaRPr lang="en-US" dirty="0" smtClean="0"/>
          </a:p>
          <a:p>
            <a:pPr marL="169902" indent="-169902">
              <a:defRPr/>
            </a:pPr>
            <a:endParaRPr lang="en-US" dirty="0" smtClean="0"/>
          </a:p>
          <a:p>
            <a:pPr marL="169902" indent="-169902"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73732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3445"/>
            <a:fld id="{B1EB493C-AD6D-4A05-9340-21A6344B641A}" type="slidenum">
              <a:rPr lang="en-CA" altLang="en-US" smtClean="0"/>
              <a:pPr defTabSz="923445"/>
              <a:t>3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333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B4894-1B2A-4040-A15F-A4AECB3BBC12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1477" y="3301286"/>
            <a:ext cx="6773122" cy="31275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3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588EA-42C2-4687-A703-D054101A279B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7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2DD50-A1B6-419D-B439-0B26721DBAC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01761"/>
            <a:ext cx="6773122" cy="312729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78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7A89B-107E-4477-B819-6FFC83A9CBBD}" type="slidenum">
              <a:rPr lang="en-C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9588-8850-495A-9342-403E28758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58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DFDD-7201-478C-BEF1-8262CD1AF433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2A53A-4020-4CAC-B090-15B6939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en.wikipedia.org/wiki/Flag_of_Canada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ing.com/images/search?q=Great+Lakes&amp;FORM=IARRTH&amp;ufn=Great+Lakes&amp;stid=cae5b0f2-3885-fce1-e7e2-dfb298e4f5ea&amp;cbn=EntityAnswer&amp;cbi=0&amp;FORM=IARRTH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1271"/>
          </a:xfrm>
        </p:spPr>
        <p:txBody>
          <a:bodyPr>
            <a:normAutofit fontScale="90000"/>
          </a:bodyPr>
          <a:lstStyle/>
          <a:p>
            <a:r>
              <a:rPr lang="en-CA" sz="3200" b="1" dirty="0" smtClean="0"/>
              <a:t>“Community-based Approaches to Disaster Resilience: A View from Walpole Island First Nation”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4191000"/>
            <a:ext cx="7924800" cy="228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CA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CA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CA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CA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CA" sz="2400" b="1" dirty="0" smtClean="0">
                <a:solidFill>
                  <a:schemeClr val="accent2">
                    <a:lumMod val="50000"/>
                  </a:schemeClr>
                </a:solidFill>
              </a:rPr>
              <a:t>Dean M. Jacobs</a:t>
            </a:r>
            <a:r>
              <a:rPr lang="en-CA" sz="2400" dirty="0" smtClean="0">
                <a:solidFill>
                  <a:schemeClr val="accent2">
                    <a:lumMod val="50000"/>
                  </a:schemeClr>
                </a:solidFill>
              </a:rPr>
              <a:t>					CEC/JPAC</a:t>
            </a:r>
          </a:p>
          <a:p>
            <a:pPr>
              <a:buNone/>
            </a:pPr>
            <a:r>
              <a:rPr lang="en-CA" sz="2400" b="1" dirty="0" smtClean="0">
                <a:solidFill>
                  <a:schemeClr val="accent2">
                    <a:lumMod val="50000"/>
                  </a:schemeClr>
                </a:solidFill>
              </a:rPr>
              <a:t>Consultation Manager</a:t>
            </a:r>
            <a:r>
              <a:rPr lang="en-CA" sz="2400" dirty="0" smtClean="0">
                <a:solidFill>
                  <a:schemeClr val="accent2">
                    <a:lumMod val="50000"/>
                  </a:schemeClr>
                </a:solidFill>
              </a:rPr>
              <a:t>				San Juan, P.R.</a:t>
            </a:r>
          </a:p>
          <a:p>
            <a:pPr>
              <a:buNone/>
            </a:pPr>
            <a:r>
              <a:rPr lang="en-CA" sz="2400" b="1" dirty="0" smtClean="0">
                <a:solidFill>
                  <a:schemeClr val="accent2">
                    <a:lumMod val="50000"/>
                  </a:schemeClr>
                </a:solidFill>
              </a:rPr>
              <a:t>Walpole Island First Nation</a:t>
            </a:r>
            <a:r>
              <a:rPr lang="en-CA" sz="2400" dirty="0" smtClean="0">
                <a:solidFill>
                  <a:schemeClr val="accent2">
                    <a:lumMod val="50000"/>
                  </a:schemeClr>
                </a:solidFill>
              </a:rPr>
              <a:t>			October 24, 2019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048458"/>
            <a:ext cx="1981201" cy="1785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48458"/>
            <a:ext cx="1837510" cy="1785489"/>
          </a:xfrm>
          <a:prstGeom prst="rect">
            <a:avLst/>
          </a:prstGeom>
        </p:spPr>
      </p:pic>
      <p:pic>
        <p:nvPicPr>
          <p:cNvPr id="2050" name="Picture 2" descr="Flag of Canada">
            <a:hlinkClick r:id="rId5" tooltip="Flag of Canad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84" y="1524000"/>
            <a:ext cx="2127185" cy="17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alpole 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2614" y="4002408"/>
            <a:ext cx="1936782" cy="13359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002408"/>
            <a:ext cx="1905001" cy="133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 &amp; Community Matter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7924800" cy="4525963"/>
          </a:xfrm>
        </p:spPr>
        <p:txBody>
          <a:bodyPr>
            <a:normAutofit/>
          </a:bodyPr>
          <a:lstStyle/>
          <a:p>
            <a:r>
              <a:rPr lang="en-CA" sz="3600" dirty="0" smtClean="0"/>
              <a:t>Good development is about shifting the conversation from impact avoidance, risk management, mitigation, and justifiable infringement to collaboration and partnership. Meaning sustainable development, community well-being, equity participation and resources revenue sharing.</a:t>
            </a:r>
          </a:p>
        </p:txBody>
      </p:sp>
    </p:spTree>
    <p:extLst>
      <p:ext uri="{BB962C8B-B14F-4D97-AF65-F5344CB8AC3E}">
        <p14:creationId xmlns:p14="http://schemas.microsoft.com/office/powerpoint/2010/main" val="30946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Extreme Weather Events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8669" y="2400764"/>
            <a:ext cx="5317903" cy="3148759"/>
          </a:xfr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6" y="1316192"/>
            <a:ext cx="3251964" cy="5313208"/>
          </a:xfrm>
        </p:spPr>
      </p:pic>
    </p:spTree>
    <p:extLst>
      <p:ext uri="{BB962C8B-B14F-4D97-AF65-F5344CB8AC3E}">
        <p14:creationId xmlns:p14="http://schemas.microsoft.com/office/powerpoint/2010/main" val="247512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57" y="381000"/>
            <a:ext cx="4572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4038600" cy="2667208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8252"/>
            <a:ext cx="4038600" cy="2484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35" y="3732558"/>
            <a:ext cx="4608443" cy="25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CA" sz="2800" b="1" dirty="0"/>
              <a:t>Opportunities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81000"/>
            <a:ext cx="8001000" cy="914400"/>
            <a:chOff x="240" y="192"/>
            <a:chExt cx="5040" cy="912"/>
          </a:xfrm>
        </p:grpSpPr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432" y="192"/>
              <a:ext cx="0" cy="912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240" y="912"/>
              <a:ext cx="504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2532" name="Picture 6" descr="Little g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343400"/>
            <a:ext cx="1809061" cy="240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28600" y="1513422"/>
            <a:ext cx="76485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defTabSz="3810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/>
              <a:t>Developing new partnerships in </a:t>
            </a:r>
            <a:r>
              <a:rPr lang="en-US" sz="2400" dirty="0" smtClean="0"/>
              <a:t>Canada, Mexico, U.S.A. </a:t>
            </a:r>
            <a:r>
              <a:rPr lang="en-US" sz="2400" dirty="0"/>
              <a:t>and beyond </a:t>
            </a:r>
          </a:p>
          <a:p>
            <a:pPr marL="381000" indent="-381000" defTabSz="3810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/>
              <a:t>Utilizing global markets, </a:t>
            </a:r>
            <a:r>
              <a:rPr lang="en-US" sz="2400" dirty="0" smtClean="0"/>
              <a:t>case law</a:t>
            </a:r>
            <a:r>
              <a:rPr lang="en-US" sz="2400" dirty="0"/>
              <a:t>, legislation and policy statements to advance and </a:t>
            </a:r>
            <a:r>
              <a:rPr lang="en-US" sz="2400" dirty="0" smtClean="0"/>
              <a:t>promote truth and reconciliation, Indigenous self-determination, well-being and resiliency</a:t>
            </a:r>
            <a:endParaRPr lang="en-US" sz="2400" dirty="0"/>
          </a:p>
          <a:p>
            <a:pPr marL="381000" indent="-381000" defTabSz="3810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/>
              <a:t>Moving from the recognition of </a:t>
            </a:r>
            <a:r>
              <a:rPr lang="en-US" sz="2400" dirty="0" smtClean="0"/>
              <a:t>Indigenous Law and Traditional </a:t>
            </a:r>
            <a:r>
              <a:rPr lang="en-US" sz="2400" dirty="0"/>
              <a:t>Knowledge to respecting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535"/>
          </a:xfrm>
        </p:spPr>
        <p:txBody>
          <a:bodyPr/>
          <a:lstStyle/>
          <a:p>
            <a:r>
              <a:rPr lang="en-US" dirty="0" smtClean="0"/>
              <a:t>Great Lakes Basin</a:t>
            </a:r>
            <a:endParaRPr lang="en-CA" dirty="0"/>
          </a:p>
        </p:txBody>
      </p:sp>
      <p:pic>
        <p:nvPicPr>
          <p:cNvPr id="3074" name="Picture 2" descr="Image result for Great Lak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1" y="1093173"/>
            <a:ext cx="7908419" cy="561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43" name="Content Placeholder 3" descr="landsat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8839200" cy="6629400"/>
          </a:xfrm>
        </p:spPr>
      </p:pic>
      <p:sp>
        <p:nvSpPr>
          <p:cNvPr id="10244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496300" y="80963"/>
            <a:ext cx="550863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1723C-BDE3-43D6-BF02-56F666AA5240}" type="slidenum">
              <a:rPr lang="en-CA" smtClean="0">
                <a:solidFill>
                  <a:schemeClr val="bg1"/>
                </a:solidFill>
              </a:rPr>
              <a:pPr/>
              <a:t>3</a:t>
            </a:fld>
            <a:endParaRPr lang="en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Traditional Economies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3036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9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9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ver_and_Jan2007"/>
          <p:cNvPicPr>
            <a:picLocks noChangeAspect="1" noChangeArrowheads="1"/>
          </p:cNvPicPr>
          <p:nvPr/>
        </p:nvPicPr>
        <p:blipFill>
          <a:blip r:embed="rId3" cstate="print"/>
          <a:srcRect b="2942"/>
          <a:stretch>
            <a:fillRect/>
          </a:stretch>
        </p:blipFill>
        <p:spPr bwMode="auto">
          <a:xfrm>
            <a:off x="684213" y="1341438"/>
            <a:ext cx="792003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81000"/>
            <a:ext cx="8001000" cy="914400"/>
            <a:chOff x="240" y="192"/>
            <a:chExt cx="5040" cy="912"/>
          </a:xfrm>
        </p:grpSpPr>
        <p:sp>
          <p:nvSpPr>
            <p:cNvPr id="34821" name="Line 4"/>
            <p:cNvSpPr>
              <a:spLocks noChangeShapeType="1"/>
            </p:cNvSpPr>
            <p:nvPr/>
          </p:nvSpPr>
          <p:spPr bwMode="auto">
            <a:xfrm>
              <a:off x="432" y="192"/>
              <a:ext cx="0" cy="912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22" name="Line 5"/>
            <p:cNvSpPr>
              <a:spLocks noChangeShapeType="1"/>
            </p:cNvSpPr>
            <p:nvPr/>
          </p:nvSpPr>
          <p:spPr bwMode="auto">
            <a:xfrm>
              <a:off x="240" y="912"/>
              <a:ext cx="504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62000" y="3810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3200" b="1" dirty="0">
                <a:solidFill>
                  <a:prstClr val="black"/>
                </a:solidFill>
                <a:cs typeface="Arial" pitchFamily="34" charset="0"/>
              </a:rPr>
              <a:t>Waterways</a:t>
            </a:r>
          </a:p>
        </p:txBody>
      </p:sp>
    </p:spTree>
    <p:extLst>
      <p:ext uri="{BB962C8B-B14F-4D97-AF65-F5344CB8AC3E}">
        <p14:creationId xmlns:p14="http://schemas.microsoft.com/office/powerpoint/2010/main" val="1392565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3171550"/>
              </p:ext>
            </p:extLst>
          </p:nvPr>
        </p:nvGraphicFramePr>
        <p:xfrm>
          <a:off x="106312" y="3276600"/>
          <a:ext cx="4217057" cy="327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icture" r:id="rId4" imgW="2285714" imgH="1777191" progId="">
                  <p:embed/>
                </p:oleObj>
              </mc:Choice>
              <mc:Fallback>
                <p:oleObj name="Picture" r:id="rId4" imgW="2285714" imgH="177719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12" y="3276600"/>
                        <a:ext cx="4217057" cy="3277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7" descr="N from Jana's 10 10 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20784"/>
            <a:ext cx="3960516" cy="2971800"/>
          </a:xfrm>
          <a:prstGeom prst="rect">
            <a:avLst/>
          </a:prstGeom>
          <a:ln w="50800" cap="sq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20113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4">
              <a:buFont typeface="Wingdings" pitchFamily="2" charset="2"/>
              <a:buChar char="q"/>
            </a:pPr>
            <a:endParaRPr lang="en-US" b="1" dirty="0"/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304800" y="990601"/>
            <a:ext cx="4114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CA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CA" sz="2000" b="1" dirty="0" smtClean="0">
                <a:solidFill>
                  <a:srgbClr val="000000"/>
                </a:solidFill>
                <a:latin typeface="+mn-lt"/>
              </a:rPr>
              <a:t>Council </a:t>
            </a:r>
            <a:r>
              <a:rPr lang="en-CA" sz="2000" b="1" dirty="0">
                <a:solidFill>
                  <a:srgbClr val="000000"/>
                </a:solidFill>
                <a:latin typeface="+mn-lt"/>
              </a:rPr>
              <a:t>of the Three Fires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CA" sz="2000" b="1" dirty="0" smtClean="0">
                <a:solidFill>
                  <a:srgbClr val="000000"/>
                </a:solidFill>
                <a:latin typeface="+mn-lt"/>
              </a:rPr>
              <a:t> 4,980 Ojibwe, Potawatomi, and    </a:t>
            </a:r>
            <a:r>
              <a:rPr lang="en-CA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CA" sz="2000" b="1" dirty="0" smtClean="0">
                <a:solidFill>
                  <a:srgbClr val="000000"/>
                </a:solidFill>
                <a:latin typeface="+mn-lt"/>
              </a:rPr>
              <a:t>        </a:t>
            </a:r>
            <a:r>
              <a:rPr lang="en-CA" sz="2000" b="1" dirty="0" smtClean="0">
                <a:solidFill>
                  <a:srgbClr val="000000"/>
                </a:solidFill>
                <a:latin typeface="+mn-lt"/>
              </a:rPr>
              <a:t>Odawa </a:t>
            </a:r>
            <a:r>
              <a:rPr lang="en-CA" sz="2000" b="1" dirty="0" smtClean="0">
                <a:solidFill>
                  <a:srgbClr val="000000"/>
                </a:solidFill>
                <a:latin typeface="+mn-lt"/>
              </a:rPr>
              <a:t>Citizens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CA" sz="2000" b="1" dirty="0" smtClean="0">
                <a:solidFill>
                  <a:srgbClr val="000000"/>
                </a:solidFill>
                <a:latin typeface="+mn-lt"/>
              </a:rPr>
              <a:t> Young and growing population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CA" sz="2000" b="1" dirty="0" smtClean="0">
                <a:solidFill>
                  <a:srgbClr val="000000"/>
                </a:solidFill>
                <a:latin typeface="+mn-lt"/>
              </a:rPr>
              <a:t> 6 islands covering 91 square mi.</a:t>
            </a:r>
            <a:endParaRPr lang="en-CA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4648200" y="4191001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CA" sz="2000" b="1" dirty="0" smtClean="0">
                <a:solidFill>
                  <a:srgbClr val="000000"/>
                </a:solidFill>
                <a:latin typeface="Times New Roman" pitchFamily="18" charset="0"/>
              </a:rPr>
              <a:t>11,000 acres of agriculture</a:t>
            </a:r>
          </a:p>
          <a:p>
            <a:pPr>
              <a:buFontTx/>
              <a:buChar char="•"/>
            </a:pPr>
            <a:r>
              <a:rPr lang="en-CA" sz="2000" b="1" dirty="0" smtClean="0">
                <a:solidFill>
                  <a:srgbClr val="000000"/>
                </a:solidFill>
                <a:latin typeface="Times New Roman" pitchFamily="18" charset="0"/>
              </a:rPr>
              <a:t> 17,000 acres of wetlands</a:t>
            </a:r>
          </a:p>
          <a:p>
            <a:pPr>
              <a:buFontTx/>
              <a:buChar char="•"/>
            </a:pPr>
            <a:r>
              <a:rPr lang="en-CA" sz="2000" b="1" dirty="0" smtClean="0">
                <a:solidFill>
                  <a:srgbClr val="000000"/>
                </a:solidFill>
                <a:latin typeface="Times New Roman" pitchFamily="18" charset="0"/>
              </a:rPr>
              <a:t> 6,400 acres of deciduous forest</a:t>
            </a:r>
          </a:p>
          <a:p>
            <a:r>
              <a:rPr lang="en-CA" sz="2000" b="1" dirty="0" smtClean="0">
                <a:solidFill>
                  <a:srgbClr val="000000"/>
                </a:solidFill>
                <a:latin typeface="Times New Roman" pitchFamily="18" charset="0"/>
              </a:rPr>
              <a:t>  cover      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en-CA" sz="2000" b="1" dirty="0" smtClean="0">
                <a:solidFill>
                  <a:srgbClr val="000000"/>
                </a:solidFill>
                <a:latin typeface="Times New Roman" pitchFamily="18" charset="0"/>
              </a:rPr>
              <a:t> 2,050 acres of tallgrass prairie              </a:t>
            </a:r>
          </a:p>
          <a:p>
            <a:r>
              <a:rPr lang="en-CA" sz="2000" b="1" dirty="0" smtClean="0">
                <a:solidFill>
                  <a:srgbClr val="000000"/>
                </a:solidFill>
                <a:latin typeface="Times New Roman" pitchFamily="18" charset="0"/>
              </a:rPr>
              <a:t>  and oak savanna habitat</a:t>
            </a:r>
          </a:p>
        </p:txBody>
      </p: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609600" y="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Profile of Walpole Island</a:t>
            </a:r>
          </a:p>
        </p:txBody>
      </p:sp>
    </p:spTree>
    <p:extLst>
      <p:ext uri="{BB962C8B-B14F-4D97-AF65-F5344CB8AC3E}">
        <p14:creationId xmlns:p14="http://schemas.microsoft.com/office/powerpoint/2010/main" val="1153672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Modern Economies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6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lpole Map Flat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8"/>
          <a:stretch>
            <a:fillRect/>
          </a:stretch>
        </p:blipFill>
        <p:spPr bwMode="auto">
          <a:xfrm>
            <a:off x="3352800" y="917575"/>
            <a:ext cx="55387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334963"/>
            <a:ext cx="754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3200" b="1" dirty="0"/>
              <a:t>Walpole Island’s Ecosystems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3124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 dirty="0"/>
              <a:t>Walpole Island…</a:t>
            </a:r>
          </a:p>
          <a:p>
            <a:pPr eaLnBrk="0" hangingPunct="0">
              <a:lnSpc>
                <a:spcPct val="90000"/>
              </a:lnSpc>
            </a:pPr>
            <a:r>
              <a:rPr lang="en-US" b="1" dirty="0"/>
              <a:t>supports a rich mosaic of natural areas including some of the most biologically diverse areas in Canada.</a:t>
            </a:r>
            <a:r>
              <a:rPr lang="en-US" dirty="0">
                <a:latin typeface="Comic Sans MS" pitchFamily="66" charset="0"/>
              </a:rPr>
              <a:t>  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81000"/>
            <a:ext cx="8001000" cy="914400"/>
            <a:chOff x="240" y="192"/>
            <a:chExt cx="5040" cy="912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432" y="192"/>
              <a:ext cx="0" cy="912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9239" name="Line 7"/>
            <p:cNvSpPr>
              <a:spLocks noChangeShapeType="1"/>
            </p:cNvSpPr>
            <p:nvPr/>
          </p:nvSpPr>
          <p:spPr bwMode="auto">
            <a:xfrm>
              <a:off x="240" y="912"/>
              <a:ext cx="504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3657600"/>
            <a:ext cx="8361363" cy="3049588"/>
            <a:chOff x="192" y="2352"/>
            <a:chExt cx="5267" cy="1921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2" y="2352"/>
              <a:ext cx="1296" cy="1239"/>
              <a:chOff x="2400" y="2160"/>
              <a:chExt cx="1296" cy="1295"/>
            </a:xfrm>
          </p:grpSpPr>
          <p:pic>
            <p:nvPicPr>
              <p:cNvPr id="9236" name="Picture 10" descr="Boat 010 -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13" y="2160"/>
                <a:ext cx="1283" cy="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7" name="Rectangle 11"/>
              <p:cNvSpPr>
                <a:spLocks noChangeArrowheads="1"/>
              </p:cNvSpPr>
              <p:nvPr/>
            </p:nvSpPr>
            <p:spPr bwMode="auto">
              <a:xfrm>
                <a:off x="2400" y="3033"/>
                <a:ext cx="823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latin typeface="Comic Sans MS" pitchFamily="66" charset="0"/>
                  </a:rPr>
                  <a:t>Coastal </a:t>
                </a:r>
              </a:p>
              <a:p>
                <a:pPr eaLnBrk="0" hangingPunct="0"/>
                <a:r>
                  <a:rPr lang="en-US" dirty="0">
                    <a:latin typeface="Comic Sans MS" pitchFamily="66" charset="0"/>
                  </a:rPr>
                  <a:t>waterways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120" y="3216"/>
              <a:ext cx="1227" cy="1028"/>
              <a:chOff x="3304" y="2928"/>
              <a:chExt cx="1227" cy="1028"/>
            </a:xfrm>
          </p:grpSpPr>
          <p:pic>
            <p:nvPicPr>
              <p:cNvPr id="9234" name="Picture 13" descr="21 August 2003 00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04" y="2928"/>
                <a:ext cx="1227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5" name="Rectangle 14"/>
              <p:cNvSpPr>
                <a:spLocks noChangeArrowheads="1"/>
              </p:cNvSpPr>
              <p:nvPr/>
            </p:nvSpPr>
            <p:spPr bwMode="auto">
              <a:xfrm>
                <a:off x="3456" y="3725"/>
                <a:ext cx="103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latin typeface="Comic Sans MS" pitchFamily="66" charset="0"/>
                  </a:rPr>
                  <a:t>Oak Savannas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056" y="3148"/>
              <a:ext cx="1152" cy="1028"/>
              <a:chOff x="3360" y="2256"/>
              <a:chExt cx="1152" cy="1126"/>
            </a:xfrm>
          </p:grpSpPr>
          <p:pic>
            <p:nvPicPr>
              <p:cNvPr id="9232" name="Picture 16" descr="TURKEY~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677"/>
              <a:stretch>
                <a:fillRect/>
              </a:stretch>
            </p:blipFill>
            <p:spPr bwMode="auto">
              <a:xfrm>
                <a:off x="3360" y="2256"/>
                <a:ext cx="1152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3" name="Rectangle 17"/>
              <p:cNvSpPr>
                <a:spLocks noChangeArrowheads="1"/>
              </p:cNvSpPr>
              <p:nvPr/>
            </p:nvSpPr>
            <p:spPr bwMode="auto">
              <a:xfrm>
                <a:off x="3564" y="3129"/>
                <a:ext cx="75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latin typeface="Comic Sans MS" pitchFamily="66" charset="0"/>
                  </a:rPr>
                  <a:t>Wetlands</a:t>
                </a: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112" y="2534"/>
              <a:ext cx="1180" cy="1258"/>
              <a:chOff x="2228" y="2448"/>
              <a:chExt cx="1180" cy="1258"/>
            </a:xfrm>
          </p:grpSpPr>
          <p:pic>
            <p:nvPicPr>
              <p:cNvPr id="9230" name="Picture 19" descr="Sandpits Prairie 04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28" y="2448"/>
                <a:ext cx="1180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1" name="Rectangle 20"/>
              <p:cNvSpPr>
                <a:spLocks noChangeArrowheads="1"/>
              </p:cNvSpPr>
              <p:nvPr/>
            </p:nvSpPr>
            <p:spPr bwMode="auto">
              <a:xfrm>
                <a:off x="2395" y="3302"/>
                <a:ext cx="72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latin typeface="Comic Sans MS" pitchFamily="66" charset="0"/>
                  </a:rPr>
                  <a:t>Tallgrass</a:t>
                </a:r>
              </a:p>
              <a:p>
                <a:pPr eaLnBrk="0" hangingPunct="0"/>
                <a:r>
                  <a:rPr lang="en-US" sz="900" dirty="0"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Prairies</a:t>
                </a: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320" y="3072"/>
              <a:ext cx="1139" cy="1201"/>
              <a:chOff x="4477" y="2448"/>
              <a:chExt cx="1139" cy="1201"/>
            </a:xfrm>
          </p:grpSpPr>
          <p:pic>
            <p:nvPicPr>
              <p:cNvPr id="9228" name="Picture 22" descr="Deciduous Forest 0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77" y="2448"/>
                <a:ext cx="1091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9" name="Rectangle 23"/>
              <p:cNvSpPr>
                <a:spLocks noChangeArrowheads="1"/>
              </p:cNvSpPr>
              <p:nvPr/>
            </p:nvSpPr>
            <p:spPr bwMode="auto">
              <a:xfrm>
                <a:off x="4808" y="3245"/>
                <a:ext cx="8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en-US" dirty="0" smtClean="0">
                    <a:latin typeface="Comic Sans MS" pitchFamily="66" charset="0"/>
                  </a:rPr>
                  <a:t>Deciduous </a:t>
                </a:r>
                <a:endParaRPr lang="en-US" dirty="0">
                  <a:latin typeface="Comic Sans MS" pitchFamily="66" charset="0"/>
                </a:endParaRPr>
              </a:p>
              <a:p>
                <a:pPr algn="r" eaLnBrk="0" hangingPunct="0"/>
                <a:r>
                  <a:rPr lang="en-US" dirty="0">
                    <a:latin typeface="Comic Sans MS" pitchFamily="66" charset="0"/>
                  </a:rPr>
                  <a:t>forests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81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248</Words>
  <Application>Microsoft Office PowerPoint</Application>
  <PresentationFormat>On-screen Show (4:3)</PresentationFormat>
  <Paragraphs>61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Office Theme</vt:lpstr>
      <vt:lpstr>Picture</vt:lpstr>
      <vt:lpstr>“Community-based Approaches to Disaster Resilience: A View from Walpole Island First Nation”</vt:lpstr>
      <vt:lpstr>Great Lakes Basin</vt:lpstr>
      <vt:lpstr>PowerPoint Presentation</vt:lpstr>
      <vt:lpstr>Traditional Economies</vt:lpstr>
      <vt:lpstr>PowerPoint Presentation</vt:lpstr>
      <vt:lpstr>PowerPoint Presentation</vt:lpstr>
      <vt:lpstr>PowerPoint Presentation</vt:lpstr>
      <vt:lpstr>Modern Economies</vt:lpstr>
      <vt:lpstr>PowerPoint Presentation</vt:lpstr>
      <vt:lpstr>Land &amp; Community Matter</vt:lpstr>
      <vt:lpstr>Extreme Weather Events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“Traditional Knowledge in Governance Models: A View from Walpole Island First Nation”</dc:title>
  <dc:creator>Dean Jacobs</dc:creator>
  <cp:lastModifiedBy>Dean Jacobs</cp:lastModifiedBy>
  <cp:revision>230</cp:revision>
  <cp:lastPrinted>2019-03-06T15:30:58Z</cp:lastPrinted>
  <dcterms:created xsi:type="dcterms:W3CDTF">2012-05-16T13:42:02Z</dcterms:created>
  <dcterms:modified xsi:type="dcterms:W3CDTF">2019-10-24T00:06:42Z</dcterms:modified>
</cp:coreProperties>
</file>