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5" r:id="rId1"/>
  </p:sldMasterIdLst>
  <p:notesMasterIdLst>
    <p:notesMasterId r:id="rId12"/>
  </p:notesMasterIdLst>
  <p:sldIdLst>
    <p:sldId id="493" r:id="rId2"/>
    <p:sldId id="494" r:id="rId3"/>
    <p:sldId id="495" r:id="rId4"/>
    <p:sldId id="498" r:id="rId5"/>
    <p:sldId id="272" r:id="rId6"/>
    <p:sldId id="268" r:id="rId7"/>
    <p:sldId id="258" r:id="rId8"/>
    <p:sldId id="500" r:id="rId9"/>
    <p:sldId id="283" r:id="rId10"/>
    <p:sldId id="290"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59"/>
    <p:restoredTop sz="94590"/>
  </p:normalViewPr>
  <p:slideViewPr>
    <p:cSldViewPr snapToGrid="0" snapToObjects="1">
      <p:cViewPr>
        <p:scale>
          <a:sx n="100" d="100"/>
          <a:sy n="100" d="100"/>
        </p:scale>
        <p:origin x="58" y="-54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4A4904-BDF6-4B4C-BEF2-70E59666E906}" type="doc">
      <dgm:prSet loTypeId="urn:microsoft.com/office/officeart/2009/3/layout/IncreasingArrowsProcess" loCatId="" qsTypeId="urn:microsoft.com/office/officeart/2005/8/quickstyle/3d3" qsCatId="3D" csTypeId="urn:microsoft.com/office/officeart/2005/8/colors/colorful3" csCatId="colorful" phldr="1"/>
      <dgm:spPr/>
      <dgm:t>
        <a:bodyPr/>
        <a:lstStyle/>
        <a:p>
          <a:endParaRPr lang="en-US"/>
        </a:p>
      </dgm:t>
    </dgm:pt>
    <dgm:pt modelId="{E5BCE1F0-3592-E449-AB0D-F3C77E4676B1}">
      <dgm:prSet phldrT="[Text]"/>
      <dgm:spPr>
        <a:solidFill>
          <a:srgbClr val="7030A0"/>
        </a:solidFill>
      </dgm:spPr>
      <dgm:t>
        <a:bodyPr/>
        <a:lstStyle/>
        <a:p>
          <a:r>
            <a:rPr lang="en-US" dirty="0"/>
            <a:t>1ra </a:t>
          </a:r>
          <a:r>
            <a:rPr lang="en-US" dirty="0" err="1"/>
            <a:t>Iniciativa</a:t>
          </a:r>
          <a:endParaRPr lang="en-US" dirty="0"/>
        </a:p>
      </dgm:t>
    </dgm:pt>
    <dgm:pt modelId="{DCA855A0-8502-6F48-80BA-5E2BAB4ED80F}" type="parTrans" cxnId="{45F2C928-68A6-C948-94CC-EB4F72B28137}">
      <dgm:prSet/>
      <dgm:spPr/>
      <dgm:t>
        <a:bodyPr/>
        <a:lstStyle/>
        <a:p>
          <a:endParaRPr lang="en-US"/>
        </a:p>
      </dgm:t>
    </dgm:pt>
    <dgm:pt modelId="{73ABA68B-C0A6-CC41-A4A2-4DEE018DF2C7}" type="sibTrans" cxnId="{45F2C928-68A6-C948-94CC-EB4F72B28137}">
      <dgm:prSet/>
      <dgm:spPr/>
      <dgm:t>
        <a:bodyPr/>
        <a:lstStyle/>
        <a:p>
          <a:endParaRPr lang="en-US"/>
        </a:p>
      </dgm:t>
    </dgm:pt>
    <dgm:pt modelId="{41A2CA28-F81F-5948-A893-A73AE0C6CDD7}">
      <dgm:prSet phldrT="[Text]"/>
      <dgm:spPr/>
      <dgm:t>
        <a:bodyPr/>
        <a:lstStyle/>
        <a:p>
          <a:r>
            <a:rPr lang="en-US" dirty="0" err="1"/>
            <a:t>Enmienda</a:t>
          </a:r>
          <a:r>
            <a:rPr lang="en-US" dirty="0"/>
            <a:t> de la Ley de </a:t>
          </a:r>
          <a:r>
            <a:rPr lang="en-US" dirty="0" err="1"/>
            <a:t>Expropiación</a:t>
          </a:r>
          <a:r>
            <a:rPr lang="en-US" dirty="0"/>
            <a:t> </a:t>
          </a:r>
          <a:r>
            <a:rPr lang="en-US" dirty="0" err="1"/>
            <a:t>Forzosa</a:t>
          </a:r>
          <a:endParaRPr lang="en-US" dirty="0"/>
        </a:p>
        <a:p>
          <a:r>
            <a:rPr lang="en-US" dirty="0"/>
            <a:t>PROYECTO 1049</a:t>
          </a:r>
        </a:p>
      </dgm:t>
    </dgm:pt>
    <dgm:pt modelId="{2C48EFC1-8164-DA42-AB30-60E33666F21E}" type="parTrans" cxnId="{F9915877-058C-E849-8576-087E24E0721F}">
      <dgm:prSet/>
      <dgm:spPr/>
      <dgm:t>
        <a:bodyPr/>
        <a:lstStyle/>
        <a:p>
          <a:endParaRPr lang="en-US"/>
        </a:p>
      </dgm:t>
    </dgm:pt>
    <dgm:pt modelId="{DA7041BE-B236-314D-A4C3-CDDD939DCFB5}" type="sibTrans" cxnId="{F9915877-058C-E849-8576-087E24E0721F}">
      <dgm:prSet/>
      <dgm:spPr/>
      <dgm:t>
        <a:bodyPr/>
        <a:lstStyle/>
        <a:p>
          <a:endParaRPr lang="en-US"/>
        </a:p>
      </dgm:t>
    </dgm:pt>
    <dgm:pt modelId="{FCE9BA8F-70ED-3347-8CE1-DEAAF512ECA1}">
      <dgm:prSet phldrT="[Text]"/>
      <dgm:spPr/>
      <dgm:t>
        <a:bodyPr/>
        <a:lstStyle/>
        <a:p>
          <a:r>
            <a:rPr lang="en-US" dirty="0"/>
            <a:t>2da </a:t>
          </a:r>
          <a:r>
            <a:rPr lang="en-US" dirty="0" err="1"/>
            <a:t>Iniciativa</a:t>
          </a:r>
          <a:endParaRPr lang="en-US" dirty="0"/>
        </a:p>
      </dgm:t>
    </dgm:pt>
    <dgm:pt modelId="{B0CE6FFF-7377-AE43-9866-94C41E7D36F1}" type="parTrans" cxnId="{678FDD64-628B-864B-A73F-D3714CDDF17E}">
      <dgm:prSet/>
      <dgm:spPr/>
      <dgm:t>
        <a:bodyPr/>
        <a:lstStyle/>
        <a:p>
          <a:endParaRPr lang="en-US"/>
        </a:p>
      </dgm:t>
    </dgm:pt>
    <dgm:pt modelId="{6E2D31FE-5618-514B-AC8E-C39842E2EE4C}" type="sibTrans" cxnId="{678FDD64-628B-864B-A73F-D3714CDDF17E}">
      <dgm:prSet/>
      <dgm:spPr/>
      <dgm:t>
        <a:bodyPr/>
        <a:lstStyle/>
        <a:p>
          <a:endParaRPr lang="en-US"/>
        </a:p>
      </dgm:t>
    </dgm:pt>
    <dgm:pt modelId="{08C1B897-1B42-1342-8A68-E40D95731B26}">
      <dgm:prSet phldrT="[Text]"/>
      <dgm:spPr/>
      <dgm:t>
        <a:bodyPr/>
        <a:lstStyle/>
        <a:p>
          <a:r>
            <a:rPr lang="en-US" dirty="0" err="1"/>
            <a:t>Participación</a:t>
          </a:r>
          <a:r>
            <a:rPr lang="en-US" dirty="0"/>
            <a:t> </a:t>
          </a:r>
          <a:r>
            <a:rPr lang="en-US" dirty="0" err="1"/>
            <a:t>en</a:t>
          </a:r>
          <a:r>
            <a:rPr lang="en-US" dirty="0"/>
            <a:t> los </a:t>
          </a:r>
          <a:r>
            <a:rPr lang="en-US" dirty="0" err="1"/>
            <a:t>Fondos</a:t>
          </a:r>
          <a:r>
            <a:rPr lang="en-US" dirty="0"/>
            <a:t> CDBG-DR</a:t>
          </a:r>
        </a:p>
        <a:p>
          <a:r>
            <a:rPr lang="en-US" dirty="0"/>
            <a:t>RECOMENDACION GRUPO MULTISECTORIAL  </a:t>
          </a:r>
        </a:p>
      </dgm:t>
    </dgm:pt>
    <dgm:pt modelId="{1556A30E-CD8E-E242-A18E-6934A9E18F8F}" type="parTrans" cxnId="{3B4FFDB5-A3C4-F24A-B7D2-32675B888852}">
      <dgm:prSet/>
      <dgm:spPr/>
      <dgm:t>
        <a:bodyPr/>
        <a:lstStyle/>
        <a:p>
          <a:endParaRPr lang="en-US"/>
        </a:p>
      </dgm:t>
    </dgm:pt>
    <dgm:pt modelId="{5839F8F6-DFA2-5843-92FE-FDEE10C55F68}" type="sibTrans" cxnId="{3B4FFDB5-A3C4-F24A-B7D2-32675B888852}">
      <dgm:prSet/>
      <dgm:spPr/>
      <dgm:t>
        <a:bodyPr/>
        <a:lstStyle/>
        <a:p>
          <a:endParaRPr lang="en-US"/>
        </a:p>
      </dgm:t>
    </dgm:pt>
    <dgm:pt modelId="{B6E2F333-50CC-9449-ABE1-46669CE79FF1}">
      <dgm:prSet phldrT="[Text]"/>
      <dgm:spPr/>
      <dgm:t>
        <a:bodyPr/>
        <a:lstStyle/>
        <a:p>
          <a:r>
            <a:rPr lang="en-US" dirty="0"/>
            <a:t>3ra </a:t>
          </a:r>
          <a:r>
            <a:rPr lang="en-US" dirty="0" err="1"/>
            <a:t>Iniciativa</a:t>
          </a:r>
          <a:endParaRPr lang="en-US" dirty="0"/>
        </a:p>
      </dgm:t>
    </dgm:pt>
    <dgm:pt modelId="{AFC7AFD9-55EC-7B4E-88EF-E6812A181754}" type="parTrans" cxnId="{F95C2183-4242-B047-92D5-360D5084BABE}">
      <dgm:prSet/>
      <dgm:spPr/>
      <dgm:t>
        <a:bodyPr/>
        <a:lstStyle/>
        <a:p>
          <a:endParaRPr lang="en-US"/>
        </a:p>
      </dgm:t>
    </dgm:pt>
    <dgm:pt modelId="{977286BB-5C0B-AC4B-AFB9-D4EF4ED12559}" type="sibTrans" cxnId="{F95C2183-4242-B047-92D5-360D5084BABE}">
      <dgm:prSet/>
      <dgm:spPr/>
      <dgm:t>
        <a:bodyPr/>
        <a:lstStyle/>
        <a:p>
          <a:endParaRPr lang="en-US"/>
        </a:p>
      </dgm:t>
    </dgm:pt>
    <dgm:pt modelId="{C3BA77F2-57EC-E841-8464-C267665A5771}">
      <dgm:prSet phldrT="[Text]"/>
      <dgm:spPr/>
      <dgm:t>
        <a:bodyPr/>
        <a:lstStyle/>
        <a:p>
          <a:r>
            <a:rPr lang="en-US" dirty="0" err="1"/>
            <a:t>Activación</a:t>
          </a:r>
          <a:r>
            <a:rPr lang="en-US" dirty="0"/>
            <a:t> de las Comunidades </a:t>
          </a:r>
          <a:r>
            <a:rPr lang="en-US" dirty="0" err="1"/>
            <a:t>Especiales</a:t>
          </a:r>
          <a:r>
            <a:rPr lang="en-US" dirty="0"/>
            <a:t> </a:t>
          </a:r>
        </a:p>
        <a:p>
          <a:r>
            <a:rPr lang="en-US" dirty="0"/>
            <a:t>INFORME CUMBRE</a:t>
          </a:r>
        </a:p>
        <a:p>
          <a:r>
            <a:rPr lang="en-US" dirty="0"/>
            <a:t>INFORME CENTRO DE RESILIENCIA </a:t>
          </a:r>
        </a:p>
        <a:p>
          <a:r>
            <a:rPr lang="en-US" dirty="0"/>
            <a:t>CABILDEO WASHINGTON</a:t>
          </a:r>
        </a:p>
        <a:p>
          <a:endParaRPr lang="en-US" dirty="0"/>
        </a:p>
      </dgm:t>
    </dgm:pt>
    <dgm:pt modelId="{E6D618EB-0166-2946-8479-377041304E40}" type="parTrans" cxnId="{935EA9F2-F007-9247-B7D5-AA33CDDDF282}">
      <dgm:prSet/>
      <dgm:spPr/>
      <dgm:t>
        <a:bodyPr/>
        <a:lstStyle/>
        <a:p>
          <a:endParaRPr lang="en-US"/>
        </a:p>
      </dgm:t>
    </dgm:pt>
    <dgm:pt modelId="{344B279F-70B8-A549-8565-A5A675A30FDD}" type="sibTrans" cxnId="{935EA9F2-F007-9247-B7D5-AA33CDDDF282}">
      <dgm:prSet/>
      <dgm:spPr/>
      <dgm:t>
        <a:bodyPr/>
        <a:lstStyle/>
        <a:p>
          <a:endParaRPr lang="en-US"/>
        </a:p>
      </dgm:t>
    </dgm:pt>
    <dgm:pt modelId="{FABC1C5A-A45F-D34D-AB30-565EBB468686}" type="pres">
      <dgm:prSet presAssocID="{0F4A4904-BDF6-4B4C-BEF2-70E59666E906}" presName="Name0" presStyleCnt="0">
        <dgm:presLayoutVars>
          <dgm:chMax val="5"/>
          <dgm:chPref val="5"/>
          <dgm:dir/>
          <dgm:animLvl val="lvl"/>
        </dgm:presLayoutVars>
      </dgm:prSet>
      <dgm:spPr/>
    </dgm:pt>
    <dgm:pt modelId="{5F3549B6-2F99-8A45-9FD5-F273BF5145DC}" type="pres">
      <dgm:prSet presAssocID="{E5BCE1F0-3592-E449-AB0D-F3C77E4676B1}" presName="parentText1" presStyleLbl="node1" presStyleIdx="0" presStyleCnt="3">
        <dgm:presLayoutVars>
          <dgm:chMax/>
          <dgm:chPref val="3"/>
          <dgm:bulletEnabled val="1"/>
        </dgm:presLayoutVars>
      </dgm:prSet>
      <dgm:spPr/>
    </dgm:pt>
    <dgm:pt modelId="{121DC775-E849-5B4C-AF84-826FF76BAABC}" type="pres">
      <dgm:prSet presAssocID="{E5BCE1F0-3592-E449-AB0D-F3C77E4676B1}" presName="childText1" presStyleLbl="solidAlignAcc1" presStyleIdx="0" presStyleCnt="3">
        <dgm:presLayoutVars>
          <dgm:chMax val="0"/>
          <dgm:chPref val="0"/>
          <dgm:bulletEnabled val="1"/>
        </dgm:presLayoutVars>
      </dgm:prSet>
      <dgm:spPr/>
    </dgm:pt>
    <dgm:pt modelId="{118903A9-AF5C-6646-A94A-0581243487C4}" type="pres">
      <dgm:prSet presAssocID="{FCE9BA8F-70ED-3347-8CE1-DEAAF512ECA1}" presName="parentText2" presStyleLbl="node1" presStyleIdx="1" presStyleCnt="3">
        <dgm:presLayoutVars>
          <dgm:chMax/>
          <dgm:chPref val="3"/>
          <dgm:bulletEnabled val="1"/>
        </dgm:presLayoutVars>
      </dgm:prSet>
      <dgm:spPr/>
    </dgm:pt>
    <dgm:pt modelId="{11DD3A82-D72C-7143-938A-C0A414C61B87}" type="pres">
      <dgm:prSet presAssocID="{FCE9BA8F-70ED-3347-8CE1-DEAAF512ECA1}" presName="childText2" presStyleLbl="solidAlignAcc1" presStyleIdx="1" presStyleCnt="3">
        <dgm:presLayoutVars>
          <dgm:chMax val="0"/>
          <dgm:chPref val="0"/>
          <dgm:bulletEnabled val="1"/>
        </dgm:presLayoutVars>
      </dgm:prSet>
      <dgm:spPr/>
    </dgm:pt>
    <dgm:pt modelId="{9119D8E6-98B0-5D43-8B7F-AA2DC069E373}" type="pres">
      <dgm:prSet presAssocID="{B6E2F333-50CC-9449-ABE1-46669CE79FF1}" presName="parentText3" presStyleLbl="node1" presStyleIdx="2" presStyleCnt="3">
        <dgm:presLayoutVars>
          <dgm:chMax/>
          <dgm:chPref val="3"/>
          <dgm:bulletEnabled val="1"/>
        </dgm:presLayoutVars>
      </dgm:prSet>
      <dgm:spPr/>
    </dgm:pt>
    <dgm:pt modelId="{AFD6263F-83B5-B04A-85C5-193A6DBB0D5D}" type="pres">
      <dgm:prSet presAssocID="{B6E2F333-50CC-9449-ABE1-46669CE79FF1}" presName="childText3" presStyleLbl="solidAlignAcc1" presStyleIdx="2" presStyleCnt="3">
        <dgm:presLayoutVars>
          <dgm:chMax val="0"/>
          <dgm:chPref val="0"/>
          <dgm:bulletEnabled val="1"/>
        </dgm:presLayoutVars>
      </dgm:prSet>
      <dgm:spPr/>
    </dgm:pt>
  </dgm:ptLst>
  <dgm:cxnLst>
    <dgm:cxn modelId="{67AFE608-A6E7-8D4C-AAE2-A62D96557534}" type="presOf" srcId="{08C1B897-1B42-1342-8A68-E40D95731B26}" destId="{11DD3A82-D72C-7143-938A-C0A414C61B87}" srcOrd="0" destOrd="0" presId="urn:microsoft.com/office/officeart/2009/3/layout/IncreasingArrowsProcess"/>
    <dgm:cxn modelId="{974E9509-4241-D64D-821C-475AF4DDFB18}" type="presOf" srcId="{C3BA77F2-57EC-E841-8464-C267665A5771}" destId="{AFD6263F-83B5-B04A-85C5-193A6DBB0D5D}" srcOrd="0" destOrd="0" presId="urn:microsoft.com/office/officeart/2009/3/layout/IncreasingArrowsProcess"/>
    <dgm:cxn modelId="{8235FE1B-03DD-F24A-AD74-AED0352BDC81}" type="presOf" srcId="{E5BCE1F0-3592-E449-AB0D-F3C77E4676B1}" destId="{5F3549B6-2F99-8A45-9FD5-F273BF5145DC}" srcOrd="0" destOrd="0" presId="urn:microsoft.com/office/officeart/2009/3/layout/IncreasingArrowsProcess"/>
    <dgm:cxn modelId="{288DF221-602B-1447-99BA-8B2FA5C3F6CF}" type="presOf" srcId="{FCE9BA8F-70ED-3347-8CE1-DEAAF512ECA1}" destId="{118903A9-AF5C-6646-A94A-0581243487C4}" srcOrd="0" destOrd="0" presId="urn:microsoft.com/office/officeart/2009/3/layout/IncreasingArrowsProcess"/>
    <dgm:cxn modelId="{45F2C928-68A6-C948-94CC-EB4F72B28137}" srcId="{0F4A4904-BDF6-4B4C-BEF2-70E59666E906}" destId="{E5BCE1F0-3592-E449-AB0D-F3C77E4676B1}" srcOrd="0" destOrd="0" parTransId="{DCA855A0-8502-6F48-80BA-5E2BAB4ED80F}" sibTransId="{73ABA68B-C0A6-CC41-A4A2-4DEE018DF2C7}"/>
    <dgm:cxn modelId="{1F15503A-1EF6-4149-9CE3-4DA119565013}" type="presOf" srcId="{B6E2F333-50CC-9449-ABE1-46669CE79FF1}" destId="{9119D8E6-98B0-5D43-8B7F-AA2DC069E373}" srcOrd="0" destOrd="0" presId="urn:microsoft.com/office/officeart/2009/3/layout/IncreasingArrowsProcess"/>
    <dgm:cxn modelId="{678FDD64-628B-864B-A73F-D3714CDDF17E}" srcId="{0F4A4904-BDF6-4B4C-BEF2-70E59666E906}" destId="{FCE9BA8F-70ED-3347-8CE1-DEAAF512ECA1}" srcOrd="1" destOrd="0" parTransId="{B0CE6FFF-7377-AE43-9866-94C41E7D36F1}" sibTransId="{6E2D31FE-5618-514B-AC8E-C39842E2EE4C}"/>
    <dgm:cxn modelId="{F9915877-058C-E849-8576-087E24E0721F}" srcId="{E5BCE1F0-3592-E449-AB0D-F3C77E4676B1}" destId="{41A2CA28-F81F-5948-A893-A73AE0C6CDD7}" srcOrd="0" destOrd="0" parTransId="{2C48EFC1-8164-DA42-AB30-60E33666F21E}" sibTransId="{DA7041BE-B236-314D-A4C3-CDDD939DCFB5}"/>
    <dgm:cxn modelId="{F95C2183-4242-B047-92D5-360D5084BABE}" srcId="{0F4A4904-BDF6-4B4C-BEF2-70E59666E906}" destId="{B6E2F333-50CC-9449-ABE1-46669CE79FF1}" srcOrd="2" destOrd="0" parTransId="{AFC7AFD9-55EC-7B4E-88EF-E6812A181754}" sibTransId="{977286BB-5C0B-AC4B-AFB9-D4EF4ED12559}"/>
    <dgm:cxn modelId="{3B4FFDB5-A3C4-F24A-B7D2-32675B888852}" srcId="{FCE9BA8F-70ED-3347-8CE1-DEAAF512ECA1}" destId="{08C1B897-1B42-1342-8A68-E40D95731B26}" srcOrd="0" destOrd="0" parTransId="{1556A30E-CD8E-E242-A18E-6934A9E18F8F}" sibTransId="{5839F8F6-DFA2-5843-92FE-FDEE10C55F68}"/>
    <dgm:cxn modelId="{935EA9F2-F007-9247-B7D5-AA33CDDDF282}" srcId="{B6E2F333-50CC-9449-ABE1-46669CE79FF1}" destId="{C3BA77F2-57EC-E841-8464-C267665A5771}" srcOrd="0" destOrd="0" parTransId="{E6D618EB-0166-2946-8479-377041304E40}" sibTransId="{344B279F-70B8-A549-8565-A5A675A30FDD}"/>
    <dgm:cxn modelId="{85FD2FF5-A717-BB44-8972-12165D474EE6}" type="presOf" srcId="{0F4A4904-BDF6-4B4C-BEF2-70E59666E906}" destId="{FABC1C5A-A45F-D34D-AB30-565EBB468686}" srcOrd="0" destOrd="0" presId="urn:microsoft.com/office/officeart/2009/3/layout/IncreasingArrowsProcess"/>
    <dgm:cxn modelId="{6DCAB3F6-09A2-3D4F-BDA9-668510A47DBE}" type="presOf" srcId="{41A2CA28-F81F-5948-A893-A73AE0C6CDD7}" destId="{121DC775-E849-5B4C-AF84-826FF76BAABC}" srcOrd="0" destOrd="0" presId="urn:microsoft.com/office/officeart/2009/3/layout/IncreasingArrowsProcess"/>
    <dgm:cxn modelId="{4DE030C3-D814-AA4D-A47E-A029823E2ADB}" type="presParOf" srcId="{FABC1C5A-A45F-D34D-AB30-565EBB468686}" destId="{5F3549B6-2F99-8A45-9FD5-F273BF5145DC}" srcOrd="0" destOrd="0" presId="urn:microsoft.com/office/officeart/2009/3/layout/IncreasingArrowsProcess"/>
    <dgm:cxn modelId="{DAB1E9BA-5422-C74B-9927-52539690C8CF}" type="presParOf" srcId="{FABC1C5A-A45F-D34D-AB30-565EBB468686}" destId="{121DC775-E849-5B4C-AF84-826FF76BAABC}" srcOrd="1" destOrd="0" presId="urn:microsoft.com/office/officeart/2009/3/layout/IncreasingArrowsProcess"/>
    <dgm:cxn modelId="{A3A727EA-0223-1741-BB96-3E5DAA8CCE84}" type="presParOf" srcId="{FABC1C5A-A45F-D34D-AB30-565EBB468686}" destId="{118903A9-AF5C-6646-A94A-0581243487C4}" srcOrd="2" destOrd="0" presId="urn:microsoft.com/office/officeart/2009/3/layout/IncreasingArrowsProcess"/>
    <dgm:cxn modelId="{105BD620-51E5-2248-980F-F3A3AA241E77}" type="presParOf" srcId="{FABC1C5A-A45F-D34D-AB30-565EBB468686}" destId="{11DD3A82-D72C-7143-938A-C0A414C61B87}" srcOrd="3" destOrd="0" presId="urn:microsoft.com/office/officeart/2009/3/layout/IncreasingArrowsProcess"/>
    <dgm:cxn modelId="{33956ED0-1CC6-EE49-87B2-B7F0D12C453C}" type="presParOf" srcId="{FABC1C5A-A45F-D34D-AB30-565EBB468686}" destId="{9119D8E6-98B0-5D43-8B7F-AA2DC069E373}" srcOrd="4" destOrd="0" presId="urn:microsoft.com/office/officeart/2009/3/layout/IncreasingArrowsProcess"/>
    <dgm:cxn modelId="{8E93BB2A-9B4D-5442-AF19-2E77E646785E}" type="presParOf" srcId="{FABC1C5A-A45F-D34D-AB30-565EBB468686}" destId="{AFD6263F-83B5-B04A-85C5-193A6DBB0D5D}" srcOrd="5" destOrd="0" presId="urn:microsoft.com/office/officeart/2009/3/layout/IncreasingArrows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3549B6-2F99-8A45-9FD5-F273BF5145DC}">
      <dsp:nvSpPr>
        <dsp:cNvPr id="0" name=""/>
        <dsp:cNvSpPr/>
      </dsp:nvSpPr>
      <dsp:spPr>
        <a:xfrm>
          <a:off x="0" y="435432"/>
          <a:ext cx="9939130" cy="1447516"/>
        </a:xfrm>
        <a:prstGeom prst="rightArrow">
          <a:avLst>
            <a:gd name="adj1" fmla="val 50000"/>
            <a:gd name="adj2" fmla="val 50000"/>
          </a:avLst>
        </a:prstGeom>
        <a:solidFill>
          <a:srgbClr val="7030A0"/>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254000" bIns="229793" numCol="1" spcCol="1270" anchor="ctr" anchorCtr="0">
          <a:noAutofit/>
        </a:bodyPr>
        <a:lstStyle/>
        <a:p>
          <a:pPr marL="0" lvl="0" indent="0" algn="l" defTabSz="1200150">
            <a:lnSpc>
              <a:spcPct val="90000"/>
            </a:lnSpc>
            <a:spcBef>
              <a:spcPct val="0"/>
            </a:spcBef>
            <a:spcAft>
              <a:spcPct val="35000"/>
            </a:spcAft>
            <a:buNone/>
          </a:pPr>
          <a:r>
            <a:rPr lang="en-US" sz="2700" kern="1200" dirty="0"/>
            <a:t>1ra </a:t>
          </a:r>
          <a:r>
            <a:rPr lang="en-US" sz="2700" kern="1200" dirty="0" err="1"/>
            <a:t>Iniciativa</a:t>
          </a:r>
          <a:endParaRPr lang="en-US" sz="2700" kern="1200" dirty="0"/>
        </a:p>
      </dsp:txBody>
      <dsp:txXfrm>
        <a:off x="0" y="797311"/>
        <a:ext cx="9577251" cy="723758"/>
      </dsp:txXfrm>
    </dsp:sp>
    <dsp:sp modelId="{121DC775-E849-5B4C-AF84-826FF76BAABC}">
      <dsp:nvSpPr>
        <dsp:cNvPr id="0" name=""/>
        <dsp:cNvSpPr/>
      </dsp:nvSpPr>
      <dsp:spPr>
        <a:xfrm>
          <a:off x="0" y="1551676"/>
          <a:ext cx="3061252" cy="278844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err="1"/>
            <a:t>Enmienda</a:t>
          </a:r>
          <a:r>
            <a:rPr lang="en-US" sz="1900" kern="1200" dirty="0"/>
            <a:t> de la Ley de </a:t>
          </a:r>
          <a:r>
            <a:rPr lang="en-US" sz="1900" kern="1200" dirty="0" err="1"/>
            <a:t>Expropiación</a:t>
          </a:r>
          <a:r>
            <a:rPr lang="en-US" sz="1900" kern="1200" dirty="0"/>
            <a:t> </a:t>
          </a:r>
          <a:r>
            <a:rPr lang="en-US" sz="1900" kern="1200" dirty="0" err="1"/>
            <a:t>Forzosa</a:t>
          </a:r>
          <a:endParaRPr lang="en-US" sz="1900" kern="1200" dirty="0"/>
        </a:p>
        <a:p>
          <a:pPr marL="0" lvl="0" indent="0" algn="l" defTabSz="844550">
            <a:lnSpc>
              <a:spcPct val="90000"/>
            </a:lnSpc>
            <a:spcBef>
              <a:spcPct val="0"/>
            </a:spcBef>
            <a:spcAft>
              <a:spcPct val="35000"/>
            </a:spcAft>
            <a:buNone/>
          </a:pPr>
          <a:r>
            <a:rPr lang="en-US" sz="1900" kern="1200" dirty="0"/>
            <a:t>PROYECTO 1049</a:t>
          </a:r>
        </a:p>
      </dsp:txBody>
      <dsp:txXfrm>
        <a:off x="0" y="1551676"/>
        <a:ext cx="3061252" cy="2788448"/>
      </dsp:txXfrm>
    </dsp:sp>
    <dsp:sp modelId="{118903A9-AF5C-6646-A94A-0581243487C4}">
      <dsp:nvSpPr>
        <dsp:cNvPr id="0" name=""/>
        <dsp:cNvSpPr/>
      </dsp:nvSpPr>
      <dsp:spPr>
        <a:xfrm>
          <a:off x="3061252" y="917938"/>
          <a:ext cx="6877877" cy="1447516"/>
        </a:xfrm>
        <a:prstGeom prst="rightArrow">
          <a:avLst>
            <a:gd name="adj1" fmla="val 50000"/>
            <a:gd name="adj2" fmla="val 50000"/>
          </a:avLst>
        </a:prstGeom>
        <a:solidFill>
          <a:schemeClr val="accent3">
            <a:hueOff val="7027344"/>
            <a:satOff val="10988"/>
            <a:lumOff val="4705"/>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254000" bIns="229793" numCol="1" spcCol="1270" anchor="ctr" anchorCtr="0">
          <a:noAutofit/>
        </a:bodyPr>
        <a:lstStyle/>
        <a:p>
          <a:pPr marL="0" lvl="0" indent="0" algn="l" defTabSz="1200150">
            <a:lnSpc>
              <a:spcPct val="90000"/>
            </a:lnSpc>
            <a:spcBef>
              <a:spcPct val="0"/>
            </a:spcBef>
            <a:spcAft>
              <a:spcPct val="35000"/>
            </a:spcAft>
            <a:buNone/>
          </a:pPr>
          <a:r>
            <a:rPr lang="en-US" sz="2700" kern="1200" dirty="0"/>
            <a:t>2da </a:t>
          </a:r>
          <a:r>
            <a:rPr lang="en-US" sz="2700" kern="1200" dirty="0" err="1"/>
            <a:t>Iniciativa</a:t>
          </a:r>
          <a:endParaRPr lang="en-US" sz="2700" kern="1200" dirty="0"/>
        </a:p>
      </dsp:txBody>
      <dsp:txXfrm>
        <a:off x="3061252" y="1279817"/>
        <a:ext cx="6515998" cy="723758"/>
      </dsp:txXfrm>
    </dsp:sp>
    <dsp:sp modelId="{11DD3A82-D72C-7143-938A-C0A414C61B87}">
      <dsp:nvSpPr>
        <dsp:cNvPr id="0" name=""/>
        <dsp:cNvSpPr/>
      </dsp:nvSpPr>
      <dsp:spPr>
        <a:xfrm>
          <a:off x="3061252" y="2034181"/>
          <a:ext cx="3061252" cy="278844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err="1"/>
            <a:t>Participación</a:t>
          </a:r>
          <a:r>
            <a:rPr lang="en-US" sz="1900" kern="1200" dirty="0"/>
            <a:t> </a:t>
          </a:r>
          <a:r>
            <a:rPr lang="en-US" sz="1900" kern="1200" dirty="0" err="1"/>
            <a:t>en</a:t>
          </a:r>
          <a:r>
            <a:rPr lang="en-US" sz="1900" kern="1200" dirty="0"/>
            <a:t> los </a:t>
          </a:r>
          <a:r>
            <a:rPr lang="en-US" sz="1900" kern="1200" dirty="0" err="1"/>
            <a:t>Fondos</a:t>
          </a:r>
          <a:r>
            <a:rPr lang="en-US" sz="1900" kern="1200" dirty="0"/>
            <a:t> CDBG-DR</a:t>
          </a:r>
        </a:p>
        <a:p>
          <a:pPr marL="0" lvl="0" indent="0" algn="l" defTabSz="844550">
            <a:lnSpc>
              <a:spcPct val="90000"/>
            </a:lnSpc>
            <a:spcBef>
              <a:spcPct val="0"/>
            </a:spcBef>
            <a:spcAft>
              <a:spcPct val="35000"/>
            </a:spcAft>
            <a:buNone/>
          </a:pPr>
          <a:r>
            <a:rPr lang="en-US" sz="1900" kern="1200" dirty="0"/>
            <a:t>RECOMENDACION GRUPO MULTISECTORIAL  </a:t>
          </a:r>
        </a:p>
      </dsp:txBody>
      <dsp:txXfrm>
        <a:off x="3061252" y="2034181"/>
        <a:ext cx="3061252" cy="2788448"/>
      </dsp:txXfrm>
    </dsp:sp>
    <dsp:sp modelId="{9119D8E6-98B0-5D43-8B7F-AA2DC069E373}">
      <dsp:nvSpPr>
        <dsp:cNvPr id="0" name=""/>
        <dsp:cNvSpPr/>
      </dsp:nvSpPr>
      <dsp:spPr>
        <a:xfrm>
          <a:off x="6122504" y="1400443"/>
          <a:ext cx="3816625" cy="1447516"/>
        </a:xfrm>
        <a:prstGeom prst="rightArrow">
          <a:avLst>
            <a:gd name="adj1" fmla="val 50000"/>
            <a:gd name="adj2" fmla="val 50000"/>
          </a:avLst>
        </a:prstGeom>
        <a:solidFill>
          <a:schemeClr val="accent3">
            <a:hueOff val="14054688"/>
            <a:satOff val="21976"/>
            <a:lumOff val="9411"/>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254000" bIns="229793" numCol="1" spcCol="1270" anchor="ctr" anchorCtr="0">
          <a:noAutofit/>
        </a:bodyPr>
        <a:lstStyle/>
        <a:p>
          <a:pPr marL="0" lvl="0" indent="0" algn="l" defTabSz="1200150">
            <a:lnSpc>
              <a:spcPct val="90000"/>
            </a:lnSpc>
            <a:spcBef>
              <a:spcPct val="0"/>
            </a:spcBef>
            <a:spcAft>
              <a:spcPct val="35000"/>
            </a:spcAft>
            <a:buNone/>
          </a:pPr>
          <a:r>
            <a:rPr lang="en-US" sz="2700" kern="1200" dirty="0"/>
            <a:t>3ra </a:t>
          </a:r>
          <a:r>
            <a:rPr lang="en-US" sz="2700" kern="1200" dirty="0" err="1"/>
            <a:t>Iniciativa</a:t>
          </a:r>
          <a:endParaRPr lang="en-US" sz="2700" kern="1200" dirty="0"/>
        </a:p>
      </dsp:txBody>
      <dsp:txXfrm>
        <a:off x="6122504" y="1762322"/>
        <a:ext cx="3454746" cy="723758"/>
      </dsp:txXfrm>
    </dsp:sp>
    <dsp:sp modelId="{AFD6263F-83B5-B04A-85C5-193A6DBB0D5D}">
      <dsp:nvSpPr>
        <dsp:cNvPr id="0" name=""/>
        <dsp:cNvSpPr/>
      </dsp:nvSpPr>
      <dsp:spPr>
        <a:xfrm>
          <a:off x="6122504" y="2516687"/>
          <a:ext cx="3061252" cy="2747639"/>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err="1"/>
            <a:t>Activación</a:t>
          </a:r>
          <a:r>
            <a:rPr lang="en-US" sz="1900" kern="1200" dirty="0"/>
            <a:t> de las Comunidades </a:t>
          </a:r>
          <a:r>
            <a:rPr lang="en-US" sz="1900" kern="1200" dirty="0" err="1"/>
            <a:t>Especiales</a:t>
          </a:r>
          <a:r>
            <a:rPr lang="en-US" sz="1900" kern="1200" dirty="0"/>
            <a:t> </a:t>
          </a:r>
        </a:p>
        <a:p>
          <a:pPr marL="0" lvl="0" indent="0" algn="l" defTabSz="844550">
            <a:lnSpc>
              <a:spcPct val="90000"/>
            </a:lnSpc>
            <a:spcBef>
              <a:spcPct val="0"/>
            </a:spcBef>
            <a:spcAft>
              <a:spcPct val="35000"/>
            </a:spcAft>
            <a:buNone/>
          </a:pPr>
          <a:r>
            <a:rPr lang="en-US" sz="1900" kern="1200" dirty="0"/>
            <a:t>INFORME CUMBRE</a:t>
          </a:r>
        </a:p>
        <a:p>
          <a:pPr marL="0" lvl="0" indent="0" algn="l" defTabSz="844550">
            <a:lnSpc>
              <a:spcPct val="90000"/>
            </a:lnSpc>
            <a:spcBef>
              <a:spcPct val="0"/>
            </a:spcBef>
            <a:spcAft>
              <a:spcPct val="35000"/>
            </a:spcAft>
            <a:buNone/>
          </a:pPr>
          <a:r>
            <a:rPr lang="en-US" sz="1900" kern="1200" dirty="0"/>
            <a:t>INFORME CENTRO DE RESILIENCIA </a:t>
          </a:r>
        </a:p>
        <a:p>
          <a:pPr marL="0" lvl="0" indent="0" algn="l" defTabSz="844550">
            <a:lnSpc>
              <a:spcPct val="90000"/>
            </a:lnSpc>
            <a:spcBef>
              <a:spcPct val="0"/>
            </a:spcBef>
            <a:spcAft>
              <a:spcPct val="35000"/>
            </a:spcAft>
            <a:buNone/>
          </a:pPr>
          <a:r>
            <a:rPr lang="en-US" sz="1900" kern="1200" dirty="0"/>
            <a:t>CABILDEO WASHINGTON</a:t>
          </a:r>
        </a:p>
        <a:p>
          <a:pPr marL="0" lvl="0" indent="0" algn="l" defTabSz="844550">
            <a:lnSpc>
              <a:spcPct val="90000"/>
            </a:lnSpc>
            <a:spcBef>
              <a:spcPct val="0"/>
            </a:spcBef>
            <a:spcAft>
              <a:spcPct val="35000"/>
            </a:spcAft>
            <a:buNone/>
          </a:pPr>
          <a:endParaRPr lang="en-US" sz="1900" kern="1200" dirty="0"/>
        </a:p>
      </dsp:txBody>
      <dsp:txXfrm>
        <a:off x="6122504" y="2516687"/>
        <a:ext cx="3061252" cy="2747639"/>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2E8D2C-772E-4EDB-80CA-0C581DC7FEA9}" type="datetimeFigureOut">
              <a:rPr lang="en-US" smtClean="0"/>
              <a:t>10/23/2019</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5A2025-3DA3-4F68-A469-4D0B56D1B0B0}" type="slidenum">
              <a:rPr lang="en-US" smtClean="0"/>
              <a:t>‹Nº›</a:t>
            </a:fld>
            <a:endParaRPr lang="en-US"/>
          </a:p>
        </p:txBody>
      </p:sp>
    </p:spTree>
    <p:extLst>
      <p:ext uri="{BB962C8B-B14F-4D97-AF65-F5344CB8AC3E}">
        <p14:creationId xmlns:p14="http://schemas.microsoft.com/office/powerpoint/2010/main" val="1896367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454FAD72-C494-4A48-B22A-1C6DE84E0F6C}" type="datetimeFigureOut">
              <a:rPr lang="en-US" smtClean="0"/>
              <a:t>10/23/2019</a:t>
            </a:fld>
            <a:endParaRPr lang="en-US"/>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endParaRPr lang="en-US"/>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1D46CF37-E892-EF44-8E1C-D6C55DA01349}" type="slidenum">
              <a:rPr lang="en-US" smtClean="0"/>
              <a:t>‹Nº›</a:t>
            </a:fld>
            <a:endParaRPr lang="en-US"/>
          </a:p>
        </p:txBody>
      </p:sp>
    </p:spTree>
    <p:extLst>
      <p:ext uri="{BB962C8B-B14F-4D97-AF65-F5344CB8AC3E}">
        <p14:creationId xmlns:p14="http://schemas.microsoft.com/office/powerpoint/2010/main" val="992684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4FAD72-C494-4A48-B22A-1C6DE84E0F6C}" type="datetimeFigureOut">
              <a:rPr lang="en-US" smtClean="0"/>
              <a:t>10/23/2019</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D46CF37-E892-EF44-8E1C-D6C55DA01349}" type="slidenum">
              <a:rPr lang="en-US" smtClean="0"/>
              <a:t>‹Nº›</a:t>
            </a:fld>
            <a:endParaRPr lang="en-US"/>
          </a:p>
        </p:txBody>
      </p:sp>
    </p:spTree>
    <p:extLst>
      <p:ext uri="{BB962C8B-B14F-4D97-AF65-F5344CB8AC3E}">
        <p14:creationId xmlns:p14="http://schemas.microsoft.com/office/powerpoint/2010/main" val="1833182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4FAD72-C494-4A48-B22A-1C6DE84E0F6C}" type="datetimeFigureOut">
              <a:rPr lang="en-US" smtClean="0"/>
              <a:t>10/23/2019</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D46CF37-E892-EF44-8E1C-D6C55DA01349}" type="slidenum">
              <a:rPr lang="en-US" smtClean="0"/>
              <a:t>‹Nº›</a:t>
            </a:fld>
            <a:endParaRPr lang="en-US"/>
          </a:p>
        </p:txBody>
      </p:sp>
    </p:spTree>
    <p:extLst>
      <p:ext uri="{BB962C8B-B14F-4D97-AF65-F5344CB8AC3E}">
        <p14:creationId xmlns:p14="http://schemas.microsoft.com/office/powerpoint/2010/main" val="2545249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4FAD72-C494-4A48-B22A-1C6DE84E0F6C}" type="datetimeFigureOut">
              <a:rPr lang="en-US" smtClean="0"/>
              <a:t>10/23/2019</a:t>
            </a:fld>
            <a:endParaRPr lang="en-US"/>
          </a:p>
        </p:txBody>
      </p:sp>
      <p:sp>
        <p:nvSpPr>
          <p:cNvPr id="5" name="Footer Placeholder 4"/>
          <p:cNvSpPr>
            <a:spLocks noGrp="1"/>
          </p:cNvSpPr>
          <p:nvPr>
            <p:ph type="ftr" sz="quarter" idx="11"/>
          </p:nvPr>
        </p:nvSpPr>
        <p:spPr/>
        <p:txBody>
          <a:bodyPr/>
          <a:lstStyle/>
          <a:p>
            <a:endParaRPr lang="en-US"/>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D46CF37-E892-EF44-8E1C-D6C55DA01349}" type="slidenum">
              <a:rPr lang="en-US" smtClean="0"/>
              <a:t>‹Nº›</a:t>
            </a:fld>
            <a:endParaRPr lang="en-US"/>
          </a:p>
        </p:txBody>
      </p:sp>
    </p:spTree>
    <p:extLst>
      <p:ext uri="{BB962C8B-B14F-4D97-AF65-F5344CB8AC3E}">
        <p14:creationId xmlns:p14="http://schemas.microsoft.com/office/powerpoint/2010/main" val="2452338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4FAD72-C494-4A48-B22A-1C6DE84E0F6C}" type="datetimeFigureOut">
              <a:rPr lang="en-US" smtClean="0"/>
              <a:t>10/23/2019</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D46CF37-E892-EF44-8E1C-D6C55DA01349}" type="slidenum">
              <a:rPr lang="en-US" smtClean="0"/>
              <a:t>‹Nº›</a:t>
            </a:fld>
            <a:endParaRPr lang="en-US"/>
          </a:p>
        </p:txBody>
      </p:sp>
    </p:spTree>
    <p:extLst>
      <p:ext uri="{BB962C8B-B14F-4D97-AF65-F5344CB8AC3E}">
        <p14:creationId xmlns:p14="http://schemas.microsoft.com/office/powerpoint/2010/main" val="1936016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54FAD72-C494-4A48-B22A-1C6DE84E0F6C}" type="datetimeFigureOut">
              <a:rPr lang="en-US" smtClean="0"/>
              <a:t>10/23/2019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46CF37-E892-EF44-8E1C-D6C55DA01349}" type="slidenum">
              <a:rPr lang="en-US" smtClean="0"/>
              <a:t>‹Nº›</a:t>
            </a:fld>
            <a:endParaRPr lang="en-US"/>
          </a:p>
        </p:txBody>
      </p:sp>
    </p:spTree>
    <p:extLst>
      <p:ext uri="{BB962C8B-B14F-4D97-AF65-F5344CB8AC3E}">
        <p14:creationId xmlns:p14="http://schemas.microsoft.com/office/powerpoint/2010/main" val="3525992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54FAD72-C494-4A48-B22A-1C6DE84E0F6C}" type="datetimeFigureOut">
              <a:rPr lang="en-US" smtClean="0"/>
              <a:t>10/23/2019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46CF37-E892-EF44-8E1C-D6C55DA01349}" type="slidenum">
              <a:rPr lang="en-US" smtClean="0"/>
              <a:t>‹Nº›</a:t>
            </a:fld>
            <a:endParaRPr lang="en-US"/>
          </a:p>
        </p:txBody>
      </p:sp>
    </p:spTree>
    <p:extLst>
      <p:ext uri="{BB962C8B-B14F-4D97-AF65-F5344CB8AC3E}">
        <p14:creationId xmlns:p14="http://schemas.microsoft.com/office/powerpoint/2010/main" val="1424365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4FAD72-C494-4A48-B22A-1C6DE84E0F6C}" type="datetimeFigureOut">
              <a:rPr lang="en-US" smtClean="0"/>
              <a:t>10/23/2019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46CF37-E892-EF44-8E1C-D6C55DA01349}" type="slidenum">
              <a:rPr lang="en-US" smtClean="0"/>
              <a:t>‹Nº›</a:t>
            </a:fld>
            <a:endParaRPr lang="en-US"/>
          </a:p>
        </p:txBody>
      </p:sp>
    </p:spTree>
    <p:extLst>
      <p:ext uri="{BB962C8B-B14F-4D97-AF65-F5344CB8AC3E}">
        <p14:creationId xmlns:p14="http://schemas.microsoft.com/office/powerpoint/2010/main" val="3891303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4FAD72-C494-4A48-B22A-1C6DE84E0F6C}" type="datetimeFigureOut">
              <a:rPr lang="en-US" smtClean="0"/>
              <a:t>10/23/2019</a:t>
            </a:fld>
            <a:endParaRPr lang="en-US"/>
          </a:p>
        </p:txBody>
      </p:sp>
      <p:sp>
        <p:nvSpPr>
          <p:cNvPr id="5" name="Footer Placeholder 4"/>
          <p:cNvSpPr>
            <a:spLocks noGrp="1"/>
          </p:cNvSpPr>
          <p:nvPr>
            <p:ph type="ftr" sz="quarter" idx="11"/>
          </p:nvPr>
        </p:nvSpPr>
        <p:spPr/>
        <p:txBody>
          <a:bodyPr/>
          <a:lstStyle/>
          <a:p>
            <a:endParaRPr lang="en-US"/>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D46CF37-E892-EF44-8E1C-D6C55DA01349}" type="slidenum">
              <a:rPr lang="en-US" smtClean="0"/>
              <a:t>‹Nº›</a:t>
            </a:fld>
            <a:endParaRPr lang="en-US"/>
          </a:p>
        </p:txBody>
      </p:sp>
    </p:spTree>
    <p:extLst>
      <p:ext uri="{BB962C8B-B14F-4D97-AF65-F5344CB8AC3E}">
        <p14:creationId xmlns:p14="http://schemas.microsoft.com/office/powerpoint/2010/main" val="2449692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1777219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4FAD72-C494-4A48-B22A-1C6DE84E0F6C}" type="datetimeFigureOut">
              <a:rPr lang="en-US" smtClean="0"/>
              <a:t>10/23/2019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46CF37-E892-EF44-8E1C-D6C55DA01349}" type="slidenum">
              <a:rPr lang="en-US" smtClean="0"/>
              <a:t>‹Nº›</a:t>
            </a:fld>
            <a:endParaRPr lang="en-US"/>
          </a:p>
        </p:txBody>
      </p:sp>
    </p:spTree>
    <p:extLst>
      <p:ext uri="{BB962C8B-B14F-4D97-AF65-F5344CB8AC3E}">
        <p14:creationId xmlns:p14="http://schemas.microsoft.com/office/powerpoint/2010/main" val="3940269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4FAD72-C494-4A48-B22A-1C6DE84E0F6C}" type="datetimeFigureOut">
              <a:rPr lang="en-US" smtClean="0"/>
              <a:t>10/23/2019</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D46CF37-E892-EF44-8E1C-D6C55DA01349}" type="slidenum">
              <a:rPr lang="en-US" smtClean="0"/>
              <a:t>‹Nº›</a:t>
            </a:fld>
            <a:endParaRPr lang="en-US"/>
          </a:p>
        </p:txBody>
      </p:sp>
    </p:spTree>
    <p:extLst>
      <p:ext uri="{BB962C8B-B14F-4D97-AF65-F5344CB8AC3E}">
        <p14:creationId xmlns:p14="http://schemas.microsoft.com/office/powerpoint/2010/main" val="2458968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4FAD72-C494-4A48-B22A-1C6DE84E0F6C}" type="datetimeFigureOut">
              <a:rPr lang="en-US" smtClean="0"/>
              <a:t>10/23/2019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46CF37-E892-EF44-8E1C-D6C55DA01349}" type="slidenum">
              <a:rPr lang="en-US" smtClean="0"/>
              <a:t>‹Nº›</a:t>
            </a:fld>
            <a:endParaRPr lang="en-US"/>
          </a:p>
        </p:txBody>
      </p:sp>
    </p:spTree>
    <p:extLst>
      <p:ext uri="{BB962C8B-B14F-4D97-AF65-F5344CB8AC3E}">
        <p14:creationId xmlns:p14="http://schemas.microsoft.com/office/powerpoint/2010/main" val="2041161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4FAD72-C494-4A48-B22A-1C6DE84E0F6C}" type="datetimeFigureOut">
              <a:rPr lang="en-US" smtClean="0"/>
              <a:t>10/23/2019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46CF37-E892-EF44-8E1C-D6C55DA01349}" type="slidenum">
              <a:rPr lang="en-US" smtClean="0"/>
              <a:t>‹Nº›</a:t>
            </a:fld>
            <a:endParaRPr lang="en-US"/>
          </a:p>
        </p:txBody>
      </p:sp>
    </p:spTree>
    <p:extLst>
      <p:ext uri="{BB962C8B-B14F-4D97-AF65-F5344CB8AC3E}">
        <p14:creationId xmlns:p14="http://schemas.microsoft.com/office/powerpoint/2010/main" val="3894402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4FAD72-C494-4A48-B22A-1C6DE84E0F6C}" type="datetimeFigureOut">
              <a:rPr lang="en-US" smtClean="0"/>
              <a:t>10/23/2019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46CF37-E892-EF44-8E1C-D6C55DA01349}" type="slidenum">
              <a:rPr lang="en-US" smtClean="0"/>
              <a:t>‹Nº›</a:t>
            </a:fld>
            <a:endParaRPr lang="en-US"/>
          </a:p>
        </p:txBody>
      </p:sp>
    </p:spTree>
    <p:extLst>
      <p:ext uri="{BB962C8B-B14F-4D97-AF65-F5344CB8AC3E}">
        <p14:creationId xmlns:p14="http://schemas.microsoft.com/office/powerpoint/2010/main" val="1623787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4FAD72-C494-4A48-B22A-1C6DE84E0F6C}" type="datetimeFigureOut">
              <a:rPr lang="en-US" smtClean="0"/>
              <a:t>10/23/2019</a:t>
            </a:fld>
            <a:endParaRPr lang="en-US"/>
          </a:p>
        </p:txBody>
      </p:sp>
      <p:sp>
        <p:nvSpPr>
          <p:cNvPr id="3" name="Footer Placeholder 2"/>
          <p:cNvSpPr>
            <a:spLocks noGrp="1"/>
          </p:cNvSpPr>
          <p:nvPr>
            <p:ph type="ftr" sz="quarter" idx="11"/>
          </p:nvPr>
        </p:nvSpPr>
        <p:spPr/>
        <p:txBody>
          <a:bodyPr/>
          <a:lstStyle/>
          <a:p>
            <a:endParaRPr lang="en-US"/>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1D46CF37-E892-EF44-8E1C-D6C55DA01349}" type="slidenum">
              <a:rPr lang="en-US" smtClean="0"/>
              <a:t>‹Nº›</a:t>
            </a:fld>
            <a:endParaRPr lang="en-US"/>
          </a:p>
        </p:txBody>
      </p:sp>
    </p:spTree>
    <p:extLst>
      <p:ext uri="{BB962C8B-B14F-4D97-AF65-F5344CB8AC3E}">
        <p14:creationId xmlns:p14="http://schemas.microsoft.com/office/powerpoint/2010/main" val="1915441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4FAD72-C494-4A48-B22A-1C6DE84E0F6C}" type="datetimeFigureOut">
              <a:rPr lang="en-US" smtClean="0"/>
              <a:t>10/23/2019</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D46CF37-E892-EF44-8E1C-D6C55DA01349}" type="slidenum">
              <a:rPr lang="en-US" smtClean="0"/>
              <a:t>‹Nº›</a:t>
            </a:fld>
            <a:endParaRPr lang="en-US"/>
          </a:p>
        </p:txBody>
      </p:sp>
    </p:spTree>
    <p:extLst>
      <p:ext uri="{BB962C8B-B14F-4D97-AF65-F5344CB8AC3E}">
        <p14:creationId xmlns:p14="http://schemas.microsoft.com/office/powerpoint/2010/main" val="2940536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4FAD72-C494-4A48-B22A-1C6DE84E0F6C}" type="datetimeFigureOut">
              <a:rPr lang="en-US" smtClean="0"/>
              <a:t>10/23/2019</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D46CF37-E892-EF44-8E1C-D6C55DA01349}" type="slidenum">
              <a:rPr lang="en-US" smtClean="0"/>
              <a:t>‹Nº›</a:t>
            </a:fld>
            <a:endParaRPr lang="en-US"/>
          </a:p>
        </p:txBody>
      </p:sp>
    </p:spTree>
    <p:extLst>
      <p:ext uri="{BB962C8B-B14F-4D97-AF65-F5344CB8AC3E}">
        <p14:creationId xmlns:p14="http://schemas.microsoft.com/office/powerpoint/2010/main" val="266382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20">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454FAD72-C494-4A48-B22A-1C6DE84E0F6C}" type="datetimeFigureOut">
              <a:rPr lang="en-US" smtClean="0"/>
              <a:t>10/23/2019</a:t>
            </a:fld>
            <a:endParaRPr lang="en-US"/>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1D46CF37-E892-EF44-8E1C-D6C55DA01349}" type="slidenum">
              <a:rPr lang="en-US" smtClean="0"/>
              <a:t>‹Nº›</a:t>
            </a:fld>
            <a:endParaRPr lang="en-US"/>
          </a:p>
        </p:txBody>
      </p:sp>
    </p:spTree>
    <p:extLst>
      <p:ext uri="{BB962C8B-B14F-4D97-AF65-F5344CB8AC3E}">
        <p14:creationId xmlns:p14="http://schemas.microsoft.com/office/powerpoint/2010/main" val="208545752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C17B0B-CAF0-4697-9FDE-C2BBCA69C770}"/>
              </a:ext>
            </a:extLst>
          </p:cNvPr>
          <p:cNvSpPr>
            <a:spLocks noGrp="1"/>
          </p:cNvSpPr>
          <p:nvPr>
            <p:ph type="title"/>
          </p:nvPr>
        </p:nvSpPr>
        <p:spPr>
          <a:xfrm>
            <a:off x="320293" y="666357"/>
            <a:ext cx="11550787" cy="1224227"/>
          </a:xfrm>
        </p:spPr>
        <p:txBody>
          <a:bodyPr>
            <a:normAutofit/>
          </a:bodyPr>
          <a:lstStyle/>
          <a:p>
            <a:pPr algn="ctr"/>
            <a:r>
              <a:rPr lang="es-PR" sz="4400" dirty="0"/>
              <a:t>La resiliencia frente a desastres </a:t>
            </a:r>
            <a:endParaRPr lang="en-US" sz="4400" dirty="0"/>
          </a:p>
        </p:txBody>
      </p:sp>
      <p:sp>
        <p:nvSpPr>
          <p:cNvPr id="3" name="Marcador de contenido 2">
            <a:extLst>
              <a:ext uri="{FF2B5EF4-FFF2-40B4-BE49-F238E27FC236}">
                <a16:creationId xmlns:a16="http://schemas.microsoft.com/office/drawing/2014/main" id="{A969EDF5-C826-4785-952C-C3D41E52998A}"/>
              </a:ext>
            </a:extLst>
          </p:cNvPr>
          <p:cNvSpPr>
            <a:spLocks noGrp="1"/>
          </p:cNvSpPr>
          <p:nvPr>
            <p:ph sz="quarter" idx="13"/>
          </p:nvPr>
        </p:nvSpPr>
        <p:spPr>
          <a:xfrm>
            <a:off x="913774" y="2083778"/>
            <a:ext cx="10363826" cy="1723291"/>
          </a:xfrm>
        </p:spPr>
        <p:txBody>
          <a:bodyPr>
            <a:normAutofit/>
          </a:bodyPr>
          <a:lstStyle/>
          <a:p>
            <a:pPr lvl="1"/>
            <a:endParaRPr lang="es-ES" dirty="0"/>
          </a:p>
          <a:p>
            <a:pPr marL="457200" lvl="1" indent="0">
              <a:buNone/>
            </a:pPr>
            <a:endParaRPr lang="en-US" dirty="0"/>
          </a:p>
          <a:p>
            <a:endParaRPr lang="en-US" dirty="0"/>
          </a:p>
        </p:txBody>
      </p:sp>
      <p:pic>
        <p:nvPicPr>
          <p:cNvPr id="5" name="Imagen 4">
            <a:extLst>
              <a:ext uri="{FF2B5EF4-FFF2-40B4-BE49-F238E27FC236}">
                <a16:creationId xmlns:a16="http://schemas.microsoft.com/office/drawing/2014/main" id="{F955943D-C84D-4658-8FA4-03A2915142D8}"/>
              </a:ext>
            </a:extLst>
          </p:cNvPr>
          <p:cNvPicPr>
            <a:picLocks noChangeAspect="1"/>
          </p:cNvPicPr>
          <p:nvPr/>
        </p:nvPicPr>
        <p:blipFill rotWithShape="1">
          <a:blip r:embed="rId2"/>
          <a:srcRect l="40518" r="7184"/>
          <a:stretch/>
        </p:blipFill>
        <p:spPr>
          <a:xfrm rot="5400000">
            <a:off x="3927302" y="1715447"/>
            <a:ext cx="4071925" cy="49898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254234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33426C-658C-4AAD-BA6C-BD9359EBF3C2}"/>
              </a:ext>
            </a:extLst>
          </p:cNvPr>
          <p:cNvSpPr>
            <a:spLocks noGrp="1"/>
          </p:cNvSpPr>
          <p:nvPr>
            <p:ph type="title"/>
          </p:nvPr>
        </p:nvSpPr>
        <p:spPr/>
        <p:txBody>
          <a:bodyPr/>
          <a:lstStyle/>
          <a:p>
            <a:pPr algn="ctr"/>
            <a:r>
              <a:rPr lang="en-US" dirty="0"/>
              <a:t>Nuestra </a:t>
            </a:r>
            <a:r>
              <a:rPr lang="en-US" dirty="0" err="1"/>
              <a:t>gente</a:t>
            </a:r>
            <a:r>
              <a:rPr lang="en-US" dirty="0"/>
              <a:t> </a:t>
            </a:r>
            <a:r>
              <a:rPr lang="en-US" dirty="0" err="1"/>
              <a:t>celebra</a:t>
            </a:r>
            <a:r>
              <a:rPr lang="en-US" dirty="0"/>
              <a:t> </a:t>
            </a:r>
            <a:r>
              <a:rPr lang="en-US" dirty="0" err="1"/>
              <a:t>cada</a:t>
            </a:r>
            <a:r>
              <a:rPr lang="en-US" dirty="0"/>
              <a:t> </a:t>
            </a:r>
            <a:r>
              <a:rPr lang="en-US" dirty="0" err="1"/>
              <a:t>paso</a:t>
            </a:r>
            <a:r>
              <a:rPr lang="en-US" dirty="0"/>
              <a:t> </a:t>
            </a:r>
          </a:p>
        </p:txBody>
      </p:sp>
      <p:pic>
        <p:nvPicPr>
          <p:cNvPr id="4" name="Marcador de contenido 3">
            <a:extLst>
              <a:ext uri="{FF2B5EF4-FFF2-40B4-BE49-F238E27FC236}">
                <a16:creationId xmlns:a16="http://schemas.microsoft.com/office/drawing/2014/main" id="{6D267843-DA9F-4070-BA73-A6726312BDC4}"/>
              </a:ext>
            </a:extLst>
          </p:cNvPr>
          <p:cNvPicPr>
            <a:picLocks noGrp="1" noChangeAspect="1"/>
          </p:cNvPicPr>
          <p:nvPr>
            <p:ph sz="quarter" idx="13"/>
          </p:nvPr>
        </p:nvPicPr>
        <p:blipFill>
          <a:blip r:embed="rId2"/>
          <a:stretch>
            <a:fillRect/>
          </a:stretch>
        </p:blipFill>
        <p:spPr>
          <a:xfrm>
            <a:off x="91440" y="1676400"/>
            <a:ext cx="5859780" cy="3032524"/>
          </a:xfrm>
          <a:prstGeom prst="rect">
            <a:avLst/>
          </a:prstGeom>
        </p:spPr>
      </p:pic>
      <p:pic>
        <p:nvPicPr>
          <p:cNvPr id="5" name="Imagen 4">
            <a:extLst>
              <a:ext uri="{FF2B5EF4-FFF2-40B4-BE49-F238E27FC236}">
                <a16:creationId xmlns:a16="http://schemas.microsoft.com/office/drawing/2014/main" id="{5AE36AB6-FC9F-4A14-AA37-2D515BF36FC9}"/>
              </a:ext>
            </a:extLst>
          </p:cNvPr>
          <p:cNvPicPr>
            <a:picLocks noChangeAspect="1"/>
          </p:cNvPicPr>
          <p:nvPr/>
        </p:nvPicPr>
        <p:blipFill>
          <a:blip r:embed="rId3"/>
          <a:stretch>
            <a:fillRect/>
          </a:stretch>
        </p:blipFill>
        <p:spPr>
          <a:xfrm>
            <a:off x="5890260" y="2110740"/>
            <a:ext cx="6301740" cy="4269740"/>
          </a:xfrm>
          <a:prstGeom prst="rect">
            <a:avLst/>
          </a:prstGeom>
          <a:ln>
            <a:noFill/>
          </a:ln>
          <a:effectLst>
            <a:softEdge rad="112500"/>
          </a:effectLst>
        </p:spPr>
      </p:pic>
    </p:spTree>
    <p:extLst>
      <p:ext uri="{BB962C8B-B14F-4D97-AF65-F5344CB8AC3E}">
        <p14:creationId xmlns:p14="http://schemas.microsoft.com/office/powerpoint/2010/main" val="3270463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16B5E1E-6B88-4B1D-8335-BE6AA4607545}"/>
              </a:ext>
            </a:extLst>
          </p:cNvPr>
          <p:cNvSpPr>
            <a:spLocks noGrp="1"/>
          </p:cNvSpPr>
          <p:nvPr>
            <p:ph type="ctrTitle"/>
          </p:nvPr>
        </p:nvSpPr>
        <p:spPr>
          <a:xfrm>
            <a:off x="1118286" y="607856"/>
            <a:ext cx="10283300" cy="1569256"/>
          </a:xfrm>
        </p:spPr>
        <p:txBody>
          <a:bodyPr>
            <a:normAutofit fontScale="90000"/>
          </a:bodyPr>
          <a:lstStyle/>
          <a:p>
            <a:pPr algn="ctr"/>
            <a:r>
              <a:rPr lang="es-ES" sz="4000" b="1" dirty="0">
                <a:solidFill>
                  <a:schemeClr val="tx1"/>
                </a:solidFill>
              </a:rPr>
              <a:t>IRMA Y María</a:t>
            </a:r>
            <a:br>
              <a:rPr lang="es-ES" sz="4000" b="1" dirty="0">
                <a:solidFill>
                  <a:schemeClr val="tx1"/>
                </a:solidFill>
              </a:rPr>
            </a:br>
            <a:r>
              <a:rPr lang="es-ES" sz="3600" dirty="0">
                <a:solidFill>
                  <a:schemeClr val="tx1"/>
                </a:solidFill>
              </a:rPr>
              <a:t>Más allá de fenómenos naturales, </a:t>
            </a:r>
            <a:br>
              <a:rPr lang="es-ES" sz="3600" dirty="0">
                <a:solidFill>
                  <a:schemeClr val="tx1"/>
                </a:solidFill>
              </a:rPr>
            </a:br>
            <a:r>
              <a:rPr lang="es-ES" sz="3600" dirty="0">
                <a:solidFill>
                  <a:schemeClr val="tx1"/>
                </a:solidFill>
              </a:rPr>
              <a:t>destapó la realidad de nuestro País, Puerto Rico </a:t>
            </a:r>
            <a:endParaRPr lang="en-US" sz="3600" dirty="0">
              <a:solidFill>
                <a:schemeClr val="tx1"/>
              </a:solidFill>
            </a:endParaRPr>
          </a:p>
        </p:txBody>
      </p:sp>
      <p:sp>
        <p:nvSpPr>
          <p:cNvPr id="5" name="Subtítulo 4">
            <a:extLst>
              <a:ext uri="{FF2B5EF4-FFF2-40B4-BE49-F238E27FC236}">
                <a16:creationId xmlns:a16="http://schemas.microsoft.com/office/drawing/2014/main" id="{E3FA8814-6B62-4BA2-A3A7-2AEA56158E55}"/>
              </a:ext>
            </a:extLst>
          </p:cNvPr>
          <p:cNvSpPr>
            <a:spLocks noGrp="1"/>
          </p:cNvSpPr>
          <p:nvPr>
            <p:ph type="subTitle" idx="1"/>
          </p:nvPr>
        </p:nvSpPr>
        <p:spPr>
          <a:xfrm>
            <a:off x="952217" y="2305654"/>
            <a:ext cx="10283300" cy="646331"/>
          </a:xfrm>
        </p:spPr>
        <p:txBody>
          <a:bodyPr>
            <a:normAutofit/>
          </a:bodyPr>
          <a:lstStyle/>
          <a:p>
            <a:pPr algn="ctr"/>
            <a:r>
              <a:rPr lang="es-ES" sz="3000" b="1" i="1" dirty="0">
                <a:solidFill>
                  <a:schemeClr val="tx1"/>
                </a:solidFill>
              </a:rPr>
              <a:t>“Detrás de los árboles vivimos gente”</a:t>
            </a:r>
          </a:p>
          <a:p>
            <a:endParaRPr lang="en-US" dirty="0"/>
          </a:p>
        </p:txBody>
      </p:sp>
      <p:pic>
        <p:nvPicPr>
          <p:cNvPr id="12" name="Imagen 11">
            <a:extLst>
              <a:ext uri="{FF2B5EF4-FFF2-40B4-BE49-F238E27FC236}">
                <a16:creationId xmlns:a16="http://schemas.microsoft.com/office/drawing/2014/main" id="{D67561B3-894E-433E-9C33-17CBCD725632}"/>
              </a:ext>
            </a:extLst>
          </p:cNvPr>
          <p:cNvPicPr>
            <a:picLocks noChangeAspect="1"/>
          </p:cNvPicPr>
          <p:nvPr/>
        </p:nvPicPr>
        <p:blipFill>
          <a:blip r:embed="rId2"/>
          <a:stretch>
            <a:fillRect/>
          </a:stretch>
        </p:blipFill>
        <p:spPr>
          <a:xfrm>
            <a:off x="4207477" y="2848232"/>
            <a:ext cx="4522572" cy="34019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6893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additive="base">
                                        <p:cTn id="3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BF440D-D118-4809-A7F2-910C5BA9CD43}"/>
              </a:ext>
            </a:extLst>
          </p:cNvPr>
          <p:cNvSpPr>
            <a:spLocks noGrp="1"/>
          </p:cNvSpPr>
          <p:nvPr>
            <p:ph type="title"/>
          </p:nvPr>
        </p:nvSpPr>
        <p:spPr/>
        <p:txBody>
          <a:bodyPr/>
          <a:lstStyle/>
          <a:p>
            <a:pPr algn="ctr"/>
            <a:r>
              <a:rPr lang="en-US" dirty="0" err="1"/>
              <a:t>Empobrecimiento</a:t>
            </a:r>
            <a:r>
              <a:rPr lang="en-US" dirty="0"/>
              <a:t> =  </a:t>
            </a:r>
            <a:r>
              <a:rPr lang="en-US" dirty="0" err="1"/>
              <a:t>Desposeído</a:t>
            </a:r>
            <a:endParaRPr lang="en-US" dirty="0"/>
          </a:p>
        </p:txBody>
      </p:sp>
      <p:sp>
        <p:nvSpPr>
          <p:cNvPr id="3" name="Marcador de contenido 2">
            <a:extLst>
              <a:ext uri="{FF2B5EF4-FFF2-40B4-BE49-F238E27FC236}">
                <a16:creationId xmlns:a16="http://schemas.microsoft.com/office/drawing/2014/main" id="{691889EF-D0ED-4DF4-9A10-58C2036C59DD}"/>
              </a:ext>
            </a:extLst>
          </p:cNvPr>
          <p:cNvSpPr>
            <a:spLocks noGrp="1"/>
          </p:cNvSpPr>
          <p:nvPr>
            <p:ph idx="1"/>
          </p:nvPr>
        </p:nvSpPr>
        <p:spPr>
          <a:xfrm>
            <a:off x="152400" y="2603500"/>
            <a:ext cx="11955780" cy="4010660"/>
          </a:xfrm>
        </p:spPr>
        <p:txBody>
          <a:bodyPr>
            <a:noAutofit/>
          </a:bodyPr>
          <a:lstStyle/>
          <a:p>
            <a:pPr marL="0" indent="0" algn="just">
              <a:buNone/>
            </a:pPr>
            <a:r>
              <a:rPr lang="es-ES" sz="2800" dirty="0">
                <a:latin typeface="+mj-lt"/>
              </a:rPr>
              <a:t>Puerto Rico es el tercer país de mayor desigualdad económica entre familias del mundo y primero en toda América con un promedio de 54.92. </a:t>
            </a:r>
          </a:p>
          <a:p>
            <a:pPr marL="0" indent="0" algn="just">
              <a:buNone/>
            </a:pPr>
            <a:r>
              <a:rPr lang="es-ES" sz="2800" dirty="0">
                <a:latin typeface="+mj-lt"/>
              </a:rPr>
              <a:t>Primer lugar Sur África con un promedio de 63.00</a:t>
            </a:r>
          </a:p>
          <a:p>
            <a:pPr marL="0" indent="0" algn="just">
              <a:buNone/>
            </a:pPr>
            <a:r>
              <a:rPr lang="es-ES" sz="2800" dirty="0">
                <a:latin typeface="+mj-lt"/>
              </a:rPr>
              <a:t>Segundo Zambia - también en África- con un promedio de 57.1</a:t>
            </a:r>
          </a:p>
          <a:p>
            <a:pPr marL="0" indent="0" algn="just">
              <a:buNone/>
            </a:pPr>
            <a:endParaRPr lang="es-ES" sz="2800" dirty="0">
              <a:solidFill>
                <a:srgbClr val="222222"/>
              </a:solidFill>
              <a:latin typeface="+mj-lt"/>
              <a:ea typeface="Calibri" panose="020F0502020204030204" pitchFamily="34" charset="0"/>
              <a:cs typeface="Times New Roman" panose="02020603050405020304" pitchFamily="18" charset="0"/>
            </a:endParaRPr>
          </a:p>
          <a:p>
            <a:pPr marL="0" indent="0" algn="just">
              <a:buNone/>
            </a:pPr>
            <a:r>
              <a:rPr lang="es-ES" sz="2800" dirty="0">
                <a:solidFill>
                  <a:srgbClr val="222222"/>
                </a:solidFill>
                <a:latin typeface="+mj-lt"/>
                <a:ea typeface="Calibri" panose="020F0502020204030204" pitchFamily="34" charset="0"/>
                <a:cs typeface="Times New Roman" panose="02020603050405020304" pitchFamily="18" charset="0"/>
              </a:rPr>
              <a:t>Niños y Niñas están en un 56% a un 58% bajo los niveles de la pobreza. </a:t>
            </a:r>
          </a:p>
          <a:p>
            <a:pPr marL="0" indent="0" algn="just">
              <a:buNone/>
            </a:pPr>
            <a:r>
              <a:rPr lang="es-ES" sz="2800" dirty="0"/>
              <a:t> </a:t>
            </a:r>
          </a:p>
        </p:txBody>
      </p:sp>
    </p:spTree>
    <p:extLst>
      <p:ext uri="{BB962C8B-B14F-4D97-AF65-F5344CB8AC3E}">
        <p14:creationId xmlns:p14="http://schemas.microsoft.com/office/powerpoint/2010/main" val="3513218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6CDA9A-DA1B-4A4F-A242-BCFD0189ACF7}"/>
              </a:ext>
            </a:extLst>
          </p:cNvPr>
          <p:cNvSpPr>
            <a:spLocks noGrp="1"/>
          </p:cNvSpPr>
          <p:nvPr>
            <p:ph type="title"/>
          </p:nvPr>
        </p:nvSpPr>
        <p:spPr>
          <a:xfrm>
            <a:off x="617220" y="1135380"/>
            <a:ext cx="10005060" cy="728480"/>
          </a:xfrm>
        </p:spPr>
        <p:txBody>
          <a:bodyPr/>
          <a:lstStyle/>
          <a:p>
            <a:pPr algn="ctr"/>
            <a:r>
              <a:rPr lang="en-US" dirty="0"/>
              <a:t>GOBIERNOS ANTE UN MOMENTO HISTORICO </a:t>
            </a:r>
          </a:p>
        </p:txBody>
      </p:sp>
      <p:sp>
        <p:nvSpPr>
          <p:cNvPr id="3" name="Marcador de contenido 2">
            <a:extLst>
              <a:ext uri="{FF2B5EF4-FFF2-40B4-BE49-F238E27FC236}">
                <a16:creationId xmlns:a16="http://schemas.microsoft.com/office/drawing/2014/main" id="{886DDCF0-9422-4E80-867E-B4189A49A0ED}"/>
              </a:ext>
            </a:extLst>
          </p:cNvPr>
          <p:cNvSpPr>
            <a:spLocks noGrp="1"/>
          </p:cNvSpPr>
          <p:nvPr>
            <p:ph idx="1"/>
          </p:nvPr>
        </p:nvSpPr>
        <p:spPr>
          <a:xfrm>
            <a:off x="304800" y="2306320"/>
            <a:ext cx="11780520" cy="3416300"/>
          </a:xfrm>
        </p:spPr>
        <p:txBody>
          <a:bodyPr>
            <a:normAutofit fontScale="25000" lnSpcReduction="20000"/>
          </a:bodyPr>
          <a:lstStyle/>
          <a:p>
            <a:pPr lvl="0"/>
            <a:r>
              <a:rPr lang="es-PR" sz="9600" dirty="0"/>
              <a:t>falta de coordinación entre las agencias gubernamentales tanto locales como federales, </a:t>
            </a:r>
            <a:endParaRPr lang="en-US" sz="9600" dirty="0"/>
          </a:p>
          <a:p>
            <a:pPr lvl="0"/>
            <a:r>
              <a:rPr lang="es-PR" sz="9600" dirty="0"/>
              <a:t>constantes cambios a sus procedimientos, </a:t>
            </a:r>
            <a:endParaRPr lang="en-US" sz="9600" dirty="0"/>
          </a:p>
          <a:p>
            <a:pPr lvl="0"/>
            <a:r>
              <a:rPr lang="es-PR" sz="9600" dirty="0"/>
              <a:t>duplicidad en procesos entre las agencias locales y federales, </a:t>
            </a:r>
            <a:endParaRPr lang="en-US" sz="9600" dirty="0"/>
          </a:p>
          <a:p>
            <a:pPr lvl="0"/>
            <a:r>
              <a:rPr lang="es-PR" sz="9600" u="sng" dirty="0"/>
              <a:t>poca o ninguna transparencia,  </a:t>
            </a:r>
            <a:endParaRPr lang="en-US" sz="9600" dirty="0"/>
          </a:p>
          <a:p>
            <a:pPr lvl="0"/>
            <a:r>
              <a:rPr lang="es-PR" sz="9600" dirty="0"/>
              <a:t>participación ciudadana inadecuada en los planes de mitigación que atentan contra la permanencia de nuestras comunidades empobrecidas </a:t>
            </a:r>
            <a:endParaRPr lang="en-US" sz="9600" dirty="0"/>
          </a:p>
          <a:p>
            <a:pPr lvl="0"/>
            <a:r>
              <a:rPr lang="es-PR" sz="9600" dirty="0"/>
              <a:t>pobre fiscalización que permite favorecer intereses privados de grupos pudientes, </a:t>
            </a:r>
            <a:endParaRPr lang="en-US" sz="9600" dirty="0"/>
          </a:p>
          <a:p>
            <a:pPr lvl="0"/>
            <a:r>
              <a:rPr lang="es-PR" sz="9600" dirty="0"/>
              <a:t>exceso de contratos para consultoría con poca o ninguna efectividad, y </a:t>
            </a:r>
            <a:endParaRPr lang="en-US" sz="9600" dirty="0"/>
          </a:p>
          <a:p>
            <a:pPr lvl="0"/>
            <a:r>
              <a:rPr lang="es-PR" sz="9600" dirty="0"/>
              <a:t>falta de rendición de cuentas ante el pueblo.</a:t>
            </a:r>
            <a:endParaRPr lang="en-US" sz="9600" dirty="0"/>
          </a:p>
          <a:p>
            <a:pPr marL="0" indent="0">
              <a:buNone/>
            </a:pPr>
            <a:endParaRPr lang="en-US" dirty="0"/>
          </a:p>
        </p:txBody>
      </p:sp>
    </p:spTree>
    <p:extLst>
      <p:ext uri="{BB962C8B-B14F-4D97-AF65-F5344CB8AC3E}">
        <p14:creationId xmlns:p14="http://schemas.microsoft.com/office/powerpoint/2010/main" val="498402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D6C9C77-4950-48E5-9624-A8589702C363}"/>
              </a:ext>
            </a:extLst>
          </p:cNvPr>
          <p:cNvSpPr>
            <a:spLocks noGrp="1"/>
          </p:cNvSpPr>
          <p:nvPr>
            <p:ph type="title"/>
          </p:nvPr>
        </p:nvSpPr>
        <p:spPr>
          <a:xfrm>
            <a:off x="639192" y="1464816"/>
            <a:ext cx="5530789" cy="4509856"/>
          </a:xfrm>
        </p:spPr>
        <p:txBody>
          <a:bodyPr/>
          <a:lstStyle/>
          <a:p>
            <a:r>
              <a:rPr lang="en-US" dirty="0"/>
              <a:t>LEYES QUE ASISTEN A LAS COMUNIDADES ESPECIALES </a:t>
            </a:r>
            <a:br>
              <a:rPr lang="en-US" dirty="0"/>
            </a:br>
            <a:r>
              <a:rPr lang="en-US" dirty="0"/>
              <a:t>742 COMUNIDADES </a:t>
            </a:r>
            <a:br>
              <a:rPr lang="en-US" dirty="0"/>
            </a:br>
            <a:r>
              <a:rPr lang="en-US" dirty="0"/>
              <a:t>MAS DE 600 PLANES INTEGRALES</a:t>
            </a:r>
          </a:p>
        </p:txBody>
      </p:sp>
      <p:sp>
        <p:nvSpPr>
          <p:cNvPr id="11" name="Rectangle 4">
            <a:extLst>
              <a:ext uri="{FF2B5EF4-FFF2-40B4-BE49-F238E27FC236}">
                <a16:creationId xmlns:a16="http://schemas.microsoft.com/office/drawing/2014/main" id="{BEE95B81-ADB2-4639-8056-42FE87FFA4E8}"/>
              </a:ext>
            </a:extLst>
          </p:cNvPr>
          <p:cNvSpPr>
            <a:spLocks noChangeArrowheads="1"/>
          </p:cNvSpPr>
          <p:nvPr/>
        </p:nvSpPr>
        <p:spPr bwMode="auto">
          <a:xfrm>
            <a:off x="6658252" y="1327076"/>
            <a:ext cx="5214151" cy="682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altLang="en-US" sz="1800" b="1" i="0" u="none" strike="noStrike" cap="none" normalizeH="0" baseline="0" dirty="0">
                <a:ln>
                  <a:noFill/>
                </a:ln>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rPr>
              <a:t>Ley Núm. 1 del año 2001</a:t>
            </a:r>
            <a:r>
              <a:rPr kumimoji="0" lang="es-ES_tradnl" altLang="en-US" sz="7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5">
            <a:extLst>
              <a:ext uri="{FF2B5EF4-FFF2-40B4-BE49-F238E27FC236}">
                <a16:creationId xmlns:a16="http://schemas.microsoft.com/office/drawing/2014/main" id="{8D8D4ED8-693E-4485-A741-0686B7F6CDE3}"/>
              </a:ext>
            </a:extLst>
          </p:cNvPr>
          <p:cNvSpPr>
            <a:spLocks noChangeArrowheads="1"/>
          </p:cNvSpPr>
          <p:nvPr/>
        </p:nvSpPr>
        <p:spPr bwMode="auto">
          <a:xfrm>
            <a:off x="6658252" y="1681456"/>
            <a:ext cx="5214151" cy="45719"/>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3" name="Rectangle 6">
            <a:extLst>
              <a:ext uri="{FF2B5EF4-FFF2-40B4-BE49-F238E27FC236}">
                <a16:creationId xmlns:a16="http://schemas.microsoft.com/office/drawing/2014/main" id="{B0B6524A-2CFE-4E58-9455-8FA70AB961F2}"/>
              </a:ext>
            </a:extLst>
          </p:cNvPr>
          <p:cNvSpPr>
            <a:spLocks noChangeArrowheads="1"/>
          </p:cNvSpPr>
          <p:nvPr/>
        </p:nvSpPr>
        <p:spPr bwMode="auto">
          <a:xfrm>
            <a:off x="6658252" y="1691799"/>
            <a:ext cx="5214151"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altLang="en-US" sz="12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 de la C. 415), Ley 1, 2001</a:t>
            </a:r>
            <a:endParaRPr kumimoji="0" lang="en-US"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altLang="en-US" sz="1400" b="1" i="0" u="none" strike="noStrike" cap="none" normalizeH="0" baseline="0" dirty="0">
                <a:ln>
                  <a:noFill/>
                </a:ln>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rPr>
              <a:t>Ley para el Desarrollo Integral de las Comunidades Especiales de Puerto Rico</a:t>
            </a:r>
            <a:endParaRPr kumimoji="0" lang="en-US"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altLang="en-US" sz="12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LEY NUM. 1 de 1 de mazo de 2001</a:t>
            </a:r>
            <a:endParaRPr kumimoji="0" lang="es-ES_tradnl"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7">
            <a:extLst>
              <a:ext uri="{FF2B5EF4-FFF2-40B4-BE49-F238E27FC236}">
                <a16:creationId xmlns:a16="http://schemas.microsoft.com/office/drawing/2014/main" id="{35BB888C-C33F-4ABC-8936-41C3E3A610CA}"/>
              </a:ext>
            </a:extLst>
          </p:cNvPr>
          <p:cNvSpPr>
            <a:spLocks noChangeArrowheads="1"/>
          </p:cNvSpPr>
          <p:nvPr/>
        </p:nvSpPr>
        <p:spPr bwMode="auto">
          <a:xfrm>
            <a:off x="6714478" y="2705413"/>
            <a:ext cx="5430470" cy="682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altLang="en-US" sz="1800" b="1" i="0" u="none" strike="noStrike" cap="none" normalizeH="0" baseline="0">
                <a:ln>
                  <a:noFill/>
                </a:ln>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rPr>
              <a:t>Ley Núm. 271 del año 2002</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8">
            <a:extLst>
              <a:ext uri="{FF2B5EF4-FFF2-40B4-BE49-F238E27FC236}">
                <a16:creationId xmlns:a16="http://schemas.microsoft.com/office/drawing/2014/main" id="{4B3425AF-16CF-4749-8B62-408B2C36C929}"/>
              </a:ext>
            </a:extLst>
          </p:cNvPr>
          <p:cNvSpPr>
            <a:spLocks noChangeArrowheads="1"/>
          </p:cNvSpPr>
          <p:nvPr/>
        </p:nvSpPr>
        <p:spPr bwMode="auto">
          <a:xfrm>
            <a:off x="6714478" y="3242093"/>
            <a:ext cx="5430470" cy="45719"/>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9">
            <a:extLst>
              <a:ext uri="{FF2B5EF4-FFF2-40B4-BE49-F238E27FC236}">
                <a16:creationId xmlns:a16="http://schemas.microsoft.com/office/drawing/2014/main" id="{C317FA3A-07D3-4229-8C70-23A001E2BA87}"/>
              </a:ext>
            </a:extLst>
          </p:cNvPr>
          <p:cNvSpPr>
            <a:spLocks noChangeArrowheads="1"/>
          </p:cNvSpPr>
          <p:nvPr/>
        </p:nvSpPr>
        <p:spPr bwMode="auto">
          <a:xfrm>
            <a:off x="6436311" y="2562305"/>
            <a:ext cx="5708637" cy="190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42900" algn="l"/>
                <a:tab pos="374650" algn="l"/>
              </a:tabLst>
              <a:defRPr>
                <a:solidFill>
                  <a:schemeClr val="tx1"/>
                </a:solidFill>
                <a:latin typeface="Arial" panose="020B0604020202020204" pitchFamily="34" charset="0"/>
              </a:defRPr>
            </a:lvl1pPr>
            <a:lvl2pPr eaLnBrk="0" fontAlgn="base" hangingPunct="0">
              <a:spcBef>
                <a:spcPct val="0"/>
              </a:spcBef>
              <a:spcAft>
                <a:spcPct val="0"/>
              </a:spcAft>
              <a:tabLst>
                <a:tab pos="342900" algn="l"/>
                <a:tab pos="374650" algn="l"/>
              </a:tabLst>
              <a:defRPr>
                <a:solidFill>
                  <a:schemeClr val="tx1"/>
                </a:solidFill>
                <a:latin typeface="Arial" panose="020B0604020202020204" pitchFamily="34" charset="0"/>
              </a:defRPr>
            </a:lvl2pPr>
            <a:lvl3pPr eaLnBrk="0" fontAlgn="base" hangingPunct="0">
              <a:spcBef>
                <a:spcPct val="0"/>
              </a:spcBef>
              <a:spcAft>
                <a:spcPct val="0"/>
              </a:spcAft>
              <a:tabLst>
                <a:tab pos="342900" algn="l"/>
                <a:tab pos="374650" algn="l"/>
              </a:tabLst>
              <a:defRPr>
                <a:solidFill>
                  <a:schemeClr val="tx1"/>
                </a:solidFill>
                <a:latin typeface="Arial" panose="020B0604020202020204" pitchFamily="34" charset="0"/>
              </a:defRPr>
            </a:lvl3pPr>
            <a:lvl4pPr eaLnBrk="0" fontAlgn="base" hangingPunct="0">
              <a:spcBef>
                <a:spcPct val="0"/>
              </a:spcBef>
              <a:spcAft>
                <a:spcPct val="0"/>
              </a:spcAft>
              <a:tabLst>
                <a:tab pos="342900" algn="l"/>
                <a:tab pos="374650" algn="l"/>
              </a:tabLst>
              <a:defRPr>
                <a:solidFill>
                  <a:schemeClr val="tx1"/>
                </a:solidFill>
                <a:latin typeface="Arial" panose="020B0604020202020204" pitchFamily="34" charset="0"/>
              </a:defRPr>
            </a:lvl4pPr>
            <a:lvl5pPr eaLnBrk="0" fontAlgn="base" hangingPunct="0">
              <a:spcBef>
                <a:spcPct val="0"/>
              </a:spcBef>
              <a:spcAft>
                <a:spcPct val="0"/>
              </a:spcAft>
              <a:tabLst>
                <a:tab pos="342900" algn="l"/>
                <a:tab pos="374650" algn="l"/>
              </a:tabLst>
              <a:defRPr>
                <a:solidFill>
                  <a:schemeClr val="tx1"/>
                </a:solidFill>
                <a:latin typeface="Arial" panose="020B0604020202020204" pitchFamily="34" charset="0"/>
              </a:defRPr>
            </a:lvl5pPr>
            <a:lvl6pPr eaLnBrk="0" fontAlgn="base" hangingPunct="0">
              <a:spcBef>
                <a:spcPct val="0"/>
              </a:spcBef>
              <a:spcAft>
                <a:spcPct val="0"/>
              </a:spcAft>
              <a:tabLst>
                <a:tab pos="342900" algn="l"/>
                <a:tab pos="374650" algn="l"/>
              </a:tabLst>
              <a:defRPr>
                <a:solidFill>
                  <a:schemeClr val="tx1"/>
                </a:solidFill>
                <a:latin typeface="Arial" panose="020B0604020202020204" pitchFamily="34" charset="0"/>
              </a:defRPr>
            </a:lvl6pPr>
            <a:lvl7pPr eaLnBrk="0" fontAlgn="base" hangingPunct="0">
              <a:spcBef>
                <a:spcPct val="0"/>
              </a:spcBef>
              <a:spcAft>
                <a:spcPct val="0"/>
              </a:spcAft>
              <a:tabLst>
                <a:tab pos="342900" algn="l"/>
                <a:tab pos="374650" algn="l"/>
              </a:tabLst>
              <a:defRPr>
                <a:solidFill>
                  <a:schemeClr val="tx1"/>
                </a:solidFill>
                <a:latin typeface="Arial" panose="020B0604020202020204" pitchFamily="34" charset="0"/>
              </a:defRPr>
            </a:lvl7pPr>
            <a:lvl8pPr eaLnBrk="0" fontAlgn="base" hangingPunct="0">
              <a:spcBef>
                <a:spcPct val="0"/>
              </a:spcBef>
              <a:spcAft>
                <a:spcPct val="0"/>
              </a:spcAft>
              <a:tabLst>
                <a:tab pos="342900" algn="l"/>
                <a:tab pos="374650" algn="l"/>
              </a:tabLst>
              <a:defRPr>
                <a:solidFill>
                  <a:schemeClr val="tx1"/>
                </a:solidFill>
                <a:latin typeface="Arial" panose="020B0604020202020204" pitchFamily="34" charset="0"/>
              </a:defRPr>
            </a:lvl8pPr>
            <a:lvl9pPr eaLnBrk="0" fontAlgn="base" hangingPunct="0">
              <a:spcBef>
                <a:spcPct val="0"/>
              </a:spcBef>
              <a:spcAft>
                <a:spcPct val="0"/>
              </a:spcAft>
              <a:tabLst>
                <a:tab pos="342900" algn="l"/>
                <a:tab pos="37465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374650" algn="l"/>
              </a:tabLst>
            </a:pPr>
            <a:endParaRPr kumimoji="0" lang="es-ES_tradnl" altLang="en-US" sz="12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342900" algn="l"/>
                <a:tab pos="374650" algn="l"/>
              </a:tabLst>
            </a:pPr>
            <a:endParaRPr kumimoji="0" lang="en-US"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342900" algn="l"/>
                <a:tab pos="374650" algn="l"/>
              </a:tabLst>
            </a:pPr>
            <a:r>
              <a:rPr kumimoji="0" lang="es-ES_tradnl" altLang="en-US" sz="1200" b="1" i="0" u="none" strike="noStrike" cap="none" normalizeH="0" baseline="0" dirty="0">
                <a:ln>
                  <a:noFill/>
                </a:ln>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rPr>
              <a:t>Ley del Fideicomiso Perpetuo para las Comunidades Especiales</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374650" algn="l"/>
              </a:tabLst>
            </a:pPr>
            <a:endParaRPr lang="es-ES_tradnl" altLang="en-US" sz="1200" b="1" dirty="0">
              <a:solidFill>
                <a:srgbClr val="0000FF"/>
              </a:solidFill>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342900" algn="l"/>
                <a:tab pos="374650" algn="l"/>
              </a:tabLst>
            </a:pPr>
            <a:r>
              <a:rPr kumimoji="0" lang="es-ES" altLang="en-US" sz="12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Ley Núm. 271 de 21 de noviembre de 2002</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374650" algn="l"/>
              </a:tabLst>
            </a:pPr>
            <a:endParaRPr kumimoji="0" lang="en-US"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342900" algn="l"/>
                <a:tab pos="374650" algn="l"/>
              </a:tabLst>
            </a:pPr>
            <a:r>
              <a:rPr kumimoji="0" lang="es-ES_tradnl" altLang="en-US" sz="12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Para	crear el Fideicomiso Perpetuo para las Comunidades Especiales; adscribir el Fideicomiso al Banco Gubernamental de Fomento para Puerto Rico; establecer sus propósitos, funciones, poderes y facultades; y para otros fines.</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342900" algn="l"/>
                <a:tab pos="374650"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Rectangle 10">
            <a:extLst>
              <a:ext uri="{FF2B5EF4-FFF2-40B4-BE49-F238E27FC236}">
                <a16:creationId xmlns:a16="http://schemas.microsoft.com/office/drawing/2014/main" id="{90EC9B4B-152D-4F10-B692-82834A3F947D}"/>
              </a:ext>
            </a:extLst>
          </p:cNvPr>
          <p:cNvSpPr>
            <a:spLocks noChangeArrowheads="1"/>
          </p:cNvSpPr>
          <p:nvPr/>
        </p:nvSpPr>
        <p:spPr bwMode="auto">
          <a:xfrm>
            <a:off x="7200900" y="4293352"/>
            <a:ext cx="9768840" cy="56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156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altLang="en-US" sz="1200" b="1" i="0" u="none" strike="noStrike" cap="none" normalizeH="0" baseline="0">
                <a:ln>
                  <a:noFill/>
                </a:ln>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rPr>
              <a:t>Ley Núm. 10 del año 2017</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11">
            <a:extLst>
              <a:ext uri="{FF2B5EF4-FFF2-40B4-BE49-F238E27FC236}">
                <a16:creationId xmlns:a16="http://schemas.microsoft.com/office/drawing/2014/main" id="{DCF5571B-58AF-4BE6-B5B0-AE8C7D7FF00F}"/>
              </a:ext>
            </a:extLst>
          </p:cNvPr>
          <p:cNvSpPr>
            <a:spLocks noChangeArrowheads="1"/>
          </p:cNvSpPr>
          <p:nvPr/>
        </p:nvSpPr>
        <p:spPr bwMode="auto">
          <a:xfrm>
            <a:off x="7246620" y="4580609"/>
            <a:ext cx="9723120" cy="45719"/>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9" name="Rectangle 12">
            <a:extLst>
              <a:ext uri="{FF2B5EF4-FFF2-40B4-BE49-F238E27FC236}">
                <a16:creationId xmlns:a16="http://schemas.microsoft.com/office/drawing/2014/main" id="{2539DA02-C4F0-43E3-9E43-19F55B6F4705}"/>
              </a:ext>
            </a:extLst>
          </p:cNvPr>
          <p:cNvSpPr>
            <a:spLocks noChangeArrowheads="1"/>
          </p:cNvSpPr>
          <p:nvPr/>
        </p:nvSpPr>
        <p:spPr bwMode="auto">
          <a:xfrm>
            <a:off x="6658252" y="4761414"/>
            <a:ext cx="553078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altLang="en-US" sz="12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 del S. 6); 2017, ley 10</a:t>
            </a:r>
            <a:endParaRPr kumimoji="0" lang="en-US"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altLang="en-US" sz="1200" b="1" i="0" u="none" strike="noStrike" cap="none" normalizeH="0" baseline="0" dirty="0">
                <a:ln>
                  <a:noFill/>
                </a:ln>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rPr>
              <a:t>Ley Orgánica de la Oficina para el Desarrollo Socioeconómico y Comunitario de Puerto Rico.</a:t>
            </a:r>
            <a:endParaRPr kumimoji="0" lang="en-US"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altLang="en-US" sz="12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Ley </a:t>
            </a:r>
            <a:r>
              <a:rPr kumimoji="0" lang="es-ES_tradnl" altLang="en-US" sz="1200" b="1"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Num</a:t>
            </a:r>
            <a:r>
              <a:rPr kumimoji="0" lang="es-ES_tradnl" altLang="en-US" sz="12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10 de 15 de febrero de 2017</a:t>
            </a:r>
            <a:endParaRPr kumimoji="0" lang="es-ES_tradnl"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11642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DCF6162-C90D-43BF-B7E4-A7B29A1619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A6895F9A-4951-41A7-988E-E4426D51C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973CCBF7-E635-45F0-9262-B1378FECE0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A95F2453-17DE-4864-ADA2-6D234F95C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044DD539-16E2-48D1-9557-24281434BA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025EA950-BF18-4722-B2FD-04D357983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7E71AB5E-77FB-4315-8B22-845D24C70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27ED4165-1756-4A80-90B1-FFF8AD7F2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0C1FF9ED-0EB6-4CEF-83F7-B579129778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a:extLst>
              <a:ext uri="{FF2B5EF4-FFF2-40B4-BE49-F238E27FC236}">
                <a16:creationId xmlns:a16="http://schemas.microsoft.com/office/drawing/2014/main" id="{3F4860A4-6A75-4E92-905D-FA03EEDB8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57128BA8-4AEA-4A76-8A91-2859EEE6CD0C}"/>
              </a:ext>
            </a:extLst>
          </p:cNvPr>
          <p:cNvSpPr>
            <a:spLocks noGrp="1"/>
          </p:cNvSpPr>
          <p:nvPr>
            <p:ph type="title"/>
          </p:nvPr>
        </p:nvSpPr>
        <p:spPr>
          <a:xfrm>
            <a:off x="5691166" y="1919556"/>
            <a:ext cx="5835691" cy="3755922"/>
          </a:xfrm>
        </p:spPr>
        <p:txBody>
          <a:bodyPr vert="horz" lIns="91440" tIns="45720" rIns="91440" bIns="45720" rtlCol="0" anchor="b">
            <a:normAutofit fontScale="90000"/>
          </a:bodyPr>
          <a:lstStyle/>
          <a:p>
            <a:pPr algn="ctr">
              <a:lnSpc>
                <a:spcPct val="90000"/>
              </a:lnSpc>
            </a:pPr>
            <a:br>
              <a:rPr lang="en-US" sz="5000" b="0" i="0" kern="1200" dirty="0">
                <a:solidFill>
                  <a:schemeClr val="bg2"/>
                </a:solidFill>
                <a:latin typeface="+mj-lt"/>
                <a:ea typeface="+mj-ea"/>
                <a:cs typeface="+mj-cs"/>
              </a:rPr>
            </a:br>
            <a:r>
              <a:rPr lang="en-US" sz="5000" b="0" i="0" kern="1200" dirty="0">
                <a:solidFill>
                  <a:schemeClr val="bg2"/>
                </a:solidFill>
                <a:latin typeface="+mj-lt"/>
                <a:ea typeface="+mj-ea"/>
                <a:cs typeface="+mj-cs"/>
              </a:rPr>
              <a:t>MOVIMIENTO EN ACCION </a:t>
            </a:r>
            <a:br>
              <a:rPr lang="en-US" sz="5000" b="0" i="0" kern="1200" dirty="0">
                <a:solidFill>
                  <a:schemeClr val="bg2"/>
                </a:solidFill>
                <a:latin typeface="+mj-lt"/>
                <a:ea typeface="+mj-ea"/>
                <a:cs typeface="+mj-cs"/>
              </a:rPr>
            </a:br>
            <a:r>
              <a:rPr lang="en-US" sz="5000" b="0" i="0" kern="1200" dirty="0">
                <a:solidFill>
                  <a:schemeClr val="bg2"/>
                </a:solidFill>
                <a:latin typeface="+mj-lt"/>
                <a:ea typeface="+mj-ea"/>
                <a:cs typeface="+mj-cs"/>
              </a:rPr>
              <a:t>ESO SOMOS</a:t>
            </a:r>
            <a:br>
              <a:rPr lang="en-US" sz="5000" b="0" i="0" kern="1200" dirty="0">
                <a:solidFill>
                  <a:schemeClr val="bg2"/>
                </a:solidFill>
                <a:latin typeface="+mj-lt"/>
                <a:ea typeface="+mj-ea"/>
                <a:cs typeface="+mj-cs"/>
              </a:rPr>
            </a:br>
            <a:r>
              <a:rPr lang="es-ES" sz="4400" dirty="0"/>
              <a:t>76 líderes en 47 comunidades de 11 pueblos alrededor de todo Puerto Rico</a:t>
            </a:r>
            <a:r>
              <a:rPr lang="en-US" sz="4400" b="0" i="0" kern="1200" dirty="0">
                <a:solidFill>
                  <a:schemeClr val="bg2"/>
                </a:solidFill>
                <a:latin typeface="+mj-lt"/>
                <a:ea typeface="+mj-ea"/>
                <a:cs typeface="+mj-cs"/>
              </a:rPr>
              <a:t> </a:t>
            </a:r>
            <a:br>
              <a:rPr lang="en-US" sz="4400" b="0" i="0" kern="1200" dirty="0">
                <a:solidFill>
                  <a:schemeClr val="bg2"/>
                </a:solidFill>
                <a:latin typeface="+mj-lt"/>
                <a:ea typeface="+mj-ea"/>
                <a:cs typeface="+mj-cs"/>
              </a:rPr>
            </a:br>
            <a:endParaRPr lang="en-US" sz="4400" b="0" i="0" kern="1200" dirty="0">
              <a:solidFill>
                <a:schemeClr val="bg2"/>
              </a:solidFill>
              <a:latin typeface="+mj-lt"/>
              <a:ea typeface="+mj-ea"/>
              <a:cs typeface="+mj-cs"/>
            </a:endParaRPr>
          </a:p>
        </p:txBody>
      </p:sp>
      <p:pic>
        <p:nvPicPr>
          <p:cNvPr id="6" name="Imagen 5">
            <a:extLst>
              <a:ext uri="{FF2B5EF4-FFF2-40B4-BE49-F238E27FC236}">
                <a16:creationId xmlns:a16="http://schemas.microsoft.com/office/drawing/2014/main" id="{B12A9F5C-82E5-4064-B8FD-F18DBFE72F34}"/>
              </a:ext>
            </a:extLst>
          </p:cNvPr>
          <p:cNvPicPr/>
          <p:nvPr/>
        </p:nvPicPr>
        <p:blipFill rotWithShape="1">
          <a:blip r:embed="rId3"/>
          <a:srcRect l="30959" t="16492" r="31294" b="2250"/>
          <a:stretch/>
        </p:blipFill>
        <p:spPr bwMode="auto">
          <a:xfrm>
            <a:off x="1602687" y="1113063"/>
            <a:ext cx="4000390" cy="4628758"/>
          </a:xfrm>
          <a:prstGeom prst="roundRect">
            <a:avLst>
              <a:gd name="adj" fmla="val 1858"/>
            </a:avLst>
          </a:prstGeom>
          <a:effectLst>
            <a:outerShdw blurRad="50800" dist="50800" dir="54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528055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FBAD6-126C-BB4B-82A8-16A0A32D7195}"/>
              </a:ext>
            </a:extLst>
          </p:cNvPr>
          <p:cNvSpPr>
            <a:spLocks noGrp="1"/>
          </p:cNvSpPr>
          <p:nvPr>
            <p:ph type="title"/>
          </p:nvPr>
        </p:nvSpPr>
        <p:spPr>
          <a:xfrm>
            <a:off x="769620" y="838200"/>
            <a:ext cx="9791700" cy="728480"/>
          </a:xfrm>
        </p:spPr>
        <p:txBody>
          <a:bodyPr/>
          <a:lstStyle/>
          <a:p>
            <a:pPr algn="ctr"/>
            <a:r>
              <a:rPr lang="en-US" sz="5400" b="1" dirty="0"/>
              <a:t>GOBIERNO PARALELO</a:t>
            </a:r>
            <a:br>
              <a:rPr lang="en-US" sz="5400" b="1" dirty="0"/>
            </a:br>
            <a:r>
              <a:rPr lang="en-US" sz="5400" b="1" dirty="0"/>
              <a:t>VISIÓN Y MISIÓN</a:t>
            </a:r>
          </a:p>
        </p:txBody>
      </p:sp>
      <p:sp>
        <p:nvSpPr>
          <p:cNvPr id="3" name="Content Placeholder 2">
            <a:extLst>
              <a:ext uri="{FF2B5EF4-FFF2-40B4-BE49-F238E27FC236}">
                <a16:creationId xmlns:a16="http://schemas.microsoft.com/office/drawing/2014/main" id="{C599C9F8-3DB9-464A-A537-116641AB6121}"/>
              </a:ext>
            </a:extLst>
          </p:cNvPr>
          <p:cNvSpPr>
            <a:spLocks noGrp="1"/>
          </p:cNvSpPr>
          <p:nvPr>
            <p:ph idx="1"/>
          </p:nvPr>
        </p:nvSpPr>
        <p:spPr>
          <a:xfrm>
            <a:off x="281940" y="2603500"/>
            <a:ext cx="11795760" cy="3416300"/>
          </a:xfrm>
        </p:spPr>
        <p:txBody>
          <a:bodyPr>
            <a:normAutofit fontScale="62500" lnSpcReduction="20000"/>
          </a:bodyPr>
          <a:lstStyle/>
          <a:p>
            <a:pPr marL="0" indent="0">
              <a:buNone/>
            </a:pPr>
            <a:r>
              <a:rPr lang="en-US" sz="5400" b="1" dirty="0"/>
              <a:t>Que </a:t>
            </a:r>
            <a:r>
              <a:rPr lang="en-US" sz="5400" b="1" dirty="0" err="1"/>
              <a:t>exista</a:t>
            </a:r>
            <a:r>
              <a:rPr lang="en-US" sz="5400" b="1" dirty="0"/>
              <a:t> la </a:t>
            </a:r>
            <a:r>
              <a:rPr lang="en-US" sz="5400" b="1" dirty="0" err="1"/>
              <a:t>verdadera</a:t>
            </a:r>
            <a:r>
              <a:rPr lang="en-US" sz="5400" b="1" dirty="0"/>
              <a:t> </a:t>
            </a:r>
            <a:r>
              <a:rPr lang="en-US" sz="5400" b="1" dirty="0" err="1"/>
              <a:t>política</a:t>
            </a:r>
            <a:r>
              <a:rPr lang="en-US" sz="5400" b="1" dirty="0"/>
              <a:t> </a:t>
            </a:r>
            <a:r>
              <a:rPr lang="en-US" sz="5400" b="1" dirty="0" err="1"/>
              <a:t>en</a:t>
            </a:r>
            <a:r>
              <a:rPr lang="en-US" sz="5400" b="1" dirty="0"/>
              <a:t> Puerto Rico, con personas </a:t>
            </a:r>
            <a:r>
              <a:rPr lang="en-US" sz="5400" b="1" dirty="0" err="1"/>
              <a:t>activas</a:t>
            </a:r>
            <a:r>
              <a:rPr lang="en-US" sz="5400" b="1" dirty="0"/>
              <a:t> </a:t>
            </a:r>
            <a:r>
              <a:rPr lang="en-US" sz="5400" b="1" dirty="0" err="1"/>
              <a:t>civilmente</a:t>
            </a:r>
            <a:r>
              <a:rPr lang="en-US" sz="5400" b="1" dirty="0"/>
              <a:t> que </a:t>
            </a:r>
            <a:r>
              <a:rPr lang="en-US" sz="5400" b="1" dirty="0" err="1"/>
              <a:t>participan</a:t>
            </a:r>
            <a:r>
              <a:rPr lang="en-US" sz="5400" b="1" dirty="0"/>
              <a:t> </a:t>
            </a:r>
            <a:r>
              <a:rPr lang="en-US" sz="5400" b="1" dirty="0" err="1"/>
              <a:t>como</a:t>
            </a:r>
            <a:r>
              <a:rPr lang="en-US" sz="5400" b="1" dirty="0"/>
              <a:t> </a:t>
            </a:r>
            <a:r>
              <a:rPr lang="en-US" sz="5400" b="1" dirty="0" err="1"/>
              <a:t>iguales</a:t>
            </a:r>
            <a:r>
              <a:rPr lang="en-US" sz="5400" b="1" dirty="0"/>
              <a:t> </a:t>
            </a:r>
            <a:r>
              <a:rPr lang="en-US" sz="5400" b="1" dirty="0" err="1"/>
              <a:t>en</a:t>
            </a:r>
            <a:r>
              <a:rPr lang="en-US" sz="5400" b="1" dirty="0"/>
              <a:t> la </a:t>
            </a:r>
            <a:r>
              <a:rPr lang="en-US" sz="5400" b="1" dirty="0" err="1"/>
              <a:t>toma</a:t>
            </a:r>
            <a:r>
              <a:rPr lang="en-US" sz="5400" b="1" dirty="0"/>
              <a:t> de </a:t>
            </a:r>
            <a:r>
              <a:rPr lang="en-US" sz="5400" b="1" dirty="0" err="1"/>
              <a:t>decisiones</a:t>
            </a:r>
            <a:r>
              <a:rPr lang="en-US" sz="5400" b="1" dirty="0"/>
              <a:t> de los </a:t>
            </a:r>
            <a:r>
              <a:rPr lang="en-US" sz="5400" b="1" dirty="0" err="1"/>
              <a:t>asuntos</a:t>
            </a:r>
            <a:r>
              <a:rPr lang="en-US" sz="5400" b="1" dirty="0"/>
              <a:t> que les </a:t>
            </a:r>
            <a:r>
              <a:rPr lang="en-US" sz="5400" b="1" dirty="0" err="1"/>
              <a:t>afectan</a:t>
            </a:r>
            <a:r>
              <a:rPr lang="en-US" sz="5400" b="1" dirty="0"/>
              <a:t>.  </a:t>
            </a:r>
          </a:p>
          <a:p>
            <a:pPr marL="0" indent="0">
              <a:buNone/>
            </a:pPr>
            <a:endParaRPr lang="es-ES" sz="5400" b="1" dirty="0"/>
          </a:p>
          <a:p>
            <a:pPr marL="0" indent="0">
              <a:buNone/>
            </a:pPr>
            <a:r>
              <a:rPr lang="es-ES" sz="5400" b="1" dirty="0"/>
              <a:t>Fomentar la resiliencia comunitaria a través de la abogacía participativa.</a:t>
            </a:r>
            <a:r>
              <a:rPr lang="en-US" sz="5400" b="1" dirty="0"/>
              <a:t> </a:t>
            </a:r>
          </a:p>
        </p:txBody>
      </p:sp>
    </p:spTree>
    <p:extLst>
      <p:ext uri="{BB962C8B-B14F-4D97-AF65-F5344CB8AC3E}">
        <p14:creationId xmlns:p14="http://schemas.microsoft.com/office/powerpoint/2010/main" val="3296480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54680AE-01FE-C143-9FB4-4E2D701A7309}"/>
              </a:ext>
            </a:extLst>
          </p:cNvPr>
          <p:cNvGraphicFramePr/>
          <p:nvPr>
            <p:extLst>
              <p:ext uri="{D42A27DB-BD31-4B8C-83A1-F6EECF244321}">
                <p14:modId xmlns:p14="http://schemas.microsoft.com/office/powerpoint/2010/main" val="789126605"/>
              </p:ext>
            </p:extLst>
          </p:nvPr>
        </p:nvGraphicFramePr>
        <p:xfrm>
          <a:off x="378681" y="213360"/>
          <a:ext cx="9939130" cy="5699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7301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CC91A7-8484-4763-A8B8-2AD1CAB2B1DD}"/>
              </a:ext>
            </a:extLst>
          </p:cNvPr>
          <p:cNvSpPr>
            <a:spLocks noGrp="1"/>
          </p:cNvSpPr>
          <p:nvPr>
            <p:ph type="title"/>
          </p:nvPr>
        </p:nvSpPr>
        <p:spPr/>
        <p:txBody>
          <a:bodyPr/>
          <a:lstStyle/>
          <a:p>
            <a:pPr algn="ctr"/>
            <a:r>
              <a:rPr lang="en-US" dirty="0"/>
              <a:t>RECOMENDACIONES Y PETICION DE APOYO</a:t>
            </a:r>
          </a:p>
        </p:txBody>
      </p:sp>
      <p:sp>
        <p:nvSpPr>
          <p:cNvPr id="3" name="Marcador de contenido 2">
            <a:extLst>
              <a:ext uri="{FF2B5EF4-FFF2-40B4-BE49-F238E27FC236}">
                <a16:creationId xmlns:a16="http://schemas.microsoft.com/office/drawing/2014/main" id="{EE70E55D-12B0-418A-9933-B2AE71BD806D}"/>
              </a:ext>
            </a:extLst>
          </p:cNvPr>
          <p:cNvSpPr>
            <a:spLocks noGrp="1"/>
          </p:cNvSpPr>
          <p:nvPr>
            <p:ph idx="1"/>
          </p:nvPr>
        </p:nvSpPr>
        <p:spPr>
          <a:xfrm>
            <a:off x="441960" y="2255520"/>
            <a:ext cx="10934700" cy="4602480"/>
          </a:xfrm>
        </p:spPr>
        <p:txBody>
          <a:bodyPr>
            <a:normAutofit fontScale="92500" lnSpcReduction="20000"/>
          </a:bodyPr>
          <a:lstStyle/>
          <a:p>
            <a:pPr lvl="0"/>
            <a:r>
              <a:rPr lang="es-ES" dirty="0"/>
              <a:t>¿Qué significa resiliencia hoy a las comunidades? Resiliencia = Resistencia  </a:t>
            </a:r>
            <a:endParaRPr lang="en-US" dirty="0"/>
          </a:p>
          <a:p>
            <a:pPr marL="0" indent="0">
              <a:buNone/>
            </a:pPr>
            <a:r>
              <a:rPr lang="es-ES" dirty="0"/>
              <a:t>Resistencia ante gobiernos que fomentan el empobrecimiento a través de desalojos de nuestras riquezas que son nuestras las tierras y los recursos naturales.  Necesitamos unirnos y tener apoyo para enmendar la ley de expropiación forzosa que se encuentra ante consideración de la legislatura Proyecto 1049</a:t>
            </a:r>
          </a:p>
          <a:p>
            <a:pPr lvl="0"/>
            <a:r>
              <a:rPr lang="es-ES" dirty="0"/>
              <a:t>¿Qué oportunidades prevé para la cooperación ambiental entre las comunidades de América del Norte y las autoridades nacionales, regionales y locales, con el fin de aumentar la resiliencia ante desastres? 4) ¿Cómo puede la CCA fortalecer su función de apoyo a las comunidades con vistas a mejorar la resiliencia local frente a eventos climáticos extremos? </a:t>
            </a:r>
            <a:endParaRPr lang="en-US" dirty="0"/>
          </a:p>
          <a:p>
            <a:pPr marL="0" indent="0">
              <a:buNone/>
            </a:pPr>
            <a:r>
              <a:rPr lang="es-PR" dirty="0"/>
              <a:t>Recomendamos la creación de </a:t>
            </a:r>
            <a:r>
              <a:rPr lang="es-PR" b="1" u="sng" dirty="0"/>
              <a:t>un comité de trabajo multisectorial</a:t>
            </a:r>
            <a:r>
              <a:rPr lang="es-PR" b="1" dirty="0"/>
              <a:t> con representación autentica de las comunidades, que tenga como objetivo principal el asegurar que ante una reconstrucción con una cantidad histórica a recibir se utilice de forma transparente, justa, ágil y que resulten en una resiliencia permanente de las poblaciones más necesitadas, evitando su desplazamiento.   </a:t>
            </a:r>
            <a:r>
              <a:rPr lang="es-PR" dirty="0"/>
              <a:t>Como último, pero no menos importante, queremos dejar como dato esencial, que gran parte del liderato comunitario son mujeres, grupo con mayor desigualdad, quienes respondieron valientemente al azote de los huracanes Irma y María, por ser las principales cuidadoras del hogar y la familia. Las Mujeres debemos tener garantía de la </a:t>
            </a:r>
            <a:r>
              <a:rPr lang="es-ES" dirty="0"/>
              <a:t>atención de nuestras necesidades particulares, a través de nuestra participación activa en la recuperación de Puerto Rico.</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7525389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TotalTime>
  <Words>634</Words>
  <Application>Microsoft Office PowerPoint</Application>
  <PresentationFormat>Panorámica</PresentationFormat>
  <Paragraphs>59</Paragraphs>
  <Slides>10</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10</vt:i4>
      </vt:variant>
    </vt:vector>
  </HeadingPairs>
  <TitlesOfParts>
    <vt:vector size="15" baseType="lpstr">
      <vt:lpstr>Arial</vt:lpstr>
      <vt:lpstr>Calibri</vt:lpstr>
      <vt:lpstr>Century Gothic</vt:lpstr>
      <vt:lpstr>Wingdings 3</vt:lpstr>
      <vt:lpstr>Ion Boardroom</vt:lpstr>
      <vt:lpstr>La resiliencia frente a desastres </vt:lpstr>
      <vt:lpstr>IRMA Y María Más allá de fenómenos naturales,  destapó la realidad de nuestro País, Puerto Rico </vt:lpstr>
      <vt:lpstr>Empobrecimiento =  Desposeído</vt:lpstr>
      <vt:lpstr>GOBIERNOS ANTE UN MOMENTO HISTORICO </vt:lpstr>
      <vt:lpstr>LEYES QUE ASISTEN A LAS COMUNIDADES ESPECIALES  742 COMUNIDADES  MAS DE 600 PLANES INTEGRALES</vt:lpstr>
      <vt:lpstr> MOVIMIENTO EN ACCION  ESO SOMOS 76 líderes en 47 comunidades de 11 pueblos alrededor de todo Puerto Rico  </vt:lpstr>
      <vt:lpstr>GOBIERNO PARALELO VISIÓN Y MISIÓN</vt:lpstr>
      <vt:lpstr>Presentación de PowerPoint</vt:lpstr>
      <vt:lpstr>RECOMENDACIONES Y PETICION DE APOYO</vt:lpstr>
      <vt:lpstr>Nuestra gente celebra cada paso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resiliencia frente a desastres</dc:title>
  <dc:creator>carmenvillanuevaFPR@outlook.com</dc:creator>
  <cp:lastModifiedBy>Carmen Villanueva</cp:lastModifiedBy>
  <cp:revision>15</cp:revision>
  <dcterms:created xsi:type="dcterms:W3CDTF">2019-10-23T15:17:53Z</dcterms:created>
  <dcterms:modified xsi:type="dcterms:W3CDTF">2019-10-24T09:47:46Z</dcterms:modified>
</cp:coreProperties>
</file>