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6" r:id="rId6"/>
    <p:sldId id="267" r:id="rId7"/>
    <p:sldId id="262" r:id="rId8"/>
    <p:sldId id="269" r:id="rId9"/>
    <p:sldId id="263" r:id="rId10"/>
    <p:sldId id="265" r:id="rId11"/>
    <p:sldId id="271" r:id="rId12"/>
    <p:sldId id="264" r:id="rId13"/>
  </p:sldIdLst>
  <p:sldSz cx="12192000" cy="6858000"/>
  <p:notesSz cx="7023100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86420" autoAdjust="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1149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FA1B8D2-11AE-4442-B694-91CE343C44A1}" type="datetimeFigureOut">
              <a:rPr lang="es-MX" smtClean="0"/>
              <a:pPr/>
              <a:t>10/07/2015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7D05161-75DA-486D-9B49-6D165C46EF4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74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s-MX" smtClean="0">
              <a:latin typeface="Arial" panose="020B0604020202020204" pitchFamily="34" charset="0"/>
            </a:endParaRPr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255" indent="-29163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546" indent="-2333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164" indent="-2333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9782" indent="-23330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6401" indent="-2333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3019" indent="-2333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9637" indent="-2333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6256" indent="-2333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888F02-422E-46CE-A952-EC5568B78967}" type="slidenum">
              <a:rPr lang="es-MX" altLang="es-MX"/>
              <a:pPr eaLnBrk="1" hangingPunct="1"/>
              <a:t>2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468101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05161-75DA-486D-9B49-6D165C46EF40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14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929-4457-48B1-A6BA-A5D8EF5DF8E3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EA47-A7F2-4CBE-BD4C-02573C572949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84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1D507-B5BD-4921-BDFA-9ED6AE80644A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240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5CB96-31CB-4E7B-B890-4D4ED1FD1EDC}" type="datetime1">
              <a:rPr lang="es-MX" smtClean="0"/>
              <a:pPr>
                <a:defRPr/>
              </a:pPr>
              <a:t>10/07/2015</a:t>
            </a:fld>
            <a:endParaRPr lang="es-MX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22CF23-AFC8-4027-8DA1-ECE4212A920D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885808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DF7B2-02BC-47B2-A9D3-07291988B557}" type="datetime1">
              <a:rPr lang="es-MX" smtClean="0"/>
              <a:pPr>
                <a:defRPr/>
              </a:pPr>
              <a:t>10/07/2015</a:t>
            </a:fld>
            <a:endParaRPr 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49744-D961-4343-A639-11D8E93CA16D}" type="slidenum">
              <a:rPr lang="es-MX" altLang="es-MX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67536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BB5A1-CFD0-4B89-863A-8E2374839730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8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D136B-00E0-4CD3-803D-91629CAE1782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95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D3EF-F08B-4673-9DBE-5D08A986FE08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94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2227-C3E6-46CF-B92E-79245617E9AE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05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63987-5010-4E42-A345-F9A7FBC82B95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7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84A7-1224-44CF-A58C-E8E0F94EDCC0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52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1FAC-87E3-43BF-A823-5732C5FF92D4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1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94E1-7E96-42DA-96DC-666B96E985D7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29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DE29-F951-412F-8CB1-FBCF74B4F824}" type="datetime1">
              <a:rPr lang="es-MX" smtClean="0"/>
              <a:pPr/>
              <a:t>10/07/2015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4654-A687-4796-BF25-60CE20C4FEF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4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gra.org.mx/" TargetMode="External"/><Relationship Id="rId2" Type="http://schemas.openxmlformats.org/officeDocument/2006/relationships/hyperlink" Target="mailto:programaagua@fgra.org.m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agua.org.mx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6365" y="4503559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MX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Commission for Environmental Cooperation </a:t>
            </a:r>
            <a:r>
              <a:rPr lang="en-US" altLang="es-MX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altLang="es-MX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North America</a:t>
            </a:r>
            <a:endParaRPr lang="en-US" altLang="es-MX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MX" dirty="0">
                <a:latin typeface="Arial" panose="020B0604020202020204" pitchFamily="34" charset="0"/>
                <a:cs typeface="Arial" panose="020B0604020202020204" pitchFamily="34" charset="0"/>
              </a:rPr>
              <a:t>XXII Regular Session of the CEC </a:t>
            </a:r>
            <a:r>
              <a:rPr lang="en-U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Council and</a:t>
            </a:r>
            <a:endParaRPr lang="en-US" altLang="es-MX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MX" dirty="0">
                <a:latin typeface="Arial" panose="020B0604020202020204" pitchFamily="34" charset="0"/>
                <a:cs typeface="Arial" panose="020B0604020202020204" pitchFamily="34" charset="0"/>
              </a:rPr>
              <a:t> Sessions of the Joint Public Advisory </a:t>
            </a:r>
            <a:r>
              <a:rPr lang="en-U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</a:t>
            </a:r>
            <a:endParaRPr lang="en-US" altLang="es-MX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MX" dirty="0">
                <a:latin typeface="Arial" panose="020B0604020202020204" pitchFamily="34" charset="0"/>
                <a:cs typeface="Arial" panose="020B0604020202020204" pitchFamily="34" charset="0"/>
              </a:rPr>
              <a:t>14–15 July 2015</a:t>
            </a:r>
            <a:endParaRPr lang="en-US" altLang="es-MX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s-MX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Boston</a:t>
            </a:r>
            <a:r>
              <a:rPr lang="en-US" altLang="es-MX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es-MX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Massachusetts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160" y="457200"/>
            <a:ext cx="6940299" cy="1749524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1</a:t>
            </a:fld>
            <a:endParaRPr lang="es-MX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03634" y="203285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46091" y="3062754"/>
            <a:ext cx="100998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Use of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ater in North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</a:t>
            </a:r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66782" y="569219"/>
            <a:ext cx="4959904" cy="433364"/>
          </a:xfrm>
        </p:spPr>
        <p:txBody>
          <a:bodyPr>
            <a:noAutofit/>
          </a:bodyPr>
          <a:lstStyle/>
          <a:p>
            <a:pPr algn="ctr"/>
            <a:r>
              <a:rPr lang="en-GB" sz="4800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GB" sz="4800" dirty="0" smtClean="0"/>
              <a:t> proposal (1): </a:t>
            </a:r>
            <a:endParaRPr lang="en-GB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1848" y="1514901"/>
            <a:ext cx="10662634" cy="53430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Launch</a:t>
            </a:r>
            <a:r>
              <a:rPr lang="en-GB" sz="4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GB" sz="4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Tri- national</a:t>
            </a:r>
          </a:p>
          <a:p>
            <a:pPr marL="0" indent="0">
              <a:buNone/>
            </a:pPr>
            <a:r>
              <a:rPr lang="en-GB" sz="4600" dirty="0" smtClean="0">
                <a:latin typeface="Arial" pitchFamily="34" charset="0"/>
                <a:cs typeface="Arial" pitchFamily="34" charset="0"/>
              </a:rPr>
              <a:t>  FORUM on Sustainable Use of Water</a:t>
            </a:r>
            <a:r>
              <a:rPr lang="en-GB" sz="29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0" indent="0">
              <a:buNone/>
            </a:pPr>
            <a:endParaRPr lang="en-GB" sz="2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900" dirty="0" smtClean="0">
                <a:latin typeface="Arial" pitchFamily="34" charset="0"/>
                <a:cs typeface="Arial" pitchFamily="34" charset="0"/>
              </a:rPr>
              <a:t>as a means to devise ways to:</a:t>
            </a:r>
          </a:p>
          <a:p>
            <a:pPr marL="914400" lvl="2" indent="0"/>
            <a:endParaRPr lang="en-GB" sz="3100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lnSpc>
                <a:spcPct val="120000"/>
              </a:lnSpc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 Reduce vulnerability, both in ecosystems and human populations to the effects of climate change. </a:t>
            </a:r>
          </a:p>
          <a:p>
            <a:pPr marL="914400" lvl="2" indent="0">
              <a:lnSpc>
                <a:spcPct val="120000"/>
              </a:lnSpc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 Promote 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multidisciplinary experts participation.</a:t>
            </a:r>
          </a:p>
          <a:p>
            <a:pPr marL="914400" lvl="2" indent="0">
              <a:lnSpc>
                <a:spcPct val="120000"/>
              </a:lnSpc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 Foster 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and prioritize the launching of projects, programmes and concrete actions in this sector´s agenda in the  three countries, individually and collaboratively.</a:t>
            </a:r>
          </a:p>
          <a:p>
            <a:pPr marL="914400" lvl="2" indent="0">
              <a:lnSpc>
                <a:spcPct val="120000"/>
              </a:lnSpc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 Etcetera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...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	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10</a:t>
            </a:fld>
            <a:endParaRPr lang="es-MX"/>
          </a:p>
        </p:txBody>
      </p:sp>
      <p:sp>
        <p:nvSpPr>
          <p:cNvPr id="7" name="6 Redondear rectángulo de esquina diagonal"/>
          <p:cNvSpPr/>
          <p:nvPr/>
        </p:nvSpPr>
        <p:spPr>
          <a:xfrm>
            <a:off x="423081" y="2661314"/>
            <a:ext cx="11532359" cy="10918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0166"/>
            <a:ext cx="10662634" cy="5226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Meetings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and debates by country and tri-national.	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Forum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At least three national and one tri-national meetings</a:t>
            </a:r>
          </a:p>
          <a:p>
            <a:pPr lvl="3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	(multidisciplinary experts beyond the expected water sector)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Resulting Documents and abridged versions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Results validation process, proposals for action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Drafting of final consolidated strategic documents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Submission to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CEC´s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Council (end of 2016)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1371600" lvl="3" indent="0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3">
              <a:buFont typeface="Courier New" panose="02070309020205020404" pitchFamily="49" charset="0"/>
              <a:buChar char="o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Public launching of the </a:t>
            </a:r>
            <a:r>
              <a:rPr lang="en-GB" sz="2400" u="sng" dirty="0" smtClean="0">
                <a:latin typeface="Arial" pitchFamily="34" charset="0"/>
                <a:cs typeface="Arial" pitchFamily="34" charset="0"/>
              </a:rPr>
              <a:t>Consolidated Strategy for the Sustainable Use of Water in North America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		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11</a:t>
            </a:fld>
            <a:endParaRPr lang="es-MX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766782" y="569219"/>
            <a:ext cx="4959904" cy="433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The</a:t>
            </a:r>
            <a:r>
              <a:rPr kumimoji="0" lang="en-GB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proposal (2): </a:t>
            </a:r>
            <a:endParaRPr kumimoji="0" lang="en-GB" sz="4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3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12</a:t>
            </a:fld>
            <a:endParaRPr lang="es-MX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803041" y="2833352"/>
            <a:ext cx="8752268" cy="35229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endParaRPr lang="es-MX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Boulevard Adolfo López Mateos,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Número 1009 – Piso 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Col. Los Alpes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Del.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lvaro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Obregón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México, 01010, D.F.</a:t>
            </a:r>
          </a:p>
          <a:p>
            <a:pPr marL="0" indent="0" algn="r"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programaagua@fgra.org.mx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www.fgra.org.mx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www.agua.org.mx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798" y="503334"/>
            <a:ext cx="6940299" cy="174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7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otasFGR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1" y="2852738"/>
            <a:ext cx="1368425" cy="1306512"/>
          </a:xfrm>
          <a:noFill/>
        </p:spPr>
      </p:pic>
      <p:pic>
        <p:nvPicPr>
          <p:cNvPr id="11267" name="Picture 3" descr="gotasFGR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3" y="3716339"/>
            <a:ext cx="647700" cy="617537"/>
          </a:xfrm>
          <a:noFill/>
        </p:spPr>
      </p:pic>
      <p:pic>
        <p:nvPicPr>
          <p:cNvPr id="11268" name="Picture 4" descr="gotasFGRA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8075" y="2997200"/>
            <a:ext cx="1150938" cy="1098550"/>
          </a:xfrm>
          <a:noFill/>
        </p:spPr>
      </p:pic>
      <p:pic>
        <p:nvPicPr>
          <p:cNvPr id="11269" name="Picture 5" descr="gotasFG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4076700"/>
            <a:ext cx="431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gotasFG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3429000"/>
            <a:ext cx="792162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gotasFG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2781301"/>
            <a:ext cx="22320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gotasFGRA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7438" y="2708275"/>
            <a:ext cx="1676400" cy="1600200"/>
          </a:xfrm>
          <a:noFill/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847851" y="5229226"/>
            <a:ext cx="84248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sz="2800" dirty="0" smtClean="0"/>
              <a:t>Grants to organizations executing specific projects</a:t>
            </a:r>
          </a:p>
          <a:p>
            <a:pPr algn="ctr" eaLnBrk="1" hangingPunct="1"/>
            <a:r>
              <a:rPr lang="en-US" altLang="es-MX" sz="2800" dirty="0" smtClean="0"/>
              <a:t>on Health, Addictions and Water</a:t>
            </a:r>
            <a:endParaRPr lang="en-US" altLang="es-MX" sz="2800" dirty="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992314" y="908050"/>
            <a:ext cx="77755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s-MX" sz="2400" smtClean="0"/>
              <a:t>Private Philanthropic Organization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s-MX" sz="2400" smtClean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s-MX" sz="2400" smtClean="0"/>
              <a:t>Established in 2000 </a:t>
            </a:r>
            <a:br>
              <a:rPr lang="en-US" altLang="es-MX" sz="2400" smtClean="0"/>
            </a:br>
            <a:endParaRPr lang="en-US" altLang="es-MX" sz="2400" smtClean="0"/>
          </a:p>
          <a:p>
            <a:pPr algn="ctr" eaLnBrk="1" hangingPunct="1">
              <a:spcBef>
                <a:spcPct val="20000"/>
              </a:spcBef>
            </a:pPr>
            <a:endParaRPr lang="en-US" altLang="es-MX" sz="2400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7702101" y="1142384"/>
            <a:ext cx="2303462" cy="1042988"/>
          </a:xfrm>
          <a:prstGeom prst="cloudCallout">
            <a:avLst>
              <a:gd name="adj1" fmla="val -115815"/>
              <a:gd name="adj2" fmla="val 18495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MX" b="1" dirty="0" smtClean="0">
                <a:solidFill>
                  <a:srgbClr val="336699"/>
                </a:solidFill>
              </a:rPr>
              <a:t>Still very young</a:t>
            </a:r>
            <a:endParaRPr lang="en-US" altLang="es-MX" b="1" dirty="0">
              <a:solidFill>
                <a:srgbClr val="336699"/>
              </a:solidFill>
            </a:endParaRPr>
          </a:p>
        </p:txBody>
      </p:sp>
      <p:pic>
        <p:nvPicPr>
          <p:cNvPr id="11276" name="Picture 12" descr="gotasFGR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37063"/>
            <a:ext cx="3238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CF23-AFC8-4027-8DA1-ECE4212A920D}" type="slidenum">
              <a:rPr lang="es-MX" altLang="es-MX" smtClean="0"/>
              <a:pPr/>
              <a:t>2</a:t>
            </a:fld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1548165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contenido"/>
          <p:cNvSpPr>
            <a:spLocks noGrp="1"/>
          </p:cNvSpPr>
          <p:nvPr>
            <p:ph sz="half" idx="1"/>
          </p:nvPr>
        </p:nvSpPr>
        <p:spPr>
          <a:xfrm>
            <a:off x="1142463" y="1543050"/>
            <a:ext cx="6764408" cy="325312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es-MX" altLang="es-MX" b="1" dirty="0" smtClean="0"/>
          </a:p>
          <a:p>
            <a:pPr>
              <a:buFontTx/>
              <a:buNone/>
            </a:pPr>
            <a:r>
              <a:rPr lang="en-GB" altLang="es-MX" b="1" dirty="0" smtClean="0"/>
              <a:t>Mexico “Sustainable” in water</a:t>
            </a:r>
          </a:p>
          <a:p>
            <a:pPr>
              <a:buFontTx/>
              <a:buNone/>
            </a:pPr>
            <a:r>
              <a:rPr lang="en-GB" altLang="es-MX" sz="4400" dirty="0" smtClean="0">
                <a:latin typeface="Cambria Math" panose="02040503050406030204" pitchFamily="18" charset="0"/>
              </a:rPr>
              <a:t>	∴ </a:t>
            </a:r>
            <a:r>
              <a:rPr lang="en-GB" altLang="es-MX" dirty="0" smtClean="0"/>
              <a:t>Conserving the natural “water factories”  	</a:t>
            </a:r>
          </a:p>
          <a:p>
            <a:pPr>
              <a:buFontTx/>
              <a:buNone/>
            </a:pPr>
            <a:r>
              <a:rPr lang="en-GB" altLang="es-MX" dirty="0" smtClean="0"/>
              <a:t>Water		Watershed 	       Vegetation</a:t>
            </a:r>
          </a:p>
          <a:p>
            <a:pPr>
              <a:buFontTx/>
              <a:buNone/>
            </a:pPr>
            <a:r>
              <a:rPr lang="en-GB" altLang="es-MX" dirty="0" smtClean="0"/>
              <a:t>		(functional ecosystems)</a:t>
            </a:r>
          </a:p>
          <a:p>
            <a:pPr>
              <a:buFontTx/>
              <a:buNone/>
            </a:pPr>
            <a:r>
              <a:rPr lang="en-GB" altLang="es-MX" sz="4400" dirty="0" smtClean="0">
                <a:latin typeface="Cambria Math" panose="02040503050406030204" pitchFamily="18" charset="0"/>
              </a:rPr>
              <a:t>	∴ </a:t>
            </a:r>
            <a:r>
              <a:rPr lang="en-GB" altLang="es-MX" dirty="0" smtClean="0">
                <a:ea typeface="Cambria Math" panose="02040503050406030204" pitchFamily="18" charset="0"/>
                <a:cs typeface="Arial" panose="020B0604020202020204" pitchFamily="34" charset="0"/>
              </a:rPr>
              <a:t>“Optimization of Water Uses”</a:t>
            </a:r>
          </a:p>
          <a:p>
            <a:pPr>
              <a:buFontTx/>
              <a:buNone/>
            </a:pPr>
            <a:endParaRPr lang="es-MX" altLang="es-MX" dirty="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643335" y="229232"/>
            <a:ext cx="6686550" cy="1143000"/>
          </a:xfrm>
        </p:spPr>
        <p:txBody>
          <a:bodyPr>
            <a:normAutofit fontScale="90000"/>
          </a:bodyPr>
          <a:lstStyle/>
          <a:p>
            <a:r>
              <a:rPr lang="en-GB" altLang="es-MX" b="1" dirty="0" smtClean="0"/>
              <a:t>Water Programme</a:t>
            </a:r>
            <a:br>
              <a:rPr lang="en-GB" altLang="es-MX" b="1" dirty="0" smtClean="0"/>
            </a:br>
            <a:r>
              <a:rPr lang="en-GB" altLang="es-MX" b="1" dirty="0" smtClean="0"/>
              <a:t>not hydraulic </a:t>
            </a:r>
          </a:p>
        </p:txBody>
      </p:sp>
      <p:pic>
        <p:nvPicPr>
          <p:cNvPr id="16388" name="Picture 7" descr="gotasFG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584" y="124926"/>
            <a:ext cx="14605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49744-D961-4343-A639-11D8E93CA16D}" type="slidenum">
              <a:rPr lang="es-MX" altLang="es-MX" smtClean="0"/>
              <a:pPr/>
              <a:t>3</a:t>
            </a:fld>
            <a:endParaRPr lang="es-MX" altLang="es-MX"/>
          </a:p>
        </p:txBody>
      </p:sp>
      <p:sp>
        <p:nvSpPr>
          <p:cNvPr id="3" name="Flecha derecha 2"/>
          <p:cNvSpPr/>
          <p:nvPr/>
        </p:nvSpPr>
        <p:spPr>
          <a:xfrm>
            <a:off x="2188671" y="2995928"/>
            <a:ext cx="473847" cy="360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derecha 7"/>
          <p:cNvSpPr/>
          <p:nvPr/>
        </p:nvSpPr>
        <p:spPr>
          <a:xfrm>
            <a:off x="4721826" y="3068392"/>
            <a:ext cx="562868" cy="360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142462" y="5048518"/>
            <a:ext cx="10211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Integral-Holistic Watershed-Basin Management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RFP Water for marginalized communities  (RFP            Watershed or Basin approach)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Detonator-trigger Actions</a:t>
            </a:r>
            <a:endParaRPr lang="en-GB" sz="2400" dirty="0"/>
          </a:p>
        </p:txBody>
      </p:sp>
      <p:sp>
        <p:nvSpPr>
          <p:cNvPr id="5" name="Flecha derecha 4"/>
          <p:cNvSpPr/>
          <p:nvPr/>
        </p:nvSpPr>
        <p:spPr>
          <a:xfrm>
            <a:off x="7353079" y="5567221"/>
            <a:ext cx="553792" cy="18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1584" y="1778103"/>
            <a:ext cx="4640416" cy="309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8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ágrima 27"/>
          <p:cNvSpPr/>
          <p:nvPr/>
        </p:nvSpPr>
        <p:spPr>
          <a:xfrm>
            <a:off x="458235" y="1004552"/>
            <a:ext cx="2516785" cy="206339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Lágrima 26"/>
          <p:cNvSpPr/>
          <p:nvPr/>
        </p:nvSpPr>
        <p:spPr>
          <a:xfrm>
            <a:off x="730447" y="3453603"/>
            <a:ext cx="2478832" cy="279951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Lágrima 25"/>
          <p:cNvSpPr/>
          <p:nvPr/>
        </p:nvSpPr>
        <p:spPr>
          <a:xfrm>
            <a:off x="5268397" y="5031575"/>
            <a:ext cx="2706182" cy="1507337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Lágrima 24"/>
          <p:cNvSpPr/>
          <p:nvPr/>
        </p:nvSpPr>
        <p:spPr>
          <a:xfrm>
            <a:off x="3421213" y="3989820"/>
            <a:ext cx="2540731" cy="115811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Lágrima 23"/>
          <p:cNvSpPr/>
          <p:nvPr/>
        </p:nvSpPr>
        <p:spPr>
          <a:xfrm>
            <a:off x="2859015" y="2224148"/>
            <a:ext cx="2512913" cy="129959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Lágrima 22"/>
          <p:cNvSpPr/>
          <p:nvPr/>
        </p:nvSpPr>
        <p:spPr>
          <a:xfrm>
            <a:off x="4895205" y="948142"/>
            <a:ext cx="2651815" cy="134614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Lágrima 21"/>
          <p:cNvSpPr/>
          <p:nvPr/>
        </p:nvSpPr>
        <p:spPr>
          <a:xfrm>
            <a:off x="8524588" y="3890314"/>
            <a:ext cx="1817147" cy="1854519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Lágrima 19"/>
          <p:cNvSpPr/>
          <p:nvPr/>
        </p:nvSpPr>
        <p:spPr>
          <a:xfrm>
            <a:off x="8770574" y="1753550"/>
            <a:ext cx="1674192" cy="159820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Lágrima 17"/>
          <p:cNvSpPr/>
          <p:nvPr/>
        </p:nvSpPr>
        <p:spPr>
          <a:xfrm>
            <a:off x="6321045" y="2409495"/>
            <a:ext cx="1844162" cy="2159383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9367"/>
            <a:ext cx="10515600" cy="665185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Importance: water and…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 rot="20539569">
            <a:off x="3114626" y="2500193"/>
            <a:ext cx="2369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607279" y="4270118"/>
            <a:ext cx="2836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 rot="3129978">
            <a:off x="6595775" y="3434949"/>
            <a:ext cx="1928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 rot="726990">
            <a:off x="5346098" y="1391315"/>
            <a:ext cx="2609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19134843">
            <a:off x="8717862" y="4270117"/>
            <a:ext cx="2377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 rot="682462">
            <a:off x="5535376" y="5636443"/>
            <a:ext cx="2584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Well-being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 rot="19555840">
            <a:off x="566668" y="1708012"/>
            <a:ext cx="2923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 rot="3589613">
            <a:off x="846678" y="5065918"/>
            <a:ext cx="2807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Forestry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 rot="19069125">
            <a:off x="8799001" y="1945055"/>
            <a:ext cx="1687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Recreation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20597" y="6068452"/>
            <a:ext cx="241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...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57141" y="945384"/>
            <a:ext cx="10598239" cy="1128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Currently water use in North America is more than 600,000 million cubic meters per year: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524259" y="360608"/>
            <a:ext cx="8139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Use in North America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24852"/>
              </p:ext>
            </p:extLst>
          </p:nvPr>
        </p:nvGraphicFramePr>
        <p:xfrm>
          <a:off x="1645634" y="1981794"/>
          <a:ext cx="9275652" cy="429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1884"/>
                <a:gridCol w="3091884"/>
                <a:gridCol w="3091884"/>
              </a:tblGrid>
              <a:tr h="440780"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CANADA</a:t>
                      </a:r>
                      <a:endParaRPr lang="en-GB" sz="2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MÉXICO</a:t>
                      </a:r>
                    </a:p>
                  </a:txBody>
                  <a:tcPr/>
                </a:tc>
              </a:tr>
              <a:tr h="760799">
                <a:tc>
                  <a:txBody>
                    <a:bodyPr/>
                    <a:lstStyle/>
                    <a:p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 90,767 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/hab/year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6,902 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/hab/year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Availability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4,416 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/hab/year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0799"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 1,590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/person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 1,575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/person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Extraction 664 m</a:t>
                      </a:r>
                      <a:r>
                        <a:rPr lang="en-GB" sz="2000" baseline="30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/person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0780"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agriculture 11 %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agriculture 40 %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agriculture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 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0780"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industries 69 %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industries 46 % 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industries 9 % 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0780"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domestic 20 %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domestic 14 %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Use: domestic 14 %</a:t>
                      </a:r>
                    </a:p>
                  </a:txBody>
                  <a:tcPr/>
                </a:tc>
              </a:tr>
              <a:tr h="760799">
                <a:tc>
                  <a:txBody>
                    <a:bodyPr/>
                    <a:lstStyle/>
                    <a:p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Coverage: potable water</a:t>
                      </a:r>
                      <a:r>
                        <a:rPr lang="en-GB" sz="2000" baseline="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drainage 100%</a:t>
                      </a: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Coverage: potable water &amp; drainage  100 %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Coverage: potable water &amp; drainage  87 %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057141" y="6439437"/>
            <a:ext cx="1025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FAO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Aquastat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;  *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CONAGUA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México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1783" y="614242"/>
            <a:ext cx="10330217" cy="5728460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            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Quality  of Water		       Population              Urbanization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More and more          Over-exploited aquifers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Infiltration      		       Habitat Fragmentation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Deforestation			Pollution of water bodies be it dams,</a:t>
            </a:r>
          </a:p>
          <a:p>
            <a:pPr marL="0" indent="0">
              <a:buNone/>
            </a:pPr>
            <a:r>
              <a:rPr lang="en-GB" dirty="0" smtClean="0"/>
              <a:t>					Ponds, lakes or rivers</a:t>
            </a:r>
          </a:p>
          <a:p>
            <a:pPr marL="0" indent="0">
              <a:buNone/>
            </a:pPr>
            <a:r>
              <a:rPr lang="en-GB" dirty="0" smtClean="0"/>
              <a:t>		Waste and uses				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6</a:t>
            </a:fld>
            <a:endParaRPr lang="es-MX"/>
          </a:p>
        </p:txBody>
      </p:sp>
      <p:sp>
        <p:nvSpPr>
          <p:cNvPr id="5" name="Flecha abajo 4"/>
          <p:cNvSpPr/>
          <p:nvPr/>
        </p:nvSpPr>
        <p:spPr>
          <a:xfrm>
            <a:off x="2303204" y="875763"/>
            <a:ext cx="515155" cy="746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ruz 6"/>
          <p:cNvSpPr/>
          <p:nvPr/>
        </p:nvSpPr>
        <p:spPr>
          <a:xfrm>
            <a:off x="4296938" y="2112136"/>
            <a:ext cx="528035" cy="566671"/>
          </a:xfrm>
          <a:prstGeom prst="plus">
            <a:avLst>
              <a:gd name="adj" fmla="val 371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arriba 7"/>
          <p:cNvSpPr/>
          <p:nvPr/>
        </p:nvSpPr>
        <p:spPr>
          <a:xfrm>
            <a:off x="6631275" y="834820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rriba 9"/>
          <p:cNvSpPr/>
          <p:nvPr/>
        </p:nvSpPr>
        <p:spPr>
          <a:xfrm>
            <a:off x="9235273" y="875762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2316851" y="2972104"/>
            <a:ext cx="515155" cy="746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rriba 11"/>
          <p:cNvSpPr/>
          <p:nvPr/>
        </p:nvSpPr>
        <p:spPr>
          <a:xfrm>
            <a:off x="6644921" y="2917513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rriba 12"/>
          <p:cNvSpPr/>
          <p:nvPr/>
        </p:nvSpPr>
        <p:spPr>
          <a:xfrm>
            <a:off x="1467615" y="3963776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arriba 13"/>
          <p:cNvSpPr/>
          <p:nvPr/>
        </p:nvSpPr>
        <p:spPr>
          <a:xfrm>
            <a:off x="5883691" y="4182140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283603" y="879228"/>
            <a:ext cx="467025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Trends</a:t>
            </a:r>
            <a:endParaRPr lang="en-US" sz="5400" b="1" cap="none" spc="0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7030A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Abrir llave"/>
          <p:cNvSpPr/>
          <p:nvPr/>
        </p:nvSpPr>
        <p:spPr>
          <a:xfrm>
            <a:off x="641445" y="627797"/>
            <a:ext cx="764274" cy="5854890"/>
          </a:xfrm>
          <a:prstGeom prst="leftBrace">
            <a:avLst>
              <a:gd name="adj1" fmla="val 8333"/>
              <a:gd name="adj2" fmla="val 4953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8" name="Flecha arriba 12"/>
          <p:cNvSpPr/>
          <p:nvPr/>
        </p:nvSpPr>
        <p:spPr>
          <a:xfrm>
            <a:off x="3257747" y="5071519"/>
            <a:ext cx="425003" cy="7469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86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173050" y="1298792"/>
            <a:ext cx="99156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planet needs solutions NOW, yet, these are not built or devised overnight</a:t>
            </a:r>
            <a:endParaRPr lang="en-GB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9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3050" y="4409092"/>
            <a:ext cx="9992933" cy="231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Innovative solutions. At different levels and scales</a:t>
            </a:r>
          </a:p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Local: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Eco-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tecniques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	 diversification		      productive</a:t>
            </a:r>
          </a:p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    of cultivars		        change-conversion</a:t>
            </a:r>
          </a:p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National: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Public policies; programmes coordination</a:t>
            </a:r>
          </a:p>
          <a:p>
            <a:pPr marL="0" indent="0"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/ global: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International Agreements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5145646" y="258241"/>
            <a:ext cx="69299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USE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     		    Rational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	    NO squandering 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     		    Measured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   Optimized</a:t>
            </a: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6323526" y="960387"/>
            <a:ext cx="721217" cy="20120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derecha 8"/>
          <p:cNvSpPr/>
          <p:nvPr/>
        </p:nvSpPr>
        <p:spPr>
          <a:xfrm>
            <a:off x="3889419" y="5093589"/>
            <a:ext cx="927279" cy="193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>
            <a:off x="6837607" y="5067833"/>
            <a:ext cx="927279" cy="1931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3115611" y="627572"/>
            <a:ext cx="24748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need changes in the patterns of consumption, use, re-use, recycle.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" y="960387"/>
            <a:ext cx="3117529" cy="208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56858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North America WE ALREADY have: a Commission on Environmental Cooperation that could be instrumental in, as its own name indicates,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fostering cooperation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(i.e. our three countries better articulation).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8800" y="3099649"/>
            <a:ext cx="3953545" cy="254031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Similarities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Lessons learned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and synergy opportunities.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4654-A687-4796-BF25-60CE20C4FEF1}" type="slidenum">
              <a:rPr lang="es-MX" smtClean="0"/>
              <a:pPr/>
              <a:t>9</a:t>
            </a:fld>
            <a:endParaRPr lang="es-MX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48777" y="2886694"/>
            <a:ext cx="5353318" cy="3752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Differentiated offer of products and services</a:t>
            </a:r>
          </a:p>
          <a:p>
            <a:pPr lvl="2"/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  <a:p>
            <a:pPr lvl="2"/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lvl="2"/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Capacities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Complementarities (due to different skills and abilities)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Examples for the region, the continent and for the world</a:t>
            </a:r>
          </a:p>
          <a:p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19623" y="2002388"/>
            <a:ext cx="573958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 North America WE ALREADY have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2400" dirty="0"/>
          </a:p>
        </p:txBody>
      </p:sp>
      <p:sp>
        <p:nvSpPr>
          <p:cNvPr id="7" name="6 Flecha izquierda y arriba"/>
          <p:cNvSpPr/>
          <p:nvPr/>
        </p:nvSpPr>
        <p:spPr>
          <a:xfrm rot="13449168">
            <a:off x="4811198" y="2461497"/>
            <a:ext cx="850392" cy="8503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6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463</Words>
  <Application>Microsoft Office PowerPoint</Application>
  <PresentationFormat>Panorámica</PresentationFormat>
  <Paragraphs>143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Courier New</vt:lpstr>
      <vt:lpstr>Times New Roman</vt:lpstr>
      <vt:lpstr>Wingdings</vt:lpstr>
      <vt:lpstr>Tema de Office</vt:lpstr>
      <vt:lpstr>Presentación de PowerPoint</vt:lpstr>
      <vt:lpstr>Presentación de PowerPoint</vt:lpstr>
      <vt:lpstr>Water Programme not hydraulic </vt:lpstr>
      <vt:lpstr>Water Importance: water and…</vt:lpstr>
      <vt:lpstr>Presentación de PowerPoint</vt:lpstr>
      <vt:lpstr>Presentación de PowerPoint</vt:lpstr>
      <vt:lpstr>Presentación de PowerPoint</vt:lpstr>
      <vt:lpstr>Presentación de PowerPoint</vt:lpstr>
      <vt:lpstr> In North America WE ALREADY have: a Commission on Environmental Cooperation that could be instrumental in, as its own name indicates, fostering cooperation (i.e. our three countries better articulation). </vt:lpstr>
      <vt:lpstr>The proposal (1):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Programa Agua de la FGRA</dc:creator>
  <cp:lastModifiedBy>Programa Agua de la FGRA</cp:lastModifiedBy>
  <cp:revision>74</cp:revision>
  <cp:lastPrinted>2015-07-10T17:57:06Z</cp:lastPrinted>
  <dcterms:created xsi:type="dcterms:W3CDTF">2015-06-17T16:55:45Z</dcterms:created>
  <dcterms:modified xsi:type="dcterms:W3CDTF">2015-07-10T18:47:03Z</dcterms:modified>
</cp:coreProperties>
</file>