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6" r:id="rId6"/>
    <p:sldId id="267" r:id="rId7"/>
    <p:sldId id="262" r:id="rId8"/>
    <p:sldId id="269" r:id="rId9"/>
    <p:sldId id="263" r:id="rId10"/>
    <p:sldId id="265" r:id="rId11"/>
    <p:sldId id="271" r:id="rId12"/>
    <p:sldId id="264" r:id="rId13"/>
  </p:sldIdLst>
  <p:sldSz cx="12192000" cy="6858000"/>
  <p:notesSz cx="7023100" cy="93091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5" autoAdjust="0"/>
    <p:restoredTop sz="86420" autoAdjust="0"/>
  </p:normalViewPr>
  <p:slideViewPr>
    <p:cSldViewPr snapToGrid="0">
      <p:cViewPr varScale="1">
        <p:scale>
          <a:sx n="74" d="100"/>
          <a:sy n="74" d="100"/>
        </p:scale>
        <p:origin x="60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46" y="11498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9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FA1B8D2-11AE-4442-B694-91CE343C44A1}" type="datetimeFigureOut">
              <a:rPr lang="es-MX" smtClean="0"/>
              <a:pPr/>
              <a:t>10/07/2015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7D05161-75DA-486D-9B49-6D165C46EF4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2742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s-MX" smtClean="0">
              <a:latin typeface="Arial" panose="020B0604020202020204" pitchFamily="34" charset="0"/>
            </a:endParaRPr>
          </a:p>
        </p:txBody>
      </p:sp>
      <p:sp>
        <p:nvSpPr>
          <p:cNvPr id="430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8255" indent="-29163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6546" indent="-23330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3164" indent="-23330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9782" indent="-23330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6401" indent="-2333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33019" indent="-2333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9637" indent="-2333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6256" indent="-2333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8888F02-422E-46CE-A952-EC5568B78967}" type="slidenum">
              <a:rPr lang="es-MX" altLang="es-MX"/>
              <a:pPr eaLnBrk="1" hangingPunct="1"/>
              <a:t>2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468101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05161-75DA-486D-9B49-6D165C46EF40}" type="slidenum">
              <a:rPr lang="es-MX" smtClean="0"/>
              <a:pPr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114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E929-4457-48B1-A6BA-A5D8EF5DF8E3}" type="datetime1">
              <a:rPr lang="es-MX" smtClean="0"/>
              <a:pPr/>
              <a:t>10/07/2015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4654-A687-4796-BF25-60CE20C4FEF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001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EA47-A7F2-4CBE-BD4C-02573C572949}" type="datetime1">
              <a:rPr lang="es-MX" smtClean="0"/>
              <a:pPr/>
              <a:t>10/07/2015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4654-A687-4796-BF25-60CE20C4FEF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0848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D507-B5BD-4921-BDFA-9ED6AE80644A}" type="datetime1">
              <a:rPr lang="es-MX" smtClean="0"/>
              <a:pPr/>
              <a:t>10/07/2015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4654-A687-4796-BF25-60CE20C4FEF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8240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5CB96-31CB-4E7B-B890-4D4ED1FD1EDC}" type="datetime1">
              <a:rPr lang="es-MX" smtClean="0"/>
              <a:pPr>
                <a:defRPr/>
              </a:pPr>
              <a:t>10/07/2015</a:t>
            </a:fld>
            <a:endParaRPr lang="es-MX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22CF23-AFC8-4027-8DA1-ECE4212A920D}" type="slidenum">
              <a:rPr lang="es-MX" altLang="es-MX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885808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ítulo, objet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DF7B2-02BC-47B2-A9D3-07291988B557}" type="datetime1">
              <a:rPr lang="es-MX" smtClean="0"/>
              <a:pPr>
                <a:defRPr/>
              </a:pPr>
              <a:t>10/07/2015</a:t>
            </a:fld>
            <a:endParaRPr lang="es-MX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49744-D961-4343-A639-11D8E93CA16D}" type="slidenum">
              <a:rPr lang="es-MX" altLang="es-MX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67536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B5A1-CFD0-4B89-863A-8E2374839730}" type="datetime1">
              <a:rPr lang="es-MX" smtClean="0"/>
              <a:pPr/>
              <a:t>10/07/2015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4654-A687-4796-BF25-60CE20C4FEF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680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D136B-00E0-4CD3-803D-91629CAE1782}" type="datetime1">
              <a:rPr lang="es-MX" smtClean="0"/>
              <a:pPr/>
              <a:t>10/07/2015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4654-A687-4796-BF25-60CE20C4FEF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1958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5D3EF-F08B-4673-9DBE-5D08A986FE08}" type="datetime1">
              <a:rPr lang="es-MX" smtClean="0"/>
              <a:pPr/>
              <a:t>10/07/2015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4654-A687-4796-BF25-60CE20C4FEF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2945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2227-C3E6-46CF-B92E-79245617E9AE}" type="datetime1">
              <a:rPr lang="es-MX" smtClean="0"/>
              <a:pPr/>
              <a:t>10/07/2015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4654-A687-4796-BF25-60CE20C4FEF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4057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63987-5010-4E42-A345-F9A7FBC82B95}" type="datetime1">
              <a:rPr lang="es-MX" smtClean="0"/>
              <a:pPr/>
              <a:t>10/07/2015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4654-A687-4796-BF25-60CE20C4FEF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3753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84A7-1224-44CF-A58C-E8E0F94EDCC0}" type="datetime1">
              <a:rPr lang="es-MX" smtClean="0"/>
              <a:pPr/>
              <a:t>10/07/2015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4654-A687-4796-BF25-60CE20C4FEF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528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1FAC-87E3-43BF-A823-5732C5FF92D4}" type="datetime1">
              <a:rPr lang="es-MX" smtClean="0"/>
              <a:pPr/>
              <a:t>10/07/2015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4654-A687-4796-BF25-60CE20C4FEF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816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94E1-7E96-42DA-96DC-666B96E985D7}" type="datetime1">
              <a:rPr lang="es-MX" smtClean="0"/>
              <a:pPr/>
              <a:t>10/07/2015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4654-A687-4796-BF25-60CE20C4FEF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29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0DE29-F951-412F-8CB1-FBCF74B4F824}" type="datetime1">
              <a:rPr lang="es-MX" smtClean="0"/>
              <a:pPr/>
              <a:t>10/07/2015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84654-A687-4796-BF25-60CE20C4FEF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143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gra.org.mx/" TargetMode="External"/><Relationship Id="rId2" Type="http://schemas.openxmlformats.org/officeDocument/2006/relationships/hyperlink" Target="mailto:programaagua@fgra.org.m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www.agua.org.mx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16365" y="4503559"/>
            <a:ext cx="9144000" cy="1655762"/>
          </a:xfrm>
        </p:spPr>
        <p:txBody>
          <a:bodyPr>
            <a:normAutofit fontScale="92500" lnSpcReduction="10000"/>
          </a:bodyPr>
          <a:lstStyle/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s-MX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Commission for Environmental Cooperation </a:t>
            </a:r>
            <a:r>
              <a:rPr lang="en-US" altLang="es-MX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</a:t>
            </a:r>
            <a:r>
              <a:rPr lang="en-US" altLang="es-MX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North America</a:t>
            </a:r>
            <a:endParaRPr lang="en-US" altLang="es-MX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s-MX" dirty="0">
                <a:latin typeface="Arial" panose="020B0604020202020204" pitchFamily="34" charset="0"/>
                <a:cs typeface="Arial" panose="020B0604020202020204" pitchFamily="34" charset="0"/>
              </a:rPr>
              <a:t>XXII Regular Session of the CEC </a:t>
            </a:r>
            <a:r>
              <a:rPr lang="en-US" alt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Council and</a:t>
            </a:r>
            <a:endParaRPr lang="en-US" altLang="es-MX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s-MX" dirty="0">
                <a:latin typeface="Arial" panose="020B0604020202020204" pitchFamily="34" charset="0"/>
                <a:cs typeface="Arial" panose="020B0604020202020204" pitchFamily="34" charset="0"/>
              </a:rPr>
              <a:t> Sessions of the Joint Public Advisory </a:t>
            </a:r>
            <a:r>
              <a:rPr lang="en-US" alt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Committee </a:t>
            </a:r>
            <a:endParaRPr lang="en-US" altLang="es-MX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s-MX" dirty="0">
                <a:latin typeface="Arial" panose="020B0604020202020204" pitchFamily="34" charset="0"/>
                <a:cs typeface="Arial" panose="020B0604020202020204" pitchFamily="34" charset="0"/>
              </a:rPr>
              <a:t>14–15 July 2015</a:t>
            </a:r>
            <a:endParaRPr lang="en-US" altLang="es-MX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s-MX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Boston</a:t>
            </a:r>
            <a:r>
              <a:rPr lang="en-US" altLang="es-MX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es-MX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Massachusetts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9160" y="457200"/>
            <a:ext cx="6940299" cy="1749524"/>
          </a:xfrm>
          <a:prstGeom prst="rect">
            <a:avLst/>
          </a:prstGeom>
        </p:spPr>
      </p:pic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4654-A687-4796-BF25-60CE20C4FEF1}" type="slidenum">
              <a:rPr lang="es-MX" smtClean="0"/>
              <a:pPr/>
              <a:t>1</a:t>
            </a:fld>
            <a:endParaRPr lang="es-MX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003634" y="203285"/>
            <a:ext cx="184731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kumimoji="0" lang="en-US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en-US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046091" y="3062754"/>
            <a:ext cx="100998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Sustainable</a:t>
            </a:r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Use of </a:t>
            </a:r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ater in North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America</a:t>
            </a:r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; a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proposal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54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66782" y="569219"/>
            <a:ext cx="4959904" cy="433364"/>
          </a:xfrm>
        </p:spPr>
        <p:txBody>
          <a:bodyPr>
            <a:noAutofit/>
          </a:bodyPr>
          <a:lstStyle/>
          <a:p>
            <a:pPr algn="ctr"/>
            <a:r>
              <a:rPr lang="en-GB" sz="4800" dirty="0" smtClean="0">
                <a:latin typeface="Arial" pitchFamily="34" charset="0"/>
                <a:cs typeface="Arial" pitchFamily="34" charset="0"/>
              </a:rPr>
              <a:t>The</a:t>
            </a:r>
            <a:r>
              <a:rPr lang="en-GB" sz="4800" dirty="0" smtClean="0"/>
              <a:t> proposal (1): </a:t>
            </a:r>
            <a:endParaRPr lang="en-GB" sz="4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51848" y="1514901"/>
            <a:ext cx="10662634" cy="53430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100" dirty="0" smtClean="0">
                <a:latin typeface="Arial" pitchFamily="34" charset="0"/>
                <a:cs typeface="Arial" pitchFamily="34" charset="0"/>
              </a:rPr>
              <a:t>Launch</a:t>
            </a:r>
            <a:r>
              <a:rPr lang="en-GB" sz="4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31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GB" sz="4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3100" dirty="0" smtClean="0">
                <a:latin typeface="Arial" pitchFamily="34" charset="0"/>
                <a:cs typeface="Arial" pitchFamily="34" charset="0"/>
              </a:rPr>
              <a:t>Tri- national</a:t>
            </a:r>
          </a:p>
          <a:p>
            <a:pPr marL="0" indent="0">
              <a:buNone/>
            </a:pPr>
            <a:r>
              <a:rPr lang="en-GB" sz="4600" dirty="0" smtClean="0">
                <a:latin typeface="Arial" pitchFamily="34" charset="0"/>
                <a:cs typeface="Arial" pitchFamily="34" charset="0"/>
              </a:rPr>
              <a:t>  FORUM on Sustainable Use of Water</a:t>
            </a:r>
            <a:r>
              <a:rPr lang="en-GB" sz="29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marL="0" indent="0">
              <a:buNone/>
            </a:pPr>
            <a:endParaRPr lang="en-GB" sz="29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sz="2900" dirty="0" smtClean="0">
                <a:latin typeface="Arial" pitchFamily="34" charset="0"/>
                <a:cs typeface="Arial" pitchFamily="34" charset="0"/>
              </a:rPr>
              <a:t>as a means to devise ways to:</a:t>
            </a:r>
          </a:p>
          <a:p>
            <a:pPr marL="914400" lvl="2" indent="0"/>
            <a:endParaRPr lang="en-GB" sz="3100" dirty="0" smtClean="0">
              <a:latin typeface="Arial" pitchFamily="34" charset="0"/>
              <a:cs typeface="Arial" pitchFamily="34" charset="0"/>
            </a:endParaRPr>
          </a:p>
          <a:p>
            <a:pPr marL="914400" lvl="2" indent="0">
              <a:lnSpc>
                <a:spcPct val="120000"/>
              </a:lnSpc>
            </a:pPr>
            <a:r>
              <a:rPr lang="en-GB" sz="3100" dirty="0" smtClean="0">
                <a:latin typeface="Arial" pitchFamily="34" charset="0"/>
                <a:cs typeface="Arial" pitchFamily="34" charset="0"/>
              </a:rPr>
              <a:t> Reduce vulnerability, both in ecosystems and human populations to the effects of climate change. </a:t>
            </a:r>
          </a:p>
          <a:p>
            <a:pPr marL="914400" lvl="2" indent="0">
              <a:lnSpc>
                <a:spcPct val="120000"/>
              </a:lnSpc>
            </a:pPr>
            <a:r>
              <a:rPr lang="en-GB" sz="3100" dirty="0" smtClean="0">
                <a:latin typeface="Arial" pitchFamily="34" charset="0"/>
                <a:cs typeface="Arial" pitchFamily="34" charset="0"/>
              </a:rPr>
              <a:t> Promote </a:t>
            </a:r>
            <a:r>
              <a:rPr lang="en-GB" sz="3100" dirty="0" smtClean="0">
                <a:latin typeface="Arial" pitchFamily="34" charset="0"/>
                <a:cs typeface="Arial" pitchFamily="34" charset="0"/>
              </a:rPr>
              <a:t>multidisciplinary experts participation.</a:t>
            </a:r>
          </a:p>
          <a:p>
            <a:pPr marL="914400" lvl="2" indent="0">
              <a:lnSpc>
                <a:spcPct val="120000"/>
              </a:lnSpc>
            </a:pPr>
            <a:r>
              <a:rPr lang="en-GB" sz="3100" dirty="0" smtClean="0">
                <a:latin typeface="Arial" pitchFamily="34" charset="0"/>
                <a:cs typeface="Arial" pitchFamily="34" charset="0"/>
              </a:rPr>
              <a:t> Foster </a:t>
            </a:r>
            <a:r>
              <a:rPr lang="en-GB" sz="3100" dirty="0" smtClean="0">
                <a:latin typeface="Arial" pitchFamily="34" charset="0"/>
                <a:cs typeface="Arial" pitchFamily="34" charset="0"/>
              </a:rPr>
              <a:t>and prioritize the launching of projects, programmes and concrete actions in this sector´s agenda in the  three countries, individually and collaboratively.</a:t>
            </a:r>
          </a:p>
          <a:p>
            <a:pPr marL="914400" lvl="2" indent="0">
              <a:lnSpc>
                <a:spcPct val="120000"/>
              </a:lnSpc>
            </a:pPr>
            <a:r>
              <a:rPr lang="en-GB" sz="3100" dirty="0" smtClean="0">
                <a:latin typeface="Arial" pitchFamily="34" charset="0"/>
                <a:cs typeface="Arial" pitchFamily="34" charset="0"/>
              </a:rPr>
              <a:t> Etcetera</a:t>
            </a:r>
            <a:r>
              <a:rPr lang="en-GB" sz="3100" dirty="0" smtClean="0">
                <a:latin typeface="Arial" pitchFamily="34" charset="0"/>
                <a:cs typeface="Arial" pitchFamily="34" charset="0"/>
              </a:rPr>
              <a:t>...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MX" dirty="0">
                <a:latin typeface="Arial" pitchFamily="34" charset="0"/>
                <a:cs typeface="Arial" pitchFamily="34" charset="0"/>
              </a:rPr>
              <a:t>	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4654-A687-4796-BF25-60CE20C4FEF1}" type="slidenum">
              <a:rPr lang="es-MX" smtClean="0"/>
              <a:pPr/>
              <a:t>10</a:t>
            </a:fld>
            <a:endParaRPr lang="es-MX"/>
          </a:p>
        </p:txBody>
      </p:sp>
      <p:sp>
        <p:nvSpPr>
          <p:cNvPr id="7" name="6 Redondear rectángulo de esquina diagonal"/>
          <p:cNvSpPr/>
          <p:nvPr/>
        </p:nvSpPr>
        <p:spPr>
          <a:xfrm>
            <a:off x="423081" y="2661314"/>
            <a:ext cx="11532359" cy="10918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30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30166"/>
            <a:ext cx="10662634" cy="52261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Meetings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and debates by country and tri-national.	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The Forum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At least three national and one tri-national meetings</a:t>
            </a:r>
          </a:p>
          <a:p>
            <a:pPr lvl="3"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	(multidisciplinary experts beyond the expected water sector)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Resulting Documents and abridged versions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Results validation process, proposals for action 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Drafting of final consolidated strategic documents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Submission to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CEC´s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Council (end of 2016)</a:t>
            </a:r>
          </a:p>
          <a:p>
            <a:pPr lvl="3">
              <a:buFont typeface="Courier New" panose="02070309020205020404" pitchFamily="49" charset="0"/>
              <a:buChar char="o"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1371600" lvl="3" indent="0">
              <a:buNone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lvl="3">
              <a:buFont typeface="Courier New" panose="02070309020205020404" pitchFamily="49" charset="0"/>
              <a:buChar char="o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Public launching of the </a:t>
            </a:r>
            <a:r>
              <a:rPr lang="en-GB" sz="2400" u="sng" dirty="0" smtClean="0">
                <a:latin typeface="Arial" pitchFamily="34" charset="0"/>
                <a:cs typeface="Arial" pitchFamily="34" charset="0"/>
              </a:rPr>
              <a:t>Consolidated Strategy for the Sustainable Use of Water in North America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0" indent="0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		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4654-A687-4796-BF25-60CE20C4FEF1}" type="slidenum">
              <a:rPr lang="es-MX" smtClean="0"/>
              <a:pPr/>
              <a:t>11</a:t>
            </a:fld>
            <a:endParaRPr lang="es-MX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3766782" y="569219"/>
            <a:ext cx="4959904" cy="4333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The</a:t>
            </a:r>
            <a:r>
              <a:rPr kumimoji="0" lang="en-GB" sz="4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proposal (2): </a:t>
            </a:r>
            <a:endParaRPr kumimoji="0" lang="en-GB" sz="4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830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4654-A687-4796-BF25-60CE20C4FEF1}" type="slidenum">
              <a:rPr lang="es-MX" smtClean="0"/>
              <a:pPr/>
              <a:t>12</a:t>
            </a:fld>
            <a:endParaRPr lang="es-MX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1803041" y="2833352"/>
            <a:ext cx="8752268" cy="352299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MX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Thank</a:t>
            </a:r>
            <a:r>
              <a:rPr lang="es-MX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es-MX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much</a:t>
            </a:r>
            <a:endParaRPr lang="es-MX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Boulevard Adolfo López Mateos,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Número 1009 – Piso 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Col. Los Alpes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Del.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lvaro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Obregón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México, 01010, D.F.</a:t>
            </a:r>
          </a:p>
          <a:p>
            <a:pPr marL="0" indent="0" algn="r">
              <a:buNone/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programaagua@fgra.org.mx</a:t>
            </a:r>
            <a:endParaRPr lang="es-MX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www.fgra.org.mx</a:t>
            </a:r>
            <a:endParaRPr lang="es-MX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www.agua.org.mx</a:t>
            </a:r>
            <a:endParaRPr lang="es-MX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798" y="503334"/>
            <a:ext cx="6940299" cy="174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71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gotasFGRA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1" y="2852738"/>
            <a:ext cx="1368425" cy="1306512"/>
          </a:xfrm>
          <a:noFill/>
        </p:spPr>
      </p:pic>
      <p:pic>
        <p:nvPicPr>
          <p:cNvPr id="11267" name="Picture 3" descr="gotasFGRA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8213" y="3716339"/>
            <a:ext cx="647700" cy="617537"/>
          </a:xfrm>
          <a:noFill/>
        </p:spPr>
      </p:pic>
      <p:pic>
        <p:nvPicPr>
          <p:cNvPr id="11268" name="Picture 4" descr="gotasFGRA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48075" y="2997200"/>
            <a:ext cx="1150938" cy="1098550"/>
          </a:xfrm>
          <a:noFill/>
        </p:spPr>
      </p:pic>
      <p:pic>
        <p:nvPicPr>
          <p:cNvPr id="11269" name="Picture 5" descr="gotasFGR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4076700"/>
            <a:ext cx="4318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 descr="gotasFGR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913" y="3429000"/>
            <a:ext cx="792162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7" descr="gotasFGR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789" y="2781301"/>
            <a:ext cx="2232025" cy="213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8" descr="gotasFGRA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67438" y="2708275"/>
            <a:ext cx="1676400" cy="1600200"/>
          </a:xfrm>
          <a:noFill/>
        </p:spPr>
      </p:pic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847851" y="5229226"/>
            <a:ext cx="842486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s-MX" sz="2800" dirty="0" smtClean="0"/>
              <a:t>Grants to organizations executing specific projects</a:t>
            </a:r>
          </a:p>
          <a:p>
            <a:pPr algn="ctr" eaLnBrk="1" hangingPunct="1"/>
            <a:r>
              <a:rPr lang="en-US" altLang="es-MX" sz="2800" dirty="0" smtClean="0"/>
              <a:t>on Health, Addictions and Water</a:t>
            </a:r>
            <a:endParaRPr lang="en-US" altLang="es-MX" sz="2800" dirty="0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1992314" y="908050"/>
            <a:ext cx="7775575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s-MX" sz="2400" smtClean="0"/>
              <a:t>Private Philanthropic Organization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s-MX" sz="2400" smtClean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s-MX" sz="2400" smtClean="0"/>
              <a:t>Established in 2000 </a:t>
            </a:r>
            <a:br>
              <a:rPr lang="en-US" altLang="es-MX" sz="2400" smtClean="0"/>
            </a:br>
            <a:endParaRPr lang="en-US" altLang="es-MX" sz="2400" smtClean="0"/>
          </a:p>
          <a:p>
            <a:pPr algn="ctr" eaLnBrk="1" hangingPunct="1">
              <a:spcBef>
                <a:spcPct val="20000"/>
              </a:spcBef>
            </a:pPr>
            <a:endParaRPr lang="en-US" altLang="es-MX" sz="2400"/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7702101" y="1142384"/>
            <a:ext cx="2303462" cy="1042988"/>
          </a:xfrm>
          <a:prstGeom prst="cloudCallout">
            <a:avLst>
              <a:gd name="adj1" fmla="val -115815"/>
              <a:gd name="adj2" fmla="val 18495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s-MX" b="1" dirty="0" smtClean="0">
                <a:solidFill>
                  <a:srgbClr val="336699"/>
                </a:solidFill>
              </a:rPr>
              <a:t>Still very young</a:t>
            </a:r>
            <a:endParaRPr lang="en-US" altLang="es-MX" b="1" dirty="0">
              <a:solidFill>
                <a:srgbClr val="336699"/>
              </a:solidFill>
            </a:endParaRPr>
          </a:p>
        </p:txBody>
      </p:sp>
      <p:pic>
        <p:nvPicPr>
          <p:cNvPr id="11276" name="Picture 12" descr="gotasFGR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437063"/>
            <a:ext cx="323850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2CF23-AFC8-4027-8DA1-ECE4212A920D}" type="slidenum">
              <a:rPr lang="es-MX" altLang="es-MX" smtClean="0"/>
              <a:pPr/>
              <a:t>2</a:t>
            </a:fld>
            <a:endParaRPr lang="es-MX" altLang="es-MX" dirty="0"/>
          </a:p>
        </p:txBody>
      </p:sp>
    </p:spTree>
    <p:extLst>
      <p:ext uri="{BB962C8B-B14F-4D97-AF65-F5344CB8AC3E}">
        <p14:creationId xmlns:p14="http://schemas.microsoft.com/office/powerpoint/2010/main" val="15481657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2 Marcador de contenido"/>
          <p:cNvSpPr>
            <a:spLocks noGrp="1"/>
          </p:cNvSpPr>
          <p:nvPr>
            <p:ph sz="half" idx="1"/>
          </p:nvPr>
        </p:nvSpPr>
        <p:spPr>
          <a:xfrm>
            <a:off x="1142463" y="1543050"/>
            <a:ext cx="6764408" cy="3253121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endParaRPr lang="es-MX" altLang="es-MX" b="1" dirty="0" smtClean="0"/>
          </a:p>
          <a:p>
            <a:pPr>
              <a:buFontTx/>
              <a:buNone/>
            </a:pPr>
            <a:r>
              <a:rPr lang="en-GB" altLang="es-MX" b="1" dirty="0" smtClean="0"/>
              <a:t>Mexico “Sustainable” in water</a:t>
            </a:r>
          </a:p>
          <a:p>
            <a:pPr>
              <a:buFontTx/>
              <a:buNone/>
            </a:pPr>
            <a:r>
              <a:rPr lang="en-GB" altLang="es-MX" sz="4400" dirty="0" smtClean="0">
                <a:latin typeface="Cambria Math" panose="02040503050406030204" pitchFamily="18" charset="0"/>
              </a:rPr>
              <a:t>	∴ </a:t>
            </a:r>
            <a:r>
              <a:rPr lang="en-GB" altLang="es-MX" dirty="0" smtClean="0"/>
              <a:t>Conserving the natural “water factories”  	</a:t>
            </a:r>
          </a:p>
          <a:p>
            <a:pPr>
              <a:buFontTx/>
              <a:buNone/>
            </a:pPr>
            <a:r>
              <a:rPr lang="en-GB" altLang="es-MX" dirty="0" smtClean="0"/>
              <a:t>Water		Watershed 	       Vegetation</a:t>
            </a:r>
          </a:p>
          <a:p>
            <a:pPr>
              <a:buFontTx/>
              <a:buNone/>
            </a:pPr>
            <a:r>
              <a:rPr lang="en-GB" altLang="es-MX" dirty="0" smtClean="0"/>
              <a:t>		(functional ecosystems)</a:t>
            </a:r>
          </a:p>
          <a:p>
            <a:pPr>
              <a:buFontTx/>
              <a:buNone/>
            </a:pPr>
            <a:r>
              <a:rPr lang="en-GB" altLang="es-MX" sz="4400" dirty="0" smtClean="0">
                <a:latin typeface="Cambria Math" panose="02040503050406030204" pitchFamily="18" charset="0"/>
              </a:rPr>
              <a:t>	∴ </a:t>
            </a:r>
            <a:r>
              <a:rPr lang="en-GB" altLang="es-MX" dirty="0" smtClean="0">
                <a:ea typeface="Cambria Math" panose="02040503050406030204" pitchFamily="18" charset="0"/>
                <a:cs typeface="Arial" panose="020B0604020202020204" pitchFamily="34" charset="0"/>
              </a:rPr>
              <a:t>“Optimization of Water Uses”</a:t>
            </a:r>
          </a:p>
          <a:p>
            <a:pPr>
              <a:buFontTx/>
              <a:buNone/>
            </a:pPr>
            <a:endParaRPr lang="es-MX" altLang="es-MX" dirty="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2643335" y="229232"/>
            <a:ext cx="6686550" cy="1143000"/>
          </a:xfrm>
        </p:spPr>
        <p:txBody>
          <a:bodyPr>
            <a:normAutofit fontScale="90000"/>
          </a:bodyPr>
          <a:lstStyle/>
          <a:p>
            <a:r>
              <a:rPr lang="en-GB" altLang="es-MX" b="1" dirty="0" smtClean="0"/>
              <a:t>Water Programme</a:t>
            </a:r>
            <a:br>
              <a:rPr lang="en-GB" altLang="es-MX" b="1" dirty="0" smtClean="0"/>
            </a:br>
            <a:r>
              <a:rPr lang="en-GB" altLang="es-MX" b="1" dirty="0" smtClean="0"/>
              <a:t>not hydraulic </a:t>
            </a:r>
          </a:p>
        </p:txBody>
      </p:sp>
      <p:pic>
        <p:nvPicPr>
          <p:cNvPr id="16388" name="Picture 7" descr="gotasFGR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584" y="124926"/>
            <a:ext cx="1460500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49744-D961-4343-A639-11D8E93CA16D}" type="slidenum">
              <a:rPr lang="es-MX" altLang="es-MX" smtClean="0"/>
              <a:pPr/>
              <a:t>3</a:t>
            </a:fld>
            <a:endParaRPr lang="es-MX" altLang="es-MX"/>
          </a:p>
        </p:txBody>
      </p:sp>
      <p:sp>
        <p:nvSpPr>
          <p:cNvPr id="3" name="Flecha derecha 2"/>
          <p:cNvSpPr/>
          <p:nvPr/>
        </p:nvSpPr>
        <p:spPr>
          <a:xfrm>
            <a:off x="2188671" y="2995928"/>
            <a:ext cx="473847" cy="360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Flecha derecha 7"/>
          <p:cNvSpPr/>
          <p:nvPr/>
        </p:nvSpPr>
        <p:spPr>
          <a:xfrm>
            <a:off x="4721826" y="3068392"/>
            <a:ext cx="562868" cy="360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/>
          <p:cNvSpPr txBox="1"/>
          <p:nvPr/>
        </p:nvSpPr>
        <p:spPr>
          <a:xfrm>
            <a:off x="1142462" y="5048518"/>
            <a:ext cx="102113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400" dirty="0" smtClean="0"/>
              <a:t>Integral-Holistic Watershed-Basin Management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400" dirty="0" smtClean="0"/>
              <a:t>RFP Water for marginalized communities  (RFP            Watershed or Basin approach)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400" dirty="0" smtClean="0"/>
              <a:t>Detonator-trigger Actions</a:t>
            </a:r>
            <a:endParaRPr lang="en-GB" sz="2400" dirty="0"/>
          </a:p>
        </p:txBody>
      </p:sp>
      <p:sp>
        <p:nvSpPr>
          <p:cNvPr id="5" name="Flecha derecha 4"/>
          <p:cNvSpPr/>
          <p:nvPr/>
        </p:nvSpPr>
        <p:spPr>
          <a:xfrm>
            <a:off x="7353079" y="5567221"/>
            <a:ext cx="553792" cy="186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51584" y="1778103"/>
            <a:ext cx="4640416" cy="3093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88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Lágrima 27"/>
          <p:cNvSpPr/>
          <p:nvPr/>
        </p:nvSpPr>
        <p:spPr>
          <a:xfrm>
            <a:off x="458235" y="1004552"/>
            <a:ext cx="2516785" cy="2063391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Lágrima 26"/>
          <p:cNvSpPr/>
          <p:nvPr/>
        </p:nvSpPr>
        <p:spPr>
          <a:xfrm>
            <a:off x="730447" y="3453603"/>
            <a:ext cx="2478832" cy="2799515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Lágrima 25"/>
          <p:cNvSpPr/>
          <p:nvPr/>
        </p:nvSpPr>
        <p:spPr>
          <a:xfrm>
            <a:off x="5268397" y="5031575"/>
            <a:ext cx="2706182" cy="150733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Lágrima 24"/>
          <p:cNvSpPr/>
          <p:nvPr/>
        </p:nvSpPr>
        <p:spPr>
          <a:xfrm>
            <a:off x="3421213" y="3989820"/>
            <a:ext cx="2540731" cy="1158115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Lágrima 23"/>
          <p:cNvSpPr/>
          <p:nvPr/>
        </p:nvSpPr>
        <p:spPr>
          <a:xfrm>
            <a:off x="2859015" y="2224148"/>
            <a:ext cx="2512913" cy="1299591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Lágrima 22"/>
          <p:cNvSpPr/>
          <p:nvPr/>
        </p:nvSpPr>
        <p:spPr>
          <a:xfrm>
            <a:off x="4895205" y="948142"/>
            <a:ext cx="2651815" cy="1346144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Lágrima 21"/>
          <p:cNvSpPr/>
          <p:nvPr/>
        </p:nvSpPr>
        <p:spPr>
          <a:xfrm>
            <a:off x="8524588" y="3890314"/>
            <a:ext cx="1817147" cy="1854519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Lágrima 19"/>
          <p:cNvSpPr/>
          <p:nvPr/>
        </p:nvSpPr>
        <p:spPr>
          <a:xfrm>
            <a:off x="8770574" y="1753550"/>
            <a:ext cx="1674192" cy="1598202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Lágrima 17"/>
          <p:cNvSpPr/>
          <p:nvPr/>
        </p:nvSpPr>
        <p:spPr>
          <a:xfrm>
            <a:off x="6321045" y="2409495"/>
            <a:ext cx="1844162" cy="2159383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39367"/>
            <a:ext cx="10515600" cy="665185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Water Importance: water and…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4654-A687-4796-BF25-60CE20C4FEF1}" type="slidenum">
              <a:rPr lang="es-MX" smtClean="0"/>
              <a:pPr/>
              <a:t>4</a:t>
            </a:fld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 rot="20539569">
            <a:off x="3114626" y="2500193"/>
            <a:ext cx="2369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607279" y="4270118"/>
            <a:ext cx="2836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Environment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 rot="3129978">
            <a:off x="6595775" y="3434949"/>
            <a:ext cx="1928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Culture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 rot="726990">
            <a:off x="5346098" y="1391315"/>
            <a:ext cx="2609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Industry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 rot="19134843">
            <a:off x="8717862" y="4270117"/>
            <a:ext cx="2377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 rot="682462">
            <a:off x="5535376" y="5636443"/>
            <a:ext cx="2584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Well-being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 rot="19555840">
            <a:off x="566668" y="1708012"/>
            <a:ext cx="2923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Production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 rot="3589613">
            <a:off x="846678" y="5065918"/>
            <a:ext cx="2807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Forestry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 rot="19069125">
            <a:off x="8799001" y="1945055"/>
            <a:ext cx="1687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Recreation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520597" y="6068452"/>
            <a:ext cx="24112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smtClean="0"/>
              <a:t>...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many</a:t>
            </a:r>
            <a:r>
              <a:rPr 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58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57141" y="945384"/>
            <a:ext cx="10598239" cy="11281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Currently water use in North America is more than 600,000 million cubic meters per year: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2524259" y="360608"/>
            <a:ext cx="8139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Water Use in North America 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024852"/>
              </p:ext>
            </p:extLst>
          </p:nvPr>
        </p:nvGraphicFramePr>
        <p:xfrm>
          <a:off x="1645634" y="1981794"/>
          <a:ext cx="9275652" cy="4290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1884"/>
                <a:gridCol w="3091884"/>
                <a:gridCol w="3091884"/>
              </a:tblGrid>
              <a:tr h="440780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CANADA</a:t>
                      </a:r>
                      <a:endParaRPr lang="en-GB" sz="2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USA</a:t>
                      </a:r>
                      <a:endParaRPr lang="en-GB" sz="2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MÉXICO</a:t>
                      </a:r>
                    </a:p>
                  </a:txBody>
                  <a:tcPr/>
                </a:tc>
              </a:tr>
              <a:tr h="760799">
                <a:tc>
                  <a:txBody>
                    <a:bodyPr/>
                    <a:lstStyle/>
                    <a:p>
                      <a:r>
                        <a:rPr lang="en-GB" sz="2000" baseline="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Availability 90,767 m</a:t>
                      </a:r>
                      <a:r>
                        <a:rPr lang="en-GB" sz="2000" baseline="3000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GB" sz="2000" baseline="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/hab/year</a:t>
                      </a:r>
                      <a:endParaRPr lang="en-GB" sz="2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Availability</a:t>
                      </a:r>
                      <a:r>
                        <a:rPr lang="en-GB" sz="2000" baseline="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6,902 m</a:t>
                      </a:r>
                      <a:r>
                        <a:rPr lang="en-GB" sz="2000" baseline="3000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GB" sz="2000" baseline="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/hab/year</a:t>
                      </a:r>
                      <a:endParaRPr lang="en-GB" sz="2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Availability</a:t>
                      </a:r>
                      <a:r>
                        <a:rPr lang="en-GB" sz="2000" baseline="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4,416 m</a:t>
                      </a:r>
                      <a:r>
                        <a:rPr lang="en-GB" sz="2000" baseline="3000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GB" sz="2000" baseline="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/hab/year</a:t>
                      </a:r>
                      <a:endParaRPr lang="en-GB" sz="2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60799">
                <a:tc>
                  <a:txBody>
                    <a:bodyPr/>
                    <a:lstStyle/>
                    <a:p>
                      <a:r>
                        <a:rPr lang="en-GB" sz="200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Extraction 1,590</a:t>
                      </a:r>
                      <a:r>
                        <a:rPr lang="en-GB" sz="2000" baseline="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GB" sz="2000" baseline="3000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GB" sz="200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/person</a:t>
                      </a:r>
                      <a:endParaRPr lang="en-GB" sz="2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Extraction 1,575</a:t>
                      </a:r>
                      <a:r>
                        <a:rPr lang="en-GB" sz="2000" baseline="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GB" sz="2000" baseline="3000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GB" sz="200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/person</a:t>
                      </a:r>
                      <a:endParaRPr lang="en-GB" sz="2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Extraction 664 m</a:t>
                      </a:r>
                      <a:r>
                        <a:rPr lang="en-GB" sz="2000" baseline="3000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GB" sz="200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/person</a:t>
                      </a:r>
                      <a:endParaRPr lang="en-GB" sz="2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40780">
                <a:tc>
                  <a:txBody>
                    <a:bodyPr/>
                    <a:lstStyle/>
                    <a:p>
                      <a:r>
                        <a:rPr lang="en-GB" sz="200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Use: agriculture 11 %</a:t>
                      </a:r>
                      <a:endParaRPr lang="en-GB" sz="2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Use: agriculture 40 %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Use: agriculture</a:t>
                      </a:r>
                      <a:r>
                        <a:rPr lang="en-GB" sz="2000" baseline="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77 % </a:t>
                      </a:r>
                      <a:endParaRPr lang="en-GB" sz="2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40780">
                <a:tc>
                  <a:txBody>
                    <a:bodyPr/>
                    <a:lstStyle/>
                    <a:p>
                      <a:r>
                        <a:rPr lang="en-GB" sz="200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Use: industries 69 %</a:t>
                      </a:r>
                      <a:endParaRPr lang="en-GB" sz="2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Use: industries 46 % </a:t>
                      </a:r>
                      <a:endParaRPr lang="en-GB" sz="2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Use: industries 9 % </a:t>
                      </a:r>
                      <a:endParaRPr lang="en-GB" sz="2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40780">
                <a:tc>
                  <a:txBody>
                    <a:bodyPr/>
                    <a:lstStyle/>
                    <a:p>
                      <a:r>
                        <a:rPr lang="en-GB" sz="200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Use: domestic 20 %</a:t>
                      </a:r>
                      <a:endParaRPr lang="en-GB" sz="2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Use: domestic 14 %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Use: domestic 14 %</a:t>
                      </a:r>
                    </a:p>
                  </a:txBody>
                  <a:tcPr/>
                </a:tc>
              </a:tr>
              <a:tr h="760799">
                <a:tc>
                  <a:txBody>
                    <a:bodyPr/>
                    <a:lstStyle/>
                    <a:p>
                      <a:r>
                        <a:rPr lang="en-GB" sz="200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Coverage: potable water</a:t>
                      </a:r>
                      <a:r>
                        <a:rPr lang="en-GB" sz="2000" baseline="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drainage 100%</a:t>
                      </a:r>
                      <a:endParaRPr lang="en-GB" sz="2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noProof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Coverage: potable water &amp; drainage  100 %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Coverage: potable water &amp; drainage  87 %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CuadroTexto 9"/>
          <p:cNvSpPr txBox="1"/>
          <p:nvPr/>
        </p:nvSpPr>
        <p:spPr>
          <a:xfrm>
            <a:off x="1057141" y="6439437"/>
            <a:ext cx="10250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Sources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: FAO </a:t>
            </a:r>
            <a:r>
              <a:rPr lang="es-MX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Aquastat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;  *</a:t>
            </a:r>
            <a:r>
              <a:rPr lang="es-MX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CONAGUA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, México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28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61783" y="614242"/>
            <a:ext cx="10330217" cy="5728460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/>
              <a:t>             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            Quality  of Water		       Population              Urbanization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More and more          Over-exploited aquifers 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           Infiltration      		       Habitat Fragmentation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Deforestation			Pollution of water bodies be it dams,</a:t>
            </a:r>
          </a:p>
          <a:p>
            <a:pPr marL="0" indent="0">
              <a:buNone/>
            </a:pPr>
            <a:r>
              <a:rPr lang="en-GB" dirty="0" smtClean="0"/>
              <a:t>					Ponds, lakes or rivers</a:t>
            </a:r>
          </a:p>
          <a:p>
            <a:pPr marL="0" indent="0">
              <a:buNone/>
            </a:pPr>
            <a:r>
              <a:rPr lang="en-GB" dirty="0" smtClean="0"/>
              <a:t>		Waste and uses				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4654-A687-4796-BF25-60CE20C4FEF1}" type="slidenum">
              <a:rPr lang="es-MX" smtClean="0"/>
              <a:pPr/>
              <a:t>6</a:t>
            </a:fld>
            <a:endParaRPr lang="es-MX"/>
          </a:p>
        </p:txBody>
      </p:sp>
      <p:sp>
        <p:nvSpPr>
          <p:cNvPr id="5" name="Flecha abajo 4"/>
          <p:cNvSpPr/>
          <p:nvPr/>
        </p:nvSpPr>
        <p:spPr>
          <a:xfrm>
            <a:off x="2303204" y="875763"/>
            <a:ext cx="515155" cy="746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ruz 6"/>
          <p:cNvSpPr/>
          <p:nvPr/>
        </p:nvSpPr>
        <p:spPr>
          <a:xfrm>
            <a:off x="4296938" y="2112136"/>
            <a:ext cx="528035" cy="566671"/>
          </a:xfrm>
          <a:prstGeom prst="plus">
            <a:avLst>
              <a:gd name="adj" fmla="val 371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Flecha arriba 7"/>
          <p:cNvSpPr/>
          <p:nvPr/>
        </p:nvSpPr>
        <p:spPr>
          <a:xfrm>
            <a:off x="6631275" y="834820"/>
            <a:ext cx="425003" cy="7469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Flecha arriba 9"/>
          <p:cNvSpPr/>
          <p:nvPr/>
        </p:nvSpPr>
        <p:spPr>
          <a:xfrm>
            <a:off x="9235273" y="875762"/>
            <a:ext cx="425003" cy="7469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Flecha abajo 10"/>
          <p:cNvSpPr/>
          <p:nvPr/>
        </p:nvSpPr>
        <p:spPr>
          <a:xfrm>
            <a:off x="2316851" y="2972104"/>
            <a:ext cx="515155" cy="746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Flecha arriba 11"/>
          <p:cNvSpPr/>
          <p:nvPr/>
        </p:nvSpPr>
        <p:spPr>
          <a:xfrm>
            <a:off x="6644921" y="2917513"/>
            <a:ext cx="425003" cy="7469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Flecha arriba 12"/>
          <p:cNvSpPr/>
          <p:nvPr/>
        </p:nvSpPr>
        <p:spPr>
          <a:xfrm>
            <a:off x="1467615" y="3963776"/>
            <a:ext cx="425003" cy="7469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Flecha arriba 13"/>
          <p:cNvSpPr/>
          <p:nvPr/>
        </p:nvSpPr>
        <p:spPr>
          <a:xfrm>
            <a:off x="5883691" y="4182140"/>
            <a:ext cx="425003" cy="7469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Rectángulo"/>
          <p:cNvSpPr/>
          <p:nvPr/>
        </p:nvSpPr>
        <p:spPr>
          <a:xfrm>
            <a:off x="283603" y="879228"/>
            <a:ext cx="467025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solidFill>
                    <a:srgbClr val="0070C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Trends</a:t>
            </a:r>
            <a:endParaRPr lang="en-US" sz="5400" b="1" cap="none" spc="0" dirty="0">
              <a:ln w="31550" cmpd="sng">
                <a:solidFill>
                  <a:srgbClr val="0070C0"/>
                </a:solidFill>
                <a:prstDash val="solid"/>
              </a:ln>
              <a:solidFill>
                <a:srgbClr val="7030A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15 Abrir llave"/>
          <p:cNvSpPr/>
          <p:nvPr/>
        </p:nvSpPr>
        <p:spPr>
          <a:xfrm>
            <a:off x="641445" y="627797"/>
            <a:ext cx="764274" cy="5854890"/>
          </a:xfrm>
          <a:prstGeom prst="leftBrace">
            <a:avLst>
              <a:gd name="adj1" fmla="val 8333"/>
              <a:gd name="adj2" fmla="val 49537"/>
            </a:avLst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b="1" dirty="0"/>
          </a:p>
        </p:txBody>
      </p:sp>
      <p:sp>
        <p:nvSpPr>
          <p:cNvPr id="18" name="Flecha arriba 12"/>
          <p:cNvSpPr/>
          <p:nvPr/>
        </p:nvSpPr>
        <p:spPr>
          <a:xfrm>
            <a:off x="3257747" y="5071519"/>
            <a:ext cx="425003" cy="7469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886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4654-A687-4796-BF25-60CE20C4FEF1}" type="slidenum">
              <a:rPr lang="es-MX" smtClean="0"/>
              <a:pPr/>
              <a:t>7</a:t>
            </a:fld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1173050" y="1298792"/>
            <a:ext cx="99156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planet needs solutions NOW, yet, these are not built or devised overnight</a:t>
            </a:r>
            <a:endParaRPr lang="en-GB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95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73050" y="4409092"/>
            <a:ext cx="9992933" cy="23123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Innovative solutions. At different levels and scales</a:t>
            </a:r>
          </a:p>
          <a:p>
            <a:pPr marL="0" indent="0">
              <a:buNone/>
            </a:pP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Local: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Eco-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tecniques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	 diversification		      productive</a:t>
            </a:r>
          </a:p>
          <a:p>
            <a:pPr marL="0" indent="0"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    of cultivars		        change-conversion</a:t>
            </a:r>
          </a:p>
          <a:p>
            <a:pPr marL="0" indent="0">
              <a:buNone/>
            </a:pP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National: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Public policies; programmes coordination</a:t>
            </a:r>
          </a:p>
          <a:p>
            <a:pPr marL="0" indent="0">
              <a:buNone/>
            </a:pP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Regional / global: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International Agreements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4654-A687-4796-BF25-60CE20C4FEF1}" type="slidenum">
              <a:rPr lang="es-MX" smtClean="0"/>
              <a:pPr/>
              <a:t>8</a:t>
            </a:fld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5145646" y="258241"/>
            <a:ext cx="692990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USE</a:t>
            </a:r>
          </a:p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	     		    Rational</a:t>
            </a:r>
          </a:p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	    NO squandering </a:t>
            </a:r>
          </a:p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	     		    Measured</a:t>
            </a:r>
          </a:p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	                  Optimized</a:t>
            </a:r>
          </a:p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SUSTAINABLE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lecha abajo 7"/>
          <p:cNvSpPr/>
          <p:nvPr/>
        </p:nvSpPr>
        <p:spPr>
          <a:xfrm>
            <a:off x="6323526" y="960387"/>
            <a:ext cx="721217" cy="20120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Flecha derecha 8"/>
          <p:cNvSpPr/>
          <p:nvPr/>
        </p:nvSpPr>
        <p:spPr>
          <a:xfrm>
            <a:off x="3889419" y="5093589"/>
            <a:ext cx="927279" cy="1931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Flecha derecha 9"/>
          <p:cNvSpPr/>
          <p:nvPr/>
        </p:nvSpPr>
        <p:spPr>
          <a:xfrm>
            <a:off x="6837607" y="5067833"/>
            <a:ext cx="927279" cy="1931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CuadroTexto 10"/>
          <p:cNvSpPr txBox="1"/>
          <p:nvPr/>
        </p:nvSpPr>
        <p:spPr>
          <a:xfrm>
            <a:off x="3115611" y="627572"/>
            <a:ext cx="247489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We need changes in the patterns of consumption, use, re-use, recycle.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18" y="960387"/>
            <a:ext cx="3117529" cy="2081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87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56858"/>
          </a:xfrm>
        </p:spPr>
        <p:txBody>
          <a:bodyPr>
            <a:normAutofit fontScale="90000"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 North America WE ALREADY have: a Commission on Environmental Cooperation that could be instrumental in, as its own name indicates,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fostering cooperation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(i.e. our three countries better articulation).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28800" y="3099649"/>
            <a:ext cx="3953545" cy="254031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Experiences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Similarities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Differences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Lessons learned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and synergy opportunities.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4654-A687-4796-BF25-60CE20C4FEF1}" type="slidenum">
              <a:rPr lang="es-MX" smtClean="0"/>
              <a:pPr/>
              <a:t>9</a:t>
            </a:fld>
            <a:endParaRPr lang="es-MX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048777" y="2886694"/>
            <a:ext cx="5353318" cy="37528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Differentiated offer of products and services</a:t>
            </a:r>
          </a:p>
          <a:p>
            <a:pPr lvl="2"/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</a:p>
          <a:p>
            <a:pPr lvl="2"/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</a:p>
          <a:p>
            <a:pPr lvl="2"/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Capacities</a:t>
            </a:r>
          </a:p>
          <a:p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Complementarities (due to different skills and abilities)</a:t>
            </a:r>
          </a:p>
          <a:p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Examples for the region, the continent and for the world</a:t>
            </a:r>
          </a:p>
          <a:p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19623" y="2002388"/>
            <a:ext cx="5739585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In North America WE ALREADY have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s-MX" sz="2400" dirty="0"/>
          </a:p>
        </p:txBody>
      </p:sp>
      <p:sp>
        <p:nvSpPr>
          <p:cNvPr id="7" name="6 Flecha izquierda y arriba"/>
          <p:cNvSpPr/>
          <p:nvPr/>
        </p:nvSpPr>
        <p:spPr>
          <a:xfrm rot="13449168">
            <a:off x="4811198" y="2461497"/>
            <a:ext cx="850392" cy="850392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263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1840</TotalTime>
  <Words>463</Words>
  <Application>Microsoft Office PowerPoint</Application>
  <PresentationFormat>Panorámica</PresentationFormat>
  <Paragraphs>143</Paragraphs>
  <Slides>12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Courier New</vt:lpstr>
      <vt:lpstr>Times New Roman</vt:lpstr>
      <vt:lpstr>Wingdings</vt:lpstr>
      <vt:lpstr>Tema de Office</vt:lpstr>
      <vt:lpstr>Presentación de PowerPoint</vt:lpstr>
      <vt:lpstr>Presentación de PowerPoint</vt:lpstr>
      <vt:lpstr>Water Programme not hydraulic </vt:lpstr>
      <vt:lpstr>Water Importance: water and…</vt:lpstr>
      <vt:lpstr>Presentación de PowerPoint</vt:lpstr>
      <vt:lpstr>Presentación de PowerPoint</vt:lpstr>
      <vt:lpstr>Presentación de PowerPoint</vt:lpstr>
      <vt:lpstr>Presentación de PowerPoint</vt:lpstr>
      <vt:lpstr> In North America WE ALREADY have: a Commission on Environmental Cooperation that could be instrumental in, as its own name indicates, fostering cooperation (i.e. our three countries better articulation). </vt:lpstr>
      <vt:lpstr>The proposal (1):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Programa Agua de la FGRA</dc:creator>
  <cp:lastModifiedBy>Programa Agua de la FGRA</cp:lastModifiedBy>
  <cp:revision>74</cp:revision>
  <cp:lastPrinted>2015-07-10T17:57:06Z</cp:lastPrinted>
  <dcterms:created xsi:type="dcterms:W3CDTF">2015-06-17T16:55:45Z</dcterms:created>
  <dcterms:modified xsi:type="dcterms:W3CDTF">2015-07-10T18:47:03Z</dcterms:modified>
</cp:coreProperties>
</file>