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2" r:id="rId5"/>
  </p:sldMasterIdLst>
  <p:notesMasterIdLst>
    <p:notesMasterId r:id="rId21"/>
  </p:notesMasterIdLst>
  <p:sldIdLst>
    <p:sldId id="271" r:id="rId6"/>
    <p:sldId id="258" r:id="rId7"/>
    <p:sldId id="259" r:id="rId8"/>
    <p:sldId id="273" r:id="rId9"/>
    <p:sldId id="268" r:id="rId10"/>
    <p:sldId id="265" r:id="rId11"/>
    <p:sldId id="266" r:id="rId12"/>
    <p:sldId id="288" r:id="rId13"/>
    <p:sldId id="287" r:id="rId14"/>
    <p:sldId id="284" r:id="rId15"/>
    <p:sldId id="293" r:id="rId16"/>
    <p:sldId id="294" r:id="rId17"/>
    <p:sldId id="290" r:id="rId18"/>
    <p:sldId id="291" r:id="rId19"/>
    <p:sldId id="270" r:id="rId20"/>
  </p:sldIdLst>
  <p:sldSz cx="9144000" cy="6858000" type="screen4x3"/>
  <p:notesSz cx="6950075" cy="9236075"/>
  <p:defaultTextStyle>
    <a:defPPr>
      <a:defRPr lang="en-US"/>
    </a:defPPr>
    <a:lvl1pPr marL="0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1996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Anacostia River</c:v>
                </c:pt>
                <c:pt idx="1">
                  <c:v>Potomac River</c:v>
                </c:pt>
                <c:pt idx="2">
                  <c:v>Rock Creek</c:v>
                </c:pt>
                <c:pt idx="3">
                  <c:v>Total System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2142</c:v>
                </c:pt>
                <c:pt idx="1">
                  <c:v>1063</c:v>
                </c:pt>
                <c:pt idx="2">
                  <c:v>49</c:v>
                </c:pt>
                <c:pt idx="3">
                  <c:v>3254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Anacostia River</c:v>
                </c:pt>
                <c:pt idx="1">
                  <c:v>Potomac River</c:v>
                </c:pt>
                <c:pt idx="2">
                  <c:v>Rock Creek</c:v>
                </c:pt>
                <c:pt idx="3">
                  <c:v>Total System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1282</c:v>
                </c:pt>
                <c:pt idx="1">
                  <c:v>638</c:v>
                </c:pt>
                <c:pt idx="2">
                  <c:v>48</c:v>
                </c:pt>
                <c:pt idx="3">
                  <c:v>1968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LTCP Completed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Anacostia River</c:v>
                </c:pt>
                <c:pt idx="1">
                  <c:v>Potomac River</c:v>
                </c:pt>
                <c:pt idx="2">
                  <c:v>Rock Creek</c:v>
                </c:pt>
                <c:pt idx="3">
                  <c:v>Total System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54</c:v>
                </c:pt>
                <c:pt idx="1">
                  <c:v>79</c:v>
                </c:pt>
                <c:pt idx="2">
                  <c:v>5</c:v>
                </c:pt>
                <c:pt idx="3">
                  <c:v>138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9928960"/>
        <c:axId val="149930752"/>
      </c:barChart>
      <c:catAx>
        <c:axId val="1499289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9930752"/>
        <c:crosses val="autoZero"/>
        <c:auto val="1"/>
        <c:lblAlgn val="ctr"/>
        <c:lblOffset val="100"/>
        <c:noMultiLvlLbl val="0"/>
      </c:catAx>
      <c:valAx>
        <c:axId val="1499307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CSO</a:t>
                </a:r>
                <a:r>
                  <a:rPr lang="en-US" baseline="0" dirty="0" smtClean="0"/>
                  <a:t> Overflow (mg/avg year)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992896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600242-FB4B-4227-BE5F-37CADDA23CDC}" type="doc">
      <dgm:prSet loTypeId="urn:microsoft.com/office/officeart/2005/8/layout/hList2#1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39DC72AA-EA8F-4183-A40E-757EE1C2B635}">
      <dgm:prSet phldrT="[Text]"/>
      <dgm:spPr/>
      <dgm:t>
        <a:bodyPr/>
        <a:lstStyle/>
        <a:p>
          <a:r>
            <a:rPr lang="en-US" dirty="0"/>
            <a:t>Environmental</a:t>
          </a:r>
        </a:p>
      </dgm:t>
    </dgm:pt>
    <dgm:pt modelId="{74CBFAB3-5CFE-4967-97DA-4189AEF60FEB}" type="parTrans" cxnId="{88A1F766-B1EA-4A53-B2B8-C36712AE4FA2}">
      <dgm:prSet/>
      <dgm:spPr/>
      <dgm:t>
        <a:bodyPr/>
        <a:lstStyle/>
        <a:p>
          <a:endParaRPr lang="en-US"/>
        </a:p>
      </dgm:t>
    </dgm:pt>
    <dgm:pt modelId="{507F0D36-98EA-42EF-BACF-C0AF5A9A73BF}" type="sibTrans" cxnId="{88A1F766-B1EA-4A53-B2B8-C36712AE4FA2}">
      <dgm:prSet/>
      <dgm:spPr/>
      <dgm:t>
        <a:bodyPr/>
        <a:lstStyle/>
        <a:p>
          <a:endParaRPr lang="en-US"/>
        </a:p>
      </dgm:t>
    </dgm:pt>
    <dgm:pt modelId="{59233DCB-880E-4DFE-9FE3-A0D4BCDD7C12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/>
            <a:t>Reduce runoff</a:t>
          </a:r>
        </a:p>
      </dgm:t>
    </dgm:pt>
    <dgm:pt modelId="{21FECF42-4B01-4162-A246-4900B2789970}" type="parTrans" cxnId="{41556BB0-1EAF-4FE6-A8B3-23EC64D0A192}">
      <dgm:prSet/>
      <dgm:spPr/>
      <dgm:t>
        <a:bodyPr/>
        <a:lstStyle/>
        <a:p>
          <a:endParaRPr lang="en-US"/>
        </a:p>
      </dgm:t>
    </dgm:pt>
    <dgm:pt modelId="{DC744968-6DF6-4571-B096-D538608853C4}" type="sibTrans" cxnId="{41556BB0-1EAF-4FE6-A8B3-23EC64D0A192}">
      <dgm:prSet/>
      <dgm:spPr/>
      <dgm:t>
        <a:bodyPr/>
        <a:lstStyle/>
        <a:p>
          <a:endParaRPr lang="en-US"/>
        </a:p>
      </dgm:t>
    </dgm:pt>
    <dgm:pt modelId="{4F58287C-B65D-4788-BBFE-188680D9FBE5}">
      <dgm:prSet phldrT="[Text]"/>
      <dgm:spPr/>
      <dgm:t>
        <a:bodyPr/>
        <a:lstStyle/>
        <a:p>
          <a:r>
            <a:rPr lang="en-US" dirty="0"/>
            <a:t>Social</a:t>
          </a:r>
        </a:p>
      </dgm:t>
    </dgm:pt>
    <dgm:pt modelId="{D06D5DCB-BF6F-4599-B04E-DE6E46921134}" type="parTrans" cxnId="{C85BAE9C-2515-44E6-AC6B-54EDF972D5DA}">
      <dgm:prSet/>
      <dgm:spPr/>
      <dgm:t>
        <a:bodyPr/>
        <a:lstStyle/>
        <a:p>
          <a:endParaRPr lang="en-US"/>
        </a:p>
      </dgm:t>
    </dgm:pt>
    <dgm:pt modelId="{F76A8604-6D24-4BC1-8A08-DDCBB2386B7F}" type="sibTrans" cxnId="{C85BAE9C-2515-44E6-AC6B-54EDF972D5DA}">
      <dgm:prSet/>
      <dgm:spPr/>
      <dgm:t>
        <a:bodyPr/>
        <a:lstStyle/>
        <a:p>
          <a:endParaRPr lang="en-US"/>
        </a:p>
      </dgm:t>
    </dgm:pt>
    <dgm:pt modelId="{98A42C69-85DB-4BA0-A94B-E1D5A2E6743F}">
      <dgm:prSet phldrT="[Text]"/>
      <dgm:spPr>
        <a:solidFill>
          <a:srgbClr val="009900">
            <a:alpha val="65000"/>
          </a:srgbClr>
        </a:solidFill>
      </dgm:spPr>
      <dgm:t>
        <a:bodyPr/>
        <a:lstStyle/>
        <a:p>
          <a:r>
            <a:rPr lang="en-US" dirty="0"/>
            <a:t>Enhance aesthetics</a:t>
          </a:r>
        </a:p>
      </dgm:t>
    </dgm:pt>
    <dgm:pt modelId="{3537EA1A-A395-41BD-AABA-F8BF15FEFC78}" type="parTrans" cxnId="{EE14F321-B965-428B-8361-E8E68183D661}">
      <dgm:prSet/>
      <dgm:spPr/>
      <dgm:t>
        <a:bodyPr/>
        <a:lstStyle/>
        <a:p>
          <a:endParaRPr lang="en-US"/>
        </a:p>
      </dgm:t>
    </dgm:pt>
    <dgm:pt modelId="{12700708-7744-4CF5-9BA8-51BB8501E1E8}" type="sibTrans" cxnId="{EE14F321-B965-428B-8361-E8E68183D661}">
      <dgm:prSet/>
      <dgm:spPr/>
      <dgm:t>
        <a:bodyPr/>
        <a:lstStyle/>
        <a:p>
          <a:endParaRPr lang="en-US"/>
        </a:p>
      </dgm:t>
    </dgm:pt>
    <dgm:pt modelId="{F06949CE-B14C-48EA-8205-672C1FA0990D}">
      <dgm:prSet phldrT="[Text]"/>
      <dgm:spPr/>
      <dgm:t>
        <a:bodyPr/>
        <a:lstStyle/>
        <a:p>
          <a:r>
            <a:rPr lang="en-US" dirty="0"/>
            <a:t>Economic</a:t>
          </a:r>
        </a:p>
      </dgm:t>
    </dgm:pt>
    <dgm:pt modelId="{621E7B5E-2D66-4CC6-811A-8906C639E937}" type="parTrans" cxnId="{FB38EB1C-E8C8-4D64-9833-96B591B508D0}">
      <dgm:prSet/>
      <dgm:spPr/>
      <dgm:t>
        <a:bodyPr/>
        <a:lstStyle/>
        <a:p>
          <a:endParaRPr lang="en-US"/>
        </a:p>
      </dgm:t>
    </dgm:pt>
    <dgm:pt modelId="{DBDD42C7-B2B8-4D3F-AB47-43EE42E21CD8}" type="sibTrans" cxnId="{FB38EB1C-E8C8-4D64-9833-96B591B508D0}">
      <dgm:prSet/>
      <dgm:spPr/>
      <dgm:t>
        <a:bodyPr/>
        <a:lstStyle/>
        <a:p>
          <a:endParaRPr lang="en-US"/>
        </a:p>
      </dgm:t>
    </dgm:pt>
    <dgm:pt modelId="{146E0EA4-2B30-479E-87ED-5058675F2CA2}">
      <dgm:prSet phldrT="[Text]"/>
      <dgm:spPr>
        <a:solidFill>
          <a:srgbClr val="009900">
            <a:alpha val="49000"/>
          </a:srgbClr>
        </a:solidFill>
      </dgm:spPr>
      <dgm:t>
        <a:bodyPr/>
        <a:lstStyle/>
        <a:p>
          <a:r>
            <a:rPr lang="en-US" dirty="0"/>
            <a:t>Create green jobs</a:t>
          </a:r>
        </a:p>
      </dgm:t>
    </dgm:pt>
    <dgm:pt modelId="{D9B9C6AE-6797-4C58-A86C-FBFC23A6352E}" type="parTrans" cxnId="{57BE2452-25E9-4117-8534-28A80F0B16AA}">
      <dgm:prSet/>
      <dgm:spPr/>
      <dgm:t>
        <a:bodyPr/>
        <a:lstStyle/>
        <a:p>
          <a:endParaRPr lang="en-US"/>
        </a:p>
      </dgm:t>
    </dgm:pt>
    <dgm:pt modelId="{E4690667-D8CA-4DEF-BD71-A2B14E9CF51F}" type="sibTrans" cxnId="{57BE2452-25E9-4117-8534-28A80F0B16AA}">
      <dgm:prSet/>
      <dgm:spPr/>
      <dgm:t>
        <a:bodyPr/>
        <a:lstStyle/>
        <a:p>
          <a:endParaRPr lang="en-US"/>
        </a:p>
      </dgm:t>
    </dgm:pt>
    <dgm:pt modelId="{5A1B0AEE-7D23-416A-8A3B-BFFDA769AC4A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/>
            <a:t>Improve air quality</a:t>
          </a:r>
        </a:p>
      </dgm:t>
    </dgm:pt>
    <dgm:pt modelId="{FD79F900-6A6A-46C3-9A7A-C5F6BDF8DD95}" type="parTrans" cxnId="{654E28BA-395B-4243-8EFB-07167400E998}">
      <dgm:prSet/>
      <dgm:spPr/>
      <dgm:t>
        <a:bodyPr/>
        <a:lstStyle/>
        <a:p>
          <a:endParaRPr lang="en-US"/>
        </a:p>
      </dgm:t>
    </dgm:pt>
    <dgm:pt modelId="{31991526-6C1D-4AE6-ACFF-C09DADC5DF70}" type="sibTrans" cxnId="{654E28BA-395B-4243-8EFB-07167400E998}">
      <dgm:prSet/>
      <dgm:spPr/>
      <dgm:t>
        <a:bodyPr/>
        <a:lstStyle/>
        <a:p>
          <a:endParaRPr lang="en-US"/>
        </a:p>
      </dgm:t>
    </dgm:pt>
    <dgm:pt modelId="{F01FA865-0070-4453-889C-26E16CE0F2B2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/>
            <a:t>Reduce summer temperatures</a:t>
          </a:r>
        </a:p>
      </dgm:t>
    </dgm:pt>
    <dgm:pt modelId="{F9CA0560-3C2A-4A68-A06E-B03151A0FF4A}" type="parTrans" cxnId="{74477DA6-BAE9-4A8C-87C8-960B52396790}">
      <dgm:prSet/>
      <dgm:spPr/>
      <dgm:t>
        <a:bodyPr/>
        <a:lstStyle/>
        <a:p>
          <a:endParaRPr lang="en-US"/>
        </a:p>
      </dgm:t>
    </dgm:pt>
    <dgm:pt modelId="{59147E20-750B-4224-BCEA-C2ABCE2E27BE}" type="sibTrans" cxnId="{74477DA6-BAE9-4A8C-87C8-960B52396790}">
      <dgm:prSet/>
      <dgm:spPr/>
      <dgm:t>
        <a:bodyPr/>
        <a:lstStyle/>
        <a:p>
          <a:endParaRPr lang="en-US"/>
        </a:p>
      </dgm:t>
    </dgm:pt>
    <dgm:pt modelId="{8C06B0AA-F8AF-4433-AF28-90E60699D52C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/>
            <a:t>Reduce energy usage</a:t>
          </a:r>
        </a:p>
      </dgm:t>
    </dgm:pt>
    <dgm:pt modelId="{DFFB92B7-F51F-4412-B498-91189C8F1A8A}" type="parTrans" cxnId="{338E46E1-F35A-4930-8173-DB1A60FE13B6}">
      <dgm:prSet/>
      <dgm:spPr/>
      <dgm:t>
        <a:bodyPr/>
        <a:lstStyle/>
        <a:p>
          <a:endParaRPr lang="en-US"/>
        </a:p>
      </dgm:t>
    </dgm:pt>
    <dgm:pt modelId="{80EB37BB-A347-4564-B6C5-6C2D26891159}" type="sibTrans" cxnId="{338E46E1-F35A-4930-8173-DB1A60FE13B6}">
      <dgm:prSet/>
      <dgm:spPr/>
      <dgm:t>
        <a:bodyPr/>
        <a:lstStyle/>
        <a:p>
          <a:endParaRPr lang="en-US"/>
        </a:p>
      </dgm:t>
    </dgm:pt>
    <dgm:pt modelId="{48EABE02-0626-4B2B-801A-23556517BB54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 smtClean="0"/>
            <a:t>Offset </a:t>
          </a:r>
          <a:r>
            <a:rPr lang="en-US" dirty="0"/>
            <a:t>climate change </a:t>
          </a:r>
        </a:p>
      </dgm:t>
    </dgm:pt>
    <dgm:pt modelId="{9B509B4A-82F5-4F2A-978E-316EB9C6F854}" type="parTrans" cxnId="{12A9E708-1A6A-4241-9379-4BC1FDD3B27E}">
      <dgm:prSet/>
      <dgm:spPr/>
      <dgm:t>
        <a:bodyPr/>
        <a:lstStyle/>
        <a:p>
          <a:endParaRPr lang="en-US"/>
        </a:p>
      </dgm:t>
    </dgm:pt>
    <dgm:pt modelId="{C03FC0C2-C821-4F88-BD1D-E31A9EB6410E}" type="sibTrans" cxnId="{12A9E708-1A6A-4241-9379-4BC1FDD3B27E}">
      <dgm:prSet/>
      <dgm:spPr/>
      <dgm:t>
        <a:bodyPr/>
        <a:lstStyle/>
        <a:p>
          <a:endParaRPr lang="en-US"/>
        </a:p>
      </dgm:t>
    </dgm:pt>
    <dgm:pt modelId="{FEF16940-2104-4E14-A773-C9374D52F05E}">
      <dgm:prSet phldrT="[Text]"/>
      <dgm:spPr>
        <a:solidFill>
          <a:srgbClr val="009900"/>
        </a:solidFill>
      </dgm:spPr>
      <dgm:t>
        <a:bodyPr/>
        <a:lstStyle/>
        <a:p>
          <a:r>
            <a:rPr lang="en-US" dirty="0"/>
            <a:t>Habitat improvement</a:t>
          </a:r>
        </a:p>
      </dgm:t>
    </dgm:pt>
    <dgm:pt modelId="{83BDF393-6E42-413B-841B-0F8E00256E15}" type="parTrans" cxnId="{CA4CC37D-51E0-4B21-9B21-4FB1874F50E2}">
      <dgm:prSet/>
      <dgm:spPr/>
      <dgm:t>
        <a:bodyPr/>
        <a:lstStyle/>
        <a:p>
          <a:endParaRPr lang="en-US"/>
        </a:p>
      </dgm:t>
    </dgm:pt>
    <dgm:pt modelId="{681B59E3-45DD-44E1-ACFD-D43DE31F1154}" type="sibTrans" cxnId="{CA4CC37D-51E0-4B21-9B21-4FB1874F50E2}">
      <dgm:prSet/>
      <dgm:spPr/>
      <dgm:t>
        <a:bodyPr/>
        <a:lstStyle/>
        <a:p>
          <a:endParaRPr lang="en-US"/>
        </a:p>
      </dgm:t>
    </dgm:pt>
    <dgm:pt modelId="{6EEEE54B-5D7B-4641-A52B-B3F7D945472E}">
      <dgm:prSet phldrT="[Text]"/>
      <dgm:spPr>
        <a:solidFill>
          <a:srgbClr val="009900">
            <a:alpha val="49000"/>
          </a:srgbClr>
        </a:solidFill>
      </dgm:spPr>
      <dgm:t>
        <a:bodyPr/>
        <a:lstStyle/>
        <a:p>
          <a:r>
            <a:rPr lang="en-US" dirty="0"/>
            <a:t>Enhance property values</a:t>
          </a:r>
        </a:p>
      </dgm:t>
    </dgm:pt>
    <dgm:pt modelId="{D229F13E-4BAA-4962-AA16-85D8EA2A4B3B}" type="parTrans" cxnId="{7F0BB68E-8874-44C5-81C2-B44F0503C4D9}">
      <dgm:prSet/>
      <dgm:spPr/>
      <dgm:t>
        <a:bodyPr/>
        <a:lstStyle/>
        <a:p>
          <a:endParaRPr lang="en-US"/>
        </a:p>
      </dgm:t>
    </dgm:pt>
    <dgm:pt modelId="{C5B6AF06-0BD5-4926-84C6-604062046566}" type="sibTrans" cxnId="{7F0BB68E-8874-44C5-81C2-B44F0503C4D9}">
      <dgm:prSet/>
      <dgm:spPr/>
      <dgm:t>
        <a:bodyPr/>
        <a:lstStyle/>
        <a:p>
          <a:endParaRPr lang="en-US"/>
        </a:p>
      </dgm:t>
    </dgm:pt>
    <dgm:pt modelId="{A3C7BA91-86E0-42BA-86AA-4499A03E0BD2}">
      <dgm:prSet phldrT="[Text]"/>
      <dgm:spPr>
        <a:solidFill>
          <a:srgbClr val="009900">
            <a:alpha val="49000"/>
          </a:srgbClr>
        </a:solidFill>
      </dgm:spPr>
      <dgm:t>
        <a:bodyPr/>
        <a:lstStyle/>
        <a:p>
          <a:r>
            <a:rPr lang="en-US" dirty="0"/>
            <a:t>Improve quality of life</a:t>
          </a:r>
        </a:p>
      </dgm:t>
    </dgm:pt>
    <dgm:pt modelId="{32415F23-D933-49C9-A95C-207FA073CA63}" type="parTrans" cxnId="{0625CF48-88A2-46FC-AE96-09BBD6EA4FC8}">
      <dgm:prSet/>
      <dgm:spPr/>
      <dgm:t>
        <a:bodyPr/>
        <a:lstStyle/>
        <a:p>
          <a:endParaRPr lang="en-US"/>
        </a:p>
      </dgm:t>
    </dgm:pt>
    <dgm:pt modelId="{09CF7184-0C29-45A4-8B9F-2FE9804338A3}" type="sibTrans" cxnId="{0625CF48-88A2-46FC-AE96-09BBD6EA4FC8}">
      <dgm:prSet/>
      <dgm:spPr/>
      <dgm:t>
        <a:bodyPr/>
        <a:lstStyle/>
        <a:p>
          <a:endParaRPr lang="en-US"/>
        </a:p>
      </dgm:t>
    </dgm:pt>
    <dgm:pt modelId="{3B69B823-03AA-471D-A794-D5F5FE5E3A3A}">
      <dgm:prSet phldrT="[Text]"/>
      <dgm:spPr>
        <a:solidFill>
          <a:srgbClr val="009900">
            <a:alpha val="65000"/>
          </a:srgbClr>
        </a:solidFill>
      </dgm:spPr>
      <dgm:t>
        <a:bodyPr/>
        <a:lstStyle/>
        <a:p>
          <a:r>
            <a:rPr lang="en-US" dirty="0"/>
            <a:t>Improve </a:t>
          </a:r>
          <a:r>
            <a:rPr lang="en-US" dirty="0" smtClean="0"/>
            <a:t>liveability </a:t>
          </a:r>
          <a:r>
            <a:rPr lang="en-US" dirty="0"/>
            <a:t>through green space</a:t>
          </a:r>
        </a:p>
      </dgm:t>
    </dgm:pt>
    <dgm:pt modelId="{DE69E8D5-E08E-48DC-A617-D711EB49FA25}" type="parTrans" cxnId="{CC342A83-8636-4DDE-AB02-60720AF68A37}">
      <dgm:prSet/>
      <dgm:spPr/>
      <dgm:t>
        <a:bodyPr/>
        <a:lstStyle/>
        <a:p>
          <a:endParaRPr lang="en-US"/>
        </a:p>
      </dgm:t>
    </dgm:pt>
    <dgm:pt modelId="{E5AED9CD-5F9B-4080-965B-06DC341304FC}" type="sibTrans" cxnId="{CC342A83-8636-4DDE-AB02-60720AF68A37}">
      <dgm:prSet/>
      <dgm:spPr/>
      <dgm:t>
        <a:bodyPr/>
        <a:lstStyle/>
        <a:p>
          <a:endParaRPr lang="en-US"/>
        </a:p>
      </dgm:t>
    </dgm:pt>
    <dgm:pt modelId="{98DE42AF-DDC6-4D6F-BE82-C1E629A627C8}">
      <dgm:prSet phldrT="[Text]"/>
      <dgm:spPr>
        <a:solidFill>
          <a:srgbClr val="009900">
            <a:alpha val="65000"/>
          </a:srgbClr>
        </a:solidFill>
      </dgm:spPr>
      <dgm:t>
        <a:bodyPr/>
        <a:lstStyle/>
        <a:p>
          <a:r>
            <a:rPr lang="en-US" dirty="0"/>
            <a:t>Reduce scope and duration of disruption during construction</a:t>
          </a:r>
        </a:p>
      </dgm:t>
    </dgm:pt>
    <dgm:pt modelId="{8E664315-BD14-4313-82D7-BABD871531CB}" type="parTrans" cxnId="{3E6C4A31-77F9-4F6E-B34B-1501774E2565}">
      <dgm:prSet/>
      <dgm:spPr/>
      <dgm:t>
        <a:bodyPr/>
        <a:lstStyle/>
        <a:p>
          <a:endParaRPr lang="en-US"/>
        </a:p>
      </dgm:t>
    </dgm:pt>
    <dgm:pt modelId="{CF203CB7-8C26-40A9-BCE9-1B36E69DF96C}" type="sibTrans" cxnId="{3E6C4A31-77F9-4F6E-B34B-1501774E2565}">
      <dgm:prSet/>
      <dgm:spPr/>
      <dgm:t>
        <a:bodyPr/>
        <a:lstStyle/>
        <a:p>
          <a:endParaRPr lang="en-US"/>
        </a:p>
      </dgm:t>
    </dgm:pt>
    <dgm:pt modelId="{6D4B3657-BCB5-4CCC-9396-D021EEE7D623}" type="pres">
      <dgm:prSet presAssocID="{E0600242-FB4B-4227-BE5F-37CADDA23CDC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2A1AE0-24E1-4E78-8C83-055E46CD4596}" type="pres">
      <dgm:prSet presAssocID="{39DC72AA-EA8F-4183-A40E-757EE1C2B63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FF4FD3-3FAA-4AA3-B44C-B424DFA98C8A}" type="pres">
      <dgm:prSet presAssocID="{39DC72AA-EA8F-4183-A40E-757EE1C2B635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E402AF4-CBB3-43FF-A4A7-16F02DC13009}" type="pres">
      <dgm:prSet presAssocID="{39DC72AA-EA8F-4183-A40E-757EE1C2B63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9AE9D-DC3A-4DDC-99FD-3C1FCD35EE2C}" type="pres">
      <dgm:prSet presAssocID="{39DC72AA-EA8F-4183-A40E-757EE1C2B63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94DD2D-C7D8-4BD8-ACEA-6ECDB0A80220}" type="pres">
      <dgm:prSet presAssocID="{507F0D36-98EA-42EF-BACF-C0AF5A9A73BF}" presName="sibTrans" presStyleCnt="0"/>
      <dgm:spPr/>
      <dgm:t>
        <a:bodyPr/>
        <a:lstStyle/>
        <a:p>
          <a:endParaRPr lang="en-US"/>
        </a:p>
      </dgm:t>
    </dgm:pt>
    <dgm:pt modelId="{4657CFE3-FD49-42E6-BF7E-06B60BA8A106}" type="pres">
      <dgm:prSet presAssocID="{4F58287C-B65D-4788-BBFE-188680D9FBE5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4EDAB-50CE-4E95-A272-1A1BBDE1DEFE}" type="pres">
      <dgm:prSet presAssocID="{4F58287C-B65D-4788-BBFE-188680D9FBE5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6B8E741-B39E-4323-AB6F-303D2D71864A}" type="pres">
      <dgm:prSet presAssocID="{4F58287C-B65D-4788-BBFE-188680D9FBE5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65DC0D-0EFE-43D4-ACC6-34CFA7D73AF9}" type="pres">
      <dgm:prSet presAssocID="{4F58287C-B65D-4788-BBFE-188680D9FBE5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DED402-D09C-43D2-85DE-C62B08595A75}" type="pres">
      <dgm:prSet presAssocID="{F76A8604-6D24-4BC1-8A08-DDCBB2386B7F}" presName="sibTrans" presStyleCnt="0"/>
      <dgm:spPr/>
      <dgm:t>
        <a:bodyPr/>
        <a:lstStyle/>
        <a:p>
          <a:endParaRPr lang="en-US"/>
        </a:p>
      </dgm:t>
    </dgm:pt>
    <dgm:pt modelId="{C935AF5E-BEC0-42CA-AF69-A67E27675206}" type="pres">
      <dgm:prSet presAssocID="{F06949CE-B14C-48EA-8205-672C1FA0990D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681CB-BC0B-4209-AE62-DD292FA11E91}" type="pres">
      <dgm:prSet presAssocID="{F06949CE-B14C-48EA-8205-672C1FA0990D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22E8624-F35A-4D0F-9A59-C04EE3E77BAA}" type="pres">
      <dgm:prSet presAssocID="{F06949CE-B14C-48EA-8205-672C1FA0990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759F9-3EE2-4068-93B6-151398F0680B}" type="pres">
      <dgm:prSet presAssocID="{F06949CE-B14C-48EA-8205-672C1FA0990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BE2452-25E9-4117-8534-28A80F0B16AA}" srcId="{F06949CE-B14C-48EA-8205-672C1FA0990D}" destId="{146E0EA4-2B30-479E-87ED-5058675F2CA2}" srcOrd="0" destOrd="0" parTransId="{D9B9C6AE-6797-4C58-A86C-FBFC23A6352E}" sibTransId="{E4690667-D8CA-4DEF-BD71-A2B14E9CF51F}"/>
    <dgm:cxn modelId="{29A1AB56-3A91-4EC6-B8C6-FE84922C01F2}" type="presOf" srcId="{F06949CE-B14C-48EA-8205-672C1FA0990D}" destId="{C22759F9-3EE2-4068-93B6-151398F0680B}" srcOrd="0" destOrd="0" presId="urn:microsoft.com/office/officeart/2005/8/layout/hList2#1"/>
    <dgm:cxn modelId="{CA4CC37D-51E0-4B21-9B21-4FB1874F50E2}" srcId="{39DC72AA-EA8F-4183-A40E-757EE1C2B635}" destId="{FEF16940-2104-4E14-A773-C9374D52F05E}" srcOrd="5" destOrd="0" parTransId="{83BDF393-6E42-413B-841B-0F8E00256E15}" sibTransId="{681B59E3-45DD-44E1-ACFD-D43DE31F1154}"/>
    <dgm:cxn modelId="{FB38EB1C-E8C8-4D64-9833-96B591B508D0}" srcId="{E0600242-FB4B-4227-BE5F-37CADDA23CDC}" destId="{F06949CE-B14C-48EA-8205-672C1FA0990D}" srcOrd="2" destOrd="0" parTransId="{621E7B5E-2D66-4CC6-811A-8906C639E937}" sibTransId="{DBDD42C7-B2B8-4D3F-AB47-43EE42E21CD8}"/>
    <dgm:cxn modelId="{CC342A83-8636-4DDE-AB02-60720AF68A37}" srcId="{4F58287C-B65D-4788-BBFE-188680D9FBE5}" destId="{3B69B823-03AA-471D-A794-D5F5FE5E3A3A}" srcOrd="1" destOrd="0" parTransId="{DE69E8D5-E08E-48DC-A617-D711EB49FA25}" sibTransId="{E5AED9CD-5F9B-4080-965B-06DC341304FC}"/>
    <dgm:cxn modelId="{42B4B739-D0C9-4587-B891-270A3A9C9309}" type="presOf" srcId="{48EABE02-0626-4B2B-801A-23556517BB54}" destId="{3E402AF4-CBB3-43FF-A4A7-16F02DC13009}" srcOrd="0" destOrd="4" presId="urn:microsoft.com/office/officeart/2005/8/layout/hList2#1"/>
    <dgm:cxn modelId="{338E46E1-F35A-4930-8173-DB1A60FE13B6}" srcId="{39DC72AA-EA8F-4183-A40E-757EE1C2B635}" destId="{8C06B0AA-F8AF-4433-AF28-90E60699D52C}" srcOrd="3" destOrd="0" parTransId="{DFFB92B7-F51F-4412-B498-91189C8F1A8A}" sibTransId="{80EB37BB-A347-4564-B6C5-6C2D26891159}"/>
    <dgm:cxn modelId="{D1513092-12CB-48CE-8D5C-97A1406BA445}" type="presOf" srcId="{98DE42AF-DDC6-4D6F-BE82-C1E629A627C8}" destId="{16B8E741-B39E-4323-AB6F-303D2D71864A}" srcOrd="0" destOrd="2" presId="urn:microsoft.com/office/officeart/2005/8/layout/hList2#1"/>
    <dgm:cxn modelId="{B381E04C-6AC0-493F-9B24-A5EB789ADA84}" type="presOf" srcId="{A3C7BA91-86E0-42BA-86AA-4499A03E0BD2}" destId="{222E8624-F35A-4D0F-9A59-C04EE3E77BAA}" srcOrd="0" destOrd="2" presId="urn:microsoft.com/office/officeart/2005/8/layout/hList2#1"/>
    <dgm:cxn modelId="{7F0BB68E-8874-44C5-81C2-B44F0503C4D9}" srcId="{F06949CE-B14C-48EA-8205-672C1FA0990D}" destId="{6EEEE54B-5D7B-4641-A52B-B3F7D945472E}" srcOrd="1" destOrd="0" parTransId="{D229F13E-4BAA-4962-AA16-85D8EA2A4B3B}" sibTransId="{C5B6AF06-0BD5-4926-84C6-604062046566}"/>
    <dgm:cxn modelId="{BB98471B-720E-45B1-ADBE-672492F90A62}" type="presOf" srcId="{98A42C69-85DB-4BA0-A94B-E1D5A2E6743F}" destId="{16B8E741-B39E-4323-AB6F-303D2D71864A}" srcOrd="0" destOrd="0" presId="urn:microsoft.com/office/officeart/2005/8/layout/hList2#1"/>
    <dgm:cxn modelId="{654E28BA-395B-4243-8EFB-07167400E998}" srcId="{39DC72AA-EA8F-4183-A40E-757EE1C2B635}" destId="{5A1B0AEE-7D23-416A-8A3B-BFFDA769AC4A}" srcOrd="1" destOrd="0" parTransId="{FD79F900-6A6A-46C3-9A7A-C5F6BDF8DD95}" sibTransId="{31991526-6C1D-4AE6-ACFF-C09DADC5DF70}"/>
    <dgm:cxn modelId="{802EE903-B6E3-48B2-8EEC-FBD1456627F9}" type="presOf" srcId="{3B69B823-03AA-471D-A794-D5F5FE5E3A3A}" destId="{16B8E741-B39E-4323-AB6F-303D2D71864A}" srcOrd="0" destOrd="1" presId="urn:microsoft.com/office/officeart/2005/8/layout/hList2#1"/>
    <dgm:cxn modelId="{B3E0AD57-C753-4A7D-BDC2-471BA088C4F7}" type="presOf" srcId="{F01FA865-0070-4453-889C-26E16CE0F2B2}" destId="{3E402AF4-CBB3-43FF-A4A7-16F02DC13009}" srcOrd="0" destOrd="2" presId="urn:microsoft.com/office/officeart/2005/8/layout/hList2#1"/>
    <dgm:cxn modelId="{3E6C4A31-77F9-4F6E-B34B-1501774E2565}" srcId="{4F58287C-B65D-4788-BBFE-188680D9FBE5}" destId="{98DE42AF-DDC6-4D6F-BE82-C1E629A627C8}" srcOrd="2" destOrd="0" parTransId="{8E664315-BD14-4313-82D7-BABD871531CB}" sibTransId="{CF203CB7-8C26-40A9-BCE9-1B36E69DF96C}"/>
    <dgm:cxn modelId="{69B3317A-13C3-4EE7-84A1-6D0F38DC2CE2}" type="presOf" srcId="{FEF16940-2104-4E14-A773-C9374D52F05E}" destId="{3E402AF4-CBB3-43FF-A4A7-16F02DC13009}" srcOrd="0" destOrd="5" presId="urn:microsoft.com/office/officeart/2005/8/layout/hList2#1"/>
    <dgm:cxn modelId="{26D8FF0A-9282-4D62-B27F-EF6AE72E7243}" type="presOf" srcId="{8C06B0AA-F8AF-4433-AF28-90E60699D52C}" destId="{3E402AF4-CBB3-43FF-A4A7-16F02DC13009}" srcOrd="0" destOrd="3" presId="urn:microsoft.com/office/officeart/2005/8/layout/hList2#1"/>
    <dgm:cxn modelId="{CE48853F-4332-4880-9CC7-0A6ABF1E6BCD}" type="presOf" srcId="{E0600242-FB4B-4227-BE5F-37CADDA23CDC}" destId="{6D4B3657-BCB5-4CCC-9396-D021EEE7D623}" srcOrd="0" destOrd="0" presId="urn:microsoft.com/office/officeart/2005/8/layout/hList2#1"/>
    <dgm:cxn modelId="{C08A65D1-9AF9-413F-8FF0-88963E56CB57}" type="presOf" srcId="{146E0EA4-2B30-479E-87ED-5058675F2CA2}" destId="{222E8624-F35A-4D0F-9A59-C04EE3E77BAA}" srcOrd="0" destOrd="0" presId="urn:microsoft.com/office/officeart/2005/8/layout/hList2#1"/>
    <dgm:cxn modelId="{E795192E-24E3-4851-BF48-85331E49C293}" type="presOf" srcId="{6EEEE54B-5D7B-4641-A52B-B3F7D945472E}" destId="{222E8624-F35A-4D0F-9A59-C04EE3E77BAA}" srcOrd="0" destOrd="1" presId="urn:microsoft.com/office/officeart/2005/8/layout/hList2#1"/>
    <dgm:cxn modelId="{74477DA6-BAE9-4A8C-87C8-960B52396790}" srcId="{39DC72AA-EA8F-4183-A40E-757EE1C2B635}" destId="{F01FA865-0070-4453-889C-26E16CE0F2B2}" srcOrd="2" destOrd="0" parTransId="{F9CA0560-3C2A-4A68-A06E-B03151A0FF4A}" sibTransId="{59147E20-750B-4224-BCEA-C2ABCE2E27BE}"/>
    <dgm:cxn modelId="{C85BAE9C-2515-44E6-AC6B-54EDF972D5DA}" srcId="{E0600242-FB4B-4227-BE5F-37CADDA23CDC}" destId="{4F58287C-B65D-4788-BBFE-188680D9FBE5}" srcOrd="1" destOrd="0" parTransId="{D06D5DCB-BF6F-4599-B04E-DE6E46921134}" sibTransId="{F76A8604-6D24-4BC1-8A08-DDCBB2386B7F}"/>
    <dgm:cxn modelId="{1261EDF8-A982-423F-8DD0-635A1ED9B747}" type="presOf" srcId="{39DC72AA-EA8F-4183-A40E-757EE1C2B635}" destId="{8CD9AE9D-DC3A-4DDC-99FD-3C1FCD35EE2C}" srcOrd="0" destOrd="0" presId="urn:microsoft.com/office/officeart/2005/8/layout/hList2#1"/>
    <dgm:cxn modelId="{DF211AFB-1BE6-4BC0-B8CF-D4426C020AD6}" type="presOf" srcId="{59233DCB-880E-4DFE-9FE3-A0D4BCDD7C12}" destId="{3E402AF4-CBB3-43FF-A4A7-16F02DC13009}" srcOrd="0" destOrd="0" presId="urn:microsoft.com/office/officeart/2005/8/layout/hList2#1"/>
    <dgm:cxn modelId="{58F6EBE6-C8CD-47FE-B10C-FBFB22C36F5B}" type="presOf" srcId="{5A1B0AEE-7D23-416A-8A3B-BFFDA769AC4A}" destId="{3E402AF4-CBB3-43FF-A4A7-16F02DC13009}" srcOrd="0" destOrd="1" presId="urn:microsoft.com/office/officeart/2005/8/layout/hList2#1"/>
    <dgm:cxn modelId="{0625CF48-88A2-46FC-AE96-09BBD6EA4FC8}" srcId="{F06949CE-B14C-48EA-8205-672C1FA0990D}" destId="{A3C7BA91-86E0-42BA-86AA-4499A03E0BD2}" srcOrd="2" destOrd="0" parTransId="{32415F23-D933-49C9-A95C-207FA073CA63}" sibTransId="{09CF7184-0C29-45A4-8B9F-2FE9804338A3}"/>
    <dgm:cxn modelId="{12A9E708-1A6A-4241-9379-4BC1FDD3B27E}" srcId="{39DC72AA-EA8F-4183-A40E-757EE1C2B635}" destId="{48EABE02-0626-4B2B-801A-23556517BB54}" srcOrd="4" destOrd="0" parTransId="{9B509B4A-82F5-4F2A-978E-316EB9C6F854}" sibTransId="{C03FC0C2-C821-4F88-BD1D-E31A9EB6410E}"/>
    <dgm:cxn modelId="{EE14F321-B965-428B-8361-E8E68183D661}" srcId="{4F58287C-B65D-4788-BBFE-188680D9FBE5}" destId="{98A42C69-85DB-4BA0-A94B-E1D5A2E6743F}" srcOrd="0" destOrd="0" parTransId="{3537EA1A-A395-41BD-AABA-F8BF15FEFC78}" sibTransId="{12700708-7744-4CF5-9BA8-51BB8501E1E8}"/>
    <dgm:cxn modelId="{4DB77C9B-705F-4FD2-8BF7-A3D4E2E4A490}" type="presOf" srcId="{4F58287C-B65D-4788-BBFE-188680D9FBE5}" destId="{FF65DC0D-0EFE-43D4-ACC6-34CFA7D73AF9}" srcOrd="0" destOrd="0" presId="urn:microsoft.com/office/officeart/2005/8/layout/hList2#1"/>
    <dgm:cxn modelId="{88A1F766-B1EA-4A53-B2B8-C36712AE4FA2}" srcId="{E0600242-FB4B-4227-BE5F-37CADDA23CDC}" destId="{39DC72AA-EA8F-4183-A40E-757EE1C2B635}" srcOrd="0" destOrd="0" parTransId="{74CBFAB3-5CFE-4967-97DA-4189AEF60FEB}" sibTransId="{507F0D36-98EA-42EF-BACF-C0AF5A9A73BF}"/>
    <dgm:cxn modelId="{41556BB0-1EAF-4FE6-A8B3-23EC64D0A192}" srcId="{39DC72AA-EA8F-4183-A40E-757EE1C2B635}" destId="{59233DCB-880E-4DFE-9FE3-A0D4BCDD7C12}" srcOrd="0" destOrd="0" parTransId="{21FECF42-4B01-4162-A246-4900B2789970}" sibTransId="{DC744968-6DF6-4571-B096-D538608853C4}"/>
    <dgm:cxn modelId="{F8064D28-EEA8-4958-BD57-E98C83EE694D}" type="presParOf" srcId="{6D4B3657-BCB5-4CCC-9396-D021EEE7D623}" destId="{462A1AE0-24E1-4E78-8C83-055E46CD4596}" srcOrd="0" destOrd="0" presId="urn:microsoft.com/office/officeart/2005/8/layout/hList2#1"/>
    <dgm:cxn modelId="{267B4501-5AC6-4609-8229-C805DE024C44}" type="presParOf" srcId="{462A1AE0-24E1-4E78-8C83-055E46CD4596}" destId="{FFFF4FD3-3FAA-4AA3-B44C-B424DFA98C8A}" srcOrd="0" destOrd="0" presId="urn:microsoft.com/office/officeart/2005/8/layout/hList2#1"/>
    <dgm:cxn modelId="{BFC856CD-C366-4390-B2AA-438A0FD0E882}" type="presParOf" srcId="{462A1AE0-24E1-4E78-8C83-055E46CD4596}" destId="{3E402AF4-CBB3-43FF-A4A7-16F02DC13009}" srcOrd="1" destOrd="0" presId="urn:microsoft.com/office/officeart/2005/8/layout/hList2#1"/>
    <dgm:cxn modelId="{ECA863B6-8040-4E4D-AFF8-8B41ACCE32BC}" type="presParOf" srcId="{462A1AE0-24E1-4E78-8C83-055E46CD4596}" destId="{8CD9AE9D-DC3A-4DDC-99FD-3C1FCD35EE2C}" srcOrd="2" destOrd="0" presId="urn:microsoft.com/office/officeart/2005/8/layout/hList2#1"/>
    <dgm:cxn modelId="{9A7C417D-3EAE-4723-8638-1203B42CDD2C}" type="presParOf" srcId="{6D4B3657-BCB5-4CCC-9396-D021EEE7D623}" destId="{8594DD2D-C7D8-4BD8-ACEA-6ECDB0A80220}" srcOrd="1" destOrd="0" presId="urn:microsoft.com/office/officeart/2005/8/layout/hList2#1"/>
    <dgm:cxn modelId="{2EEFDDF2-9A73-4EB8-9186-F729BFE485E7}" type="presParOf" srcId="{6D4B3657-BCB5-4CCC-9396-D021EEE7D623}" destId="{4657CFE3-FD49-42E6-BF7E-06B60BA8A106}" srcOrd="2" destOrd="0" presId="urn:microsoft.com/office/officeart/2005/8/layout/hList2#1"/>
    <dgm:cxn modelId="{8F34E6B1-AC64-45D3-83FA-F359B409524D}" type="presParOf" srcId="{4657CFE3-FD49-42E6-BF7E-06B60BA8A106}" destId="{FB04EDAB-50CE-4E95-A272-1A1BBDE1DEFE}" srcOrd="0" destOrd="0" presId="urn:microsoft.com/office/officeart/2005/8/layout/hList2#1"/>
    <dgm:cxn modelId="{5BD44FC8-9D14-4DBF-AA8E-F0F59AD7F3D7}" type="presParOf" srcId="{4657CFE3-FD49-42E6-BF7E-06B60BA8A106}" destId="{16B8E741-B39E-4323-AB6F-303D2D71864A}" srcOrd="1" destOrd="0" presId="urn:microsoft.com/office/officeart/2005/8/layout/hList2#1"/>
    <dgm:cxn modelId="{9B56AA21-8A58-4E8D-B0EB-909E73F0942B}" type="presParOf" srcId="{4657CFE3-FD49-42E6-BF7E-06B60BA8A106}" destId="{FF65DC0D-0EFE-43D4-ACC6-34CFA7D73AF9}" srcOrd="2" destOrd="0" presId="urn:microsoft.com/office/officeart/2005/8/layout/hList2#1"/>
    <dgm:cxn modelId="{C58DB3E8-38AB-44EE-AC90-3BCCDA1CBAA9}" type="presParOf" srcId="{6D4B3657-BCB5-4CCC-9396-D021EEE7D623}" destId="{F2DED402-D09C-43D2-85DE-C62B08595A75}" srcOrd="3" destOrd="0" presId="urn:microsoft.com/office/officeart/2005/8/layout/hList2#1"/>
    <dgm:cxn modelId="{21A4FE23-07FB-417C-8D4F-C12E45FEA217}" type="presParOf" srcId="{6D4B3657-BCB5-4CCC-9396-D021EEE7D623}" destId="{C935AF5E-BEC0-42CA-AF69-A67E27675206}" srcOrd="4" destOrd="0" presId="urn:microsoft.com/office/officeart/2005/8/layout/hList2#1"/>
    <dgm:cxn modelId="{4B4C3A6C-AB0C-42D1-8F44-21EEE619B9BB}" type="presParOf" srcId="{C935AF5E-BEC0-42CA-AF69-A67E27675206}" destId="{B17681CB-BC0B-4209-AE62-DD292FA11E91}" srcOrd="0" destOrd="0" presId="urn:microsoft.com/office/officeart/2005/8/layout/hList2#1"/>
    <dgm:cxn modelId="{A28E85FB-AD87-4CDD-B5A4-05AC4A13C8BF}" type="presParOf" srcId="{C935AF5E-BEC0-42CA-AF69-A67E27675206}" destId="{222E8624-F35A-4D0F-9A59-C04EE3E77BAA}" srcOrd="1" destOrd="0" presId="urn:microsoft.com/office/officeart/2005/8/layout/hList2#1"/>
    <dgm:cxn modelId="{02CE9D3A-5DBF-45E5-BB85-D83C6C0E02F7}" type="presParOf" srcId="{C935AF5E-BEC0-42CA-AF69-A67E27675206}" destId="{C22759F9-3EE2-4068-93B6-151398F0680B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D9AE9D-DC3A-4DDC-99FD-3C1FCD35EE2C}">
      <dsp:nvSpPr>
        <dsp:cNvPr id="0" name=""/>
        <dsp:cNvSpPr/>
      </dsp:nvSpPr>
      <dsp:spPr>
        <a:xfrm rot="16200000">
          <a:off x="-1356495" y="2120710"/>
          <a:ext cx="3209543" cy="39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982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Environmental</a:t>
          </a:r>
        </a:p>
      </dsp:txBody>
      <dsp:txXfrm>
        <a:off x="-1356495" y="2120710"/>
        <a:ext cx="3209543" cy="395695"/>
      </dsp:txXfrm>
    </dsp:sp>
    <dsp:sp modelId="{3E402AF4-CBB3-43FF-A4A7-16F02DC13009}">
      <dsp:nvSpPr>
        <dsp:cNvPr id="0" name=""/>
        <dsp:cNvSpPr/>
      </dsp:nvSpPr>
      <dsp:spPr>
        <a:xfrm>
          <a:off x="446124" y="713787"/>
          <a:ext cx="1970984" cy="3209543"/>
        </a:xfrm>
        <a:prstGeom prst="rect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8982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Reduce runoff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Improve air quality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Reduce summer temperatures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Reduce energy usage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Offset </a:t>
          </a:r>
          <a:r>
            <a:rPr lang="en-US" sz="1600" kern="1200" dirty="0"/>
            <a:t>climate change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Habitat improvement</a:t>
          </a:r>
        </a:p>
      </dsp:txBody>
      <dsp:txXfrm>
        <a:off x="446124" y="713787"/>
        <a:ext cx="1970984" cy="3209543"/>
      </dsp:txXfrm>
    </dsp:sp>
    <dsp:sp modelId="{FFFF4FD3-3FAA-4AA3-B44C-B424DFA98C8A}">
      <dsp:nvSpPr>
        <dsp:cNvPr id="0" name=""/>
        <dsp:cNvSpPr/>
      </dsp:nvSpPr>
      <dsp:spPr>
        <a:xfrm>
          <a:off x="50428" y="191468"/>
          <a:ext cx="791391" cy="791391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5DC0D-0EFE-43D4-ACC6-34CFA7D73AF9}">
      <dsp:nvSpPr>
        <dsp:cNvPr id="0" name=""/>
        <dsp:cNvSpPr/>
      </dsp:nvSpPr>
      <dsp:spPr>
        <a:xfrm rot="16200000">
          <a:off x="1524535" y="2120710"/>
          <a:ext cx="3209543" cy="39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982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Social</a:t>
          </a:r>
        </a:p>
      </dsp:txBody>
      <dsp:txXfrm>
        <a:off x="1524535" y="2120710"/>
        <a:ext cx="3209543" cy="395695"/>
      </dsp:txXfrm>
    </dsp:sp>
    <dsp:sp modelId="{16B8E741-B39E-4323-AB6F-303D2D71864A}">
      <dsp:nvSpPr>
        <dsp:cNvPr id="0" name=""/>
        <dsp:cNvSpPr/>
      </dsp:nvSpPr>
      <dsp:spPr>
        <a:xfrm>
          <a:off x="3327154" y="713787"/>
          <a:ext cx="1970984" cy="3209543"/>
        </a:xfrm>
        <a:prstGeom prst="rect">
          <a:avLst/>
        </a:prstGeom>
        <a:solidFill>
          <a:srgbClr val="009900">
            <a:alpha val="65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8982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Enhance aesthetics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Improve </a:t>
          </a:r>
          <a:r>
            <a:rPr lang="en-US" sz="1600" kern="1200" dirty="0" smtClean="0"/>
            <a:t>liveability </a:t>
          </a:r>
          <a:r>
            <a:rPr lang="en-US" sz="1600" kern="1200" dirty="0"/>
            <a:t>through green space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Reduce scope and duration of disruption during construction</a:t>
          </a:r>
        </a:p>
      </dsp:txBody>
      <dsp:txXfrm>
        <a:off x="3327154" y="713787"/>
        <a:ext cx="1970984" cy="3209543"/>
      </dsp:txXfrm>
    </dsp:sp>
    <dsp:sp modelId="{FB04EDAB-50CE-4E95-A272-1A1BBDE1DEFE}">
      <dsp:nvSpPr>
        <dsp:cNvPr id="0" name=""/>
        <dsp:cNvSpPr/>
      </dsp:nvSpPr>
      <dsp:spPr>
        <a:xfrm>
          <a:off x="2931459" y="191468"/>
          <a:ext cx="791391" cy="79139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759F9-3EE2-4068-93B6-151398F0680B}">
      <dsp:nvSpPr>
        <dsp:cNvPr id="0" name=""/>
        <dsp:cNvSpPr/>
      </dsp:nvSpPr>
      <dsp:spPr>
        <a:xfrm rot="16200000">
          <a:off x="4405566" y="2120710"/>
          <a:ext cx="3209543" cy="3956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8982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Economic</a:t>
          </a:r>
        </a:p>
      </dsp:txBody>
      <dsp:txXfrm>
        <a:off x="4405566" y="2120710"/>
        <a:ext cx="3209543" cy="395695"/>
      </dsp:txXfrm>
    </dsp:sp>
    <dsp:sp modelId="{222E8624-F35A-4D0F-9A59-C04EE3E77BAA}">
      <dsp:nvSpPr>
        <dsp:cNvPr id="0" name=""/>
        <dsp:cNvSpPr/>
      </dsp:nvSpPr>
      <dsp:spPr>
        <a:xfrm>
          <a:off x="6208185" y="713787"/>
          <a:ext cx="1970984" cy="3209543"/>
        </a:xfrm>
        <a:prstGeom prst="rect">
          <a:avLst/>
        </a:prstGeom>
        <a:solidFill>
          <a:srgbClr val="009900">
            <a:alpha val="49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48982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Create green jobs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Enhance property values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Improve quality of life</a:t>
          </a:r>
        </a:p>
      </dsp:txBody>
      <dsp:txXfrm>
        <a:off x="6208185" y="713787"/>
        <a:ext cx="1970984" cy="3209543"/>
      </dsp:txXfrm>
    </dsp:sp>
    <dsp:sp modelId="{B17681CB-BC0B-4209-AE62-DD292FA11E91}">
      <dsp:nvSpPr>
        <dsp:cNvPr id="0" name=""/>
        <dsp:cNvSpPr/>
      </dsp:nvSpPr>
      <dsp:spPr>
        <a:xfrm>
          <a:off x="5812489" y="191468"/>
          <a:ext cx="791391" cy="791391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58896A7-9EE9-4CD8-A1EB-55B142722283}" type="datetimeFigureOut">
              <a:rPr lang="en-US" smtClean="0"/>
              <a:pPr/>
              <a:t>7/13/2015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C20C2E6-7BFF-4676-92D2-4D1CB26FC2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8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9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3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6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8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52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44" algn="l" defTabSz="9141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28FA-AD35-41EE-A31D-50CA17A67CA7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692150"/>
            <a:ext cx="4618038" cy="3463925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897" y="4388161"/>
            <a:ext cx="5100281" cy="4155131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709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BEAD92-265B-49A1-936D-76F73FA5C66A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Printed on Recycled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66B9-9240-40C6-9434-5D9DB738B1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7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BEAD92-265B-49A1-936D-76F73FA5C66A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Printed on Recycled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66B9-9240-40C6-9434-5D9DB738B1C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BEAD92-265B-49A1-936D-76F73FA5C66A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Printed on Recycled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66B9-9240-40C6-9434-5D9DB738B1C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22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BEAD92-265B-49A1-936D-76F73FA5C66A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Printed on Recycled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66B9-9240-40C6-9434-5D9DB738B1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5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BEAD92-265B-49A1-936D-76F73FA5C66A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Printed on Recycled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66B9-9240-40C6-9434-5D9DB738B1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FBEAD92-265B-49A1-936D-76F73FA5C66A}" type="datetime1">
              <a:rPr lang="en-US" smtClean="0"/>
              <a:pPr>
                <a:defRPr/>
              </a:pPr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Printed on Recycled Paper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A66B9-9240-40C6-9434-5D9DB738B1C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722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143878" y="6229350"/>
            <a:ext cx="809625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519" tIns="30760" rIns="61519" bIns="30760" rtlCol="0" anchor="ctr"/>
          <a:lstStyle/>
          <a:p>
            <a:pPr algn="ctr" defTabSz="913965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4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 lIns="91418" tIns="45709" rIns="91418" bIns="45709"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22591EB-E731-497B-9BAD-A521C723A88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676400" y="304802"/>
            <a:ext cx="19050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33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67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3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1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12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6" indent="0">
              <a:buNone/>
              <a:defRPr sz="1800" b="1"/>
            </a:lvl3pPr>
            <a:lvl4pPr marL="1371279" indent="0">
              <a:buNone/>
              <a:defRPr sz="1600" b="1"/>
            </a:lvl4pPr>
            <a:lvl5pPr marL="1828373" indent="0">
              <a:buNone/>
              <a:defRPr sz="1600" b="1"/>
            </a:lvl5pPr>
            <a:lvl6pPr marL="2285466" indent="0">
              <a:buNone/>
              <a:defRPr sz="1600" b="1"/>
            </a:lvl6pPr>
            <a:lvl7pPr marL="2742558" indent="0">
              <a:buNone/>
              <a:defRPr sz="1600" b="1"/>
            </a:lvl7pPr>
            <a:lvl8pPr marL="3199652" indent="0">
              <a:buNone/>
              <a:defRPr sz="1600" b="1"/>
            </a:lvl8pPr>
            <a:lvl9pPr marL="365674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38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0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50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786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6" indent="0">
              <a:buNone/>
              <a:defRPr sz="2400"/>
            </a:lvl3pPr>
            <a:lvl4pPr marL="1371279" indent="0">
              <a:buNone/>
              <a:defRPr sz="2000"/>
            </a:lvl4pPr>
            <a:lvl5pPr marL="1828373" indent="0">
              <a:buNone/>
              <a:defRPr sz="2000"/>
            </a:lvl5pPr>
            <a:lvl6pPr marL="2285466" indent="0">
              <a:buNone/>
              <a:defRPr sz="2000"/>
            </a:lvl6pPr>
            <a:lvl7pPr marL="2742558" indent="0">
              <a:buNone/>
              <a:defRPr sz="2000"/>
            </a:lvl7pPr>
            <a:lvl8pPr marL="3199652" indent="0">
              <a:buNone/>
              <a:defRPr sz="2000"/>
            </a:lvl8pPr>
            <a:lvl9pPr marL="3656744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6" indent="0">
              <a:buNone/>
              <a:defRPr sz="1000"/>
            </a:lvl3pPr>
            <a:lvl4pPr marL="1371279" indent="0">
              <a:buNone/>
              <a:defRPr sz="900"/>
            </a:lvl4pPr>
            <a:lvl5pPr marL="1828373" indent="0">
              <a:buNone/>
              <a:defRPr sz="900"/>
            </a:lvl5pPr>
            <a:lvl6pPr marL="2285466" indent="0">
              <a:buNone/>
              <a:defRPr sz="900"/>
            </a:lvl6pPr>
            <a:lvl7pPr marL="2742558" indent="0">
              <a:buNone/>
              <a:defRPr sz="900"/>
            </a:lvl7pPr>
            <a:lvl8pPr marL="3199652" indent="0">
              <a:buNone/>
              <a:defRPr sz="900"/>
            </a:lvl8pPr>
            <a:lvl9pPr marL="365674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91418" tIns="45709" rIns="91418" bIns="45709"/>
          <a:lstStyle/>
          <a:p>
            <a:pPr defTabSz="9144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9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" y="1145690"/>
            <a:ext cx="8229600" cy="4525962"/>
          </a:xfrm>
        </p:spPr>
        <p:txBody>
          <a:bodyPr/>
          <a:lstStyle>
            <a:lvl1pPr>
              <a:defRPr sz="2100" b="0">
                <a:latin typeface="Arial Narrow" pitchFamily="34" charset="0"/>
              </a:defRPr>
            </a:lvl1pPr>
            <a:lvl2pPr>
              <a:defRPr sz="1900" b="0">
                <a:latin typeface="Arial Narrow" pitchFamily="34" charset="0"/>
              </a:defRPr>
            </a:lvl2pPr>
            <a:lvl3pPr>
              <a:defRPr sz="1600" b="0">
                <a:latin typeface="Arial Narrow" pitchFamily="34" charset="0"/>
              </a:defRPr>
            </a:lvl3pPr>
            <a:lvl4pPr>
              <a:defRPr sz="1300" b="0">
                <a:latin typeface="Arial Narrow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5636" y="134471"/>
            <a:ext cx="8229600" cy="944562"/>
          </a:xfrm>
        </p:spPr>
        <p:txBody>
          <a:bodyPr>
            <a:normAutofit/>
          </a:bodyPr>
          <a:lstStyle>
            <a:lvl1pPr>
              <a:defRPr sz="3200" b="1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09575" y="1122829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221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5636" y="134471"/>
            <a:ext cx="8229600" cy="944562"/>
          </a:xfrm>
        </p:spPr>
        <p:txBody>
          <a:bodyPr>
            <a:normAutofit/>
          </a:bodyPr>
          <a:lstStyle>
            <a:lvl1pPr>
              <a:defRPr sz="3200" b="1"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9575" y="1122829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5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5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9" indent="0">
              <a:buNone/>
              <a:defRPr sz="2000" b="1"/>
            </a:lvl2pPr>
            <a:lvl3pPr marL="914079" indent="0">
              <a:buNone/>
              <a:defRPr sz="1800" b="1"/>
            </a:lvl3pPr>
            <a:lvl4pPr marL="1371119" indent="0">
              <a:buNone/>
              <a:defRPr sz="1600" b="1"/>
            </a:lvl4pPr>
            <a:lvl5pPr marL="1828159" indent="0">
              <a:buNone/>
              <a:defRPr sz="1600" b="1"/>
            </a:lvl5pPr>
            <a:lvl6pPr marL="2285199" indent="0">
              <a:buNone/>
              <a:defRPr sz="1600" b="1"/>
            </a:lvl6pPr>
            <a:lvl7pPr marL="2742237" indent="0">
              <a:buNone/>
              <a:defRPr sz="1600" b="1"/>
            </a:lvl7pPr>
            <a:lvl8pPr marL="3199278" indent="0">
              <a:buNone/>
              <a:defRPr sz="1600" b="1"/>
            </a:lvl8pPr>
            <a:lvl9pPr marL="36563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09575" y="1257300"/>
            <a:ext cx="82296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3965"/>
            <a:fld id="{B1798554-0642-4F32-AB65-D92810F03AD8}" type="slidenum">
              <a:rPr lang="en-US" smtClean="0">
                <a:solidFill>
                  <a:prstClr val="black"/>
                </a:solidFill>
              </a:rPr>
              <a:pPr defTabSz="913965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47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49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023" y="427228"/>
            <a:ext cx="6096000" cy="931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493818" y="1561823"/>
            <a:ext cx="5680364" cy="50734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90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356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ap 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05800" cy="457200"/>
          </a:xfrm>
        </p:spPr>
        <p:txBody>
          <a:bodyPr>
            <a:noAutofit/>
          </a:bodyPr>
          <a:lstStyle>
            <a:lvl1pPr algn="l">
              <a:defRPr lang="en-US" sz="3200" b="1" u="none" cap="all" normalizeH="0" baseline="0" dirty="0" smtClean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8305800" cy="4572000"/>
          </a:xfrm>
          <a:noFill/>
          <a:ln>
            <a:noFill/>
          </a:ln>
          <a:effectLst/>
        </p:spPr>
        <p:txBody>
          <a:bodyPr/>
          <a:lstStyle>
            <a:lvl1pPr marL="282509" indent="-282509">
              <a:buClr>
                <a:srgbClr val="0070C0"/>
              </a:buClr>
              <a:buSzPct val="150000"/>
              <a:buFontTx/>
              <a:buBlip>
                <a:blip r:embed="rId2"/>
              </a:buBlip>
              <a:defRPr sz="2400">
                <a:solidFill>
                  <a:schemeClr val="tx1"/>
                </a:solidFill>
              </a:defRPr>
            </a:lvl1pPr>
            <a:lvl2pPr marL="739601" indent="-228546">
              <a:buSzPct val="150000"/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buFont typeface="Courier New" pitchFamily="49" charset="0"/>
              <a:buChar char="o"/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2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636" y="131203"/>
            <a:ext cx="8229600" cy="944562"/>
          </a:xfrm>
          <a:prstGeom prst="rect">
            <a:avLst/>
          </a:prstGeom>
        </p:spPr>
        <p:txBody>
          <a:bodyPr vert="horz" lIns="91397" tIns="45700" rIns="91397" bIns="4570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636" y="1145690"/>
            <a:ext cx="8229600" cy="4525962"/>
          </a:xfrm>
          <a:prstGeom prst="rect">
            <a:avLst/>
          </a:prstGeom>
        </p:spPr>
        <p:txBody>
          <a:bodyPr vert="horz" lIns="91397" tIns="45700" rIns="91397" bIns="457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026" name="Picture 2" descr="\\ltcp.jacobssf.com@SSL\DavWWWRoot\Documents\01\0101\700 - Communications\DC Clean Rivers Project Logo\clean_rivers_short_form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29" y="5916708"/>
            <a:ext cx="940850" cy="79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A7B808-3166-4DFD-A457-3B297DFB41BD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965" rtl="0" eaLnBrk="1" latinLnBrk="0" hangingPunct="1">
        <a:lnSpc>
          <a:spcPct val="85000"/>
        </a:lnSpc>
        <a:spcBef>
          <a:spcPct val="0"/>
        </a:spcBef>
        <a:buNone/>
        <a:defRPr sz="3200" b="1" kern="1200">
          <a:solidFill>
            <a:srgbClr val="0070C0"/>
          </a:solidFill>
          <a:latin typeface="Arial Narrow" pitchFamily="34" charset="0"/>
          <a:ea typeface="+mj-ea"/>
          <a:cs typeface="+mj-cs"/>
        </a:defRPr>
      </a:lvl1pPr>
    </p:titleStyle>
    <p:bodyStyle>
      <a:lvl1pPr marL="342738" indent="-342738" algn="l" defTabSz="913965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24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598" indent="-285615" algn="l" defTabSz="913965" rtl="0" eaLnBrk="1" latinLnBrk="0" hangingPunct="1">
        <a:spcBef>
          <a:spcPct val="20000"/>
        </a:spcBef>
        <a:buClr>
          <a:srgbClr val="00B050"/>
        </a:buClr>
        <a:buSzPct val="80000"/>
        <a:buFont typeface="Wingdings" pitchFamily="2" charset="2"/>
        <a:buChar char="§"/>
        <a:defRPr sz="22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2457" indent="-228492" algn="l" defTabSz="913965" rtl="0" eaLnBrk="1" latinLnBrk="0" hangingPunct="1">
        <a:spcBef>
          <a:spcPct val="20000"/>
        </a:spcBef>
        <a:buFont typeface="Wingdings" pitchFamily="2" charset="2"/>
        <a:buChar char="§"/>
        <a:defRPr sz="16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599439" indent="-228492" algn="l" defTabSz="913965" rtl="0" eaLnBrk="1" latinLnBrk="0" hangingPunct="1">
        <a:spcBef>
          <a:spcPct val="20000"/>
        </a:spcBef>
        <a:buFont typeface="Arial" pitchFamily="34" charset="0"/>
        <a:buChar char="–"/>
        <a:defRPr sz="1800" b="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6423" indent="-228492" algn="l" defTabSz="913965" rtl="0" eaLnBrk="1" latinLnBrk="0" hangingPunct="1">
        <a:spcBef>
          <a:spcPct val="20000"/>
        </a:spcBef>
        <a:buFont typeface="Arial" pitchFamily="34" charset="0"/>
        <a:buChar char="»"/>
        <a:defRPr sz="21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3405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88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69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54" indent="-228492" algn="l" defTabSz="913965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5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49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30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15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96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80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61" algn="l" defTabSz="9139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18" tIns="45709" rIns="91418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18" tIns="45709" rIns="91418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 descr="dcwater_water_is_life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152400" y="6019802"/>
            <a:ext cx="900920" cy="622977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0026" y="5810250"/>
            <a:ext cx="95911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defTabSz="914400"/>
            <a:fld id="{3F7A523B-6218-4B01-94B5-7CADB6A46A7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1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lvl1pPr algn="l" defTabSz="914186" rtl="0" eaLnBrk="1" latinLnBrk="0" hangingPunct="1">
        <a:lnSpc>
          <a:spcPct val="85000"/>
        </a:lnSpc>
        <a:spcBef>
          <a:spcPct val="0"/>
        </a:spcBef>
        <a:buNone/>
        <a:defRPr sz="3900" b="1" kern="1200">
          <a:solidFill>
            <a:srgbClr val="0070C0"/>
          </a:solidFill>
          <a:latin typeface="Arial Narrow" pitchFamily="34" charset="0"/>
          <a:ea typeface="+mj-ea"/>
          <a:cs typeface="+mj-cs"/>
        </a:defRPr>
      </a:lvl1pPr>
    </p:titleStyle>
    <p:bodyStyle>
      <a:lvl1pPr marL="342820" indent="-342820" algn="l" defTabSz="914186" rtl="0" eaLnBrk="1" latinLnBrk="0" hangingPunct="1">
        <a:spcBef>
          <a:spcPct val="20000"/>
        </a:spcBef>
        <a:buClr>
          <a:srgbClr val="0070C0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776" indent="-285684" algn="l" defTabSz="914186" rtl="0" eaLnBrk="1" latinLnBrk="0" hangingPunct="1">
        <a:spcBef>
          <a:spcPct val="20000"/>
        </a:spcBef>
        <a:buClr>
          <a:srgbClr val="00B050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2733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599825" indent="-228546" algn="l" defTabSz="91418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6919" indent="-228546" algn="l" defTabSz="91418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01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06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8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92" indent="-228546" algn="l" defTabSz="9141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9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73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6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8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52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44" algn="l" defTabSz="9141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hyperlink" Target="https://www.google.com/url?sa=i&amp;rct=j&amp;q=&amp;esrc=s&amp;frm=1&amp;source=images&amp;cd=&amp;cad=rja&amp;uact=8&amp;ved=0CAcQjRxqFQoTCM3uh6vJ2MYCFUEyPgod6AcHJA&amp;url=https://indiananaturally.wordpress.com/2015/04/27/pogues-run-art-and-nature-park/&amp;ei=ae2jVY2WKsHk-AHoj5ygAg&amp;bvm=bv.97653015,d.cWw&amp;psig=AFQjCNHHr8-KjZYkZVCJSa8oEGrZcnGfGA&amp;ust=1436892901012809" TargetMode="Externa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dcwater_template_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50" t="93344"/>
          <a:stretch>
            <a:fillRect/>
          </a:stretch>
        </p:blipFill>
        <p:spPr bwMode="auto">
          <a:xfrm>
            <a:off x="6629400" y="6400800"/>
            <a:ext cx="2508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783015" y="415927"/>
            <a:ext cx="4560887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spAutoFit/>
          </a:bodyPr>
          <a:lstStyle/>
          <a:p>
            <a:pPr defTabSz="914072"/>
            <a:r>
              <a:rPr lang="en-US" sz="1500" dirty="0">
                <a:solidFill>
                  <a:srgbClr val="1880C6"/>
                </a:solidFill>
                <a:latin typeface="Arial" charset="0"/>
              </a:rPr>
              <a:t>District of Columbia Water and Sewer Authority</a:t>
            </a:r>
          </a:p>
          <a:p>
            <a:pPr defTabSz="914072"/>
            <a:r>
              <a:rPr lang="en-US" sz="1200" dirty="0">
                <a:solidFill>
                  <a:srgbClr val="1880C6"/>
                </a:solidFill>
                <a:latin typeface="Arial" charset="0"/>
              </a:rPr>
              <a:t>George S. Hawkins, General Manager</a:t>
            </a:r>
          </a:p>
          <a:p>
            <a:pPr algn="r" defTabSz="914072"/>
            <a:endParaRPr lang="en-US" sz="1500" dirty="0">
              <a:solidFill>
                <a:prstClr val="black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43000" y="5851819"/>
            <a:ext cx="6858000" cy="369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07" tIns="45704" rIns="91407" bIns="45704" anchor="ctr" anchorCtr="1">
            <a:spAutoFit/>
          </a:bodyPr>
          <a:lstStyle/>
          <a:p>
            <a:pPr algn="ctr" defTabSz="914072" eaLnBrk="0" hangingPunct="0">
              <a:defRPr/>
            </a:pPr>
            <a:r>
              <a:rPr lang="en-US" b="1" dirty="0" smtClean="0">
                <a:solidFill>
                  <a:prstClr val="black"/>
                </a:solidFill>
              </a:rPr>
              <a:t>July 14, 2015</a:t>
            </a:r>
            <a:endParaRPr lang="en-US" b="1" dirty="0">
              <a:solidFill>
                <a:prstClr val="black"/>
              </a:solidFill>
              <a:sym typeface="Wingdings 2" pitchFamily="18" charset="2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92077" y="3352801"/>
            <a:ext cx="9051925" cy="22467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defTabSz="914072">
              <a:defRPr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Commission for Environmental Cooperation of North America</a:t>
            </a:r>
          </a:p>
          <a:p>
            <a:pPr algn="ctr" defTabSz="914072">
              <a:defRPr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Joint Public Advisory Committee</a:t>
            </a:r>
          </a:p>
          <a:p>
            <a:pPr defTabSz="914072">
              <a:defRPr/>
            </a:pPr>
            <a:endParaRPr 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defTabSz="914072">
              <a:defRPr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Panel II: Adapting to Changing </a:t>
            </a:r>
            <a:r>
              <a:rPr lang="en-US" sz="2800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Stormwater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Quantities Through Land-use Planning</a:t>
            </a:r>
            <a:endParaRPr 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3048001"/>
            <a:ext cx="9144000" cy="341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defTabSz="914072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i="1" dirty="0">
                <a:solidFill>
                  <a:prstClr val="black"/>
                </a:solidFill>
              </a:rPr>
              <a:t>Briefing for: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1676401"/>
            <a:ext cx="9137650" cy="13849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18" tIns="45709" rIns="91418" bIns="45709">
            <a:spAutoFit/>
          </a:bodyPr>
          <a:lstStyle/>
          <a:p>
            <a:pPr algn="ctr" defTabSz="914072">
              <a:defRPr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DC 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Clean Rivers 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Project Overview</a:t>
            </a:r>
          </a:p>
          <a:p>
            <a:pPr algn="ctr" defTabSz="914072">
              <a:defRPr/>
            </a:pPr>
            <a:endParaRPr lang="en-US" sz="28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 defTabSz="914072">
              <a:defRPr/>
            </a:pPr>
            <a:endParaRPr 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1284289"/>
            <a:ext cx="9144000" cy="3416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18" tIns="45709" rIns="91418" bIns="45709">
            <a:spAutoFit/>
          </a:bodyPr>
          <a:lstStyle/>
          <a:p>
            <a:pPr algn="ctr" defTabSz="914072"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i="1" dirty="0">
                <a:solidFill>
                  <a:prstClr val="black"/>
                </a:solidFill>
              </a:rPr>
              <a:t>Briefing on:</a:t>
            </a:r>
          </a:p>
        </p:txBody>
      </p:sp>
      <p:pic>
        <p:nvPicPr>
          <p:cNvPr id="11" name="Picture 10" descr="logo_two_color_small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1219200" cy="841364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04800" y="1143000"/>
            <a:ext cx="8458200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4383"/>
            <a:ext cx="907457" cy="90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7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12" descr="Axe9-eNCEAAWJT6 (1)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4400" y="1637733"/>
            <a:ext cx="2413441" cy="18288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Irving Street Green Infrastructure Project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3962400" cy="4525963"/>
          </a:xfrm>
        </p:spPr>
        <p:txBody>
          <a:bodyPr>
            <a:normAutofit lnSpcReduction="10000"/>
          </a:bodyPr>
          <a:lstStyle/>
          <a:p>
            <a:pPr marL="285750" indent="-285750">
              <a:defRPr/>
            </a:pPr>
            <a:r>
              <a:rPr lang="en-US" sz="2400" dirty="0"/>
              <a:t>To help mitigate flooding in the Bloomingdale area, the DC Clean Rivers Irving Street Green Infrastructure Project </a:t>
            </a:r>
            <a:r>
              <a:rPr lang="en-US" sz="2400" dirty="0" smtClean="0"/>
              <a:t>included: </a:t>
            </a:r>
          </a:p>
          <a:p>
            <a:pPr marL="573088" lvl="1" indent="-284163">
              <a:buFont typeface="Wingdings" pitchFamily="2" charset="2"/>
              <a:buChar char="§"/>
              <a:defRPr/>
            </a:pPr>
            <a:r>
              <a:rPr lang="en-US" sz="2200" dirty="0" smtClean="0"/>
              <a:t>Installation </a:t>
            </a:r>
            <a:r>
              <a:rPr lang="en-US" sz="2200" dirty="0"/>
              <a:t>of 14 bioretention </a:t>
            </a:r>
            <a:r>
              <a:rPr lang="en-US" sz="2200" dirty="0" smtClean="0"/>
              <a:t>facilities</a:t>
            </a:r>
          </a:p>
          <a:p>
            <a:pPr marL="573088" lvl="1" indent="-284163">
              <a:buFont typeface="Wingdings" pitchFamily="2" charset="2"/>
              <a:buChar char="§"/>
              <a:defRPr/>
            </a:pPr>
            <a:r>
              <a:rPr lang="en-US" sz="2200" dirty="0" smtClean="0"/>
              <a:t>Located along Irving </a:t>
            </a:r>
            <a:r>
              <a:rPr lang="en-US" sz="2200" dirty="0"/>
              <a:t>Street corridor between Michigan Avenue and North Capitol </a:t>
            </a:r>
            <a:r>
              <a:rPr lang="en-US" sz="2200" dirty="0" smtClean="0"/>
              <a:t>Street</a:t>
            </a:r>
          </a:p>
          <a:p>
            <a:pPr marL="573088" lvl="1" indent="-284163">
              <a:buFont typeface="Wingdings" pitchFamily="2" charset="2"/>
              <a:buChar char="§"/>
              <a:defRPr/>
            </a:pPr>
            <a:r>
              <a:rPr lang="en-US" sz="2200" dirty="0" smtClean="0"/>
              <a:t>Approx. 400,000 gal of storage provided</a:t>
            </a:r>
            <a:endParaRPr lang="en-US" sz="2200" dirty="0"/>
          </a:p>
          <a:p>
            <a:pPr lvl="1">
              <a:buNone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2209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</a:pP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724400" y="3515380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1400" b="1" dirty="0" smtClean="0">
                <a:solidFill>
                  <a:prstClr val="black"/>
                </a:solidFill>
                <a:latin typeface="Arial Narrow" pitchFamily="34" charset="0"/>
              </a:rPr>
              <a:t>Flooding in Bloomingdale      and LeDroit Park</a:t>
            </a:r>
            <a:endParaRPr lang="en-US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200400"/>
            <a:ext cx="2052439" cy="29948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6781797" y="6183015"/>
            <a:ext cx="236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Recently planted bioretention</a:t>
            </a:r>
            <a:endParaRPr lang="en-US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Previous Experience – Indianapolis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403409" y="1317819"/>
            <a:ext cx="3953437" cy="4830765"/>
          </a:xfrm>
        </p:spPr>
        <p:txBody>
          <a:bodyPr>
            <a:normAutofit/>
          </a:bodyPr>
          <a:lstStyle/>
          <a:p>
            <a:pPr marL="285750" indent="-285750">
              <a:buNone/>
              <a:defRPr/>
            </a:pPr>
            <a:r>
              <a:rPr lang="en-US" sz="2400" u="sng" dirty="0" smtClean="0"/>
              <a:t>Pogue’s Run</a:t>
            </a:r>
          </a:p>
          <a:p>
            <a:pPr marL="285750" indent="-285750">
              <a:defRPr/>
            </a:pPr>
            <a:r>
              <a:rPr lang="en-US" sz="2200" dirty="0" smtClean="0"/>
              <a:t>Multipurpose project: provided control for CSOs and flooding</a:t>
            </a:r>
          </a:p>
          <a:p>
            <a:pPr marL="285750" indent="-285750">
              <a:defRPr/>
            </a:pPr>
            <a:r>
              <a:rPr lang="en-US" sz="2200" dirty="0" smtClean="0"/>
              <a:t>Offline basins store peak storm water flows</a:t>
            </a:r>
          </a:p>
          <a:p>
            <a:pPr marL="285750" indent="-285750">
              <a:defRPr/>
            </a:pPr>
            <a:r>
              <a:rPr lang="en-US" sz="2200" dirty="0" smtClean="0"/>
              <a:t>Reduction in peak flows allows conversion of downstream culvert to CSO storage facility</a:t>
            </a:r>
          </a:p>
          <a:p>
            <a:pPr marL="285750" indent="-285750">
              <a:defRPr/>
            </a:pPr>
            <a:r>
              <a:rPr lang="en-US" sz="2200" dirty="0" smtClean="0"/>
              <a:t>Green Infrastructure and Sewer Separation implemented on smaller scale for localized control</a:t>
            </a:r>
          </a:p>
          <a:p>
            <a:pPr marL="285750" indent="-285750">
              <a:defRPr/>
            </a:pPr>
            <a:endParaRPr lang="en-US" sz="2200" dirty="0" smtClean="0"/>
          </a:p>
          <a:p>
            <a:pPr marL="285750" indent="-285750">
              <a:defRPr/>
            </a:pPr>
            <a:endParaRPr lang="en-US" sz="2200" dirty="0" smtClean="0"/>
          </a:p>
          <a:p>
            <a:pPr marL="685610" lvl="1" indent="-285750">
              <a:defRPr/>
            </a:pPr>
            <a:endParaRPr lang="en-US" sz="2000" dirty="0" smtClean="0"/>
          </a:p>
          <a:p>
            <a:pPr marL="685610" lvl="1" indent="-285750">
              <a:defRPr/>
            </a:pPr>
            <a:endParaRPr lang="en-US" sz="2000" dirty="0" smtClean="0"/>
          </a:p>
          <a:p>
            <a:pPr marL="685610" lvl="1" indent="-285750">
              <a:defRPr/>
            </a:pPr>
            <a:endParaRPr lang="en-US" sz="2000" dirty="0" smtClean="0"/>
          </a:p>
          <a:p>
            <a:pPr marL="685610" lvl="1" indent="-285750"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81480" y="6114295"/>
            <a:ext cx="2133600" cy="365125"/>
          </a:xfrm>
        </p:spPr>
        <p:txBody>
          <a:bodyPr/>
          <a:lstStyle/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230087" y="1358145"/>
            <a:ext cx="3406258" cy="821365"/>
          </a:xfrm>
          <a:custGeom>
            <a:avLst/>
            <a:gdLst>
              <a:gd name="connsiteX0" fmla="*/ 313661 w 3365205"/>
              <a:gd name="connsiteY0" fmla="*/ 0 h 1027814"/>
              <a:gd name="connsiteX1" fmla="*/ 313661 w 3365205"/>
              <a:gd name="connsiteY1" fmla="*/ 212651 h 1027814"/>
              <a:gd name="connsiteX2" fmla="*/ 324293 w 3365205"/>
              <a:gd name="connsiteY2" fmla="*/ 925033 h 1027814"/>
              <a:gd name="connsiteX3" fmla="*/ 2259419 w 3365205"/>
              <a:gd name="connsiteY3" fmla="*/ 829340 h 1027814"/>
              <a:gd name="connsiteX4" fmla="*/ 3365205 w 3365205"/>
              <a:gd name="connsiteY4" fmla="*/ 425302 h 1027814"/>
              <a:gd name="connsiteX0" fmla="*/ 329314 w 3380858"/>
              <a:gd name="connsiteY0" fmla="*/ 0 h 1028700"/>
              <a:gd name="connsiteX1" fmla="*/ 235393 w 3380858"/>
              <a:gd name="connsiteY1" fmla="*/ 207335 h 1028700"/>
              <a:gd name="connsiteX2" fmla="*/ 339946 w 3380858"/>
              <a:gd name="connsiteY2" fmla="*/ 925033 h 1028700"/>
              <a:gd name="connsiteX3" fmla="*/ 2275072 w 3380858"/>
              <a:gd name="connsiteY3" fmla="*/ 829340 h 1028700"/>
              <a:gd name="connsiteX4" fmla="*/ 3380858 w 3380858"/>
              <a:gd name="connsiteY4" fmla="*/ 425302 h 1028700"/>
              <a:gd name="connsiteX0" fmla="*/ 159193 w 3380858"/>
              <a:gd name="connsiteY0" fmla="*/ 0 h 1126165"/>
              <a:gd name="connsiteX1" fmla="*/ 235393 w 3380858"/>
              <a:gd name="connsiteY1" fmla="*/ 304800 h 1126165"/>
              <a:gd name="connsiteX2" fmla="*/ 339946 w 3380858"/>
              <a:gd name="connsiteY2" fmla="*/ 1022498 h 1126165"/>
              <a:gd name="connsiteX3" fmla="*/ 2275072 w 3380858"/>
              <a:gd name="connsiteY3" fmla="*/ 926805 h 1126165"/>
              <a:gd name="connsiteX4" fmla="*/ 3380858 w 3380858"/>
              <a:gd name="connsiteY4" fmla="*/ 522767 h 1126165"/>
              <a:gd name="connsiteX0" fmla="*/ 171893 w 3393558"/>
              <a:gd name="connsiteY0" fmla="*/ 0 h 1126165"/>
              <a:gd name="connsiteX1" fmla="*/ 171893 w 3393558"/>
              <a:gd name="connsiteY1" fmla="*/ 304801 h 1126165"/>
              <a:gd name="connsiteX2" fmla="*/ 352646 w 3393558"/>
              <a:gd name="connsiteY2" fmla="*/ 1022498 h 1126165"/>
              <a:gd name="connsiteX3" fmla="*/ 2287772 w 3393558"/>
              <a:gd name="connsiteY3" fmla="*/ 926805 h 1126165"/>
              <a:gd name="connsiteX4" fmla="*/ 3393558 w 3393558"/>
              <a:gd name="connsiteY4" fmla="*/ 522767 h 1126165"/>
              <a:gd name="connsiteX0" fmla="*/ 171893 w 3393558"/>
              <a:gd name="connsiteY0" fmla="*/ 0 h 1126165"/>
              <a:gd name="connsiteX1" fmla="*/ 171893 w 3393558"/>
              <a:gd name="connsiteY1" fmla="*/ 304801 h 1126165"/>
              <a:gd name="connsiteX2" fmla="*/ 352646 w 3393558"/>
              <a:gd name="connsiteY2" fmla="*/ 1022498 h 1126165"/>
              <a:gd name="connsiteX3" fmla="*/ 2287772 w 3393558"/>
              <a:gd name="connsiteY3" fmla="*/ 926805 h 1126165"/>
              <a:gd name="connsiteX4" fmla="*/ 3393558 w 3393558"/>
              <a:gd name="connsiteY4" fmla="*/ 522767 h 1126165"/>
              <a:gd name="connsiteX0" fmla="*/ 171893 w 3393558"/>
              <a:gd name="connsiteY0" fmla="*/ 0 h 1126165"/>
              <a:gd name="connsiteX1" fmla="*/ 171893 w 3393558"/>
              <a:gd name="connsiteY1" fmla="*/ 304801 h 1126165"/>
              <a:gd name="connsiteX2" fmla="*/ 352646 w 3393558"/>
              <a:gd name="connsiteY2" fmla="*/ 1022498 h 1126165"/>
              <a:gd name="connsiteX3" fmla="*/ 2287772 w 3393558"/>
              <a:gd name="connsiteY3" fmla="*/ 926805 h 1126165"/>
              <a:gd name="connsiteX4" fmla="*/ 3393558 w 3393558"/>
              <a:gd name="connsiteY4" fmla="*/ 522767 h 1126165"/>
              <a:gd name="connsiteX0" fmla="*/ 95693 w 3393558"/>
              <a:gd name="connsiteY0" fmla="*/ 0 h 1126164"/>
              <a:gd name="connsiteX1" fmla="*/ 171893 w 3393558"/>
              <a:gd name="connsiteY1" fmla="*/ 304800 h 1126164"/>
              <a:gd name="connsiteX2" fmla="*/ 352646 w 3393558"/>
              <a:gd name="connsiteY2" fmla="*/ 1022497 h 1126164"/>
              <a:gd name="connsiteX3" fmla="*/ 2287772 w 3393558"/>
              <a:gd name="connsiteY3" fmla="*/ 926804 h 1126164"/>
              <a:gd name="connsiteX4" fmla="*/ 3393558 w 3393558"/>
              <a:gd name="connsiteY4" fmla="*/ 522766 h 1126164"/>
              <a:gd name="connsiteX0" fmla="*/ 108393 w 3406258"/>
              <a:gd name="connsiteY0" fmla="*/ 0 h 1126164"/>
              <a:gd name="connsiteX1" fmla="*/ 108393 w 3406258"/>
              <a:gd name="connsiteY1" fmla="*/ 304799 h 1126164"/>
              <a:gd name="connsiteX2" fmla="*/ 365346 w 3406258"/>
              <a:gd name="connsiteY2" fmla="*/ 1022497 h 1126164"/>
              <a:gd name="connsiteX3" fmla="*/ 2300472 w 3406258"/>
              <a:gd name="connsiteY3" fmla="*/ 926804 h 1126164"/>
              <a:gd name="connsiteX4" fmla="*/ 3406258 w 3406258"/>
              <a:gd name="connsiteY4" fmla="*/ 522766 h 1126164"/>
              <a:gd name="connsiteX0" fmla="*/ 108393 w 3406258"/>
              <a:gd name="connsiteY0" fmla="*/ 0 h 1126164"/>
              <a:gd name="connsiteX1" fmla="*/ 108393 w 3406258"/>
              <a:gd name="connsiteY1" fmla="*/ 152399 h 1126164"/>
              <a:gd name="connsiteX2" fmla="*/ 108393 w 3406258"/>
              <a:gd name="connsiteY2" fmla="*/ 304799 h 1126164"/>
              <a:gd name="connsiteX3" fmla="*/ 365346 w 3406258"/>
              <a:gd name="connsiteY3" fmla="*/ 1022497 h 1126164"/>
              <a:gd name="connsiteX4" fmla="*/ 2300472 w 3406258"/>
              <a:gd name="connsiteY4" fmla="*/ 926804 h 1126164"/>
              <a:gd name="connsiteX5" fmla="*/ 3406258 w 3406258"/>
              <a:gd name="connsiteY5" fmla="*/ 522766 h 1126164"/>
              <a:gd name="connsiteX0" fmla="*/ 108393 w 3406258"/>
              <a:gd name="connsiteY0" fmla="*/ 0 h 1126164"/>
              <a:gd name="connsiteX1" fmla="*/ 108393 w 3406258"/>
              <a:gd name="connsiteY1" fmla="*/ 152399 h 1126164"/>
              <a:gd name="connsiteX2" fmla="*/ 108393 w 3406258"/>
              <a:gd name="connsiteY2" fmla="*/ 304799 h 1126164"/>
              <a:gd name="connsiteX3" fmla="*/ 365346 w 3406258"/>
              <a:gd name="connsiteY3" fmla="*/ 1022497 h 1126164"/>
              <a:gd name="connsiteX4" fmla="*/ 2300472 w 3406258"/>
              <a:gd name="connsiteY4" fmla="*/ 926804 h 1126164"/>
              <a:gd name="connsiteX5" fmla="*/ 3406258 w 3406258"/>
              <a:gd name="connsiteY5" fmla="*/ 522766 h 1126164"/>
              <a:gd name="connsiteX0" fmla="*/ 108393 w 3406258"/>
              <a:gd name="connsiteY0" fmla="*/ 0 h 1126164"/>
              <a:gd name="connsiteX1" fmla="*/ 108393 w 3406258"/>
              <a:gd name="connsiteY1" fmla="*/ 152399 h 1126164"/>
              <a:gd name="connsiteX2" fmla="*/ 108393 w 3406258"/>
              <a:gd name="connsiteY2" fmla="*/ 304799 h 1126164"/>
              <a:gd name="connsiteX3" fmla="*/ 365346 w 3406258"/>
              <a:gd name="connsiteY3" fmla="*/ 1022497 h 1126164"/>
              <a:gd name="connsiteX4" fmla="*/ 2300472 w 3406258"/>
              <a:gd name="connsiteY4" fmla="*/ 926804 h 1126164"/>
              <a:gd name="connsiteX5" fmla="*/ 3406258 w 3406258"/>
              <a:gd name="connsiteY5" fmla="*/ 522766 h 1126164"/>
              <a:gd name="connsiteX0" fmla="*/ 108393 w 3406258"/>
              <a:gd name="connsiteY0" fmla="*/ 0 h 1126165"/>
              <a:gd name="connsiteX1" fmla="*/ 108393 w 3406258"/>
              <a:gd name="connsiteY1" fmla="*/ 152400 h 1126165"/>
              <a:gd name="connsiteX2" fmla="*/ 108393 w 3406258"/>
              <a:gd name="connsiteY2" fmla="*/ 304800 h 1126165"/>
              <a:gd name="connsiteX3" fmla="*/ 365346 w 3406258"/>
              <a:gd name="connsiteY3" fmla="*/ 1022498 h 1126165"/>
              <a:gd name="connsiteX4" fmla="*/ 2300472 w 3406258"/>
              <a:gd name="connsiteY4" fmla="*/ 926805 h 1126165"/>
              <a:gd name="connsiteX5" fmla="*/ 3406258 w 3406258"/>
              <a:gd name="connsiteY5" fmla="*/ 522767 h 1126165"/>
              <a:gd name="connsiteX0" fmla="*/ 108393 w 3406258"/>
              <a:gd name="connsiteY0" fmla="*/ 65641 h 1039406"/>
              <a:gd name="connsiteX1" fmla="*/ 108393 w 3406258"/>
              <a:gd name="connsiteY1" fmla="*/ 218041 h 1039406"/>
              <a:gd name="connsiteX2" fmla="*/ 365346 w 3406258"/>
              <a:gd name="connsiteY2" fmla="*/ 935739 h 1039406"/>
              <a:gd name="connsiteX3" fmla="*/ 2300472 w 3406258"/>
              <a:gd name="connsiteY3" fmla="*/ 840046 h 1039406"/>
              <a:gd name="connsiteX4" fmla="*/ 3406258 w 3406258"/>
              <a:gd name="connsiteY4" fmla="*/ 436008 h 1039406"/>
              <a:gd name="connsiteX0" fmla="*/ 108393 w 3406258"/>
              <a:gd name="connsiteY0" fmla="*/ 0 h 821365"/>
              <a:gd name="connsiteX1" fmla="*/ 365346 w 3406258"/>
              <a:gd name="connsiteY1" fmla="*/ 717698 h 821365"/>
              <a:gd name="connsiteX2" fmla="*/ 2300472 w 3406258"/>
              <a:gd name="connsiteY2" fmla="*/ 622005 h 821365"/>
              <a:gd name="connsiteX3" fmla="*/ 3406258 w 3406258"/>
              <a:gd name="connsiteY3" fmla="*/ 217967 h 821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258" h="821365">
                <a:moveTo>
                  <a:pt x="108393" y="0"/>
                </a:moveTo>
                <a:cubicBezTo>
                  <a:pt x="94069" y="189466"/>
                  <a:pt x="0" y="614031"/>
                  <a:pt x="365346" y="717698"/>
                </a:cubicBezTo>
                <a:cubicBezTo>
                  <a:pt x="730692" y="821365"/>
                  <a:pt x="1793653" y="705294"/>
                  <a:pt x="2300472" y="622005"/>
                </a:cubicBezTo>
                <a:cubicBezTo>
                  <a:pt x="2807291" y="538716"/>
                  <a:pt x="3106774" y="378341"/>
                  <a:pt x="3406258" y="217967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5567080" y="4025145"/>
            <a:ext cx="1371600" cy="5334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643280" y="4101345"/>
            <a:ext cx="1371600" cy="533400"/>
          </a:xfrm>
          <a:prstGeom prst="line">
            <a:avLst/>
          </a:prstGeom>
          <a:ln w="412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195479" y="1434345"/>
            <a:ext cx="1527543" cy="4681870"/>
          </a:xfrm>
          <a:custGeom>
            <a:avLst/>
            <a:gdLst>
              <a:gd name="connsiteX0" fmla="*/ 0 w 1534633"/>
              <a:gd name="connsiteY0" fmla="*/ 0 h 5071730"/>
              <a:gd name="connsiteX1" fmla="*/ 180753 w 1534633"/>
              <a:gd name="connsiteY1" fmla="*/ 818707 h 5071730"/>
              <a:gd name="connsiteX2" fmla="*/ 829339 w 1534633"/>
              <a:gd name="connsiteY2" fmla="*/ 1169582 h 5071730"/>
              <a:gd name="connsiteX3" fmla="*/ 552893 w 1534633"/>
              <a:gd name="connsiteY3" fmla="*/ 2009554 h 5071730"/>
              <a:gd name="connsiteX4" fmla="*/ 1371600 w 1534633"/>
              <a:gd name="connsiteY4" fmla="*/ 3104707 h 5071730"/>
              <a:gd name="connsiteX5" fmla="*/ 1531088 w 1534633"/>
              <a:gd name="connsiteY5" fmla="*/ 5071730 h 5071730"/>
              <a:gd name="connsiteX0" fmla="*/ 0 w 1534633"/>
              <a:gd name="connsiteY0" fmla="*/ 0 h 5071730"/>
              <a:gd name="connsiteX1" fmla="*/ 180753 w 1534633"/>
              <a:gd name="connsiteY1" fmla="*/ 818707 h 5071730"/>
              <a:gd name="connsiteX2" fmla="*/ 687572 w 1534633"/>
              <a:gd name="connsiteY2" fmla="*/ 1252870 h 5071730"/>
              <a:gd name="connsiteX3" fmla="*/ 552893 w 1534633"/>
              <a:gd name="connsiteY3" fmla="*/ 2009554 h 5071730"/>
              <a:gd name="connsiteX4" fmla="*/ 1371600 w 1534633"/>
              <a:gd name="connsiteY4" fmla="*/ 3104707 h 5071730"/>
              <a:gd name="connsiteX5" fmla="*/ 1531088 w 1534633"/>
              <a:gd name="connsiteY5" fmla="*/ 5071730 h 5071730"/>
              <a:gd name="connsiteX0" fmla="*/ 0 w 1550286"/>
              <a:gd name="connsiteY0" fmla="*/ 0 h 5071730"/>
              <a:gd name="connsiteX1" fmla="*/ 180753 w 1550286"/>
              <a:gd name="connsiteY1" fmla="*/ 818707 h 5071730"/>
              <a:gd name="connsiteX2" fmla="*/ 687572 w 1550286"/>
              <a:gd name="connsiteY2" fmla="*/ 1252870 h 5071730"/>
              <a:gd name="connsiteX3" fmla="*/ 458972 w 1550286"/>
              <a:gd name="connsiteY3" fmla="*/ 2091070 h 5071730"/>
              <a:gd name="connsiteX4" fmla="*/ 1371600 w 1550286"/>
              <a:gd name="connsiteY4" fmla="*/ 3104707 h 5071730"/>
              <a:gd name="connsiteX5" fmla="*/ 1531088 w 1550286"/>
              <a:gd name="connsiteY5" fmla="*/ 5071730 h 5071730"/>
              <a:gd name="connsiteX0" fmla="*/ 0 w 1549400"/>
              <a:gd name="connsiteY0" fmla="*/ 0 h 4834270"/>
              <a:gd name="connsiteX1" fmla="*/ 180753 w 1549400"/>
              <a:gd name="connsiteY1" fmla="*/ 818707 h 4834270"/>
              <a:gd name="connsiteX2" fmla="*/ 687572 w 1549400"/>
              <a:gd name="connsiteY2" fmla="*/ 1252870 h 4834270"/>
              <a:gd name="connsiteX3" fmla="*/ 458972 w 1549400"/>
              <a:gd name="connsiteY3" fmla="*/ 2091070 h 4834270"/>
              <a:gd name="connsiteX4" fmla="*/ 1371600 w 1549400"/>
              <a:gd name="connsiteY4" fmla="*/ 3104707 h 4834270"/>
              <a:gd name="connsiteX5" fmla="*/ 1525771 w 1549400"/>
              <a:gd name="connsiteY5" fmla="*/ 4834270 h 4834270"/>
              <a:gd name="connsiteX0" fmla="*/ 0 w 1549400"/>
              <a:gd name="connsiteY0" fmla="*/ 0 h 4681870"/>
              <a:gd name="connsiteX1" fmla="*/ 180753 w 1549400"/>
              <a:gd name="connsiteY1" fmla="*/ 818707 h 4681870"/>
              <a:gd name="connsiteX2" fmla="*/ 687572 w 1549400"/>
              <a:gd name="connsiteY2" fmla="*/ 1252870 h 4681870"/>
              <a:gd name="connsiteX3" fmla="*/ 458972 w 1549400"/>
              <a:gd name="connsiteY3" fmla="*/ 2091070 h 4681870"/>
              <a:gd name="connsiteX4" fmla="*/ 1371600 w 1549400"/>
              <a:gd name="connsiteY4" fmla="*/ 3104707 h 4681870"/>
              <a:gd name="connsiteX5" fmla="*/ 1525771 w 1549400"/>
              <a:gd name="connsiteY5" fmla="*/ 4681870 h 4681870"/>
              <a:gd name="connsiteX0" fmla="*/ 0 w 1527543"/>
              <a:gd name="connsiteY0" fmla="*/ 0 h 4681870"/>
              <a:gd name="connsiteX1" fmla="*/ 180753 w 1527543"/>
              <a:gd name="connsiteY1" fmla="*/ 818707 h 4681870"/>
              <a:gd name="connsiteX2" fmla="*/ 687572 w 1527543"/>
              <a:gd name="connsiteY2" fmla="*/ 1252870 h 4681870"/>
              <a:gd name="connsiteX3" fmla="*/ 458972 w 1527543"/>
              <a:gd name="connsiteY3" fmla="*/ 2091070 h 4681870"/>
              <a:gd name="connsiteX4" fmla="*/ 1219200 w 1527543"/>
              <a:gd name="connsiteY4" fmla="*/ 2743200 h 4681870"/>
              <a:gd name="connsiteX5" fmla="*/ 1525771 w 1527543"/>
              <a:gd name="connsiteY5" fmla="*/ 4681870 h 4681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543" h="4681870">
                <a:moveTo>
                  <a:pt x="0" y="0"/>
                </a:moveTo>
                <a:cubicBezTo>
                  <a:pt x="21265" y="311888"/>
                  <a:pt x="66158" y="609895"/>
                  <a:pt x="180753" y="818707"/>
                </a:cubicBezTo>
                <a:cubicBezTo>
                  <a:pt x="295348" y="1027519"/>
                  <a:pt x="641202" y="1040810"/>
                  <a:pt x="687572" y="1252870"/>
                </a:cubicBezTo>
                <a:cubicBezTo>
                  <a:pt x="733942" y="1464931"/>
                  <a:pt x="370367" y="1842682"/>
                  <a:pt x="458972" y="2091070"/>
                </a:cubicBezTo>
                <a:cubicBezTo>
                  <a:pt x="547577" y="2339458"/>
                  <a:pt x="1041400" y="2311400"/>
                  <a:pt x="1219200" y="2743200"/>
                </a:cubicBezTo>
                <a:cubicBezTo>
                  <a:pt x="1397000" y="3175000"/>
                  <a:pt x="1527543" y="3953540"/>
                  <a:pt x="1525771" y="4681870"/>
                </a:cubicBezTo>
              </a:path>
            </a:pathLst>
          </a:custGeom>
          <a:ln w="190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6931210" y="1742881"/>
            <a:ext cx="1976966" cy="2282264"/>
          </a:xfrm>
          <a:custGeom>
            <a:avLst/>
            <a:gdLst>
              <a:gd name="connsiteX0" fmla="*/ 1909482 w 1988670"/>
              <a:gd name="connsiteY0" fmla="*/ 17929 h 2241176"/>
              <a:gd name="connsiteX1" fmla="*/ 1837764 w 1988670"/>
              <a:gd name="connsiteY1" fmla="*/ 62753 h 2241176"/>
              <a:gd name="connsiteX2" fmla="*/ 1004047 w 1988670"/>
              <a:gd name="connsiteY2" fmla="*/ 394447 h 2241176"/>
              <a:gd name="connsiteX3" fmla="*/ 600635 w 1988670"/>
              <a:gd name="connsiteY3" fmla="*/ 1362635 h 2241176"/>
              <a:gd name="connsiteX4" fmla="*/ 0 w 1988670"/>
              <a:gd name="connsiteY4" fmla="*/ 2241176 h 2241176"/>
              <a:gd name="connsiteX0" fmla="*/ 1909482 w 1988670"/>
              <a:gd name="connsiteY0" fmla="*/ 17929 h 2241176"/>
              <a:gd name="connsiteX1" fmla="*/ 1837764 w 1988670"/>
              <a:gd name="connsiteY1" fmla="*/ 62753 h 2241176"/>
              <a:gd name="connsiteX2" fmla="*/ 1004047 w 1988670"/>
              <a:gd name="connsiteY2" fmla="*/ 394447 h 2241176"/>
              <a:gd name="connsiteX3" fmla="*/ 600635 w 1988670"/>
              <a:gd name="connsiteY3" fmla="*/ 1362635 h 2241176"/>
              <a:gd name="connsiteX4" fmla="*/ 0 w 1988670"/>
              <a:gd name="connsiteY4" fmla="*/ 2241176 h 2241176"/>
              <a:gd name="connsiteX0" fmla="*/ 1909482 w 1976966"/>
              <a:gd name="connsiteY0" fmla="*/ 59017 h 2282264"/>
              <a:gd name="connsiteX1" fmla="*/ 1837764 w 1976966"/>
              <a:gd name="connsiteY1" fmla="*/ 103841 h 2282264"/>
              <a:gd name="connsiteX2" fmla="*/ 1074270 w 1976966"/>
              <a:gd name="connsiteY2" fmla="*/ 682064 h 2282264"/>
              <a:gd name="connsiteX3" fmla="*/ 600635 w 1976966"/>
              <a:gd name="connsiteY3" fmla="*/ 1403723 h 2282264"/>
              <a:gd name="connsiteX4" fmla="*/ 0 w 1976966"/>
              <a:gd name="connsiteY4" fmla="*/ 2282264 h 2282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966" h="2282264">
                <a:moveTo>
                  <a:pt x="1909482" y="59017"/>
                </a:moveTo>
                <a:cubicBezTo>
                  <a:pt x="1949076" y="50052"/>
                  <a:pt x="1976966" y="0"/>
                  <a:pt x="1837764" y="103841"/>
                </a:cubicBezTo>
                <a:cubicBezTo>
                  <a:pt x="1698562" y="207682"/>
                  <a:pt x="1280458" y="465417"/>
                  <a:pt x="1074270" y="682064"/>
                </a:cubicBezTo>
                <a:cubicBezTo>
                  <a:pt x="868082" y="898711"/>
                  <a:pt x="779680" y="1137023"/>
                  <a:pt x="600635" y="1403723"/>
                </a:cubicBezTo>
                <a:cubicBezTo>
                  <a:pt x="421590" y="1670423"/>
                  <a:pt x="393981" y="2107266"/>
                  <a:pt x="0" y="2282264"/>
                </a:cubicBezTo>
              </a:path>
            </a:pathLst>
          </a:cu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7549961" y="1834955"/>
            <a:ext cx="1019175" cy="623888"/>
          </a:xfrm>
          <a:custGeom>
            <a:avLst/>
            <a:gdLst>
              <a:gd name="connsiteX0" fmla="*/ 1019175 w 1019175"/>
              <a:gd name="connsiteY0" fmla="*/ 85725 h 623888"/>
              <a:gd name="connsiteX1" fmla="*/ 1019175 w 1019175"/>
              <a:gd name="connsiteY1" fmla="*/ 85725 h 623888"/>
              <a:gd name="connsiteX2" fmla="*/ 881063 w 1019175"/>
              <a:gd name="connsiteY2" fmla="*/ 157163 h 623888"/>
              <a:gd name="connsiteX3" fmla="*/ 295275 w 1019175"/>
              <a:gd name="connsiteY3" fmla="*/ 623888 h 623888"/>
              <a:gd name="connsiteX4" fmla="*/ 242888 w 1019175"/>
              <a:gd name="connsiteY4" fmla="*/ 623888 h 623888"/>
              <a:gd name="connsiteX5" fmla="*/ 0 w 1019175"/>
              <a:gd name="connsiteY5" fmla="*/ 476250 h 623888"/>
              <a:gd name="connsiteX6" fmla="*/ 747713 w 1019175"/>
              <a:gd name="connsiteY6" fmla="*/ 71438 h 623888"/>
              <a:gd name="connsiteX7" fmla="*/ 800100 w 1019175"/>
              <a:gd name="connsiteY7" fmla="*/ 57150 h 623888"/>
              <a:gd name="connsiteX8" fmla="*/ 852488 w 1019175"/>
              <a:gd name="connsiteY8" fmla="*/ 42863 h 623888"/>
              <a:gd name="connsiteX9" fmla="*/ 966788 w 1019175"/>
              <a:gd name="connsiteY9" fmla="*/ 0 h 623888"/>
              <a:gd name="connsiteX10" fmla="*/ 1019175 w 1019175"/>
              <a:gd name="connsiteY10" fmla="*/ 85725 h 62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175" h="623888">
                <a:moveTo>
                  <a:pt x="1019175" y="85725"/>
                </a:moveTo>
                <a:lnTo>
                  <a:pt x="1019175" y="85725"/>
                </a:lnTo>
                <a:lnTo>
                  <a:pt x="881063" y="157163"/>
                </a:lnTo>
                <a:lnTo>
                  <a:pt x="295275" y="623888"/>
                </a:lnTo>
                <a:lnTo>
                  <a:pt x="242888" y="623888"/>
                </a:lnTo>
                <a:lnTo>
                  <a:pt x="0" y="476250"/>
                </a:lnTo>
                <a:lnTo>
                  <a:pt x="747713" y="71438"/>
                </a:lnTo>
                <a:cubicBezTo>
                  <a:pt x="765175" y="66675"/>
                  <a:pt x="782929" y="62874"/>
                  <a:pt x="800100" y="57150"/>
                </a:cubicBezTo>
                <a:cubicBezTo>
                  <a:pt x="850465" y="40362"/>
                  <a:pt x="815471" y="42863"/>
                  <a:pt x="852488" y="42863"/>
                </a:cubicBezTo>
                <a:lnTo>
                  <a:pt x="966788" y="0"/>
                </a:lnTo>
                <a:lnTo>
                  <a:pt x="1019175" y="85725"/>
                </a:lnTo>
                <a:close/>
              </a:path>
            </a:pathLst>
          </a:cu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 rot="4276761">
            <a:off x="5348820" y="1682860"/>
            <a:ext cx="263712" cy="203118"/>
          </a:xfrm>
          <a:prstGeom prst="rect">
            <a:avLst/>
          </a:prstGeom>
          <a:noFill/>
        </p:spPr>
        <p:txBody>
          <a:bodyPr wrap="none" lIns="9137" tIns="9137" rIns="9137" bIns="9137" rtlCol="0">
            <a:spAutoFit/>
          </a:bodyPr>
          <a:lstStyle/>
          <a:p>
            <a:r>
              <a:rPr lang="en-US" sz="1200" b="1" dirty="0" smtClean="0"/>
              <a:t>I-65</a:t>
            </a:r>
            <a:endParaRPr lang="en-US" sz="1200" b="1" dirty="0"/>
          </a:p>
        </p:txBody>
      </p:sp>
      <p:sp>
        <p:nvSpPr>
          <p:cNvPr id="17" name="Freeform 16"/>
          <p:cNvSpPr/>
          <p:nvPr/>
        </p:nvSpPr>
        <p:spPr>
          <a:xfrm>
            <a:off x="4347879" y="2120145"/>
            <a:ext cx="2540747" cy="2122393"/>
          </a:xfrm>
          <a:custGeom>
            <a:avLst/>
            <a:gdLst>
              <a:gd name="connsiteX0" fmla="*/ 2178423 w 2729752"/>
              <a:gd name="connsiteY0" fmla="*/ 0 h 2559423"/>
              <a:gd name="connsiteX1" fmla="*/ 2366682 w 2729752"/>
              <a:gd name="connsiteY1" fmla="*/ 2151529 h 2559423"/>
              <a:gd name="connsiteX2" fmla="*/ 0 w 2729752"/>
              <a:gd name="connsiteY2" fmla="*/ 2447364 h 2559423"/>
              <a:gd name="connsiteX0" fmla="*/ 2178423 w 2789517"/>
              <a:gd name="connsiteY0" fmla="*/ 0 h 2503393"/>
              <a:gd name="connsiteX1" fmla="*/ 2537012 w 2789517"/>
              <a:gd name="connsiteY1" fmla="*/ 1658470 h 2503393"/>
              <a:gd name="connsiteX2" fmla="*/ 2366682 w 2789517"/>
              <a:gd name="connsiteY2" fmla="*/ 2151529 h 2503393"/>
              <a:gd name="connsiteX3" fmla="*/ 0 w 2789517"/>
              <a:gd name="connsiteY3" fmla="*/ 2447364 h 2503393"/>
              <a:gd name="connsiteX0" fmla="*/ 2178423 w 2569882"/>
              <a:gd name="connsiteY0" fmla="*/ 0 h 2503393"/>
              <a:gd name="connsiteX1" fmla="*/ 2537012 w 2569882"/>
              <a:gd name="connsiteY1" fmla="*/ 1658470 h 2503393"/>
              <a:gd name="connsiteX2" fmla="*/ 2147047 w 2569882"/>
              <a:gd name="connsiteY2" fmla="*/ 2317376 h 2503393"/>
              <a:gd name="connsiteX3" fmla="*/ 0 w 2569882"/>
              <a:gd name="connsiteY3" fmla="*/ 2447364 h 2503393"/>
              <a:gd name="connsiteX0" fmla="*/ 2178423 w 2542988"/>
              <a:gd name="connsiteY0" fmla="*/ 0 h 2503393"/>
              <a:gd name="connsiteX1" fmla="*/ 2375647 w 2542988"/>
              <a:gd name="connsiteY1" fmla="*/ 1707776 h 2503393"/>
              <a:gd name="connsiteX2" fmla="*/ 2147047 w 2542988"/>
              <a:gd name="connsiteY2" fmla="*/ 2317376 h 2503393"/>
              <a:gd name="connsiteX3" fmla="*/ 0 w 2542988"/>
              <a:gd name="connsiteY3" fmla="*/ 2447364 h 2503393"/>
              <a:gd name="connsiteX0" fmla="*/ 2209800 w 2542988"/>
              <a:gd name="connsiteY0" fmla="*/ 0 h 2198593"/>
              <a:gd name="connsiteX1" fmla="*/ 2375647 w 2542988"/>
              <a:gd name="connsiteY1" fmla="*/ 1402976 h 2198593"/>
              <a:gd name="connsiteX2" fmla="*/ 2147047 w 2542988"/>
              <a:gd name="connsiteY2" fmla="*/ 2012576 h 2198593"/>
              <a:gd name="connsiteX3" fmla="*/ 0 w 2542988"/>
              <a:gd name="connsiteY3" fmla="*/ 2142564 h 2198593"/>
              <a:gd name="connsiteX0" fmla="*/ 2209800 w 2542988"/>
              <a:gd name="connsiteY0" fmla="*/ 0 h 2122393"/>
              <a:gd name="connsiteX1" fmla="*/ 2375647 w 2542988"/>
              <a:gd name="connsiteY1" fmla="*/ 1326776 h 2122393"/>
              <a:gd name="connsiteX2" fmla="*/ 2147047 w 2542988"/>
              <a:gd name="connsiteY2" fmla="*/ 1936376 h 2122393"/>
              <a:gd name="connsiteX3" fmla="*/ 0 w 2542988"/>
              <a:gd name="connsiteY3" fmla="*/ 2066364 h 2122393"/>
              <a:gd name="connsiteX0" fmla="*/ 2209800 w 2540747"/>
              <a:gd name="connsiteY0" fmla="*/ 0 h 2122393"/>
              <a:gd name="connsiteX1" fmla="*/ 2362200 w 2540747"/>
              <a:gd name="connsiteY1" fmla="*/ 1371600 h 2122393"/>
              <a:gd name="connsiteX2" fmla="*/ 2147047 w 2540747"/>
              <a:gd name="connsiteY2" fmla="*/ 1936376 h 2122393"/>
              <a:gd name="connsiteX3" fmla="*/ 0 w 2540747"/>
              <a:gd name="connsiteY3" fmla="*/ 2066364 h 2122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747" h="2122393">
                <a:moveTo>
                  <a:pt x="2209800" y="0"/>
                </a:moveTo>
                <a:cubicBezTo>
                  <a:pt x="2269565" y="276412"/>
                  <a:pt x="2372659" y="1048871"/>
                  <a:pt x="2362200" y="1371600"/>
                </a:cubicBezTo>
                <a:cubicBezTo>
                  <a:pt x="2351741" y="1694329"/>
                  <a:pt x="2540747" y="1820582"/>
                  <a:pt x="2147047" y="1936376"/>
                </a:cubicBezTo>
                <a:cubicBezTo>
                  <a:pt x="1753347" y="2052170"/>
                  <a:pt x="1001806" y="2122393"/>
                  <a:pt x="0" y="206636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716430" y="3637794"/>
            <a:ext cx="679450" cy="2368550"/>
          </a:xfrm>
          <a:custGeom>
            <a:avLst/>
            <a:gdLst>
              <a:gd name="connsiteX0" fmla="*/ 2178423 w 2729752"/>
              <a:gd name="connsiteY0" fmla="*/ 0 h 2559423"/>
              <a:gd name="connsiteX1" fmla="*/ 2366682 w 2729752"/>
              <a:gd name="connsiteY1" fmla="*/ 2151529 h 2559423"/>
              <a:gd name="connsiteX2" fmla="*/ 0 w 2729752"/>
              <a:gd name="connsiteY2" fmla="*/ 2447364 h 2559423"/>
              <a:gd name="connsiteX0" fmla="*/ 2178423 w 2789517"/>
              <a:gd name="connsiteY0" fmla="*/ 0 h 2503393"/>
              <a:gd name="connsiteX1" fmla="*/ 2537012 w 2789517"/>
              <a:gd name="connsiteY1" fmla="*/ 1658470 h 2503393"/>
              <a:gd name="connsiteX2" fmla="*/ 2366682 w 2789517"/>
              <a:gd name="connsiteY2" fmla="*/ 2151529 h 2503393"/>
              <a:gd name="connsiteX3" fmla="*/ 0 w 2789517"/>
              <a:gd name="connsiteY3" fmla="*/ 2447364 h 2503393"/>
              <a:gd name="connsiteX0" fmla="*/ 2178423 w 2569882"/>
              <a:gd name="connsiteY0" fmla="*/ 0 h 2503393"/>
              <a:gd name="connsiteX1" fmla="*/ 2537012 w 2569882"/>
              <a:gd name="connsiteY1" fmla="*/ 1658470 h 2503393"/>
              <a:gd name="connsiteX2" fmla="*/ 2147047 w 2569882"/>
              <a:gd name="connsiteY2" fmla="*/ 2317376 h 2503393"/>
              <a:gd name="connsiteX3" fmla="*/ 0 w 2569882"/>
              <a:gd name="connsiteY3" fmla="*/ 2447364 h 2503393"/>
              <a:gd name="connsiteX0" fmla="*/ 2178423 w 2542988"/>
              <a:gd name="connsiteY0" fmla="*/ 0 h 2503393"/>
              <a:gd name="connsiteX1" fmla="*/ 2375647 w 2542988"/>
              <a:gd name="connsiteY1" fmla="*/ 1707776 h 2503393"/>
              <a:gd name="connsiteX2" fmla="*/ 2147047 w 2542988"/>
              <a:gd name="connsiteY2" fmla="*/ 2317376 h 2503393"/>
              <a:gd name="connsiteX3" fmla="*/ 0 w 2542988"/>
              <a:gd name="connsiteY3" fmla="*/ 2447364 h 2503393"/>
              <a:gd name="connsiteX0" fmla="*/ 2161988 w 2542988"/>
              <a:gd name="connsiteY0" fmla="*/ 0 h 2427193"/>
              <a:gd name="connsiteX1" fmla="*/ 2375647 w 2542988"/>
              <a:gd name="connsiteY1" fmla="*/ 1631576 h 2427193"/>
              <a:gd name="connsiteX2" fmla="*/ 2147047 w 2542988"/>
              <a:gd name="connsiteY2" fmla="*/ 2241176 h 2427193"/>
              <a:gd name="connsiteX3" fmla="*/ 0 w 2542988"/>
              <a:gd name="connsiteY3" fmla="*/ 2371164 h 2427193"/>
              <a:gd name="connsiteX0" fmla="*/ 2161988 w 2735978"/>
              <a:gd name="connsiteY0" fmla="*/ 0 h 2371164"/>
              <a:gd name="connsiteX1" fmla="*/ 2375647 w 2735978"/>
              <a:gd name="connsiteY1" fmla="*/ 1631576 h 2371164"/>
              <a:gd name="connsiteX2" fmla="*/ 0 w 2735978"/>
              <a:gd name="connsiteY2" fmla="*/ 2371164 h 2371164"/>
              <a:gd name="connsiteX0" fmla="*/ 0 w 573990"/>
              <a:gd name="connsiteY0" fmla="*/ 0 h 1631576"/>
              <a:gd name="connsiteX1" fmla="*/ 213659 w 573990"/>
              <a:gd name="connsiteY1" fmla="*/ 1631576 h 1631576"/>
              <a:gd name="connsiteX0" fmla="*/ 0 w 512731"/>
              <a:gd name="connsiteY0" fmla="*/ 0 h 2133600"/>
              <a:gd name="connsiteX1" fmla="*/ 152400 w 512731"/>
              <a:gd name="connsiteY1" fmla="*/ 2133600 h 2133600"/>
              <a:gd name="connsiteX0" fmla="*/ 0 w 152400"/>
              <a:gd name="connsiteY0" fmla="*/ 0 h 2133600"/>
              <a:gd name="connsiteX1" fmla="*/ 152400 w 152400"/>
              <a:gd name="connsiteY1" fmla="*/ 2133600 h 2133600"/>
              <a:gd name="connsiteX0" fmla="*/ 0 w 228600"/>
              <a:gd name="connsiteY0" fmla="*/ 0 h 2286000"/>
              <a:gd name="connsiteX1" fmla="*/ 228600 w 228600"/>
              <a:gd name="connsiteY1" fmla="*/ 2286000 h 2286000"/>
              <a:gd name="connsiteX0" fmla="*/ 0 w 457200"/>
              <a:gd name="connsiteY0" fmla="*/ 0 h 1828800"/>
              <a:gd name="connsiteX1" fmla="*/ 457200 w 457200"/>
              <a:gd name="connsiteY1" fmla="*/ 1828800 h 1828800"/>
              <a:gd name="connsiteX0" fmla="*/ 0 w 457200"/>
              <a:gd name="connsiteY0" fmla="*/ 0 h 1828800"/>
              <a:gd name="connsiteX1" fmla="*/ 457200 w 457200"/>
              <a:gd name="connsiteY1" fmla="*/ 1828800 h 1828800"/>
              <a:gd name="connsiteX0" fmla="*/ 0 w 457200"/>
              <a:gd name="connsiteY0" fmla="*/ 0 h 1828800"/>
              <a:gd name="connsiteX1" fmla="*/ 457200 w 457200"/>
              <a:gd name="connsiteY1" fmla="*/ 1828800 h 1828800"/>
              <a:gd name="connsiteX0" fmla="*/ 0 w 457200"/>
              <a:gd name="connsiteY0" fmla="*/ 0 h 1828800"/>
              <a:gd name="connsiteX1" fmla="*/ 457200 w 457200"/>
              <a:gd name="connsiteY1" fmla="*/ 1828800 h 1828800"/>
              <a:gd name="connsiteX0" fmla="*/ 0 w 457200"/>
              <a:gd name="connsiteY0" fmla="*/ 0 h 1828800"/>
              <a:gd name="connsiteX1" fmla="*/ 457200 w 457200"/>
              <a:gd name="connsiteY1" fmla="*/ 1828800 h 1828800"/>
              <a:gd name="connsiteX0" fmla="*/ 0 w 533400"/>
              <a:gd name="connsiteY0" fmla="*/ 0 h 2286000"/>
              <a:gd name="connsiteX1" fmla="*/ 533400 w 533400"/>
              <a:gd name="connsiteY1" fmla="*/ 2286000 h 2286000"/>
              <a:gd name="connsiteX0" fmla="*/ 0 w 533400"/>
              <a:gd name="connsiteY0" fmla="*/ 0 h 2438400"/>
              <a:gd name="connsiteX1" fmla="*/ 533400 w 533400"/>
              <a:gd name="connsiteY1" fmla="*/ 2438400 h 2438400"/>
              <a:gd name="connsiteX0" fmla="*/ 0 w 685800"/>
              <a:gd name="connsiteY0" fmla="*/ 0 h 2743200"/>
              <a:gd name="connsiteX1" fmla="*/ 685800 w 685800"/>
              <a:gd name="connsiteY1" fmla="*/ 2743200 h 2743200"/>
              <a:gd name="connsiteX0" fmla="*/ 0 w 685800"/>
              <a:gd name="connsiteY0" fmla="*/ 0 h 2743200"/>
              <a:gd name="connsiteX1" fmla="*/ 0 w 685800"/>
              <a:gd name="connsiteY1" fmla="*/ 381000 h 2743200"/>
              <a:gd name="connsiteX2" fmla="*/ 685800 w 685800"/>
              <a:gd name="connsiteY2" fmla="*/ 2743200 h 2743200"/>
              <a:gd name="connsiteX0" fmla="*/ 0 w 685800"/>
              <a:gd name="connsiteY0" fmla="*/ 0 h 2362200"/>
              <a:gd name="connsiteX1" fmla="*/ 685800 w 685800"/>
              <a:gd name="connsiteY1" fmla="*/ 2362200 h 2362200"/>
              <a:gd name="connsiteX0" fmla="*/ 0 w 685800"/>
              <a:gd name="connsiteY0" fmla="*/ 0 h 2362200"/>
              <a:gd name="connsiteX1" fmla="*/ 76200 w 685800"/>
              <a:gd name="connsiteY1" fmla="*/ 152400 h 2362200"/>
              <a:gd name="connsiteX2" fmla="*/ 685800 w 685800"/>
              <a:gd name="connsiteY2" fmla="*/ 2362200 h 2362200"/>
              <a:gd name="connsiteX0" fmla="*/ 0 w 685800"/>
              <a:gd name="connsiteY0" fmla="*/ 0 h 2362200"/>
              <a:gd name="connsiteX1" fmla="*/ 685800 w 685800"/>
              <a:gd name="connsiteY1" fmla="*/ 2362200 h 2362200"/>
              <a:gd name="connsiteX0" fmla="*/ 0 w 685800"/>
              <a:gd name="connsiteY0" fmla="*/ 0 h 2362200"/>
              <a:gd name="connsiteX1" fmla="*/ 76200 w 685800"/>
              <a:gd name="connsiteY1" fmla="*/ 304800 h 2362200"/>
              <a:gd name="connsiteX2" fmla="*/ 685800 w 685800"/>
              <a:gd name="connsiteY2" fmla="*/ 2362200 h 2362200"/>
              <a:gd name="connsiteX0" fmla="*/ 0 w 609600"/>
              <a:gd name="connsiteY0" fmla="*/ 0 h 2057400"/>
              <a:gd name="connsiteX1" fmla="*/ 609600 w 609600"/>
              <a:gd name="connsiteY1" fmla="*/ 2057400 h 2057400"/>
              <a:gd name="connsiteX0" fmla="*/ 0 w 609600"/>
              <a:gd name="connsiteY0" fmla="*/ 0 h 2133600"/>
              <a:gd name="connsiteX1" fmla="*/ 609600 w 609600"/>
              <a:gd name="connsiteY1" fmla="*/ 2133600 h 2133600"/>
              <a:gd name="connsiteX0" fmla="*/ 0 w 685800"/>
              <a:gd name="connsiteY0" fmla="*/ 0 h 2308225"/>
              <a:gd name="connsiteX1" fmla="*/ 685800 w 685800"/>
              <a:gd name="connsiteY1" fmla="*/ 2308225 h 2308225"/>
              <a:gd name="connsiteX0" fmla="*/ 0 w 685800"/>
              <a:gd name="connsiteY0" fmla="*/ 0 h 2308225"/>
              <a:gd name="connsiteX1" fmla="*/ 15875 w 685800"/>
              <a:gd name="connsiteY1" fmla="*/ 123826 h 2308225"/>
              <a:gd name="connsiteX2" fmla="*/ 685800 w 685800"/>
              <a:gd name="connsiteY2" fmla="*/ 2308225 h 2308225"/>
              <a:gd name="connsiteX0" fmla="*/ 0 w 679450"/>
              <a:gd name="connsiteY0" fmla="*/ 0 h 2368550"/>
              <a:gd name="connsiteX1" fmla="*/ 9525 w 679450"/>
              <a:gd name="connsiteY1" fmla="*/ 184151 h 2368550"/>
              <a:gd name="connsiteX2" fmla="*/ 679450 w 679450"/>
              <a:gd name="connsiteY2" fmla="*/ 2368550 h 2368550"/>
              <a:gd name="connsiteX0" fmla="*/ 0 w 679450"/>
              <a:gd name="connsiteY0" fmla="*/ 0 h 2368550"/>
              <a:gd name="connsiteX1" fmla="*/ 47625 w 679450"/>
              <a:gd name="connsiteY1" fmla="*/ 247651 h 2368550"/>
              <a:gd name="connsiteX2" fmla="*/ 679450 w 679450"/>
              <a:gd name="connsiteY2" fmla="*/ 2368550 h 2368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9450" h="2368550">
                <a:moveTo>
                  <a:pt x="0" y="0"/>
                </a:moveTo>
                <a:lnTo>
                  <a:pt x="47625" y="247651"/>
                </a:lnTo>
                <a:cubicBezTo>
                  <a:pt x="276225" y="1022350"/>
                  <a:pt x="450850" y="1581150"/>
                  <a:pt x="679450" y="2368550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20339652">
            <a:off x="5525773" y="4176513"/>
            <a:ext cx="1597654" cy="303294"/>
          </a:xfrm>
          <a:prstGeom prst="round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20417431">
            <a:off x="7778255" y="1682859"/>
            <a:ext cx="263712" cy="203118"/>
          </a:xfrm>
          <a:prstGeom prst="rect">
            <a:avLst/>
          </a:prstGeom>
          <a:noFill/>
        </p:spPr>
        <p:txBody>
          <a:bodyPr wrap="none" lIns="9137" tIns="9137" rIns="9137" bIns="9137" rtlCol="0">
            <a:spAutoFit/>
          </a:bodyPr>
          <a:lstStyle/>
          <a:p>
            <a:r>
              <a:rPr lang="en-US" sz="1200" b="1" dirty="0" smtClean="0"/>
              <a:t>I-70</a:t>
            </a:r>
            <a:endParaRPr lang="en-US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801974" y="4228833"/>
            <a:ext cx="263712" cy="203118"/>
          </a:xfrm>
          <a:prstGeom prst="rect">
            <a:avLst/>
          </a:prstGeom>
          <a:noFill/>
        </p:spPr>
        <p:txBody>
          <a:bodyPr wrap="none" lIns="9137" tIns="9137" rIns="9137" bIns="9137" rtlCol="0">
            <a:spAutoFit/>
          </a:bodyPr>
          <a:lstStyle/>
          <a:p>
            <a:r>
              <a:rPr lang="en-US" sz="1200" b="1" dirty="0" smtClean="0"/>
              <a:t>I-70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 rot="4393913">
            <a:off x="7293266" y="5577574"/>
            <a:ext cx="263712" cy="203118"/>
          </a:xfrm>
          <a:prstGeom prst="rect">
            <a:avLst/>
          </a:prstGeom>
          <a:noFill/>
        </p:spPr>
        <p:txBody>
          <a:bodyPr wrap="none" lIns="9137" tIns="9137" rIns="9137" bIns="9137" rtlCol="0">
            <a:spAutoFit/>
          </a:bodyPr>
          <a:lstStyle/>
          <a:p>
            <a:r>
              <a:rPr lang="en-US" sz="1200" b="1" dirty="0" smtClean="0"/>
              <a:t>I-65</a:t>
            </a:r>
            <a:endParaRPr lang="en-US" sz="1200" b="1" dirty="0"/>
          </a:p>
        </p:txBody>
      </p:sp>
      <p:sp>
        <p:nvSpPr>
          <p:cNvPr id="32" name="TextBox 31"/>
          <p:cNvSpPr txBox="1"/>
          <p:nvPr/>
        </p:nvSpPr>
        <p:spPr>
          <a:xfrm rot="4250687">
            <a:off x="4093763" y="1808363"/>
            <a:ext cx="866442" cy="203118"/>
          </a:xfrm>
          <a:prstGeom prst="rect">
            <a:avLst/>
          </a:prstGeom>
          <a:noFill/>
        </p:spPr>
        <p:txBody>
          <a:bodyPr wrap="none" lIns="9137" tIns="9137" rIns="9137" bIns="9137" rtlCol="0">
            <a:spAutoFit/>
          </a:bodyPr>
          <a:lstStyle/>
          <a:p>
            <a:r>
              <a:rPr lang="en-US" sz="1200" b="1" dirty="0" smtClean="0"/>
              <a:t>WHITE RIVER</a:t>
            </a:r>
            <a:endParaRPr lang="en-US" sz="1200" b="1" dirty="0"/>
          </a:p>
        </p:txBody>
      </p:sp>
      <p:sp>
        <p:nvSpPr>
          <p:cNvPr id="33" name="TextBox 32"/>
          <p:cNvSpPr txBox="1"/>
          <p:nvPr/>
        </p:nvSpPr>
        <p:spPr>
          <a:xfrm rot="19459157">
            <a:off x="8122482" y="2080348"/>
            <a:ext cx="914532" cy="203118"/>
          </a:xfrm>
          <a:prstGeom prst="rect">
            <a:avLst/>
          </a:prstGeom>
          <a:noFill/>
        </p:spPr>
        <p:txBody>
          <a:bodyPr wrap="none" lIns="9137" tIns="9137" rIns="9137" bIns="9137" rtlCol="0">
            <a:spAutoFit/>
          </a:bodyPr>
          <a:lstStyle/>
          <a:p>
            <a:r>
              <a:rPr lang="en-US" sz="1200" b="1" dirty="0" smtClean="0"/>
              <a:t>POGUE’S RUN</a:t>
            </a:r>
            <a:endParaRPr lang="en-US" sz="1200" b="1" dirty="0"/>
          </a:p>
        </p:txBody>
      </p:sp>
      <p:sp>
        <p:nvSpPr>
          <p:cNvPr id="34" name="Freeform 33"/>
          <p:cNvSpPr/>
          <p:nvPr/>
        </p:nvSpPr>
        <p:spPr>
          <a:xfrm rot="329917">
            <a:off x="7353018" y="2819391"/>
            <a:ext cx="261937" cy="384175"/>
          </a:xfrm>
          <a:custGeom>
            <a:avLst/>
            <a:gdLst>
              <a:gd name="connsiteX0" fmla="*/ 1019175 w 1019175"/>
              <a:gd name="connsiteY0" fmla="*/ 85725 h 623888"/>
              <a:gd name="connsiteX1" fmla="*/ 1019175 w 1019175"/>
              <a:gd name="connsiteY1" fmla="*/ 85725 h 623888"/>
              <a:gd name="connsiteX2" fmla="*/ 881063 w 1019175"/>
              <a:gd name="connsiteY2" fmla="*/ 157163 h 623888"/>
              <a:gd name="connsiteX3" fmla="*/ 295275 w 1019175"/>
              <a:gd name="connsiteY3" fmla="*/ 623888 h 623888"/>
              <a:gd name="connsiteX4" fmla="*/ 242888 w 1019175"/>
              <a:gd name="connsiteY4" fmla="*/ 623888 h 623888"/>
              <a:gd name="connsiteX5" fmla="*/ 0 w 1019175"/>
              <a:gd name="connsiteY5" fmla="*/ 476250 h 623888"/>
              <a:gd name="connsiteX6" fmla="*/ 747713 w 1019175"/>
              <a:gd name="connsiteY6" fmla="*/ 71438 h 623888"/>
              <a:gd name="connsiteX7" fmla="*/ 800100 w 1019175"/>
              <a:gd name="connsiteY7" fmla="*/ 57150 h 623888"/>
              <a:gd name="connsiteX8" fmla="*/ 852488 w 1019175"/>
              <a:gd name="connsiteY8" fmla="*/ 42863 h 623888"/>
              <a:gd name="connsiteX9" fmla="*/ 966788 w 1019175"/>
              <a:gd name="connsiteY9" fmla="*/ 0 h 623888"/>
              <a:gd name="connsiteX10" fmla="*/ 1019175 w 1019175"/>
              <a:gd name="connsiteY10" fmla="*/ 85725 h 623888"/>
              <a:gd name="connsiteX0" fmla="*/ 1019175 w 1019175"/>
              <a:gd name="connsiteY0" fmla="*/ 90488 h 628651"/>
              <a:gd name="connsiteX1" fmla="*/ 1019175 w 1019175"/>
              <a:gd name="connsiteY1" fmla="*/ 90488 h 628651"/>
              <a:gd name="connsiteX2" fmla="*/ 881063 w 1019175"/>
              <a:gd name="connsiteY2" fmla="*/ 161926 h 628651"/>
              <a:gd name="connsiteX3" fmla="*/ 295275 w 1019175"/>
              <a:gd name="connsiteY3" fmla="*/ 628651 h 628651"/>
              <a:gd name="connsiteX4" fmla="*/ 242888 w 1019175"/>
              <a:gd name="connsiteY4" fmla="*/ 628651 h 628651"/>
              <a:gd name="connsiteX5" fmla="*/ 0 w 1019175"/>
              <a:gd name="connsiteY5" fmla="*/ 481013 h 628651"/>
              <a:gd name="connsiteX6" fmla="*/ 747713 w 1019175"/>
              <a:gd name="connsiteY6" fmla="*/ 76201 h 628651"/>
              <a:gd name="connsiteX7" fmla="*/ 800100 w 1019175"/>
              <a:gd name="connsiteY7" fmla="*/ 61913 h 628651"/>
              <a:gd name="connsiteX8" fmla="*/ 966788 w 1019175"/>
              <a:gd name="connsiteY8" fmla="*/ 4763 h 628651"/>
              <a:gd name="connsiteX9" fmla="*/ 1019175 w 1019175"/>
              <a:gd name="connsiteY9" fmla="*/ 90488 h 628651"/>
              <a:gd name="connsiteX0" fmla="*/ 1019175 w 1019175"/>
              <a:gd name="connsiteY0" fmla="*/ 93662 h 631825"/>
              <a:gd name="connsiteX1" fmla="*/ 1019175 w 1019175"/>
              <a:gd name="connsiteY1" fmla="*/ 93662 h 631825"/>
              <a:gd name="connsiteX2" fmla="*/ 881063 w 1019175"/>
              <a:gd name="connsiteY2" fmla="*/ 165100 h 631825"/>
              <a:gd name="connsiteX3" fmla="*/ 295275 w 1019175"/>
              <a:gd name="connsiteY3" fmla="*/ 631825 h 631825"/>
              <a:gd name="connsiteX4" fmla="*/ 242888 w 1019175"/>
              <a:gd name="connsiteY4" fmla="*/ 631825 h 631825"/>
              <a:gd name="connsiteX5" fmla="*/ 0 w 1019175"/>
              <a:gd name="connsiteY5" fmla="*/ 484187 h 631825"/>
              <a:gd name="connsiteX6" fmla="*/ 747713 w 1019175"/>
              <a:gd name="connsiteY6" fmla="*/ 79375 h 631825"/>
              <a:gd name="connsiteX7" fmla="*/ 966788 w 1019175"/>
              <a:gd name="connsiteY7" fmla="*/ 7937 h 631825"/>
              <a:gd name="connsiteX8" fmla="*/ 1019175 w 1019175"/>
              <a:gd name="connsiteY8" fmla="*/ 93662 h 631825"/>
              <a:gd name="connsiteX0" fmla="*/ 1019175 w 1019175"/>
              <a:gd name="connsiteY0" fmla="*/ 93662 h 631825"/>
              <a:gd name="connsiteX1" fmla="*/ 1019175 w 1019175"/>
              <a:gd name="connsiteY1" fmla="*/ 93662 h 631825"/>
              <a:gd name="connsiteX2" fmla="*/ 881063 w 1019175"/>
              <a:gd name="connsiteY2" fmla="*/ 165100 h 631825"/>
              <a:gd name="connsiteX3" fmla="*/ 295275 w 1019175"/>
              <a:gd name="connsiteY3" fmla="*/ 631825 h 631825"/>
              <a:gd name="connsiteX4" fmla="*/ 242888 w 1019175"/>
              <a:gd name="connsiteY4" fmla="*/ 631825 h 631825"/>
              <a:gd name="connsiteX5" fmla="*/ 0 w 1019175"/>
              <a:gd name="connsiteY5" fmla="*/ 484187 h 631825"/>
              <a:gd name="connsiteX6" fmla="*/ 747713 w 1019175"/>
              <a:gd name="connsiteY6" fmla="*/ 79375 h 631825"/>
              <a:gd name="connsiteX7" fmla="*/ 763588 w 1019175"/>
              <a:gd name="connsiteY7" fmla="*/ 33337 h 631825"/>
              <a:gd name="connsiteX8" fmla="*/ 1019175 w 1019175"/>
              <a:gd name="connsiteY8" fmla="*/ 93662 h 631825"/>
              <a:gd name="connsiteX0" fmla="*/ 1019175 w 1019175"/>
              <a:gd name="connsiteY0" fmla="*/ 62706 h 600869"/>
              <a:gd name="connsiteX1" fmla="*/ 1019175 w 1019175"/>
              <a:gd name="connsiteY1" fmla="*/ 62706 h 600869"/>
              <a:gd name="connsiteX2" fmla="*/ 881063 w 1019175"/>
              <a:gd name="connsiteY2" fmla="*/ 134144 h 600869"/>
              <a:gd name="connsiteX3" fmla="*/ 295275 w 1019175"/>
              <a:gd name="connsiteY3" fmla="*/ 600869 h 600869"/>
              <a:gd name="connsiteX4" fmla="*/ 242888 w 1019175"/>
              <a:gd name="connsiteY4" fmla="*/ 600869 h 600869"/>
              <a:gd name="connsiteX5" fmla="*/ 0 w 1019175"/>
              <a:gd name="connsiteY5" fmla="*/ 453231 h 600869"/>
              <a:gd name="connsiteX6" fmla="*/ 547688 w 1019175"/>
              <a:gd name="connsiteY6" fmla="*/ 146844 h 600869"/>
              <a:gd name="connsiteX7" fmla="*/ 763588 w 1019175"/>
              <a:gd name="connsiteY7" fmla="*/ 2381 h 600869"/>
              <a:gd name="connsiteX8" fmla="*/ 1019175 w 1019175"/>
              <a:gd name="connsiteY8" fmla="*/ 62706 h 600869"/>
              <a:gd name="connsiteX0" fmla="*/ 755650 w 1019175"/>
              <a:gd name="connsiteY0" fmla="*/ 56356 h 600869"/>
              <a:gd name="connsiteX1" fmla="*/ 1019175 w 1019175"/>
              <a:gd name="connsiteY1" fmla="*/ 62706 h 600869"/>
              <a:gd name="connsiteX2" fmla="*/ 881063 w 1019175"/>
              <a:gd name="connsiteY2" fmla="*/ 134144 h 600869"/>
              <a:gd name="connsiteX3" fmla="*/ 295275 w 1019175"/>
              <a:gd name="connsiteY3" fmla="*/ 600869 h 600869"/>
              <a:gd name="connsiteX4" fmla="*/ 242888 w 1019175"/>
              <a:gd name="connsiteY4" fmla="*/ 600869 h 600869"/>
              <a:gd name="connsiteX5" fmla="*/ 0 w 1019175"/>
              <a:gd name="connsiteY5" fmla="*/ 453231 h 600869"/>
              <a:gd name="connsiteX6" fmla="*/ 547688 w 1019175"/>
              <a:gd name="connsiteY6" fmla="*/ 146844 h 600869"/>
              <a:gd name="connsiteX7" fmla="*/ 763588 w 1019175"/>
              <a:gd name="connsiteY7" fmla="*/ 2381 h 600869"/>
              <a:gd name="connsiteX8" fmla="*/ 755650 w 1019175"/>
              <a:gd name="connsiteY8" fmla="*/ 56356 h 600869"/>
              <a:gd name="connsiteX0" fmla="*/ 755650 w 1019175"/>
              <a:gd name="connsiteY0" fmla="*/ 110331 h 654844"/>
              <a:gd name="connsiteX1" fmla="*/ 1019175 w 1019175"/>
              <a:gd name="connsiteY1" fmla="*/ 116681 h 654844"/>
              <a:gd name="connsiteX2" fmla="*/ 881063 w 1019175"/>
              <a:gd name="connsiteY2" fmla="*/ 188119 h 654844"/>
              <a:gd name="connsiteX3" fmla="*/ 295275 w 1019175"/>
              <a:gd name="connsiteY3" fmla="*/ 654844 h 654844"/>
              <a:gd name="connsiteX4" fmla="*/ 242888 w 1019175"/>
              <a:gd name="connsiteY4" fmla="*/ 654844 h 654844"/>
              <a:gd name="connsiteX5" fmla="*/ 0 w 1019175"/>
              <a:gd name="connsiteY5" fmla="*/ 507206 h 654844"/>
              <a:gd name="connsiteX6" fmla="*/ 547688 w 1019175"/>
              <a:gd name="connsiteY6" fmla="*/ 200819 h 654844"/>
              <a:gd name="connsiteX7" fmla="*/ 687388 w 1019175"/>
              <a:gd name="connsiteY7" fmla="*/ 2381 h 654844"/>
              <a:gd name="connsiteX8" fmla="*/ 755650 w 1019175"/>
              <a:gd name="connsiteY8" fmla="*/ 110331 h 654844"/>
              <a:gd name="connsiteX0" fmla="*/ 787400 w 1019175"/>
              <a:gd name="connsiteY0" fmla="*/ 69056 h 654844"/>
              <a:gd name="connsiteX1" fmla="*/ 1019175 w 1019175"/>
              <a:gd name="connsiteY1" fmla="*/ 116681 h 654844"/>
              <a:gd name="connsiteX2" fmla="*/ 881063 w 1019175"/>
              <a:gd name="connsiteY2" fmla="*/ 188119 h 654844"/>
              <a:gd name="connsiteX3" fmla="*/ 295275 w 1019175"/>
              <a:gd name="connsiteY3" fmla="*/ 654844 h 654844"/>
              <a:gd name="connsiteX4" fmla="*/ 242888 w 1019175"/>
              <a:gd name="connsiteY4" fmla="*/ 654844 h 654844"/>
              <a:gd name="connsiteX5" fmla="*/ 0 w 1019175"/>
              <a:gd name="connsiteY5" fmla="*/ 507206 h 654844"/>
              <a:gd name="connsiteX6" fmla="*/ 547688 w 1019175"/>
              <a:gd name="connsiteY6" fmla="*/ 200819 h 654844"/>
              <a:gd name="connsiteX7" fmla="*/ 687388 w 1019175"/>
              <a:gd name="connsiteY7" fmla="*/ 2381 h 654844"/>
              <a:gd name="connsiteX8" fmla="*/ 787400 w 1019175"/>
              <a:gd name="connsiteY8" fmla="*/ 69056 h 654844"/>
              <a:gd name="connsiteX0" fmla="*/ 787400 w 881063"/>
              <a:gd name="connsiteY0" fmla="*/ 69056 h 654844"/>
              <a:gd name="connsiteX1" fmla="*/ 881063 w 881063"/>
              <a:gd name="connsiteY1" fmla="*/ 188119 h 654844"/>
              <a:gd name="connsiteX2" fmla="*/ 295275 w 881063"/>
              <a:gd name="connsiteY2" fmla="*/ 654844 h 654844"/>
              <a:gd name="connsiteX3" fmla="*/ 242888 w 881063"/>
              <a:gd name="connsiteY3" fmla="*/ 654844 h 654844"/>
              <a:gd name="connsiteX4" fmla="*/ 0 w 881063"/>
              <a:gd name="connsiteY4" fmla="*/ 507206 h 654844"/>
              <a:gd name="connsiteX5" fmla="*/ 547688 w 881063"/>
              <a:gd name="connsiteY5" fmla="*/ 200819 h 654844"/>
              <a:gd name="connsiteX6" fmla="*/ 687388 w 881063"/>
              <a:gd name="connsiteY6" fmla="*/ 2381 h 654844"/>
              <a:gd name="connsiteX7" fmla="*/ 787400 w 881063"/>
              <a:gd name="connsiteY7" fmla="*/ 69056 h 654844"/>
              <a:gd name="connsiteX0" fmla="*/ 787400 w 787400"/>
              <a:gd name="connsiteY0" fmla="*/ 69056 h 654844"/>
              <a:gd name="connsiteX1" fmla="*/ 709613 w 787400"/>
              <a:gd name="connsiteY1" fmla="*/ 232569 h 654844"/>
              <a:gd name="connsiteX2" fmla="*/ 295275 w 787400"/>
              <a:gd name="connsiteY2" fmla="*/ 654844 h 654844"/>
              <a:gd name="connsiteX3" fmla="*/ 242888 w 787400"/>
              <a:gd name="connsiteY3" fmla="*/ 654844 h 654844"/>
              <a:gd name="connsiteX4" fmla="*/ 0 w 787400"/>
              <a:gd name="connsiteY4" fmla="*/ 507206 h 654844"/>
              <a:gd name="connsiteX5" fmla="*/ 547688 w 787400"/>
              <a:gd name="connsiteY5" fmla="*/ 200819 h 654844"/>
              <a:gd name="connsiteX6" fmla="*/ 687388 w 787400"/>
              <a:gd name="connsiteY6" fmla="*/ 2381 h 654844"/>
              <a:gd name="connsiteX7" fmla="*/ 787400 w 787400"/>
              <a:gd name="connsiteY7" fmla="*/ 69056 h 654844"/>
              <a:gd name="connsiteX0" fmla="*/ 787400 w 787400"/>
              <a:gd name="connsiteY0" fmla="*/ 69056 h 654844"/>
              <a:gd name="connsiteX1" fmla="*/ 709613 w 787400"/>
              <a:gd name="connsiteY1" fmla="*/ 232569 h 654844"/>
              <a:gd name="connsiteX2" fmla="*/ 242888 w 787400"/>
              <a:gd name="connsiteY2" fmla="*/ 654844 h 654844"/>
              <a:gd name="connsiteX3" fmla="*/ 0 w 787400"/>
              <a:gd name="connsiteY3" fmla="*/ 507206 h 654844"/>
              <a:gd name="connsiteX4" fmla="*/ 547688 w 787400"/>
              <a:gd name="connsiteY4" fmla="*/ 200819 h 654844"/>
              <a:gd name="connsiteX5" fmla="*/ 687388 w 787400"/>
              <a:gd name="connsiteY5" fmla="*/ 2381 h 654844"/>
              <a:gd name="connsiteX6" fmla="*/ 787400 w 787400"/>
              <a:gd name="connsiteY6" fmla="*/ 69056 h 654844"/>
              <a:gd name="connsiteX0" fmla="*/ 787400 w 787400"/>
              <a:gd name="connsiteY0" fmla="*/ 69056 h 507206"/>
              <a:gd name="connsiteX1" fmla="*/ 709613 w 787400"/>
              <a:gd name="connsiteY1" fmla="*/ 232569 h 507206"/>
              <a:gd name="connsiteX2" fmla="*/ 668338 w 787400"/>
              <a:gd name="connsiteY2" fmla="*/ 318294 h 507206"/>
              <a:gd name="connsiteX3" fmla="*/ 0 w 787400"/>
              <a:gd name="connsiteY3" fmla="*/ 507206 h 507206"/>
              <a:gd name="connsiteX4" fmla="*/ 547688 w 787400"/>
              <a:gd name="connsiteY4" fmla="*/ 200819 h 507206"/>
              <a:gd name="connsiteX5" fmla="*/ 687388 w 787400"/>
              <a:gd name="connsiteY5" fmla="*/ 2381 h 507206"/>
              <a:gd name="connsiteX6" fmla="*/ 787400 w 787400"/>
              <a:gd name="connsiteY6" fmla="*/ 69056 h 507206"/>
              <a:gd name="connsiteX0" fmla="*/ 239712 w 239712"/>
              <a:gd name="connsiteY0" fmla="*/ 69056 h 318294"/>
              <a:gd name="connsiteX1" fmla="*/ 161925 w 239712"/>
              <a:gd name="connsiteY1" fmla="*/ 232569 h 318294"/>
              <a:gd name="connsiteX2" fmla="*/ 120650 w 239712"/>
              <a:gd name="connsiteY2" fmla="*/ 318294 h 318294"/>
              <a:gd name="connsiteX3" fmla="*/ 80962 w 239712"/>
              <a:gd name="connsiteY3" fmla="*/ 281781 h 318294"/>
              <a:gd name="connsiteX4" fmla="*/ 0 w 239712"/>
              <a:gd name="connsiteY4" fmla="*/ 200819 h 318294"/>
              <a:gd name="connsiteX5" fmla="*/ 139700 w 239712"/>
              <a:gd name="connsiteY5" fmla="*/ 2381 h 318294"/>
              <a:gd name="connsiteX6" fmla="*/ 239712 w 239712"/>
              <a:gd name="connsiteY6" fmla="*/ 69056 h 318294"/>
              <a:gd name="connsiteX0" fmla="*/ 185737 w 185737"/>
              <a:gd name="connsiteY0" fmla="*/ 69056 h 318294"/>
              <a:gd name="connsiteX1" fmla="*/ 107950 w 185737"/>
              <a:gd name="connsiteY1" fmla="*/ 232569 h 318294"/>
              <a:gd name="connsiteX2" fmla="*/ 66675 w 185737"/>
              <a:gd name="connsiteY2" fmla="*/ 318294 h 318294"/>
              <a:gd name="connsiteX3" fmla="*/ 26987 w 185737"/>
              <a:gd name="connsiteY3" fmla="*/ 281781 h 318294"/>
              <a:gd name="connsiteX4" fmla="*/ 0 w 185737"/>
              <a:gd name="connsiteY4" fmla="*/ 223044 h 318294"/>
              <a:gd name="connsiteX5" fmla="*/ 85725 w 185737"/>
              <a:gd name="connsiteY5" fmla="*/ 2381 h 318294"/>
              <a:gd name="connsiteX6" fmla="*/ 185737 w 185737"/>
              <a:gd name="connsiteY6" fmla="*/ 69056 h 318294"/>
              <a:gd name="connsiteX0" fmla="*/ 249237 w 249237"/>
              <a:gd name="connsiteY0" fmla="*/ 69056 h 318294"/>
              <a:gd name="connsiteX1" fmla="*/ 171450 w 249237"/>
              <a:gd name="connsiteY1" fmla="*/ 232569 h 318294"/>
              <a:gd name="connsiteX2" fmla="*/ 130175 w 249237"/>
              <a:gd name="connsiteY2" fmla="*/ 318294 h 318294"/>
              <a:gd name="connsiteX3" fmla="*/ 90487 w 249237"/>
              <a:gd name="connsiteY3" fmla="*/ 281781 h 318294"/>
              <a:gd name="connsiteX4" fmla="*/ 0 w 249237"/>
              <a:gd name="connsiteY4" fmla="*/ 289719 h 318294"/>
              <a:gd name="connsiteX5" fmla="*/ 149225 w 249237"/>
              <a:gd name="connsiteY5" fmla="*/ 2381 h 318294"/>
              <a:gd name="connsiteX6" fmla="*/ 249237 w 249237"/>
              <a:gd name="connsiteY6" fmla="*/ 69056 h 318294"/>
              <a:gd name="connsiteX0" fmla="*/ 249237 w 249237"/>
              <a:gd name="connsiteY0" fmla="*/ 69056 h 386556"/>
              <a:gd name="connsiteX1" fmla="*/ 171450 w 249237"/>
              <a:gd name="connsiteY1" fmla="*/ 232569 h 386556"/>
              <a:gd name="connsiteX2" fmla="*/ 130175 w 249237"/>
              <a:gd name="connsiteY2" fmla="*/ 318294 h 386556"/>
              <a:gd name="connsiteX3" fmla="*/ 100012 w 249237"/>
              <a:gd name="connsiteY3" fmla="*/ 386556 h 386556"/>
              <a:gd name="connsiteX4" fmla="*/ 0 w 249237"/>
              <a:gd name="connsiteY4" fmla="*/ 289719 h 386556"/>
              <a:gd name="connsiteX5" fmla="*/ 149225 w 249237"/>
              <a:gd name="connsiteY5" fmla="*/ 2381 h 386556"/>
              <a:gd name="connsiteX6" fmla="*/ 249237 w 249237"/>
              <a:gd name="connsiteY6" fmla="*/ 69056 h 386556"/>
              <a:gd name="connsiteX0" fmla="*/ 261937 w 261937"/>
              <a:gd name="connsiteY0" fmla="*/ 75406 h 386556"/>
              <a:gd name="connsiteX1" fmla="*/ 171450 w 261937"/>
              <a:gd name="connsiteY1" fmla="*/ 232569 h 386556"/>
              <a:gd name="connsiteX2" fmla="*/ 130175 w 261937"/>
              <a:gd name="connsiteY2" fmla="*/ 318294 h 386556"/>
              <a:gd name="connsiteX3" fmla="*/ 100012 w 261937"/>
              <a:gd name="connsiteY3" fmla="*/ 386556 h 386556"/>
              <a:gd name="connsiteX4" fmla="*/ 0 w 261937"/>
              <a:gd name="connsiteY4" fmla="*/ 289719 h 386556"/>
              <a:gd name="connsiteX5" fmla="*/ 149225 w 261937"/>
              <a:gd name="connsiteY5" fmla="*/ 2381 h 386556"/>
              <a:gd name="connsiteX6" fmla="*/ 261937 w 261937"/>
              <a:gd name="connsiteY6" fmla="*/ 75406 h 386556"/>
              <a:gd name="connsiteX0" fmla="*/ 261937 w 261937"/>
              <a:gd name="connsiteY0" fmla="*/ 73025 h 384175"/>
              <a:gd name="connsiteX1" fmla="*/ 171450 w 261937"/>
              <a:gd name="connsiteY1" fmla="*/ 230188 h 384175"/>
              <a:gd name="connsiteX2" fmla="*/ 130175 w 261937"/>
              <a:gd name="connsiteY2" fmla="*/ 315913 h 384175"/>
              <a:gd name="connsiteX3" fmla="*/ 100012 w 261937"/>
              <a:gd name="connsiteY3" fmla="*/ 384175 h 384175"/>
              <a:gd name="connsiteX4" fmla="*/ 0 w 261937"/>
              <a:gd name="connsiteY4" fmla="*/ 287338 h 384175"/>
              <a:gd name="connsiteX5" fmla="*/ 149225 w 261937"/>
              <a:gd name="connsiteY5" fmla="*/ 0 h 384175"/>
              <a:gd name="connsiteX6" fmla="*/ 261937 w 261937"/>
              <a:gd name="connsiteY6" fmla="*/ 73025 h 384175"/>
              <a:gd name="connsiteX0" fmla="*/ 261937 w 261937"/>
              <a:gd name="connsiteY0" fmla="*/ 73025 h 384175"/>
              <a:gd name="connsiteX1" fmla="*/ 171450 w 261937"/>
              <a:gd name="connsiteY1" fmla="*/ 230188 h 384175"/>
              <a:gd name="connsiteX2" fmla="*/ 130175 w 261937"/>
              <a:gd name="connsiteY2" fmla="*/ 315913 h 384175"/>
              <a:gd name="connsiteX3" fmla="*/ 100012 w 261937"/>
              <a:gd name="connsiteY3" fmla="*/ 384175 h 384175"/>
              <a:gd name="connsiteX4" fmla="*/ 0 w 261937"/>
              <a:gd name="connsiteY4" fmla="*/ 287338 h 384175"/>
              <a:gd name="connsiteX5" fmla="*/ 149225 w 261937"/>
              <a:gd name="connsiteY5" fmla="*/ 0 h 384175"/>
              <a:gd name="connsiteX6" fmla="*/ 261937 w 261937"/>
              <a:gd name="connsiteY6" fmla="*/ 73025 h 3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937" h="384175">
                <a:moveTo>
                  <a:pt x="261937" y="73025"/>
                </a:moveTo>
                <a:lnTo>
                  <a:pt x="171450" y="230188"/>
                </a:lnTo>
                <a:lnTo>
                  <a:pt x="130175" y="315913"/>
                </a:lnTo>
                <a:lnTo>
                  <a:pt x="100012" y="384175"/>
                </a:lnTo>
                <a:lnTo>
                  <a:pt x="0" y="287338"/>
                </a:lnTo>
                <a:cubicBezTo>
                  <a:pt x="88106" y="220663"/>
                  <a:pt x="94456" y="96044"/>
                  <a:pt x="149225" y="0"/>
                </a:cubicBezTo>
                <a:lnTo>
                  <a:pt x="261937" y="73025"/>
                </a:lnTo>
                <a:close/>
              </a:path>
            </a:pathLst>
          </a:cu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580853" y="3249886"/>
            <a:ext cx="1563147" cy="387784"/>
          </a:xfrm>
          <a:prstGeom prst="rect">
            <a:avLst/>
          </a:prstGeom>
          <a:noFill/>
        </p:spPr>
        <p:txBody>
          <a:bodyPr wrap="square" lIns="9137" tIns="9137" rIns="9137" bIns="9137" rtlCol="0">
            <a:spAutoFit/>
          </a:bodyPr>
          <a:lstStyle/>
          <a:p>
            <a:r>
              <a:rPr lang="en-US" sz="1200" b="1" dirty="0" smtClean="0"/>
              <a:t>OFFLINE STORMWATER DETENTION FACILITIES</a:t>
            </a:r>
            <a:endParaRPr lang="en-US" sz="1200" b="1" dirty="0"/>
          </a:p>
        </p:txBody>
      </p:sp>
      <p:cxnSp>
        <p:nvCxnSpPr>
          <p:cNvPr id="37" name="Straight Arrow Connector 36"/>
          <p:cNvCxnSpPr>
            <a:stCxn id="35" idx="0"/>
            <a:endCxn id="25" idx="3"/>
          </p:cNvCxnSpPr>
          <p:nvPr/>
        </p:nvCxnSpPr>
        <p:spPr>
          <a:xfrm flipH="1" flipV="1">
            <a:off x="7845236" y="2458843"/>
            <a:ext cx="517191" cy="7910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0"/>
            <a:endCxn id="34" idx="1"/>
          </p:cNvCxnSpPr>
          <p:nvPr/>
        </p:nvCxnSpPr>
        <p:spPr>
          <a:xfrm flipH="1" flipV="1">
            <a:off x="7520631" y="3053283"/>
            <a:ext cx="841796" cy="19660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376161" y="4430986"/>
            <a:ext cx="1889760" cy="572450"/>
          </a:xfrm>
          <a:prstGeom prst="rect">
            <a:avLst/>
          </a:prstGeom>
          <a:noFill/>
        </p:spPr>
        <p:txBody>
          <a:bodyPr wrap="square" lIns="9137" tIns="9137" rIns="9137" bIns="9137" rtlCol="0">
            <a:spAutoFit/>
          </a:bodyPr>
          <a:lstStyle/>
          <a:p>
            <a:r>
              <a:rPr lang="en-US" sz="1200" b="1" dirty="0" smtClean="0"/>
              <a:t>2.2-MILE CULVERT (1915)</a:t>
            </a:r>
          </a:p>
          <a:p>
            <a:r>
              <a:rPr lang="en-US" sz="1200" b="1" dirty="0" smtClean="0"/>
              <a:t>ONE BARREL RETROFITTED FOR CSO CONTROL</a:t>
            </a:r>
            <a:endParaRPr lang="en-US" sz="1200" b="1" dirty="0"/>
          </a:p>
        </p:txBody>
      </p:sp>
      <p:cxnSp>
        <p:nvCxnSpPr>
          <p:cNvPr id="46" name="Straight Arrow Connector 45"/>
          <p:cNvCxnSpPr>
            <a:stCxn id="45" idx="1"/>
          </p:cNvCxnSpPr>
          <p:nvPr/>
        </p:nvCxnSpPr>
        <p:spPr>
          <a:xfrm flipH="1" flipV="1">
            <a:off x="7069931" y="4205288"/>
            <a:ext cx="306230" cy="51192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5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Previous Experience – Indianapolis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481480" y="6114295"/>
            <a:ext cx="2133600" cy="365125"/>
          </a:xfrm>
        </p:spPr>
        <p:txBody>
          <a:bodyPr/>
          <a:lstStyle/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9" name="Picture 5" descr="artnaturep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807" y="4515927"/>
            <a:ext cx="2990850" cy="2238376"/>
          </a:xfrm>
          <a:prstGeom prst="rect">
            <a:avLst/>
          </a:prstGeom>
          <a:noFill/>
        </p:spPr>
      </p:pic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412373" y="1317811"/>
            <a:ext cx="4258239" cy="311134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None/>
              <a:defRPr/>
            </a:pPr>
            <a:r>
              <a:rPr lang="en-US" sz="2400" u="sng" dirty="0" smtClean="0"/>
              <a:t>Benefits Realized</a:t>
            </a:r>
          </a:p>
          <a:p>
            <a:pPr marL="285750" indent="-285750">
              <a:defRPr/>
            </a:pPr>
            <a:r>
              <a:rPr lang="en-US" sz="2200" dirty="0" smtClean="0"/>
              <a:t>Reduction of flood hazards, insurance requirements, etc.</a:t>
            </a:r>
          </a:p>
          <a:p>
            <a:pPr marL="285750" indent="-285750">
              <a:defRPr/>
            </a:pPr>
            <a:r>
              <a:rPr lang="en-US" sz="2200" dirty="0" smtClean="0"/>
              <a:t>Improved water quality</a:t>
            </a:r>
          </a:p>
          <a:p>
            <a:pPr marL="685610" lvl="1" indent="-285750">
              <a:defRPr/>
            </a:pPr>
            <a:r>
              <a:rPr lang="en-US" sz="2000" dirty="0" smtClean="0"/>
              <a:t>CSO reduction</a:t>
            </a:r>
          </a:p>
          <a:p>
            <a:pPr marL="685610" lvl="1" indent="-285750">
              <a:defRPr/>
            </a:pPr>
            <a:r>
              <a:rPr lang="en-US" sz="2000" dirty="0" smtClean="0"/>
              <a:t>Peak storm flow reduction</a:t>
            </a:r>
          </a:p>
          <a:p>
            <a:pPr marL="685610" lvl="1" indent="-285750">
              <a:defRPr/>
            </a:pPr>
            <a:r>
              <a:rPr lang="en-US" sz="2000" dirty="0" smtClean="0"/>
              <a:t>Engineered wetland filtering</a:t>
            </a:r>
          </a:p>
          <a:p>
            <a:pPr marL="285750" indent="-285750">
              <a:defRPr/>
            </a:pPr>
            <a:r>
              <a:rPr lang="en-US" sz="2200" dirty="0" smtClean="0"/>
              <a:t>Improved recreational and educational opportunities </a:t>
            </a:r>
          </a:p>
          <a:p>
            <a:pPr marL="685610" lvl="1" indent="-285750">
              <a:defRPr/>
            </a:pPr>
            <a:r>
              <a:rPr lang="en-US" sz="2000" dirty="0" smtClean="0"/>
              <a:t>Property with history of crime and illegal dumping converted to community amenity</a:t>
            </a:r>
          </a:p>
          <a:p>
            <a:pPr marL="685610" lvl="1" indent="-285750">
              <a:defRPr/>
            </a:pPr>
            <a:endParaRPr lang="en-US" sz="2000" dirty="0" smtClean="0"/>
          </a:p>
          <a:p>
            <a:pPr marL="285750" indent="-285750">
              <a:defRPr/>
            </a:pPr>
            <a:endParaRPr lang="en-US" sz="2200" dirty="0" smtClean="0"/>
          </a:p>
          <a:p>
            <a:pPr marL="685610" lvl="1" indent="-285750">
              <a:defRPr/>
            </a:pPr>
            <a:endParaRPr lang="en-US" sz="2000" dirty="0" smtClean="0"/>
          </a:p>
          <a:p>
            <a:pPr marL="685610" lvl="1" indent="-285750">
              <a:defRPr/>
            </a:pPr>
            <a:endParaRPr lang="en-US" sz="2000" dirty="0" smtClean="0"/>
          </a:p>
          <a:p>
            <a:pPr marL="685610" lvl="1" indent="-285750">
              <a:defRPr/>
            </a:pPr>
            <a:endParaRPr lang="en-US" sz="2000" dirty="0" smtClean="0"/>
          </a:p>
          <a:p>
            <a:pPr marL="685610" lvl="1" indent="-285750">
              <a:defRPr/>
            </a:pPr>
            <a:endParaRPr lang="en-US" sz="2000" dirty="0"/>
          </a:p>
          <a:p>
            <a:pPr lvl="1">
              <a:buNone/>
              <a:defRPr/>
            </a:pP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4724400" y="1568778"/>
            <a:ext cx="3788218" cy="2874079"/>
            <a:chOff x="4364618" y="1243297"/>
            <a:chExt cx="4148000" cy="3230982"/>
          </a:xfrm>
        </p:grpSpPr>
        <p:pic>
          <p:nvPicPr>
            <p:cNvPr id="1026" name="Picture 2" descr="http://www.indy.gov/eGov/City/DPR/PublishingImages/poguesrunphotomainpa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4618" y="1243297"/>
              <a:ext cx="1964786" cy="3230982"/>
            </a:xfrm>
            <a:prstGeom prst="rect">
              <a:avLst/>
            </a:prstGeom>
            <a:noFill/>
          </p:spPr>
        </p:pic>
        <p:pic>
          <p:nvPicPr>
            <p:cNvPr id="1030" name="Picture 6" descr="C:\Users\bflora\Desktop\PoguesRunGreenwayguidel.jpg"/>
            <p:cNvPicPr>
              <a:picLocks noChangeAspect="1" noChangeArrowheads="1"/>
            </p:cNvPicPr>
            <p:nvPr/>
          </p:nvPicPr>
          <p:blipFill>
            <a:blip r:embed="rId4" cstate="print"/>
            <a:srcRect t="5284"/>
            <a:stretch>
              <a:fillRect/>
            </a:stretch>
          </p:blipFill>
          <p:spPr bwMode="auto">
            <a:xfrm>
              <a:off x="6370779" y="1253761"/>
              <a:ext cx="2141839" cy="32051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pic>
        <p:nvPicPr>
          <p:cNvPr id="9" name="Picture 2" descr="https://indiananaturally.files.wordpress.com/2015/04/pranpark.jpg?w=110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0458" y="4518858"/>
            <a:ext cx="3761499" cy="2116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2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075420" cy="944562"/>
          </a:xfrm>
        </p:spPr>
        <p:txBody>
          <a:bodyPr>
            <a:noAutofit/>
          </a:bodyPr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Added Environmental, Social, and Economic Benefits</a:t>
            </a:r>
            <a:endParaRPr lang="en-US" sz="3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524000"/>
          <a:ext cx="8229599" cy="411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DE210FB-1992-410C-82A9-D1B184B420A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to Adapting to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64819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Technologies selected based on strengths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Small CSOs, less dense areas – GI</a:t>
            </a:r>
          </a:p>
          <a:p>
            <a:pPr lvl="1">
              <a:spcAft>
                <a:spcPts val="600"/>
              </a:spcAft>
            </a:pPr>
            <a:r>
              <a:rPr lang="en-US" sz="1600" dirty="0"/>
              <a:t>Large CSOs, ultra dense areas – gray </a:t>
            </a:r>
            <a:r>
              <a:rPr lang="en-US" sz="1600" dirty="0" smtClean="0"/>
              <a:t>infrastructure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GI addresses water at the source and leaves space for downstream technologies if needed for additional control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Conservatism in design – 20% safety factor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Interconnected tunnel system with live pumping is more resilient to changing weather patterns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Gravity system (rather than reliance on pumping station) more reliable and provides redundancy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F7A523B-6218-4B01-94B5-7CADB6A46A7D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Content Placeholder 5" descr="2013-0719-Portland-Bioretention%20Planter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53023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57912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alibri" pitchFamily="34" charset="0"/>
              </a:rPr>
              <a:t>Questions?</a:t>
            </a:r>
            <a:endParaRPr lang="en-US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5" name="Slide Number Placeholder 6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701E2F3-C07A-43C2-A05C-DA390FF98D2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3410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Separate and Combined Sewer Systems</a:t>
            </a:r>
          </a:p>
        </p:txBody>
      </p:sp>
      <p:pic>
        <p:nvPicPr>
          <p:cNvPr id="4" name="Picture 2" descr="Sep San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85802" y="1752600"/>
            <a:ext cx="40290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S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526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219208" y="4648204"/>
            <a:ext cx="2430463" cy="7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42" tIns="50821" rIns="101642" bIns="50821">
            <a:spAutoFit/>
          </a:bodyPr>
          <a:lstStyle/>
          <a:p>
            <a:pPr defTabSz="1016795">
              <a:lnSpc>
                <a:spcPct val="65000"/>
              </a:lnSpc>
              <a:spcBef>
                <a:spcPct val="50000"/>
              </a:spcBef>
            </a:pPr>
            <a:r>
              <a:rPr lang="en-US" sz="2200" dirty="0">
                <a:solidFill>
                  <a:prstClr val="black"/>
                </a:solidFill>
                <a:latin typeface="Arial Narrow" pitchFamily="34" charset="0"/>
              </a:rPr>
              <a:t>100% of suburbs</a:t>
            </a:r>
          </a:p>
          <a:p>
            <a:pPr defTabSz="1016795">
              <a:lnSpc>
                <a:spcPct val="65000"/>
              </a:lnSpc>
              <a:spcBef>
                <a:spcPct val="50000"/>
              </a:spcBef>
            </a:pPr>
            <a:r>
              <a:rPr lang="en-US" sz="2200" dirty="0">
                <a:solidFill>
                  <a:prstClr val="black"/>
                </a:solidFill>
                <a:latin typeface="Calibri" pitchFamily="34" charset="0"/>
              </a:rPr>
              <a:t>67% of </a:t>
            </a:r>
            <a:r>
              <a:rPr lang="en-US" sz="2200" dirty="0" smtClean="0">
                <a:solidFill>
                  <a:prstClr val="black"/>
                </a:solidFill>
                <a:latin typeface="Calibri" pitchFamily="34" charset="0"/>
              </a:rPr>
              <a:t>DC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715000" y="4648204"/>
            <a:ext cx="2430462" cy="7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642" tIns="50821" rIns="101642" bIns="50821">
            <a:spAutoFit/>
          </a:bodyPr>
          <a:lstStyle/>
          <a:p>
            <a:pPr defTabSz="1016795">
              <a:lnSpc>
                <a:spcPct val="65000"/>
              </a:lnSpc>
              <a:spcBef>
                <a:spcPct val="50000"/>
              </a:spcBef>
            </a:pPr>
            <a:r>
              <a:rPr lang="en-US" sz="2200" dirty="0">
                <a:solidFill>
                  <a:prstClr val="black"/>
                </a:solidFill>
                <a:latin typeface="Arial Narrow" pitchFamily="34" charset="0"/>
              </a:rPr>
              <a:t>0% of suburbs</a:t>
            </a:r>
          </a:p>
          <a:p>
            <a:pPr defTabSz="1016795">
              <a:lnSpc>
                <a:spcPct val="65000"/>
              </a:lnSpc>
              <a:spcBef>
                <a:spcPct val="50000"/>
              </a:spcBef>
            </a:pPr>
            <a:r>
              <a:rPr lang="en-US" sz="2200" dirty="0">
                <a:solidFill>
                  <a:prstClr val="black"/>
                </a:solidFill>
                <a:latin typeface="Arial Narrow" pitchFamily="34" charset="0"/>
              </a:rPr>
              <a:t>33% of </a:t>
            </a:r>
            <a:r>
              <a:rPr lang="en-US" sz="2200" dirty="0" smtClean="0">
                <a:solidFill>
                  <a:prstClr val="black"/>
                </a:solidFill>
                <a:latin typeface="Arial Narrow" pitchFamily="34" charset="0"/>
              </a:rPr>
              <a:t>DC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B8E93D-3063-43CD-922A-4B021E2B35E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2961" y="2819400"/>
            <a:ext cx="228600" cy="152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1847" y="1371599"/>
            <a:ext cx="2133600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6795">
              <a:lnSpc>
                <a:spcPct val="65000"/>
              </a:lnSpc>
              <a:spcBef>
                <a:spcPct val="50000"/>
              </a:spcBef>
            </a:pPr>
            <a:r>
              <a:rPr lang="en-US" sz="2400" b="1" dirty="0">
                <a:latin typeface="Calibri" pitchFamily="34" charset="0"/>
              </a:rPr>
              <a:t>2 Pipe System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1367160"/>
            <a:ext cx="2168201" cy="353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16795">
              <a:lnSpc>
                <a:spcPct val="65000"/>
              </a:lnSpc>
              <a:spcBef>
                <a:spcPct val="50000"/>
              </a:spcBef>
            </a:pPr>
            <a:r>
              <a:rPr lang="en-US" sz="2400" b="1" dirty="0" smtClean="0">
                <a:latin typeface="Calibri" pitchFamily="34" charset="0"/>
              </a:rPr>
              <a:t>1 </a:t>
            </a:r>
            <a:r>
              <a:rPr lang="en-US" sz="2400" b="1" dirty="0">
                <a:latin typeface="Calibri" pitchFamily="34" charset="0"/>
              </a:rPr>
              <a:t>Pipe System</a:t>
            </a:r>
          </a:p>
        </p:txBody>
      </p:sp>
    </p:spTree>
    <p:extLst>
      <p:ext uri="{BB962C8B-B14F-4D97-AF65-F5344CB8AC3E}">
        <p14:creationId xmlns:p14="http://schemas.microsoft.com/office/powerpoint/2010/main" val="11828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4038600" y="831329"/>
            <a:ext cx="5304951" cy="5538850"/>
            <a:chOff x="-65441" y="280861"/>
            <a:chExt cx="5879261" cy="6196139"/>
          </a:xfrm>
        </p:grpSpPr>
        <p:pic>
          <p:nvPicPr>
            <p:cNvPr id="16397" name="Picture 2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7200" y="990600"/>
              <a:ext cx="4507059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 rot="2700000">
              <a:off x="1619104" y="2189320"/>
              <a:ext cx="4063229" cy="246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 rot="18900000">
              <a:off x="-65441" y="1628048"/>
              <a:ext cx="2531723" cy="333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 rot="18900000">
              <a:off x="1691635" y="5100688"/>
              <a:ext cx="4122185" cy="403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12010" y="2689034"/>
              <a:ext cx="2146422" cy="3169957"/>
            </a:xfrm>
            <a:custGeom>
              <a:avLst/>
              <a:gdLst>
                <a:gd name="connsiteX0" fmla="*/ 304800 w 2145527"/>
                <a:gd name="connsiteY0" fmla="*/ 0 h 3169920"/>
                <a:gd name="connsiteX1" fmla="*/ 360459 w 2145527"/>
                <a:gd name="connsiteY1" fmla="*/ 47708 h 3169920"/>
                <a:gd name="connsiteX2" fmla="*/ 368410 w 2145527"/>
                <a:gd name="connsiteY2" fmla="*/ 79514 h 3169920"/>
                <a:gd name="connsiteX3" fmla="*/ 376362 w 2145527"/>
                <a:gd name="connsiteY3" fmla="*/ 159027 h 3169920"/>
                <a:gd name="connsiteX4" fmla="*/ 463826 w 2145527"/>
                <a:gd name="connsiteY4" fmla="*/ 238540 h 3169920"/>
                <a:gd name="connsiteX5" fmla="*/ 519485 w 2145527"/>
                <a:gd name="connsiteY5" fmla="*/ 294199 h 3169920"/>
                <a:gd name="connsiteX6" fmla="*/ 575144 w 2145527"/>
                <a:gd name="connsiteY6" fmla="*/ 357809 h 3169920"/>
                <a:gd name="connsiteX7" fmla="*/ 598998 w 2145527"/>
                <a:gd name="connsiteY7" fmla="*/ 421420 h 3169920"/>
                <a:gd name="connsiteX8" fmla="*/ 630803 w 2145527"/>
                <a:gd name="connsiteY8" fmla="*/ 500933 h 3169920"/>
                <a:gd name="connsiteX9" fmla="*/ 654657 w 2145527"/>
                <a:gd name="connsiteY9" fmla="*/ 556592 h 3169920"/>
                <a:gd name="connsiteX10" fmla="*/ 789829 w 2145527"/>
                <a:gd name="connsiteY10" fmla="*/ 683813 h 3169920"/>
                <a:gd name="connsiteX11" fmla="*/ 932953 w 2145527"/>
                <a:gd name="connsiteY11" fmla="*/ 818985 h 3169920"/>
                <a:gd name="connsiteX12" fmla="*/ 1060174 w 2145527"/>
                <a:gd name="connsiteY12" fmla="*/ 842839 h 3169920"/>
                <a:gd name="connsiteX13" fmla="*/ 1203297 w 2145527"/>
                <a:gd name="connsiteY13" fmla="*/ 858741 h 3169920"/>
                <a:gd name="connsiteX14" fmla="*/ 1298713 w 2145527"/>
                <a:gd name="connsiteY14" fmla="*/ 898498 h 3169920"/>
                <a:gd name="connsiteX15" fmla="*/ 1370275 w 2145527"/>
                <a:gd name="connsiteY15" fmla="*/ 906449 h 3169920"/>
                <a:gd name="connsiteX16" fmla="*/ 1386177 w 2145527"/>
                <a:gd name="connsiteY16" fmla="*/ 930303 h 3169920"/>
                <a:gd name="connsiteX17" fmla="*/ 1425934 w 2145527"/>
                <a:gd name="connsiteY17" fmla="*/ 1025719 h 3169920"/>
                <a:gd name="connsiteX18" fmla="*/ 1465690 w 2145527"/>
                <a:gd name="connsiteY18" fmla="*/ 1121134 h 3169920"/>
                <a:gd name="connsiteX19" fmla="*/ 1465690 w 2145527"/>
                <a:gd name="connsiteY19" fmla="*/ 1168842 h 3169920"/>
                <a:gd name="connsiteX20" fmla="*/ 1465690 w 2145527"/>
                <a:gd name="connsiteY20" fmla="*/ 1192696 h 3169920"/>
                <a:gd name="connsiteX21" fmla="*/ 1592911 w 2145527"/>
                <a:gd name="connsiteY21" fmla="*/ 1447138 h 3169920"/>
                <a:gd name="connsiteX22" fmla="*/ 1688327 w 2145527"/>
                <a:gd name="connsiteY22" fmla="*/ 1439187 h 3169920"/>
                <a:gd name="connsiteX23" fmla="*/ 1720132 w 2145527"/>
                <a:gd name="connsiteY23" fmla="*/ 1494846 h 3169920"/>
                <a:gd name="connsiteX24" fmla="*/ 1720132 w 2145527"/>
                <a:gd name="connsiteY24" fmla="*/ 1614115 h 3169920"/>
                <a:gd name="connsiteX25" fmla="*/ 1767840 w 2145527"/>
                <a:gd name="connsiteY25" fmla="*/ 1669774 h 3169920"/>
                <a:gd name="connsiteX26" fmla="*/ 1815548 w 2145527"/>
                <a:gd name="connsiteY26" fmla="*/ 1701580 h 3169920"/>
                <a:gd name="connsiteX27" fmla="*/ 1855304 w 2145527"/>
                <a:gd name="connsiteY27" fmla="*/ 1669774 h 3169920"/>
                <a:gd name="connsiteX28" fmla="*/ 1871207 w 2145527"/>
                <a:gd name="connsiteY28" fmla="*/ 1637969 h 3169920"/>
                <a:gd name="connsiteX29" fmla="*/ 1871207 w 2145527"/>
                <a:gd name="connsiteY29" fmla="*/ 1566407 h 3169920"/>
                <a:gd name="connsiteX30" fmla="*/ 1966622 w 2145527"/>
                <a:gd name="connsiteY30" fmla="*/ 1661823 h 3169920"/>
                <a:gd name="connsiteX31" fmla="*/ 2006379 w 2145527"/>
                <a:gd name="connsiteY31" fmla="*/ 1796995 h 3169920"/>
                <a:gd name="connsiteX32" fmla="*/ 2046135 w 2145527"/>
                <a:gd name="connsiteY32" fmla="*/ 1876508 h 3169920"/>
                <a:gd name="connsiteX33" fmla="*/ 1926866 w 2145527"/>
                <a:gd name="connsiteY33" fmla="*/ 1884460 h 3169920"/>
                <a:gd name="connsiteX34" fmla="*/ 1974574 w 2145527"/>
                <a:gd name="connsiteY34" fmla="*/ 1916265 h 3169920"/>
                <a:gd name="connsiteX35" fmla="*/ 1990476 w 2145527"/>
                <a:gd name="connsiteY35" fmla="*/ 1932167 h 3169920"/>
                <a:gd name="connsiteX36" fmla="*/ 2022282 w 2145527"/>
                <a:gd name="connsiteY36" fmla="*/ 1924216 h 3169920"/>
                <a:gd name="connsiteX37" fmla="*/ 2069989 w 2145527"/>
                <a:gd name="connsiteY37" fmla="*/ 2003729 h 3169920"/>
                <a:gd name="connsiteX38" fmla="*/ 2101795 w 2145527"/>
                <a:gd name="connsiteY38" fmla="*/ 2091194 h 3169920"/>
                <a:gd name="connsiteX39" fmla="*/ 2141551 w 2145527"/>
                <a:gd name="connsiteY39" fmla="*/ 2170707 h 3169920"/>
                <a:gd name="connsiteX40" fmla="*/ 2125648 w 2145527"/>
                <a:gd name="connsiteY40" fmla="*/ 2329733 h 3169920"/>
                <a:gd name="connsiteX41" fmla="*/ 2117697 w 2145527"/>
                <a:gd name="connsiteY41" fmla="*/ 2393343 h 3169920"/>
                <a:gd name="connsiteX42" fmla="*/ 2085892 w 2145527"/>
                <a:gd name="connsiteY42" fmla="*/ 2512613 h 3169920"/>
                <a:gd name="connsiteX43" fmla="*/ 1998428 w 2145527"/>
                <a:gd name="connsiteY43" fmla="*/ 2512613 h 3169920"/>
                <a:gd name="connsiteX44" fmla="*/ 1895061 w 2145527"/>
                <a:gd name="connsiteY44" fmla="*/ 2488759 h 3169920"/>
                <a:gd name="connsiteX45" fmla="*/ 1839402 w 2145527"/>
                <a:gd name="connsiteY45" fmla="*/ 2472856 h 3169920"/>
                <a:gd name="connsiteX46" fmla="*/ 1823499 w 2145527"/>
                <a:gd name="connsiteY46" fmla="*/ 2472856 h 3169920"/>
                <a:gd name="connsiteX47" fmla="*/ 1847353 w 2145527"/>
                <a:gd name="connsiteY47" fmla="*/ 2592126 h 3169920"/>
                <a:gd name="connsiteX48" fmla="*/ 1903012 w 2145527"/>
                <a:gd name="connsiteY48" fmla="*/ 2743200 h 3169920"/>
                <a:gd name="connsiteX49" fmla="*/ 1934817 w 2145527"/>
                <a:gd name="connsiteY49" fmla="*/ 2798860 h 3169920"/>
                <a:gd name="connsiteX50" fmla="*/ 1974574 w 2145527"/>
                <a:gd name="connsiteY50" fmla="*/ 2727298 h 3169920"/>
                <a:gd name="connsiteX51" fmla="*/ 2030233 w 2145527"/>
                <a:gd name="connsiteY51" fmla="*/ 2767054 h 3169920"/>
                <a:gd name="connsiteX52" fmla="*/ 2030233 w 2145527"/>
                <a:gd name="connsiteY52" fmla="*/ 2838616 h 3169920"/>
                <a:gd name="connsiteX53" fmla="*/ 2030233 w 2145527"/>
                <a:gd name="connsiteY53" fmla="*/ 2878373 h 3169920"/>
                <a:gd name="connsiteX54" fmla="*/ 1561106 w 2145527"/>
                <a:gd name="connsiteY54" fmla="*/ 2941983 h 3169920"/>
                <a:gd name="connsiteX55" fmla="*/ 360459 w 2145527"/>
                <a:gd name="connsiteY55" fmla="*/ 1510748 h 3169920"/>
                <a:gd name="connsiteX56" fmla="*/ 42407 w 2145527"/>
                <a:gd name="connsiteY56" fmla="*/ 365760 h 3169920"/>
                <a:gd name="connsiteX57" fmla="*/ 106017 w 2145527"/>
                <a:gd name="connsiteY57" fmla="*/ 143124 h 3169920"/>
                <a:gd name="connsiteX58" fmla="*/ 169628 w 2145527"/>
                <a:gd name="connsiteY58" fmla="*/ 71562 h 3169920"/>
                <a:gd name="connsiteX59" fmla="*/ 209384 w 2145527"/>
                <a:gd name="connsiteY59" fmla="*/ 47708 h 3169920"/>
                <a:gd name="connsiteX60" fmla="*/ 304800 w 2145527"/>
                <a:gd name="connsiteY60" fmla="*/ 0 h 316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145527" h="3169920">
                  <a:moveTo>
                    <a:pt x="304800" y="0"/>
                  </a:moveTo>
                  <a:cubicBezTo>
                    <a:pt x="329979" y="0"/>
                    <a:pt x="349857" y="34456"/>
                    <a:pt x="360459" y="47708"/>
                  </a:cubicBezTo>
                  <a:cubicBezTo>
                    <a:pt x="371061" y="60960"/>
                    <a:pt x="365760" y="60961"/>
                    <a:pt x="368410" y="79514"/>
                  </a:cubicBezTo>
                  <a:cubicBezTo>
                    <a:pt x="371060" y="98067"/>
                    <a:pt x="360459" y="132523"/>
                    <a:pt x="376362" y="159027"/>
                  </a:cubicBezTo>
                  <a:cubicBezTo>
                    <a:pt x="392265" y="185531"/>
                    <a:pt x="439972" y="216011"/>
                    <a:pt x="463826" y="238540"/>
                  </a:cubicBezTo>
                  <a:cubicBezTo>
                    <a:pt x="487680" y="261069"/>
                    <a:pt x="500932" y="274321"/>
                    <a:pt x="519485" y="294199"/>
                  </a:cubicBezTo>
                  <a:cubicBezTo>
                    <a:pt x="538038" y="314077"/>
                    <a:pt x="561892" y="336605"/>
                    <a:pt x="575144" y="357809"/>
                  </a:cubicBezTo>
                  <a:cubicBezTo>
                    <a:pt x="588396" y="379013"/>
                    <a:pt x="589722" y="397566"/>
                    <a:pt x="598998" y="421420"/>
                  </a:cubicBezTo>
                  <a:cubicBezTo>
                    <a:pt x="608274" y="445274"/>
                    <a:pt x="621527" y="478404"/>
                    <a:pt x="630803" y="500933"/>
                  </a:cubicBezTo>
                  <a:cubicBezTo>
                    <a:pt x="640079" y="523462"/>
                    <a:pt x="628153" y="526112"/>
                    <a:pt x="654657" y="556592"/>
                  </a:cubicBezTo>
                  <a:cubicBezTo>
                    <a:pt x="681161" y="587072"/>
                    <a:pt x="789829" y="683813"/>
                    <a:pt x="789829" y="683813"/>
                  </a:cubicBezTo>
                  <a:cubicBezTo>
                    <a:pt x="836212" y="727545"/>
                    <a:pt x="887895" y="792481"/>
                    <a:pt x="932953" y="818985"/>
                  </a:cubicBezTo>
                  <a:cubicBezTo>
                    <a:pt x="978011" y="845489"/>
                    <a:pt x="1015117" y="836213"/>
                    <a:pt x="1060174" y="842839"/>
                  </a:cubicBezTo>
                  <a:cubicBezTo>
                    <a:pt x="1105231" y="849465"/>
                    <a:pt x="1163541" y="849465"/>
                    <a:pt x="1203297" y="858741"/>
                  </a:cubicBezTo>
                  <a:cubicBezTo>
                    <a:pt x="1243053" y="868017"/>
                    <a:pt x="1270883" y="890547"/>
                    <a:pt x="1298713" y="898498"/>
                  </a:cubicBezTo>
                  <a:cubicBezTo>
                    <a:pt x="1326543" y="906449"/>
                    <a:pt x="1355698" y="901148"/>
                    <a:pt x="1370275" y="906449"/>
                  </a:cubicBezTo>
                  <a:cubicBezTo>
                    <a:pt x="1384852" y="911750"/>
                    <a:pt x="1376901" y="910425"/>
                    <a:pt x="1386177" y="930303"/>
                  </a:cubicBezTo>
                  <a:cubicBezTo>
                    <a:pt x="1395454" y="950181"/>
                    <a:pt x="1425934" y="1025719"/>
                    <a:pt x="1425934" y="1025719"/>
                  </a:cubicBezTo>
                  <a:cubicBezTo>
                    <a:pt x="1439186" y="1057524"/>
                    <a:pt x="1459064" y="1097280"/>
                    <a:pt x="1465690" y="1121134"/>
                  </a:cubicBezTo>
                  <a:cubicBezTo>
                    <a:pt x="1472316" y="1144988"/>
                    <a:pt x="1465690" y="1168842"/>
                    <a:pt x="1465690" y="1168842"/>
                  </a:cubicBezTo>
                  <a:cubicBezTo>
                    <a:pt x="1465690" y="1180769"/>
                    <a:pt x="1444487" y="1146313"/>
                    <a:pt x="1465690" y="1192696"/>
                  </a:cubicBezTo>
                  <a:cubicBezTo>
                    <a:pt x="1486893" y="1239079"/>
                    <a:pt x="1555805" y="1406056"/>
                    <a:pt x="1592911" y="1447138"/>
                  </a:cubicBezTo>
                  <a:cubicBezTo>
                    <a:pt x="1630017" y="1488220"/>
                    <a:pt x="1667124" y="1431236"/>
                    <a:pt x="1688327" y="1439187"/>
                  </a:cubicBezTo>
                  <a:cubicBezTo>
                    <a:pt x="1709530" y="1447138"/>
                    <a:pt x="1714831" y="1465691"/>
                    <a:pt x="1720132" y="1494846"/>
                  </a:cubicBezTo>
                  <a:cubicBezTo>
                    <a:pt x="1725433" y="1524001"/>
                    <a:pt x="1712181" y="1584960"/>
                    <a:pt x="1720132" y="1614115"/>
                  </a:cubicBezTo>
                  <a:cubicBezTo>
                    <a:pt x="1728083" y="1643270"/>
                    <a:pt x="1751937" y="1655197"/>
                    <a:pt x="1767840" y="1669774"/>
                  </a:cubicBezTo>
                  <a:cubicBezTo>
                    <a:pt x="1783743" y="1684351"/>
                    <a:pt x="1800971" y="1701580"/>
                    <a:pt x="1815548" y="1701580"/>
                  </a:cubicBezTo>
                  <a:cubicBezTo>
                    <a:pt x="1830125" y="1701580"/>
                    <a:pt x="1846027" y="1680376"/>
                    <a:pt x="1855304" y="1669774"/>
                  </a:cubicBezTo>
                  <a:cubicBezTo>
                    <a:pt x="1864581" y="1659172"/>
                    <a:pt x="1868557" y="1655197"/>
                    <a:pt x="1871207" y="1637969"/>
                  </a:cubicBezTo>
                  <a:cubicBezTo>
                    <a:pt x="1873857" y="1620741"/>
                    <a:pt x="1855305" y="1562431"/>
                    <a:pt x="1871207" y="1566407"/>
                  </a:cubicBezTo>
                  <a:cubicBezTo>
                    <a:pt x="1887109" y="1570383"/>
                    <a:pt x="1944093" y="1623392"/>
                    <a:pt x="1966622" y="1661823"/>
                  </a:cubicBezTo>
                  <a:cubicBezTo>
                    <a:pt x="1989151" y="1700254"/>
                    <a:pt x="1993127" y="1761214"/>
                    <a:pt x="2006379" y="1796995"/>
                  </a:cubicBezTo>
                  <a:cubicBezTo>
                    <a:pt x="2019631" y="1832776"/>
                    <a:pt x="2059387" y="1861931"/>
                    <a:pt x="2046135" y="1876508"/>
                  </a:cubicBezTo>
                  <a:cubicBezTo>
                    <a:pt x="2032883" y="1891085"/>
                    <a:pt x="1938793" y="1877834"/>
                    <a:pt x="1926866" y="1884460"/>
                  </a:cubicBezTo>
                  <a:cubicBezTo>
                    <a:pt x="1914939" y="1891086"/>
                    <a:pt x="1963972" y="1908314"/>
                    <a:pt x="1974574" y="1916265"/>
                  </a:cubicBezTo>
                  <a:cubicBezTo>
                    <a:pt x="1985176" y="1924216"/>
                    <a:pt x="1982525" y="1930842"/>
                    <a:pt x="1990476" y="1932167"/>
                  </a:cubicBezTo>
                  <a:cubicBezTo>
                    <a:pt x="1998427" y="1933492"/>
                    <a:pt x="2009030" y="1912289"/>
                    <a:pt x="2022282" y="1924216"/>
                  </a:cubicBezTo>
                  <a:cubicBezTo>
                    <a:pt x="2035534" y="1936143"/>
                    <a:pt x="2056737" y="1975899"/>
                    <a:pt x="2069989" y="2003729"/>
                  </a:cubicBezTo>
                  <a:cubicBezTo>
                    <a:pt x="2083241" y="2031559"/>
                    <a:pt x="2089868" y="2063364"/>
                    <a:pt x="2101795" y="2091194"/>
                  </a:cubicBezTo>
                  <a:cubicBezTo>
                    <a:pt x="2113722" y="2119024"/>
                    <a:pt x="2137576" y="2130951"/>
                    <a:pt x="2141551" y="2170707"/>
                  </a:cubicBezTo>
                  <a:cubicBezTo>
                    <a:pt x="2145527" y="2210464"/>
                    <a:pt x="2129624" y="2292627"/>
                    <a:pt x="2125648" y="2329733"/>
                  </a:cubicBezTo>
                  <a:cubicBezTo>
                    <a:pt x="2121672" y="2366839"/>
                    <a:pt x="2124323" y="2362863"/>
                    <a:pt x="2117697" y="2393343"/>
                  </a:cubicBezTo>
                  <a:cubicBezTo>
                    <a:pt x="2111071" y="2423823"/>
                    <a:pt x="2105770" y="2492735"/>
                    <a:pt x="2085892" y="2512613"/>
                  </a:cubicBezTo>
                  <a:cubicBezTo>
                    <a:pt x="2066014" y="2532491"/>
                    <a:pt x="2030233" y="2516589"/>
                    <a:pt x="1998428" y="2512613"/>
                  </a:cubicBezTo>
                  <a:cubicBezTo>
                    <a:pt x="1966623" y="2508637"/>
                    <a:pt x="1921565" y="2495385"/>
                    <a:pt x="1895061" y="2488759"/>
                  </a:cubicBezTo>
                  <a:cubicBezTo>
                    <a:pt x="1868557" y="2482133"/>
                    <a:pt x="1851329" y="2475506"/>
                    <a:pt x="1839402" y="2472856"/>
                  </a:cubicBezTo>
                  <a:cubicBezTo>
                    <a:pt x="1827475" y="2470206"/>
                    <a:pt x="1822174" y="2452978"/>
                    <a:pt x="1823499" y="2472856"/>
                  </a:cubicBezTo>
                  <a:cubicBezTo>
                    <a:pt x="1824824" y="2492734"/>
                    <a:pt x="1834101" y="2547069"/>
                    <a:pt x="1847353" y="2592126"/>
                  </a:cubicBezTo>
                  <a:cubicBezTo>
                    <a:pt x="1860605" y="2637183"/>
                    <a:pt x="1888435" y="2708744"/>
                    <a:pt x="1903012" y="2743200"/>
                  </a:cubicBezTo>
                  <a:cubicBezTo>
                    <a:pt x="1917589" y="2777656"/>
                    <a:pt x="1922890" y="2801510"/>
                    <a:pt x="1934817" y="2798860"/>
                  </a:cubicBezTo>
                  <a:cubicBezTo>
                    <a:pt x="1946744" y="2796210"/>
                    <a:pt x="1958671" y="2732599"/>
                    <a:pt x="1974574" y="2727298"/>
                  </a:cubicBezTo>
                  <a:cubicBezTo>
                    <a:pt x="1990477" y="2721997"/>
                    <a:pt x="2020957" y="2748501"/>
                    <a:pt x="2030233" y="2767054"/>
                  </a:cubicBezTo>
                  <a:cubicBezTo>
                    <a:pt x="2039509" y="2785607"/>
                    <a:pt x="2030233" y="2838616"/>
                    <a:pt x="2030233" y="2838616"/>
                  </a:cubicBezTo>
                  <a:cubicBezTo>
                    <a:pt x="2030233" y="2857169"/>
                    <a:pt x="2108421" y="2861145"/>
                    <a:pt x="2030233" y="2878373"/>
                  </a:cubicBezTo>
                  <a:cubicBezTo>
                    <a:pt x="1952045" y="2895601"/>
                    <a:pt x="1839402" y="3169920"/>
                    <a:pt x="1561106" y="2941983"/>
                  </a:cubicBezTo>
                  <a:cubicBezTo>
                    <a:pt x="1282810" y="2714046"/>
                    <a:pt x="613575" y="1940118"/>
                    <a:pt x="360459" y="1510748"/>
                  </a:cubicBezTo>
                  <a:cubicBezTo>
                    <a:pt x="107343" y="1081378"/>
                    <a:pt x="84814" y="593697"/>
                    <a:pt x="42407" y="365760"/>
                  </a:cubicBezTo>
                  <a:cubicBezTo>
                    <a:pt x="0" y="137823"/>
                    <a:pt x="84814" y="192157"/>
                    <a:pt x="106017" y="143124"/>
                  </a:cubicBezTo>
                  <a:cubicBezTo>
                    <a:pt x="127220" y="94091"/>
                    <a:pt x="152400" y="87465"/>
                    <a:pt x="169628" y="71562"/>
                  </a:cubicBezTo>
                  <a:cubicBezTo>
                    <a:pt x="186856" y="55659"/>
                    <a:pt x="185530" y="58310"/>
                    <a:pt x="209384" y="47708"/>
                  </a:cubicBezTo>
                  <a:cubicBezTo>
                    <a:pt x="233238" y="37106"/>
                    <a:pt x="279621" y="0"/>
                    <a:pt x="3048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6391" name="TextBox 21"/>
          <p:cNvSpPr txBox="1">
            <a:spLocks noChangeArrowheads="1"/>
          </p:cNvSpPr>
          <p:nvPr/>
        </p:nvSpPr>
        <p:spPr bwMode="auto">
          <a:xfrm>
            <a:off x="6873306" y="1600200"/>
            <a:ext cx="1981200" cy="480119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09" tIns="45709" rIns="45709" bIns="45709" spcCol="1270" anchor="ctr"/>
          <a:lstStyle/>
          <a:p>
            <a:pPr algn="ctr" defTabSz="71095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Combined Sewer Drainage Area</a:t>
            </a:r>
          </a:p>
        </p:txBody>
      </p:sp>
      <p:cxnSp>
        <p:nvCxnSpPr>
          <p:cNvPr id="24" name="Straight Arrow Connector 23"/>
          <p:cNvCxnSpPr>
            <a:stCxn id="16391" idx="1"/>
          </p:cNvCxnSpPr>
          <p:nvPr/>
        </p:nvCxnSpPr>
        <p:spPr>
          <a:xfrm flipH="1">
            <a:off x="6492306" y="1840260"/>
            <a:ext cx="381000" cy="21713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TextBox 25"/>
          <p:cNvSpPr txBox="1">
            <a:spLocks noChangeArrowheads="1"/>
          </p:cNvSpPr>
          <p:nvPr/>
        </p:nvSpPr>
        <p:spPr bwMode="auto">
          <a:xfrm>
            <a:off x="4390549" y="4422782"/>
            <a:ext cx="1143000" cy="28622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09" tIns="45709" rIns="45709" bIns="45709" spcCol="1270" anchor="ctr"/>
          <a:lstStyle/>
          <a:p>
            <a:pPr algn="ctr" defTabSz="71095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CSO Outfall</a:t>
            </a:r>
          </a:p>
        </p:txBody>
      </p:sp>
      <p:cxnSp>
        <p:nvCxnSpPr>
          <p:cNvPr id="27" name="Straight Arrow Connector 26"/>
          <p:cNvCxnSpPr>
            <a:stCxn id="16393" idx="3"/>
          </p:cNvCxnSpPr>
          <p:nvPr/>
        </p:nvCxnSpPr>
        <p:spPr>
          <a:xfrm flipV="1">
            <a:off x="5533549" y="3965588"/>
            <a:ext cx="246062" cy="60030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TextBox 31"/>
          <p:cNvSpPr txBox="1">
            <a:spLocks noChangeArrowheads="1"/>
          </p:cNvSpPr>
          <p:nvPr/>
        </p:nvSpPr>
        <p:spPr bwMode="auto">
          <a:xfrm>
            <a:off x="4636611" y="5280362"/>
            <a:ext cx="1143000" cy="286220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09" tIns="45709" rIns="45709" bIns="45709" spcCol="1270" anchor="ctr"/>
          <a:lstStyle/>
          <a:p>
            <a:pPr algn="ctr" defTabSz="71095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Blue Plains</a:t>
            </a:r>
          </a:p>
        </p:txBody>
      </p:sp>
      <p:cxnSp>
        <p:nvCxnSpPr>
          <p:cNvPr id="33" name="Straight Arrow Connector 32"/>
          <p:cNvCxnSpPr>
            <a:stCxn id="16395" idx="3"/>
          </p:cNvCxnSpPr>
          <p:nvPr/>
        </p:nvCxnSpPr>
        <p:spPr>
          <a:xfrm>
            <a:off x="5779611" y="5423473"/>
            <a:ext cx="609600" cy="2618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21"/>
          <p:cNvSpPr txBox="1">
            <a:spLocks noChangeArrowheads="1"/>
          </p:cNvSpPr>
          <p:nvPr/>
        </p:nvSpPr>
        <p:spPr bwMode="auto">
          <a:xfrm>
            <a:off x="6828949" y="5685339"/>
            <a:ext cx="1981200" cy="674019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09" tIns="45709" rIns="45709" bIns="45709" spcCol="1270" anchor="ctr"/>
          <a:lstStyle/>
          <a:p>
            <a:pPr algn="ctr" defTabSz="71095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b="1" dirty="0">
                <a:solidFill>
                  <a:schemeClr val="bg1"/>
                </a:solidFill>
              </a:rPr>
              <a:t>Municipal Separate Storm Sewer System (MS4) Area</a:t>
            </a:r>
          </a:p>
        </p:txBody>
      </p:sp>
      <p:cxnSp>
        <p:nvCxnSpPr>
          <p:cNvPr id="19" name="Straight Arrow Connector 18"/>
          <p:cNvCxnSpPr>
            <a:stCxn id="18" idx="0"/>
          </p:cNvCxnSpPr>
          <p:nvPr/>
        </p:nvCxnSpPr>
        <p:spPr>
          <a:xfrm flipH="1" flipV="1">
            <a:off x="7629049" y="4400885"/>
            <a:ext cx="190500" cy="1284454"/>
          </a:xfrm>
          <a:prstGeom prst="straightConnector1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33400" y="1271650"/>
            <a:ext cx="3886200" cy="45259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2000" dirty="0" smtClean="0"/>
              <a:t>1/3 area is combined (12,478 acres)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47 CSO outfalls</a:t>
            </a:r>
          </a:p>
          <a:p>
            <a:pPr lvl="1">
              <a:defRPr/>
            </a:pPr>
            <a:r>
              <a:rPr lang="en-US" sz="1800" dirty="0" smtClean="0"/>
              <a:t>13 to Anacostia</a:t>
            </a:r>
          </a:p>
          <a:p>
            <a:pPr lvl="1">
              <a:defRPr/>
            </a:pPr>
            <a:r>
              <a:rPr lang="en-US" sz="1800" dirty="0" smtClean="0"/>
              <a:t>10 to Potomac</a:t>
            </a:r>
          </a:p>
          <a:p>
            <a:pPr lvl="1">
              <a:defRPr/>
            </a:pPr>
            <a:r>
              <a:rPr lang="en-US" sz="1800" dirty="0" smtClean="0"/>
              <a:t>24 to Rock Creek</a:t>
            </a:r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r>
              <a:rPr lang="en-US" sz="2000" dirty="0" smtClean="0"/>
              <a:t>Three receiving waters</a:t>
            </a:r>
          </a:p>
          <a:p>
            <a:pPr lvl="1">
              <a:defRPr/>
            </a:pPr>
            <a:r>
              <a:rPr lang="en-US" sz="1800" dirty="0" smtClean="0"/>
              <a:t>Anacostia River</a:t>
            </a:r>
          </a:p>
          <a:p>
            <a:pPr lvl="1">
              <a:defRPr/>
            </a:pPr>
            <a:r>
              <a:rPr lang="en-US" sz="1800" dirty="0" smtClean="0"/>
              <a:t>Potomac River</a:t>
            </a:r>
          </a:p>
          <a:p>
            <a:pPr lvl="1">
              <a:defRPr/>
            </a:pPr>
            <a:r>
              <a:rPr lang="en-US" sz="1800" dirty="0" smtClean="0"/>
              <a:t>Rock Creek</a:t>
            </a:r>
            <a:endParaRPr lang="en-US" sz="1800" dirty="0"/>
          </a:p>
        </p:txBody>
      </p:sp>
      <p:sp>
        <p:nvSpPr>
          <p:cNvPr id="16386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Background:</a:t>
            </a:r>
            <a:br>
              <a:rPr lang="en-US" dirty="0"/>
            </a:br>
            <a:r>
              <a:rPr lang="en-US" dirty="0"/>
              <a:t>Combined Sewer Area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6977768" y="6434998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B7D5537-DE69-46CC-8613-FCC1C987154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7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Background: </a:t>
            </a:r>
            <a:br>
              <a:rPr lang="en-US" sz="3200" dirty="0" smtClean="0"/>
            </a:br>
            <a:r>
              <a:rPr lang="en-US" sz="3200" dirty="0" smtClean="0"/>
              <a:t>DC Clean Rivers Project (LTCP) Development</a:t>
            </a:r>
            <a:endParaRPr lang="en-US" sz="3200" dirty="0"/>
          </a:p>
        </p:txBody>
      </p:sp>
      <p:sp>
        <p:nvSpPr>
          <p:cNvPr id="28" name="Notched Right Arrow 27"/>
          <p:cNvSpPr/>
          <p:nvPr/>
        </p:nvSpPr>
        <p:spPr>
          <a:xfrm>
            <a:off x="0" y="3073402"/>
            <a:ext cx="9144000" cy="1625600"/>
          </a:xfrm>
          <a:prstGeom prst="notchedRightArrow">
            <a:avLst/>
          </a:prstGeom>
          <a:solidFill>
            <a:srgbClr val="1880C6">
              <a:alpha val="47000"/>
            </a:srgb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Rectangle 58"/>
          <p:cNvSpPr/>
          <p:nvPr/>
        </p:nvSpPr>
        <p:spPr>
          <a:xfrm>
            <a:off x="-823912" y="1879600"/>
            <a:ext cx="823913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Oval 29"/>
          <p:cNvSpPr/>
          <p:nvPr/>
        </p:nvSpPr>
        <p:spPr>
          <a:xfrm>
            <a:off x="520702" y="3703639"/>
            <a:ext cx="366713" cy="366712"/>
          </a:xfrm>
          <a:prstGeom prst="ellipse">
            <a:avLst/>
          </a:prstGeom>
          <a:solidFill>
            <a:srgbClr val="1880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Rectangle 54"/>
          <p:cNvSpPr/>
          <p:nvPr/>
        </p:nvSpPr>
        <p:spPr>
          <a:xfrm>
            <a:off x="1219201" y="1897064"/>
            <a:ext cx="1220788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Rectangle 52"/>
          <p:cNvSpPr/>
          <p:nvPr/>
        </p:nvSpPr>
        <p:spPr>
          <a:xfrm>
            <a:off x="2401889" y="4292602"/>
            <a:ext cx="595312" cy="16256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Oval 37"/>
          <p:cNvSpPr/>
          <p:nvPr/>
        </p:nvSpPr>
        <p:spPr>
          <a:xfrm>
            <a:off x="2362200" y="3703639"/>
            <a:ext cx="366713" cy="366713"/>
          </a:xfrm>
          <a:prstGeom prst="ellipse">
            <a:avLst/>
          </a:prstGeom>
          <a:solidFill>
            <a:srgbClr val="1880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Rectangle 48"/>
          <p:cNvSpPr/>
          <p:nvPr/>
        </p:nvSpPr>
        <p:spPr>
          <a:xfrm>
            <a:off x="4305300" y="3136902"/>
            <a:ext cx="1397000" cy="2032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Oval 43"/>
          <p:cNvSpPr/>
          <p:nvPr/>
        </p:nvSpPr>
        <p:spPr>
          <a:xfrm>
            <a:off x="5876153" y="3733800"/>
            <a:ext cx="366712" cy="365125"/>
          </a:xfrm>
          <a:prstGeom prst="ellipse">
            <a:avLst/>
          </a:prstGeom>
          <a:solidFill>
            <a:srgbClr val="00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20496" name="Straight Connector 70"/>
          <p:cNvCxnSpPr>
            <a:cxnSpLocks noChangeShapeType="1"/>
          </p:cNvCxnSpPr>
          <p:nvPr/>
        </p:nvCxnSpPr>
        <p:spPr bwMode="auto">
          <a:xfrm flipH="1">
            <a:off x="735013" y="1828800"/>
            <a:ext cx="1931987" cy="1914525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6" name="Rectangle 75"/>
          <p:cNvSpPr/>
          <p:nvPr/>
        </p:nvSpPr>
        <p:spPr>
          <a:xfrm rot="-2700000">
            <a:off x="685802" y="2514600"/>
            <a:ext cx="2074863" cy="3429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3779" tIns="113779" rIns="113779" bIns="113779" spcCol="1270" anchor="b"/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/>
              <a:t>1998 - LTCP Started</a:t>
            </a:r>
          </a:p>
        </p:txBody>
      </p:sp>
      <p:cxnSp>
        <p:nvCxnSpPr>
          <p:cNvPr id="20498" name="Straight Connector 77"/>
          <p:cNvCxnSpPr>
            <a:cxnSpLocks noChangeShapeType="1"/>
          </p:cNvCxnSpPr>
          <p:nvPr/>
        </p:nvCxnSpPr>
        <p:spPr bwMode="auto">
          <a:xfrm flipH="1">
            <a:off x="1905118" y="1752600"/>
            <a:ext cx="1956332" cy="2044701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9" name="Rectangle 78"/>
          <p:cNvSpPr/>
          <p:nvPr/>
        </p:nvSpPr>
        <p:spPr>
          <a:xfrm rot="-2700000">
            <a:off x="1779367" y="2583977"/>
            <a:ext cx="1860550" cy="45492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3779" tIns="113779" rIns="113779" bIns="113779" spcCol="1270" anchor="b"/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smtClean="0"/>
              <a:t>2002 </a:t>
            </a:r>
            <a:r>
              <a:rPr lang="en-US" sz="1400" dirty="0"/>
              <a:t>– Final LTCP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 rot="-2677298">
            <a:off x="3143239" y="2308739"/>
            <a:ext cx="2693988" cy="2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2005 </a:t>
            </a:r>
            <a:r>
              <a:rPr lang="en-US" sz="1400" dirty="0" smtClean="0">
                <a:latin typeface="+mn-lt"/>
              </a:rPr>
              <a:t>– Consent Decree Signed</a:t>
            </a:r>
            <a:endParaRPr lang="en-US" sz="1400" dirty="0">
              <a:latin typeface="+mn-lt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76200" y="48006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779" tIns="113779" rIns="113779" bIns="113779" anchor="b"/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</a:rPr>
              <a:t>Public Participation</a:t>
            </a:r>
            <a:endParaRPr lang="en-US" sz="1400" b="1" dirty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  <a:latin typeface="+mn-lt"/>
            </a:endParaRPr>
          </a:p>
        </p:txBody>
      </p:sp>
      <p:cxnSp>
        <p:nvCxnSpPr>
          <p:cNvPr id="20503" name="Straight Connector 55"/>
          <p:cNvCxnSpPr>
            <a:cxnSpLocks noChangeShapeType="1"/>
          </p:cNvCxnSpPr>
          <p:nvPr/>
        </p:nvCxnSpPr>
        <p:spPr bwMode="auto">
          <a:xfrm flipH="1">
            <a:off x="3276601" y="1752600"/>
            <a:ext cx="2057399" cy="20574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20506" name="Straight Connector 66"/>
          <p:cNvCxnSpPr>
            <a:cxnSpLocks noChangeShapeType="1"/>
          </p:cNvCxnSpPr>
          <p:nvPr/>
        </p:nvCxnSpPr>
        <p:spPr bwMode="auto">
          <a:xfrm flipH="1">
            <a:off x="4393651" y="1600200"/>
            <a:ext cx="2028756" cy="211995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72" name="TextBox 71"/>
          <p:cNvSpPr txBox="1"/>
          <p:nvPr/>
        </p:nvSpPr>
        <p:spPr>
          <a:xfrm rot="18828802">
            <a:off x="4217354" y="2193650"/>
            <a:ext cx="2271936" cy="480119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>
                <a:latin typeface="+mn-lt"/>
              </a:rPr>
              <a:t>2007 - New Nitrogen limits require changing </a:t>
            </a:r>
            <a:r>
              <a:rPr lang="en-US" sz="1400" dirty="0" smtClean="0">
                <a:latin typeface="+mn-lt"/>
              </a:rPr>
              <a:t>LTCP</a:t>
            </a:r>
            <a:endParaRPr lang="en-US" sz="1400" dirty="0">
              <a:latin typeface="+mn-lt"/>
            </a:endParaRPr>
          </a:p>
        </p:txBody>
      </p:sp>
      <p:sp>
        <p:nvSpPr>
          <p:cNvPr id="73" name="Rectangle 72"/>
          <p:cNvSpPr/>
          <p:nvPr/>
        </p:nvSpPr>
        <p:spPr>
          <a:xfrm rot="18852752">
            <a:off x="2301953" y="2405857"/>
            <a:ext cx="2700700" cy="33449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113779" tIns="113779" rIns="113779" bIns="113779" spcCol="1270" anchor="b"/>
          <a:lstStyle/>
          <a:p>
            <a:pPr defTabSz="71111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400" dirty="0"/>
              <a:t>2003 </a:t>
            </a:r>
            <a:r>
              <a:rPr lang="en-US" sz="1400" dirty="0" smtClean="0"/>
              <a:t>– LTCP Meets WQS (EPA/DC)</a:t>
            </a:r>
            <a:endParaRPr lang="en-US" sz="1400" dirty="0"/>
          </a:p>
        </p:txBody>
      </p:sp>
      <p:cxnSp>
        <p:nvCxnSpPr>
          <p:cNvPr id="20509" name="Straight Connector 73"/>
          <p:cNvCxnSpPr>
            <a:cxnSpLocks noChangeShapeType="1"/>
          </p:cNvCxnSpPr>
          <p:nvPr/>
        </p:nvCxnSpPr>
        <p:spPr bwMode="auto">
          <a:xfrm flipH="1">
            <a:off x="2590800" y="1752600"/>
            <a:ext cx="1905000" cy="1981201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81" name="Straight Connector 80"/>
          <p:cNvCxnSpPr/>
          <p:nvPr/>
        </p:nvCxnSpPr>
        <p:spPr>
          <a:xfrm flipH="1">
            <a:off x="392752" y="3886200"/>
            <a:ext cx="873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1" name="Line 36"/>
          <p:cNvSpPr>
            <a:spLocks noChangeShapeType="1"/>
          </p:cNvSpPr>
          <p:nvPr/>
        </p:nvSpPr>
        <p:spPr bwMode="auto">
          <a:xfrm>
            <a:off x="406596" y="4167249"/>
            <a:ext cx="15240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US" dirty="0"/>
          </a:p>
        </p:txBody>
      </p:sp>
      <p:sp>
        <p:nvSpPr>
          <p:cNvPr id="20513" name="Line 36"/>
          <p:cNvSpPr>
            <a:spLocks noChangeShapeType="1"/>
          </p:cNvSpPr>
          <p:nvPr/>
        </p:nvSpPr>
        <p:spPr bwMode="auto">
          <a:xfrm>
            <a:off x="3962400" y="4191000"/>
            <a:ext cx="6858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1665937" y="3703639"/>
            <a:ext cx="366713" cy="366713"/>
          </a:xfrm>
          <a:prstGeom prst="ellipse">
            <a:avLst/>
          </a:prstGeom>
          <a:solidFill>
            <a:srgbClr val="1880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3075935" y="3703639"/>
            <a:ext cx="366713" cy="366713"/>
          </a:xfrm>
          <a:prstGeom prst="ellipse">
            <a:avLst/>
          </a:prstGeom>
          <a:solidFill>
            <a:srgbClr val="1880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51" name="Straight Connector 66"/>
          <p:cNvCxnSpPr>
            <a:cxnSpLocks noChangeShapeType="1"/>
          </p:cNvCxnSpPr>
          <p:nvPr/>
        </p:nvCxnSpPr>
        <p:spPr bwMode="auto">
          <a:xfrm flipH="1">
            <a:off x="5225872" y="1613848"/>
            <a:ext cx="2028756" cy="211995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52" name="TextBox 51"/>
          <p:cNvSpPr txBox="1"/>
          <p:nvPr/>
        </p:nvSpPr>
        <p:spPr>
          <a:xfrm rot="18828802">
            <a:off x="4835750" y="2147407"/>
            <a:ext cx="2697635" cy="480119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dirty="0" smtClean="0">
                <a:latin typeface="+mn-lt"/>
              </a:rPr>
              <a:t>2011 - DC Water begins evaluating  GI for Potomac and Rock Creek</a:t>
            </a:r>
            <a:endParaRPr lang="en-US" sz="1400" dirty="0">
              <a:latin typeface="+mn-lt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101152" y="3703639"/>
            <a:ext cx="366713" cy="366713"/>
          </a:xfrm>
          <a:prstGeom prst="ellipse">
            <a:avLst/>
          </a:prstGeom>
          <a:solidFill>
            <a:srgbClr val="1880C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Oval 49"/>
          <p:cNvSpPr/>
          <p:nvPr/>
        </p:nvSpPr>
        <p:spPr>
          <a:xfrm>
            <a:off x="4994195" y="3703639"/>
            <a:ext cx="366712" cy="365125"/>
          </a:xfrm>
          <a:prstGeom prst="ellipse">
            <a:avLst/>
          </a:pr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Line 36"/>
          <p:cNvSpPr>
            <a:spLocks noChangeShapeType="1"/>
          </p:cNvSpPr>
          <p:nvPr/>
        </p:nvSpPr>
        <p:spPr bwMode="auto">
          <a:xfrm flipV="1">
            <a:off x="6195516" y="4180114"/>
            <a:ext cx="1152010" cy="10886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US" dirty="0"/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3276600" y="4038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351311" y="4191000"/>
            <a:ext cx="334489" cy="594756"/>
          </a:xfrm>
          <a:custGeom>
            <a:avLst/>
            <a:gdLst>
              <a:gd name="connsiteX0" fmla="*/ 0 w 486889"/>
              <a:gd name="connsiteY0" fmla="*/ 605642 h 605642"/>
              <a:gd name="connsiteX1" fmla="*/ 118754 w 486889"/>
              <a:gd name="connsiteY1" fmla="*/ 344385 h 605642"/>
              <a:gd name="connsiteX2" fmla="*/ 380011 w 486889"/>
              <a:gd name="connsiteY2" fmla="*/ 296883 h 605642"/>
              <a:gd name="connsiteX3" fmla="*/ 486889 w 486889"/>
              <a:gd name="connsiteY3" fmla="*/ 23751 h 605642"/>
              <a:gd name="connsiteX4" fmla="*/ 486889 w 486889"/>
              <a:gd name="connsiteY4" fmla="*/ 23751 h 605642"/>
              <a:gd name="connsiteX5" fmla="*/ 486889 w 486889"/>
              <a:gd name="connsiteY5" fmla="*/ 0 h 60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6889" h="605642">
                <a:moveTo>
                  <a:pt x="0" y="605642"/>
                </a:moveTo>
                <a:cubicBezTo>
                  <a:pt x="27709" y="500743"/>
                  <a:pt x="55419" y="395845"/>
                  <a:pt x="118754" y="344385"/>
                </a:cubicBezTo>
                <a:cubicBezTo>
                  <a:pt x="182089" y="292925"/>
                  <a:pt x="318655" y="350322"/>
                  <a:pt x="380011" y="296883"/>
                </a:cubicBezTo>
                <a:cubicBezTo>
                  <a:pt x="441367" y="243444"/>
                  <a:pt x="486889" y="23751"/>
                  <a:pt x="486889" y="23751"/>
                </a:cubicBezTo>
                <a:lnTo>
                  <a:pt x="486889" y="23751"/>
                </a:lnTo>
                <a:lnTo>
                  <a:pt x="486889" y="0"/>
                </a:ln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259291" y="6324600"/>
            <a:ext cx="2074709" cy="2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b="1" dirty="0" smtClean="0">
                <a:latin typeface="+mn-lt"/>
              </a:rPr>
              <a:t>LTCP implementation</a:t>
            </a:r>
            <a:endParaRPr lang="en-US" sz="1400" b="1" dirty="0">
              <a:latin typeface="+mn-lt"/>
            </a:endParaRPr>
          </a:p>
        </p:txBody>
      </p:sp>
      <p:sp>
        <p:nvSpPr>
          <p:cNvPr id="48" name="Line 37"/>
          <p:cNvSpPr>
            <a:spLocks noChangeShapeType="1"/>
          </p:cNvSpPr>
          <p:nvPr/>
        </p:nvSpPr>
        <p:spPr bwMode="auto">
          <a:xfrm>
            <a:off x="3276600" y="40386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5029200" y="6477000"/>
            <a:ext cx="2332632" cy="0"/>
          </a:xfrm>
          <a:prstGeom prst="line">
            <a:avLst/>
          </a:prstGeom>
          <a:ln w="69850">
            <a:solidFill>
              <a:srgbClr val="0000FF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DSC041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99635" y="5612022"/>
            <a:ext cx="914400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7" name="Picture 56" descr="IMG_3723 (1280x85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55321" y="5612022"/>
            <a:ext cx="1029102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8" name="Picture 57" descr="PA07030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426850" y="5612022"/>
            <a:ext cx="938784" cy="69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0" name="Picture 59" descr="BPT TBM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335769" y="5612022"/>
            <a:ext cx="1028700" cy="685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60" descr="2013Engineering_Feasibility_Report 75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4285592" y="4550392"/>
            <a:ext cx="972208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2" name="Picture 61" descr="2013Engineering_Feasibility_Report 76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5320352" y="4564040"/>
            <a:ext cx="1017896" cy="734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Picture 5" descr="10984.33.327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400800" y="4550393"/>
            <a:ext cx="946726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0" name="Line 37"/>
          <p:cNvSpPr>
            <a:spLocks noChangeShapeType="1"/>
          </p:cNvSpPr>
          <p:nvPr/>
        </p:nvSpPr>
        <p:spPr bwMode="auto">
          <a:xfrm>
            <a:off x="4267200" y="4038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 dirty="0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4185312" y="5312392"/>
            <a:ext cx="2566920" cy="2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defTabSz="711117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1400" b="1" dirty="0" smtClean="0">
                <a:latin typeface="+mn-lt"/>
              </a:rPr>
              <a:t>Total Nitrogen implementation</a:t>
            </a:r>
            <a:endParaRPr lang="en-US" sz="1400" b="1" dirty="0">
              <a:latin typeface="+mn-lt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612424" y="5465857"/>
            <a:ext cx="749408" cy="20543"/>
          </a:xfrm>
          <a:prstGeom prst="line">
            <a:avLst/>
          </a:prstGeom>
          <a:ln w="69850">
            <a:solidFill>
              <a:srgbClr val="0000FF"/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7696200" y="3705392"/>
            <a:ext cx="366712" cy="365125"/>
          </a:xfrm>
          <a:prstGeom prst="ellipse">
            <a:avLst/>
          </a:prstGeom>
          <a:solidFill>
            <a:srgbClr val="3399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7" name="Rounded Rectangle 66"/>
          <p:cNvSpPr/>
          <p:nvPr/>
        </p:nvSpPr>
        <p:spPr bwMode="auto">
          <a:xfrm>
            <a:off x="7649689" y="2216896"/>
            <a:ext cx="1427556" cy="920006"/>
          </a:xfrm>
          <a:prstGeom prst="roundRect">
            <a:avLst/>
          </a:prstGeom>
          <a:solidFill>
            <a:srgbClr val="008000"/>
          </a:solidFill>
          <a:ln w="63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45720" tIns="45720" rIns="45720" bIns="45720" spcCol="1270" anchor="ctr"/>
          <a:lstStyle/>
          <a:p>
            <a:pPr algn="ctr" defTabSz="711117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</a:rPr>
              <a:t>May 20, 2015- EPA/DOJ lodge Consent Decree Modification in District Court</a:t>
            </a:r>
            <a:endParaRPr lang="en-US" sz="1200" b="1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65"/>
          <p:cNvCxnSpPr>
            <a:cxnSpLocks noChangeShapeType="1"/>
            <a:stCxn id="65" idx="0"/>
          </p:cNvCxnSpPr>
          <p:nvPr/>
        </p:nvCxnSpPr>
        <p:spPr bwMode="auto">
          <a:xfrm flipV="1">
            <a:off x="7879556" y="3136902"/>
            <a:ext cx="278850" cy="56849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 type="arrow"/>
            <a:tailEnd type="none"/>
          </a:ln>
        </p:spPr>
      </p:cxnSp>
      <p:cxnSp>
        <p:nvCxnSpPr>
          <p:cNvPr id="80" name="Straight Connector 66"/>
          <p:cNvCxnSpPr>
            <a:cxnSpLocks noChangeShapeType="1"/>
          </p:cNvCxnSpPr>
          <p:nvPr/>
        </p:nvCxnSpPr>
        <p:spPr bwMode="auto">
          <a:xfrm flipH="1">
            <a:off x="6129650" y="1623373"/>
            <a:ext cx="2028756" cy="2119952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82" name="TextBox 81"/>
          <p:cNvSpPr txBox="1"/>
          <p:nvPr/>
        </p:nvSpPr>
        <p:spPr>
          <a:xfrm rot="18828802">
            <a:off x="5682606" y="2195441"/>
            <a:ext cx="2827335" cy="480119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>
            <a:defPPr>
              <a:defRPr lang="en-US"/>
            </a:defPPr>
            <a:lvl1pPr defTabSz="711117">
              <a:lnSpc>
                <a:spcPct val="90000"/>
              </a:lnSpc>
              <a:spcAft>
                <a:spcPts val="0"/>
              </a:spcAft>
              <a:defRPr sz="1400">
                <a:latin typeface="+mn-lt"/>
              </a:defRPr>
            </a:lvl1pPr>
          </a:lstStyle>
          <a:p>
            <a:r>
              <a:rPr lang="en-US" dirty="0"/>
              <a:t>2014 - DC Water proposes changing LTCP to include Green </a:t>
            </a:r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A7B808-3166-4DFD-A457-3B297DFB41B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2945" y="1214928"/>
            <a:ext cx="301970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DC Water working  with DOJ/EPA throughout development and implementation.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1554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1905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09" rIns="91418" bIns="45709"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590"/>
            <a:ext cx="7543800" cy="6657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6552194"/>
            <a:ext cx="1797198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Complete by 2030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69631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EAC1EF3-A9B4-494B-B67E-117C9A22387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7" name="Group 68"/>
          <p:cNvGrpSpPr/>
          <p:nvPr/>
        </p:nvGrpSpPr>
        <p:grpSpPr>
          <a:xfrm>
            <a:off x="123553" y="4774275"/>
            <a:ext cx="3562894" cy="1320225"/>
            <a:chOff x="457200" y="3981283"/>
            <a:chExt cx="2971800" cy="1444695"/>
          </a:xfrm>
        </p:grpSpPr>
        <p:sp>
          <p:nvSpPr>
            <p:cNvPr id="8" name="TextBox 7"/>
            <p:cNvSpPr txBox="1"/>
            <p:nvPr/>
          </p:nvSpPr>
          <p:spPr>
            <a:xfrm>
              <a:off x="457200" y="4415610"/>
              <a:ext cx="2971800" cy="101036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lIns="91429" tIns="45714" rIns="91429" bIns="45714">
              <a:spAutoFit/>
            </a:bodyPr>
            <a:lstStyle/>
            <a:p>
              <a:pPr marL="166650" indent="-166650">
                <a:buFont typeface="Arial" pitchFamily="34" charset="0"/>
                <a:buChar char="•"/>
                <a:defRPr/>
              </a:pPr>
              <a:r>
                <a:rPr lang="en-US" sz="900" dirty="0">
                  <a:latin typeface="Arial Narrow Bold" pitchFamily="34" charset="0"/>
                  <a:cs typeface="Arial" pitchFamily="34" charset="0"/>
                </a:rPr>
                <a:t> </a:t>
              </a:r>
              <a:r>
                <a:rPr lang="en-US" sz="900" dirty="0">
                  <a:latin typeface="Arial" pitchFamily="34" charset="0"/>
                  <a:cs typeface="Arial" pitchFamily="34" charset="0"/>
                </a:rPr>
                <a:t>DC Clean Rivers Project: $2.6 Billion</a:t>
              </a:r>
            </a:p>
            <a:p>
              <a:pPr marL="166650" indent="-166650">
                <a:buFont typeface="Arial" pitchFamily="34" charset="0"/>
                <a:buChar char="•"/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 Nitrogen Removal: $950 Million</a:t>
              </a:r>
            </a:p>
            <a:p>
              <a:pPr marL="166650" indent="-166650">
                <a:buFont typeface="Arial" pitchFamily="34" charset="0"/>
                <a:buChar char="•"/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 Total &gt; $ 3.5 Billion</a:t>
              </a:r>
            </a:p>
            <a:p>
              <a:pPr marL="166650" indent="-166650">
                <a:buFont typeface="Arial" pitchFamily="34" charset="0"/>
                <a:buChar char="•"/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 20 yr implementation (2005 – 2025)</a:t>
              </a:r>
            </a:p>
            <a:p>
              <a:pPr marL="166650" indent="-166650">
                <a:buFont typeface="Arial" pitchFamily="34" charset="0"/>
                <a:buChar char="•"/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 96% reduction in CSOs &amp; flood relief in Northeast Boundary</a:t>
              </a:r>
            </a:p>
            <a:p>
              <a:pPr marL="166650" indent="-166650">
                <a:buFont typeface="Arial" pitchFamily="34" charset="0"/>
                <a:buChar char="•"/>
                <a:defRPr/>
              </a:pPr>
              <a:r>
                <a:rPr lang="en-US" sz="900" dirty="0">
                  <a:latin typeface="Arial" pitchFamily="34" charset="0"/>
                  <a:cs typeface="Arial" pitchFamily="34" charset="0"/>
                </a:rPr>
                <a:t> Approx 1 million lbs/yr nitrogen reduction predicted</a:t>
              </a:r>
            </a:p>
          </p:txBody>
        </p:sp>
        <p:sp>
          <p:nvSpPr>
            <p:cNvPr id="9" name="TextBox 73"/>
            <p:cNvSpPr txBox="1">
              <a:spLocks noChangeArrowheads="1"/>
            </p:cNvSpPr>
            <p:nvPr/>
          </p:nvSpPr>
          <p:spPr bwMode="auto">
            <a:xfrm>
              <a:off x="457200" y="3981283"/>
              <a:ext cx="2971800" cy="47149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9" tIns="45714" rIns="91429" bIns="45714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Narrow Bold" pitchFamily="34" charset="0"/>
                </a:rPr>
                <a:t>DC CLEAN RIVERS PROJECT AND 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  <a:latin typeface="Arial Narrow Bold" pitchFamily="34" charset="0"/>
                </a:rPr>
                <a:t>NITROGEN REMOVAL PROGRAMS</a:t>
              </a:r>
            </a:p>
          </p:txBody>
        </p:sp>
      </p:grp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0579" y="347991"/>
            <a:ext cx="3046021" cy="50208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07" tIns="45704" rIns="91407" bIns="45704" numCol="1" anchor="b" anchorCtr="0" compatLnSpc="1">
            <a:prstTxWarp prst="textNoShape">
              <a:avLst/>
            </a:prstTxWarp>
          </a:bodyPr>
          <a:lstStyle/>
          <a:p>
            <a:pPr defTabSz="914394">
              <a:lnSpc>
                <a:spcPct val="85000"/>
              </a:lnSpc>
              <a:defRPr/>
            </a:pPr>
            <a:r>
              <a:rPr lang="en-US" sz="23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DC Clean Rivers </a:t>
            </a:r>
            <a:r>
              <a:rPr lang="en-US" sz="2300" b="1" kern="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Project</a:t>
            </a:r>
            <a:endParaRPr lang="en-US" sz="23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032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0" y="4876800"/>
            <a:ext cx="15240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243105" cy="914400"/>
          </a:xfrm>
        </p:spPr>
        <p:txBody>
          <a:bodyPr>
            <a:normAutofit fontScale="90000"/>
          </a:bodyPr>
          <a:lstStyle/>
          <a:p>
            <a:r>
              <a:rPr lang="en-US" sz="2500" dirty="0"/>
              <a:t>DC Clean Rivers has let more than </a:t>
            </a:r>
            <a:r>
              <a:rPr lang="en-US" sz="25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$1.3 Billion</a:t>
            </a:r>
            <a:r>
              <a:rPr lang="en-US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/>
              <a:t>in Construction and  Engineering Contracts</a:t>
            </a:r>
          </a:p>
        </p:txBody>
      </p:sp>
      <p:sp>
        <p:nvSpPr>
          <p:cNvPr id="70" name="Slide Number Placeholder 28"/>
          <p:cNvSpPr>
            <a:spLocks noGrp="1"/>
          </p:cNvSpPr>
          <p:nvPr>
            <p:ph type="sldNum" sz="quarter" idx="4294967295"/>
          </p:nvPr>
        </p:nvSpPr>
        <p:spPr>
          <a:xfrm>
            <a:off x="8893232" y="6595732"/>
            <a:ext cx="303934" cy="365592"/>
          </a:xfrm>
          <a:prstGeom prst="rect">
            <a:avLst/>
          </a:prstGeom>
        </p:spPr>
        <p:txBody>
          <a:bodyPr lIns="82030" tIns="41015" rIns="82030" bIns="41015"/>
          <a:lstStyle/>
          <a:p>
            <a:fld id="{5BDF5E59-8FEC-4C42-A762-4E4411C15CC3}" type="slidenum">
              <a:rPr lang="en-US" sz="1000"/>
              <a:pPr/>
              <a:t>6</a:t>
            </a:fld>
            <a:endParaRPr lang="en-US" sz="1000" dirty="0"/>
          </a:p>
        </p:txBody>
      </p:sp>
      <p:pic>
        <p:nvPicPr>
          <p:cNvPr id="36" name="Content Placeholder 29" descr="2012_0503 Locations of Contract Divisions_Overall Board-B-Siz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601" y="734893"/>
            <a:ext cx="4035136" cy="605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5036130" y="4800600"/>
            <a:ext cx="533399" cy="5334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Blue Plains Tunnel</a:t>
            </a:r>
          </a:p>
        </p:txBody>
      </p:sp>
      <p:cxnSp>
        <p:nvCxnSpPr>
          <p:cNvPr id="39" name="Straight Arrow Connector 38"/>
          <p:cNvCxnSpPr>
            <a:stCxn id="38" idx="3"/>
          </p:cNvCxnSpPr>
          <p:nvPr/>
        </p:nvCxnSpPr>
        <p:spPr>
          <a:xfrm>
            <a:off x="5569526" y="5067300"/>
            <a:ext cx="156442" cy="1905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96487" y="3365472"/>
            <a:ext cx="1017444" cy="21592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/>
            <a:r>
              <a:rPr lang="en-US" sz="1100" dirty="0">
                <a:latin typeface="Arial Narrow Bold" pitchFamily="34" charset="0"/>
              </a:rPr>
              <a:t>Poplar Point PS </a:t>
            </a:r>
          </a:p>
        </p:txBody>
      </p:sp>
      <p:cxnSp>
        <p:nvCxnSpPr>
          <p:cNvPr id="41" name="Straight Arrow Connector 40"/>
          <p:cNvCxnSpPr>
            <a:stCxn id="40" idx="3"/>
          </p:cNvCxnSpPr>
          <p:nvPr/>
        </p:nvCxnSpPr>
        <p:spPr>
          <a:xfrm>
            <a:off x="6013931" y="3473439"/>
            <a:ext cx="607580" cy="623219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6524816" y="4495800"/>
            <a:ext cx="1476183" cy="22860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Anacostia River </a:t>
            </a:r>
            <a:r>
              <a:rPr lang="en-US" sz="1100" dirty="0" smtClean="0">
                <a:latin typeface="Arial Narrow Bold" pitchFamily="34" charset="0"/>
              </a:rPr>
              <a:t>Tunnel </a:t>
            </a:r>
            <a:endParaRPr lang="en-US" sz="1100" dirty="0">
              <a:latin typeface="Arial Narrow Bold" pitchFamily="34" charset="0"/>
            </a:endParaRPr>
          </a:p>
        </p:txBody>
      </p:sp>
      <p:cxnSp>
        <p:nvCxnSpPr>
          <p:cNvPr id="43" name="Straight Arrow Connector 42"/>
          <p:cNvCxnSpPr>
            <a:stCxn id="42" idx="0"/>
          </p:cNvCxnSpPr>
          <p:nvPr/>
        </p:nvCxnSpPr>
        <p:spPr>
          <a:xfrm flipH="1" flipV="1">
            <a:off x="6889942" y="4004212"/>
            <a:ext cx="372966" cy="49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5181604" y="2802378"/>
            <a:ext cx="1179079" cy="19610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Main PS Diversions </a:t>
            </a:r>
          </a:p>
        </p:txBody>
      </p:sp>
      <p:cxnSp>
        <p:nvCxnSpPr>
          <p:cNvPr id="45" name="Straight Arrow Connector 44"/>
          <p:cNvCxnSpPr>
            <a:stCxn id="44" idx="3"/>
          </p:cNvCxnSpPr>
          <p:nvPr/>
        </p:nvCxnSpPr>
        <p:spPr>
          <a:xfrm>
            <a:off x="6360683" y="2900427"/>
            <a:ext cx="192521" cy="60477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5105400" y="2262295"/>
            <a:ext cx="1241136" cy="2445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Tingey St </a:t>
            </a:r>
            <a:r>
              <a:rPr lang="en-US" sz="1100" dirty="0" smtClean="0">
                <a:latin typeface="Arial Narrow Bold" pitchFamily="34" charset="0"/>
              </a:rPr>
              <a:t>Div. Sewer </a:t>
            </a:r>
            <a:endParaRPr lang="en-US" sz="1100" dirty="0">
              <a:latin typeface="Arial Narrow Bold" pitchFamily="34" charset="0"/>
            </a:endParaRPr>
          </a:p>
        </p:txBody>
      </p:sp>
      <p:cxnSp>
        <p:nvCxnSpPr>
          <p:cNvPr id="47" name="Straight Arrow Connector 46"/>
          <p:cNvCxnSpPr>
            <a:stCxn id="46" idx="3"/>
          </p:cNvCxnSpPr>
          <p:nvPr/>
        </p:nvCxnSpPr>
        <p:spPr>
          <a:xfrm>
            <a:off x="6346536" y="2384559"/>
            <a:ext cx="359064" cy="112064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7159817" y="4084050"/>
            <a:ext cx="617682" cy="187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CSO 007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>
          <a:xfrm flipH="1" flipV="1">
            <a:off x="7167036" y="3735266"/>
            <a:ext cx="301622" cy="34878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7970888" y="3529362"/>
            <a:ext cx="639715" cy="23112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CSO 019</a:t>
            </a:r>
          </a:p>
        </p:txBody>
      </p:sp>
      <p:cxnSp>
        <p:nvCxnSpPr>
          <p:cNvPr id="51" name="Straight Arrow Connector 50"/>
          <p:cNvCxnSpPr>
            <a:stCxn id="50" idx="0"/>
          </p:cNvCxnSpPr>
          <p:nvPr/>
        </p:nvCxnSpPr>
        <p:spPr>
          <a:xfrm flipH="1" flipV="1">
            <a:off x="7989651" y="3012487"/>
            <a:ext cx="301092" cy="5168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7878081" y="838200"/>
            <a:ext cx="780762" cy="56365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Northeast Boundary Tunnel</a:t>
            </a:r>
          </a:p>
        </p:txBody>
      </p:sp>
      <p:cxnSp>
        <p:nvCxnSpPr>
          <p:cNvPr id="53" name="Straight Arrow Connector 52"/>
          <p:cNvCxnSpPr>
            <a:stCxn id="52" idx="1"/>
          </p:cNvCxnSpPr>
          <p:nvPr/>
        </p:nvCxnSpPr>
        <p:spPr>
          <a:xfrm flipH="1">
            <a:off x="7468661" y="1120028"/>
            <a:ext cx="409423" cy="48017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7" idx="3"/>
          </p:cNvCxnSpPr>
          <p:nvPr/>
        </p:nvCxnSpPr>
        <p:spPr>
          <a:xfrm>
            <a:off x="5950777" y="937374"/>
            <a:ext cx="221427" cy="102814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595534" y="2590803"/>
            <a:ext cx="994353" cy="21157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M St  Div. Sewer </a:t>
            </a:r>
          </a:p>
        </p:txBody>
      </p:sp>
      <p:cxnSp>
        <p:nvCxnSpPr>
          <p:cNvPr id="56" name="Straight Arrow Connector 55"/>
          <p:cNvCxnSpPr>
            <a:stCxn id="55" idx="2"/>
          </p:cNvCxnSpPr>
          <p:nvPr/>
        </p:nvCxnSpPr>
        <p:spPr>
          <a:xfrm>
            <a:off x="7092711" y="2802378"/>
            <a:ext cx="13708" cy="56309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024254" y="838200"/>
            <a:ext cx="926523" cy="19834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First St Tunnel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029200" y="4271050"/>
            <a:ext cx="990600" cy="268734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/>
            <a:r>
              <a:rPr lang="en-US" sz="1100" dirty="0">
                <a:latin typeface="Arial Narrow Bold" pitchFamily="34" charset="0"/>
              </a:rPr>
              <a:t>JBAB Diversions</a:t>
            </a:r>
          </a:p>
        </p:txBody>
      </p:sp>
      <p:cxnSp>
        <p:nvCxnSpPr>
          <p:cNvPr id="59" name="Straight Arrow Connector 58"/>
          <p:cNvCxnSpPr>
            <a:stCxn id="58" idx="2"/>
          </p:cNvCxnSpPr>
          <p:nvPr/>
        </p:nvCxnSpPr>
        <p:spPr>
          <a:xfrm>
            <a:off x="5524500" y="4539787"/>
            <a:ext cx="342900" cy="33701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452346" y="2092505"/>
            <a:ext cx="277091" cy="1344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010" tIns="41010" rIns="41010" bIns="41010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J</a:t>
            </a:r>
          </a:p>
        </p:txBody>
      </p:sp>
      <p:sp>
        <p:nvSpPr>
          <p:cNvPr id="61" name="Rectangle 60"/>
          <p:cNvSpPr/>
          <p:nvPr/>
        </p:nvSpPr>
        <p:spPr>
          <a:xfrm>
            <a:off x="5334000" y="228600"/>
            <a:ext cx="304800" cy="76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endParaRPr lang="en-US" sz="1100" dirty="0">
              <a:latin typeface="Arial Narrow Bold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334000" y="381000"/>
            <a:ext cx="304800" cy="762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endParaRPr lang="en-US" sz="1100" dirty="0">
              <a:latin typeface="Arial Narrow Bold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05600" y="241756"/>
            <a:ext cx="3048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endParaRPr lang="en-US" sz="1100" dirty="0">
              <a:latin typeface="Arial Narrow Bold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72201" y="-28700"/>
            <a:ext cx="1295400" cy="261610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1100" b="1" u="sng" dirty="0"/>
              <a:t>Legend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638800" y="152400"/>
            <a:ext cx="762000" cy="21544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800" dirty="0"/>
              <a:t>Completed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638800" y="304800"/>
            <a:ext cx="762000" cy="21544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800" dirty="0"/>
              <a:t>Construction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086600" y="165556"/>
            <a:ext cx="838200" cy="215444"/>
          </a:xfrm>
          <a:prstGeom prst="rect">
            <a:avLst/>
          </a:prstGeom>
          <a:noFill/>
        </p:spPr>
        <p:txBody>
          <a:bodyPr wrap="square" lIns="91397" tIns="45698" rIns="91397" bIns="45698" rtlCol="0">
            <a:spAutoFit/>
          </a:bodyPr>
          <a:lstStyle/>
          <a:p>
            <a:r>
              <a:rPr lang="en-US" sz="800" dirty="0"/>
              <a:t>Design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7285088" y="1828800"/>
            <a:ext cx="639715" cy="55575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606" tIns="24606" rIns="24606" bIns="24606" anchor="ctr"/>
          <a:lstStyle/>
          <a:p>
            <a:pPr algn="ctr">
              <a:defRPr/>
            </a:pPr>
            <a:r>
              <a:rPr lang="en-US" sz="1100" dirty="0">
                <a:latin typeface="Arial Narrow Bold" pitchFamily="34" charset="0"/>
              </a:rPr>
              <a:t>LID  at DC Water Facilities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7608684" y="2408200"/>
            <a:ext cx="343361" cy="53668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2" descr="I:\WASAWIDE\TedCoyle\ART_TBM_pics\reg\DSC_029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863028"/>
            <a:ext cx="2277820" cy="1512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A:\03-Presentations\By Entity by Date\Useful\Div A BPT\BPT TBM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2240471" cy="1493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6172201" y="937375"/>
            <a:ext cx="0" cy="281827"/>
          </a:xfrm>
          <a:prstGeom prst="line">
            <a:avLst/>
          </a:prstGeom>
          <a:ln w="3492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8"/>
          <p:cNvSpPr txBox="1">
            <a:spLocks noChangeArrowheads="1"/>
          </p:cNvSpPr>
          <p:nvPr/>
        </p:nvSpPr>
        <p:spPr bwMode="auto">
          <a:xfrm>
            <a:off x="6590893" y="5042118"/>
            <a:ext cx="2553109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A	Blue Plains Tunnel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B	Tingey Street Diversion Sewer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C	CSO 019 Overflow and Diversion Structures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D	JBAB Overflow and Diversion Structures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E 	M Street Diversion Sewer (CSOs 015, 016 and 017)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G	CSO 007 Diversion Structure and Diversion Sewer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H	Anacostia River Tunnel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I	Main Pumping Station Diversions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N	LID at DC Water Facilities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P	First Street Tunnel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J	Northeast Boundary Tunnel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S	Irving Street Green Infrastructure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Y	Blue Plains Dewatering Pumping Station and ECF</a:t>
            </a:r>
          </a:p>
          <a:p>
            <a:pPr defTabSz="225373"/>
            <a:r>
              <a:rPr lang="en-US" sz="800" dirty="0">
                <a:solidFill>
                  <a:srgbClr val="000000"/>
                </a:solidFill>
                <a:latin typeface="Arial Narrow Bold" pitchFamily="34" charset="0"/>
              </a:rPr>
              <a:t>Z	Poplar Point Pumping Station Replacement</a:t>
            </a:r>
          </a:p>
        </p:txBody>
      </p:sp>
      <p:pic>
        <p:nvPicPr>
          <p:cNvPr id="68" name="Picture 3" descr="C:\Users\ahchilmeran\AppData\Local\Microsoft\Windows\Temporary Internet Files\Content.Outlook\RXLSUNK4\image1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532751"/>
            <a:ext cx="2240473" cy="167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0" name="Picture 79" descr="2148_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6385" y="2837714"/>
            <a:ext cx="2231136" cy="339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4" descr="East Side Pumping St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85" y="1295400"/>
            <a:ext cx="2234077" cy="1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6858000" y="61722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701E2F3-C07A-43C2-A05C-DA390FF98D2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Project Benefits: CSO Reduction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52767"/>
              </p:ext>
            </p:extLst>
          </p:nvPr>
        </p:nvGraphicFramePr>
        <p:xfrm>
          <a:off x="381000" y="15240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8B8E93D-3063-43CD-922A-4B021E2B35E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0" y="792917"/>
            <a:ext cx="9144000" cy="792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21" tIns="41010" rIns="82021" bIns="41010" rtlCol="0" anchor="ctr"/>
          <a:lstStyle/>
          <a:p>
            <a:pPr algn="ctr"/>
            <a:endParaRPr lang="en-US" dirty="0"/>
          </a:p>
        </p:txBody>
      </p:sp>
      <p:sp>
        <p:nvSpPr>
          <p:cNvPr id="6152" name="Title 2"/>
          <p:cNvSpPr>
            <a:spLocks noGrp="1"/>
          </p:cNvSpPr>
          <p:nvPr>
            <p:ph type="title"/>
          </p:nvPr>
        </p:nvSpPr>
        <p:spPr>
          <a:xfrm>
            <a:off x="346363" y="-139112"/>
            <a:ext cx="8840932" cy="12192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Project Benefits: </a:t>
            </a:r>
            <a:r>
              <a:rPr lang="en-US" sz="2700" dirty="0" smtClean="0"/>
              <a:t>Flood Relief</a:t>
            </a:r>
            <a:endParaRPr lang="en-US" sz="2700" dirty="0"/>
          </a:p>
        </p:txBody>
      </p:sp>
      <p:pic>
        <p:nvPicPr>
          <p:cNvPr id="10" name="Picture 84" descr="1st &amp;P NW Aug 11 2001 in AUg 18 2001 Wash Pos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1856" y="808231"/>
            <a:ext cx="2657669" cy="1698002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</p:pic>
      <p:pic>
        <p:nvPicPr>
          <p:cNvPr id="11" name="Content Placeholder 6" descr="19060064_BG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18" y="4704890"/>
            <a:ext cx="2663074" cy="1999601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Content Placeholder 6" descr="18996101_BG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79" y="813185"/>
            <a:ext cx="2833497" cy="169304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Content Placeholder 7" descr="18996101_BG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3694" y="804135"/>
            <a:ext cx="2807299" cy="170209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5" name="Picture 14" descr="18996101_BG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3545" y="2615155"/>
            <a:ext cx="2839171" cy="199547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16" name="Content Placeholder 12" descr="Axe9-eNCEAAWJT6 (1)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55" y="2605767"/>
            <a:ext cx="2650782" cy="200864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Content Placeholder 3" descr="untitled.bmp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610" y="4704890"/>
            <a:ext cx="1347067" cy="1994065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Content Placeholder 3" descr="untitled2.bmp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0834" y="4702821"/>
            <a:ext cx="1398248" cy="2010716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703325" y="4461682"/>
            <a:ext cx="1148570" cy="187730"/>
          </a:xfrm>
          <a:prstGeom prst="rect">
            <a:avLst/>
          </a:prstGeom>
          <a:solidFill>
            <a:schemeClr val="bg2"/>
          </a:solidFill>
        </p:spPr>
        <p:txBody>
          <a:bodyPr wrap="none" lIns="9137" tIns="9137" rIns="9137" bIns="9137" rtlCol="0">
            <a:spAutoFit/>
          </a:bodyPr>
          <a:lstStyle/>
          <a:p>
            <a:r>
              <a:rPr lang="en-US" sz="1100" dirty="0"/>
              <a:t>Rhode Island Metro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56119" y="2355220"/>
            <a:ext cx="888884" cy="187730"/>
          </a:xfrm>
          <a:prstGeom prst="rect">
            <a:avLst/>
          </a:prstGeom>
          <a:solidFill>
            <a:schemeClr val="bg2"/>
          </a:solidFill>
        </p:spPr>
        <p:txBody>
          <a:bodyPr wrap="none" lIns="9137" tIns="9137" rIns="9137" bIns="9137" rtlCol="0">
            <a:spAutoFit/>
          </a:bodyPr>
          <a:lstStyle/>
          <a:p>
            <a:r>
              <a:rPr lang="en-US" sz="1100" dirty="0"/>
              <a:t>First &amp; P St NW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8967" y="6558278"/>
            <a:ext cx="791100" cy="187730"/>
          </a:xfrm>
          <a:prstGeom prst="rect">
            <a:avLst/>
          </a:prstGeom>
          <a:solidFill>
            <a:schemeClr val="bg2"/>
          </a:solidFill>
        </p:spPr>
        <p:txBody>
          <a:bodyPr wrap="none" lIns="9137" tIns="9137" rIns="9137" bIns="9137" rtlCol="0">
            <a:spAutoFit/>
          </a:bodyPr>
          <a:lstStyle/>
          <a:p>
            <a:r>
              <a:rPr lang="en-US" sz="1100" dirty="0"/>
              <a:t>Flagler St NW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39161" y="2355220"/>
            <a:ext cx="1408257" cy="187730"/>
          </a:xfrm>
          <a:prstGeom prst="rect">
            <a:avLst/>
          </a:prstGeom>
          <a:solidFill>
            <a:schemeClr val="bg2"/>
          </a:solidFill>
        </p:spPr>
        <p:txBody>
          <a:bodyPr wrap="none" lIns="9137" tIns="9137" rIns="9137" bIns="9137" rtlCol="0">
            <a:spAutoFit/>
          </a:bodyPr>
          <a:lstStyle/>
          <a:p>
            <a:r>
              <a:rPr lang="en-US" sz="1100" dirty="0"/>
              <a:t>Rhode Island &amp;  T St NW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176107" y="6571193"/>
            <a:ext cx="2698627" cy="187732"/>
          </a:xfrm>
          <a:prstGeom prst="rect">
            <a:avLst/>
          </a:prstGeom>
          <a:solidFill>
            <a:schemeClr val="bg2"/>
          </a:solidFill>
        </p:spPr>
        <p:txBody>
          <a:bodyPr wrap="square" lIns="9137" tIns="9137" rIns="9137" bIns="9137" rtlCol="0">
            <a:spAutoFit/>
          </a:bodyPr>
          <a:lstStyle/>
          <a:p>
            <a:r>
              <a:rPr lang="en-US" sz="1100" dirty="0"/>
              <a:t>Rhode Island Between First &amp; 2</a:t>
            </a:r>
            <a:r>
              <a:rPr lang="en-US" sz="1100" baseline="30000" dirty="0"/>
              <a:t>nd</a:t>
            </a:r>
            <a:r>
              <a:rPr lang="en-US" sz="1100" dirty="0"/>
              <a:t> St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539161" y="4451204"/>
            <a:ext cx="1408257" cy="187730"/>
          </a:xfrm>
          <a:prstGeom prst="rect">
            <a:avLst/>
          </a:prstGeom>
          <a:solidFill>
            <a:schemeClr val="bg2"/>
          </a:solidFill>
        </p:spPr>
        <p:txBody>
          <a:bodyPr wrap="none" lIns="9137" tIns="9137" rIns="9137" bIns="9137" rtlCol="0">
            <a:spAutoFit/>
          </a:bodyPr>
          <a:lstStyle/>
          <a:p>
            <a:r>
              <a:rPr lang="en-US" sz="1100" dirty="0"/>
              <a:t>Rhode Island &amp;  T St NW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80458" y="2347071"/>
            <a:ext cx="1554129" cy="187730"/>
          </a:xfrm>
          <a:prstGeom prst="rect">
            <a:avLst/>
          </a:prstGeom>
          <a:solidFill>
            <a:schemeClr val="bg2"/>
          </a:solidFill>
        </p:spPr>
        <p:txBody>
          <a:bodyPr wrap="none" lIns="9137" tIns="9137" rIns="9137" bIns="9137" rtlCol="0">
            <a:spAutoFit/>
          </a:bodyPr>
          <a:lstStyle/>
          <a:p>
            <a:r>
              <a:rPr lang="en-US" sz="1100" dirty="0"/>
              <a:t>Rhode Island &amp; First St NW</a:t>
            </a:r>
          </a:p>
        </p:txBody>
      </p:sp>
      <p:pic>
        <p:nvPicPr>
          <p:cNvPr id="12" name="Content Placeholder 4" descr="photo.JPG"/>
          <p:cNvPicPr>
            <a:picLocks noChangeAspect="1"/>
          </p:cNvPicPr>
          <p:nvPr/>
        </p:nvPicPr>
        <p:blipFill>
          <a:blip r:embed="rId10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5557898" y="3214362"/>
            <a:ext cx="4071586" cy="279732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7133842" y="6558279"/>
            <a:ext cx="928958" cy="187730"/>
          </a:xfrm>
          <a:prstGeom prst="rect">
            <a:avLst/>
          </a:prstGeom>
          <a:solidFill>
            <a:schemeClr val="bg2"/>
          </a:solidFill>
        </p:spPr>
        <p:txBody>
          <a:bodyPr wrap="none" lIns="9137" tIns="9137" rIns="9137" bIns="9137" rtlCol="0">
            <a:spAutoFit/>
          </a:bodyPr>
          <a:lstStyle/>
          <a:p>
            <a:r>
              <a:rPr lang="en-US" sz="1100" dirty="0"/>
              <a:t>First &amp;  V St NW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877970" y="6299465"/>
            <a:ext cx="2133023" cy="36559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952D7C7-4134-4C06-AEA7-624DA9A2878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Evolution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39925" t="11894" r="27159" b="13372"/>
          <a:stretch/>
        </p:blipFill>
        <p:spPr bwMode="auto">
          <a:xfrm>
            <a:off x="4776952" y="1513490"/>
            <a:ext cx="4162096" cy="531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40404" t="12441" r="27061" b="12393"/>
          <a:stretch/>
        </p:blipFill>
        <p:spPr bwMode="auto">
          <a:xfrm>
            <a:off x="141894" y="1513490"/>
            <a:ext cx="4114800" cy="534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 rot="19020000">
            <a:off x="-106028" y="1608014"/>
            <a:ext cx="1133387" cy="3009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2700000">
            <a:off x="1806691" y="2301073"/>
            <a:ext cx="2978544" cy="303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8100000">
            <a:off x="1639774" y="5712151"/>
            <a:ext cx="3193655" cy="259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99440" y="3026169"/>
            <a:ext cx="843362" cy="48738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58 mg Potomac Tunnel </a:t>
            </a:r>
          </a:p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(CSO 020-029)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4" idx="1"/>
            <a:endCxn id="17" idx="3"/>
          </p:cNvCxnSpPr>
          <p:nvPr/>
        </p:nvCxnSpPr>
        <p:spPr>
          <a:xfrm flipH="1">
            <a:off x="1321298" y="3737276"/>
            <a:ext cx="223809" cy="40664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545107" y="3600228"/>
            <a:ext cx="500771" cy="27409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Pump Station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197686" y="4125295"/>
            <a:ext cx="123612" cy="89380"/>
            <a:chOff x="-1914098" y="3771095"/>
            <a:chExt cx="123612" cy="89380"/>
          </a:xfrm>
        </p:grpSpPr>
        <p:sp>
          <p:nvSpPr>
            <p:cNvPr id="16" name="Oval 15"/>
            <p:cNvSpPr/>
            <p:nvPr/>
          </p:nvSpPr>
          <p:spPr>
            <a:xfrm>
              <a:off x="-1914098" y="3771095"/>
              <a:ext cx="89001" cy="8938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1869598" y="3771095"/>
              <a:ext cx="79112" cy="3724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eform 17"/>
          <p:cNvSpPr/>
          <p:nvPr/>
        </p:nvSpPr>
        <p:spPr>
          <a:xfrm>
            <a:off x="695966" y="3724139"/>
            <a:ext cx="563526" cy="435935"/>
          </a:xfrm>
          <a:custGeom>
            <a:avLst/>
            <a:gdLst>
              <a:gd name="connsiteX0" fmla="*/ 0 w 563526"/>
              <a:gd name="connsiteY0" fmla="*/ 0 h 435935"/>
              <a:gd name="connsiteX1" fmla="*/ 318977 w 563526"/>
              <a:gd name="connsiteY1" fmla="*/ 116958 h 435935"/>
              <a:gd name="connsiteX2" fmla="*/ 478466 w 563526"/>
              <a:gd name="connsiteY2" fmla="*/ 212651 h 435935"/>
              <a:gd name="connsiteX3" fmla="*/ 531628 w 563526"/>
              <a:gd name="connsiteY3" fmla="*/ 340241 h 435935"/>
              <a:gd name="connsiteX4" fmla="*/ 563526 w 563526"/>
              <a:gd name="connsiteY4" fmla="*/ 435935 h 435935"/>
              <a:gd name="connsiteX5" fmla="*/ 563526 w 563526"/>
              <a:gd name="connsiteY5" fmla="*/ 435935 h 43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3526" h="435935">
                <a:moveTo>
                  <a:pt x="0" y="0"/>
                </a:moveTo>
                <a:cubicBezTo>
                  <a:pt x="119616" y="40758"/>
                  <a:pt x="239233" y="81516"/>
                  <a:pt x="318977" y="116958"/>
                </a:cubicBezTo>
                <a:cubicBezTo>
                  <a:pt x="398721" y="152400"/>
                  <a:pt x="443024" y="175437"/>
                  <a:pt x="478466" y="212651"/>
                </a:cubicBezTo>
                <a:cubicBezTo>
                  <a:pt x="513908" y="249865"/>
                  <a:pt x="517451" y="303027"/>
                  <a:pt x="531628" y="340241"/>
                </a:cubicBezTo>
                <a:cubicBezTo>
                  <a:pt x="545805" y="377455"/>
                  <a:pt x="563526" y="435935"/>
                  <a:pt x="563526" y="435935"/>
                </a:cubicBezTo>
                <a:lnTo>
                  <a:pt x="563526" y="435935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2" idx="2"/>
            <a:endCxn id="18" idx="0"/>
          </p:cNvCxnSpPr>
          <p:nvPr/>
        </p:nvCxnSpPr>
        <p:spPr>
          <a:xfrm>
            <a:off x="621121" y="3513555"/>
            <a:ext cx="74845" cy="210584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9020000">
            <a:off x="4393140" y="1744664"/>
            <a:ext cx="1386910" cy="271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2700000">
            <a:off x="6400048" y="2404402"/>
            <a:ext cx="3239124" cy="266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8100000">
            <a:off x="6336780" y="5758450"/>
            <a:ext cx="3193655" cy="2597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1367560" y="2656715"/>
            <a:ext cx="248382" cy="119954"/>
          </a:xfrm>
          <a:prstGeom prst="line">
            <a:avLst/>
          </a:prstGeom>
          <a:ln w="3810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74285" y="2313830"/>
            <a:ext cx="843362" cy="342884"/>
          </a:xfrm>
          <a:prstGeom prst="rect">
            <a:avLst/>
          </a:prstGeom>
          <a:solidFill>
            <a:srgbClr val="00FF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9.5 mg Piney Branch Tunnel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>
          <a:xfrm>
            <a:off x="1117647" y="2485272"/>
            <a:ext cx="346003" cy="231420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2059388" y="3440157"/>
            <a:ext cx="1164928" cy="1449895"/>
          </a:xfrm>
          <a:custGeom>
            <a:avLst/>
            <a:gdLst>
              <a:gd name="connsiteX0" fmla="*/ 405516 w 1164928"/>
              <a:gd name="connsiteY0" fmla="*/ 1449895 h 1449895"/>
              <a:gd name="connsiteX1" fmla="*/ 405516 w 1164928"/>
              <a:gd name="connsiteY1" fmla="*/ 1306772 h 1449895"/>
              <a:gd name="connsiteX2" fmla="*/ 492981 w 1164928"/>
              <a:gd name="connsiteY2" fmla="*/ 1235210 h 1449895"/>
              <a:gd name="connsiteX3" fmla="*/ 715617 w 1164928"/>
              <a:gd name="connsiteY3" fmla="*/ 1211356 h 1449895"/>
              <a:gd name="connsiteX4" fmla="*/ 914400 w 1164928"/>
              <a:gd name="connsiteY4" fmla="*/ 1147746 h 1449895"/>
              <a:gd name="connsiteX5" fmla="*/ 1121134 w 1164928"/>
              <a:gd name="connsiteY5" fmla="*/ 1012573 h 1449895"/>
              <a:gd name="connsiteX6" fmla="*/ 1160890 w 1164928"/>
              <a:gd name="connsiteY6" fmla="*/ 821742 h 1449895"/>
              <a:gd name="connsiteX7" fmla="*/ 1057523 w 1164928"/>
              <a:gd name="connsiteY7" fmla="*/ 615008 h 1449895"/>
              <a:gd name="connsiteX8" fmla="*/ 818984 w 1164928"/>
              <a:gd name="connsiteY8" fmla="*/ 392372 h 1449895"/>
              <a:gd name="connsiteX9" fmla="*/ 159026 w 1164928"/>
              <a:gd name="connsiteY9" fmla="*/ 42514 h 1449895"/>
              <a:gd name="connsiteX10" fmla="*/ 0 w 1164928"/>
              <a:gd name="connsiteY10" fmla="*/ 18660 h 144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4928" h="1449895">
                <a:moveTo>
                  <a:pt x="405516" y="1449895"/>
                </a:moveTo>
                <a:cubicBezTo>
                  <a:pt x="398227" y="1396224"/>
                  <a:pt x="390938" y="1342553"/>
                  <a:pt x="405516" y="1306772"/>
                </a:cubicBezTo>
                <a:cubicBezTo>
                  <a:pt x="420094" y="1270991"/>
                  <a:pt x="441298" y="1251113"/>
                  <a:pt x="492981" y="1235210"/>
                </a:cubicBezTo>
                <a:cubicBezTo>
                  <a:pt x="544664" y="1219307"/>
                  <a:pt x="645381" y="1225933"/>
                  <a:pt x="715617" y="1211356"/>
                </a:cubicBezTo>
                <a:cubicBezTo>
                  <a:pt x="785853" y="1196779"/>
                  <a:pt x="846814" y="1180876"/>
                  <a:pt x="914400" y="1147746"/>
                </a:cubicBezTo>
                <a:cubicBezTo>
                  <a:pt x="981986" y="1114616"/>
                  <a:pt x="1080052" y="1066907"/>
                  <a:pt x="1121134" y="1012573"/>
                </a:cubicBezTo>
                <a:cubicBezTo>
                  <a:pt x="1162216" y="958239"/>
                  <a:pt x="1171492" y="888003"/>
                  <a:pt x="1160890" y="821742"/>
                </a:cubicBezTo>
                <a:cubicBezTo>
                  <a:pt x="1150288" y="755481"/>
                  <a:pt x="1114507" y="686570"/>
                  <a:pt x="1057523" y="615008"/>
                </a:cubicBezTo>
                <a:cubicBezTo>
                  <a:pt x="1000539" y="543446"/>
                  <a:pt x="968734" y="487788"/>
                  <a:pt x="818984" y="392372"/>
                </a:cubicBezTo>
                <a:cubicBezTo>
                  <a:pt x="669235" y="296956"/>
                  <a:pt x="295523" y="104799"/>
                  <a:pt x="159026" y="42514"/>
                </a:cubicBezTo>
                <a:cubicBezTo>
                  <a:pt x="22529" y="-19771"/>
                  <a:pt x="11264" y="-556"/>
                  <a:pt x="0" y="1866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175441" y="3212327"/>
            <a:ext cx="19120" cy="2703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V="1">
            <a:off x="2480807" y="3347499"/>
            <a:ext cx="0" cy="2659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2419001" y="4890052"/>
            <a:ext cx="123612" cy="89380"/>
            <a:chOff x="1905000" y="5014416"/>
            <a:chExt cx="123612" cy="89380"/>
          </a:xfrm>
          <a:solidFill>
            <a:srgbClr val="FF0000"/>
          </a:solidFill>
        </p:grpSpPr>
        <p:sp>
          <p:nvSpPr>
            <p:cNvPr id="36" name="Oval 35"/>
            <p:cNvSpPr/>
            <p:nvPr/>
          </p:nvSpPr>
          <p:spPr>
            <a:xfrm>
              <a:off x="1905000" y="5014416"/>
              <a:ext cx="89001" cy="8938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49500" y="5014416"/>
              <a:ext cx="79112" cy="3724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3390191" y="3656343"/>
            <a:ext cx="788404" cy="4689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 smtClean="0"/>
              <a:t>126 mg Anacostia Tunnel System</a:t>
            </a:r>
            <a:endParaRPr lang="en-US" sz="900" b="1" dirty="0"/>
          </a:p>
        </p:txBody>
      </p:sp>
      <p:cxnSp>
        <p:nvCxnSpPr>
          <p:cNvPr id="39" name="Straight Arrow Connector 38"/>
          <p:cNvCxnSpPr>
            <a:stCxn id="38" idx="1"/>
            <a:endCxn id="28" idx="7"/>
          </p:cNvCxnSpPr>
          <p:nvPr/>
        </p:nvCxnSpPr>
        <p:spPr>
          <a:xfrm flipH="1">
            <a:off x="3116911" y="3890819"/>
            <a:ext cx="273280" cy="164346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770358" y="4908282"/>
            <a:ext cx="453957" cy="25622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/>
              <a:t>Pump Station</a:t>
            </a:r>
          </a:p>
        </p:txBody>
      </p:sp>
      <p:cxnSp>
        <p:nvCxnSpPr>
          <p:cNvPr id="41" name="Straight Arrow Connector 40"/>
          <p:cNvCxnSpPr>
            <a:stCxn id="40" idx="1"/>
            <a:endCxn id="36" idx="5"/>
          </p:cNvCxnSpPr>
          <p:nvPr/>
        </p:nvCxnSpPr>
        <p:spPr>
          <a:xfrm flipH="1" flipV="1">
            <a:off x="2494968" y="4966343"/>
            <a:ext cx="275390" cy="70054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309594" y="1615458"/>
            <a:ext cx="846498" cy="530277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r>
              <a:rPr lang="en-US" sz="850" b="1" dirty="0" smtClean="0"/>
              <a:t>Manage volume equivalent to 1.2” falling on 365 impervious acres</a:t>
            </a:r>
            <a:endParaRPr lang="en-US" sz="850" b="1" dirty="0"/>
          </a:p>
        </p:txBody>
      </p:sp>
      <p:cxnSp>
        <p:nvCxnSpPr>
          <p:cNvPr id="56" name="Straight Arrow Connector 55"/>
          <p:cNvCxnSpPr>
            <a:stCxn id="55" idx="3"/>
          </p:cNvCxnSpPr>
          <p:nvPr/>
        </p:nvCxnSpPr>
        <p:spPr>
          <a:xfrm>
            <a:off x="6156092" y="1880597"/>
            <a:ext cx="263394" cy="265138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5707434" y="3228446"/>
            <a:ext cx="642878" cy="254225"/>
          </a:xfrm>
          <a:prstGeom prst="rect">
            <a:avLst/>
          </a:prstGeom>
          <a:solidFill>
            <a:srgbClr val="FF00F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r>
              <a:rPr lang="en-US" sz="900" b="1" dirty="0" smtClean="0">
                <a:solidFill>
                  <a:schemeClr val="tx1"/>
                </a:solidFill>
              </a:rPr>
              <a:t>Separate CSO 025-026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5707434" y="3482671"/>
            <a:ext cx="321439" cy="358426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55" idx="2"/>
          </p:cNvCxnSpPr>
          <p:nvPr/>
        </p:nvCxnSpPr>
        <p:spPr>
          <a:xfrm>
            <a:off x="4777667" y="2866181"/>
            <a:ext cx="531927" cy="403681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3" name="Freeform 1052"/>
          <p:cNvSpPr/>
          <p:nvPr/>
        </p:nvSpPr>
        <p:spPr>
          <a:xfrm>
            <a:off x="6653242" y="3269862"/>
            <a:ext cx="1346397" cy="1795802"/>
          </a:xfrm>
          <a:custGeom>
            <a:avLst/>
            <a:gdLst>
              <a:gd name="connsiteX0" fmla="*/ 0 w 1346397"/>
              <a:gd name="connsiteY0" fmla="*/ 297981 h 1795802"/>
              <a:gd name="connsiteX1" fmla="*/ 364638 w 1346397"/>
              <a:gd name="connsiteY1" fmla="*/ 135296 h 1795802"/>
              <a:gd name="connsiteX2" fmla="*/ 628299 w 1346397"/>
              <a:gd name="connsiteY2" fmla="*/ 28710 h 1795802"/>
              <a:gd name="connsiteX3" fmla="*/ 740495 w 1346397"/>
              <a:gd name="connsiteY3" fmla="*/ 6271 h 1795802"/>
              <a:gd name="connsiteX4" fmla="*/ 886351 w 1346397"/>
              <a:gd name="connsiteY4" fmla="*/ 124077 h 1795802"/>
              <a:gd name="connsiteX5" fmla="*/ 931229 w 1346397"/>
              <a:gd name="connsiteY5" fmla="*/ 275542 h 1795802"/>
              <a:gd name="connsiteX6" fmla="*/ 959278 w 1346397"/>
              <a:gd name="connsiteY6" fmla="*/ 365299 h 1795802"/>
              <a:gd name="connsiteX7" fmla="*/ 1065865 w 1346397"/>
              <a:gd name="connsiteY7" fmla="*/ 449446 h 1795802"/>
              <a:gd name="connsiteX8" fmla="*/ 1189281 w 1346397"/>
              <a:gd name="connsiteY8" fmla="*/ 511154 h 1795802"/>
              <a:gd name="connsiteX9" fmla="*/ 1307087 w 1346397"/>
              <a:gd name="connsiteY9" fmla="*/ 623350 h 1795802"/>
              <a:gd name="connsiteX10" fmla="*/ 1346356 w 1346397"/>
              <a:gd name="connsiteY10" fmla="*/ 814084 h 1795802"/>
              <a:gd name="connsiteX11" fmla="*/ 1312697 w 1346397"/>
              <a:gd name="connsiteY11" fmla="*/ 1044086 h 1795802"/>
              <a:gd name="connsiteX12" fmla="*/ 1228549 w 1346397"/>
              <a:gd name="connsiteY12" fmla="*/ 1178722 h 1795802"/>
              <a:gd name="connsiteX13" fmla="*/ 1116353 w 1346397"/>
              <a:gd name="connsiteY13" fmla="*/ 1318967 h 1795802"/>
              <a:gd name="connsiteX14" fmla="*/ 981718 w 1346397"/>
              <a:gd name="connsiteY14" fmla="*/ 1391895 h 1795802"/>
              <a:gd name="connsiteX15" fmla="*/ 863911 w 1346397"/>
              <a:gd name="connsiteY15" fmla="*/ 1459213 h 1795802"/>
              <a:gd name="connsiteX16" fmla="*/ 819033 w 1346397"/>
              <a:gd name="connsiteY16" fmla="*/ 1532140 h 1795802"/>
              <a:gd name="connsiteX17" fmla="*/ 813423 w 1346397"/>
              <a:gd name="connsiteY17" fmla="*/ 1593848 h 1795802"/>
              <a:gd name="connsiteX18" fmla="*/ 768545 w 1346397"/>
              <a:gd name="connsiteY18" fmla="*/ 1689215 h 1795802"/>
              <a:gd name="connsiteX19" fmla="*/ 678787 w 1346397"/>
              <a:gd name="connsiteY19" fmla="*/ 1739704 h 1795802"/>
              <a:gd name="connsiteX20" fmla="*/ 572201 w 1346397"/>
              <a:gd name="connsiteY20" fmla="*/ 1767753 h 1795802"/>
              <a:gd name="connsiteX21" fmla="*/ 493664 w 1346397"/>
              <a:gd name="connsiteY21" fmla="*/ 1795802 h 179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46397" h="1795802">
                <a:moveTo>
                  <a:pt x="0" y="297981"/>
                </a:moveTo>
                <a:lnTo>
                  <a:pt x="364638" y="135296"/>
                </a:lnTo>
                <a:cubicBezTo>
                  <a:pt x="469354" y="90418"/>
                  <a:pt x="565656" y="50214"/>
                  <a:pt x="628299" y="28710"/>
                </a:cubicBezTo>
                <a:cubicBezTo>
                  <a:pt x="690942" y="7206"/>
                  <a:pt x="697486" y="-9623"/>
                  <a:pt x="740495" y="6271"/>
                </a:cubicBezTo>
                <a:cubicBezTo>
                  <a:pt x="783504" y="22165"/>
                  <a:pt x="854562" y="79198"/>
                  <a:pt x="886351" y="124077"/>
                </a:cubicBezTo>
                <a:cubicBezTo>
                  <a:pt x="918140" y="168956"/>
                  <a:pt x="919074" y="235338"/>
                  <a:pt x="931229" y="275542"/>
                </a:cubicBezTo>
                <a:cubicBezTo>
                  <a:pt x="943384" y="315746"/>
                  <a:pt x="936839" y="336315"/>
                  <a:pt x="959278" y="365299"/>
                </a:cubicBezTo>
                <a:cubicBezTo>
                  <a:pt x="981717" y="394283"/>
                  <a:pt x="1027531" y="425137"/>
                  <a:pt x="1065865" y="449446"/>
                </a:cubicBezTo>
                <a:cubicBezTo>
                  <a:pt x="1104199" y="473755"/>
                  <a:pt x="1149077" y="482170"/>
                  <a:pt x="1189281" y="511154"/>
                </a:cubicBezTo>
                <a:cubicBezTo>
                  <a:pt x="1229485" y="540138"/>
                  <a:pt x="1280908" y="572862"/>
                  <a:pt x="1307087" y="623350"/>
                </a:cubicBezTo>
                <a:cubicBezTo>
                  <a:pt x="1333266" y="673838"/>
                  <a:pt x="1345421" y="743961"/>
                  <a:pt x="1346356" y="814084"/>
                </a:cubicBezTo>
                <a:cubicBezTo>
                  <a:pt x="1347291" y="884207"/>
                  <a:pt x="1332332" y="983313"/>
                  <a:pt x="1312697" y="1044086"/>
                </a:cubicBezTo>
                <a:cubicBezTo>
                  <a:pt x="1293063" y="1104859"/>
                  <a:pt x="1261273" y="1132909"/>
                  <a:pt x="1228549" y="1178722"/>
                </a:cubicBezTo>
                <a:cubicBezTo>
                  <a:pt x="1195825" y="1224535"/>
                  <a:pt x="1157492" y="1283438"/>
                  <a:pt x="1116353" y="1318967"/>
                </a:cubicBezTo>
                <a:cubicBezTo>
                  <a:pt x="1075214" y="1354496"/>
                  <a:pt x="1023792" y="1368521"/>
                  <a:pt x="981718" y="1391895"/>
                </a:cubicBezTo>
                <a:cubicBezTo>
                  <a:pt x="939644" y="1415269"/>
                  <a:pt x="891025" y="1435839"/>
                  <a:pt x="863911" y="1459213"/>
                </a:cubicBezTo>
                <a:cubicBezTo>
                  <a:pt x="836797" y="1482587"/>
                  <a:pt x="827448" y="1509701"/>
                  <a:pt x="819033" y="1532140"/>
                </a:cubicBezTo>
                <a:cubicBezTo>
                  <a:pt x="810618" y="1554579"/>
                  <a:pt x="821838" y="1567669"/>
                  <a:pt x="813423" y="1593848"/>
                </a:cubicBezTo>
                <a:cubicBezTo>
                  <a:pt x="805008" y="1620027"/>
                  <a:pt x="790984" y="1664906"/>
                  <a:pt x="768545" y="1689215"/>
                </a:cubicBezTo>
                <a:cubicBezTo>
                  <a:pt x="746106" y="1713524"/>
                  <a:pt x="711511" y="1726614"/>
                  <a:pt x="678787" y="1739704"/>
                </a:cubicBezTo>
                <a:cubicBezTo>
                  <a:pt x="646063" y="1752794"/>
                  <a:pt x="603055" y="1758403"/>
                  <a:pt x="572201" y="1767753"/>
                </a:cubicBezTo>
                <a:cubicBezTo>
                  <a:pt x="541347" y="1777103"/>
                  <a:pt x="517505" y="1786452"/>
                  <a:pt x="493664" y="1795802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5" name="Straight Connector 1054"/>
          <p:cNvCxnSpPr/>
          <p:nvPr/>
        </p:nvCxnSpPr>
        <p:spPr>
          <a:xfrm flipV="1">
            <a:off x="6905680" y="3217936"/>
            <a:ext cx="0" cy="256032"/>
          </a:xfrm>
          <a:prstGeom prst="lin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Freeform 32"/>
          <p:cNvSpPr/>
          <p:nvPr/>
        </p:nvSpPr>
        <p:spPr>
          <a:xfrm>
            <a:off x="6512996" y="4729075"/>
            <a:ext cx="678981" cy="1969045"/>
          </a:xfrm>
          <a:custGeom>
            <a:avLst/>
            <a:gdLst>
              <a:gd name="connsiteX0" fmla="*/ 650739 w 678981"/>
              <a:gd name="connsiteY0" fmla="*/ 0 h 1969045"/>
              <a:gd name="connsiteX1" fmla="*/ 678788 w 678981"/>
              <a:gd name="connsiteY1" fmla="*/ 140245 h 1969045"/>
              <a:gd name="connsiteX2" fmla="*/ 661959 w 678981"/>
              <a:gd name="connsiteY2" fmla="*/ 263661 h 1969045"/>
              <a:gd name="connsiteX3" fmla="*/ 639519 w 678981"/>
              <a:gd name="connsiteY3" fmla="*/ 330979 h 1969045"/>
              <a:gd name="connsiteX4" fmla="*/ 583421 w 678981"/>
              <a:gd name="connsiteY4" fmla="*/ 437565 h 1969045"/>
              <a:gd name="connsiteX5" fmla="*/ 420737 w 678981"/>
              <a:gd name="connsiteY5" fmla="*/ 476834 h 1969045"/>
              <a:gd name="connsiteX6" fmla="*/ 319760 w 678981"/>
              <a:gd name="connsiteY6" fmla="*/ 510493 h 1969045"/>
              <a:gd name="connsiteX7" fmla="*/ 274881 w 678981"/>
              <a:gd name="connsiteY7" fmla="*/ 611470 h 1969045"/>
              <a:gd name="connsiteX8" fmla="*/ 258052 w 678981"/>
              <a:gd name="connsiteY8" fmla="*/ 718056 h 1969045"/>
              <a:gd name="connsiteX9" fmla="*/ 207564 w 678981"/>
              <a:gd name="connsiteY9" fmla="*/ 908790 h 1969045"/>
              <a:gd name="connsiteX10" fmla="*/ 151465 w 678981"/>
              <a:gd name="connsiteY10" fmla="*/ 1082694 h 1969045"/>
              <a:gd name="connsiteX11" fmla="*/ 100977 w 678981"/>
              <a:gd name="connsiteY11" fmla="*/ 1301477 h 1969045"/>
              <a:gd name="connsiteX12" fmla="*/ 56098 w 678981"/>
              <a:gd name="connsiteY12" fmla="*/ 1486601 h 1969045"/>
              <a:gd name="connsiteX13" fmla="*/ 50489 w 678981"/>
              <a:gd name="connsiteY13" fmla="*/ 1587578 h 1969045"/>
              <a:gd name="connsiteX14" fmla="*/ 11220 w 678981"/>
              <a:gd name="connsiteY14" fmla="*/ 1688554 h 1969045"/>
              <a:gd name="connsiteX15" fmla="*/ 0 w 678981"/>
              <a:gd name="connsiteY15" fmla="*/ 1783921 h 1969045"/>
              <a:gd name="connsiteX16" fmla="*/ 16830 w 678981"/>
              <a:gd name="connsiteY16" fmla="*/ 1879288 h 1969045"/>
              <a:gd name="connsiteX17" fmla="*/ 78538 w 678981"/>
              <a:gd name="connsiteY17" fmla="*/ 1969045 h 196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8981" h="1969045">
                <a:moveTo>
                  <a:pt x="650739" y="0"/>
                </a:moveTo>
                <a:cubicBezTo>
                  <a:pt x="663828" y="48151"/>
                  <a:pt x="676918" y="96302"/>
                  <a:pt x="678788" y="140245"/>
                </a:cubicBezTo>
                <a:cubicBezTo>
                  <a:pt x="680658" y="184188"/>
                  <a:pt x="668504" y="231872"/>
                  <a:pt x="661959" y="263661"/>
                </a:cubicBezTo>
                <a:cubicBezTo>
                  <a:pt x="655414" y="295450"/>
                  <a:pt x="652609" y="301995"/>
                  <a:pt x="639519" y="330979"/>
                </a:cubicBezTo>
                <a:cubicBezTo>
                  <a:pt x="626429" y="359963"/>
                  <a:pt x="619885" y="413256"/>
                  <a:pt x="583421" y="437565"/>
                </a:cubicBezTo>
                <a:cubicBezTo>
                  <a:pt x="546957" y="461874"/>
                  <a:pt x="464681" y="464679"/>
                  <a:pt x="420737" y="476834"/>
                </a:cubicBezTo>
                <a:cubicBezTo>
                  <a:pt x="376793" y="488989"/>
                  <a:pt x="344069" y="488054"/>
                  <a:pt x="319760" y="510493"/>
                </a:cubicBezTo>
                <a:cubicBezTo>
                  <a:pt x="295451" y="532932"/>
                  <a:pt x="285166" y="576876"/>
                  <a:pt x="274881" y="611470"/>
                </a:cubicBezTo>
                <a:cubicBezTo>
                  <a:pt x="264596" y="646064"/>
                  <a:pt x="269271" y="668503"/>
                  <a:pt x="258052" y="718056"/>
                </a:cubicBezTo>
                <a:cubicBezTo>
                  <a:pt x="246832" y="767609"/>
                  <a:pt x="225328" y="848017"/>
                  <a:pt x="207564" y="908790"/>
                </a:cubicBezTo>
                <a:cubicBezTo>
                  <a:pt x="189799" y="969563"/>
                  <a:pt x="169229" y="1017246"/>
                  <a:pt x="151465" y="1082694"/>
                </a:cubicBezTo>
                <a:cubicBezTo>
                  <a:pt x="133701" y="1148142"/>
                  <a:pt x="116871" y="1234159"/>
                  <a:pt x="100977" y="1301477"/>
                </a:cubicBezTo>
                <a:cubicBezTo>
                  <a:pt x="85083" y="1368795"/>
                  <a:pt x="64513" y="1438918"/>
                  <a:pt x="56098" y="1486601"/>
                </a:cubicBezTo>
                <a:cubicBezTo>
                  <a:pt x="47683" y="1534284"/>
                  <a:pt x="57969" y="1553919"/>
                  <a:pt x="50489" y="1587578"/>
                </a:cubicBezTo>
                <a:cubicBezTo>
                  <a:pt x="43009" y="1621237"/>
                  <a:pt x="19635" y="1655830"/>
                  <a:pt x="11220" y="1688554"/>
                </a:cubicBezTo>
                <a:cubicBezTo>
                  <a:pt x="2805" y="1721278"/>
                  <a:pt x="-935" y="1752132"/>
                  <a:pt x="0" y="1783921"/>
                </a:cubicBezTo>
                <a:cubicBezTo>
                  <a:pt x="935" y="1815710"/>
                  <a:pt x="3740" y="1848434"/>
                  <a:pt x="16830" y="1879288"/>
                </a:cubicBezTo>
                <a:cubicBezTo>
                  <a:pt x="29920" y="1910142"/>
                  <a:pt x="54229" y="1939593"/>
                  <a:pt x="78538" y="196904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6532008" y="6621620"/>
            <a:ext cx="123612" cy="89380"/>
            <a:chOff x="1905000" y="5014416"/>
            <a:chExt cx="123612" cy="89380"/>
          </a:xfrm>
          <a:solidFill>
            <a:srgbClr val="FF0000"/>
          </a:solidFill>
        </p:grpSpPr>
        <p:sp>
          <p:nvSpPr>
            <p:cNvPr id="87" name="Oval 86"/>
            <p:cNvSpPr/>
            <p:nvPr/>
          </p:nvSpPr>
          <p:spPr>
            <a:xfrm>
              <a:off x="1905000" y="5014416"/>
              <a:ext cx="89001" cy="8938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949500" y="5014416"/>
              <a:ext cx="79112" cy="37241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5086595" y="5888302"/>
            <a:ext cx="843265" cy="73331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 smtClean="0"/>
              <a:t>225 mgd Pump Station and Enhanced Clarification Treatment</a:t>
            </a:r>
            <a:endParaRPr lang="en-US" sz="900" b="1" dirty="0"/>
          </a:p>
        </p:txBody>
      </p:sp>
      <p:cxnSp>
        <p:nvCxnSpPr>
          <p:cNvPr id="90" name="Straight Arrow Connector 89"/>
          <p:cNvCxnSpPr>
            <a:stCxn id="89" idx="3"/>
            <a:endCxn id="87" idx="2"/>
          </p:cNvCxnSpPr>
          <p:nvPr/>
        </p:nvCxnSpPr>
        <p:spPr>
          <a:xfrm>
            <a:off x="5929860" y="6254961"/>
            <a:ext cx="602148" cy="411349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/>
          <p:cNvSpPr/>
          <p:nvPr/>
        </p:nvSpPr>
        <p:spPr>
          <a:xfrm>
            <a:off x="8250450" y="3890916"/>
            <a:ext cx="788404" cy="4689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 smtClean="0"/>
              <a:t>157 mg Anacostia Tunnel System</a:t>
            </a:r>
            <a:endParaRPr lang="en-US" sz="900" b="1" dirty="0"/>
          </a:p>
        </p:txBody>
      </p:sp>
      <p:cxnSp>
        <p:nvCxnSpPr>
          <p:cNvPr id="94" name="Straight Arrow Connector 93"/>
          <p:cNvCxnSpPr>
            <a:stCxn id="93" idx="1"/>
          </p:cNvCxnSpPr>
          <p:nvPr/>
        </p:nvCxnSpPr>
        <p:spPr>
          <a:xfrm flipH="1">
            <a:off x="7977170" y="4125392"/>
            <a:ext cx="273280" cy="164346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/>
          <p:cNvSpPr/>
          <p:nvPr/>
        </p:nvSpPr>
        <p:spPr>
          <a:xfrm>
            <a:off x="5811769" y="3881993"/>
            <a:ext cx="920010" cy="1710994"/>
          </a:xfrm>
          <a:custGeom>
            <a:avLst/>
            <a:gdLst>
              <a:gd name="connsiteX0" fmla="*/ 920010 w 920010"/>
              <a:gd name="connsiteY0" fmla="*/ 1710994 h 1710994"/>
              <a:gd name="connsiteX1" fmla="*/ 852692 w 920010"/>
              <a:gd name="connsiteY1" fmla="*/ 1430503 h 1710994"/>
              <a:gd name="connsiteX2" fmla="*/ 751716 w 920010"/>
              <a:gd name="connsiteY2" fmla="*/ 1105133 h 1710994"/>
              <a:gd name="connsiteX3" fmla="*/ 594641 w 920010"/>
              <a:gd name="connsiteY3" fmla="*/ 858301 h 1710994"/>
              <a:gd name="connsiteX4" fmla="*/ 403907 w 920010"/>
              <a:gd name="connsiteY4" fmla="*/ 712446 h 1710994"/>
              <a:gd name="connsiteX5" fmla="*/ 196344 w 920010"/>
              <a:gd name="connsiteY5" fmla="*/ 499273 h 1710994"/>
              <a:gd name="connsiteX6" fmla="*/ 112197 w 920010"/>
              <a:gd name="connsiteY6" fmla="*/ 319759 h 1710994"/>
              <a:gd name="connsiteX7" fmla="*/ 44879 w 920010"/>
              <a:gd name="connsiteY7" fmla="*/ 246832 h 1710994"/>
              <a:gd name="connsiteX8" fmla="*/ 11220 w 920010"/>
              <a:gd name="connsiteY8" fmla="*/ 140245 h 1710994"/>
              <a:gd name="connsiteX9" fmla="*/ 11220 w 920010"/>
              <a:gd name="connsiteY9" fmla="*/ 72927 h 1710994"/>
              <a:gd name="connsiteX10" fmla="*/ 0 w 920010"/>
              <a:gd name="connsiteY10" fmla="*/ 0 h 171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0010" h="1710994">
                <a:moveTo>
                  <a:pt x="920010" y="1710994"/>
                </a:moveTo>
                <a:cubicBezTo>
                  <a:pt x="900375" y="1621237"/>
                  <a:pt x="880741" y="1531480"/>
                  <a:pt x="852692" y="1430503"/>
                </a:cubicBezTo>
                <a:cubicBezTo>
                  <a:pt x="824643" y="1329526"/>
                  <a:pt x="794725" y="1200500"/>
                  <a:pt x="751716" y="1105133"/>
                </a:cubicBezTo>
                <a:cubicBezTo>
                  <a:pt x="708707" y="1009766"/>
                  <a:pt x="652609" y="923749"/>
                  <a:pt x="594641" y="858301"/>
                </a:cubicBezTo>
                <a:cubicBezTo>
                  <a:pt x="536673" y="792853"/>
                  <a:pt x="470290" y="772284"/>
                  <a:pt x="403907" y="712446"/>
                </a:cubicBezTo>
                <a:cubicBezTo>
                  <a:pt x="337524" y="652608"/>
                  <a:pt x="244962" y="564721"/>
                  <a:pt x="196344" y="499273"/>
                </a:cubicBezTo>
                <a:cubicBezTo>
                  <a:pt x="147726" y="433825"/>
                  <a:pt x="137441" y="361832"/>
                  <a:pt x="112197" y="319759"/>
                </a:cubicBezTo>
                <a:cubicBezTo>
                  <a:pt x="86953" y="277686"/>
                  <a:pt x="61708" y="276751"/>
                  <a:pt x="44879" y="246832"/>
                </a:cubicBezTo>
                <a:cubicBezTo>
                  <a:pt x="28050" y="216913"/>
                  <a:pt x="16830" y="169229"/>
                  <a:pt x="11220" y="140245"/>
                </a:cubicBezTo>
                <a:cubicBezTo>
                  <a:pt x="5610" y="111261"/>
                  <a:pt x="13090" y="96301"/>
                  <a:pt x="11220" y="72927"/>
                </a:cubicBezTo>
                <a:cubicBezTo>
                  <a:pt x="9350" y="49553"/>
                  <a:pt x="4675" y="24776"/>
                  <a:pt x="0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542613" y="1410220"/>
            <a:ext cx="1433964" cy="47037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Existing Consent Decree</a:t>
            </a:r>
            <a:endParaRPr lang="en-US" sz="1400" b="1" dirty="0"/>
          </a:p>
        </p:txBody>
      </p:sp>
      <p:sp>
        <p:nvSpPr>
          <p:cNvPr id="101" name="Rounded Rectangle 100"/>
          <p:cNvSpPr/>
          <p:nvPr/>
        </p:nvSpPr>
        <p:spPr>
          <a:xfrm>
            <a:off x="7260189" y="1410219"/>
            <a:ext cx="1479774" cy="556803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Consent Decree Modification</a:t>
            </a:r>
            <a:endParaRPr lang="en-US" sz="1400" b="1" dirty="0"/>
          </a:p>
        </p:txBody>
      </p:sp>
      <p:sp>
        <p:nvSpPr>
          <p:cNvPr id="102" name="Rectangle 101"/>
          <p:cNvSpPr/>
          <p:nvPr/>
        </p:nvSpPr>
        <p:spPr>
          <a:xfrm>
            <a:off x="5148626" y="4885341"/>
            <a:ext cx="843362" cy="487386"/>
          </a:xfrm>
          <a:prstGeom prst="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30 mg Gravity Potomac Tunnel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103" name="Straight Arrow Connector 102"/>
          <p:cNvCxnSpPr>
            <a:stCxn id="102" idx="3"/>
            <a:endCxn id="44" idx="4"/>
          </p:cNvCxnSpPr>
          <p:nvPr/>
        </p:nvCxnSpPr>
        <p:spPr>
          <a:xfrm flipV="1">
            <a:off x="5991988" y="4594439"/>
            <a:ext cx="223688" cy="534595"/>
          </a:xfrm>
          <a:prstGeom prst="straightConnector1">
            <a:avLst/>
          </a:prstGeom>
          <a:ln w="12700">
            <a:solidFill>
              <a:schemeClr val="tx1"/>
            </a:solidFill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/>
          <p:cNvSpPr/>
          <p:nvPr/>
        </p:nvSpPr>
        <p:spPr>
          <a:xfrm>
            <a:off x="4178595" y="2254988"/>
            <a:ext cx="1198144" cy="611193"/>
          </a:xfrm>
          <a:prstGeom prst="rect">
            <a:avLst/>
          </a:prstGeom>
          <a:solidFill>
            <a:srgbClr val="00CC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18288" rIns="18288" bIns="18288" rtlCol="0" anchor="ctr"/>
          <a:lstStyle/>
          <a:p>
            <a:r>
              <a:rPr lang="en-US" sz="850" b="1" dirty="0"/>
              <a:t>Manage volume equivalent to 1.2” falling on </a:t>
            </a:r>
            <a:r>
              <a:rPr lang="en-US" sz="850" b="1" dirty="0" smtClean="0"/>
              <a:t>133 </a:t>
            </a:r>
            <a:r>
              <a:rPr lang="en-US" sz="850" b="1" dirty="0"/>
              <a:t>impervious acres</a:t>
            </a:r>
          </a:p>
          <a:p>
            <a:r>
              <a:rPr lang="en-US" sz="850" b="1" dirty="0" smtClean="0"/>
              <a:t>for CSO 027, 028, 029</a:t>
            </a:r>
            <a:endParaRPr lang="en-US" sz="850" b="1" dirty="0"/>
          </a:p>
        </p:txBody>
      </p:sp>
    </p:spTree>
    <p:extLst>
      <p:ext uri="{BB962C8B-B14F-4D97-AF65-F5344CB8AC3E}">
        <p14:creationId xmlns:p14="http://schemas.microsoft.com/office/powerpoint/2010/main" val="172432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CCleanRiversArialNarr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CCleanRiversProject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87B3A7F64BA4BA3F50415A5847F19" ma:contentTypeVersion="10" ma:contentTypeDescription="Create a new document." ma:contentTypeScope="" ma:versionID="39a57eb1525e1ff30502b688a934a5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7c56fdb7078e48a7773ae2ca697d56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B2BD99-E516-41BB-9545-99EA605526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A5BD92-413B-4917-930F-C2EF5AA6C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5F124C9-8372-442E-A12C-F383BDDF332D}">
  <ds:schemaRefs>
    <ds:schemaRef ds:uri="http://purl.org/dc/dcmitype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819</Words>
  <Application>Microsoft Office PowerPoint</Application>
  <PresentationFormat>On-screen Show (4:3)</PresentationFormat>
  <Paragraphs>214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DCCleanRiversArialNarrow</vt:lpstr>
      <vt:lpstr>1_DCCleanRiversProjectArial</vt:lpstr>
      <vt:lpstr>PowerPoint Presentation</vt:lpstr>
      <vt:lpstr>Separate and Combined Sewer Systems</vt:lpstr>
      <vt:lpstr>Background: Combined Sewer Area</vt:lpstr>
      <vt:lpstr>Background:  DC Clean Rivers Project (LTCP) Development</vt:lpstr>
      <vt:lpstr>PowerPoint Presentation</vt:lpstr>
      <vt:lpstr>DC Clean Rivers has let more than $1.3 Billion in Construction and  Engineering Contracts</vt:lpstr>
      <vt:lpstr> Project Benefits: CSO Reduction</vt:lpstr>
      <vt:lpstr>Project Benefits: Flood Relief</vt:lpstr>
      <vt:lpstr>Project Evolution</vt:lpstr>
      <vt:lpstr>Irving Street Green Infrastructure Project</vt:lpstr>
      <vt:lpstr>Previous Experience – Indianapolis</vt:lpstr>
      <vt:lpstr>Previous Experience – Indianapolis</vt:lpstr>
      <vt:lpstr> Added Environmental, Social, and Economic Benefits</vt:lpstr>
      <vt:lpstr>Approach to Adapting to Climate Change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Essner</dc:creator>
  <cp:lastModifiedBy>jcassidy</cp:lastModifiedBy>
  <cp:revision>56</cp:revision>
  <cp:lastPrinted>2015-07-13T17:38:45Z</cp:lastPrinted>
  <dcterms:created xsi:type="dcterms:W3CDTF">2015-06-01T15:41:16Z</dcterms:created>
  <dcterms:modified xsi:type="dcterms:W3CDTF">2015-07-13T17:55:30Z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0x0101001DC87B3A7F64BA4BA3F50415A5847F19</vt:lpwstr>
  </property>
</Properties>
</file>