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7" r:id="rId2"/>
  </p:sldMasterIdLst>
  <p:notesMasterIdLst>
    <p:notesMasterId r:id="rId19"/>
  </p:notesMasterIdLst>
  <p:sldIdLst>
    <p:sldId id="264" r:id="rId3"/>
    <p:sldId id="273" r:id="rId4"/>
    <p:sldId id="257" r:id="rId5"/>
    <p:sldId id="265" r:id="rId6"/>
    <p:sldId id="280" r:id="rId7"/>
    <p:sldId id="267" r:id="rId8"/>
    <p:sldId id="281" r:id="rId9"/>
    <p:sldId id="268" r:id="rId10"/>
    <p:sldId id="282" r:id="rId11"/>
    <p:sldId id="269" r:id="rId12"/>
    <p:sldId id="283" r:id="rId13"/>
    <p:sldId id="270" r:id="rId14"/>
    <p:sldId id="284" r:id="rId15"/>
    <p:sldId id="271" r:id="rId16"/>
    <p:sldId id="275" r:id="rId17"/>
    <p:sldId id="272" r:id="rId18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020"/>
    <p:restoredTop sz="69020" autoAdjust="0"/>
  </p:normalViewPr>
  <p:slideViewPr>
    <p:cSldViewPr>
      <p:cViewPr varScale="1">
        <p:scale>
          <a:sx n="51" d="100"/>
          <a:sy n="51" d="100"/>
        </p:scale>
        <p:origin x="-25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89D52-36D9-4F42-A0C9-EA9EABD7BBF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40B48-8085-C24A-8EDB-81D44A3E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5229" y="3258019"/>
            <a:ext cx="7313543" cy="3085866"/>
          </a:xfrm>
          <a:prstGeom prst="rect">
            <a:avLst/>
          </a:prstGeom>
        </p:spPr>
        <p:txBody>
          <a:bodyPr/>
          <a:lstStyle/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objetivo de este proyecto es mejorar la capacidad de los encargados del manejo de emergencias para utilizar imágenes satelitales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tiempo real como complemento de las herramientas y prácticas disponibles para la preparación y respuesta a eventos climáticos y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meteorológicos extremos. Para ello, se realizarán las siguientes actividades: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 identificarán las mejores opciones disponibles por cuanto a sistemas de alerta temprana y las regiones propensas a desastres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se beneficiarían de un mayor acceso a imágenes satelitales.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 llevarán a cabo talleres en áreas con una necesidad reconocida de recibir capacitación sobre el uso de imágenes satelitales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herramientas de respuesta ante inundaciones, sequías e incendios forestales.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información emanada de este proyecto servirá para desarrollar las capacidades de equipos de respuesta inmediata, encargados del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manejo de emergencias y responsables de la toma de decisiones, en los ámbitos local y regional, para obtener y utilizar imágenes satelitales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tiempo real en tareas de preparación y respuesta a estos eventos en zonas propensas a desastres.</a:t>
            </a:r>
            <a:endParaRPr lang="en-US" sz="1200" b="0" u="non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606C-F14E-4638-8957-AE0348E41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2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0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5229" y="3258019"/>
            <a:ext cx="7313543" cy="3085866"/>
          </a:xfrm>
          <a:prstGeom prst="rect">
            <a:avLst/>
          </a:prstGeom>
        </p:spPr>
        <p:txBody>
          <a:bodyPr/>
          <a:lstStyle/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número cada vez mayor de dependencias de salud pública que atienden a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comunidades de América del Norte ya cuentan con capacidad para monitorear los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efectos en la salud derivados de los eventos de calor extremo, así como con herramientas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identificar a las poblaciones vulnerables y brindar una adecuada atención.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El Centro para el Control de Enfermedades de Columbia Británica (</a:t>
            </a:r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British Columbia</a:t>
            </a:r>
          </a:p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 </a:t>
            </a:r>
            <a:r>
              <a:rPr lang="es-E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desarrolló tecnología que utiliza datos históricos y en tiempo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 para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finales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 el municipio de Juárez, Chihuahua, un sistema de alerta de calor en tiempo real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compila informes de salud y simultáneamente colecta datos hospitalarios sobre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enfermedades relacionadas con el calor extremo para informar de la gravedad de sus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 el condado de Pinal, Arizona, análisis de datos sobre enfermedades relacionadas con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calor permiten identificar poblaciones vulnerables y mejorar la respuesta a urgencias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eventos.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</a:t>
            </a:r>
            <a:endParaRPr lang="en-US" sz="1200" b="0" u="non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606C-F14E-4638-8957-AE0348E41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Aprovechamiento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redes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observadores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voluntarios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monitorear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precipitación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incendios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forestales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naturales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algunas regiones de América del Norte prevalece una insuficiencia por cuanto a disponibilidad de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 fundamentales para optimizar las predicciones y respuesta a eventos meteorológicos y climáticos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sequías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inundaciones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incendios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forestales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igual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para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alertar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 oportuna a la ciudadanía sobre situaciones que ponen en riesgo la vida. Con este proyecto se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busca evaluar la viabilidad de establecer y expandir redes de observadores participantes en iniciativas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ciencia ciudadana, a fin de complementar las capacidades de observación en los ámbitos federal y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subnacional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 mejorar la toma de decisiones y la preparación para hacer frente a contingencias.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5229" y="3258019"/>
            <a:ext cx="7313543" cy="3085866"/>
          </a:xfrm>
          <a:prstGeom prst="rect">
            <a:avLst/>
          </a:prstGeom>
        </p:spPr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proyecto,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Aprovechamiento de redes de observadores voluntarios para monitorear eventos de precipitación e incendios forestales naturales,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propone evaluar las necesidades y deficiencias que prevalecen en la información sobre tales eventos naturales, así como analizar la factibilidad de ampliar la utilización de redes de observadores voluntarios o de participantes en iniciativas de ciencia ciudadana a lo largo de toda América del Norte, a fin de complementar las capacidades en materia de preparación y respuesta ante eventos extremos a escala tanto nacional como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subnacional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Dicho proyecto, esta reunión tiene los siguientes objetivos específicos: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discutir la expansión de la Red de Colaboración Comunitaria sobre Lluvia, Granizo y Nieve (Community Collaborative Rain, Hail and Snow, CoCoRaHS) en América del Norte, 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estudiar la viabilidad de establecer o ampliar otras redes en toda la región.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u="non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606C-F14E-4638-8957-AE0348E41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2. Helping North American Communities Adapt to Climate Change: A Pilot Syndromic Surveillance System for Extreme Heat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Relevance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 to </a:t>
            </a:r>
            <a:r>
              <a:rPr kumimoji="0" lang="es-MX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Mexico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5229" y="3258019"/>
            <a:ext cx="7313543" cy="3085866"/>
          </a:xfrm>
          <a:prstGeom prst="rect">
            <a:avLst/>
          </a:prstGeom>
        </p:spPr>
        <p:txBody>
          <a:bodyPr/>
          <a:lstStyle/>
          <a:p>
            <a:endParaRPr lang="en-US" sz="1200" b="0" u="non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606C-F14E-4638-8957-AE0348E41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2. Helping North American Communities Adapt to Climate Change: A Pilot Syndromic Surveillance System for Extreme Heat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Relevance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 to </a:t>
            </a:r>
            <a:r>
              <a:rPr kumimoji="0" lang="es-MX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Mexico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ＭＳ Ｐゴシック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2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5229" y="3258019"/>
            <a:ext cx="7313543" cy="3085866"/>
          </a:xfrm>
          <a:prstGeom prst="rect">
            <a:avLst/>
          </a:prstGeom>
        </p:spPr>
        <p:txBody>
          <a:bodyPr/>
          <a:lstStyle/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proyecto consiste en acciones conjuntas encaminadas a mejorar la eficacia de sistemas de alerta temprana en caso de sequía a escala de América del Norte, mediante la ejecución de varias tareas que contribuyen a la consecución de los siguientes tres objetivos relacionados: 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Entender cuáles son los indicadores e índices de la Organización Meteorológica Mundial (OMM) con el mejor desempeño para monitorear sequías en América del Norte, a fin de mejorar la capacidad de las comunidades y los responsables de la toma de decisiones y la formulación de políticas en el ámbito local y regional para monitorear condiciones de sequía y estar preparados para hacer frente a éstas. Se buscará atender este objetivo mediante la preparación de un conjunto de directrices sobre el uso de indicadores de pertinencia local en regiones climáticas específicas del subcontinente. Pueden consultarse los indicadores e índices de la OMM en el documento </a:t>
            </a:r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 de indicadores e índices de sequía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disponible en: https://library.wmo.int/doc_num.php?explnum_id=3045.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Mejorar la capacidad local para aplicar las mejores prácticas por cuanto a preparación, planificación y manejo de riesgos. A fin de abordar este objetivo, se procederá a identificar y comparar información y mejores prácticas disponibles en materia de sequía en los tres países, y se emitirán recomendaciones dirigidas a las comunidades locales sobre cómo tener acceso y usar estos productos y herramientas sobre sequía, y cómo incorporar este fenómeno en el manejo de riesgos de amenazas múltiples.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Evaluar el uso del Monitor de Sequía de América del Norte (</a:t>
            </a:r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American </a:t>
            </a:r>
            <a:r>
              <a:rPr lang="es-E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Drought</a:t>
            </a:r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NADM) y determinar las necesidades de los usuarios, con el propósito de orientar 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mejoras al programa, incluido el acceso de los usuarios y la creación de nuevas herramientas orientadas al usuario, con énfasis en las regiones transfronterizas del subcontinente. </a:t>
            </a:r>
          </a:p>
          <a:p>
            <a:endParaRPr lang="en-US" sz="1200" b="0" u="non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606C-F14E-4638-8957-AE0348E41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ＭＳ Ｐゴシック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9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5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C3517-8C88-4E88-ADDF-367DDD5D40C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7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9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6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3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9" r:id="rId2"/>
    <p:sldLayoutId id="214748373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CF77-4CF8-4C04-829B-8D9FFB546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FC33-75E7-4EAA-90D9-44C722CACB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586"/>
            <a:ext cx="4495799" cy="231958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645370"/>
            <a:ext cx="8839200" cy="11977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5080">
              <a:lnSpc>
                <a:spcPts val="4600"/>
              </a:lnSpc>
              <a:spcBef>
                <a:spcPts val="140"/>
              </a:spcBef>
            </a:pPr>
            <a:r>
              <a:rPr lang="es-ES" spc="-20" dirty="0">
                <a:solidFill>
                  <a:srgbClr val="2E5796"/>
                </a:solidFill>
                <a:cs typeface="Arial"/>
              </a:rPr>
              <a:t>Hacia una mayor resiliencia ante eventos naturales </a:t>
            </a:r>
            <a:r>
              <a:rPr lang="es-ES" spc="-20" dirty="0" smtClean="0">
                <a:solidFill>
                  <a:srgbClr val="2E5796"/>
                </a:solidFill>
                <a:cs typeface="Arial"/>
              </a:rPr>
              <a:t>extremos</a:t>
            </a:r>
            <a:endParaRPr spc="-2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4052089"/>
            <a:ext cx="913001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00"/>
              </a:spcBef>
            </a:pPr>
            <a:r>
              <a:rPr lang="es-MX" sz="2800" i="1" spc="-20" dirty="0" smtClean="0">
                <a:solidFill>
                  <a:srgbClr val="A6A6A6"/>
                </a:solidFill>
                <a:latin typeface="Arial"/>
                <a:cs typeface="Arial"/>
              </a:rPr>
              <a:t>Sequías, olas de calor, incendios forestales,  inundaciones</a:t>
            </a:r>
            <a:endParaRPr lang="es-MX" sz="2800" spc="-2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762513"/>
            <a:ext cx="9144000" cy="20954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19600" y="5588525"/>
            <a:ext cx="4641702" cy="11932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600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600" spc="-5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n-US" sz="1600" spc="-5" dirty="0" err="1" smtClean="0">
                <a:solidFill>
                  <a:srgbClr val="FFFFFF"/>
                </a:solidFill>
                <a:latin typeface="Arial"/>
                <a:cs typeface="Arial"/>
              </a:rPr>
              <a:t>octubre</a:t>
            </a:r>
            <a:r>
              <a:rPr lang="en-US" sz="16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2019, </a:t>
            </a:r>
            <a:r>
              <a:rPr lang="en-US" sz="1600" spc="-5" dirty="0" smtClean="0">
                <a:solidFill>
                  <a:srgbClr val="FFFFFF"/>
                </a:solidFill>
                <a:latin typeface="Arial"/>
                <a:cs typeface="Arial"/>
              </a:rPr>
              <a:t>San Juan, Puerto Rico</a:t>
            </a: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lang="en-US" sz="1600" spc="-5" dirty="0" smtClean="0">
                <a:solidFill>
                  <a:srgbClr val="FFFFFF"/>
                </a:solidFill>
                <a:latin typeface="Arial"/>
                <a:cs typeface="Arial"/>
              </a:rPr>
              <a:t>Orlando Cabrera Rivera</a:t>
            </a:r>
            <a:endParaRPr sz="16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lang="es-ES" sz="1600" spc="-5" dirty="0" smtClean="0">
                <a:solidFill>
                  <a:srgbClr val="FFFFFF"/>
                </a:solidFill>
                <a:cs typeface="Arial"/>
              </a:rPr>
              <a:t>Titular </a:t>
            </a:r>
            <a:r>
              <a:rPr lang="es-ES" sz="1600" spc="-5" dirty="0">
                <a:solidFill>
                  <a:srgbClr val="FFFFFF"/>
                </a:solidFill>
                <a:cs typeface="Arial"/>
              </a:rPr>
              <a:t>de unidad, Calidad </a:t>
            </a:r>
            <a:r>
              <a:rPr lang="es-ES" sz="1600" spc="-5" dirty="0" smtClean="0">
                <a:solidFill>
                  <a:srgbClr val="FFFFFF"/>
                </a:solidFill>
                <a:cs typeface="Arial"/>
              </a:rPr>
              <a:t>Ambiental</a:t>
            </a:r>
            <a:endParaRPr lang="es-MX" sz="16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lang="es-MX" spc="-5" dirty="0" smtClean="0">
                <a:solidFill>
                  <a:srgbClr val="FFFFFF"/>
                </a:solidFill>
                <a:latin typeface="Arial"/>
                <a:cs typeface="Arial"/>
              </a:rPr>
              <a:t> Comisión para la Cooperación Ambiental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782" y="-17103"/>
            <a:ext cx="4634218" cy="231710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23672" y="6055155"/>
            <a:ext cx="750346" cy="7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27099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Mejoramiento de la eficacia de los sistemas de alerta temprana en casos de </a:t>
            </a:r>
            <a:r>
              <a:rPr lang="es-E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sequía</a:t>
            </a:r>
            <a:endParaRPr lang="es-ES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Foto</a:t>
            </a:r>
            <a:r>
              <a:rPr lang="en-US" sz="1400" dirty="0" smtClean="0">
                <a:solidFill>
                  <a:schemeClr val="bg1"/>
                </a:solidFill>
              </a:rPr>
              <a:t>: Dennis M. Rivera </a:t>
            </a:r>
            <a:r>
              <a:rPr lang="en-US" sz="1400" dirty="0" err="1" smtClean="0">
                <a:solidFill>
                  <a:schemeClr val="bg1"/>
                </a:solidFill>
              </a:rPr>
              <a:t>Pichardo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157008"/>
            <a:ext cx="4648200" cy="156966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Aumentar la capacidad local para utilizar información sobre sequías en aras de la planificación y el manejo de riesgos</a:t>
            </a:r>
            <a:r>
              <a:rPr lang="es-E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0"/>
            <a:ext cx="9143999" cy="9594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Mejoramiento de la eficacia de los sistemas de alerta temprana en casos de </a:t>
            </a:r>
            <a:r>
              <a:rPr lang="es-E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sequía</a:t>
            </a:r>
            <a:endParaRPr lang="es-E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326" y="4343400"/>
            <a:ext cx="3178474" cy="245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1340108"/>
            <a:ext cx="5638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onstantia" panose="02030602050306030303" pitchFamily="18" charset="0"/>
              </a:defRPr>
            </a:lvl1pPr>
          </a:lstStyle>
          <a:p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Elaborar un documento de directrices sobre indicadores de sequía para América del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Norte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4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Preparar recomendaciones dirigidas a comunidades locales orientadas a optimizar el acceso y uso de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herramientas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tareas de planificación en caso de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sequías</a:t>
            </a:r>
            <a:r>
              <a:rPr lang="es-ES" sz="240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Evaluar las áreas para el mejoramiento de la información del Monitor de Sequía de América del Norte y el acceso de los usuarios al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mismo</a:t>
            </a:r>
            <a:r>
              <a:rPr lang="es-ES" sz="2400" dirty="0" smtClean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1344344"/>
            <a:ext cx="2057400" cy="292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9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23672" y="6055155"/>
            <a:ext cx="750346" cy="7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27099"/>
            <a:ext cx="891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bg2"/>
                </a:solidFill>
              </a:rPr>
              <a:t>Utilización de la teledetección en tareas de preparación y respuesta a eventos climáticos </a:t>
            </a:r>
            <a:r>
              <a:rPr lang="es-ES" sz="3600" b="1" dirty="0" smtClean="0">
                <a:solidFill>
                  <a:schemeClr val="bg2"/>
                </a:solidFill>
              </a:rPr>
              <a:t>extremos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91000"/>
            <a:ext cx="6629400" cy="230832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2"/>
                </a:solidFill>
              </a:rPr>
              <a:t>Desarrollar capacidades locales y regionales en equipos de respuesta inicial y responsables del manejo de emergencias y de toma de decisiones, con el propósito de aprovechar imágenes satelitales en tiempo real para responder a eventos </a:t>
            </a:r>
            <a:r>
              <a:rPr lang="es-ES" sz="2400" dirty="0" smtClean="0">
                <a:solidFill>
                  <a:schemeClr val="bg2"/>
                </a:solidFill>
              </a:rPr>
              <a:t>extremos.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0"/>
            <a:ext cx="9143999" cy="9594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Utilización de la teledetección en tareas de preparación y respuesta a eventos </a:t>
            </a:r>
            <a:r>
              <a:rPr lang="es-E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extremos</a:t>
            </a:r>
            <a:endParaRPr lang="es-E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19582" y="4343876"/>
            <a:ext cx="4337461" cy="22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063" y="4419600"/>
            <a:ext cx="3593737" cy="2164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1143000"/>
            <a:ext cx="56387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onstantia" panose="02030602050306030303" pitchFamily="18" charset="0"/>
              </a:defRPr>
            </a:lvl1pPr>
          </a:lstStyle>
          <a:p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mejores opciones disponibles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sistemas de alerta temprana y las regiones propensas a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desastres que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beneficiarían de un mayor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acceso.</a:t>
            </a:r>
            <a:endParaRPr lang="es-E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Talleres de capacitación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el uso de imágenes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satelitales y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herramientas de respuesta ante inundaciones, sequías e incendios forestales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400" dirty="0">
              <a:latin typeface="+mn-l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137" y="1524000"/>
            <a:ext cx="3361611" cy="234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7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702" y="76200"/>
            <a:ext cx="8077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prstClr val="white"/>
                </a:solidFill>
              </a:rPr>
              <a:t>Kit de herramientas de adaptación al clima 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para áreas protegidas marinas y </a:t>
            </a:r>
            <a:r>
              <a:rPr lang="en-US" sz="3200" b="1" dirty="0" smtClean="0">
                <a:solidFill>
                  <a:prstClr val="white"/>
                </a:solidFill>
              </a:rPr>
              <a:t>costeras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0028" y="2133600"/>
            <a:ext cx="7357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prstClr val="white"/>
                </a:solidFill>
              </a:rPr>
              <a:t>Facilita la planificación de la adaptación al cambio climático </a:t>
            </a:r>
            <a:r>
              <a:rPr lang="es-ES" sz="2400" b="1" dirty="0" smtClean="0">
                <a:solidFill>
                  <a:prstClr val="white"/>
                </a:solidFill>
              </a:rPr>
              <a:t>de </a:t>
            </a:r>
            <a:r>
              <a:rPr lang="es-ES" sz="2400" b="1" dirty="0">
                <a:solidFill>
                  <a:prstClr val="white"/>
                </a:solidFill>
              </a:rPr>
              <a:t>manera simple, directa y factible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3000" y="5441384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462" y="3048000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/>
                </a:solidFill>
              </a:rPr>
              <a:t>Seminario introductorio (inglés) en línea EBM Tools Network: </a:t>
            </a:r>
          </a:p>
          <a:p>
            <a:pPr algn="ctr"/>
            <a:r>
              <a:rPr lang="es-MX" sz="2400" b="1" dirty="0" smtClean="0">
                <a:solidFill>
                  <a:prstClr val="white"/>
                </a:solidFill>
              </a:rPr>
              <a:t>7 de noviembre, 2 PM </a:t>
            </a:r>
          </a:p>
          <a:p>
            <a:pPr algn="ctr"/>
            <a:r>
              <a:rPr lang="es-MX" sz="2400" b="1" dirty="0" smtClean="0">
                <a:solidFill>
                  <a:prstClr val="white"/>
                </a:solidFill>
              </a:rPr>
              <a:t>Regístrese en www.openchannels.org</a:t>
            </a:r>
          </a:p>
          <a:p>
            <a:pPr algn="ctr"/>
            <a:r>
              <a:rPr lang="es-MX" sz="2400" b="1" dirty="0" smtClean="0">
                <a:solidFill>
                  <a:prstClr val="white"/>
                </a:solidFill>
              </a:rPr>
              <a:t>Esté alerta: la versión en español tendrá lugar a finales de noviembre  </a:t>
            </a:r>
          </a:p>
          <a:p>
            <a:pPr algn="ctr"/>
            <a:endParaRPr lang="es-MX" sz="24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400" b="1" dirty="0" smtClean="0">
                <a:solidFill>
                  <a:prstClr val="white"/>
                </a:solidFill>
              </a:rPr>
              <a:t>Para consultar el kit: CAKEx.org/es/</a:t>
            </a:r>
            <a:r>
              <a:rPr lang="es-MX" sz="2400" b="1" dirty="0" err="1" smtClean="0">
                <a:solidFill>
                  <a:prstClr val="white"/>
                </a:solidFill>
              </a:rPr>
              <a:t>MPAToolkit</a:t>
            </a:r>
            <a:endParaRPr lang="es-MX" sz="24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000" b="1" dirty="0" smtClean="0">
                <a:solidFill>
                  <a:prstClr val="white"/>
                </a:solidFill>
              </a:rPr>
              <a:t>Contacto: </a:t>
            </a:r>
          </a:p>
          <a:p>
            <a:pPr algn="ctr"/>
            <a:r>
              <a:rPr lang="es-MX" sz="2000" b="1" dirty="0" smtClean="0">
                <a:solidFill>
                  <a:prstClr val="white"/>
                </a:solidFill>
              </a:rPr>
              <a:t>Lucie Robidoux, Titular de la Unidad de Ecosistemas</a:t>
            </a:r>
          </a:p>
          <a:p>
            <a:pPr algn="ctr"/>
            <a:r>
              <a:rPr lang="es-MX" sz="2000" b="1" u="sng" dirty="0" smtClean="0">
                <a:solidFill>
                  <a:prstClr val="white"/>
                </a:solidFill>
              </a:rPr>
              <a:t>lrobidoux@cec.org</a:t>
            </a:r>
            <a:r>
              <a:rPr lang="es-MX" sz="2000" b="1" dirty="0" smtClean="0">
                <a:solidFill>
                  <a:prstClr val="white"/>
                </a:solidFill>
              </a:rPr>
              <a:t> </a:t>
            </a:r>
            <a:endParaRPr lang="es-MX" sz="20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715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3362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</a:t>
            </a:r>
            <a:r>
              <a:rPr lang="en-US" dirty="0">
                <a:solidFill>
                  <a:prstClr val="black"/>
                </a:solidFill>
              </a:rPr>
              <a:t>://www3.cec.org/islandora/es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1066800" y="5157831"/>
            <a:ext cx="7620000" cy="9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MX" sz="3600" kern="0" dirty="0" smtClean="0">
                <a:latin typeface="Calibri (Body)"/>
              </a:rPr>
              <a:t>Tres países. Un medio ambiente. </a:t>
            </a:r>
            <a:endParaRPr lang="es-MX" sz="3600" kern="0" dirty="0">
              <a:latin typeface="Calibri (Body)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9426" y="2295652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1143000"/>
            <a:ext cx="8229600" cy="153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3600" b="1" dirty="0" smtClean="0">
                <a:solidFill>
                  <a:schemeClr val="tx2"/>
                </a:solidFill>
                <a:latin typeface="Calibri"/>
              </a:rPr>
              <a:t>Comisión para la Cooperación Ambiental</a:t>
            </a:r>
            <a:endParaRPr lang="es-MX" sz="36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533400"/>
            <a:ext cx="44891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s-MX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</a:t>
            </a:r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60960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Plan Estratégico 2015-2020</a:t>
            </a:r>
            <a:endParaRPr lang="es-MX" sz="3600" b="1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938129" y="1953161"/>
            <a:ext cx="20336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s-MX" sz="2000" dirty="0" smtClean="0"/>
              <a:t>Mitigación del cambio climático y estrategias de adaptación</a:t>
            </a:r>
            <a:endParaRPr lang="es-MX" sz="2000" dirty="0"/>
          </a:p>
        </p:txBody>
      </p:sp>
      <p:grpSp>
        <p:nvGrpSpPr>
          <p:cNvPr id="20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0243" y="2541012"/>
            <a:ext cx="373063" cy="374400"/>
            <a:chOff x="2299956" y="2573428"/>
            <a:chExt cx="440801" cy="440801"/>
          </a:xfrm>
        </p:grpSpPr>
        <p:sp>
          <p:nvSpPr>
            <p:cNvPr id="21" name="Oval 4"/>
            <p:cNvSpPr/>
            <p:nvPr/>
          </p:nvSpPr>
          <p:spPr>
            <a:xfrm>
              <a:off x="2299956" y="2573428"/>
              <a:ext cx="440801" cy="4408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11"/>
            <p:cNvSpPr/>
            <p:nvPr/>
          </p:nvSpPr>
          <p:spPr>
            <a:xfrm>
              <a:off x="2371234" y="2640955"/>
              <a:ext cx="301996" cy="3019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809068" y="2260937"/>
            <a:ext cx="18056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s-MX" sz="2000" dirty="0" smtClean="0"/>
              <a:t>Crecimiento sostenible</a:t>
            </a:r>
            <a:endParaRPr lang="es-MX" sz="2000" dirty="0"/>
          </a:p>
        </p:txBody>
      </p:sp>
      <p:grpSp>
        <p:nvGrpSpPr>
          <p:cNvPr id="24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345410" y="2541012"/>
            <a:ext cx="373063" cy="374400"/>
            <a:chOff x="2299956" y="2573428"/>
            <a:chExt cx="440801" cy="440801"/>
          </a:xfrm>
        </p:grpSpPr>
        <p:sp>
          <p:nvSpPr>
            <p:cNvPr id="25" name="Oval 4"/>
            <p:cNvSpPr/>
            <p:nvPr/>
          </p:nvSpPr>
          <p:spPr>
            <a:xfrm>
              <a:off x="2299956" y="2573428"/>
              <a:ext cx="440801" cy="4408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11"/>
            <p:cNvSpPr/>
            <p:nvPr/>
          </p:nvSpPr>
          <p:spPr>
            <a:xfrm>
              <a:off x="2371234" y="2640955"/>
              <a:ext cx="301996" cy="3019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6603306" y="2107048"/>
            <a:ext cx="2409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s-MX" sz="2000" dirty="0" smtClean="0"/>
              <a:t>Comunidades y ecosistemas sustentables</a:t>
            </a:r>
            <a:endParaRPr lang="es-MX" sz="2000" dirty="0"/>
          </a:p>
        </p:txBody>
      </p:sp>
      <p:grpSp>
        <p:nvGrpSpPr>
          <p:cNvPr id="37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109781" y="2541012"/>
            <a:ext cx="373063" cy="374400"/>
            <a:chOff x="2299956" y="2573428"/>
            <a:chExt cx="440801" cy="440801"/>
          </a:xfrm>
        </p:grpSpPr>
        <p:sp>
          <p:nvSpPr>
            <p:cNvPr id="38" name="Oval 4"/>
            <p:cNvSpPr/>
            <p:nvPr/>
          </p:nvSpPr>
          <p:spPr>
            <a:xfrm>
              <a:off x="2299956" y="2573428"/>
              <a:ext cx="440801" cy="4408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11"/>
            <p:cNvSpPr/>
            <p:nvPr/>
          </p:nvSpPr>
          <p:spPr>
            <a:xfrm>
              <a:off x="2371234" y="2640955"/>
              <a:ext cx="301996" cy="3019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32" y="3332522"/>
            <a:ext cx="8884834" cy="24682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4153" y="5943600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066800"/>
            <a:ext cx="8469502" cy="3901709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lang="es-ES" sz="3200" dirty="0">
                <a:solidFill>
                  <a:schemeClr val="tx2"/>
                </a:solidFill>
                <a:latin typeface="Calibri"/>
                <a:cs typeface="Calibri"/>
              </a:rPr>
              <a:t>Crear alianzas institucionales </a:t>
            </a:r>
            <a:r>
              <a:rPr lang="es-ES" sz="3200" dirty="0" smtClean="0">
                <a:solidFill>
                  <a:schemeClr val="tx2"/>
                </a:solidFill>
                <a:latin typeface="Calibri"/>
                <a:cs typeface="Calibri"/>
              </a:rPr>
              <a:t>sostenibles para:</a:t>
            </a:r>
            <a:endParaRPr lang="es-ES" sz="32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756285" indent="-286385">
              <a:spcBef>
                <a:spcPts val="12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Impulsar la capacidad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respuesta a eventos extremos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afectan la salud, la seguridad y el bienestar socioeconómico y ambiental de comunidades y poblaciones en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América del Norte, </a:t>
            </a:r>
          </a:p>
          <a:p>
            <a:pPr marL="756285" indent="-286385">
              <a:spcBef>
                <a:spcPts val="12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sistemas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alerta temprana, planificación en favor de la adaptación y gestión de emergencias, así como soluciones innovadoras y procesos mejorados de reconstrucción posterior a los desastres</a:t>
            </a:r>
            <a:r>
              <a:rPr lang="es-E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1" y="300689"/>
            <a:ext cx="68693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3600" spc="-5" dirty="0">
                <a:latin typeface="Calibri" panose="020F0502020204030204" pitchFamily="34" charset="0"/>
                <a:cs typeface="Calibri" panose="020F0502020204030204" pitchFamily="34" charset="0"/>
              </a:rPr>
              <a:t>Objetivos 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generales</a:t>
            </a:r>
          </a:p>
        </p:txBody>
      </p:sp>
      <p:sp>
        <p:nvSpPr>
          <p:cNvPr id="7" name="object 7"/>
          <p:cNvSpPr/>
          <p:nvPr/>
        </p:nvSpPr>
        <p:spPr>
          <a:xfrm>
            <a:off x="228600" y="114300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8446"/>
            <a:ext cx="978354" cy="97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6"/>
          <p:cNvSpPr/>
          <p:nvPr/>
        </p:nvSpPr>
        <p:spPr>
          <a:xfrm>
            <a:off x="0" y="5232400"/>
            <a:ext cx="3034537" cy="16256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3048000" y="5229987"/>
            <a:ext cx="3419348" cy="16280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463" y="5237649"/>
            <a:ext cx="30305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Monitoreo de efectos en la salud derivados de eventos de calor </a:t>
            </a:r>
            <a:r>
              <a:rPr lang="es-E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extremo</a:t>
            </a:r>
            <a:endParaRPr lang="es-ES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124200"/>
            <a:ext cx="4267200" cy="267765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Alianzas con dependencias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salud pública a fin de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aumentar la capacidad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comunidades para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anticipar eventos de calor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extremo y evitar sus efectos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negativos en la salud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0" y="6056201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9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0"/>
            <a:ext cx="9143999" cy="9594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Monitoreo de efectos en la salud derivados de eventos de calor </a:t>
            </a:r>
            <a:r>
              <a:rPr lang="es-E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extremo</a:t>
            </a:r>
            <a:r>
              <a:rPr lang="fr-CA" sz="3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200" b="1" dirty="0" smtClean="0">
                <a:latin typeface="+mj-lt"/>
                <a:cs typeface="Arial" pitchFamily="34" charset="0"/>
              </a:rPr>
              <a:t>	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58" y="1157616"/>
            <a:ext cx="2514541" cy="326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0063" y="4572000"/>
            <a:ext cx="3593737" cy="2175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1143000"/>
            <a:ext cx="56387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onstantia" panose="02030602050306030303" pitchFamily="18" charset="0"/>
              </a:defRPr>
            </a:lvl1pPr>
          </a:lstStyle>
          <a:p>
            <a:pPr marL="0" indent="0">
              <a:buNone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en el número de dependencias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salud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 con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monitorear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efectos en la salud derivados de los eventos de calor extremo, </a:t>
            </a:r>
            <a:endParaRPr lang="es-ES" sz="24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 poblaciones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vulnerables y brindar una adecuada atención</a:t>
            </a:r>
            <a:r>
              <a:rPr lang="es-ES" sz="2400" dirty="0">
                <a:latin typeface="+mn-lt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578" y="4586479"/>
            <a:ext cx="2905022" cy="218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23672" y="6055155"/>
            <a:ext cx="750346" cy="7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815876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Empleo de </a:t>
            </a:r>
            <a:r>
              <a:rPr lang="es-E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redes de observadores voluntarios para monitorear eventos de </a:t>
            </a:r>
            <a:r>
              <a:rPr lang="es-E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precipitación e </a:t>
            </a:r>
            <a:r>
              <a:rPr lang="es-E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incendios </a:t>
            </a:r>
            <a:r>
              <a:rPr lang="es-E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forestales</a:t>
            </a:r>
            <a:endParaRPr lang="es-E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495800"/>
            <a:ext cx="7543800" cy="156966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la las redes de observación ciudadana para complementar las capacidades de observación y mejorar la toma de decisiones y la preparación frente a </a:t>
            </a:r>
            <a:r>
              <a:rPr lang="es-E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contingencias</a:t>
            </a:r>
            <a:r>
              <a:rPr lang="es-ES" sz="2400" dirty="0" smtClean="0">
                <a:solidFill>
                  <a:schemeClr val="bg2"/>
                </a:solidFill>
              </a:rPr>
              <a:t>. </a:t>
            </a:r>
            <a:endParaRPr lang="es-E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" y="0"/>
            <a:ext cx="914399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E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edes </a:t>
            </a:r>
            <a:r>
              <a:rPr lang="es-E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observadores voluntarios </a:t>
            </a:r>
            <a:r>
              <a:rPr lang="es-E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monitorear </a:t>
            </a:r>
            <a:r>
              <a:rPr lang="es-E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de </a:t>
            </a:r>
            <a:r>
              <a:rPr lang="es-E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precipitación e incendios forestales</a:t>
            </a:r>
            <a:endParaRPr lang="es-E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462" y="1219200"/>
            <a:ext cx="3262687" cy="2869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1" y="1371600"/>
            <a:ext cx="56387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onstantia" panose="02030602050306030303" pitchFamily="18" charset="0"/>
              </a:defRPr>
            </a:lvl1pPr>
          </a:lstStyle>
          <a:p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necesidades y deficiencias que prevalecen en la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información.</a:t>
            </a:r>
            <a:endParaRPr lang="es-E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Analizar la factibilidad de ampliar la utilización de redes de observadores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voluntarios.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Viabilidad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establecer o ampliar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de Colaboración Comunitaria sobre Lluvia, Granizo y Nieve (Community Collaborative Rain, Hail and Snow, </a:t>
            </a: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CoCoRaHS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Smoke Sense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América del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Norte.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462" y="4199785"/>
            <a:ext cx="3262687" cy="25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23672" y="6055155"/>
            <a:ext cx="750346" cy="7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684074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costos derivados de inundaciones y otros eventos climáticos </a:t>
            </a:r>
            <a:r>
              <a:rPr lang="es-ES" sz="3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extremos</a:t>
            </a:r>
            <a:endParaRPr lang="es-ES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962400"/>
            <a:ext cx="8001000" cy="193899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 una metodología común para evaluar el costo de inundaciones extremas</a:t>
            </a:r>
            <a:r>
              <a:rPr lang="es-E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Integración en políticas en los órdenes federal, estatal o provincial y municipal.</a:t>
            </a:r>
          </a:p>
          <a:p>
            <a:endParaRPr lang="es-E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0"/>
            <a:ext cx="9296400" cy="9594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costos derivados de </a:t>
            </a:r>
            <a:r>
              <a:rPr lang="es-E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inundaciones </a:t>
            </a:r>
          </a:p>
          <a:p>
            <a:pPr algn="ctr" eaLnBrk="1" hangingPunct="1">
              <a:spcBef>
                <a:spcPct val="0"/>
              </a:spcBef>
            </a:pPr>
            <a:r>
              <a:rPr lang="es-E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 eventos climáticos </a:t>
            </a:r>
            <a:r>
              <a:rPr lang="es-E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extremos</a:t>
            </a:r>
            <a:endParaRPr lang="es-E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1247811"/>
            <a:ext cx="2416195" cy="34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4657725"/>
            <a:ext cx="3505200" cy="1971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1447800"/>
            <a:ext cx="50927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onstantia" panose="02030602050306030303" pitchFamily="18" charset="0"/>
              </a:defRPr>
            </a:lvl1pPr>
          </a:lstStyle>
          <a:p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 una metodología sistemática para calcular los costos de los impactos de inundaciones y otros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eventos.</a:t>
            </a:r>
            <a:endParaRPr lang="es-E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Talleres en los que se incorpora información en torno a perspectivas indígenas y enfoques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metodológicos.</a:t>
            </a:r>
            <a:endParaRPr lang="es-E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la metodología e integración de estudios de caso en línea (uno por país) que demuestren el uso de la metodología 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estandarizada.</a:t>
            </a:r>
            <a:endParaRPr lang="es-E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Default Desig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ppt6F60.tmp</Template>
  <TotalTime>2073</TotalTime>
  <Words>1693</Words>
  <Application>Microsoft Office PowerPoint</Application>
  <PresentationFormat>On-screen Show (4:3)</PresentationFormat>
  <Paragraphs>131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1_Default Design</vt:lpstr>
      <vt:lpstr>Office Theme</vt:lpstr>
      <vt:lpstr>Hacia una mayor resiliencia ante eventos naturales extremos</vt:lpstr>
      <vt:lpstr>Plan Estratégico 2015-2020</vt:lpstr>
      <vt:lpstr>Objetivos generales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 Cabrera Rivera;Zafar Adeel</dc:creator>
  <cp:lastModifiedBy>Windows User</cp:lastModifiedBy>
  <cp:revision>148</cp:revision>
  <dcterms:created xsi:type="dcterms:W3CDTF">2019-06-20T00:11:48Z</dcterms:created>
  <dcterms:modified xsi:type="dcterms:W3CDTF">2019-10-24T21:15:39Z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2019-06-20T00:00:00Z</vt:filetime>
  </property>
</Properties>
</file>