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7249" r:id="rId2"/>
  </p:sldMasterIdLst>
  <p:notesMasterIdLst>
    <p:notesMasterId r:id="rId12"/>
  </p:notesMasterIdLst>
  <p:handoutMasterIdLst>
    <p:handoutMasterId r:id="rId13"/>
  </p:handoutMasterIdLst>
  <p:sldIdLst>
    <p:sldId id="1331" r:id="rId3"/>
    <p:sldId id="1381" r:id="rId4"/>
    <p:sldId id="1325" r:id="rId5"/>
    <p:sldId id="1346" r:id="rId6"/>
    <p:sldId id="1379" r:id="rId7"/>
    <p:sldId id="1380" r:id="rId8"/>
    <p:sldId id="1340" r:id="rId9"/>
    <p:sldId id="1387" r:id="rId10"/>
    <p:sldId id="1371" r:id="rId11"/>
  </p:sldIdLst>
  <p:sldSz cx="9144000" cy="6858000" type="screen4x3"/>
  <p:notesSz cx="7010400" cy="9296400"/>
  <p:defaultTextStyle>
    <a:defPPr>
      <a:defRPr lang="es-E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úl Arellano Angeles" initials="RAA" lastIdx="10" clrIdx="0"/>
  <p:cmAuthor id="1" name="alberto.martinez" initials="A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A84FAF"/>
    <a:srgbClr val="51C055"/>
    <a:srgbClr val="F1D777"/>
    <a:srgbClr val="948A54"/>
    <a:srgbClr val="800000"/>
    <a:srgbClr val="D3CEB1"/>
    <a:srgbClr val="C9C29F"/>
    <a:srgbClr val="B9B085"/>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0502" autoAdjust="0"/>
  </p:normalViewPr>
  <p:slideViewPr>
    <p:cSldViewPr>
      <p:cViewPr varScale="1">
        <p:scale>
          <a:sx n="67" d="100"/>
          <a:sy n="67" d="100"/>
        </p:scale>
        <p:origin x="1358" y="91"/>
      </p:cViewPr>
      <p:guideLst>
        <p:guide orient="horz" pos="2160"/>
        <p:guide pos="2925"/>
      </p:guideLst>
    </p:cSldViewPr>
  </p:slideViewPr>
  <p:outlineViewPr>
    <p:cViewPr>
      <p:scale>
        <a:sx n="33" d="100"/>
        <a:sy n="33" d="100"/>
      </p:scale>
      <p:origin x="0" y="413"/>
    </p:cViewPr>
  </p:outlineViewPr>
  <p:notesTextViewPr>
    <p:cViewPr>
      <p:scale>
        <a:sx n="100" d="100"/>
        <a:sy n="100" d="100"/>
      </p:scale>
      <p:origin x="0" y="0"/>
    </p:cViewPr>
  </p:notesTextViewPr>
  <p:sorterViewPr>
    <p:cViewPr>
      <p:scale>
        <a:sx n="80" d="100"/>
        <a:sy n="80" d="100"/>
      </p:scale>
      <p:origin x="0" y="90"/>
    </p:cViewPr>
  </p:sorterViewPr>
  <p:notesViewPr>
    <p:cSldViewPr>
      <p:cViewPr>
        <p:scale>
          <a:sx n="150" d="100"/>
          <a:sy n="150" d="100"/>
        </p:scale>
        <p:origin x="-528" y="2952"/>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0"/>
            <a:ext cx="3038747" cy="464741"/>
          </a:xfrm>
          <a:prstGeom prst="rect">
            <a:avLst/>
          </a:prstGeom>
          <a:noFill/>
          <a:ln w="9525">
            <a:noFill/>
            <a:miter lim="800000"/>
            <a:headEnd/>
            <a:tailEnd/>
          </a:ln>
        </p:spPr>
        <p:txBody>
          <a:bodyPr vert="horz" wrap="square" lIns="90823" tIns="45412" rIns="90823" bIns="45412" numCol="1" anchor="t" anchorCtr="0" compatLnSpc="1">
            <a:prstTxWarp prst="textNoShape">
              <a:avLst/>
            </a:prstTxWarp>
          </a:bodyPr>
          <a:lstStyle>
            <a:lvl1pPr algn="l" defTabSz="907832">
              <a:spcBef>
                <a:spcPct val="0"/>
              </a:spcBef>
              <a:defRPr>
                <a:latin typeface="Arial" charset="0"/>
                <a:cs typeface="+mn-cs"/>
              </a:defRPr>
            </a:lvl1pPr>
          </a:lstStyle>
          <a:p>
            <a:pPr>
              <a:defRPr/>
            </a:pPr>
            <a:endParaRPr lang="es-MX"/>
          </a:p>
        </p:txBody>
      </p:sp>
      <p:sp>
        <p:nvSpPr>
          <p:cNvPr id="4099" name="Rectangle 3"/>
          <p:cNvSpPr>
            <a:spLocks noGrp="1" noChangeArrowheads="1"/>
          </p:cNvSpPr>
          <p:nvPr>
            <p:ph type="dt" sz="quarter" idx="1"/>
          </p:nvPr>
        </p:nvSpPr>
        <p:spPr bwMode="auto">
          <a:xfrm>
            <a:off x="3970053" y="0"/>
            <a:ext cx="3038746" cy="464741"/>
          </a:xfrm>
          <a:prstGeom prst="rect">
            <a:avLst/>
          </a:prstGeom>
          <a:noFill/>
          <a:ln w="9525">
            <a:noFill/>
            <a:miter lim="800000"/>
            <a:headEnd/>
            <a:tailEnd/>
          </a:ln>
        </p:spPr>
        <p:txBody>
          <a:bodyPr vert="horz" wrap="square" lIns="90823" tIns="45412" rIns="90823" bIns="45412" numCol="1" anchor="t" anchorCtr="0" compatLnSpc="1">
            <a:prstTxWarp prst="textNoShape">
              <a:avLst/>
            </a:prstTxWarp>
          </a:bodyPr>
          <a:lstStyle>
            <a:lvl1pPr algn="r" defTabSz="907832">
              <a:spcBef>
                <a:spcPct val="0"/>
              </a:spcBef>
              <a:defRPr>
                <a:latin typeface="Arial" charset="0"/>
                <a:cs typeface="+mn-cs"/>
              </a:defRPr>
            </a:lvl1pPr>
          </a:lstStyle>
          <a:p>
            <a:pPr>
              <a:defRPr/>
            </a:pPr>
            <a:endParaRPr lang="es-MX"/>
          </a:p>
        </p:txBody>
      </p:sp>
      <p:sp>
        <p:nvSpPr>
          <p:cNvPr id="4100" name="Rectangle 4"/>
          <p:cNvSpPr>
            <a:spLocks noGrp="1" noChangeArrowheads="1"/>
          </p:cNvSpPr>
          <p:nvPr>
            <p:ph type="ftr" sz="quarter" idx="2"/>
          </p:nvPr>
        </p:nvSpPr>
        <p:spPr bwMode="auto">
          <a:xfrm>
            <a:off x="5" y="8830063"/>
            <a:ext cx="3038747" cy="464740"/>
          </a:xfrm>
          <a:prstGeom prst="rect">
            <a:avLst/>
          </a:prstGeom>
          <a:noFill/>
          <a:ln w="9525">
            <a:noFill/>
            <a:miter lim="800000"/>
            <a:headEnd/>
            <a:tailEnd/>
          </a:ln>
        </p:spPr>
        <p:txBody>
          <a:bodyPr vert="horz" wrap="square" lIns="90823" tIns="45412" rIns="90823" bIns="45412" numCol="1" anchor="b" anchorCtr="0" compatLnSpc="1">
            <a:prstTxWarp prst="textNoShape">
              <a:avLst/>
            </a:prstTxWarp>
          </a:bodyPr>
          <a:lstStyle>
            <a:lvl1pPr algn="l" defTabSz="907832">
              <a:spcBef>
                <a:spcPct val="0"/>
              </a:spcBef>
              <a:defRPr>
                <a:latin typeface="Arial" charset="0"/>
                <a:cs typeface="+mn-cs"/>
              </a:defRPr>
            </a:lvl1pPr>
          </a:lstStyle>
          <a:p>
            <a:pPr>
              <a:defRPr/>
            </a:pPr>
            <a:endParaRPr lang="es-MX"/>
          </a:p>
        </p:txBody>
      </p:sp>
      <p:sp>
        <p:nvSpPr>
          <p:cNvPr id="4101" name="Rectangle 5"/>
          <p:cNvSpPr>
            <a:spLocks noGrp="1" noChangeArrowheads="1"/>
          </p:cNvSpPr>
          <p:nvPr>
            <p:ph type="sldNum" sz="quarter" idx="3"/>
          </p:nvPr>
        </p:nvSpPr>
        <p:spPr bwMode="auto">
          <a:xfrm>
            <a:off x="3970053" y="8830063"/>
            <a:ext cx="3038746" cy="464740"/>
          </a:xfrm>
          <a:prstGeom prst="rect">
            <a:avLst/>
          </a:prstGeom>
          <a:noFill/>
          <a:ln w="9525">
            <a:noFill/>
            <a:miter lim="800000"/>
            <a:headEnd/>
            <a:tailEnd/>
          </a:ln>
        </p:spPr>
        <p:txBody>
          <a:bodyPr vert="horz" wrap="square" lIns="90823" tIns="45412" rIns="90823" bIns="45412" numCol="1" anchor="b" anchorCtr="0" compatLnSpc="1">
            <a:prstTxWarp prst="textNoShape">
              <a:avLst/>
            </a:prstTxWarp>
          </a:bodyPr>
          <a:lstStyle>
            <a:lvl1pPr algn="r" defTabSz="907832">
              <a:spcBef>
                <a:spcPct val="0"/>
              </a:spcBef>
              <a:defRPr>
                <a:latin typeface="Arial" charset="0"/>
                <a:cs typeface="+mn-cs"/>
              </a:defRPr>
            </a:lvl1pPr>
          </a:lstStyle>
          <a:p>
            <a:pPr>
              <a:defRPr/>
            </a:pPr>
            <a:fld id="{3A6148F6-D2A7-483F-8F2F-80220A0B0338}" type="slidenum">
              <a:rPr lang="es-ES"/>
              <a:pPr>
                <a:defRPr/>
              </a:pPr>
              <a:t>‹Nº›</a:t>
            </a:fld>
            <a:endParaRPr lang="es-ES"/>
          </a:p>
        </p:txBody>
      </p:sp>
    </p:spTree>
    <p:extLst>
      <p:ext uri="{BB962C8B-B14F-4D97-AF65-F5344CB8AC3E}">
        <p14:creationId xmlns:p14="http://schemas.microsoft.com/office/powerpoint/2010/main" val="1737667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5" y="0"/>
            <a:ext cx="3038747" cy="464741"/>
          </a:xfrm>
          <a:prstGeom prst="rect">
            <a:avLst/>
          </a:prstGeom>
          <a:noFill/>
          <a:ln w="9525">
            <a:noFill/>
            <a:miter lim="800000"/>
            <a:headEnd/>
            <a:tailEnd/>
          </a:ln>
        </p:spPr>
        <p:txBody>
          <a:bodyPr vert="horz" wrap="square" lIns="90823" tIns="45412" rIns="90823" bIns="45412" numCol="1" anchor="t" anchorCtr="0" compatLnSpc="1">
            <a:prstTxWarp prst="textNoShape">
              <a:avLst/>
            </a:prstTxWarp>
          </a:bodyPr>
          <a:lstStyle>
            <a:lvl1pPr algn="l" defTabSz="907832">
              <a:spcBef>
                <a:spcPct val="0"/>
              </a:spcBef>
              <a:defRPr>
                <a:latin typeface="Arial" charset="0"/>
                <a:cs typeface="+mn-cs"/>
              </a:defRPr>
            </a:lvl1pPr>
          </a:lstStyle>
          <a:p>
            <a:pPr>
              <a:defRPr/>
            </a:pPr>
            <a:endParaRPr lang="es-MX"/>
          </a:p>
        </p:txBody>
      </p:sp>
      <p:sp>
        <p:nvSpPr>
          <p:cNvPr id="6147" name="Rectangle 3"/>
          <p:cNvSpPr>
            <a:spLocks noGrp="1" noChangeArrowheads="1"/>
          </p:cNvSpPr>
          <p:nvPr>
            <p:ph type="dt" idx="1"/>
          </p:nvPr>
        </p:nvSpPr>
        <p:spPr bwMode="auto">
          <a:xfrm>
            <a:off x="3970053" y="0"/>
            <a:ext cx="3038746" cy="464741"/>
          </a:xfrm>
          <a:prstGeom prst="rect">
            <a:avLst/>
          </a:prstGeom>
          <a:noFill/>
          <a:ln w="9525">
            <a:noFill/>
            <a:miter lim="800000"/>
            <a:headEnd/>
            <a:tailEnd/>
          </a:ln>
        </p:spPr>
        <p:txBody>
          <a:bodyPr vert="horz" wrap="square" lIns="90823" tIns="45412" rIns="90823" bIns="45412" numCol="1" anchor="t" anchorCtr="0" compatLnSpc="1">
            <a:prstTxWarp prst="textNoShape">
              <a:avLst/>
            </a:prstTxWarp>
          </a:bodyPr>
          <a:lstStyle>
            <a:lvl1pPr algn="r" defTabSz="907832">
              <a:spcBef>
                <a:spcPct val="0"/>
              </a:spcBef>
              <a:defRPr>
                <a:latin typeface="Arial" charset="0"/>
                <a:cs typeface="+mn-cs"/>
              </a:defRPr>
            </a:lvl1pPr>
          </a:lstStyle>
          <a:p>
            <a:pPr>
              <a:defRPr/>
            </a:pPr>
            <a:endParaRPr lang="es-MX"/>
          </a:p>
        </p:txBody>
      </p:sp>
      <p:sp>
        <p:nvSpPr>
          <p:cNvPr id="70660" name="Rectangle 4"/>
          <p:cNvSpPr>
            <a:spLocks noGrp="1" noRot="1" noChangeAspect="1" noChangeArrowheads="1" noTextEdit="1"/>
          </p:cNvSpPr>
          <p:nvPr>
            <p:ph type="sldImg" idx="2"/>
          </p:nvPr>
        </p:nvSpPr>
        <p:spPr bwMode="auto">
          <a:xfrm>
            <a:off x="1181100" y="696913"/>
            <a:ext cx="4652963" cy="34893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0880" y="4415830"/>
            <a:ext cx="5608640" cy="4184258"/>
          </a:xfrm>
          <a:prstGeom prst="rect">
            <a:avLst/>
          </a:prstGeom>
          <a:noFill/>
          <a:ln w="9525">
            <a:noFill/>
            <a:miter lim="800000"/>
            <a:headEnd/>
            <a:tailEnd/>
          </a:ln>
        </p:spPr>
        <p:txBody>
          <a:bodyPr vert="horz" wrap="square" lIns="90823" tIns="45412" rIns="90823" bIns="45412"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150" name="Rectangle 6"/>
          <p:cNvSpPr>
            <a:spLocks noGrp="1" noChangeArrowheads="1"/>
          </p:cNvSpPr>
          <p:nvPr>
            <p:ph type="ftr" sz="quarter" idx="4"/>
          </p:nvPr>
        </p:nvSpPr>
        <p:spPr bwMode="auto">
          <a:xfrm>
            <a:off x="5" y="8830063"/>
            <a:ext cx="3038747" cy="464740"/>
          </a:xfrm>
          <a:prstGeom prst="rect">
            <a:avLst/>
          </a:prstGeom>
          <a:noFill/>
          <a:ln w="9525">
            <a:noFill/>
            <a:miter lim="800000"/>
            <a:headEnd/>
            <a:tailEnd/>
          </a:ln>
        </p:spPr>
        <p:txBody>
          <a:bodyPr vert="horz" wrap="square" lIns="90823" tIns="45412" rIns="90823" bIns="45412" numCol="1" anchor="b" anchorCtr="0" compatLnSpc="1">
            <a:prstTxWarp prst="textNoShape">
              <a:avLst/>
            </a:prstTxWarp>
          </a:bodyPr>
          <a:lstStyle>
            <a:lvl1pPr algn="l" defTabSz="907832">
              <a:spcBef>
                <a:spcPct val="0"/>
              </a:spcBef>
              <a:defRPr>
                <a:latin typeface="Arial" charset="0"/>
                <a:cs typeface="+mn-cs"/>
              </a:defRPr>
            </a:lvl1pPr>
          </a:lstStyle>
          <a:p>
            <a:pPr>
              <a:defRPr/>
            </a:pPr>
            <a:endParaRPr lang="es-MX"/>
          </a:p>
        </p:txBody>
      </p:sp>
      <p:sp>
        <p:nvSpPr>
          <p:cNvPr id="6151" name="Rectangle 7"/>
          <p:cNvSpPr>
            <a:spLocks noGrp="1" noChangeArrowheads="1"/>
          </p:cNvSpPr>
          <p:nvPr>
            <p:ph type="sldNum" sz="quarter" idx="5"/>
          </p:nvPr>
        </p:nvSpPr>
        <p:spPr bwMode="auto">
          <a:xfrm>
            <a:off x="3970053" y="8830063"/>
            <a:ext cx="3038746" cy="464740"/>
          </a:xfrm>
          <a:prstGeom prst="rect">
            <a:avLst/>
          </a:prstGeom>
          <a:noFill/>
          <a:ln w="9525">
            <a:noFill/>
            <a:miter lim="800000"/>
            <a:headEnd/>
            <a:tailEnd/>
          </a:ln>
        </p:spPr>
        <p:txBody>
          <a:bodyPr vert="horz" wrap="square" lIns="90823" tIns="45412" rIns="90823" bIns="45412" numCol="1" anchor="b" anchorCtr="0" compatLnSpc="1">
            <a:prstTxWarp prst="textNoShape">
              <a:avLst/>
            </a:prstTxWarp>
          </a:bodyPr>
          <a:lstStyle>
            <a:lvl1pPr algn="r" defTabSz="907832">
              <a:spcBef>
                <a:spcPct val="0"/>
              </a:spcBef>
              <a:defRPr>
                <a:latin typeface="Arial" charset="0"/>
                <a:cs typeface="+mn-cs"/>
              </a:defRPr>
            </a:lvl1pPr>
          </a:lstStyle>
          <a:p>
            <a:pPr>
              <a:defRPr/>
            </a:pPr>
            <a:fld id="{B24A135F-65B3-49E2-8E9E-27CD12BA3C3B}" type="slidenum">
              <a:rPr lang="es-ES"/>
              <a:pPr>
                <a:defRPr/>
              </a:pPr>
              <a:t>‹Nº›</a:t>
            </a:fld>
            <a:endParaRPr lang="es-ES"/>
          </a:p>
        </p:txBody>
      </p:sp>
    </p:spTree>
    <p:extLst>
      <p:ext uri="{BB962C8B-B14F-4D97-AF65-F5344CB8AC3E}">
        <p14:creationId xmlns:p14="http://schemas.microsoft.com/office/powerpoint/2010/main" val="1330195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s.wikipedia.org/wiki/Transporte_mar%C3%ADtimo" TargetMode="External"/><Relationship Id="rId7" Type="http://schemas.openxmlformats.org/officeDocument/2006/relationships/hyperlink" Target="http://es.wikipedia.org/wiki/TEU_(unidad_de_medida)#cite_note-Rowlett-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s.wikipedia.org/wiki/Contenedor" TargetMode="External"/><Relationship Id="rId5" Type="http://schemas.openxmlformats.org/officeDocument/2006/relationships/hyperlink" Target="http://es.wikipedia.org/w/index.php?title=Terminal_portuario_para_contenedores&amp;action=edit&amp;redlink=1" TargetMode="External"/><Relationship Id="rId4" Type="http://schemas.openxmlformats.org/officeDocument/2006/relationships/hyperlink" Target="http://es.wikipedia.org/wiki/Buque_portacontenedor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i="1" dirty="0" err="1"/>
              <a:t>Twenty-foot</a:t>
            </a:r>
            <a:r>
              <a:rPr lang="es-ES_tradnl" i="1" dirty="0"/>
              <a:t> </a:t>
            </a:r>
            <a:r>
              <a:rPr lang="es-ES_tradnl" i="1" dirty="0" err="1"/>
              <a:t>Equivalent</a:t>
            </a:r>
            <a:r>
              <a:rPr lang="es-ES_tradnl" i="1" dirty="0"/>
              <a:t> </a:t>
            </a:r>
            <a:r>
              <a:rPr lang="es-ES_tradnl" i="1" dirty="0" err="1"/>
              <a:t>Unit</a:t>
            </a:r>
            <a:r>
              <a:rPr lang="es-ES_tradnl" dirty="0"/>
              <a:t>, que significa Unidad Equivalente a Veinte Pies) representa una unidad de medida de capacidad inexacta del </a:t>
            </a:r>
            <a:r>
              <a:rPr lang="es-ES_tradnl" dirty="0">
                <a:hlinkClick r:id="rId3" tooltip="Transporte marítimo"/>
              </a:rPr>
              <a:t>transporte marítimo</a:t>
            </a:r>
            <a:r>
              <a:rPr lang="es-ES_tradnl" dirty="0"/>
              <a:t> (</a:t>
            </a:r>
            <a:r>
              <a:rPr lang="es-ES_tradnl" dirty="0">
                <a:hlinkClick r:id="rId4" tooltip="Buque portacontenedores"/>
              </a:rPr>
              <a:t>Buques portacontenedores</a:t>
            </a:r>
            <a:r>
              <a:rPr lang="es-ES_tradnl" dirty="0"/>
              <a:t> y </a:t>
            </a:r>
            <a:r>
              <a:rPr lang="es-ES_tradnl" dirty="0">
                <a:hlinkClick r:id="rId5" tooltip="Terminal portuario para contenedores (aún no redactado)"/>
              </a:rPr>
              <a:t>terminales portuarios para contenedores</a:t>
            </a:r>
            <a:r>
              <a:rPr lang="es-ES_tradnl" dirty="0"/>
              <a:t>) expresada en </a:t>
            </a:r>
            <a:r>
              <a:rPr lang="es-ES_tradnl" dirty="0">
                <a:hlinkClick r:id="rId6" tooltip="Contenedor"/>
              </a:rPr>
              <a:t>contenedores</a:t>
            </a:r>
            <a:r>
              <a:rPr lang="es-ES_tradnl" dirty="0"/>
              <a:t>.</a:t>
            </a:r>
            <a:r>
              <a:rPr lang="es-ES_tradnl" baseline="30000" dirty="0">
                <a:hlinkClick r:id="rId7"/>
              </a:rPr>
              <a:t>1</a:t>
            </a:r>
            <a:endParaRPr lang="es-ES" dirty="0"/>
          </a:p>
        </p:txBody>
      </p:sp>
      <p:sp>
        <p:nvSpPr>
          <p:cNvPr id="4" name="Marcador de número de diapositiva 3"/>
          <p:cNvSpPr>
            <a:spLocks noGrp="1"/>
          </p:cNvSpPr>
          <p:nvPr>
            <p:ph type="sldNum" sz="quarter" idx="10"/>
          </p:nvPr>
        </p:nvSpPr>
        <p:spPr/>
        <p:txBody>
          <a:bodyPr/>
          <a:lstStyle/>
          <a:p>
            <a:fld id="{6510E361-4B14-6E42-92B6-1A8F5FEF6F90}" type="slidenum">
              <a:rPr lang="es-ES" smtClean="0"/>
              <a:t>4</a:t>
            </a:fld>
            <a:endParaRPr lang="es-ES"/>
          </a:p>
        </p:txBody>
      </p:sp>
    </p:spTree>
    <p:extLst>
      <p:ext uri="{BB962C8B-B14F-4D97-AF65-F5344CB8AC3E}">
        <p14:creationId xmlns:p14="http://schemas.microsoft.com/office/powerpoint/2010/main" val="328492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MX"/>
          </a:p>
        </p:txBody>
      </p:sp>
      <p:sp>
        <p:nvSpPr>
          <p:cNvPr id="4" name="3 Marcador de número de diapositiva"/>
          <p:cNvSpPr>
            <a:spLocks noGrp="1"/>
          </p:cNvSpPr>
          <p:nvPr>
            <p:ph type="sldNum" sz="quarter" idx="10"/>
          </p:nvPr>
        </p:nvSpPr>
        <p:spPr>
          <a:xfrm>
            <a:off x="6553200" y="6356350"/>
            <a:ext cx="2133600" cy="365125"/>
          </a:xfrm>
          <a:prstGeom prst="rect">
            <a:avLst/>
          </a:prstGeom>
        </p:spPr>
        <p:txBody>
          <a:bodyPr/>
          <a:lstStyle>
            <a:lvl1pPr>
              <a:defRPr b="1"/>
            </a:lvl1pPr>
          </a:lstStyle>
          <a:p>
            <a:pPr>
              <a:defRPr/>
            </a:pPr>
            <a:fld id="{FC0F0D17-339F-485F-8ACE-B7AFBF38C1FA}" type="slidenum">
              <a:rPr lang="es-MX"/>
              <a:pPr>
                <a:defRPr/>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7262A96-94BF-475C-8E19-817A4BC93A8A}" type="datetimeFigureOut">
              <a:rPr lang="es-MX" smtClean="0"/>
              <a:pPr/>
              <a:t>09/12/2016</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A82CAE62-6720-4513-9017-D6F64718B5A1}" type="slidenum">
              <a:rPr lang="es-MX" smtClean="0"/>
              <a:pPr/>
              <a:t>‹Nº›</a:t>
            </a:fld>
            <a:endParaRPr lang="es-MX"/>
          </a:p>
        </p:txBody>
      </p:sp>
    </p:spTree>
    <p:extLst>
      <p:ext uri="{BB962C8B-B14F-4D97-AF65-F5344CB8AC3E}">
        <p14:creationId xmlns:p14="http://schemas.microsoft.com/office/powerpoint/2010/main" val="196982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Click to edit Master subtitle style</a:t>
            </a:r>
            <a:endParaRPr lang="es-MX"/>
          </a:p>
        </p:txBody>
      </p:sp>
      <p:sp>
        <p:nvSpPr>
          <p:cNvPr id="4" name="3 Marcador de número de diapositiva"/>
          <p:cNvSpPr>
            <a:spLocks noGrp="1"/>
          </p:cNvSpPr>
          <p:nvPr>
            <p:ph type="sldNum" sz="quarter" idx="10"/>
          </p:nvPr>
        </p:nvSpPr>
        <p:spPr>
          <a:xfrm>
            <a:off x="6553200" y="6356350"/>
            <a:ext cx="2133600" cy="365125"/>
          </a:xfrm>
          <a:prstGeom prst="rect">
            <a:avLst/>
          </a:prstGeom>
        </p:spPr>
        <p:txBody>
          <a:bodyPr/>
          <a:lstStyle>
            <a:lvl1pPr>
              <a:defRPr b="1"/>
            </a:lvl1pPr>
          </a:lstStyle>
          <a:p>
            <a:pPr defTabSz="457200" fontAlgn="auto">
              <a:spcBef>
                <a:spcPts val="0"/>
              </a:spcBef>
              <a:spcAft>
                <a:spcPts val="0"/>
              </a:spcAft>
            </a:pPr>
            <a:fld id="{B79344A9-7700-174C-B0FA-18C77312EFDA}" type="slidenum">
              <a:rPr lang="en-US" sz="1800" smtClean="0">
                <a:solidFill>
                  <a:prstClr val="black"/>
                </a:solidFill>
                <a:latin typeface="Arial"/>
              </a:rPr>
              <a:pPr defTabSz="457200" fontAlgn="auto">
                <a:spcBef>
                  <a:spcPts val="0"/>
                </a:spcBef>
                <a:spcAft>
                  <a:spcPts val="0"/>
                </a:spcAft>
              </a:pPr>
              <a:t>‹Nº›</a:t>
            </a:fld>
            <a:endParaRPr lang="en-US" sz="1800" dirty="0">
              <a:solidFill>
                <a:prstClr val="black"/>
              </a:solidFill>
              <a:latin typeface="Arial"/>
            </a:endParaRPr>
          </a:p>
        </p:txBody>
      </p:sp>
    </p:spTree>
    <p:extLst>
      <p:ext uri="{BB962C8B-B14F-4D97-AF65-F5344CB8AC3E}">
        <p14:creationId xmlns:p14="http://schemas.microsoft.com/office/powerpoint/2010/main" val="724433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_tradnl"/>
              <a:t>Click to edit Master title style</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Tree>
    <p:extLst>
      <p:ext uri="{BB962C8B-B14F-4D97-AF65-F5344CB8AC3E}">
        <p14:creationId xmlns:p14="http://schemas.microsoft.com/office/powerpoint/2010/main" val="2350819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Click to edit Master title style</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Click to edit Master text styles</a:t>
            </a:r>
          </a:p>
        </p:txBody>
      </p:sp>
    </p:spTree>
    <p:extLst>
      <p:ext uri="{BB962C8B-B14F-4D97-AF65-F5344CB8AC3E}">
        <p14:creationId xmlns:p14="http://schemas.microsoft.com/office/powerpoint/2010/main" val="405548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_tradnl"/>
              <a:t>Click to edit Master title style</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Tree>
    <p:extLst>
      <p:ext uri="{BB962C8B-B14F-4D97-AF65-F5344CB8AC3E}">
        <p14:creationId xmlns:p14="http://schemas.microsoft.com/office/powerpoint/2010/main" val="2829380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_tradnl"/>
              <a:t>Click to edit Master title style</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Tree>
    <p:extLst>
      <p:ext uri="{BB962C8B-B14F-4D97-AF65-F5344CB8AC3E}">
        <p14:creationId xmlns:p14="http://schemas.microsoft.com/office/powerpoint/2010/main" val="37420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_tradnl"/>
              <a:t>Click to edit Master title style</a:t>
            </a:r>
            <a:endParaRPr lang="es-MX"/>
          </a:p>
        </p:txBody>
      </p:sp>
    </p:spTree>
    <p:extLst>
      <p:ext uri="{BB962C8B-B14F-4D97-AF65-F5344CB8AC3E}">
        <p14:creationId xmlns:p14="http://schemas.microsoft.com/office/powerpoint/2010/main" val="180327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2 Marcador de número de diapositiva"/>
          <p:cNvSpPr>
            <a:spLocks noGrp="1"/>
          </p:cNvSpPr>
          <p:nvPr>
            <p:ph type="sldNum" sz="quarter" idx="10"/>
          </p:nvPr>
        </p:nvSpPr>
        <p:spPr>
          <a:xfrm>
            <a:off x="6553200" y="6356350"/>
            <a:ext cx="2133600" cy="365125"/>
          </a:xfrm>
          <a:prstGeom prst="rect">
            <a:avLst/>
          </a:prstGeom>
        </p:spPr>
        <p:txBody>
          <a:bodyPr/>
          <a:lstStyle>
            <a:lvl1pPr>
              <a:defRPr/>
            </a:lvl1pPr>
          </a:lstStyle>
          <a:p>
            <a:pPr defTabSz="457200" fontAlgn="auto">
              <a:spcBef>
                <a:spcPts val="0"/>
              </a:spcBef>
              <a:spcAft>
                <a:spcPts val="0"/>
              </a:spcAft>
            </a:pPr>
            <a:fld id="{B79344A9-7700-174C-B0FA-18C77312EFDA}" type="slidenum">
              <a:rPr lang="en-US" sz="1800" smtClean="0">
                <a:solidFill>
                  <a:prstClr val="black"/>
                </a:solidFill>
                <a:latin typeface="Arial"/>
              </a:rPr>
              <a:pPr defTabSz="457200" fontAlgn="auto">
                <a:spcBef>
                  <a:spcPts val="0"/>
                </a:spcBef>
                <a:spcAft>
                  <a:spcPts val="0"/>
                </a:spcAft>
              </a:pPr>
              <a:t>‹Nº›</a:t>
            </a:fld>
            <a:endParaRPr lang="en-US" sz="1800" dirty="0">
              <a:solidFill>
                <a:prstClr val="black"/>
              </a:solidFill>
              <a:latin typeface="Arial"/>
            </a:endParaRPr>
          </a:p>
        </p:txBody>
      </p:sp>
    </p:spTree>
    <p:extLst>
      <p:ext uri="{BB962C8B-B14F-4D97-AF65-F5344CB8AC3E}">
        <p14:creationId xmlns:p14="http://schemas.microsoft.com/office/powerpoint/2010/main" val="2640752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Click to edit Master title style</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Tree>
    <p:extLst>
      <p:ext uri="{BB962C8B-B14F-4D97-AF65-F5344CB8AC3E}">
        <p14:creationId xmlns:p14="http://schemas.microsoft.com/office/powerpoint/2010/main" val="2455283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Click to edit Master title style</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a:t>Drag picture to placeholder or click icon to add</a:t>
            </a:r>
            <a:endParaRPr lang="es-MX"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Tree>
    <p:extLst>
      <p:ext uri="{BB962C8B-B14F-4D97-AF65-F5344CB8AC3E}">
        <p14:creationId xmlns:p14="http://schemas.microsoft.com/office/powerpoint/2010/main" val="2987242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_tradnl"/>
              <a:t>Click to edit Master title style</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Tree>
    <p:extLst>
      <p:ext uri="{BB962C8B-B14F-4D97-AF65-F5344CB8AC3E}">
        <p14:creationId xmlns:p14="http://schemas.microsoft.com/office/powerpoint/2010/main" val="4274804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_tradnl"/>
              <a:t>Click to edit Master title style</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Tree>
    <p:extLst>
      <p:ext uri="{BB962C8B-B14F-4D97-AF65-F5344CB8AC3E}">
        <p14:creationId xmlns:p14="http://schemas.microsoft.com/office/powerpoint/2010/main" val="2610536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s-MX"/>
          </a:p>
        </p:txBody>
      </p:sp>
    </p:spTree>
    <p:extLst>
      <p:ext uri="{BB962C8B-B14F-4D97-AF65-F5344CB8AC3E}">
        <p14:creationId xmlns:p14="http://schemas.microsoft.com/office/powerpoint/2010/main" val="2760872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2 Marcador de número de diapositiva"/>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0C77231B-F5C2-41B7-92BB-4A7F4A387EA9}" type="slidenum">
              <a:rPr lang="es-MX"/>
              <a:pPr>
                <a:defRPr/>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0" y="1815"/>
            <a:ext cx="2051720" cy="68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7157" r:id="rId1"/>
    <p:sldLayoutId id="2147487158" r:id="rId2"/>
    <p:sldLayoutId id="2147487159" r:id="rId3"/>
    <p:sldLayoutId id="2147487160" r:id="rId4"/>
    <p:sldLayoutId id="2147487161" r:id="rId5"/>
    <p:sldLayoutId id="2147487162" r:id="rId6"/>
    <p:sldLayoutId id="2147487156" r:id="rId7"/>
    <p:sldLayoutId id="2147487163" r:id="rId8"/>
    <p:sldLayoutId id="2147487164" r:id="rId9"/>
    <p:sldLayoutId id="2147487165" r:id="rId10"/>
    <p:sldLayoutId id="2147487166" r:id="rId11"/>
    <p:sldLayoutId id="2147487167" r:id="rId12"/>
    <p:sldLayoutId id="214748726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0" y="1815"/>
            <a:ext cx="2051720" cy="68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046717"/>
      </p:ext>
    </p:extLst>
  </p:cSld>
  <p:clrMap bg1="lt1" tx1="dk1" bg2="lt2" tx2="dk2" accent1="accent1" accent2="accent2" accent3="accent3" accent4="accent4" accent5="accent5" accent6="accent6" hlink="hlink" folHlink="folHlink"/>
  <p:sldLayoutIdLst>
    <p:sldLayoutId id="2147487250" r:id="rId1"/>
    <p:sldLayoutId id="2147487251" r:id="rId2"/>
    <p:sldLayoutId id="2147487252" r:id="rId3"/>
    <p:sldLayoutId id="2147487253" r:id="rId4"/>
    <p:sldLayoutId id="2147487254" r:id="rId5"/>
    <p:sldLayoutId id="2147487255" r:id="rId6"/>
    <p:sldLayoutId id="2147487256" r:id="rId7"/>
    <p:sldLayoutId id="2147487257" r:id="rId8"/>
    <p:sldLayoutId id="2147487258" r:id="rId9"/>
    <p:sldLayoutId id="2147487259" r:id="rId10"/>
    <p:sldLayoutId id="2147487260" r:id="rId11"/>
    <p:sldLayoutId id="2147487261"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Conector recto"/>
          <p:cNvCxnSpPr/>
          <p:nvPr/>
        </p:nvCxnSpPr>
        <p:spPr bwMode="auto">
          <a:xfrm>
            <a:off x="6588224" y="620688"/>
            <a:ext cx="2232248" cy="0"/>
          </a:xfrm>
          <a:prstGeom prst="line">
            <a:avLst/>
          </a:prstGeom>
          <a:noFill/>
          <a:ln w="9525" cap="flat" cmpd="sng" algn="ctr">
            <a:noFill/>
            <a:prstDash val="solid"/>
            <a:round/>
            <a:headEnd type="none" w="med" len="med"/>
            <a:tailEnd type="none" w="med" len="med"/>
          </a:ln>
          <a:effectLst/>
        </p:spPr>
      </p:cxnSp>
      <p:sp>
        <p:nvSpPr>
          <p:cNvPr id="5" name="Rectángulo 4"/>
          <p:cNvSpPr/>
          <p:nvPr/>
        </p:nvSpPr>
        <p:spPr>
          <a:xfrm>
            <a:off x="216024" y="3284984"/>
            <a:ext cx="8820472" cy="2492990"/>
          </a:xfrm>
          <a:prstGeom prst="rect">
            <a:avLst/>
          </a:prstGeom>
        </p:spPr>
        <p:txBody>
          <a:bodyPr wrap="square">
            <a:spAutoFit/>
          </a:bodyPr>
          <a:lstStyle/>
          <a:p>
            <a:pPr algn="ctr">
              <a:spcAft>
                <a:spcPts val="0"/>
              </a:spcAft>
            </a:pPr>
            <a:r>
              <a:rPr lang="es-MX" sz="24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Avances de México en el proceso de Aceptación del Anexo VI del Convenio Internacional para Prevenir la Contaminación por los Buques, 1973 / 1978</a:t>
            </a:r>
            <a:br>
              <a:rPr lang="es-MX" sz="24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br>
            <a:r>
              <a:rPr lang="es-MX" sz="24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(Convenio MARPOL)</a:t>
            </a:r>
          </a:p>
          <a:p>
            <a:pPr>
              <a:spcAft>
                <a:spcPts val="0"/>
              </a:spcAft>
            </a:pPr>
            <a:endParaRPr lang="es-ES"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marL="449580" indent="-449580" algn="ctr">
              <a:spcAft>
                <a:spcPts val="0"/>
              </a:spcAft>
            </a:pPr>
            <a:r>
              <a:rPr lang="es-ES" sz="1800" i="1" dirty="0" err="1">
                <a:solidFill>
                  <a:srgbClr val="000000"/>
                </a:solidFill>
                <a:latin typeface="Times New Roman" panose="02020603050405020304" pitchFamily="18" charset="0"/>
                <a:ea typeface="Times New Roman" panose="02020603050405020304" pitchFamily="18" charset="0"/>
                <a:cs typeface="Calibri" panose="020F0502020204030204" pitchFamily="34" charset="0"/>
              </a:rPr>
              <a:t>Biól</a:t>
            </a:r>
            <a:r>
              <a:rPr lang="es-ES" sz="18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Salomón Díaz Mondragón. Director de Ordenamiento Ecológico</a:t>
            </a:r>
          </a:p>
          <a:p>
            <a:pPr marL="449580" indent="-449580" algn="ctr">
              <a:spcAft>
                <a:spcPts val="0"/>
              </a:spcAft>
            </a:pPr>
            <a:r>
              <a:rPr lang="es-ES" sz="18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salomon.diaz@semarnat.gob.mx</a:t>
            </a:r>
            <a:endParaRPr lang="es-MX" sz="18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p:txBody>
      </p:sp>
      <p:pic>
        <p:nvPicPr>
          <p:cNvPr id="2" name="Imagen 1"/>
          <p:cNvPicPr>
            <a:picLocks noChangeAspect="1"/>
          </p:cNvPicPr>
          <p:nvPr/>
        </p:nvPicPr>
        <p:blipFill rotWithShape="1">
          <a:blip r:embed="rId2"/>
          <a:srcRect l="7475" t="18920" r="32518" b="31520"/>
          <a:stretch/>
        </p:blipFill>
        <p:spPr>
          <a:xfrm>
            <a:off x="2498605" y="44624"/>
            <a:ext cx="6355011" cy="2952328"/>
          </a:xfrm>
          <a:prstGeom prst="rect">
            <a:avLst/>
          </a:prstGeom>
        </p:spPr>
      </p:pic>
    </p:spTree>
    <p:extLst>
      <p:ext uri="{BB962C8B-B14F-4D97-AF65-F5344CB8AC3E}">
        <p14:creationId xmlns:p14="http://schemas.microsoft.com/office/powerpoint/2010/main" val="11448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Conector recto"/>
          <p:cNvCxnSpPr/>
          <p:nvPr/>
        </p:nvCxnSpPr>
        <p:spPr bwMode="auto">
          <a:xfrm>
            <a:off x="6588224" y="620688"/>
            <a:ext cx="2232248" cy="0"/>
          </a:xfrm>
          <a:prstGeom prst="line">
            <a:avLst/>
          </a:prstGeom>
          <a:noFill/>
          <a:ln w="9525" cap="flat" cmpd="sng" algn="ctr">
            <a:noFill/>
            <a:prstDash val="solid"/>
            <a:round/>
            <a:headEnd type="none" w="med" len="med"/>
            <a:tailEnd type="none" w="med" len="med"/>
          </a:ln>
          <a:effectLst/>
        </p:spPr>
      </p:cxnSp>
      <p:sp>
        <p:nvSpPr>
          <p:cNvPr id="2" name="1 Rectángulo"/>
          <p:cNvSpPr/>
          <p:nvPr/>
        </p:nvSpPr>
        <p:spPr bwMode="auto">
          <a:xfrm>
            <a:off x="3203848" y="1457424"/>
            <a:ext cx="1800200" cy="7474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MX" sz="1200" b="0" i="0" u="none" strike="noStrike" cap="none" normalizeH="0" baseline="0">
              <a:ln>
                <a:noFill/>
              </a:ln>
              <a:solidFill>
                <a:schemeClr val="tx1"/>
              </a:solidFill>
              <a:effectLst/>
              <a:latin typeface="Arial" charset="0"/>
            </a:endParaRPr>
          </a:p>
        </p:txBody>
      </p:sp>
      <p:sp>
        <p:nvSpPr>
          <p:cNvPr id="6" name="Rectangle 6"/>
          <p:cNvSpPr>
            <a:spLocks noChangeArrowheads="1"/>
          </p:cNvSpPr>
          <p:nvPr/>
        </p:nvSpPr>
        <p:spPr bwMode="auto">
          <a:xfrm>
            <a:off x="395536" y="1124744"/>
            <a:ext cx="835292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nSpc>
                <a:spcPct val="150000"/>
              </a:lnSpc>
              <a:spcAft>
                <a:spcPts val="600"/>
              </a:spcAft>
              <a:buClr>
                <a:srgbClr val="9516A2"/>
              </a:buClr>
            </a:pPr>
            <a:r>
              <a:rPr lang="es-MX" sz="1800" dirty="0">
                <a:latin typeface="Calibri" pitchFamily="34" charset="0"/>
              </a:rPr>
              <a:t>Artículo 132 de la Ley General del Equilibrio Ecológico y la Protección al Ambiente (</a:t>
            </a:r>
            <a:r>
              <a:rPr lang="es-MX" sz="1800" b="1" dirty="0">
                <a:latin typeface="Calibri" pitchFamily="34" charset="0"/>
              </a:rPr>
              <a:t>LGGEPA</a:t>
            </a:r>
            <a:r>
              <a:rPr lang="es-MX" sz="1800" dirty="0">
                <a:latin typeface="Calibri" pitchFamily="34" charset="0"/>
              </a:rPr>
              <a:t>):</a:t>
            </a:r>
          </a:p>
          <a:p>
            <a:pPr marL="1522413" lvl="2" indent="-1438275" algn="just" defTabSz="1436688">
              <a:lnSpc>
                <a:spcPct val="150000"/>
              </a:lnSpc>
              <a:spcAft>
                <a:spcPts val="600"/>
              </a:spcAft>
              <a:buClr>
                <a:srgbClr val="9516A2"/>
              </a:buClr>
            </a:pPr>
            <a:endParaRPr lang="es-MX" sz="1800" b="1" dirty="0">
              <a:latin typeface="Calibri" pitchFamily="34" charset="0"/>
            </a:endParaRPr>
          </a:p>
          <a:p>
            <a:pPr marL="0" lvl="2" indent="4763" algn="just" defTabSz="1436688">
              <a:lnSpc>
                <a:spcPct val="150000"/>
              </a:lnSpc>
              <a:spcAft>
                <a:spcPts val="600"/>
              </a:spcAft>
              <a:buClr>
                <a:srgbClr val="9516A2"/>
              </a:buClr>
            </a:pPr>
            <a:r>
              <a:rPr lang="es-MX" sz="1800" dirty="0">
                <a:latin typeface="Calibri" pitchFamily="34" charset="0"/>
              </a:rPr>
              <a:t>La SEMARNAT se coordinará con las Secretarías de Marina, de Energía, de Salud, de Turismo y de Comunicaciones y Transportes, a efecto de que dentro de sus respectivas atribuciones intervengan en la </a:t>
            </a:r>
            <a:r>
              <a:rPr lang="es-MX" sz="1800" b="1" u="sng" dirty="0">
                <a:latin typeface="Calibri" pitchFamily="34" charset="0"/>
              </a:rPr>
              <a:t>prevención y control de la contaminación del medio marino</a:t>
            </a:r>
            <a:r>
              <a:rPr lang="es-MX" sz="1800" dirty="0">
                <a:latin typeface="Calibri" pitchFamily="34" charset="0"/>
              </a:rPr>
              <a:t>, así como en la preservación y restauración del equilibrio de sus ecosistemas, con arreglo a lo establecido en la presente Ley, en la Ley de Aguas Nacionales, la Ley Federal del Mar, la Ley General de Turismo, las convenciones internacionales de las que México forma parte y las demás disposiciones aplicables.</a:t>
            </a:r>
          </a:p>
        </p:txBody>
      </p:sp>
      <p:sp>
        <p:nvSpPr>
          <p:cNvPr id="9" name="8 Rectángulo"/>
          <p:cNvSpPr/>
          <p:nvPr/>
        </p:nvSpPr>
        <p:spPr>
          <a:xfrm>
            <a:off x="304395" y="6237312"/>
            <a:ext cx="8352928" cy="523220"/>
          </a:xfrm>
          <a:prstGeom prst="rect">
            <a:avLst/>
          </a:prstGeom>
        </p:spPr>
        <p:txBody>
          <a:bodyPr wrap="square">
            <a:spAutoFit/>
          </a:bodyPr>
          <a:lstStyle/>
          <a:p>
            <a:r>
              <a:rPr lang="es-MX" sz="1400" i="1" dirty="0">
                <a:solidFill>
                  <a:schemeClr val="tx1">
                    <a:lumMod val="50000"/>
                    <a:lumOff val="50000"/>
                  </a:schemeClr>
                </a:solidFill>
                <a:latin typeface="Calibri" pitchFamily="34" charset="0"/>
              </a:rPr>
              <a:t>DECRETO por el que se reforma el artículo 132 de la Ley General del Equilibrio Ecológico y la Protección al Ambiente, </a:t>
            </a:r>
            <a:r>
              <a:rPr lang="es-MX" sz="1400" i="1" u="sng" dirty="0">
                <a:solidFill>
                  <a:schemeClr val="tx1">
                    <a:lumMod val="50000"/>
                    <a:lumOff val="50000"/>
                  </a:schemeClr>
                </a:solidFill>
                <a:latin typeface="Calibri" pitchFamily="34" charset="0"/>
              </a:rPr>
              <a:t>publicado en el DOF el 20 de mayo de 2013.</a:t>
            </a:r>
          </a:p>
        </p:txBody>
      </p:sp>
      <p:sp>
        <p:nvSpPr>
          <p:cNvPr id="10" name="Rectangle 2"/>
          <p:cNvSpPr>
            <a:spLocks noChangeArrowheads="1"/>
          </p:cNvSpPr>
          <p:nvPr/>
        </p:nvSpPr>
        <p:spPr bwMode="auto">
          <a:xfrm>
            <a:off x="3567256" y="116632"/>
            <a:ext cx="40990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s-MX" sz="3200" b="1" u="sng" dirty="0">
                <a:solidFill>
                  <a:schemeClr val="tx1">
                    <a:lumMod val="50000"/>
                    <a:lumOff val="50000"/>
                  </a:schemeClr>
                </a:solidFill>
                <a:latin typeface="Calibri" pitchFamily="34" charset="0"/>
                <a:ea typeface="+mj-ea"/>
                <a:cs typeface="+mj-cs"/>
              </a:rPr>
              <a:t>Marco Legal Ambiental</a:t>
            </a:r>
            <a:endParaRPr lang="en-US" sz="3200" b="1" u="sng" dirty="0">
              <a:solidFill>
                <a:schemeClr val="tx1">
                  <a:lumMod val="50000"/>
                  <a:lumOff val="50000"/>
                </a:schemeClr>
              </a:solidFill>
              <a:latin typeface="Calibri" pitchFamily="34" charset="0"/>
              <a:ea typeface="+mj-ea"/>
              <a:cs typeface="+mj-cs"/>
            </a:endParaRPr>
          </a:p>
        </p:txBody>
      </p:sp>
    </p:spTree>
    <p:extLst>
      <p:ext uri="{BB962C8B-B14F-4D97-AF65-F5344CB8AC3E}">
        <p14:creationId xmlns:p14="http://schemas.microsoft.com/office/powerpoint/2010/main" val="424958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48451131"/>
              </p:ext>
            </p:extLst>
          </p:nvPr>
        </p:nvGraphicFramePr>
        <p:xfrm>
          <a:off x="359531" y="908720"/>
          <a:ext cx="8424937" cy="4269246"/>
        </p:xfrm>
        <a:graphic>
          <a:graphicData uri="http://schemas.openxmlformats.org/drawingml/2006/table">
            <a:tbl>
              <a:tblPr firstRow="1" bandRow="1">
                <a:tableStyleId>{5C22544A-7EE6-4342-B048-85BDC9FD1C3A}</a:tableStyleId>
              </a:tblPr>
              <a:tblGrid>
                <a:gridCol w="1082903">
                  <a:extLst>
                    <a:ext uri="{9D8B030D-6E8A-4147-A177-3AD203B41FA5}">
                      <a16:colId xmlns:a16="http://schemas.microsoft.com/office/drawing/2014/main" val="20000"/>
                    </a:ext>
                  </a:extLst>
                </a:gridCol>
                <a:gridCol w="3957657">
                  <a:extLst>
                    <a:ext uri="{9D8B030D-6E8A-4147-A177-3AD203B41FA5}">
                      <a16:colId xmlns:a16="http://schemas.microsoft.com/office/drawing/2014/main" val="20001"/>
                    </a:ext>
                  </a:extLst>
                </a:gridCol>
                <a:gridCol w="1809040">
                  <a:extLst>
                    <a:ext uri="{9D8B030D-6E8A-4147-A177-3AD203B41FA5}">
                      <a16:colId xmlns:a16="http://schemas.microsoft.com/office/drawing/2014/main" val="20002"/>
                    </a:ext>
                  </a:extLst>
                </a:gridCol>
                <a:gridCol w="1575337">
                  <a:extLst>
                    <a:ext uri="{9D8B030D-6E8A-4147-A177-3AD203B41FA5}">
                      <a16:colId xmlns:a16="http://schemas.microsoft.com/office/drawing/2014/main" val="20003"/>
                    </a:ext>
                  </a:extLst>
                </a:gridCol>
              </a:tblGrid>
              <a:tr h="699182">
                <a:tc>
                  <a:txBody>
                    <a:bodyPr/>
                    <a:lstStyle/>
                    <a:p>
                      <a:pPr algn="ctr"/>
                      <a:r>
                        <a:rPr lang="es-MX" sz="2000" dirty="0">
                          <a:latin typeface="Calibri" pitchFamily="34" charset="0"/>
                        </a:rPr>
                        <a:t>Anexo</a:t>
                      </a:r>
                      <a:endParaRPr lang="es-MX" sz="2000" b="1" dirty="0">
                        <a:latin typeface="Calibri" pitchFamily="34" charset="0"/>
                      </a:endParaRPr>
                    </a:p>
                  </a:txBody>
                  <a:tcPr anchor="ctr"/>
                </a:tc>
                <a:tc>
                  <a:txBody>
                    <a:bodyPr/>
                    <a:lstStyle/>
                    <a:p>
                      <a:pPr algn="ctr"/>
                      <a:r>
                        <a:rPr lang="es-MX" sz="2000" dirty="0">
                          <a:latin typeface="Calibri" pitchFamily="34" charset="0"/>
                        </a:rPr>
                        <a:t>Tipo de regulación</a:t>
                      </a:r>
                      <a:endParaRPr lang="es-MX" sz="2000" b="1" dirty="0">
                        <a:latin typeface="Calibri" pitchFamily="34" charset="0"/>
                      </a:endParaRPr>
                    </a:p>
                  </a:txBody>
                  <a:tcPr anchor="ctr"/>
                </a:tc>
                <a:tc>
                  <a:txBody>
                    <a:bodyPr/>
                    <a:lstStyle/>
                    <a:p>
                      <a:pPr algn="ctr"/>
                      <a:r>
                        <a:rPr lang="es-MX" sz="2000" dirty="0">
                          <a:latin typeface="Calibri" pitchFamily="34" charset="0"/>
                        </a:rPr>
                        <a:t>Ratificación México</a:t>
                      </a:r>
                      <a:endParaRPr lang="es-MX" sz="2000" b="1" dirty="0">
                        <a:latin typeface="Calibri" pitchFamily="34" charset="0"/>
                      </a:endParaRPr>
                    </a:p>
                  </a:txBody>
                  <a:tcPr anchor="ctr"/>
                </a:tc>
                <a:tc>
                  <a:txBody>
                    <a:bodyPr/>
                    <a:lstStyle/>
                    <a:p>
                      <a:pPr algn="ctr"/>
                      <a:r>
                        <a:rPr lang="es-MX" sz="2000" dirty="0">
                          <a:latin typeface="Calibri" pitchFamily="34" charset="0"/>
                        </a:rPr>
                        <a:t>Año</a:t>
                      </a:r>
                      <a:endParaRPr lang="es-MX" sz="2000" b="1" dirty="0">
                        <a:latin typeface="Calibri" pitchFamily="34" charset="0"/>
                      </a:endParaRPr>
                    </a:p>
                  </a:txBody>
                  <a:tcPr anchor="ctr"/>
                </a:tc>
                <a:extLst>
                  <a:ext uri="{0D108BD9-81ED-4DB2-BD59-A6C34878D82A}">
                    <a16:rowId xmlns:a16="http://schemas.microsoft.com/office/drawing/2014/main" val="10000"/>
                  </a:ext>
                </a:extLst>
              </a:tr>
              <a:tr h="447722">
                <a:tc>
                  <a:txBody>
                    <a:bodyPr/>
                    <a:lstStyle/>
                    <a:p>
                      <a:pPr algn="ctr"/>
                      <a:r>
                        <a:rPr lang="es-MX" sz="2000" b="0" dirty="0">
                          <a:latin typeface="Calibri" pitchFamily="34" charset="0"/>
                        </a:rPr>
                        <a:t>I</a:t>
                      </a:r>
                    </a:p>
                  </a:txBody>
                  <a:tcPr anchor="ctr"/>
                </a:tc>
                <a:tc>
                  <a:txBody>
                    <a:bodyPr/>
                    <a:lstStyle/>
                    <a:p>
                      <a:pPr algn="l"/>
                      <a:r>
                        <a:rPr lang="es-MX" sz="2000" b="0" dirty="0">
                          <a:latin typeface="Calibri" pitchFamily="34" charset="0"/>
                        </a:rPr>
                        <a:t>Contaminación por hidrocarburos</a:t>
                      </a:r>
                    </a:p>
                  </a:txBody>
                  <a:tcPr anchor="ctr"/>
                </a:tc>
                <a:tc>
                  <a:txBody>
                    <a:bodyPr/>
                    <a:lstStyle/>
                    <a:p>
                      <a:pPr marL="0" indent="0" algn="ctr">
                        <a:buFont typeface="Wingdings" pitchFamily="2" charset="2"/>
                        <a:buNone/>
                      </a:pPr>
                      <a:r>
                        <a:rPr lang="es-MX" sz="2000" b="0" kern="1200" dirty="0">
                          <a:latin typeface="Calibri" pitchFamily="34" charset="0"/>
                        </a:rPr>
                        <a:t>Sí  </a:t>
                      </a:r>
                      <a:endParaRPr lang="es-MX" sz="2000" b="0" kern="1200" dirty="0">
                        <a:solidFill>
                          <a:schemeClr val="dk1"/>
                        </a:solidFill>
                        <a:latin typeface="Calibri" pitchFamily="34" charset="0"/>
                        <a:ea typeface="+mn-ea"/>
                        <a:cs typeface="+mn-cs"/>
                      </a:endParaRPr>
                    </a:p>
                  </a:txBody>
                  <a:tcPr anchor="ctr"/>
                </a:tc>
                <a:tc>
                  <a:txBody>
                    <a:bodyPr/>
                    <a:lstStyle/>
                    <a:p>
                      <a:pPr algn="ctr"/>
                      <a:r>
                        <a:rPr lang="es-MX" sz="2000" b="0" dirty="0">
                          <a:latin typeface="Calibri" pitchFamily="34" charset="0"/>
                        </a:rPr>
                        <a:t>1992</a:t>
                      </a:r>
                    </a:p>
                  </a:txBody>
                  <a:tcPr anchor="ctr"/>
                </a:tc>
                <a:extLst>
                  <a:ext uri="{0D108BD9-81ED-4DB2-BD59-A6C34878D82A}">
                    <a16:rowId xmlns:a16="http://schemas.microsoft.com/office/drawing/2014/main" val="10001"/>
                  </a:ext>
                </a:extLst>
              </a:tr>
              <a:tr h="699182">
                <a:tc>
                  <a:txBody>
                    <a:bodyPr/>
                    <a:lstStyle/>
                    <a:p>
                      <a:pPr algn="ctr"/>
                      <a:r>
                        <a:rPr lang="es-MX" sz="2000" b="0" dirty="0">
                          <a:latin typeface="Calibri" pitchFamily="34" charset="0"/>
                        </a:rPr>
                        <a:t>II</a:t>
                      </a:r>
                    </a:p>
                  </a:txBody>
                  <a:tcPr anchor="ctr"/>
                </a:tc>
                <a:tc>
                  <a:txBody>
                    <a:bodyPr/>
                    <a:lstStyle/>
                    <a:p>
                      <a:pPr algn="l"/>
                      <a:r>
                        <a:rPr lang="es-MX" sz="2000" b="0" dirty="0">
                          <a:latin typeface="Calibri" pitchFamily="34" charset="0"/>
                        </a:rPr>
                        <a:t>Contaminación por sustancias líquidas peligrosas transportadas a granel</a:t>
                      </a:r>
                    </a:p>
                  </a:txBody>
                  <a:tcPr anchor="ctr"/>
                </a:tc>
                <a:tc>
                  <a:txBody>
                    <a:bodyPr/>
                    <a:lstStyle/>
                    <a:p>
                      <a:pPr marL="0" indent="0" algn="ctr">
                        <a:buFont typeface="Wingdings" pitchFamily="2" charset="2"/>
                        <a:buNone/>
                        <a:tabLst>
                          <a:tab pos="1074738" algn="l"/>
                        </a:tabLst>
                      </a:pPr>
                      <a:r>
                        <a:rPr lang="es-MX" sz="2000" b="0" kern="1200" dirty="0">
                          <a:solidFill>
                            <a:schemeClr val="dk1"/>
                          </a:solidFill>
                          <a:latin typeface="Calibri" pitchFamily="34" charset="0"/>
                          <a:ea typeface="+mn-ea"/>
                          <a:cs typeface="+mn-cs"/>
                        </a:rPr>
                        <a:t>Sí</a:t>
                      </a:r>
                      <a:r>
                        <a:rPr lang="es-MX" sz="2000" b="0" kern="1200" baseline="0" dirty="0">
                          <a:solidFill>
                            <a:schemeClr val="dk1"/>
                          </a:solidFill>
                          <a:latin typeface="Calibri" pitchFamily="34" charset="0"/>
                          <a:ea typeface="+mn-ea"/>
                          <a:cs typeface="+mn-cs"/>
                        </a:rPr>
                        <a:t> </a:t>
                      </a:r>
                      <a:endParaRPr lang="es-MX" sz="2000" b="0" kern="1200" dirty="0">
                        <a:solidFill>
                          <a:schemeClr val="dk1"/>
                        </a:solidFill>
                        <a:latin typeface="Calibri" pitchFamily="34" charset="0"/>
                        <a:ea typeface="+mn-ea"/>
                        <a:cs typeface="+mn-cs"/>
                      </a:endParaRPr>
                    </a:p>
                  </a:txBody>
                  <a:tcPr anchor="ctr"/>
                </a:tc>
                <a:tc>
                  <a:txBody>
                    <a:bodyPr/>
                    <a:lstStyle/>
                    <a:p>
                      <a:pPr algn="ctr"/>
                      <a:r>
                        <a:rPr lang="es-MX" sz="2000" b="0" dirty="0">
                          <a:latin typeface="Calibri" pitchFamily="34" charset="0"/>
                        </a:rPr>
                        <a:t>1992</a:t>
                      </a:r>
                    </a:p>
                  </a:txBody>
                  <a:tcPr anchor="ctr"/>
                </a:tc>
                <a:extLst>
                  <a:ext uri="{0D108BD9-81ED-4DB2-BD59-A6C34878D82A}">
                    <a16:rowId xmlns:a16="http://schemas.microsoft.com/office/drawing/2014/main" val="10002"/>
                  </a:ext>
                </a:extLst>
              </a:tr>
              <a:tr h="699182">
                <a:tc>
                  <a:txBody>
                    <a:bodyPr/>
                    <a:lstStyle/>
                    <a:p>
                      <a:pPr algn="ctr"/>
                      <a:r>
                        <a:rPr lang="es-MX" sz="2000" b="0" dirty="0">
                          <a:latin typeface="Calibri" pitchFamily="34" charset="0"/>
                        </a:rPr>
                        <a:t>III</a:t>
                      </a:r>
                    </a:p>
                  </a:txBody>
                  <a:tcPr anchor="ctr"/>
                </a:tc>
                <a:tc>
                  <a:txBody>
                    <a:bodyPr/>
                    <a:lstStyle/>
                    <a:p>
                      <a:pPr algn="l"/>
                      <a:r>
                        <a:rPr lang="es-MX" sz="2000" b="0" dirty="0">
                          <a:latin typeface="Calibri" pitchFamily="34" charset="0"/>
                        </a:rPr>
                        <a:t>Sustancias perjudiciales transportadas en bultos</a:t>
                      </a:r>
                    </a:p>
                  </a:txBody>
                  <a:tcPr anchor="ctr"/>
                </a:tc>
                <a:tc>
                  <a:txBody>
                    <a:bodyPr/>
                    <a:lstStyle/>
                    <a:p>
                      <a:pPr marL="0" algn="ctr" defTabSz="914400" rtl="0" eaLnBrk="1" latinLnBrk="0" hangingPunct="1"/>
                      <a:r>
                        <a:rPr lang="es-MX" sz="2000" b="0" kern="1200" dirty="0">
                          <a:solidFill>
                            <a:schemeClr val="dk1"/>
                          </a:solidFill>
                          <a:latin typeface="Calibri" pitchFamily="34" charset="0"/>
                          <a:ea typeface="+mn-ea"/>
                          <a:cs typeface="+mn-cs"/>
                        </a:rPr>
                        <a:t>No</a:t>
                      </a:r>
                    </a:p>
                  </a:txBody>
                  <a:tcPr anchor="ctr"/>
                </a:tc>
                <a:tc>
                  <a:txBody>
                    <a:bodyPr/>
                    <a:lstStyle/>
                    <a:p>
                      <a:pPr marL="0" algn="ctr" defTabSz="914400" rtl="0" eaLnBrk="1" latinLnBrk="0" hangingPunct="1"/>
                      <a:r>
                        <a:rPr lang="es-MX" sz="2000" b="0" kern="1200" dirty="0">
                          <a:solidFill>
                            <a:schemeClr val="dk1"/>
                          </a:solidFill>
                          <a:latin typeface="Calibri" pitchFamily="34" charset="0"/>
                          <a:ea typeface="+mn-ea"/>
                          <a:cs typeface="+mn-cs"/>
                        </a:rPr>
                        <a:t>-</a:t>
                      </a:r>
                    </a:p>
                  </a:txBody>
                  <a:tcPr anchor="ctr"/>
                </a:tc>
                <a:extLst>
                  <a:ext uri="{0D108BD9-81ED-4DB2-BD59-A6C34878D82A}">
                    <a16:rowId xmlns:a16="http://schemas.microsoft.com/office/drawing/2014/main" val="10003"/>
                  </a:ext>
                </a:extLst>
              </a:tr>
              <a:tr h="447722">
                <a:tc>
                  <a:txBody>
                    <a:bodyPr/>
                    <a:lstStyle/>
                    <a:p>
                      <a:pPr algn="ctr"/>
                      <a:r>
                        <a:rPr lang="es-MX" sz="2000" b="0" dirty="0">
                          <a:latin typeface="Calibri" pitchFamily="34" charset="0"/>
                        </a:rPr>
                        <a:t>IV</a:t>
                      </a:r>
                    </a:p>
                  </a:txBody>
                  <a:tcPr anchor="ctr"/>
                </a:tc>
                <a:tc>
                  <a:txBody>
                    <a:bodyPr/>
                    <a:lstStyle/>
                    <a:p>
                      <a:pPr algn="l"/>
                      <a:r>
                        <a:rPr lang="es-MX" sz="2000" b="0" dirty="0">
                          <a:latin typeface="Calibri" pitchFamily="34" charset="0"/>
                        </a:rPr>
                        <a:t>Aguas sucias</a:t>
                      </a:r>
                    </a:p>
                  </a:txBody>
                  <a:tcPr anchor="ctr"/>
                </a:tc>
                <a:tc>
                  <a:txBody>
                    <a:bodyPr/>
                    <a:lstStyle/>
                    <a:p>
                      <a:pPr marL="0" algn="ctr" defTabSz="914400" rtl="0" eaLnBrk="1" latinLnBrk="0" hangingPunct="1"/>
                      <a:r>
                        <a:rPr lang="es-MX" sz="2000" b="0" kern="1200" dirty="0">
                          <a:solidFill>
                            <a:schemeClr val="dk1"/>
                          </a:solidFill>
                          <a:latin typeface="Calibri" pitchFamily="34" charset="0"/>
                          <a:ea typeface="+mn-ea"/>
                          <a:cs typeface="+mn-cs"/>
                        </a:rPr>
                        <a:t>No</a:t>
                      </a:r>
                    </a:p>
                  </a:txBody>
                  <a:tcPr anchor="ctr"/>
                </a:tc>
                <a:tc>
                  <a:txBody>
                    <a:bodyPr/>
                    <a:lstStyle/>
                    <a:p>
                      <a:pPr marL="0" algn="ctr" defTabSz="914400" rtl="0" eaLnBrk="1" latinLnBrk="0" hangingPunct="1"/>
                      <a:r>
                        <a:rPr lang="es-MX" sz="2000" b="0" kern="1200" dirty="0">
                          <a:solidFill>
                            <a:schemeClr val="dk1"/>
                          </a:solidFill>
                          <a:latin typeface="Calibri" pitchFamily="34" charset="0"/>
                          <a:ea typeface="+mn-ea"/>
                          <a:cs typeface="+mn-cs"/>
                        </a:rPr>
                        <a:t>-</a:t>
                      </a:r>
                    </a:p>
                  </a:txBody>
                  <a:tcPr anchor="ctr"/>
                </a:tc>
                <a:extLst>
                  <a:ext uri="{0D108BD9-81ED-4DB2-BD59-A6C34878D82A}">
                    <a16:rowId xmlns:a16="http://schemas.microsoft.com/office/drawing/2014/main" val="10004"/>
                  </a:ext>
                </a:extLst>
              </a:tr>
              <a:tr h="447722">
                <a:tc>
                  <a:txBody>
                    <a:bodyPr/>
                    <a:lstStyle/>
                    <a:p>
                      <a:pPr algn="ctr"/>
                      <a:r>
                        <a:rPr lang="es-MX" sz="2000" b="0" dirty="0">
                          <a:latin typeface="Calibri" pitchFamily="34" charset="0"/>
                        </a:rPr>
                        <a:t>V</a:t>
                      </a:r>
                    </a:p>
                  </a:txBody>
                  <a:tcPr anchor="ctr"/>
                </a:tc>
                <a:tc>
                  <a:txBody>
                    <a:bodyPr/>
                    <a:lstStyle/>
                    <a:p>
                      <a:pPr algn="l"/>
                      <a:r>
                        <a:rPr lang="es-MX" sz="2000" b="0" dirty="0">
                          <a:latin typeface="Calibri" pitchFamily="34" charset="0"/>
                        </a:rPr>
                        <a:t>Contaminación por basura.</a:t>
                      </a:r>
                    </a:p>
                  </a:txBody>
                  <a:tcPr anchor="ctr"/>
                </a:tc>
                <a:tc>
                  <a:txBody>
                    <a:bodyPr/>
                    <a:lstStyle/>
                    <a:p>
                      <a:pPr marL="285750" indent="-285750" algn="ctr">
                        <a:buFont typeface="Wingdings" pitchFamily="2" charset="2"/>
                        <a:buNone/>
                      </a:pPr>
                      <a:r>
                        <a:rPr lang="es-MX" sz="2000" b="0" kern="1200" dirty="0">
                          <a:latin typeface="Calibri" pitchFamily="34" charset="0"/>
                        </a:rPr>
                        <a:t>Sí </a:t>
                      </a:r>
                      <a:endParaRPr lang="es-MX" sz="2000" b="0" kern="1200" dirty="0">
                        <a:solidFill>
                          <a:schemeClr val="dk1"/>
                        </a:solidFill>
                        <a:latin typeface="Calibri" pitchFamily="34" charset="0"/>
                        <a:ea typeface="+mn-ea"/>
                        <a:cs typeface="+mn-cs"/>
                      </a:endParaRPr>
                    </a:p>
                  </a:txBody>
                  <a:tcPr anchor="ctr"/>
                </a:tc>
                <a:tc>
                  <a:txBody>
                    <a:bodyPr/>
                    <a:lstStyle/>
                    <a:p>
                      <a:pPr algn="ctr"/>
                      <a:r>
                        <a:rPr lang="es-MX" sz="2000" b="0" dirty="0">
                          <a:latin typeface="Calibri" pitchFamily="34" charset="0"/>
                        </a:rPr>
                        <a:t>1998</a:t>
                      </a:r>
                    </a:p>
                  </a:txBody>
                  <a:tcPr anchor="ctr"/>
                </a:tc>
                <a:extLst>
                  <a:ext uri="{0D108BD9-81ED-4DB2-BD59-A6C34878D82A}">
                    <a16:rowId xmlns:a16="http://schemas.microsoft.com/office/drawing/2014/main" val="10005"/>
                  </a:ext>
                </a:extLst>
              </a:tr>
              <a:tr h="447722">
                <a:tc>
                  <a:txBody>
                    <a:bodyPr/>
                    <a:lstStyle/>
                    <a:p>
                      <a:pPr algn="ctr"/>
                      <a:r>
                        <a:rPr lang="es-MX" sz="2000" b="0" dirty="0">
                          <a:solidFill>
                            <a:schemeClr val="tx1"/>
                          </a:solidFill>
                          <a:latin typeface="Calibri" pitchFamily="34" charset="0"/>
                        </a:rPr>
                        <a:t>VI</a:t>
                      </a:r>
                    </a:p>
                  </a:txBody>
                  <a:tcPr anchor="ctr"/>
                </a:tc>
                <a:tc>
                  <a:txBody>
                    <a:bodyPr/>
                    <a:lstStyle/>
                    <a:p>
                      <a:pPr algn="l"/>
                      <a:r>
                        <a:rPr lang="es-MX" sz="2000" b="0" dirty="0">
                          <a:solidFill>
                            <a:schemeClr val="tx1"/>
                          </a:solidFill>
                          <a:latin typeface="Calibri" pitchFamily="34" charset="0"/>
                        </a:rPr>
                        <a:t>Control de emisiones atmosféricas.</a:t>
                      </a:r>
                    </a:p>
                  </a:txBody>
                  <a:tcPr anchor="ctr"/>
                </a:tc>
                <a:tc gridSpan="2">
                  <a:txBody>
                    <a:bodyPr/>
                    <a:lstStyle/>
                    <a:p>
                      <a:pPr algn="ctr"/>
                      <a:r>
                        <a:rPr lang="es-MX" sz="2800" b="0" dirty="0">
                          <a:solidFill>
                            <a:srgbClr val="0070C0"/>
                          </a:solidFill>
                          <a:latin typeface="Calibri" pitchFamily="34" charset="0"/>
                        </a:rPr>
                        <a:t>En Proceso</a:t>
                      </a:r>
                    </a:p>
                  </a:txBody>
                  <a:tcPr anchor="ctr"/>
                </a:tc>
                <a:tc hMerge="1">
                  <a:txBody>
                    <a:bodyPr/>
                    <a:lstStyle/>
                    <a:p>
                      <a:pPr algn="ctr"/>
                      <a:endParaRPr lang="es-MX" sz="1600" dirty="0">
                        <a:latin typeface="Calibri" pitchFamily="34" charset="0"/>
                      </a:endParaRPr>
                    </a:p>
                  </a:txBody>
                  <a:tcPr/>
                </a:tc>
                <a:extLst>
                  <a:ext uri="{0D108BD9-81ED-4DB2-BD59-A6C34878D82A}">
                    <a16:rowId xmlns:a16="http://schemas.microsoft.com/office/drawing/2014/main" val="10006"/>
                  </a:ext>
                </a:extLst>
              </a:tr>
            </a:tbl>
          </a:graphicData>
        </a:graphic>
      </p:graphicFrame>
      <p:sp>
        <p:nvSpPr>
          <p:cNvPr id="2" name="1 Rectángulo"/>
          <p:cNvSpPr/>
          <p:nvPr/>
        </p:nvSpPr>
        <p:spPr>
          <a:xfrm>
            <a:off x="380139" y="5375663"/>
            <a:ext cx="8712968" cy="1200329"/>
          </a:xfrm>
          <a:prstGeom prst="rect">
            <a:avLst/>
          </a:prstGeom>
        </p:spPr>
        <p:txBody>
          <a:bodyPr wrap="square">
            <a:spAutoFit/>
          </a:bodyPr>
          <a:lstStyle/>
          <a:p>
            <a:pPr marL="0" lvl="1">
              <a:lnSpc>
                <a:spcPct val="150000"/>
              </a:lnSpc>
            </a:pPr>
            <a:r>
              <a:rPr lang="es-MX" dirty="0">
                <a:latin typeface="Calibri" pitchFamily="34" charset="0"/>
              </a:rPr>
              <a:t>Convenio Internacional para Prevenir la Contaminación por Buques (</a:t>
            </a:r>
            <a:r>
              <a:rPr lang="es-MX" b="1" dirty="0">
                <a:latin typeface="Calibri" pitchFamily="34" charset="0"/>
              </a:rPr>
              <a:t>MARPOL</a:t>
            </a:r>
            <a:r>
              <a:rPr lang="es-MX" dirty="0">
                <a:latin typeface="Calibri" pitchFamily="34" charset="0"/>
              </a:rPr>
              <a:t>). Adoptado el 2 de noviembre de 1973 en la ciudad de Londres. Anexo VI. Relativo a “Prevención de la contaminación atmosférica ocasionada por los buques” establece especificaciones en el contenido de azufre del combustible marino para reducir la emisión de </a:t>
            </a:r>
            <a:r>
              <a:rPr lang="es-MX" b="1" dirty="0">
                <a:latin typeface="Calibri" pitchFamily="34" charset="0"/>
              </a:rPr>
              <a:t>óxidos de azufre</a:t>
            </a:r>
            <a:r>
              <a:rPr lang="es-MX" dirty="0">
                <a:latin typeface="Calibri" pitchFamily="34" charset="0"/>
              </a:rPr>
              <a:t> (</a:t>
            </a:r>
            <a:r>
              <a:rPr lang="es-MX" dirty="0" err="1">
                <a:latin typeface="Calibri" pitchFamily="34" charset="0"/>
              </a:rPr>
              <a:t>SOx</a:t>
            </a:r>
            <a:r>
              <a:rPr lang="es-MX" dirty="0">
                <a:latin typeface="Calibri" pitchFamily="34" charset="0"/>
              </a:rPr>
              <a:t>), límites de emisión de </a:t>
            </a:r>
            <a:r>
              <a:rPr lang="es-MX" b="1" dirty="0">
                <a:latin typeface="Calibri" pitchFamily="34" charset="0"/>
              </a:rPr>
              <a:t>óxidos de nitrógeno </a:t>
            </a:r>
            <a:r>
              <a:rPr lang="es-MX" dirty="0">
                <a:latin typeface="Calibri" pitchFamily="34" charset="0"/>
              </a:rPr>
              <a:t>(</a:t>
            </a:r>
            <a:r>
              <a:rPr lang="es-MX" dirty="0" err="1">
                <a:latin typeface="Calibri" pitchFamily="34" charset="0"/>
              </a:rPr>
              <a:t>NOx</a:t>
            </a:r>
            <a:r>
              <a:rPr lang="es-MX" dirty="0">
                <a:latin typeface="Calibri" pitchFamily="34" charset="0"/>
              </a:rPr>
              <a:t>) para los motores de buques y prohíbe la emisión deliberada de </a:t>
            </a:r>
            <a:r>
              <a:rPr lang="es-MX" b="1" dirty="0">
                <a:latin typeface="Calibri" pitchFamily="34" charset="0"/>
              </a:rPr>
              <a:t>sustancias agotadoras de la capa de ozono</a:t>
            </a:r>
            <a:r>
              <a:rPr lang="es-MX" dirty="0">
                <a:latin typeface="Calibri" pitchFamily="34" charset="0"/>
              </a:rPr>
              <a:t> (SAO).</a:t>
            </a:r>
          </a:p>
        </p:txBody>
      </p:sp>
      <p:sp>
        <p:nvSpPr>
          <p:cNvPr id="7" name="Rectangle 2"/>
          <p:cNvSpPr>
            <a:spLocks noChangeArrowheads="1"/>
          </p:cNvSpPr>
          <p:nvPr/>
        </p:nvSpPr>
        <p:spPr bwMode="auto">
          <a:xfrm>
            <a:off x="3084560" y="116632"/>
            <a:ext cx="506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s-MX" sz="3200" b="1" u="sng" dirty="0">
                <a:solidFill>
                  <a:schemeClr val="tx1">
                    <a:lumMod val="50000"/>
                    <a:lumOff val="50000"/>
                  </a:schemeClr>
                </a:solidFill>
                <a:latin typeface="Calibri" pitchFamily="34" charset="0"/>
                <a:ea typeface="+mj-ea"/>
                <a:cs typeface="+mj-cs"/>
              </a:rPr>
              <a:t>Anexos del Convenio </a:t>
            </a:r>
            <a:r>
              <a:rPr lang="es-MX" sz="3200" b="1" u="sng" dirty="0" err="1">
                <a:solidFill>
                  <a:schemeClr val="tx1">
                    <a:lumMod val="50000"/>
                    <a:lumOff val="50000"/>
                  </a:schemeClr>
                </a:solidFill>
                <a:latin typeface="Calibri" pitchFamily="34" charset="0"/>
                <a:ea typeface="+mj-ea"/>
                <a:cs typeface="+mj-cs"/>
              </a:rPr>
              <a:t>Marpol</a:t>
            </a:r>
            <a:endParaRPr lang="en-US" sz="3200" b="1" u="sng" dirty="0">
              <a:solidFill>
                <a:schemeClr val="tx1">
                  <a:lumMod val="50000"/>
                  <a:lumOff val="50000"/>
                </a:schemeClr>
              </a:solidFill>
              <a:latin typeface="Calibri" pitchFamily="34" charset="0"/>
              <a:ea typeface="+mj-ea"/>
              <a:cs typeface="+mj-cs"/>
            </a:endParaRPr>
          </a:p>
        </p:txBody>
      </p:sp>
    </p:spTree>
    <p:extLst>
      <p:ext uri="{BB962C8B-B14F-4D97-AF65-F5344CB8AC3E}">
        <p14:creationId xmlns:p14="http://schemas.microsoft.com/office/powerpoint/2010/main" val="7486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stretch>
            <a:fillRect/>
          </a:stretch>
        </p:blipFill>
        <p:spPr>
          <a:xfrm>
            <a:off x="0" y="0"/>
            <a:ext cx="2260912" cy="1012588"/>
          </a:xfrm>
          <a:prstGeom prst="rect">
            <a:avLst/>
          </a:prstGeom>
        </p:spPr>
      </p:pic>
      <p:sp>
        <p:nvSpPr>
          <p:cNvPr id="8" name="Título 1"/>
          <p:cNvSpPr txBox="1">
            <a:spLocks/>
          </p:cNvSpPr>
          <p:nvPr/>
        </p:nvSpPr>
        <p:spPr>
          <a:xfrm>
            <a:off x="755576" y="736149"/>
            <a:ext cx="7848872" cy="118068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a:t>La OMI estima un crecimiento de 200-300% en el comercio marítimo internacional para el 2050. </a:t>
            </a:r>
          </a:p>
        </p:txBody>
      </p:sp>
      <p:pic>
        <p:nvPicPr>
          <p:cNvPr id="2" name="Imagen 1" descr="emission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772816"/>
            <a:ext cx="6988469" cy="5040560"/>
          </a:xfrm>
          <a:prstGeom prst="rect">
            <a:avLst/>
          </a:prstGeom>
        </p:spPr>
      </p:pic>
      <p:sp>
        <p:nvSpPr>
          <p:cNvPr id="6" name="Rectangle 2"/>
          <p:cNvSpPr>
            <a:spLocks noChangeArrowheads="1"/>
          </p:cNvSpPr>
          <p:nvPr/>
        </p:nvSpPr>
        <p:spPr bwMode="auto">
          <a:xfrm>
            <a:off x="4560828" y="116632"/>
            <a:ext cx="2111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s-MX" sz="3200" b="1" u="sng" dirty="0">
                <a:solidFill>
                  <a:schemeClr val="tx1">
                    <a:lumMod val="50000"/>
                    <a:lumOff val="50000"/>
                  </a:schemeClr>
                </a:solidFill>
                <a:latin typeface="Calibri" pitchFamily="34" charset="0"/>
                <a:ea typeface="+mj-ea"/>
                <a:cs typeface="+mj-cs"/>
              </a:rPr>
              <a:t>Motivación</a:t>
            </a:r>
            <a:endParaRPr lang="en-US" sz="3200" b="1" u="sng" dirty="0">
              <a:solidFill>
                <a:schemeClr val="tx1">
                  <a:lumMod val="50000"/>
                  <a:lumOff val="50000"/>
                </a:schemeClr>
              </a:solidFill>
              <a:latin typeface="Calibri" pitchFamily="34" charset="0"/>
              <a:ea typeface="+mj-ea"/>
              <a:cs typeface="+mj-cs"/>
            </a:endParaRPr>
          </a:p>
        </p:txBody>
      </p:sp>
    </p:spTree>
    <p:extLst>
      <p:ext uri="{BB962C8B-B14F-4D97-AF65-F5344CB8AC3E}">
        <p14:creationId xmlns:p14="http://schemas.microsoft.com/office/powerpoint/2010/main" val="277499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88843084"/>
              </p:ext>
            </p:extLst>
          </p:nvPr>
        </p:nvGraphicFramePr>
        <p:xfrm>
          <a:off x="179512" y="953368"/>
          <a:ext cx="8784976" cy="5643372"/>
        </p:xfrm>
        <a:graphic>
          <a:graphicData uri="http://schemas.openxmlformats.org/drawingml/2006/table">
            <a:tbl>
              <a:tblPr firstRow="1" firstCol="1" bandRow="1">
                <a:tableStyleId>{5C22544A-7EE6-4342-B048-85BDC9FD1C3A}</a:tableStyleId>
              </a:tblPr>
              <a:tblGrid>
                <a:gridCol w="1440159">
                  <a:extLst>
                    <a:ext uri="{9D8B030D-6E8A-4147-A177-3AD203B41FA5}">
                      <a16:colId xmlns:a16="http://schemas.microsoft.com/office/drawing/2014/main" val="20000"/>
                    </a:ext>
                  </a:extLst>
                </a:gridCol>
                <a:gridCol w="3324574">
                  <a:extLst>
                    <a:ext uri="{9D8B030D-6E8A-4147-A177-3AD203B41FA5}">
                      <a16:colId xmlns:a16="http://schemas.microsoft.com/office/drawing/2014/main" val="20001"/>
                    </a:ext>
                  </a:extLst>
                </a:gridCol>
                <a:gridCol w="4020243">
                  <a:extLst>
                    <a:ext uri="{9D8B030D-6E8A-4147-A177-3AD203B41FA5}">
                      <a16:colId xmlns:a16="http://schemas.microsoft.com/office/drawing/2014/main" val="20002"/>
                    </a:ext>
                  </a:extLst>
                </a:gridCol>
              </a:tblGrid>
              <a:tr h="121456">
                <a:tc>
                  <a:txBody>
                    <a:bodyPr/>
                    <a:lstStyle/>
                    <a:p>
                      <a:pPr algn="ctr">
                        <a:lnSpc>
                          <a:spcPct val="115000"/>
                        </a:lnSpc>
                        <a:spcAft>
                          <a:spcPts val="0"/>
                        </a:spcAft>
                      </a:pPr>
                      <a:r>
                        <a:rPr lang="es-MX" sz="1400" dirty="0">
                          <a:effectLst/>
                        </a:rPr>
                        <a:t>Sustancias Químicas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ctr">
                        <a:lnSpc>
                          <a:spcPct val="115000"/>
                        </a:lnSpc>
                        <a:spcAft>
                          <a:spcPts val="0"/>
                        </a:spcAft>
                      </a:pPr>
                      <a:r>
                        <a:rPr lang="es-MX" sz="1400" dirty="0">
                          <a:effectLst/>
                        </a:rPr>
                        <a:t>Anexo VI</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ctr">
                        <a:lnSpc>
                          <a:spcPct val="115000"/>
                        </a:lnSpc>
                        <a:spcAft>
                          <a:spcPts val="0"/>
                        </a:spcAft>
                      </a:pPr>
                      <a:r>
                        <a:rPr lang="es-MX" sz="1400" dirty="0">
                          <a:effectLst/>
                        </a:rPr>
                        <a:t>Zona de Control de Emisiones</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extLst>
                  <a:ext uri="{0D108BD9-81ED-4DB2-BD59-A6C34878D82A}">
                    <a16:rowId xmlns:a16="http://schemas.microsoft.com/office/drawing/2014/main" val="10000"/>
                  </a:ext>
                </a:extLst>
              </a:tr>
              <a:tr h="607278">
                <a:tc>
                  <a:txBody>
                    <a:bodyPr/>
                    <a:lstStyle/>
                    <a:p>
                      <a:pPr algn="ctr">
                        <a:lnSpc>
                          <a:spcPct val="115000"/>
                        </a:lnSpc>
                        <a:spcAft>
                          <a:spcPts val="0"/>
                        </a:spcAft>
                      </a:pPr>
                      <a:r>
                        <a:rPr lang="es-MX" sz="1400" dirty="0" err="1">
                          <a:effectLst/>
                        </a:rPr>
                        <a:t>SOx</a:t>
                      </a:r>
                      <a:r>
                        <a:rPr lang="es-MX" sz="1400" dirty="0">
                          <a:effectLst/>
                        </a:rPr>
                        <a:t> y material </a:t>
                      </a:r>
                      <a:r>
                        <a:rPr lang="es-MX" sz="1400" dirty="0" err="1">
                          <a:effectLst/>
                        </a:rPr>
                        <a:t>particulado</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Utilizar combustible con contenido de azufre que no exceda de 3.5% (35,000 ppm) y a partir de 2020 reducirlo a 0.5% (5,000 ppm).</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Utilizar combustible con un contenido de azufre que no exceda de 1% (10,000 ppm) y a partir de 2015 reducirlo a 0.1% (1,000 ppm).</a:t>
                      </a:r>
                    </a:p>
                    <a:p>
                      <a:pPr algn="l">
                        <a:lnSpc>
                          <a:spcPct val="115000"/>
                        </a:lnSpc>
                        <a:spcAft>
                          <a:spcPts val="0"/>
                        </a:spcAft>
                      </a:pPr>
                      <a:r>
                        <a:rPr lang="es-MX" sz="1400" dirty="0">
                          <a:effectLst/>
                        </a:rPr>
                        <a:t>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extLst>
                  <a:ext uri="{0D108BD9-81ED-4DB2-BD59-A6C34878D82A}">
                    <a16:rowId xmlns:a16="http://schemas.microsoft.com/office/drawing/2014/main" val="10001"/>
                  </a:ext>
                </a:extLst>
              </a:tr>
              <a:tr h="483352">
                <a:tc>
                  <a:txBody>
                    <a:bodyPr/>
                    <a:lstStyle/>
                    <a:p>
                      <a:pPr algn="ctr">
                        <a:lnSpc>
                          <a:spcPct val="115000"/>
                        </a:lnSpc>
                        <a:spcAft>
                          <a:spcPts val="0"/>
                        </a:spcAft>
                      </a:pPr>
                      <a:r>
                        <a:rPr lang="es-MX" sz="1400">
                          <a:effectLst/>
                        </a:rPr>
                        <a:t>NOx</a:t>
                      </a:r>
                      <a:endParaRPr lang="es-MX" sz="140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La reducción deberá de ser del 20% para los buques construidos a partir del 2011.</a:t>
                      </a:r>
                    </a:p>
                    <a:p>
                      <a:pPr algn="l">
                        <a:lnSpc>
                          <a:spcPct val="115000"/>
                        </a:lnSpc>
                        <a:spcAft>
                          <a:spcPts val="0"/>
                        </a:spcAft>
                      </a:pPr>
                      <a:r>
                        <a:rPr lang="es-MX" sz="1400" dirty="0">
                          <a:effectLst/>
                        </a:rPr>
                        <a:t>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La reducción deberá de ser del 80% para los buques construidos a partir del 2016.</a:t>
                      </a:r>
                    </a:p>
                    <a:p>
                      <a:pPr algn="l">
                        <a:lnSpc>
                          <a:spcPct val="115000"/>
                        </a:lnSpc>
                        <a:spcAft>
                          <a:spcPts val="0"/>
                        </a:spcAft>
                      </a:pPr>
                      <a:r>
                        <a:rPr lang="es-MX" sz="1400" dirty="0">
                          <a:effectLst/>
                        </a:rPr>
                        <a:t>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extLst>
                  <a:ext uri="{0D108BD9-81ED-4DB2-BD59-A6C34878D82A}">
                    <a16:rowId xmlns:a16="http://schemas.microsoft.com/office/drawing/2014/main" val="10002"/>
                  </a:ext>
                </a:extLst>
              </a:tr>
              <a:tr h="976456">
                <a:tc>
                  <a:txBody>
                    <a:bodyPr/>
                    <a:lstStyle/>
                    <a:p>
                      <a:pPr algn="ctr">
                        <a:lnSpc>
                          <a:spcPct val="115000"/>
                        </a:lnSpc>
                        <a:spcAft>
                          <a:spcPts val="0"/>
                        </a:spcAft>
                      </a:pPr>
                      <a:r>
                        <a:rPr lang="es-MX" sz="1400">
                          <a:effectLst/>
                        </a:rPr>
                        <a:t>SAOs</a:t>
                      </a:r>
                      <a:endParaRPr lang="es-MX" sz="140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Respecto a sustancias agotadoras de ozono se aplicará lo establecido por el Protocolo de Montreal dependiendo de la sustancia que se pretenda regular. El Protocolo trabaja con calendarios de reducción que las Partes deben cumplir.</a:t>
                      </a:r>
                    </a:p>
                    <a:p>
                      <a:pPr algn="l">
                        <a:lnSpc>
                          <a:spcPct val="115000"/>
                        </a:lnSpc>
                        <a:spcAft>
                          <a:spcPts val="0"/>
                        </a:spcAft>
                      </a:pPr>
                      <a:r>
                        <a:rPr lang="es-MX" sz="1400" dirty="0">
                          <a:effectLst/>
                        </a:rPr>
                        <a:t>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Respecto a sustancias agotadoras de ozono se aplicará lo establecido por el Protocolo de Montreal dependiendo de la sustancia que se pretenda regular. El Protocolo trabaja con calendarios de reducción que las Partes deben cumplir.</a:t>
                      </a:r>
                    </a:p>
                    <a:p>
                      <a:pPr algn="l">
                        <a:lnSpc>
                          <a:spcPct val="115000"/>
                        </a:lnSpc>
                        <a:spcAft>
                          <a:spcPts val="0"/>
                        </a:spcAft>
                      </a:pPr>
                      <a:r>
                        <a:rPr lang="es-MX" sz="1400" dirty="0">
                          <a:effectLst/>
                        </a:rPr>
                        <a:t>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extLst>
                  <a:ext uri="{0D108BD9-81ED-4DB2-BD59-A6C34878D82A}">
                    <a16:rowId xmlns:a16="http://schemas.microsoft.com/office/drawing/2014/main" val="10003"/>
                  </a:ext>
                </a:extLst>
              </a:tr>
              <a:tr h="853180">
                <a:tc>
                  <a:txBody>
                    <a:bodyPr/>
                    <a:lstStyle/>
                    <a:p>
                      <a:pPr algn="ctr">
                        <a:lnSpc>
                          <a:spcPct val="115000"/>
                        </a:lnSpc>
                        <a:spcAft>
                          <a:spcPts val="0"/>
                        </a:spcAft>
                      </a:pPr>
                      <a:r>
                        <a:rPr lang="es-MX" sz="1400">
                          <a:effectLst/>
                        </a:rPr>
                        <a:t>COV</a:t>
                      </a:r>
                      <a:endParaRPr lang="es-MX" sz="140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El Anexo no establece como obligatoria la regulación de COV, sin embargo, un Estado podrá optar por regular emisiones provenientes de buques tanque en puertos o terminales bajo su jurisdicción. </a:t>
                      </a:r>
                    </a:p>
                    <a:p>
                      <a:pPr algn="l">
                        <a:lnSpc>
                          <a:spcPct val="115000"/>
                        </a:lnSpc>
                        <a:spcAft>
                          <a:spcPts val="0"/>
                        </a:spcAft>
                      </a:pPr>
                      <a:r>
                        <a:rPr lang="es-MX" sz="1400" dirty="0">
                          <a:effectLst/>
                        </a:rPr>
                        <a:t>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La ECA no establece como obligatoria la regulación de COV, sin embargo, un Estado podrá optar por regular emisiones provenientes de buques tanque en puertos o terminales bajo su jurisdicción.</a:t>
                      </a:r>
                    </a:p>
                    <a:p>
                      <a:pPr algn="l">
                        <a:lnSpc>
                          <a:spcPct val="115000"/>
                        </a:lnSpc>
                        <a:spcAft>
                          <a:spcPts val="0"/>
                        </a:spcAft>
                      </a:pPr>
                      <a:r>
                        <a:rPr lang="es-MX" sz="1400" dirty="0">
                          <a:effectLst/>
                        </a:rPr>
                        <a:t>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extLst>
                  <a:ext uri="{0D108BD9-81ED-4DB2-BD59-A6C34878D82A}">
                    <a16:rowId xmlns:a16="http://schemas.microsoft.com/office/drawing/2014/main" val="10004"/>
                  </a:ext>
                </a:extLst>
              </a:tr>
            </a:tbl>
          </a:graphicData>
        </a:graphic>
      </p:graphicFrame>
      <p:sp>
        <p:nvSpPr>
          <p:cNvPr id="4" name="Rectangle 2"/>
          <p:cNvSpPr>
            <a:spLocks noChangeArrowheads="1"/>
          </p:cNvSpPr>
          <p:nvPr/>
        </p:nvSpPr>
        <p:spPr bwMode="auto">
          <a:xfrm>
            <a:off x="3347864" y="116632"/>
            <a:ext cx="45377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s-MX" sz="3200" b="1" u="sng" dirty="0">
                <a:solidFill>
                  <a:schemeClr val="tx1">
                    <a:lumMod val="50000"/>
                    <a:lumOff val="50000"/>
                  </a:schemeClr>
                </a:solidFill>
                <a:latin typeface="Calibri" pitchFamily="34" charset="0"/>
                <a:ea typeface="+mj-ea"/>
                <a:cs typeface="+mj-cs"/>
              </a:rPr>
              <a:t>Requisitos Anexo VI y ZCE</a:t>
            </a:r>
            <a:endParaRPr lang="en-US" sz="3200" b="1" u="sng" dirty="0">
              <a:solidFill>
                <a:schemeClr val="tx1">
                  <a:lumMod val="50000"/>
                  <a:lumOff val="50000"/>
                </a:schemeClr>
              </a:solidFill>
              <a:latin typeface="Calibri" pitchFamily="34" charset="0"/>
              <a:ea typeface="+mj-ea"/>
              <a:cs typeface="+mj-cs"/>
            </a:endParaRPr>
          </a:p>
        </p:txBody>
      </p:sp>
    </p:spTree>
    <p:extLst>
      <p:ext uri="{BB962C8B-B14F-4D97-AF65-F5344CB8AC3E}">
        <p14:creationId xmlns:p14="http://schemas.microsoft.com/office/powerpoint/2010/main" val="140379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98503758"/>
              </p:ext>
            </p:extLst>
          </p:nvPr>
        </p:nvGraphicFramePr>
        <p:xfrm>
          <a:off x="179512" y="1340768"/>
          <a:ext cx="8784976" cy="4777815"/>
        </p:xfrm>
        <a:graphic>
          <a:graphicData uri="http://schemas.openxmlformats.org/drawingml/2006/table">
            <a:tbl>
              <a:tblPr firstRow="1" firstCol="1" bandRow="1">
                <a:tableStyleId>{5C22544A-7EE6-4342-B048-85BDC9FD1C3A}</a:tableStyleId>
              </a:tblPr>
              <a:tblGrid>
                <a:gridCol w="1440159">
                  <a:extLst>
                    <a:ext uri="{9D8B030D-6E8A-4147-A177-3AD203B41FA5}">
                      <a16:colId xmlns:a16="http://schemas.microsoft.com/office/drawing/2014/main" val="20000"/>
                    </a:ext>
                  </a:extLst>
                </a:gridCol>
                <a:gridCol w="3324574">
                  <a:extLst>
                    <a:ext uri="{9D8B030D-6E8A-4147-A177-3AD203B41FA5}">
                      <a16:colId xmlns:a16="http://schemas.microsoft.com/office/drawing/2014/main" val="20001"/>
                    </a:ext>
                  </a:extLst>
                </a:gridCol>
                <a:gridCol w="4020243">
                  <a:extLst>
                    <a:ext uri="{9D8B030D-6E8A-4147-A177-3AD203B41FA5}">
                      <a16:colId xmlns:a16="http://schemas.microsoft.com/office/drawing/2014/main" val="20002"/>
                    </a:ext>
                  </a:extLst>
                </a:gridCol>
              </a:tblGrid>
              <a:tr h="606627">
                <a:tc>
                  <a:txBody>
                    <a:bodyPr/>
                    <a:lstStyle/>
                    <a:p>
                      <a:pPr algn="ctr">
                        <a:lnSpc>
                          <a:spcPct val="115000"/>
                        </a:lnSpc>
                        <a:spcAft>
                          <a:spcPts val="0"/>
                        </a:spcAft>
                      </a:pPr>
                      <a:r>
                        <a:rPr lang="es-MX" sz="1400" dirty="0">
                          <a:effectLst/>
                        </a:rPr>
                        <a:t>Sustancias Químicas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marL="0" algn="ctr" defTabSz="914400" rtl="0" eaLnBrk="1" latinLnBrk="0" hangingPunct="1">
                        <a:lnSpc>
                          <a:spcPct val="115000"/>
                        </a:lnSpc>
                        <a:spcAft>
                          <a:spcPts val="0"/>
                        </a:spcAft>
                      </a:pPr>
                      <a:r>
                        <a:rPr lang="es-MX" sz="1400" b="1" kern="1200" dirty="0">
                          <a:solidFill>
                            <a:schemeClr val="lt1"/>
                          </a:solidFill>
                          <a:effectLst/>
                          <a:latin typeface="+mn-lt"/>
                          <a:ea typeface="+mn-ea"/>
                          <a:cs typeface="+mn-cs"/>
                        </a:rPr>
                        <a:t>Anexo VI</a:t>
                      </a:r>
                    </a:p>
                  </a:txBody>
                  <a:tcPr marL="36855" marR="36855" marT="0" marB="0">
                    <a:solidFill>
                      <a:srgbClr val="0070C0"/>
                    </a:solidFill>
                  </a:tcPr>
                </a:tc>
                <a:tc>
                  <a:txBody>
                    <a:bodyPr/>
                    <a:lstStyle/>
                    <a:p>
                      <a:pPr algn="ctr">
                        <a:lnSpc>
                          <a:spcPct val="115000"/>
                        </a:lnSpc>
                        <a:spcAft>
                          <a:spcPts val="0"/>
                        </a:spcAft>
                      </a:pPr>
                      <a:r>
                        <a:rPr lang="es-MX" sz="1400" dirty="0">
                          <a:effectLst/>
                        </a:rPr>
                        <a:t>Zona de Control de Emisiones</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solidFill>
                      <a:srgbClr val="0070C0"/>
                    </a:solidFill>
                  </a:tcPr>
                </a:tc>
                <a:extLst>
                  <a:ext uri="{0D108BD9-81ED-4DB2-BD59-A6C34878D82A}">
                    <a16:rowId xmlns:a16="http://schemas.microsoft.com/office/drawing/2014/main" val="10000"/>
                  </a:ext>
                </a:extLst>
              </a:tr>
              <a:tr h="606627">
                <a:tc>
                  <a:txBody>
                    <a:bodyPr/>
                    <a:lstStyle/>
                    <a:p>
                      <a:pPr algn="ctr">
                        <a:lnSpc>
                          <a:spcPct val="115000"/>
                        </a:lnSpc>
                        <a:spcAft>
                          <a:spcPts val="0"/>
                        </a:spcAft>
                      </a:pPr>
                      <a:r>
                        <a:rPr lang="es-MX" sz="1400" dirty="0">
                          <a:effectLst/>
                        </a:rPr>
                        <a:t>Certificados e inspecciones</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Todo buque de 400 toneladas de arqueo bruto o superior deberá contar con un Certificado IAPP. La supervisión queda a cargo del Estado rector del puerto.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Todo buque de 400 toneladas de arqueo bruto o superior deberá contar con un Certificado IAPP. La supervisión queda a cargo del Estado rector del puerto.</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extLst>
                  <a:ext uri="{0D108BD9-81ED-4DB2-BD59-A6C34878D82A}">
                    <a16:rowId xmlns:a16="http://schemas.microsoft.com/office/drawing/2014/main" val="10001"/>
                  </a:ext>
                </a:extLst>
              </a:tr>
              <a:tr h="485822">
                <a:tc>
                  <a:txBody>
                    <a:bodyPr/>
                    <a:lstStyle/>
                    <a:p>
                      <a:pPr algn="ctr">
                        <a:lnSpc>
                          <a:spcPct val="115000"/>
                        </a:lnSpc>
                        <a:spcAft>
                          <a:spcPts val="0"/>
                        </a:spcAft>
                      </a:pPr>
                      <a:r>
                        <a:rPr lang="es-MX" sz="1400">
                          <a:effectLst/>
                        </a:rPr>
                        <a:t>Incineración a bordo</a:t>
                      </a:r>
                      <a:endParaRPr lang="es-MX" sz="140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a:effectLst/>
                        </a:rPr>
                        <a:t>Se permitirá la incineración de residuos u otros materiales generados siempre que sean originados durante la operación normal del buque. </a:t>
                      </a:r>
                      <a:endParaRPr lang="es-MX" sz="140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Se permitirá la incineración de residuos u otros materiales generados siempre que sean originados durante la operación normal del buque.</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extLst>
                  <a:ext uri="{0D108BD9-81ED-4DB2-BD59-A6C34878D82A}">
                    <a16:rowId xmlns:a16="http://schemas.microsoft.com/office/drawing/2014/main" val="10002"/>
                  </a:ext>
                </a:extLst>
              </a:tr>
              <a:tr h="606627">
                <a:tc>
                  <a:txBody>
                    <a:bodyPr/>
                    <a:lstStyle/>
                    <a:p>
                      <a:pPr algn="ctr">
                        <a:lnSpc>
                          <a:spcPct val="115000"/>
                        </a:lnSpc>
                        <a:spcAft>
                          <a:spcPts val="0"/>
                        </a:spcAft>
                      </a:pPr>
                      <a:r>
                        <a:rPr lang="es-MX" sz="1400">
                          <a:effectLst/>
                        </a:rPr>
                        <a:t>Instalaciones de recepción</a:t>
                      </a:r>
                      <a:endParaRPr lang="es-MX" sz="140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a:effectLst/>
                        </a:rPr>
                        <a:t>El Estado deberá garantizar instalaciones adecuadas para la correcta aplicación del anexo VI. Si se carece de infraestructura no puede aceptar tales sustancias. </a:t>
                      </a:r>
                      <a:endParaRPr lang="es-MX" sz="140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El Estado deberá garantizar instalaciones adecuadas para la correcta aplicación del anexo VI. Si se carece de infraestructura no puede aceptar tales sustancias.</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extLst>
                  <a:ext uri="{0D108BD9-81ED-4DB2-BD59-A6C34878D82A}">
                    <a16:rowId xmlns:a16="http://schemas.microsoft.com/office/drawing/2014/main" val="10003"/>
                  </a:ext>
                </a:extLst>
              </a:tr>
              <a:tr h="485822">
                <a:tc>
                  <a:txBody>
                    <a:bodyPr/>
                    <a:lstStyle/>
                    <a:p>
                      <a:pPr algn="ctr">
                        <a:lnSpc>
                          <a:spcPct val="115000"/>
                        </a:lnSpc>
                        <a:spcAft>
                          <a:spcPts val="0"/>
                        </a:spcAft>
                      </a:pPr>
                      <a:r>
                        <a:rPr lang="es-MX" sz="1400">
                          <a:effectLst/>
                        </a:rPr>
                        <a:t>Combustible</a:t>
                      </a:r>
                      <a:endParaRPr lang="es-MX" sz="140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a:effectLst/>
                        </a:rPr>
                        <a:t>El Estado deberá promover la disponibilidad de combustible que cumpla con el Anexo </a:t>
                      </a:r>
                    </a:p>
                    <a:p>
                      <a:pPr algn="l">
                        <a:lnSpc>
                          <a:spcPct val="115000"/>
                        </a:lnSpc>
                        <a:spcAft>
                          <a:spcPts val="0"/>
                        </a:spcAft>
                      </a:pPr>
                      <a:r>
                        <a:rPr lang="es-MX" sz="1400">
                          <a:effectLst/>
                        </a:rPr>
                        <a:t> </a:t>
                      </a:r>
                      <a:endParaRPr lang="es-MX" sz="140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tc>
                  <a:txBody>
                    <a:bodyPr/>
                    <a:lstStyle/>
                    <a:p>
                      <a:pPr algn="l">
                        <a:lnSpc>
                          <a:spcPct val="115000"/>
                        </a:lnSpc>
                        <a:spcAft>
                          <a:spcPts val="0"/>
                        </a:spcAft>
                      </a:pPr>
                      <a:r>
                        <a:rPr lang="es-MX" sz="1400" dirty="0">
                          <a:effectLst/>
                        </a:rPr>
                        <a:t>El Estado deberá promover la disponibilidad de combustible que cumpla con la ECA. </a:t>
                      </a:r>
                    </a:p>
                    <a:p>
                      <a:pPr algn="l">
                        <a:lnSpc>
                          <a:spcPct val="115000"/>
                        </a:lnSpc>
                        <a:spcAft>
                          <a:spcPts val="0"/>
                        </a:spcAft>
                      </a:pPr>
                      <a:r>
                        <a:rPr lang="es-MX" sz="1400" dirty="0">
                          <a:effectLst/>
                        </a:rPr>
                        <a:t> </a:t>
                      </a:r>
                      <a:endParaRPr lang="es-MX" sz="1400" dirty="0">
                        <a:effectLst/>
                        <a:latin typeface="Calisto MT" panose="02040603050505030304" pitchFamily="18" charset="0"/>
                        <a:ea typeface="MS Mincho" panose="02020609040205080304" pitchFamily="49" charset="-128"/>
                        <a:cs typeface="Times New Roman" panose="02020603050405020304" pitchFamily="18" charset="0"/>
                      </a:endParaRPr>
                    </a:p>
                  </a:txBody>
                  <a:tcPr marL="36855" marR="36855" marT="0" marB="0"/>
                </a:tc>
                <a:extLst>
                  <a:ext uri="{0D108BD9-81ED-4DB2-BD59-A6C34878D82A}">
                    <a16:rowId xmlns:a16="http://schemas.microsoft.com/office/drawing/2014/main" val="10004"/>
                  </a:ext>
                </a:extLst>
              </a:tr>
            </a:tbl>
          </a:graphicData>
        </a:graphic>
      </p:graphicFrame>
      <p:sp>
        <p:nvSpPr>
          <p:cNvPr id="4" name="Rectangle 2"/>
          <p:cNvSpPr>
            <a:spLocks noChangeArrowheads="1"/>
          </p:cNvSpPr>
          <p:nvPr/>
        </p:nvSpPr>
        <p:spPr bwMode="auto">
          <a:xfrm>
            <a:off x="3347864" y="116632"/>
            <a:ext cx="45377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s-MX" sz="3200" b="1" u="sng" dirty="0">
                <a:solidFill>
                  <a:schemeClr val="tx1">
                    <a:lumMod val="50000"/>
                    <a:lumOff val="50000"/>
                  </a:schemeClr>
                </a:solidFill>
                <a:latin typeface="Calibri" pitchFamily="34" charset="0"/>
                <a:ea typeface="+mj-ea"/>
                <a:cs typeface="+mj-cs"/>
              </a:rPr>
              <a:t>Requisitos Anexo VI y ZCE</a:t>
            </a:r>
            <a:endParaRPr lang="en-US" sz="3200" b="1" u="sng" dirty="0">
              <a:solidFill>
                <a:schemeClr val="tx1">
                  <a:lumMod val="50000"/>
                  <a:lumOff val="50000"/>
                </a:schemeClr>
              </a:solidFill>
              <a:latin typeface="Calibri" pitchFamily="34" charset="0"/>
              <a:ea typeface="+mj-ea"/>
              <a:cs typeface="+mj-cs"/>
            </a:endParaRPr>
          </a:p>
        </p:txBody>
      </p:sp>
    </p:spTree>
    <p:extLst>
      <p:ext uri="{BB962C8B-B14F-4D97-AF65-F5344CB8AC3E}">
        <p14:creationId xmlns:p14="http://schemas.microsoft.com/office/powerpoint/2010/main" val="30543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535886" y="116632"/>
            <a:ext cx="1933734" cy="584775"/>
          </a:xfrm>
          <a:prstGeom prst="rect">
            <a:avLst/>
          </a:prstGeom>
          <a:noFill/>
          <a:ln w="9525">
            <a:noFill/>
            <a:miter lim="800000"/>
            <a:headEnd/>
            <a:tailEnd/>
          </a:ln>
        </p:spPr>
        <p:txBody>
          <a:bodyPr wrap="none" anchor="ctr">
            <a:spAutoFit/>
          </a:bodyPr>
          <a:lstStyle/>
          <a:p>
            <a:pPr algn="ctr"/>
            <a:r>
              <a:rPr lang="es-MX" sz="3200" b="1" u="sng" dirty="0">
                <a:solidFill>
                  <a:schemeClr val="tx1">
                    <a:lumMod val="50000"/>
                    <a:lumOff val="50000"/>
                  </a:schemeClr>
                </a:solidFill>
                <a:latin typeface="Calibri" pitchFamily="34" charset="0"/>
              </a:rPr>
              <a:t>Beneficios</a:t>
            </a:r>
          </a:p>
        </p:txBody>
      </p:sp>
      <p:sp>
        <p:nvSpPr>
          <p:cNvPr id="5" name="Rectangle 2"/>
          <p:cNvSpPr>
            <a:spLocks noChangeArrowheads="1"/>
          </p:cNvSpPr>
          <p:nvPr/>
        </p:nvSpPr>
        <p:spPr bwMode="auto">
          <a:xfrm>
            <a:off x="179512" y="881360"/>
            <a:ext cx="8712968" cy="5632311"/>
          </a:xfrm>
          <a:prstGeom prst="rect">
            <a:avLst/>
          </a:prstGeom>
          <a:noFill/>
          <a:ln w="9525">
            <a:noFill/>
            <a:miter lim="800000"/>
            <a:headEnd/>
            <a:tailEnd/>
          </a:ln>
        </p:spPr>
        <p:txBody>
          <a:bodyPr wrap="square" anchor="ctr">
            <a:spAutoFit/>
          </a:bodyPr>
          <a:lstStyle/>
          <a:p>
            <a:pPr algn="just">
              <a:lnSpc>
                <a:spcPct val="150000"/>
              </a:lnSpc>
            </a:pPr>
            <a:r>
              <a:rPr lang="es-MX" sz="1600" dirty="0">
                <a:latin typeface="Calibri" pitchFamily="34" charset="0"/>
              </a:rPr>
              <a:t>Derivado de la experiencia de Estados Unidos y Canadá y con apoyo de la CCA se ha determinado que el establecimiento de una ZCE permitiría:</a:t>
            </a:r>
          </a:p>
          <a:p>
            <a:pPr marL="457200" indent="-457200" algn="just">
              <a:lnSpc>
                <a:spcPct val="150000"/>
              </a:lnSpc>
              <a:buFont typeface="+mj-lt"/>
              <a:buAutoNum type="arabicPeriod"/>
            </a:pPr>
            <a:endParaRPr lang="es-MX" sz="1600" dirty="0">
              <a:latin typeface="Calibri" pitchFamily="34" charset="0"/>
            </a:endParaRPr>
          </a:p>
          <a:p>
            <a:pPr marL="457200" indent="-457200" algn="just">
              <a:lnSpc>
                <a:spcPct val="150000"/>
              </a:lnSpc>
              <a:buFont typeface="+mj-lt"/>
              <a:buAutoNum type="arabicPeriod"/>
            </a:pPr>
            <a:r>
              <a:rPr lang="es-MX" sz="1600" dirty="0">
                <a:latin typeface="Calibri" pitchFamily="34" charset="0"/>
              </a:rPr>
              <a:t>La </a:t>
            </a:r>
            <a:r>
              <a:rPr lang="es-MX" sz="1600" b="1" dirty="0">
                <a:latin typeface="Calibri" pitchFamily="34" charset="0"/>
              </a:rPr>
              <a:t>reducción de emisiones </a:t>
            </a:r>
            <a:r>
              <a:rPr lang="es-MX" sz="1600" dirty="0">
                <a:latin typeface="Calibri" pitchFamily="34" charset="0"/>
              </a:rPr>
              <a:t>de contaminantes (</a:t>
            </a:r>
            <a:r>
              <a:rPr lang="es-MX" sz="1600" dirty="0" err="1">
                <a:latin typeface="Calibri" pitchFamily="34" charset="0"/>
              </a:rPr>
              <a:t>NOx</a:t>
            </a:r>
            <a:r>
              <a:rPr lang="es-MX" sz="1600" dirty="0">
                <a:latin typeface="Calibri" pitchFamily="34" charset="0"/>
              </a:rPr>
              <a:t>, el SO2, material </a:t>
            </a:r>
            <a:r>
              <a:rPr lang="es-MX" sz="1600" dirty="0" err="1">
                <a:latin typeface="Calibri" pitchFamily="34" charset="0"/>
              </a:rPr>
              <a:t>particulado</a:t>
            </a:r>
            <a:r>
              <a:rPr lang="es-MX" sz="1600" dirty="0">
                <a:latin typeface="Calibri" pitchFamily="34" charset="0"/>
              </a:rPr>
              <a:t> y ozono) en más del 70% al 2030, respecto de las emisiones generadas en el 2011.</a:t>
            </a:r>
          </a:p>
          <a:p>
            <a:pPr marL="457200" indent="-457200" algn="just">
              <a:lnSpc>
                <a:spcPct val="150000"/>
              </a:lnSpc>
              <a:buFont typeface="+mj-lt"/>
              <a:buAutoNum type="arabicPeriod"/>
            </a:pPr>
            <a:r>
              <a:rPr lang="es-MX" sz="1600" dirty="0">
                <a:latin typeface="Calibri" pitchFamily="34" charset="0"/>
              </a:rPr>
              <a:t>Aproximadamente 3.83 millones de casos de </a:t>
            </a:r>
            <a:r>
              <a:rPr lang="es-MX" sz="1600" b="1" dirty="0">
                <a:latin typeface="Calibri" pitchFamily="34" charset="0"/>
              </a:rPr>
              <a:t>efectos en la salud </a:t>
            </a:r>
            <a:r>
              <a:rPr lang="es-MX" sz="1600" dirty="0">
                <a:latin typeface="Calibri" pitchFamily="34" charset="0"/>
              </a:rPr>
              <a:t>podrían prevenirse (entre fallecimientos prematuros, hospitalizaciones y días de trabajo perdidos).</a:t>
            </a:r>
          </a:p>
          <a:p>
            <a:pPr marL="457200" indent="-457200" algn="just">
              <a:lnSpc>
                <a:spcPct val="150000"/>
              </a:lnSpc>
              <a:buFont typeface="+mj-lt"/>
              <a:buAutoNum type="arabicPeriod"/>
            </a:pPr>
            <a:r>
              <a:rPr lang="es-MX" sz="1600" dirty="0">
                <a:latin typeface="Calibri" pitchFamily="34" charset="0"/>
              </a:rPr>
              <a:t>En </a:t>
            </a:r>
            <a:r>
              <a:rPr lang="es-MX" sz="1600" b="1" dirty="0">
                <a:latin typeface="Calibri" pitchFamily="34" charset="0"/>
              </a:rPr>
              <a:t>términos económicos</a:t>
            </a:r>
            <a:r>
              <a:rPr lang="es-MX" sz="1600" dirty="0">
                <a:latin typeface="Calibri" pitchFamily="34" charset="0"/>
              </a:rPr>
              <a:t>, se pronostica que, para 2030, los beneficios en la salud asociados con las reducciones en la concentración de PM2.5 oscilen entre 41,000 y 67,000 millones de dólares estadounidenses ($EU), o entre 2 y 7 por ciento del producto interno de bruto (PIB) que México registra actualmente. </a:t>
            </a:r>
          </a:p>
          <a:p>
            <a:pPr marL="457200" indent="-457200" algn="just">
              <a:lnSpc>
                <a:spcPct val="150000"/>
              </a:lnSpc>
              <a:buFont typeface="+mj-lt"/>
              <a:buAutoNum type="arabicPeriod"/>
            </a:pPr>
            <a:r>
              <a:rPr lang="es-MX" sz="1600" dirty="0">
                <a:latin typeface="Calibri" pitchFamily="34" charset="0"/>
              </a:rPr>
              <a:t>Oportunidad para que México el </a:t>
            </a:r>
            <a:r>
              <a:rPr lang="es-MX" sz="1600" b="1" dirty="0">
                <a:latin typeface="Calibri" pitchFamily="34" charset="0"/>
              </a:rPr>
              <a:t>potencial de mercado</a:t>
            </a:r>
            <a:r>
              <a:rPr lang="es-MX" sz="1600" dirty="0">
                <a:latin typeface="Calibri" pitchFamily="34" charset="0"/>
              </a:rPr>
              <a:t> de combustible marino ecológico. </a:t>
            </a:r>
          </a:p>
          <a:p>
            <a:pPr marL="457200" indent="-457200" algn="just">
              <a:lnSpc>
                <a:spcPct val="150000"/>
              </a:lnSpc>
              <a:buFont typeface="+mj-lt"/>
              <a:buAutoNum type="arabicPeriod"/>
            </a:pPr>
            <a:r>
              <a:rPr lang="es-MX" sz="1600" dirty="0">
                <a:latin typeface="Calibri" pitchFamily="34" charset="0"/>
              </a:rPr>
              <a:t>Los costos relacionados con combustible derivados de la designación de una ZCE mexicana se estiman en un total de 4,500 millones $USD, en comparación con un beneficio total proyectado en salud de entre 41,000 y 67,000 millones $USD.</a:t>
            </a:r>
          </a:p>
        </p:txBody>
      </p:sp>
    </p:spTree>
    <p:extLst>
      <p:ext uri="{BB962C8B-B14F-4D97-AF65-F5344CB8AC3E}">
        <p14:creationId xmlns:p14="http://schemas.microsoft.com/office/powerpoint/2010/main" val="66155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424326" y="115615"/>
            <a:ext cx="6265625" cy="584775"/>
          </a:xfrm>
          <a:prstGeom prst="rect">
            <a:avLst/>
          </a:prstGeom>
          <a:noFill/>
          <a:ln w="9525">
            <a:noFill/>
            <a:miter lim="800000"/>
            <a:headEnd/>
            <a:tailEnd/>
          </a:ln>
        </p:spPr>
        <p:txBody>
          <a:bodyPr wrap="none" anchor="ctr">
            <a:spAutoFit/>
          </a:bodyPr>
          <a:lstStyle/>
          <a:p>
            <a:pPr algn="ctr"/>
            <a:r>
              <a:rPr lang="es-MX" sz="3200" b="1" u="sng" dirty="0">
                <a:solidFill>
                  <a:schemeClr val="tx1">
                    <a:lumMod val="50000"/>
                    <a:lumOff val="50000"/>
                  </a:schemeClr>
                </a:solidFill>
                <a:latin typeface="Calibri" pitchFamily="34" charset="0"/>
              </a:rPr>
              <a:t>Proceso de Aceptación del Anexo VI</a:t>
            </a:r>
          </a:p>
        </p:txBody>
      </p:sp>
      <p:sp>
        <p:nvSpPr>
          <p:cNvPr id="4" name="2 Marcador de contenido"/>
          <p:cNvSpPr txBox="1">
            <a:spLocks/>
          </p:cNvSpPr>
          <p:nvPr/>
        </p:nvSpPr>
        <p:spPr>
          <a:xfrm>
            <a:off x="556929" y="1484784"/>
            <a:ext cx="8229600" cy="3993307"/>
          </a:xfrm>
          <a:prstGeom prst="rect">
            <a:avLst/>
          </a:prstGeom>
        </p:spPr>
        <p:txBody>
          <a:bodyPr/>
          <a:lstStyle>
            <a:lvl1pPr marL="0" indent="0" algn="ctr" rtl="0" eaLnBrk="0" fontAlgn="base" hangingPunct="0">
              <a:spcBef>
                <a:spcPct val="20000"/>
              </a:spcBef>
              <a:spcAft>
                <a:spcPct val="0"/>
              </a:spcAft>
              <a:buNone/>
              <a:defRPr sz="3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None/>
              <a:defRPr sz="28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000">
                <a:solidFill>
                  <a:schemeClr val="tx1">
                    <a:tint val="75000"/>
                  </a:schemeClr>
                </a:solidFill>
                <a:latin typeface="+mn-lt"/>
              </a:defRPr>
            </a:lvl4pPr>
            <a:lvl5pPr marL="1828800" indent="0" algn="ctr" rtl="0" eaLnBrk="0" fontAlgn="base" hangingPunct="0">
              <a:spcBef>
                <a:spcPct val="20000"/>
              </a:spcBef>
              <a:spcAft>
                <a:spcPct val="0"/>
              </a:spcAft>
              <a:buNone/>
              <a:defRPr sz="2000">
                <a:solidFill>
                  <a:schemeClr val="tx1">
                    <a:tint val="75000"/>
                  </a:schemeClr>
                </a:solidFill>
                <a:latin typeface="+mn-lt"/>
              </a:defRPr>
            </a:lvl5pPr>
            <a:lvl6pPr marL="2286000" indent="0" algn="ctr" rtl="0" fontAlgn="base">
              <a:spcBef>
                <a:spcPct val="20000"/>
              </a:spcBef>
              <a:spcAft>
                <a:spcPct val="0"/>
              </a:spcAft>
              <a:buNone/>
              <a:defRPr sz="2000">
                <a:solidFill>
                  <a:schemeClr val="tx1">
                    <a:tint val="75000"/>
                  </a:schemeClr>
                </a:solidFill>
                <a:latin typeface="+mn-lt"/>
              </a:defRPr>
            </a:lvl6pPr>
            <a:lvl7pPr marL="2743200" indent="0" algn="ctr" rtl="0" fontAlgn="base">
              <a:spcBef>
                <a:spcPct val="20000"/>
              </a:spcBef>
              <a:spcAft>
                <a:spcPct val="0"/>
              </a:spcAft>
              <a:buNone/>
              <a:defRPr sz="2000">
                <a:solidFill>
                  <a:schemeClr val="tx1">
                    <a:tint val="75000"/>
                  </a:schemeClr>
                </a:solidFill>
                <a:latin typeface="+mn-lt"/>
              </a:defRPr>
            </a:lvl7pPr>
            <a:lvl8pPr marL="3200400" indent="0" algn="ctr" rtl="0" fontAlgn="base">
              <a:spcBef>
                <a:spcPct val="20000"/>
              </a:spcBef>
              <a:spcAft>
                <a:spcPct val="0"/>
              </a:spcAft>
              <a:buNone/>
              <a:defRPr sz="2000">
                <a:solidFill>
                  <a:schemeClr val="tx1">
                    <a:tint val="75000"/>
                  </a:schemeClr>
                </a:solidFill>
                <a:latin typeface="+mn-lt"/>
              </a:defRPr>
            </a:lvl8pPr>
            <a:lvl9pPr marL="3657600" indent="0" algn="ctr" rtl="0" fontAlgn="base">
              <a:spcBef>
                <a:spcPct val="20000"/>
              </a:spcBef>
              <a:spcAft>
                <a:spcPct val="0"/>
              </a:spcAft>
              <a:buNone/>
              <a:defRPr sz="2000">
                <a:solidFill>
                  <a:schemeClr val="tx1">
                    <a:tint val="75000"/>
                  </a:schemeClr>
                </a:solidFill>
                <a:latin typeface="+mn-lt"/>
              </a:defRPr>
            </a:lvl9pPr>
          </a:lstStyle>
          <a:p>
            <a:pPr algn="just"/>
            <a:endParaRPr lang="en-US" sz="2400" kern="0">
              <a:latin typeface="Arial" panose="020B0604020202020204" pitchFamily="34" charset="0"/>
              <a:cs typeface="Arial" panose="020B0604020202020204" pitchFamily="34" charset="0"/>
            </a:endParaRPr>
          </a:p>
          <a:p>
            <a:pPr algn="just"/>
            <a:endParaRPr lang="en-US" sz="2400" kern="0">
              <a:latin typeface="Arial" panose="020B0604020202020204" pitchFamily="34" charset="0"/>
              <a:cs typeface="Arial" panose="020B0604020202020204" pitchFamily="34" charset="0"/>
            </a:endParaRPr>
          </a:p>
          <a:p>
            <a:pPr marL="457178" lvl="1" algn="just"/>
            <a:endParaRPr lang="en-US" kern="0">
              <a:latin typeface="Arial" panose="020B0604020202020204" pitchFamily="34" charset="0"/>
              <a:cs typeface="Arial" panose="020B0604020202020204" pitchFamily="34" charset="0"/>
            </a:endParaRPr>
          </a:p>
          <a:p>
            <a:pPr marL="457178" lvl="1" algn="just"/>
            <a:endParaRPr lang="en-US" kern="0" dirty="0">
              <a:latin typeface="Arial" panose="020B0604020202020204" pitchFamily="34" charset="0"/>
              <a:cs typeface="Arial" panose="020B0604020202020204" pitchFamily="34" charset="0"/>
            </a:endParaRPr>
          </a:p>
        </p:txBody>
      </p:sp>
      <p:sp>
        <p:nvSpPr>
          <p:cNvPr id="7" name="5 Rectángulo"/>
          <p:cNvSpPr/>
          <p:nvPr/>
        </p:nvSpPr>
        <p:spPr>
          <a:xfrm>
            <a:off x="1463937" y="1607770"/>
            <a:ext cx="2805084" cy="1152128"/>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Arial" panose="020B0604020202020204" pitchFamily="34" charset="0"/>
                <a:cs typeface="Arial" panose="020B0604020202020204" pitchFamily="34" charset="0"/>
              </a:rPr>
              <a:t>Obtención de los Vistos Buenos de las autoridades mexicanas involucradas en el ámbito de ejecución de los Anexos</a:t>
            </a:r>
            <a:endParaRPr lang="en-US" dirty="0">
              <a:latin typeface="Arial" panose="020B0604020202020204" pitchFamily="34" charset="0"/>
              <a:cs typeface="Arial" panose="020B0604020202020204" pitchFamily="34" charset="0"/>
            </a:endParaRPr>
          </a:p>
        </p:txBody>
      </p:sp>
      <p:sp>
        <p:nvSpPr>
          <p:cNvPr id="8" name="15 Rectángulo redondeado"/>
          <p:cNvSpPr/>
          <p:nvPr/>
        </p:nvSpPr>
        <p:spPr>
          <a:xfrm>
            <a:off x="4427984" y="3064633"/>
            <a:ext cx="2088232" cy="11533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Arial" panose="020B0604020202020204" pitchFamily="34" charset="0"/>
                <a:cs typeface="Arial" panose="020B0604020202020204" pitchFamily="34" charset="0"/>
              </a:rPr>
              <a:t>Publicación en el Diario Oficial de la Federación del decreto de aprobación del Senado</a:t>
            </a:r>
          </a:p>
        </p:txBody>
      </p:sp>
      <p:sp>
        <p:nvSpPr>
          <p:cNvPr id="9" name="16 Flecha derecha"/>
          <p:cNvSpPr/>
          <p:nvPr/>
        </p:nvSpPr>
        <p:spPr>
          <a:xfrm rot="10800000">
            <a:off x="3903035" y="3506920"/>
            <a:ext cx="432048" cy="1235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18 Recortar rectángulo de esquina diagonal"/>
          <p:cNvSpPr/>
          <p:nvPr/>
        </p:nvSpPr>
        <p:spPr>
          <a:xfrm>
            <a:off x="2181508" y="2975922"/>
            <a:ext cx="1656183" cy="1296144"/>
          </a:xfrm>
          <a:prstGeom prst="snip2Diag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Arial" panose="020B0604020202020204" pitchFamily="34" charset="0"/>
                <a:cs typeface="Arial" panose="020B0604020202020204" pitchFamily="34" charset="0"/>
              </a:rPr>
              <a:t>Elaboración y firma de los Instrumentos de Aceptación</a:t>
            </a:r>
          </a:p>
        </p:txBody>
      </p:sp>
      <p:sp>
        <p:nvSpPr>
          <p:cNvPr id="11" name="23 Elipse"/>
          <p:cNvSpPr/>
          <p:nvPr/>
        </p:nvSpPr>
        <p:spPr>
          <a:xfrm>
            <a:off x="-14068" y="3076503"/>
            <a:ext cx="1809156" cy="208823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Arial" panose="020B0604020202020204" pitchFamily="34" charset="0"/>
                <a:cs typeface="Arial" panose="020B0604020202020204" pitchFamily="34" charset="0"/>
              </a:rPr>
              <a:t>Depósito de los Instrumentos de Aceptación ante el Secretario General de la OMI</a:t>
            </a:r>
          </a:p>
        </p:txBody>
      </p:sp>
      <p:sp>
        <p:nvSpPr>
          <p:cNvPr id="12" name="27 Rectángulo"/>
          <p:cNvSpPr/>
          <p:nvPr/>
        </p:nvSpPr>
        <p:spPr>
          <a:xfrm>
            <a:off x="4631483" y="4556752"/>
            <a:ext cx="1851313" cy="10801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Arial" panose="020B0604020202020204" pitchFamily="34" charset="0"/>
                <a:cs typeface="Arial" panose="020B0604020202020204" pitchFamily="34" charset="0"/>
              </a:rPr>
              <a:t>Elaboración de los Decretos de Promulgación de los Anexos</a:t>
            </a:r>
          </a:p>
        </p:txBody>
      </p:sp>
      <p:sp>
        <p:nvSpPr>
          <p:cNvPr id="13" name="28 Rectángulo redondeado"/>
          <p:cNvSpPr/>
          <p:nvPr/>
        </p:nvSpPr>
        <p:spPr>
          <a:xfrm>
            <a:off x="2267749" y="4560098"/>
            <a:ext cx="1635289" cy="108012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Arial" panose="020B0604020202020204" pitchFamily="34" charset="0"/>
                <a:cs typeface="Arial" panose="020B0604020202020204" pitchFamily="34" charset="0"/>
              </a:rPr>
              <a:t>Definición de la entrada en vigor de los Anexos para México</a:t>
            </a:r>
          </a:p>
        </p:txBody>
      </p:sp>
      <p:sp>
        <p:nvSpPr>
          <p:cNvPr id="14" name="32 Elipse"/>
          <p:cNvSpPr/>
          <p:nvPr/>
        </p:nvSpPr>
        <p:spPr>
          <a:xfrm>
            <a:off x="7092280" y="3623994"/>
            <a:ext cx="1872208" cy="216024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Arial" panose="020B0604020202020204" pitchFamily="34" charset="0"/>
                <a:cs typeface="Arial" panose="020B0604020202020204" pitchFamily="34" charset="0"/>
              </a:rPr>
              <a:t>Publicación de los Decretos de Promulgación en el Diario Oficial de la Federación</a:t>
            </a:r>
          </a:p>
        </p:txBody>
      </p:sp>
      <p:sp>
        <p:nvSpPr>
          <p:cNvPr id="15" name="9 Elipse"/>
          <p:cNvSpPr/>
          <p:nvPr/>
        </p:nvSpPr>
        <p:spPr>
          <a:xfrm>
            <a:off x="5505929" y="1535762"/>
            <a:ext cx="2304256" cy="1296144"/>
          </a:xfrm>
          <a:prstGeom prst="ellipse">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Arial" panose="020B0604020202020204" pitchFamily="34" charset="0"/>
                <a:cs typeface="Arial" panose="020B0604020202020204" pitchFamily="34" charset="0"/>
              </a:rPr>
              <a:t>Someter los Anexos a la consideración del Senado de la República</a:t>
            </a:r>
          </a:p>
        </p:txBody>
      </p:sp>
      <p:sp>
        <p:nvSpPr>
          <p:cNvPr id="16" name="19 Flecha derecha"/>
          <p:cNvSpPr/>
          <p:nvPr/>
        </p:nvSpPr>
        <p:spPr>
          <a:xfrm rot="10800000">
            <a:off x="1670966" y="3445148"/>
            <a:ext cx="432048" cy="1235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21 Flecha derecha"/>
          <p:cNvSpPr/>
          <p:nvPr/>
        </p:nvSpPr>
        <p:spPr>
          <a:xfrm>
            <a:off x="3992687" y="5033182"/>
            <a:ext cx="432048" cy="1235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24 Flecha derecha"/>
          <p:cNvSpPr/>
          <p:nvPr/>
        </p:nvSpPr>
        <p:spPr>
          <a:xfrm>
            <a:off x="6594437" y="5054950"/>
            <a:ext cx="432048" cy="1235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25 Flecha derecha"/>
          <p:cNvSpPr/>
          <p:nvPr/>
        </p:nvSpPr>
        <p:spPr>
          <a:xfrm>
            <a:off x="4805659" y="2092949"/>
            <a:ext cx="432048" cy="1235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29 Flecha derecha"/>
          <p:cNvSpPr/>
          <p:nvPr/>
        </p:nvSpPr>
        <p:spPr>
          <a:xfrm rot="1092709">
            <a:off x="1644380" y="4989638"/>
            <a:ext cx="432048" cy="1235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33 Flecha derecha"/>
          <p:cNvSpPr/>
          <p:nvPr/>
        </p:nvSpPr>
        <p:spPr>
          <a:xfrm rot="8957549">
            <a:off x="6666920" y="2982865"/>
            <a:ext cx="432048" cy="1235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21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95536" y="1340768"/>
            <a:ext cx="8280920" cy="5184576"/>
          </a:xfrm>
          <a:prstGeom prst="rect">
            <a:avLst/>
          </a:prstGeom>
          <a:noFill/>
          <a:ln w="9525">
            <a:noFill/>
            <a:miter lim="800000"/>
            <a:headEnd/>
            <a:tailEnd/>
          </a:ln>
        </p:spPr>
        <p:txBody>
          <a:bodyPr anchor="ctr"/>
          <a:lstStyle/>
          <a:p>
            <a:pPr marL="457200" indent="-457200" algn="just">
              <a:lnSpc>
                <a:spcPct val="150000"/>
              </a:lnSpc>
              <a:buFont typeface="+mj-lt"/>
              <a:buAutoNum type="arabicPeriod"/>
            </a:pPr>
            <a:r>
              <a:rPr lang="es-MX" sz="1900" b="1" dirty="0">
                <a:latin typeface="Calibri" pitchFamily="34" charset="0"/>
              </a:rPr>
              <a:t>Certificados e inspecciones</a:t>
            </a:r>
            <a:r>
              <a:rPr lang="es-MX" sz="1900" dirty="0">
                <a:latin typeface="Calibri" pitchFamily="34" charset="0"/>
              </a:rPr>
              <a:t>. SCT,  SEMAR, SEMARNAT-PROFEPA-ASEA.</a:t>
            </a:r>
          </a:p>
          <a:p>
            <a:pPr marL="457200" indent="-457200" algn="just">
              <a:lnSpc>
                <a:spcPct val="150000"/>
              </a:lnSpc>
              <a:buFont typeface="+mj-lt"/>
              <a:buAutoNum type="arabicPeriod"/>
            </a:pPr>
            <a:r>
              <a:rPr lang="es-MX" sz="1900" b="1" dirty="0">
                <a:latin typeface="Calibri" pitchFamily="34" charset="0"/>
              </a:rPr>
              <a:t>Instalaciones </a:t>
            </a:r>
            <a:r>
              <a:rPr lang="es-MX" sz="1900" dirty="0">
                <a:latin typeface="Calibri" pitchFamily="34" charset="0"/>
              </a:rPr>
              <a:t>de recepción de combustible marino. CRE, SCT </a:t>
            </a:r>
          </a:p>
          <a:p>
            <a:pPr marL="457200" indent="-457200" algn="just">
              <a:lnSpc>
                <a:spcPct val="150000"/>
              </a:lnSpc>
              <a:buFont typeface="+mj-lt"/>
              <a:buAutoNum type="arabicPeriod"/>
            </a:pPr>
            <a:r>
              <a:rPr lang="es-MX" sz="1900" dirty="0">
                <a:latin typeface="Calibri" pitchFamily="34" charset="0"/>
              </a:rPr>
              <a:t>Disponibilidad de </a:t>
            </a:r>
            <a:r>
              <a:rPr lang="es-MX" sz="1900" b="1" dirty="0">
                <a:latin typeface="Calibri" pitchFamily="34" charset="0"/>
              </a:rPr>
              <a:t>combustible</a:t>
            </a:r>
            <a:r>
              <a:rPr lang="es-MX" sz="1900" dirty="0">
                <a:latin typeface="Calibri" pitchFamily="34" charset="0"/>
              </a:rPr>
              <a:t> marino. SENER, CRE, PEMEX.</a:t>
            </a:r>
          </a:p>
          <a:p>
            <a:pPr marL="457200" indent="-457200" algn="just">
              <a:lnSpc>
                <a:spcPct val="150000"/>
              </a:lnSpc>
              <a:buFont typeface="+mj-lt"/>
              <a:buAutoNum type="arabicPeriod"/>
            </a:pPr>
            <a:r>
              <a:rPr lang="es-MX" sz="1900" b="1" dirty="0">
                <a:latin typeface="Calibri" pitchFamily="34" charset="0"/>
              </a:rPr>
              <a:t>Eficiencia tecnológica </a:t>
            </a:r>
            <a:r>
              <a:rPr lang="es-MX" sz="1900" dirty="0">
                <a:latin typeface="Calibri" pitchFamily="34" charset="0"/>
              </a:rPr>
              <a:t>(motores, filtros). SCT.</a:t>
            </a:r>
          </a:p>
          <a:p>
            <a:pPr marL="457200" indent="-457200" algn="just">
              <a:lnSpc>
                <a:spcPct val="150000"/>
              </a:lnSpc>
              <a:buFont typeface="+mj-lt"/>
              <a:buAutoNum type="arabicPeriod"/>
            </a:pPr>
            <a:r>
              <a:rPr lang="es-MX" sz="1900" dirty="0">
                <a:latin typeface="Calibri" pitchFamily="34" charset="0"/>
              </a:rPr>
              <a:t>Adecuar, en caso de ser necesario, la </a:t>
            </a:r>
            <a:r>
              <a:rPr lang="es-MX" sz="1900" b="1" dirty="0">
                <a:latin typeface="Calibri" pitchFamily="34" charset="0"/>
              </a:rPr>
              <a:t>legislación vigente</a:t>
            </a:r>
            <a:r>
              <a:rPr lang="es-MX" sz="1900" dirty="0">
                <a:latin typeface="Calibri" pitchFamily="34" charset="0"/>
              </a:rPr>
              <a:t>, considerando Normas Oficiales Mexicanas y Reglamento en materia de prevención y control de la contaminación atmosférica, entre otros. SEMARNAT, ASEA, SCT, SENER.</a:t>
            </a:r>
          </a:p>
          <a:p>
            <a:pPr marL="457200" indent="-457200" algn="just">
              <a:lnSpc>
                <a:spcPct val="150000"/>
              </a:lnSpc>
              <a:buFont typeface="+mj-lt"/>
              <a:buAutoNum type="arabicPeriod"/>
            </a:pPr>
            <a:r>
              <a:rPr lang="es-MX" sz="1900" dirty="0">
                <a:latin typeface="Calibri" pitchFamily="34" charset="0"/>
              </a:rPr>
              <a:t>Seguimiento al </a:t>
            </a:r>
            <a:r>
              <a:rPr lang="es-MX" sz="1900" b="1" dirty="0">
                <a:latin typeface="Calibri" panose="020F0502020204030204" pitchFamily="34" charset="0"/>
              </a:rPr>
              <a:t>Comité</a:t>
            </a:r>
            <a:r>
              <a:rPr lang="es-MX" sz="1900" dirty="0">
                <a:latin typeface="Calibri" pitchFamily="34" charset="0"/>
              </a:rPr>
              <a:t> de Protección del Medio Marino de la OMI. SEMAR, SCT, SEMARNAT, SRE.</a:t>
            </a:r>
          </a:p>
          <a:p>
            <a:pPr marL="457200" indent="-457200" algn="just">
              <a:lnSpc>
                <a:spcPct val="150000"/>
              </a:lnSpc>
              <a:buFont typeface="+mj-lt"/>
              <a:buAutoNum type="arabicPeriod"/>
            </a:pPr>
            <a:r>
              <a:rPr lang="es-MX" sz="1900" b="1" dirty="0">
                <a:latin typeface="Calibri" pitchFamily="34" charset="0"/>
              </a:rPr>
              <a:t>Monitoreo</a:t>
            </a:r>
            <a:r>
              <a:rPr lang="es-MX" sz="1900" dirty="0">
                <a:latin typeface="Calibri" pitchFamily="34" charset="0"/>
              </a:rPr>
              <a:t> ambiental. SEMARNAT-INECC</a:t>
            </a:r>
          </a:p>
        </p:txBody>
      </p:sp>
      <p:sp>
        <p:nvSpPr>
          <p:cNvPr id="4" name="Rectangle 2"/>
          <p:cNvSpPr>
            <a:spLocks noChangeArrowheads="1"/>
          </p:cNvSpPr>
          <p:nvPr/>
        </p:nvSpPr>
        <p:spPr bwMode="auto">
          <a:xfrm>
            <a:off x="1691680" y="47526"/>
            <a:ext cx="7352972" cy="1077218"/>
          </a:xfrm>
          <a:prstGeom prst="rect">
            <a:avLst/>
          </a:prstGeom>
          <a:noFill/>
          <a:ln w="9525">
            <a:noFill/>
            <a:miter lim="800000"/>
            <a:headEnd/>
            <a:tailEnd/>
          </a:ln>
        </p:spPr>
        <p:txBody>
          <a:bodyPr wrap="square" anchor="ctr">
            <a:spAutoFit/>
          </a:bodyPr>
          <a:lstStyle/>
          <a:p>
            <a:pPr algn="ctr"/>
            <a:r>
              <a:rPr lang="es-MX" sz="3200" b="1" u="sng" dirty="0">
                <a:solidFill>
                  <a:schemeClr val="tx1">
                    <a:lumMod val="50000"/>
                    <a:lumOff val="50000"/>
                  </a:schemeClr>
                </a:solidFill>
                <a:latin typeface="Calibri" pitchFamily="34" charset="0"/>
              </a:rPr>
              <a:t>Aspectos Estratégicos para la Implementación del Anexo VI y ZCE</a:t>
            </a:r>
            <a:endParaRPr lang="en-US" sz="3200" b="1" u="sng" dirty="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2689214387"/>
      </p:ext>
    </p:extLst>
  </p:cSld>
  <p:clrMapOvr>
    <a:masterClrMapping/>
  </p:clrMapOvr>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2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2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88380</TotalTime>
  <Words>1250</Words>
  <Application>Microsoft Office PowerPoint</Application>
  <PresentationFormat>Presentación en pantalla (4:3)</PresentationFormat>
  <Paragraphs>110</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MS Mincho</vt:lpstr>
      <vt:lpstr>Arial</vt:lpstr>
      <vt:lpstr>Calibri</vt:lpstr>
      <vt:lpstr>Calisto MT</vt:lpstr>
      <vt:lpstr>Times New Roman</vt:lpstr>
      <vt:lpstr>Wingdings</vt:lpstr>
      <vt:lpstr>Diseño predeterminado</vt:lpstr>
      <vt:lpstr>8_Diseño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Roberto Martinez Verde</dc:creator>
  <cp:lastModifiedBy>Salomon Diaz Mondragon</cp:lastModifiedBy>
  <cp:revision>11828</cp:revision>
  <cp:lastPrinted>2016-05-17T21:40:21Z</cp:lastPrinted>
  <dcterms:created xsi:type="dcterms:W3CDTF">2013-05-02T09:03:06Z</dcterms:created>
  <dcterms:modified xsi:type="dcterms:W3CDTF">2016-12-09T23:04:58Z</dcterms:modified>
</cp:coreProperties>
</file>