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  <p:sldMasterId id="2147484074" r:id="rId2"/>
  </p:sldMasterIdLst>
  <p:notesMasterIdLst>
    <p:notesMasterId r:id="rId6"/>
  </p:notesMasterIdLst>
  <p:handoutMasterIdLst>
    <p:handoutMasterId r:id="rId7"/>
  </p:handoutMasterIdLst>
  <p:sldIdLst>
    <p:sldId id="611" r:id="rId3"/>
    <p:sldId id="629" r:id="rId4"/>
    <p:sldId id="633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Wingdings" pitchFamily="2" charset="2"/>
      <a:buChar char="ü"/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Font typeface="Wingdings" pitchFamily="2" charset="2"/>
      <a:buChar char="ü"/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Font typeface="Wingdings" pitchFamily="2" charset="2"/>
      <a:buChar char="ü"/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Font typeface="Wingdings" pitchFamily="2" charset="2"/>
      <a:buChar char="ü"/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Font typeface="Wingdings" pitchFamily="2" charset="2"/>
      <a:buChar char="ü"/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614"/>
    <a:srgbClr val="4F6228"/>
    <a:srgbClr val="FFFF99"/>
    <a:srgbClr val="FFFFFF"/>
    <a:srgbClr val="DAEDE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84509" autoAdjust="0"/>
  </p:normalViewPr>
  <p:slideViewPr>
    <p:cSldViewPr>
      <p:cViewPr>
        <p:scale>
          <a:sx n="59" d="100"/>
          <a:sy n="59" d="100"/>
        </p:scale>
        <p:origin x="-223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D9625E5-6FE4-43DA-9F39-9046513B0464}" type="datetimeFigureOut">
              <a:rPr lang="en-US"/>
              <a:pPr>
                <a:defRPr/>
              </a:pPr>
              <a:t>12/11/2016</a:t>
            </a:fld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3EF2583-4AC5-4FEA-B31F-DEC5763A4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4F72CED-1491-42C1-8A6B-1105B7A4B37D}" type="datetimeFigureOut">
              <a:rPr lang="en-US"/>
              <a:pPr>
                <a:defRPr/>
              </a:pPr>
              <a:t>12/11/2016</a:t>
            </a:fld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531606C-F14E-4638-8957-AE0348E41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sz="1200" b="1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1606C-F14E-4638-8957-AE0348E41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Projects 6 &amp; 7: Reducing Emissions from Goods Movement via Maritime Transportation in North America (Phase II); and Enhancing NA Enforcement of the IMO Maritime Fuel Sulfur Limits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prstClr val="black"/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Goals: </a:t>
            </a:r>
            <a:r>
              <a:rPr lang="en-US" sz="2000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Support Mexico’s effort to create an Emission Control Area (ECA) under the International Maritime Organization; and enhance North American capacity to assess compliance with maritime fuel sulfur standards in the ECAs.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nstantia" panose="02030602050306030303" pitchFamily="18" charset="0"/>
                <a:ea typeface="ＭＳ Ｐゴシック"/>
                <a:cs typeface="+mn-cs"/>
              </a:rPr>
              <a:t>Relevance to Canada: </a:t>
            </a:r>
            <a:r>
              <a:rPr lang="en-US" sz="2000" dirty="0">
                <a:latin typeface="Constantia" panose="02030602050306030303" pitchFamily="18" charset="0"/>
                <a:ea typeface="ＭＳ Ｐゴシック"/>
                <a:cs typeface="+mn-cs"/>
              </a:rPr>
              <a:t>a consistent approach involving </a:t>
            </a:r>
            <a:r>
              <a:rPr lang="en-US" sz="2000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the 3 countries</a:t>
            </a:r>
            <a:r>
              <a:rPr lang="en-US" sz="2000" dirty="0">
                <a:latin typeface="Constantia" panose="02030602050306030303" pitchFamily="18" charset="0"/>
                <a:ea typeface="ＭＳ Ｐゴシック"/>
                <a:cs typeface="+mn-cs"/>
              </a:rPr>
              <a:t> should result in increased health and related economic benefits for the region; level the playing field for ship operators transiting North American ports; and </a:t>
            </a:r>
            <a:r>
              <a:rPr lang="en-US" sz="2000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through the sharing of information and best practices, </a:t>
            </a:r>
            <a:r>
              <a:rPr lang="en-US" sz="2000" dirty="0">
                <a:latin typeface="Constantia" panose="02030602050306030303" pitchFamily="18" charset="0"/>
                <a:ea typeface="ＭＳ Ｐゴシック"/>
                <a:cs typeface="+mn-cs"/>
              </a:rPr>
              <a:t>facilitate national compliance enforcement activities.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000" dirty="0">
              <a:latin typeface="Constantia" panose="02030602050306030303" pitchFamily="18" charset="0"/>
              <a:ea typeface="ＭＳ Ｐゴシック"/>
              <a:cs typeface="+mn-cs"/>
            </a:endParaRP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b="1" dirty="0">
                <a:latin typeface="Constantia" panose="02030602050306030303" pitchFamily="18" charset="0"/>
                <a:ea typeface="ＭＳ Ｐゴシック"/>
                <a:cs typeface="+mn-cs"/>
              </a:rPr>
              <a:t>NALS</a:t>
            </a:r>
            <a:r>
              <a:rPr lang="fr-CA" sz="2000" dirty="0">
                <a:latin typeface="Constantia" panose="02030602050306030303" pitchFamily="18" charset="0"/>
                <a:ea typeface="ＭＳ Ｐゴシック"/>
                <a:cs typeface="+mn-cs"/>
              </a:rPr>
              <a:t>: 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We are committed to reducing greenhouse gas emissions from maritime shipping and will continue to work together and through the International Maritime Organization (IMO) to support implementation of a North American Emission Control Area that includes Mexico.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Continue ongoing collaboration through the Commission for Environmental Cooperation in support of the finalization and submission to the IMO of a Mexican Emission Control Area (ECA) designation proposal. 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nstantia" panose="02030602050306030303" pitchFamily="18" charset="0"/>
              <a:ea typeface="ＭＳ Ｐゴシック"/>
              <a:cs typeface="+mn-cs"/>
            </a:endParaRP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prstClr val="black"/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defTabSz="931774" eaLnBrk="1" hangingPunct="1">
              <a:spcBef>
                <a:spcPct val="20000"/>
              </a:spcBef>
              <a:spcAft>
                <a:spcPts val="1019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Steering Committee</a:t>
            </a:r>
            <a:r>
              <a:rPr lang="en-US" sz="2000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: Maritime Emissions – Transport Canada, </a:t>
            </a:r>
            <a:r>
              <a:rPr lang="en-US" sz="2000" kern="0" dirty="0" err="1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Semarnat</a:t>
            </a:r>
            <a:r>
              <a:rPr lang="en-US" sz="2000" kern="0" dirty="0">
                <a:solidFill>
                  <a:prstClr val="black"/>
                </a:solidFill>
                <a:latin typeface="Constantia" panose="02030602050306030303" pitchFamily="18" charset="0"/>
                <a:cs typeface="Arial" pitchFamily="34" charset="0"/>
              </a:rPr>
              <a:t>, EPA. </a:t>
            </a:r>
          </a:p>
          <a:p>
            <a:pPr defTabSz="931774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prstClr val="black"/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1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B0DE64D-2C6F-4865-B29D-07B980F12C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9C3CDAF-6B72-4CD6-B2BB-0675768396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5A9916B-29B6-4A9E-B3F6-054BD4F0D9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3D924D43-7347-4202-A66B-7DBF6834438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3505200"/>
            <a:ext cx="8458200" cy="1219040"/>
          </a:xfrm>
        </p:spPr>
        <p:txBody>
          <a:bodyPr/>
          <a:lstStyle/>
          <a:p>
            <a:r>
              <a:rPr lang="en-US" sz="3200" cap="none" dirty="0"/>
              <a:t>Reducing emissions from goods </a:t>
            </a:r>
            <a:r>
              <a:rPr lang="en-US" sz="3200" cap="none" dirty="0" smtClean="0"/>
              <a:t>movement </a:t>
            </a:r>
            <a:r>
              <a:rPr lang="en-US" sz="3200" cap="none" dirty="0"/>
              <a:t>via maritime transportation in North </a:t>
            </a:r>
            <a:r>
              <a:rPr lang="en-US" sz="3200" cap="none" dirty="0" smtClean="0"/>
              <a:t>America</a:t>
            </a:r>
            <a:endParaRPr lang="en-US" sz="3200" cap="none" dirty="0"/>
          </a:p>
        </p:txBody>
      </p:sp>
      <p:sp>
        <p:nvSpPr>
          <p:cNvPr id="10" name="Rectangle 9"/>
          <p:cNvSpPr/>
          <p:nvPr/>
        </p:nvSpPr>
        <p:spPr>
          <a:xfrm>
            <a:off x="685800" y="5562600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en-US" sz="2000" dirty="0"/>
              <a:t>Joint Public Advisory Committee (JPAC) Regular Session </a:t>
            </a:r>
            <a:r>
              <a:rPr lang="en-US" altLang="en-US" sz="2000" dirty="0" smtClean="0"/>
              <a:t>16-03</a:t>
            </a:r>
            <a:endParaRPr lang="en-US" altLang="en-US" sz="20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10040"/>
            <a:ext cx="1752600" cy="144796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62000" y="5486400"/>
            <a:ext cx="6553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4"/>
          <a:srcRect l="7475" t="18920" r="32518" b="31520"/>
          <a:stretch/>
        </p:blipFill>
        <p:spPr>
          <a:xfrm>
            <a:off x="457200" y="533400"/>
            <a:ext cx="822959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314279"/>
            <a:ext cx="9143999" cy="8287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on North American Air Quality </a:t>
            </a:r>
            <a:endParaRPr lang="en-US" sz="3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392" y="971394"/>
            <a:ext cx="4089608" cy="306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49" y="1748519"/>
            <a:ext cx="3438521" cy="3711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870" y="4055379"/>
            <a:ext cx="3637451" cy="272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0" b="37533"/>
          <a:stretch/>
        </p:blipFill>
        <p:spPr>
          <a:xfrm>
            <a:off x="8208977" y="6060184"/>
            <a:ext cx="93502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55155"/>
            <a:ext cx="844395" cy="7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381000"/>
            <a:ext cx="91760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Reducing </a:t>
            </a:r>
            <a:r>
              <a:rPr lang="en-US" sz="3200" b="1" dirty="0">
                <a:solidFill>
                  <a:prstClr val="white"/>
                </a:solidFill>
                <a:latin typeface="Calibri"/>
                <a:cs typeface="+mn-cs"/>
              </a:rPr>
              <a:t>Emissions from Goods Movement via Maritime Transportation in North America (Phase II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);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Enhancing </a:t>
            </a:r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North American Enforcement of the IMO Maritime Fuel Sulfur Limits</a:t>
            </a:r>
            <a:endParaRPr lang="en-US" sz="3200" b="1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MX" sz="20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250</Words>
  <Application>Microsoft Office PowerPoint</Application>
  <PresentationFormat>On-screen Show (4:3)</PresentationFormat>
  <Paragraphs>21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Clarity</vt:lpstr>
      <vt:lpstr>Office Theme</vt:lpstr>
      <vt:lpstr>Reducing emissions from goods movement via maritime transportation in North America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for Environmental Cooperation (CEC)</dc:title>
  <dc:creator>Karen Richardson</dc:creator>
  <cp:lastModifiedBy>Orlando Cabrera Rivera</cp:lastModifiedBy>
  <cp:revision>532</cp:revision>
  <cp:lastPrinted>2015-01-09T23:47:14Z</cp:lastPrinted>
  <dcterms:created xsi:type="dcterms:W3CDTF">2013-11-18T04:04:17Z</dcterms:created>
  <dcterms:modified xsi:type="dcterms:W3CDTF">2016-12-12T02:43:54Z</dcterms:modified>
</cp:coreProperties>
</file>