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92" r:id="rId2"/>
    <p:sldId id="327" r:id="rId3"/>
    <p:sldId id="335" r:id="rId4"/>
    <p:sldId id="336" r:id="rId5"/>
    <p:sldId id="332" r:id="rId6"/>
    <p:sldId id="328" r:id="rId7"/>
    <p:sldId id="329" r:id="rId8"/>
    <p:sldId id="330" r:id="rId9"/>
    <p:sldId id="344" r:id="rId10"/>
    <p:sldId id="343" r:id="rId11"/>
    <p:sldId id="341" r:id="rId12"/>
    <p:sldId id="339" r:id="rId13"/>
    <p:sldId id="337" r:id="rId14"/>
    <p:sldId id="338" r:id="rId15"/>
    <p:sldId id="331" r:id="rId16"/>
    <p:sldId id="346" r:id="rId17"/>
    <p:sldId id="347" r:id="rId18"/>
    <p:sldId id="345" r:id="rId19"/>
    <p:sldId id="324" r:id="rId20"/>
    <p:sldId id="333"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74AC7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94660"/>
  </p:normalViewPr>
  <p:slideViewPr>
    <p:cSldViewPr snapToGrid="0" snapToObjects="1">
      <p:cViewPr varScale="1">
        <p:scale>
          <a:sx n="110" d="100"/>
          <a:sy n="110" d="100"/>
        </p:scale>
        <p:origin x="-17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CFC6BCE-8590-EA4E-B85B-3C9BD2D3711E}" type="datetimeFigureOut">
              <a:rPr lang="en-US" smtClean="0"/>
              <a:t>12/12/2016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B6FA6A9-0736-064A-8F55-B7EB1E118116}" type="slidenum">
              <a:rPr lang="en-US" smtClean="0"/>
              <a:t>‹#›</a:t>
            </a:fld>
            <a:endParaRPr lang="en-US" dirty="0"/>
          </a:p>
        </p:txBody>
      </p:sp>
    </p:spTree>
    <p:extLst>
      <p:ext uri="{BB962C8B-B14F-4D97-AF65-F5344CB8AC3E}">
        <p14:creationId xmlns:p14="http://schemas.microsoft.com/office/powerpoint/2010/main" val="2841921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536ABB9-64A6-7F48-A077-478C4B34D54C}" type="datetimeFigureOut">
              <a:rPr lang="en-US" smtClean="0"/>
              <a:t>12/12/2016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6D10952-F7EC-F846-BB68-53B91849A025}" type="slidenum">
              <a:rPr lang="en-US" smtClean="0"/>
              <a:t>‹#›</a:t>
            </a:fld>
            <a:endParaRPr lang="en-US" dirty="0"/>
          </a:p>
        </p:txBody>
      </p:sp>
    </p:spTree>
    <p:extLst>
      <p:ext uri="{BB962C8B-B14F-4D97-AF65-F5344CB8AC3E}">
        <p14:creationId xmlns:p14="http://schemas.microsoft.com/office/powerpoint/2010/main" val="3203728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However, 3 of our 5 sources are not directly controlled by the Port.  We need</a:t>
            </a:r>
            <a:r>
              <a:rPr lang="en-US" baseline="0" dirty="0" smtClean="0"/>
              <a:t> a coordinated effort to address these sources.</a:t>
            </a:r>
            <a:endParaRPr lang="en-US" dirty="0"/>
          </a:p>
        </p:txBody>
      </p:sp>
      <p:sp>
        <p:nvSpPr>
          <p:cNvPr id="4" name="Slide Number Placeholder 3"/>
          <p:cNvSpPr>
            <a:spLocks noGrp="1"/>
          </p:cNvSpPr>
          <p:nvPr>
            <p:ph type="sldNum" sz="quarter" idx="10"/>
          </p:nvPr>
        </p:nvSpPr>
        <p:spPr/>
        <p:txBody>
          <a:bodyPr/>
          <a:lstStyle/>
          <a:p>
            <a:fld id="{E074D489-D292-4B4B-8553-7AF6FEE85497}"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“Omni” refers to the multiple types of cargo that Pasha receives including containerized and non-containerized materials. </a:t>
            </a:r>
          </a:p>
          <a:p>
            <a:pPr marL="171450" indent="-171450">
              <a:buFontTx/>
              <a:buChar char="-"/>
            </a:pPr>
            <a:r>
              <a:rPr lang="en-US" dirty="0" smtClean="0"/>
              <a:t>Project Ideal Candidate….</a:t>
            </a:r>
          </a:p>
          <a:p>
            <a:pPr marL="171450" indent="-171450">
              <a:buFontTx/>
              <a:buChar char="-"/>
            </a:pPr>
            <a:r>
              <a:rPr lang="en-US" dirty="0" smtClean="0"/>
              <a:t>Pasha’s</a:t>
            </a:r>
            <a:r>
              <a:rPr lang="en-US" baseline="0" dirty="0" smtClean="0"/>
              <a:t> vision is to become a laboratory  for the integration of zero and near-zero emission goods movement technologies into a solar-powered micogrid.</a:t>
            </a:r>
          </a:p>
          <a:p>
            <a:pPr marL="171450" indent="-171450">
              <a:buFontTx/>
              <a:buChar char="-"/>
            </a:pPr>
            <a:r>
              <a:rPr lang="en-US" dirty="0" smtClean="0"/>
              <a:t>Smaller</a:t>
            </a:r>
            <a:r>
              <a:rPr lang="en-US" baseline="0" dirty="0" smtClean="0"/>
              <a:t> marine Terminal - equipment duty cycle suited for pre-commercial testing of Zero- and near zero-emission cargo handling equipment technologies </a:t>
            </a:r>
          </a:p>
          <a:p>
            <a:pPr marL="171450" indent="-171450">
              <a:buFontTx/>
              <a:buChar char="-"/>
            </a:pPr>
            <a:r>
              <a:rPr lang="en-US" baseline="0" dirty="0" smtClean="0"/>
              <a:t>Pasha Terminal serves as a testing ground for various electric and other non-polluting technologies that move both break bulk and containerized cargo</a:t>
            </a:r>
          </a:p>
          <a:p>
            <a:pPr marL="171450" indent="-171450">
              <a:buFontTx/>
              <a:buChar char="-"/>
            </a:pPr>
            <a:r>
              <a:rPr lang="en-US" baseline="0" dirty="0" smtClean="0"/>
              <a:t>Advanced Technologies  tested at this terminal have a broad application to multiple goods distribution centers</a:t>
            </a:r>
          </a:p>
          <a:p>
            <a:pPr marL="171450" indent="-171450">
              <a:buFontTx/>
              <a:buChar char="-"/>
            </a:pPr>
            <a:r>
              <a:rPr lang="en-US" baseline="0" dirty="0" smtClean="0"/>
              <a:t>Zero- and near zero-emission cargo handling equipment technologies tested are scalable and can be distributed throughout the region</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11</a:t>
            </a:fld>
            <a:endParaRPr lang="en-US" dirty="0"/>
          </a:p>
        </p:txBody>
      </p:sp>
    </p:spTree>
    <p:extLst>
      <p:ext uri="{BB962C8B-B14F-4D97-AF65-F5344CB8AC3E}">
        <p14:creationId xmlns:p14="http://schemas.microsoft.com/office/powerpoint/2010/main" val="363456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smtClean="0"/>
              <a:t>Demonstrate near-zero and zero cargo handling equipment can be introduced and utilized in conventional container terminals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13</a:t>
            </a:fld>
            <a:endParaRPr lang="en-US" dirty="0"/>
          </a:p>
        </p:txBody>
      </p:sp>
    </p:spTree>
    <p:extLst>
      <p:ext uri="{BB962C8B-B14F-4D97-AF65-F5344CB8AC3E}">
        <p14:creationId xmlns:p14="http://schemas.microsoft.com/office/powerpoint/2010/main" val="363456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dirty="0" smtClean="0"/>
              <a:t>- Everport terminal operates 100 yard tractors</a:t>
            </a:r>
          </a:p>
          <a:p>
            <a:pPr marL="342900" lvl="1" indent="-342900"/>
            <a:endParaRPr lang="en-US" dirty="0" smtClean="0"/>
          </a:p>
          <a:p>
            <a:pPr marL="342900" lvl="1" indent="-342900"/>
            <a:r>
              <a:rPr lang="en-US" dirty="0" smtClean="0"/>
              <a:t>- If demonstration equipment is successful, 25% of Everports’s fleet will be near-zero and zero emissions</a:t>
            </a:r>
          </a:p>
        </p:txBody>
      </p:sp>
      <p:sp>
        <p:nvSpPr>
          <p:cNvPr id="4" name="Slide Number Placeholder 3"/>
          <p:cNvSpPr>
            <a:spLocks noGrp="1"/>
          </p:cNvSpPr>
          <p:nvPr>
            <p:ph type="sldNum" sz="quarter" idx="10"/>
          </p:nvPr>
        </p:nvSpPr>
        <p:spPr/>
        <p:txBody>
          <a:bodyPr/>
          <a:lstStyle/>
          <a:p>
            <a:fld id="{06D10952-F7EC-F846-BB68-53B91849A025}" type="slidenum">
              <a:rPr lang="en-US" smtClean="0"/>
              <a:t>14</a:t>
            </a:fld>
            <a:endParaRPr lang="en-US" dirty="0"/>
          </a:p>
        </p:txBody>
      </p:sp>
    </p:spTree>
    <p:extLst>
      <p:ext uri="{BB962C8B-B14F-4D97-AF65-F5344CB8AC3E}">
        <p14:creationId xmlns:p14="http://schemas.microsoft.com/office/powerpoint/2010/main" val="363456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15</a:t>
            </a:fld>
            <a:endParaRPr lang="en-US" dirty="0"/>
          </a:p>
        </p:txBody>
      </p:sp>
    </p:spTree>
    <p:extLst>
      <p:ext uri="{BB962C8B-B14F-4D97-AF65-F5344CB8AC3E}">
        <p14:creationId xmlns:p14="http://schemas.microsoft.com/office/powerpoint/2010/main" val="327377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16</a:t>
            </a:fld>
            <a:endParaRPr lang="en-US" dirty="0"/>
          </a:p>
        </p:txBody>
      </p:sp>
    </p:spTree>
    <p:extLst>
      <p:ext uri="{BB962C8B-B14F-4D97-AF65-F5344CB8AC3E}">
        <p14:creationId xmlns:p14="http://schemas.microsoft.com/office/powerpoint/2010/main" val="327377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17</a:t>
            </a:fld>
            <a:endParaRPr lang="en-US" dirty="0"/>
          </a:p>
        </p:txBody>
      </p:sp>
    </p:spTree>
    <p:extLst>
      <p:ext uri="{BB962C8B-B14F-4D97-AF65-F5344CB8AC3E}">
        <p14:creationId xmlns:p14="http://schemas.microsoft.com/office/powerpoint/2010/main" val="327377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18</a:t>
            </a:fld>
            <a:endParaRPr lang="en-US" dirty="0"/>
          </a:p>
        </p:txBody>
      </p:sp>
    </p:spTree>
    <p:extLst>
      <p:ext uri="{BB962C8B-B14F-4D97-AF65-F5344CB8AC3E}">
        <p14:creationId xmlns:p14="http://schemas.microsoft.com/office/powerpoint/2010/main" val="327377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North American ECA is</a:t>
            </a:r>
            <a:r>
              <a:rPr lang="en-US" baseline="0" dirty="0" smtClean="0"/>
              <a:t> a great example of a coordinated effort that reduces emissions while maintaining a level playing field.</a:t>
            </a:r>
            <a:endParaRPr lang="en-US" dirty="0"/>
          </a:p>
        </p:txBody>
      </p:sp>
      <p:sp>
        <p:nvSpPr>
          <p:cNvPr id="4" name="Slide Number Placeholder 3"/>
          <p:cNvSpPr>
            <a:spLocks noGrp="1"/>
          </p:cNvSpPr>
          <p:nvPr>
            <p:ph type="sldNum" sz="quarter" idx="10"/>
          </p:nvPr>
        </p:nvSpPr>
        <p:spPr/>
        <p:txBody>
          <a:bodyPr/>
          <a:lstStyle/>
          <a:p>
            <a:fld id="{E074D489-D292-4B4B-8553-7AF6FEE85497}"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4D489-D292-4B4B-8553-7AF6FEE85497}"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our long term goals that were adopted as part of the 2010 CAAP Update.   W</a:t>
            </a:r>
            <a:r>
              <a:rPr lang="en-US" baseline="0" dirty="0" smtClean="0"/>
              <a:t>e have reached all of goals for 2014.  Does this mean we need to stop?  “No.”  As other factors like cargo throughput continue to grow, emissions will grow and we will need new strategies to reduce pollutants.  This is the main reason why we are currently updating the CAAP.  </a:t>
            </a:r>
          </a:p>
          <a:p>
            <a:endParaRPr lang="en-US" baseline="0" dirty="0" smtClean="0"/>
          </a:p>
          <a:p>
            <a:r>
              <a:rPr lang="en-US" baseline="0" dirty="0" smtClean="0"/>
              <a:t>The small increase in NOx between 2014 and 2015 is due to the increased period of congestion that occurred throughout the San Pedro Bay Ports from Fall 2014 to Spring 2015</a:t>
            </a:r>
          </a:p>
        </p:txBody>
      </p:sp>
      <p:sp>
        <p:nvSpPr>
          <p:cNvPr id="4" name="Slide Number Placeholder 3"/>
          <p:cNvSpPr>
            <a:spLocks noGrp="1"/>
          </p:cNvSpPr>
          <p:nvPr>
            <p:ph type="sldNum" sz="quarter" idx="10"/>
          </p:nvPr>
        </p:nvSpPr>
        <p:spPr/>
        <p:txBody>
          <a:bodyPr/>
          <a:lstStyle/>
          <a:p>
            <a:fld id="{06D10952-F7EC-F846-BB68-53B91849A025}" type="slidenum">
              <a:rPr lang="en-US" smtClean="0"/>
              <a:t>3</a:t>
            </a:fld>
            <a:endParaRPr lang="en-US" dirty="0"/>
          </a:p>
        </p:txBody>
      </p:sp>
    </p:spTree>
    <p:extLst>
      <p:ext uri="{BB962C8B-B14F-4D97-AF65-F5344CB8AC3E}">
        <p14:creationId xmlns:p14="http://schemas.microsoft.com/office/powerpoint/2010/main" val="273109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8" indent="-171438">
              <a:buFont typeface="Arial" panose="020B0604020202020204" pitchFamily="34" charset="0"/>
              <a:buChar char="•"/>
            </a:pPr>
            <a:r>
              <a:rPr lang="en-US" dirty="0" smtClean="0"/>
              <a:t>Points</a:t>
            </a:r>
            <a:r>
              <a:rPr lang="en-US" baseline="0" dirty="0" smtClean="0"/>
              <a:t> of interest</a:t>
            </a:r>
          </a:p>
          <a:p>
            <a:pPr marL="628604" lvl="1" indent="-171438">
              <a:buFont typeface="Arial" panose="020B0604020202020204" pitchFamily="34" charset="0"/>
              <a:buChar char="•"/>
            </a:pPr>
            <a:r>
              <a:rPr lang="en-US" baseline="0" dirty="0" smtClean="0"/>
              <a:t>Noted on slide</a:t>
            </a:r>
          </a:p>
          <a:p>
            <a:pPr marL="628604" lvl="1" indent="-171438">
              <a:buFont typeface="Arial" panose="020B0604020202020204" pitchFamily="34" charset="0"/>
              <a:buChar char="•"/>
            </a:pPr>
            <a:r>
              <a:rPr lang="en-US" baseline="0" dirty="0" smtClean="0"/>
              <a:t>We anticipate that CO</a:t>
            </a:r>
            <a:r>
              <a:rPr lang="en-US" baseline="-25000" dirty="0" smtClean="0"/>
              <a:t>2</a:t>
            </a:r>
            <a:r>
              <a:rPr lang="en-US" baseline="0" dirty="0" smtClean="0"/>
              <a:t>e will resume tracking similar to pre-2014 trends starting in 2016, however OGVs will tend to increase boiler usage (a big CO</a:t>
            </a:r>
            <a:r>
              <a:rPr lang="en-US" baseline="-25000" dirty="0" smtClean="0"/>
              <a:t>2</a:t>
            </a:r>
            <a:r>
              <a:rPr lang="en-US" baseline="0" dirty="0" smtClean="0"/>
              <a:t>e source) due to the CARB shore power regulation implementation requirements (cruise, container, reefers).</a:t>
            </a:r>
          </a:p>
          <a:p>
            <a:pPr marL="628604" lvl="1" indent="-171438" defTabSz="457166">
              <a:buFont typeface="Arial" panose="020B0604020202020204" pitchFamily="34" charset="0"/>
              <a:buChar char="•"/>
              <a:defRPr/>
            </a:pPr>
            <a:r>
              <a:rPr lang="en-US" dirty="0" smtClean="0">
                <a:solidFill>
                  <a:srgbClr val="FFFF00"/>
                </a:solidFill>
              </a:rPr>
              <a:t>Increase in CO</a:t>
            </a:r>
            <a:r>
              <a:rPr lang="en-US" baseline="-25000" dirty="0" smtClean="0">
                <a:solidFill>
                  <a:srgbClr val="FFFF00"/>
                </a:solidFill>
              </a:rPr>
              <a:t>2</a:t>
            </a:r>
            <a:r>
              <a:rPr lang="en-US" dirty="0" smtClean="0">
                <a:solidFill>
                  <a:srgbClr val="FFFF00"/>
                </a:solidFill>
              </a:rPr>
              <a:t>e due primarily to period of temporary congestion, increase use of boilers by OGVs using shore power, increased cruise activities compared to 2013. YELLOW CIRCLE</a:t>
            </a:r>
          </a:p>
          <a:p>
            <a:pPr marL="628604" lvl="1" indent="-17143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4</a:t>
            </a:fld>
            <a:endParaRPr lang="en-US" dirty="0"/>
          </a:p>
        </p:txBody>
      </p:sp>
    </p:spTree>
    <p:extLst>
      <p:ext uri="{BB962C8B-B14F-4D97-AF65-F5344CB8AC3E}">
        <p14:creationId xmlns:p14="http://schemas.microsoft.com/office/powerpoint/2010/main" val="139104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5</a:t>
            </a:fld>
            <a:endParaRPr lang="en-US" dirty="0"/>
          </a:p>
        </p:txBody>
      </p:sp>
    </p:spTree>
    <p:extLst>
      <p:ext uri="{BB962C8B-B14F-4D97-AF65-F5344CB8AC3E}">
        <p14:creationId xmlns:p14="http://schemas.microsoft.com/office/powerpoint/2010/main" val="327377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8435"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84" charset="-128"/>
                <a:cs typeface="ＭＳ Ｐゴシック" pitchFamily="-84" charset="-128"/>
              </a:rPr>
              <a:t>We still have work to do.  First, our SCAB is not</a:t>
            </a:r>
            <a:r>
              <a:rPr lang="en-US" baseline="0" dirty="0" smtClean="0">
                <a:ea typeface="ＭＳ Ｐゴシック" pitchFamily="-84" charset="-128"/>
                <a:cs typeface="ＭＳ Ｐゴシック" pitchFamily="-84" charset="-128"/>
              </a:rPr>
              <a:t> in attainment for Ozone (extreme non-attainment),</a:t>
            </a:r>
          </a:p>
          <a:p>
            <a:pPr eaLnBrk="1" hangingPunct="1">
              <a:spcBef>
                <a:spcPct val="0"/>
              </a:spcBef>
            </a:pPr>
            <a:endParaRPr lang="en-US" baseline="0" dirty="0" smtClean="0">
              <a:ea typeface="ＭＳ Ｐゴシック" pitchFamily="-84" charset="-128"/>
              <a:cs typeface="ＭＳ Ｐゴシック" pitchFamily="-84" charset="-128"/>
            </a:endParaRPr>
          </a:p>
          <a:p>
            <a:pPr eaLnBrk="1" hangingPunct="1">
              <a:spcBef>
                <a:spcPct val="0"/>
              </a:spcBef>
            </a:pPr>
            <a:r>
              <a:rPr lang="en-US" baseline="0" dirty="0" smtClean="0">
                <a:ea typeface="ＭＳ Ｐゴシック" pitchFamily="-84" charset="-128"/>
                <a:cs typeface="ＭＳ Ｐゴシック" pitchFamily="-84" charset="-128"/>
              </a:rPr>
              <a:t>Describe graphic…</a:t>
            </a:r>
            <a:endParaRPr lang="en-US" dirty="0">
              <a:ea typeface="ＭＳ Ｐゴシック" pitchFamily="-84" charset="-128"/>
              <a:cs typeface="ＭＳ Ｐゴシック" pitchFamily="-84" charset="-128"/>
            </a:endParaRPr>
          </a:p>
        </p:txBody>
      </p:sp>
      <p:sp>
        <p:nvSpPr>
          <p:cNvPr id="18436" name="Slide Number Placeholder 3"/>
          <p:cNvSpPr txBox="1">
            <a:spLocks noGrp="1"/>
          </p:cNvSpPr>
          <p:nvPr/>
        </p:nvSpPr>
        <p:spPr bwMode="auto">
          <a:xfrm>
            <a:off x="3970939" y="8829967"/>
            <a:ext cx="3037840" cy="464820"/>
          </a:xfrm>
          <a:prstGeom prst="rect">
            <a:avLst/>
          </a:prstGeom>
          <a:noFill/>
          <a:ln w="9525">
            <a:noFill/>
            <a:miter lim="800000"/>
            <a:headEnd/>
            <a:tailEnd/>
          </a:ln>
        </p:spPr>
        <p:txBody>
          <a:bodyPr lIns="92300" tIns="46151" rIns="92300" bIns="46151" anchor="b">
            <a:prstTxWarp prst="textNoShape">
              <a:avLst/>
            </a:prstTxWarp>
          </a:bodyPr>
          <a:lstStyle/>
          <a:p>
            <a:pPr algn="r"/>
            <a:fld id="{2E1131BC-946E-5745-982C-D52EF8F69BFE}" type="slidenum">
              <a:rPr lang="en-US" sz="1300">
                <a:latin typeface="Calibri" pitchFamily="-84" charset="0"/>
              </a:rPr>
              <a:pPr algn="r"/>
              <a:t>6</a:t>
            </a:fld>
            <a:endParaRPr lang="en-US" sz="1300" dirty="0">
              <a:latin typeface="Calibri"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048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84" charset="-128"/>
                <a:cs typeface="ＭＳ Ｐゴシック" pitchFamily="-84" charset="-128"/>
              </a:rPr>
              <a:t>…and PM2.5.</a:t>
            </a:r>
          </a:p>
          <a:p>
            <a:pPr eaLnBrk="1" hangingPunct="1">
              <a:spcBef>
                <a:spcPct val="0"/>
              </a:spcBef>
            </a:pPr>
            <a:endParaRPr lang="en-US" dirty="0">
              <a:ea typeface="ＭＳ Ｐゴシック" pitchFamily="-84" charset="-128"/>
              <a:cs typeface="ＭＳ Ｐゴシック" pitchFamily="-84" charset="-128"/>
            </a:endParaRPr>
          </a:p>
          <a:p>
            <a:pPr eaLnBrk="1" hangingPunct="1">
              <a:spcBef>
                <a:spcPct val="0"/>
              </a:spcBef>
            </a:pPr>
            <a:r>
              <a:rPr lang="en-US" dirty="0" smtClean="0">
                <a:ea typeface="ＭＳ Ｐゴシック" pitchFamily="-84" charset="-128"/>
                <a:cs typeface="ＭＳ Ｐゴシック" pitchFamily="-84" charset="-128"/>
              </a:rPr>
              <a:t>PM</a:t>
            </a:r>
            <a:r>
              <a:rPr lang="en-US" baseline="0" dirty="0" smtClean="0">
                <a:ea typeface="ＭＳ Ｐゴシック" pitchFamily="-84" charset="-128"/>
                <a:cs typeface="ＭＳ Ｐゴシック" pitchFamily="-84" charset="-128"/>
              </a:rPr>
              <a:t> 2.5 areas of non-attainment</a:t>
            </a:r>
            <a:endParaRPr lang="en-US" dirty="0" smtClean="0">
              <a:ea typeface="ＭＳ Ｐゴシック" pitchFamily="-84" charset="-128"/>
              <a:cs typeface="ＭＳ Ｐゴシック" pitchFamily="-84" charset="-128"/>
            </a:endParaRPr>
          </a:p>
        </p:txBody>
      </p:sp>
      <p:sp>
        <p:nvSpPr>
          <p:cNvPr id="20484" name="Slide Number Placeholder 3"/>
          <p:cNvSpPr txBox="1">
            <a:spLocks noGrp="1"/>
          </p:cNvSpPr>
          <p:nvPr/>
        </p:nvSpPr>
        <p:spPr bwMode="auto">
          <a:xfrm>
            <a:off x="3970939" y="8829967"/>
            <a:ext cx="3037840" cy="464820"/>
          </a:xfrm>
          <a:prstGeom prst="rect">
            <a:avLst/>
          </a:prstGeom>
          <a:noFill/>
          <a:ln w="9525">
            <a:noFill/>
            <a:miter lim="800000"/>
            <a:headEnd/>
            <a:tailEnd/>
          </a:ln>
        </p:spPr>
        <p:txBody>
          <a:bodyPr lIns="92300" tIns="46151" rIns="92300" bIns="46151" anchor="b">
            <a:prstTxWarp prst="textNoShape">
              <a:avLst/>
            </a:prstTxWarp>
          </a:bodyPr>
          <a:lstStyle/>
          <a:p>
            <a:pPr algn="r"/>
            <a:fld id="{9AF9F7CE-3776-E84C-82B7-8776B61320C1}" type="slidenum">
              <a:rPr lang="en-US" sz="1300">
                <a:solidFill>
                  <a:prstClr val="black"/>
                </a:solidFill>
                <a:latin typeface="Calibri" pitchFamily="-84" charset="0"/>
              </a:rPr>
              <a:pPr algn="r"/>
              <a:t>7</a:t>
            </a:fld>
            <a:endParaRPr lang="en-US" sz="1300" dirty="0">
              <a:solidFill>
                <a:prstClr val="black"/>
              </a:solidFill>
              <a:latin typeface="Calibri"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AB32 set an 80% GHG emission reduction goal by 2050.</a:t>
            </a:r>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8</a:t>
            </a:fld>
            <a:endParaRPr lang="en-US" dirty="0"/>
          </a:p>
        </p:txBody>
      </p:sp>
    </p:spTree>
    <p:extLst>
      <p:ext uri="{BB962C8B-B14F-4D97-AF65-F5344CB8AC3E}">
        <p14:creationId xmlns:p14="http://schemas.microsoft.com/office/powerpoint/2010/main" val="52727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 landlord port, Definition of scopes, 99%+ supply chain</a:t>
            </a:r>
            <a:r>
              <a:rPr lang="en-US" baseline="0" dirty="0" smtClean="0"/>
              <a:t> emissions Scope 3</a:t>
            </a:r>
            <a:endParaRPr lang="en-US" dirty="0"/>
          </a:p>
        </p:txBody>
      </p:sp>
      <p:sp>
        <p:nvSpPr>
          <p:cNvPr id="4" name="Slide Number Placeholder 3"/>
          <p:cNvSpPr>
            <a:spLocks noGrp="1"/>
          </p:cNvSpPr>
          <p:nvPr>
            <p:ph type="sldNum" sz="quarter" idx="10"/>
          </p:nvPr>
        </p:nvSpPr>
        <p:spPr/>
        <p:txBody>
          <a:bodyPr/>
          <a:lstStyle/>
          <a:p>
            <a:pPr>
              <a:defRPr/>
            </a:pPr>
            <a:fld id="{9DFA5BCA-3C68-4564-9057-3CA540606440}"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10952-F7EC-F846-BB68-53B91849A025}" type="slidenum">
              <a:rPr lang="en-US" smtClean="0"/>
              <a:t>10</a:t>
            </a:fld>
            <a:endParaRPr lang="en-US" dirty="0"/>
          </a:p>
        </p:txBody>
      </p:sp>
    </p:spTree>
    <p:extLst>
      <p:ext uri="{BB962C8B-B14F-4D97-AF65-F5344CB8AC3E}">
        <p14:creationId xmlns:p14="http://schemas.microsoft.com/office/powerpoint/2010/main" val="327377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8F48B-D6BA-CB4E-A268-932DE6F16342}" type="datetimeFigureOut">
              <a:rPr lang="en-US" smtClean="0"/>
              <a:pPr/>
              <a:t>12/12/2016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FB066-BCB7-144E-927C-E50FDAECA3F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8F48B-D6BA-CB4E-A268-932DE6F16342}" type="datetimeFigureOut">
              <a:rPr lang="en-US" smtClean="0"/>
              <a:pPr/>
              <a:t>12/12/2016</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FB066-BCB7-144E-927C-E50FDAECA3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3.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1.gif"/><Relationship Id="rId11" Type="http://schemas.openxmlformats.org/officeDocument/2006/relationships/image" Target="../media/image33.jpeg"/><Relationship Id="rId5" Type="http://schemas.openxmlformats.org/officeDocument/2006/relationships/image" Target="../media/image30.jpeg"/><Relationship Id="rId10" Type="http://schemas.openxmlformats.org/officeDocument/2006/relationships/image" Target="../media/image29.png"/><Relationship Id="rId4" Type="http://schemas.openxmlformats.org/officeDocument/2006/relationships/hyperlink" Target="http://www.ops.wpci.nl/_images/content_editor/_overlay/1373456725_11kv.jpg" TargetMode="External"/><Relationship Id="rId9" Type="http://schemas.openxmlformats.org/officeDocument/2006/relationships/oleObject" Target="Macintosh%20HD:Users:bruceanderson:Desktop:Draft%20Website%20Content%20021209.doc!OLE_LINK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ccannon@portla.org" TargetMode="Externa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40203 Overall Aerials_00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66865" cy="6858000"/>
          </a:xfrm>
          <a:prstGeom prst="rect">
            <a:avLst/>
          </a:prstGeom>
        </p:spPr>
      </p:pic>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3" name="TextBox 2"/>
          <p:cNvSpPr txBox="1"/>
          <p:nvPr/>
        </p:nvSpPr>
        <p:spPr>
          <a:xfrm>
            <a:off x="1" y="959109"/>
            <a:ext cx="9143999" cy="1754326"/>
          </a:xfrm>
          <a:prstGeom prst="rect">
            <a:avLst/>
          </a:prstGeom>
          <a:noFill/>
        </p:spPr>
        <p:txBody>
          <a:bodyPr wrap="square" rtlCol="0">
            <a:spAutoFit/>
          </a:bodyPr>
          <a:lstStyle/>
          <a:p>
            <a:pPr algn="ctr"/>
            <a:r>
              <a:rPr lang="en-US" sz="5400" b="1" dirty="0" smtClean="0">
                <a:solidFill>
                  <a:schemeClr val="bg1"/>
                </a:solidFill>
                <a:effectLst>
                  <a:outerShdw blurRad="95250" dist="88900" dir="2700000" algn="tl" rotWithShape="0">
                    <a:srgbClr val="000000">
                      <a:alpha val="82000"/>
                    </a:srgbClr>
                  </a:outerShdw>
                </a:effectLst>
                <a:latin typeface="Tahoma"/>
                <a:cs typeface="Tahoma"/>
              </a:rPr>
              <a:t>Sustainable Operations to Achieve Climate Goals</a:t>
            </a:r>
          </a:p>
        </p:txBody>
      </p:sp>
      <p:pic>
        <p:nvPicPr>
          <p:cNvPr id="2" name="Picture 1" descr="POLA_Logo_V_Rev.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5773" y="4792335"/>
            <a:ext cx="1092455" cy="1187451"/>
          </a:xfrm>
          <a:prstGeom prst="rect">
            <a:avLst/>
          </a:prstGeom>
        </p:spPr>
      </p:pic>
    </p:spTree>
    <p:extLst>
      <p:ext uri="{BB962C8B-B14F-4D97-AF65-F5344CB8AC3E}">
        <p14:creationId xmlns:p14="http://schemas.microsoft.com/office/powerpoint/2010/main" val="1288374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4478" y="147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a:latin typeface="Tahoma" pitchFamily="34" charset="0"/>
                <a:ea typeface="Tahoma" pitchFamily="34" charset="0"/>
                <a:cs typeface="Tahoma" pitchFamily="34" charset="0"/>
              </a:rPr>
              <a:t>CAAP GHG Co-Benefits</a:t>
            </a:r>
            <a:endParaRPr lang="en-US" kern="1200" dirty="0"/>
          </a:p>
        </p:txBody>
      </p:sp>
      <p:sp>
        <p:nvSpPr>
          <p:cNvPr id="24" name="Content Placeholder 2"/>
          <p:cNvSpPr>
            <a:spLocks noGrp="1"/>
          </p:cNvSpPr>
          <p:nvPr/>
        </p:nvSpPr>
        <p:spPr>
          <a:xfrm>
            <a:off x="457177" y="1290638"/>
            <a:ext cx="8400495" cy="47499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70000"/>
              </a:lnSpc>
            </a:pPr>
            <a:endParaRPr lang="en-US" sz="1600" dirty="0" smtClean="0"/>
          </a:p>
          <a:p>
            <a:pPr>
              <a:lnSpc>
                <a:spcPct val="170000"/>
              </a:lnSpc>
            </a:pPr>
            <a:endParaRPr lang="en-US" sz="2000" dirty="0" smtClean="0"/>
          </a:p>
          <a:p>
            <a:endParaRPr lang="en-US" sz="2400" kern="1200" dirty="0" smtClean="0"/>
          </a:p>
        </p:txBody>
      </p:sp>
      <p:sp>
        <p:nvSpPr>
          <p:cNvPr id="3" name="Rectangle 2"/>
          <p:cNvSpPr/>
          <p:nvPr/>
        </p:nvSpPr>
        <p:spPr>
          <a:xfrm>
            <a:off x="444478" y="1137425"/>
            <a:ext cx="7263389" cy="4967514"/>
          </a:xfrm>
          <a:prstGeom prst="rect">
            <a:avLst/>
          </a:prstGeom>
        </p:spPr>
        <p:txBody>
          <a:bodyPr wrap="square">
            <a:spAutoFit/>
          </a:bodyPr>
          <a:lstStyle/>
          <a:p>
            <a:pPr marL="457200" indent="-457200">
              <a:lnSpc>
                <a:spcPct val="90000"/>
              </a:lnSpc>
              <a:buFont typeface="Arial" pitchFamily="34" charset="0"/>
              <a:buChar char="•"/>
            </a:pPr>
            <a:r>
              <a:rPr lang="en-US" sz="3600" dirty="0" smtClean="0"/>
              <a:t>Vessel Speed Reduction</a:t>
            </a:r>
          </a:p>
          <a:p>
            <a:pPr marL="742950" lvl="1" indent="-285750">
              <a:lnSpc>
                <a:spcPct val="90000"/>
              </a:lnSpc>
              <a:buFont typeface="Arial" pitchFamily="34" charset="0"/>
              <a:buChar char="•"/>
            </a:pPr>
            <a:r>
              <a:rPr lang="en-US" sz="2800" dirty="0" smtClean="0"/>
              <a:t>Fuel </a:t>
            </a:r>
            <a:r>
              <a:rPr lang="en-US" sz="2800" dirty="0"/>
              <a:t>consumption benefit per visit (as of </a:t>
            </a:r>
            <a:r>
              <a:rPr lang="en-US" sz="2800" dirty="0" smtClean="0"/>
              <a:t>2015) </a:t>
            </a:r>
            <a:r>
              <a:rPr lang="en-US" sz="2800" dirty="0"/>
              <a:t>– </a:t>
            </a:r>
            <a:r>
              <a:rPr lang="en-US" sz="2800" dirty="0" smtClean="0"/>
              <a:t>10 </a:t>
            </a:r>
            <a:r>
              <a:rPr lang="en-US" sz="2800" dirty="0"/>
              <a:t>metric tons</a:t>
            </a:r>
          </a:p>
          <a:p>
            <a:pPr marL="742950" lvl="1" indent="-285750">
              <a:lnSpc>
                <a:spcPct val="90000"/>
              </a:lnSpc>
              <a:buFont typeface="Arial" pitchFamily="34" charset="0"/>
              <a:buChar char="•"/>
            </a:pPr>
            <a:r>
              <a:rPr lang="en-US" sz="2800" dirty="0"/>
              <a:t>CO2 reduction per year (as of </a:t>
            </a:r>
            <a:r>
              <a:rPr lang="en-US" sz="2800" dirty="0" smtClean="0"/>
              <a:t>2015) </a:t>
            </a:r>
            <a:r>
              <a:rPr lang="en-US" sz="2800" dirty="0"/>
              <a:t>for Ports of Los Angeles and Long Beach – </a:t>
            </a:r>
            <a:r>
              <a:rPr lang="en-US" sz="2800" dirty="0" smtClean="0"/>
              <a:t>99,991 </a:t>
            </a:r>
            <a:r>
              <a:rPr lang="en-US" sz="2800" dirty="0"/>
              <a:t>tons</a:t>
            </a:r>
          </a:p>
          <a:p>
            <a:pPr marL="742950" lvl="1" indent="-285750">
              <a:lnSpc>
                <a:spcPct val="90000"/>
              </a:lnSpc>
              <a:buFont typeface="Arial" pitchFamily="34" charset="0"/>
              <a:buChar char="•"/>
            </a:pPr>
            <a:endParaRPr lang="en-US" sz="2800" dirty="0"/>
          </a:p>
          <a:p>
            <a:pPr marL="457200" indent="-457200">
              <a:lnSpc>
                <a:spcPct val="90000"/>
              </a:lnSpc>
              <a:buFont typeface="Arial" pitchFamily="34" charset="0"/>
              <a:buChar char="•"/>
            </a:pPr>
            <a:r>
              <a:rPr lang="en-US" sz="3600" dirty="0" smtClean="0"/>
              <a:t>Shore Power</a:t>
            </a:r>
          </a:p>
          <a:p>
            <a:pPr marL="742950" lvl="1" indent="-285750">
              <a:lnSpc>
                <a:spcPct val="90000"/>
              </a:lnSpc>
              <a:buFont typeface="Arial" pitchFamily="34" charset="0"/>
              <a:buChar char="•"/>
            </a:pPr>
            <a:r>
              <a:rPr lang="en-US" sz="2800" dirty="0" smtClean="0"/>
              <a:t>As </a:t>
            </a:r>
            <a:r>
              <a:rPr lang="en-US" sz="2800" dirty="0"/>
              <a:t>of </a:t>
            </a:r>
            <a:r>
              <a:rPr lang="en-US" sz="2800" dirty="0" smtClean="0"/>
              <a:t>2015, </a:t>
            </a:r>
            <a:r>
              <a:rPr lang="en-US" sz="2800" dirty="0"/>
              <a:t>CO2 reduction per visit – </a:t>
            </a:r>
            <a:r>
              <a:rPr lang="en-US" sz="2800" dirty="0" smtClean="0"/>
              <a:t>11 </a:t>
            </a:r>
            <a:r>
              <a:rPr lang="en-US" sz="2800" dirty="0"/>
              <a:t>tons (includes electricity generation offset)</a:t>
            </a:r>
          </a:p>
          <a:p>
            <a:pPr marL="742950" lvl="1" indent="-285750">
              <a:lnSpc>
                <a:spcPct val="90000"/>
              </a:lnSpc>
              <a:buFont typeface="Arial" pitchFamily="34" charset="0"/>
              <a:buChar char="•"/>
            </a:pPr>
            <a:r>
              <a:rPr lang="en-US" sz="2800" dirty="0"/>
              <a:t>In </a:t>
            </a:r>
            <a:r>
              <a:rPr lang="en-US" sz="2800" dirty="0" smtClean="0"/>
              <a:t>2015, </a:t>
            </a:r>
            <a:r>
              <a:rPr lang="en-US" sz="2800" dirty="0"/>
              <a:t>POLA had </a:t>
            </a:r>
            <a:r>
              <a:rPr lang="en-US" sz="2800" dirty="0" smtClean="0"/>
              <a:t>741 </a:t>
            </a:r>
            <a:r>
              <a:rPr lang="en-US" sz="2800" dirty="0"/>
              <a:t>AMP </a:t>
            </a:r>
            <a:r>
              <a:rPr lang="en-US" sz="2800" dirty="0" smtClean="0"/>
              <a:t>calls – CO2 reduction/year = 8,151 tons</a:t>
            </a:r>
            <a:endParaRPr lang="en-US" sz="2800" dirty="0"/>
          </a:p>
        </p:txBody>
      </p:sp>
      <p:pic>
        <p:nvPicPr>
          <p:cNvPr id="2050" name="Picture 2" descr="C:\Users\WUNDERL\Pictures\Port Images\DSC03769rr.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81385" y="1548543"/>
            <a:ext cx="1969245" cy="14199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TKINSC\Desktop\080613 China ship AMP_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34399" y="3665610"/>
            <a:ext cx="1609601" cy="24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5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925831" y="-4605"/>
            <a:ext cx="741807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smtClean="0"/>
              <a:t>CARB Multi-Source Grant - Pasha Green Omni Terminal</a:t>
            </a:r>
            <a:endParaRPr lang="en-US" kern="1200" dirty="0"/>
          </a:p>
        </p:txBody>
      </p:sp>
      <p:grpSp>
        <p:nvGrpSpPr>
          <p:cNvPr id="20" name="Group 19"/>
          <p:cNvGrpSpPr/>
          <p:nvPr/>
        </p:nvGrpSpPr>
        <p:grpSpPr>
          <a:xfrm>
            <a:off x="565471" y="1138395"/>
            <a:ext cx="4391025" cy="4838259"/>
            <a:chOff x="2371883" y="1267265"/>
            <a:chExt cx="4391025" cy="4838259"/>
          </a:xfrm>
        </p:grpSpPr>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71883" y="1267265"/>
              <a:ext cx="4391025" cy="4838259"/>
            </a:xfrm>
            <a:prstGeom prst="rect">
              <a:avLst/>
            </a:prstGeom>
            <a:ln>
              <a:solidFill>
                <a:schemeClr val="tx1"/>
              </a:solidFill>
            </a:ln>
          </p:spPr>
        </p:pic>
        <p:sp>
          <p:nvSpPr>
            <p:cNvPr id="16" name="TextBox 15"/>
            <p:cNvSpPr txBox="1"/>
            <p:nvPr/>
          </p:nvSpPr>
          <p:spPr>
            <a:xfrm>
              <a:off x="4714875" y="1910834"/>
              <a:ext cx="1839606" cy="369332"/>
            </a:xfrm>
            <a:prstGeom prst="rect">
              <a:avLst/>
            </a:prstGeom>
            <a:solidFill>
              <a:srgbClr val="74AC7B">
                <a:alpha val="37000"/>
              </a:srgbClr>
            </a:solidFill>
          </p:spPr>
          <p:txBody>
            <a:bodyPr wrap="none" rtlCol="0">
              <a:spAutoFit/>
            </a:bodyPr>
            <a:lstStyle/>
            <a:p>
              <a:r>
                <a:rPr lang="en-US" dirty="0" smtClean="0"/>
                <a:t>PASHA TERMINAL</a:t>
              </a:r>
              <a:endParaRPr lang="en-US" dirty="0"/>
            </a:p>
          </p:txBody>
        </p:sp>
        <p:cxnSp>
          <p:nvCxnSpPr>
            <p:cNvPr id="19" name="Straight Arrow Connector 18"/>
            <p:cNvCxnSpPr/>
            <p:nvPr/>
          </p:nvCxnSpPr>
          <p:spPr>
            <a:xfrm flipH="1">
              <a:off x="4714875" y="2280166"/>
              <a:ext cx="676275" cy="1772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7" name="Content Placeholder 2"/>
          <p:cNvSpPr>
            <a:spLocks noGrp="1"/>
          </p:cNvSpPr>
          <p:nvPr/>
        </p:nvSpPr>
        <p:spPr>
          <a:xfrm>
            <a:off x="5181601" y="1054354"/>
            <a:ext cx="3848100" cy="551534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endParaRPr lang="en-US" dirty="0" smtClean="0"/>
          </a:p>
          <a:p>
            <a:pPr marL="342900" lvl="1" indent="-342900"/>
            <a:r>
              <a:rPr lang="en-US" dirty="0" smtClean="0"/>
              <a:t>40 acre “Omni” terminal (break bulk and containerized cargo)</a:t>
            </a:r>
          </a:p>
          <a:p>
            <a:pPr marL="0" lvl="1" indent="0">
              <a:buNone/>
            </a:pPr>
            <a:endParaRPr lang="en-US" dirty="0" smtClean="0"/>
          </a:p>
          <a:p>
            <a:pPr marL="342900" lvl="1" indent="-342900"/>
            <a:r>
              <a:rPr lang="en-US" dirty="0" smtClean="0"/>
              <a:t>Size and activity level a good model for other terminals or industrial facilities</a:t>
            </a:r>
          </a:p>
          <a:p>
            <a:pPr marL="342900" lvl="1" indent="-342900"/>
            <a:endParaRPr lang="en-US" dirty="0" smtClean="0"/>
          </a:p>
          <a:p>
            <a:pPr marL="342900" lvl="1" indent="-342900"/>
            <a:r>
              <a:rPr lang="en-US" dirty="0" smtClean="0"/>
              <a:t>Testing ground for various zero and near-zero emission technologies</a:t>
            </a:r>
          </a:p>
          <a:p>
            <a:pPr marL="342900" lvl="1" indent="-342900"/>
            <a:endParaRPr lang="en-US" dirty="0" smtClean="0"/>
          </a:p>
          <a:p>
            <a:pPr marL="342900" lvl="1" indent="-342900"/>
            <a:r>
              <a:rPr lang="en-US" dirty="0" smtClean="0"/>
              <a:t>Expandable and can be replicated</a:t>
            </a:r>
          </a:p>
          <a:p>
            <a:pPr marL="342900" lvl="1" indent="-342900"/>
            <a:endParaRPr lang="en-US" dirty="0" smtClean="0"/>
          </a:p>
          <a:p>
            <a:pPr marL="342900" lvl="1" indent="-342900"/>
            <a:r>
              <a:rPr lang="en-US" dirty="0" smtClean="0"/>
              <a:t>Located near Disadvantaged Communities</a:t>
            </a:r>
            <a:endParaRPr lang="en-US" dirty="0"/>
          </a:p>
          <a:p>
            <a:pPr lvl="1"/>
            <a:endParaRPr lang="en-US" b="1" dirty="0" smtClean="0"/>
          </a:p>
          <a:p>
            <a:pPr lvl="1"/>
            <a:endParaRPr lang="en-US" b="1" dirty="0" smtClean="0">
              <a:solidFill>
                <a:schemeClr val="bg1"/>
              </a:solidFill>
            </a:endParaRPr>
          </a:p>
        </p:txBody>
      </p:sp>
    </p:spTree>
    <p:extLst>
      <p:ext uri="{BB962C8B-B14F-4D97-AF65-F5344CB8AC3E}">
        <p14:creationId xmlns:p14="http://schemas.microsoft.com/office/powerpoint/2010/main" val="2605112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 Multi-Source Grant, Zero- and Near-Zero Emissions Technologies</a:t>
            </a:r>
            <a:endParaRPr lang="en-US" dirty="0"/>
          </a:p>
        </p:txBody>
      </p:sp>
      <p:sp>
        <p:nvSpPr>
          <p:cNvPr id="4" name="Rectangle 3"/>
          <p:cNvSpPr/>
          <p:nvPr/>
        </p:nvSpPr>
        <p:spPr>
          <a:xfrm>
            <a:off x="1336232" y="1714500"/>
            <a:ext cx="1908810" cy="1325880"/>
          </a:xfrm>
          <a:prstGeom prst="rect">
            <a:avLst/>
          </a:prstGeom>
          <a:blipFill>
            <a:blip r:embed="rId2"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540032" y="1718124"/>
            <a:ext cx="1908810" cy="1325880"/>
          </a:xfrm>
          <a:prstGeom prst="rect">
            <a:avLst/>
          </a:prstGeom>
          <a:blipFill>
            <a:blip r:embed="rId3"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770245" y="1714500"/>
            <a:ext cx="1908810" cy="1325880"/>
          </a:xfrm>
          <a:prstGeom prst="rect">
            <a:avLst/>
          </a:prstGeom>
          <a:blipFill>
            <a:blip r:embed="rId4"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7200" y="3878580"/>
            <a:ext cx="1908810" cy="1325880"/>
          </a:xfrm>
          <a:prstGeom prst="rect">
            <a:avLst/>
          </a:prstGeom>
          <a:blipFill>
            <a:blip r:embed="rId5"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46350" y="3878580"/>
            <a:ext cx="1908810" cy="132588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635500" y="3878580"/>
            <a:ext cx="1908810" cy="1325880"/>
          </a:xfrm>
          <a:prstGeom prst="rect">
            <a:avLst/>
          </a:prstGeom>
          <a:blipFill>
            <a:blip r:embed="rId7"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724650" y="3878580"/>
            <a:ext cx="1908810" cy="1325880"/>
          </a:xfrm>
          <a:prstGeom prst="rect">
            <a:avLst/>
          </a:prstGeom>
          <a:blipFill>
            <a:blip r:embed="rId8"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402080" y="3097530"/>
            <a:ext cx="1842962" cy="307777"/>
          </a:xfrm>
          <a:prstGeom prst="rect">
            <a:avLst/>
          </a:prstGeom>
          <a:noFill/>
        </p:spPr>
        <p:txBody>
          <a:bodyPr wrap="square" rtlCol="0">
            <a:spAutoFit/>
          </a:bodyPr>
          <a:lstStyle/>
          <a:p>
            <a:pPr algn="ctr"/>
            <a:r>
              <a:rPr lang="en-US" sz="1400" b="1" dirty="0" smtClean="0">
                <a:latin typeface="Arial Narrow" panose="020B0606020202030204" pitchFamily="34" charset="0"/>
              </a:rPr>
              <a:t>Electric yard tractors</a:t>
            </a:r>
            <a:endParaRPr lang="en-US" sz="1400" b="1" dirty="0">
              <a:latin typeface="Arial Narrow" panose="020B0606020202030204" pitchFamily="34" charset="0"/>
            </a:endParaRPr>
          </a:p>
        </p:txBody>
      </p:sp>
      <p:sp>
        <p:nvSpPr>
          <p:cNvPr id="13" name="TextBox 12"/>
          <p:cNvSpPr txBox="1"/>
          <p:nvPr/>
        </p:nvSpPr>
        <p:spPr>
          <a:xfrm>
            <a:off x="3540031" y="3097530"/>
            <a:ext cx="2325509" cy="523220"/>
          </a:xfrm>
          <a:prstGeom prst="rect">
            <a:avLst/>
          </a:prstGeom>
          <a:noFill/>
        </p:spPr>
        <p:txBody>
          <a:bodyPr wrap="square" rtlCol="0">
            <a:spAutoFit/>
          </a:bodyPr>
          <a:lstStyle/>
          <a:p>
            <a:pPr algn="ctr"/>
            <a:r>
              <a:rPr lang="en-US" sz="1400" b="1" dirty="0" smtClean="0">
                <a:latin typeface="Arial Narrow" panose="020B0606020202030204" pitchFamily="34" charset="0"/>
              </a:rPr>
              <a:t>Standardized bi-directional charging systems</a:t>
            </a:r>
            <a:endParaRPr lang="en-US" sz="1400" b="1" dirty="0">
              <a:latin typeface="Arial Narrow" panose="020B0606020202030204" pitchFamily="34" charset="0"/>
            </a:endParaRPr>
          </a:p>
        </p:txBody>
      </p:sp>
      <p:sp>
        <p:nvSpPr>
          <p:cNvPr id="15" name="TextBox 14"/>
          <p:cNvSpPr txBox="1"/>
          <p:nvPr/>
        </p:nvSpPr>
        <p:spPr>
          <a:xfrm>
            <a:off x="5770244" y="3097530"/>
            <a:ext cx="2225180" cy="307777"/>
          </a:xfrm>
          <a:prstGeom prst="rect">
            <a:avLst/>
          </a:prstGeom>
          <a:noFill/>
        </p:spPr>
        <p:txBody>
          <a:bodyPr wrap="square" rtlCol="0">
            <a:spAutoFit/>
          </a:bodyPr>
          <a:lstStyle/>
          <a:p>
            <a:pPr algn="ctr"/>
            <a:r>
              <a:rPr lang="en-US" sz="1400" b="1" dirty="0" smtClean="0">
                <a:latin typeface="Arial Narrow" panose="020B0606020202030204" pitchFamily="34" charset="0"/>
              </a:rPr>
              <a:t>Solar-powered LED lights</a:t>
            </a:r>
            <a:endParaRPr lang="en-US" sz="1400" b="1" dirty="0">
              <a:latin typeface="Arial Narrow" panose="020B0606020202030204" pitchFamily="34" charset="0"/>
            </a:endParaRPr>
          </a:p>
        </p:txBody>
      </p:sp>
      <p:sp>
        <p:nvSpPr>
          <p:cNvPr id="16" name="TextBox 15"/>
          <p:cNvSpPr txBox="1"/>
          <p:nvPr/>
        </p:nvSpPr>
        <p:spPr>
          <a:xfrm>
            <a:off x="357505" y="5250180"/>
            <a:ext cx="2089150" cy="523220"/>
          </a:xfrm>
          <a:prstGeom prst="rect">
            <a:avLst/>
          </a:prstGeom>
          <a:noFill/>
        </p:spPr>
        <p:txBody>
          <a:bodyPr wrap="square" rtlCol="0">
            <a:spAutoFit/>
          </a:bodyPr>
          <a:lstStyle/>
          <a:p>
            <a:pPr algn="ctr"/>
            <a:r>
              <a:rPr lang="en-US" sz="1400" b="1" dirty="0" smtClean="0">
                <a:latin typeface="Arial Narrow" panose="020B0606020202030204" pitchFamily="34" charset="0"/>
              </a:rPr>
              <a:t>High tonnage electric forklifts (8-ton &amp; 15-ton)</a:t>
            </a:r>
            <a:endParaRPr lang="en-US" sz="1400" b="1" dirty="0">
              <a:latin typeface="Arial Narrow" panose="020B0606020202030204" pitchFamily="34" charset="0"/>
            </a:endParaRPr>
          </a:p>
        </p:txBody>
      </p:sp>
      <p:sp>
        <p:nvSpPr>
          <p:cNvPr id="17" name="TextBox 16"/>
          <p:cNvSpPr txBox="1"/>
          <p:nvPr/>
        </p:nvSpPr>
        <p:spPr>
          <a:xfrm>
            <a:off x="2446655" y="5250180"/>
            <a:ext cx="2089150" cy="523220"/>
          </a:xfrm>
          <a:prstGeom prst="rect">
            <a:avLst/>
          </a:prstGeom>
          <a:noFill/>
        </p:spPr>
        <p:txBody>
          <a:bodyPr wrap="square" rtlCol="0">
            <a:spAutoFit/>
          </a:bodyPr>
          <a:lstStyle/>
          <a:p>
            <a:pPr algn="ctr"/>
            <a:r>
              <a:rPr lang="en-US" sz="1400" b="1" dirty="0" smtClean="0">
                <a:latin typeface="Arial Narrow" panose="020B0606020202030204" pitchFamily="34" charset="0"/>
              </a:rPr>
              <a:t>Electric rubber tired gantry (RTG) cranes</a:t>
            </a:r>
            <a:endParaRPr lang="en-US" sz="1400" b="1" dirty="0">
              <a:latin typeface="Arial Narrow" panose="020B0606020202030204" pitchFamily="34" charset="0"/>
            </a:endParaRPr>
          </a:p>
        </p:txBody>
      </p:sp>
      <p:sp>
        <p:nvSpPr>
          <p:cNvPr id="18" name="TextBox 17"/>
          <p:cNvSpPr txBox="1"/>
          <p:nvPr/>
        </p:nvSpPr>
        <p:spPr>
          <a:xfrm>
            <a:off x="4552950" y="5250180"/>
            <a:ext cx="2089150" cy="738664"/>
          </a:xfrm>
          <a:prstGeom prst="rect">
            <a:avLst/>
          </a:prstGeom>
          <a:noFill/>
        </p:spPr>
        <p:txBody>
          <a:bodyPr wrap="square" rtlCol="0">
            <a:spAutoFit/>
          </a:bodyPr>
          <a:lstStyle/>
          <a:p>
            <a:pPr algn="ctr"/>
            <a:r>
              <a:rPr lang="en-US" sz="1400" b="1" dirty="0" smtClean="0">
                <a:latin typeface="Arial Narrow" panose="020B0606020202030204" pitchFamily="34" charset="0"/>
              </a:rPr>
              <a:t>Integrated 1 MW solar photovoltaic and battery storage system</a:t>
            </a:r>
            <a:endParaRPr lang="en-US" sz="1400" b="1" dirty="0">
              <a:latin typeface="Arial Narrow" panose="020B0606020202030204" pitchFamily="34" charset="0"/>
            </a:endParaRPr>
          </a:p>
        </p:txBody>
      </p:sp>
      <p:sp>
        <p:nvSpPr>
          <p:cNvPr id="19" name="TextBox 18"/>
          <p:cNvSpPr txBox="1"/>
          <p:nvPr/>
        </p:nvSpPr>
        <p:spPr>
          <a:xfrm>
            <a:off x="6642100" y="5250180"/>
            <a:ext cx="2089150" cy="738664"/>
          </a:xfrm>
          <a:prstGeom prst="rect">
            <a:avLst/>
          </a:prstGeom>
          <a:noFill/>
        </p:spPr>
        <p:txBody>
          <a:bodyPr wrap="square" rtlCol="0">
            <a:spAutoFit/>
          </a:bodyPr>
          <a:lstStyle/>
          <a:p>
            <a:pPr algn="ctr"/>
            <a:r>
              <a:rPr lang="en-US" sz="1400" b="1" dirty="0" smtClean="0">
                <a:latin typeface="Arial Narrow" panose="020B0606020202030204" pitchFamily="34" charset="0"/>
              </a:rPr>
              <a:t>At-berth ship emission control systems to reduce harmful emissions</a:t>
            </a:r>
            <a:endParaRPr lang="en-US" sz="1400" b="1" dirty="0">
              <a:latin typeface="Arial Narrow" panose="020B0606020202030204" pitchFamily="34" charset="0"/>
            </a:endParaRPr>
          </a:p>
        </p:txBody>
      </p:sp>
      <p:sp>
        <p:nvSpPr>
          <p:cNvPr id="20"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21" name="Group 9"/>
          <p:cNvGrpSpPr>
            <a:grpSpLocks/>
          </p:cNvGrpSpPr>
          <p:nvPr/>
        </p:nvGrpSpPr>
        <p:grpSpPr bwMode="auto">
          <a:xfrm flipV="1">
            <a:off x="-19049" y="6019801"/>
            <a:ext cx="9180513" cy="647699"/>
            <a:chOff x="-19045" y="216550"/>
            <a:chExt cx="9180548" cy="649224"/>
          </a:xfrm>
        </p:grpSpPr>
        <p:sp>
          <p:nvSpPr>
            <p:cNvPr id="2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2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5"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Tree>
    <p:extLst>
      <p:ext uri="{BB962C8B-B14F-4D97-AF65-F5344CB8AC3E}">
        <p14:creationId xmlns:p14="http://schemas.microsoft.com/office/powerpoint/2010/main" val="171191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32074" y="-4605"/>
            <a:ext cx="919894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smtClean="0">
                <a:latin typeface="Arial" panose="020B0604020202020204" pitchFamily="34" charset="0"/>
                <a:cs typeface="Arial" panose="020B0604020202020204" pitchFamily="34" charset="0"/>
              </a:rPr>
              <a:t>EVERPORT – CEC Advanced Yard Tractor Demonstration</a:t>
            </a:r>
            <a:endParaRPr lang="en-US" kern="1200" dirty="0">
              <a:latin typeface="Arial" panose="020B0604020202020204" pitchFamily="34" charset="0"/>
              <a:cs typeface="Arial" panose="020B0604020202020204" pitchFamily="34" charset="0"/>
            </a:endParaRPr>
          </a:p>
        </p:txBody>
      </p:sp>
      <p:sp>
        <p:nvSpPr>
          <p:cNvPr id="27" name="Content Placeholder 2"/>
          <p:cNvSpPr>
            <a:spLocks noGrp="1"/>
          </p:cNvSpPr>
          <p:nvPr/>
        </p:nvSpPr>
        <p:spPr>
          <a:xfrm>
            <a:off x="4989400" y="1054354"/>
            <a:ext cx="4040301" cy="500633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endParaRPr lang="en-US" dirty="0" smtClean="0">
              <a:latin typeface="Arial" panose="020B0604020202020204" pitchFamily="34" charset="0"/>
              <a:cs typeface="Arial" panose="020B0604020202020204" pitchFamily="34" charset="0"/>
            </a:endParaRPr>
          </a:p>
          <a:p>
            <a:pPr marL="342900" lvl="1" indent="-342900"/>
            <a:r>
              <a:rPr lang="en-US" sz="2600" dirty="0" smtClean="0">
                <a:latin typeface="Arial" panose="020B0604020202020204" pitchFamily="34" charset="0"/>
                <a:cs typeface="Arial" panose="020B0604020202020204" pitchFamily="34" charset="0"/>
              </a:rPr>
              <a:t>205-acre container terminal</a:t>
            </a:r>
          </a:p>
          <a:p>
            <a:pPr marL="0" lvl="1" indent="0">
              <a:buNone/>
            </a:pPr>
            <a:endParaRPr lang="en-US" sz="2600" dirty="0" smtClean="0">
              <a:latin typeface="Arial" panose="020B0604020202020204" pitchFamily="34" charset="0"/>
              <a:cs typeface="Arial" panose="020B0604020202020204" pitchFamily="34" charset="0"/>
            </a:endParaRPr>
          </a:p>
          <a:p>
            <a:pPr marL="342900" lvl="1" indent="-342900"/>
            <a:r>
              <a:rPr lang="en-US" sz="2600" dirty="0" smtClean="0">
                <a:latin typeface="Arial" panose="020B0604020202020204" pitchFamily="34" charset="0"/>
                <a:cs typeface="Arial" panose="020B0604020202020204" pitchFamily="34" charset="0"/>
              </a:rPr>
              <a:t>Demonstrate near-zero and zero CHE in container terminal</a:t>
            </a:r>
          </a:p>
          <a:p>
            <a:pPr marL="0" lvl="1" indent="0">
              <a:buNone/>
            </a:pPr>
            <a:endParaRPr lang="en-US" sz="2600" dirty="0" smtClean="0">
              <a:latin typeface="Arial" panose="020B0604020202020204" pitchFamily="34" charset="0"/>
              <a:cs typeface="Arial" panose="020B0604020202020204" pitchFamily="34" charset="0"/>
            </a:endParaRPr>
          </a:p>
          <a:p>
            <a:pPr marL="342900" lvl="1" indent="-342900"/>
            <a:r>
              <a:rPr lang="en-US" sz="2600" dirty="0" smtClean="0">
                <a:latin typeface="Arial" panose="020B0604020202020204" pitchFamily="34" charset="0"/>
                <a:cs typeface="Arial" panose="020B0604020202020204" pitchFamily="34" charset="0"/>
              </a:rPr>
              <a:t>Testing ground for various zero and near-zero emission technologies</a:t>
            </a:r>
          </a:p>
          <a:p>
            <a:pPr marL="342900" lvl="1" indent="-342900"/>
            <a:endParaRPr lang="en-US" sz="2600" dirty="0" smtClean="0">
              <a:latin typeface="Arial" panose="020B0604020202020204" pitchFamily="34" charset="0"/>
              <a:cs typeface="Arial" panose="020B0604020202020204" pitchFamily="34" charset="0"/>
            </a:endParaRPr>
          </a:p>
          <a:p>
            <a:pPr marL="342900" lvl="1" indent="-342900"/>
            <a:r>
              <a:rPr lang="en-US" sz="2600" dirty="0" smtClean="0">
                <a:latin typeface="Arial" panose="020B0604020202020204" pitchFamily="34" charset="0"/>
                <a:cs typeface="Arial" panose="020B0604020202020204" pitchFamily="34" charset="0"/>
              </a:rPr>
              <a:t>Expandable – can be replicated at other terminals</a:t>
            </a:r>
          </a:p>
          <a:p>
            <a:pPr marL="342900" lvl="1" indent="-342900"/>
            <a:endParaRPr lang="en-US" dirty="0" smtClean="0">
              <a:latin typeface="Arial" panose="020B0604020202020204" pitchFamily="34" charset="0"/>
              <a:cs typeface="Arial" panose="020B0604020202020204" pitchFamily="34" charset="0"/>
            </a:endParaRPr>
          </a:p>
          <a:p>
            <a:pPr marL="742950" lvl="2" indent="-342900"/>
            <a:endParaRPr lang="en-US" dirty="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pPr lvl="1"/>
            <a:endParaRPr lang="en-US" b="1" dirty="0" smtClean="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1178" y="1475147"/>
            <a:ext cx="4848222" cy="4386105"/>
          </a:xfrm>
          <a:prstGeom prst="rect">
            <a:avLst/>
          </a:prstGeom>
        </p:spPr>
      </p:pic>
    </p:spTree>
    <p:extLst>
      <p:ext uri="{BB962C8B-B14F-4D97-AF65-F5344CB8AC3E}">
        <p14:creationId xmlns:p14="http://schemas.microsoft.com/office/powerpoint/2010/main" val="383259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32074" y="-4605"/>
            <a:ext cx="919894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a:latin typeface="Arial" panose="020B0604020202020204" pitchFamily="34" charset="0"/>
                <a:cs typeface="Arial" panose="020B0604020202020204" pitchFamily="34" charset="0"/>
              </a:rPr>
              <a:t>EVERPORT – Advanced Yard Tractor Demonstration</a:t>
            </a:r>
          </a:p>
        </p:txBody>
      </p:sp>
      <p:sp>
        <p:nvSpPr>
          <p:cNvPr id="24" name="Content Placeholder 2"/>
          <p:cNvSpPr>
            <a:spLocks noGrp="1"/>
          </p:cNvSpPr>
          <p:nvPr/>
        </p:nvSpPr>
        <p:spPr>
          <a:xfrm>
            <a:off x="146050" y="1330960"/>
            <a:ext cx="7006279" cy="500633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buSzPct val="80000"/>
              <a:buFont typeface="Wingdings" panose="05000000000000000000" pitchFamily="2" charset="2"/>
              <a:buChar char="v"/>
            </a:pPr>
            <a:r>
              <a:rPr lang="en-US" dirty="0" smtClean="0">
                <a:latin typeface="Arial" panose="020B0604020202020204" pitchFamily="34" charset="0"/>
                <a:cs typeface="Arial" panose="020B0604020202020204" pitchFamily="34" charset="0"/>
              </a:rPr>
              <a:t>Battery Electric Yard Tractors</a:t>
            </a:r>
          </a:p>
          <a:p>
            <a:pPr marL="742950" lvl="2" indent="-342900"/>
            <a:r>
              <a:rPr lang="en-US" sz="2200" dirty="0" smtClean="0">
                <a:latin typeface="Arial" panose="020B0604020202020204" pitchFamily="34" charset="0"/>
                <a:cs typeface="Arial" panose="020B0604020202020204" pitchFamily="34" charset="0"/>
              </a:rPr>
              <a:t>4 BYD Yard Tractors </a:t>
            </a:r>
          </a:p>
          <a:p>
            <a:pPr marL="742950" lvl="2" indent="-342900"/>
            <a:r>
              <a:rPr lang="en-US" sz="2200" dirty="0" smtClean="0">
                <a:latin typeface="Arial" panose="020B0604020202020204" pitchFamily="34" charset="0"/>
                <a:cs typeface="Arial" panose="020B0604020202020204" pitchFamily="34" charset="0"/>
              </a:rPr>
              <a:t>1 Balqon Yard Tractor repower</a:t>
            </a:r>
          </a:p>
          <a:p>
            <a:pPr marL="457200" lvl="1" indent="-457200">
              <a:buSzPct val="80000"/>
              <a:buFont typeface="Wingdings" panose="05000000000000000000" pitchFamily="2" charset="2"/>
              <a:buChar char="v"/>
            </a:pPr>
            <a:r>
              <a:rPr lang="en-US" dirty="0" smtClean="0">
                <a:latin typeface="Arial" panose="020B0604020202020204" pitchFamily="34" charset="0"/>
                <a:cs typeface="Arial" panose="020B0604020202020204" pitchFamily="34" charset="0"/>
              </a:rPr>
              <a:t>Low NOx Natural Gas Yard Tractors</a:t>
            </a:r>
          </a:p>
          <a:p>
            <a:pPr marL="857250" lvl="2" indent="-457200"/>
            <a:r>
              <a:rPr lang="en-US" sz="2200" dirty="0" smtClean="0">
                <a:latin typeface="Arial" panose="020B0604020202020204" pitchFamily="34" charset="0"/>
                <a:cs typeface="Arial" panose="020B0604020202020204" pitchFamily="34" charset="0"/>
              </a:rPr>
              <a:t>20 Capacity yard tractors w/ Cummins-Westport near-zero 0.02 gram/bhp-hr NOx engine</a:t>
            </a:r>
          </a:p>
          <a:p>
            <a:pPr marL="457200" lvl="1" indent="-457200">
              <a:buSzPct val="80000"/>
              <a:buFont typeface="Wingdings" panose="05000000000000000000" pitchFamily="2" charset="2"/>
              <a:buChar char="v"/>
            </a:pPr>
            <a:r>
              <a:rPr lang="en-US" dirty="0" smtClean="0">
                <a:latin typeface="Arial" panose="020B0604020202020204" pitchFamily="34" charset="0"/>
                <a:cs typeface="Arial" panose="020B0604020202020204" pitchFamily="34" charset="0"/>
              </a:rPr>
              <a:t>Clean Energy</a:t>
            </a:r>
          </a:p>
          <a:p>
            <a:pPr marL="857250" lvl="2" indent="-457200"/>
            <a:r>
              <a:rPr lang="en-US" sz="2200" dirty="0">
                <a:latin typeface="Arial" panose="020B0604020202020204" pitchFamily="34" charset="0"/>
                <a:cs typeface="Arial" panose="020B0604020202020204" pitchFamily="34" charset="0"/>
              </a:rPr>
              <a:t>Temporary renewable natural </a:t>
            </a:r>
            <a:r>
              <a:rPr lang="en-US" sz="2200" dirty="0" smtClean="0">
                <a:latin typeface="Arial" panose="020B0604020202020204" pitchFamily="34" charset="0"/>
                <a:cs typeface="Arial" panose="020B0604020202020204" pitchFamily="34" charset="0"/>
              </a:rPr>
              <a:t>gas fueling system</a:t>
            </a:r>
          </a:p>
          <a:p>
            <a:pPr marL="457200" lvl="1" indent="-457200">
              <a:buSzPct val="80000"/>
              <a:buFont typeface="Wingdings" panose="05000000000000000000" pitchFamily="2" charset="2"/>
              <a:buChar char="v"/>
            </a:pPr>
            <a:r>
              <a:rPr lang="en-US" dirty="0" smtClean="0">
                <a:latin typeface="Arial" panose="020B0604020202020204" pitchFamily="34" charset="0"/>
                <a:cs typeface="Arial" panose="020B0604020202020204" pitchFamily="34" charset="0"/>
              </a:rPr>
              <a:t>Emission Reductions</a:t>
            </a:r>
          </a:p>
          <a:p>
            <a:pPr marL="742950" lvl="2" indent="-342900"/>
            <a:r>
              <a:rPr lang="en-US" dirty="0">
                <a:solidFill>
                  <a:srgbClr val="006600"/>
                </a:solidFill>
                <a:latin typeface="Arial" pitchFamily="34" charset="0"/>
                <a:cs typeface="Arial" pitchFamily="34" charset="0"/>
              </a:rPr>
              <a:t>1,099 tons per year (TPY) CO</a:t>
            </a:r>
            <a:r>
              <a:rPr lang="en-US" sz="1400" dirty="0">
                <a:solidFill>
                  <a:srgbClr val="006600"/>
                </a:solidFill>
                <a:latin typeface="Arial" pitchFamily="34" charset="0"/>
                <a:cs typeface="Arial" pitchFamily="34" charset="0"/>
              </a:rPr>
              <a:t>2</a:t>
            </a:r>
            <a:r>
              <a:rPr lang="en-US" dirty="0">
                <a:solidFill>
                  <a:srgbClr val="006600"/>
                </a:solidFill>
                <a:latin typeface="Arial" pitchFamily="34" charset="0"/>
                <a:cs typeface="Arial" pitchFamily="34" charset="0"/>
              </a:rPr>
              <a:t>e</a:t>
            </a:r>
          </a:p>
          <a:p>
            <a:pPr marL="742950" lvl="2" indent="-342900"/>
            <a:r>
              <a:rPr lang="en-US" dirty="0">
                <a:solidFill>
                  <a:srgbClr val="006600"/>
                </a:solidFill>
                <a:latin typeface="Arial" pitchFamily="34" charset="0"/>
                <a:cs typeface="Arial" pitchFamily="34" charset="0"/>
              </a:rPr>
              <a:t>240 LB diesel particulate matter (DPM)</a:t>
            </a:r>
          </a:p>
          <a:p>
            <a:pPr marL="742950" lvl="2" indent="-342900"/>
            <a:r>
              <a:rPr lang="en-US" dirty="0">
                <a:solidFill>
                  <a:srgbClr val="006600"/>
                </a:solidFill>
                <a:latin typeface="Arial" pitchFamily="34" charset="0"/>
                <a:cs typeface="Arial" pitchFamily="34" charset="0"/>
              </a:rPr>
              <a:t>12,820 LB nitrogen oxides (NOx)</a:t>
            </a:r>
          </a:p>
          <a:p>
            <a:pPr marL="857250" lvl="2" indent="-457200">
              <a:buSzPct val="8000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457200" lvl="1" indent="-457200"/>
            <a:endParaRPr lang="en-US" sz="2600" dirty="0" smtClean="0">
              <a:latin typeface="Arial" panose="020B0604020202020204" pitchFamily="34" charset="0"/>
              <a:cs typeface="Arial" panose="020B0604020202020204" pitchFamily="34" charset="0"/>
            </a:endParaRPr>
          </a:p>
          <a:p>
            <a:pPr marL="0" lvl="1" indent="0">
              <a:buNone/>
            </a:pPr>
            <a:endParaRPr lang="en-US" dirty="0" smtClean="0">
              <a:latin typeface="Arial" panose="020B0604020202020204" pitchFamily="34" charset="0"/>
              <a:cs typeface="Arial" panose="020B0604020202020204" pitchFamily="34" charset="0"/>
            </a:endParaRPr>
          </a:p>
          <a:p>
            <a:pPr marL="342900" lvl="1" indent="-342900"/>
            <a:endParaRPr lang="en-US" b="1" dirty="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pPr lvl="1"/>
            <a:endParaRPr lang="en-US" b="1" dirty="0" smtClean="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2801" y="1138395"/>
            <a:ext cx="1985016" cy="505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64861" y="4608576"/>
            <a:ext cx="1574313" cy="1274621"/>
          </a:xfrm>
          <a:prstGeom prst="rect">
            <a:avLst/>
          </a:prstGeom>
        </p:spPr>
      </p:pic>
    </p:spTree>
    <p:extLst>
      <p:ext uri="{BB962C8B-B14F-4D97-AF65-F5344CB8AC3E}">
        <p14:creationId xmlns:p14="http://schemas.microsoft.com/office/powerpoint/2010/main" val="82060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2" descr="http://www.ops.wpci.nl/_images/content_editor/_frontend/1373456725_11kv.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4478" y="3285309"/>
            <a:ext cx="1732352" cy="2531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O2 calcul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21553" y="3897734"/>
            <a:ext cx="2575918" cy="2671969"/>
          </a:xfrm>
          <a:prstGeom prst="rect">
            <a:avLst/>
          </a:prstGeom>
          <a:noFill/>
          <a:extLst>
            <a:ext uri="{909E8E84-426E-40DD-AFC4-6F175D3DCCD1}">
              <a14:hiddenFill xmlns:a14="http://schemas.microsoft.com/office/drawing/2010/main">
                <a:solidFill>
                  <a:srgbClr val="FFFFFF"/>
                </a:solidFill>
              </a14:hiddenFill>
            </a:ext>
          </a:extLst>
        </p:spPr>
      </p:pic>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4478" y="147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a:t>World Ports Climate Initiative</a:t>
            </a:r>
            <a:endParaRPr lang="en-US" dirty="0">
              <a:solidFill>
                <a:srgbClr val="000099"/>
              </a:solidFill>
              <a:effectLst>
                <a:outerShdw blurRad="38100" dist="38100" dir="2700000" algn="tl">
                  <a:srgbClr val="DDDDDD"/>
                </a:outerShdw>
              </a:effectLst>
              <a:latin typeface="Tahoma" pitchFamily="-106" charset="0"/>
            </a:endParaRPr>
          </a:p>
        </p:txBody>
      </p:sp>
      <p:sp>
        <p:nvSpPr>
          <p:cNvPr id="24" name="Content Placeholder 2"/>
          <p:cNvSpPr>
            <a:spLocks noGrp="1"/>
          </p:cNvSpPr>
          <p:nvPr/>
        </p:nvSpPr>
        <p:spPr>
          <a:xfrm>
            <a:off x="444478" y="1507909"/>
            <a:ext cx="7701995" cy="461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70000"/>
              </a:lnSpc>
            </a:pPr>
            <a:endParaRPr lang="en-US" sz="1600" dirty="0" smtClean="0"/>
          </a:p>
          <a:p>
            <a:pPr>
              <a:lnSpc>
                <a:spcPct val="170000"/>
              </a:lnSpc>
            </a:pPr>
            <a:endParaRPr lang="en-US" sz="2000" dirty="0" smtClean="0"/>
          </a:p>
          <a:p>
            <a:endParaRPr lang="en-US" sz="2400" kern="1200" dirty="0" smtClean="0"/>
          </a:p>
        </p:txBody>
      </p:sp>
      <p:pic>
        <p:nvPicPr>
          <p:cNvPr id="14" name="Picture 2" descr="WPCI Organization Structur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84824" y="1170161"/>
            <a:ext cx="4849376" cy="27773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512162924"/>
              </p:ext>
            </p:extLst>
          </p:nvPr>
        </p:nvGraphicFramePr>
        <p:xfrm>
          <a:off x="5930900" y="915988"/>
          <a:ext cx="3036888" cy="1776412"/>
        </p:xfrm>
        <a:graphic>
          <a:graphicData uri="http://schemas.openxmlformats.org/presentationml/2006/ole">
            <mc:AlternateContent xmlns:mc="http://schemas.openxmlformats.org/markup-compatibility/2006">
              <mc:Choice xmlns:v="urn:schemas-microsoft-com:vml" Requires="v">
                <p:oleObj spid="_x0000_s1034" name="Document" r:id="rId9" imgW="4686954" imgH="2743583" progId="Word.Document.12">
                  <p:link/>
                </p:oleObj>
              </mc:Choice>
              <mc:Fallback>
                <p:oleObj name="Document" r:id="rId9" imgW="4686954" imgH="2743583" progId="Word.Document.12">
                  <p:link/>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0900" y="915988"/>
                        <a:ext cx="3036888"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7" descr="Carbon Footprinti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154377" y="3648754"/>
            <a:ext cx="1605811" cy="216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0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134957" y="147638"/>
            <a:ext cx="883062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a:t>Pacific Ports Clean Air Collaborative</a:t>
            </a:r>
          </a:p>
        </p:txBody>
      </p:sp>
      <p:sp>
        <p:nvSpPr>
          <p:cNvPr id="24" name="Content Placeholder 2"/>
          <p:cNvSpPr>
            <a:spLocks noGrp="1"/>
          </p:cNvSpPr>
          <p:nvPr/>
        </p:nvSpPr>
        <p:spPr>
          <a:xfrm>
            <a:off x="444478" y="1507909"/>
            <a:ext cx="7701995" cy="46158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i="1" dirty="0"/>
              <a:t>Mission: collaboration to improve operations, efficiency, air quality at Ports along the Pacific Rim</a:t>
            </a:r>
          </a:p>
          <a:p>
            <a:r>
              <a:rPr lang="en-US" sz="2400" dirty="0"/>
              <a:t>Founding Members</a:t>
            </a:r>
          </a:p>
          <a:p>
            <a:pPr marL="800100" lvl="1" indent="-342900">
              <a:buFont typeface="Arial" pitchFamily="34" charset="0"/>
              <a:buChar char="•"/>
            </a:pPr>
            <a:r>
              <a:rPr lang="en-US" sz="2400" dirty="0"/>
              <a:t>United States Environmental Protection Agency</a:t>
            </a:r>
          </a:p>
          <a:p>
            <a:pPr marL="800100" lvl="1" indent="-342900">
              <a:buFont typeface="Arial" pitchFamily="34" charset="0"/>
              <a:buChar char="•"/>
            </a:pPr>
            <a:r>
              <a:rPr lang="en-US" sz="2400" dirty="0"/>
              <a:t>United States Maritime Administration (MARAD)</a:t>
            </a:r>
          </a:p>
          <a:p>
            <a:pPr marL="800100" lvl="1" indent="-342900">
              <a:buFont typeface="Arial" pitchFamily="34" charset="0"/>
              <a:buChar char="•"/>
            </a:pPr>
            <a:r>
              <a:rPr lang="en-US" sz="2400" dirty="0"/>
              <a:t>Port of Los Angeles</a:t>
            </a:r>
          </a:p>
          <a:p>
            <a:pPr marL="800100" lvl="1" indent="-342900">
              <a:buFont typeface="Arial" pitchFamily="34" charset="0"/>
              <a:buChar char="•"/>
            </a:pPr>
            <a:r>
              <a:rPr lang="en-US" sz="2400" dirty="0"/>
              <a:t>Port of Shanghai</a:t>
            </a:r>
          </a:p>
          <a:p>
            <a:r>
              <a:rPr lang="en-US" sz="2400" dirty="0"/>
              <a:t>Partners</a:t>
            </a:r>
          </a:p>
          <a:p>
            <a:pPr marL="800100" lvl="1" indent="-342900">
              <a:buFont typeface="Arial" pitchFamily="34" charset="0"/>
              <a:buChar char="•"/>
            </a:pPr>
            <a:r>
              <a:rPr lang="en-US" sz="2400" dirty="0"/>
              <a:t>Ports along the Pacific Rim</a:t>
            </a:r>
          </a:p>
          <a:p>
            <a:pPr marL="800100" lvl="1" indent="-342900">
              <a:buFont typeface="Arial" pitchFamily="34" charset="0"/>
              <a:buChar char="•"/>
            </a:pPr>
            <a:r>
              <a:rPr lang="en-US" sz="2400" dirty="0"/>
              <a:t>Regulatory Agencies</a:t>
            </a:r>
          </a:p>
          <a:p>
            <a:pPr marL="800100" lvl="1" indent="-342900">
              <a:buFont typeface="Arial" pitchFamily="34" charset="0"/>
              <a:buChar char="•"/>
            </a:pPr>
            <a:r>
              <a:rPr lang="en-US" sz="2400" dirty="0"/>
              <a:t>Shipping Industry Partners</a:t>
            </a:r>
          </a:p>
          <a:p>
            <a:pPr marL="800100" lvl="1" indent="-342900">
              <a:buFont typeface="Arial" pitchFamily="34" charset="0"/>
              <a:buChar char="•"/>
            </a:pPr>
            <a:r>
              <a:rPr lang="en-US" sz="2400" dirty="0"/>
              <a:t>Non-governmental Organizations</a:t>
            </a:r>
          </a:p>
          <a:p>
            <a:pPr lvl="1">
              <a:lnSpc>
                <a:spcPct val="170000"/>
              </a:lnSpc>
            </a:pPr>
            <a:endParaRPr lang="en-US" sz="1600" dirty="0" smtClean="0"/>
          </a:p>
          <a:p>
            <a:pPr>
              <a:lnSpc>
                <a:spcPct val="170000"/>
              </a:lnSpc>
            </a:pPr>
            <a:endParaRPr lang="en-US" sz="2000" dirty="0" smtClean="0"/>
          </a:p>
          <a:p>
            <a:endParaRPr lang="en-US" sz="2400" kern="1200" dirty="0" smtClean="0"/>
          </a:p>
        </p:txBody>
      </p:sp>
      <p:pic>
        <p:nvPicPr>
          <p:cNvPr id="14" name="Picture 2" descr="C:\Users\wunderl\Documents\ADMIN\Other Ports or Agency Visits\PPCAC\draft logos\ppcac logo8 (18 july11)dea2 square backgroun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7141" y="1864620"/>
            <a:ext cx="1852994" cy="18438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ttp://ppcac.org/images/group%20picture%2020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3344" y="3761219"/>
            <a:ext cx="3577286" cy="237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74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4478" y="147638"/>
            <a:ext cx="822960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smtClean="0"/>
              <a:t>Coordinated </a:t>
            </a:r>
            <a:r>
              <a:rPr lang="en-US" kern="1200" dirty="0" smtClean="0"/>
              <a:t>Goods Movement Planning is Essential</a:t>
            </a:r>
            <a:endParaRPr lang="en-US" kern="1200" dirty="0"/>
          </a:p>
        </p:txBody>
      </p:sp>
      <p:sp>
        <p:nvSpPr>
          <p:cNvPr id="24" name="Content Placeholder 2"/>
          <p:cNvSpPr>
            <a:spLocks noGrp="1"/>
          </p:cNvSpPr>
          <p:nvPr/>
        </p:nvSpPr>
        <p:spPr>
          <a:xfrm>
            <a:off x="444478" y="1507909"/>
            <a:ext cx="7701995" cy="46158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70000"/>
              </a:lnSpc>
            </a:pPr>
            <a:r>
              <a:rPr lang="en-US" sz="2800" dirty="0" smtClean="0"/>
              <a:t>Broad range strategic planning is more efficient</a:t>
            </a:r>
            <a:endParaRPr lang="en-US" sz="2800" dirty="0"/>
          </a:p>
          <a:p>
            <a:pPr>
              <a:lnSpc>
                <a:spcPct val="170000"/>
              </a:lnSpc>
            </a:pPr>
            <a:r>
              <a:rPr lang="en-US" sz="2800" dirty="0" smtClean="0"/>
              <a:t>Focused on mobile sources that cannot be regulated locally</a:t>
            </a:r>
          </a:p>
          <a:p>
            <a:pPr lvl="1">
              <a:lnSpc>
                <a:spcPct val="170000"/>
              </a:lnSpc>
            </a:pPr>
            <a:r>
              <a:rPr lang="en-US" sz="2300" dirty="0" smtClean="0"/>
              <a:t>Ships</a:t>
            </a:r>
          </a:p>
          <a:p>
            <a:pPr lvl="1">
              <a:lnSpc>
                <a:spcPct val="170000"/>
              </a:lnSpc>
            </a:pPr>
            <a:r>
              <a:rPr lang="en-US" sz="2300" dirty="0" smtClean="0"/>
              <a:t>Trains</a:t>
            </a:r>
          </a:p>
          <a:p>
            <a:pPr lvl="1">
              <a:lnSpc>
                <a:spcPct val="170000"/>
              </a:lnSpc>
            </a:pPr>
            <a:r>
              <a:rPr lang="en-US" sz="2300" dirty="0" smtClean="0"/>
              <a:t>Trucks</a:t>
            </a:r>
          </a:p>
          <a:p>
            <a:pPr>
              <a:lnSpc>
                <a:spcPct val="170000"/>
              </a:lnSpc>
            </a:pPr>
            <a:r>
              <a:rPr lang="en-US" sz="2900" dirty="0" smtClean="0"/>
              <a:t>Collaboration among stakeholders is critical</a:t>
            </a:r>
          </a:p>
          <a:p>
            <a:pPr lvl="1">
              <a:lnSpc>
                <a:spcPct val="170000"/>
              </a:lnSpc>
            </a:pPr>
            <a:r>
              <a:rPr lang="en-US" sz="2300" dirty="0"/>
              <a:t>Government</a:t>
            </a:r>
          </a:p>
          <a:p>
            <a:pPr lvl="1">
              <a:lnSpc>
                <a:spcPct val="170000"/>
              </a:lnSpc>
            </a:pPr>
            <a:r>
              <a:rPr lang="en-US" sz="2300" dirty="0"/>
              <a:t>Business</a:t>
            </a:r>
          </a:p>
          <a:p>
            <a:pPr lvl="1">
              <a:lnSpc>
                <a:spcPct val="170000"/>
              </a:lnSpc>
            </a:pPr>
            <a:r>
              <a:rPr lang="en-US" sz="2300" dirty="0"/>
              <a:t>Community</a:t>
            </a:r>
          </a:p>
          <a:p>
            <a:pPr lvl="1">
              <a:lnSpc>
                <a:spcPct val="170000"/>
              </a:lnSpc>
            </a:pPr>
            <a:endParaRPr lang="en-US" sz="1600" dirty="0" smtClean="0"/>
          </a:p>
          <a:p>
            <a:pPr>
              <a:lnSpc>
                <a:spcPct val="170000"/>
              </a:lnSpc>
            </a:pPr>
            <a:endParaRPr lang="en-US" sz="2000" dirty="0" smtClean="0"/>
          </a:p>
          <a:p>
            <a:endParaRPr lang="en-US" sz="2400" kern="1200" dirty="0" smtClean="0"/>
          </a:p>
        </p:txBody>
      </p:sp>
    </p:spTree>
    <p:extLst>
      <p:ext uri="{BB962C8B-B14F-4D97-AF65-F5344CB8AC3E}">
        <p14:creationId xmlns:p14="http://schemas.microsoft.com/office/powerpoint/2010/main" val="3086362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4478" y="147638"/>
            <a:ext cx="822960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kern="1200" dirty="0" smtClean="0"/>
              <a:t>Case Study – North American Emissions Control Area (ECA)</a:t>
            </a:r>
            <a:endParaRPr lang="en-US" kern="1200" dirty="0"/>
          </a:p>
        </p:txBody>
      </p:sp>
      <p:sp>
        <p:nvSpPr>
          <p:cNvPr id="24" name="Content Placeholder 2"/>
          <p:cNvSpPr>
            <a:spLocks noGrp="1"/>
          </p:cNvSpPr>
          <p:nvPr/>
        </p:nvSpPr>
        <p:spPr>
          <a:xfrm>
            <a:off x="278780" y="1507909"/>
            <a:ext cx="7867693" cy="461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70000"/>
              </a:lnSpc>
            </a:pPr>
            <a:r>
              <a:rPr lang="en-US" sz="2400" dirty="0" smtClean="0"/>
              <a:t>Local voluntary incentive in the CAAP</a:t>
            </a:r>
            <a:endParaRPr lang="en-US" sz="2400" dirty="0"/>
          </a:p>
          <a:p>
            <a:pPr>
              <a:lnSpc>
                <a:spcPct val="170000"/>
              </a:lnSpc>
            </a:pPr>
            <a:r>
              <a:rPr lang="en-US" sz="2400" dirty="0" smtClean="0"/>
              <a:t>State of California waters to 24 nm</a:t>
            </a:r>
          </a:p>
          <a:p>
            <a:pPr>
              <a:lnSpc>
                <a:spcPct val="170000"/>
              </a:lnSpc>
            </a:pPr>
            <a:r>
              <a:rPr lang="en-US" sz="2400" dirty="0" smtClean="0"/>
              <a:t>ECA to 200 nm</a:t>
            </a:r>
          </a:p>
          <a:p>
            <a:pPr>
              <a:lnSpc>
                <a:spcPct val="170000"/>
              </a:lnSpc>
            </a:pPr>
            <a:r>
              <a:rPr lang="en-US" sz="2400" dirty="0" smtClean="0"/>
              <a:t>Marpol Annex VI</a:t>
            </a:r>
          </a:p>
          <a:p>
            <a:pPr lvl="1">
              <a:lnSpc>
                <a:spcPct val="170000"/>
              </a:lnSpc>
            </a:pPr>
            <a:endParaRPr lang="en-US" sz="1600" dirty="0" smtClean="0"/>
          </a:p>
          <a:p>
            <a:pPr>
              <a:lnSpc>
                <a:spcPct val="170000"/>
              </a:lnSpc>
            </a:pPr>
            <a:endParaRPr lang="en-US" sz="2000" dirty="0" smtClean="0"/>
          </a:p>
          <a:p>
            <a:endParaRPr lang="en-US" sz="2400" kern="1200" dirty="0" smtClean="0"/>
          </a:p>
        </p:txBody>
      </p:sp>
      <p:pic>
        <p:nvPicPr>
          <p:cNvPr id="1026" name="Picture 2" descr="C:\Users\WUNDERL\AppData\Local\Microsoft\Windows\Temporary Internet Files\Content.Outlook\3FZ72YF7\IMG_244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9249" y="2931592"/>
            <a:ext cx="5878842" cy="312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5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ccs.infospace.com/ClickHandler.ashx?du=http%3a%2f%2fbekindtoustrolls.files.wordpress.com%2f2012%2f07%2fthree-legged-stool.jpg&amp;ru=http%3a%2f%2fbekindtoustrolls.files.wordpress.com%2f2012%2f07%2fthree-legged-stool.jpg&amp;ld=20130930&amp;ap=3&amp;app=1&amp;c=prodegemeta3.org&amp;s=prodegemeta3&amp;coi=772&amp;cop=main-title&amp;euip=199.245.255.5&amp;npp=3&amp;p=0&amp;pp=0&amp;pvaid=7394a7e66b964f35a8c664076dd2febc&amp;ep=3&amp;mid=9&amp;en=saSGi6zbYVlaBat%2bZaUJFwLZ7itaq%2foIjJ25Hztnn5LncuAWIYBKrg%3d%3d&amp;hash=F8C4FDD62A6B3ABA3C7519CA46D7F49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4953" y="2549054"/>
            <a:ext cx="3678438" cy="275775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a:xfrm>
            <a:off x="0" y="359229"/>
            <a:ext cx="9144000" cy="925285"/>
          </a:xfrm>
        </p:spPr>
        <p:txBody>
          <a:bodyPr>
            <a:noAutofit/>
          </a:bodyPr>
          <a:lstStyle/>
          <a:p>
            <a:pPr algn="ctr" eaLnBrk="1" hangingPunct="1"/>
            <a:r>
              <a:rPr lang="en-US" sz="3600" b="1" dirty="0" smtClean="0">
                <a:solidFill>
                  <a:srgbClr val="006600"/>
                </a:solidFill>
                <a:latin typeface="Tahoma" pitchFamily="34" charset="0"/>
                <a:ea typeface="Tahoma" pitchFamily="34" charset="0"/>
                <a:cs typeface="Tahoma" pitchFamily="34" charset="0"/>
              </a:rPr>
              <a:t>Planning Efforts Must Be Sustainable</a:t>
            </a:r>
            <a:r>
              <a:rPr lang="en-US" sz="4000" b="1" dirty="0" smtClean="0">
                <a:solidFill>
                  <a:srgbClr val="006600"/>
                </a:solidFill>
                <a:effectLst>
                  <a:outerShdw blurRad="38100" dist="38100" dir="2700000" algn="tl">
                    <a:srgbClr val="000000">
                      <a:alpha val="43137"/>
                    </a:srgbClr>
                  </a:outerShdw>
                </a:effectLst>
                <a:latin typeface="+mj-lt"/>
              </a:rPr>
              <a:t/>
            </a:r>
            <a:br>
              <a:rPr lang="en-US" sz="4000" b="1" dirty="0" smtClean="0">
                <a:solidFill>
                  <a:srgbClr val="006600"/>
                </a:solidFill>
                <a:effectLst>
                  <a:outerShdw blurRad="38100" dist="38100" dir="2700000" algn="tl">
                    <a:srgbClr val="000000">
                      <a:alpha val="43137"/>
                    </a:srgbClr>
                  </a:outerShdw>
                </a:effectLst>
                <a:latin typeface="+mj-lt"/>
              </a:rPr>
            </a:br>
            <a:endParaRPr lang="en-US" sz="4000" b="1" dirty="0" smtClean="0">
              <a:solidFill>
                <a:srgbClr val="006600"/>
              </a:solidFill>
              <a:effectLst>
                <a:outerShdw blurRad="38100" dist="38100" dir="2700000" algn="tl">
                  <a:srgbClr val="000000">
                    <a:alpha val="43137"/>
                  </a:srgbClr>
                </a:outerShdw>
              </a:effectLst>
              <a:latin typeface="+mj-lt"/>
            </a:endParaRPr>
          </a:p>
        </p:txBody>
      </p:sp>
      <p:sp>
        <p:nvSpPr>
          <p:cNvPr id="3" name="Rectangle 2"/>
          <p:cNvSpPr/>
          <p:nvPr/>
        </p:nvSpPr>
        <p:spPr>
          <a:xfrm>
            <a:off x="152399" y="889844"/>
            <a:ext cx="8860971" cy="921791"/>
          </a:xfrm>
          <a:prstGeom prst="rect">
            <a:avLst/>
          </a:prstGeom>
        </p:spPr>
        <p:txBody>
          <a:bodyPr wrap="square">
            <a:spAutoFit/>
          </a:bodyPr>
          <a:lstStyle/>
          <a:p>
            <a:pPr lvl="1">
              <a:lnSpc>
                <a:spcPct val="150000"/>
              </a:lnSpc>
            </a:pPr>
            <a:endParaRPr lang="en-US" b="1" dirty="0" smtClean="0">
              <a:cs typeface="Arial" charset="0"/>
            </a:endParaRPr>
          </a:p>
          <a:p>
            <a:pPr marL="800100" lvl="1" indent="-342900">
              <a:lnSpc>
                <a:spcPct val="150000"/>
              </a:lnSpc>
              <a:buFont typeface="Arial" charset="0"/>
              <a:buChar char="•"/>
            </a:pPr>
            <a:endParaRPr lang="en-US" sz="2000" b="1" dirty="0">
              <a:cs typeface="Arial" charset="0"/>
            </a:endParaRPr>
          </a:p>
        </p:txBody>
      </p:sp>
      <p:sp>
        <p:nvSpPr>
          <p:cNvPr id="2" name="TextBox 1"/>
          <p:cNvSpPr txBox="1"/>
          <p:nvPr/>
        </p:nvSpPr>
        <p:spPr>
          <a:xfrm>
            <a:off x="584944" y="902705"/>
            <a:ext cx="5748479" cy="5632311"/>
          </a:xfrm>
          <a:prstGeom prst="rect">
            <a:avLst/>
          </a:prstGeom>
          <a:noFill/>
        </p:spPr>
        <p:txBody>
          <a:bodyPr wrap="square" rtlCol="0">
            <a:spAutoFit/>
          </a:bodyPr>
          <a:lstStyle/>
          <a:p>
            <a:pPr marL="457200" indent="-457200">
              <a:lnSpc>
                <a:spcPct val="150000"/>
              </a:lnSpc>
              <a:spcBef>
                <a:spcPct val="20000"/>
              </a:spcBef>
              <a:buClr>
                <a:srgbClr val="008000"/>
              </a:buClr>
              <a:buFont typeface="Arial"/>
              <a:buChar char="•"/>
            </a:pPr>
            <a:r>
              <a:rPr lang="en-US" sz="2000" dirty="0">
                <a:latin typeface="Tahoma"/>
                <a:cs typeface="Tahoma"/>
              </a:rPr>
              <a:t>North American ECA is excellent start</a:t>
            </a:r>
          </a:p>
          <a:p>
            <a:pPr marL="457200" indent="-457200">
              <a:lnSpc>
                <a:spcPct val="150000"/>
              </a:lnSpc>
              <a:spcBef>
                <a:spcPct val="20000"/>
              </a:spcBef>
              <a:buClr>
                <a:srgbClr val="008000"/>
              </a:buClr>
              <a:buFont typeface="Arial"/>
              <a:buChar char="•"/>
            </a:pPr>
            <a:r>
              <a:rPr lang="en-US" sz="2000" dirty="0" smtClean="0">
                <a:latin typeface="Tahoma"/>
                <a:cs typeface="Tahoma"/>
              </a:rPr>
              <a:t>Planning </a:t>
            </a:r>
            <a:r>
              <a:rPr lang="en-US" sz="2000" dirty="0">
                <a:latin typeface="Tahoma"/>
                <a:cs typeface="Tahoma"/>
              </a:rPr>
              <a:t>Efforts must be:</a:t>
            </a:r>
          </a:p>
          <a:p>
            <a:pPr marL="914400" lvl="1" indent="-457200">
              <a:lnSpc>
                <a:spcPct val="150000"/>
              </a:lnSpc>
              <a:spcBef>
                <a:spcPct val="20000"/>
              </a:spcBef>
              <a:buClr>
                <a:srgbClr val="008000"/>
              </a:buClr>
              <a:buFont typeface="Arial"/>
              <a:buChar char="•"/>
            </a:pPr>
            <a:r>
              <a:rPr lang="en-US" sz="2000" dirty="0" smtClean="0">
                <a:latin typeface="Tahoma"/>
                <a:cs typeface="Tahoma"/>
              </a:rPr>
              <a:t>Comprehensive </a:t>
            </a:r>
            <a:endParaRPr lang="en-US" sz="2000" dirty="0">
              <a:latin typeface="Tahoma"/>
              <a:cs typeface="Tahoma"/>
            </a:endParaRPr>
          </a:p>
          <a:p>
            <a:pPr marL="914400" lvl="1" indent="-457200">
              <a:lnSpc>
                <a:spcPct val="150000"/>
              </a:lnSpc>
              <a:spcBef>
                <a:spcPct val="20000"/>
              </a:spcBef>
              <a:buClr>
                <a:srgbClr val="008000"/>
              </a:buClr>
              <a:buFont typeface="Arial"/>
              <a:buChar char="•"/>
            </a:pPr>
            <a:r>
              <a:rPr lang="en-US" sz="2000" dirty="0">
                <a:latin typeface="Tahoma"/>
                <a:cs typeface="Tahoma"/>
              </a:rPr>
              <a:t>Coordinated with Existing </a:t>
            </a:r>
            <a:r>
              <a:rPr lang="en-US" sz="2000" dirty="0" smtClean="0">
                <a:latin typeface="Tahoma"/>
                <a:cs typeface="Tahoma"/>
              </a:rPr>
              <a:t>Efforts</a:t>
            </a:r>
            <a:endParaRPr lang="en-US" sz="2000" dirty="0">
              <a:latin typeface="Tahoma"/>
              <a:cs typeface="Tahoma"/>
            </a:endParaRPr>
          </a:p>
          <a:p>
            <a:pPr marL="914400" lvl="1" indent="-457200">
              <a:lnSpc>
                <a:spcPct val="150000"/>
              </a:lnSpc>
              <a:spcBef>
                <a:spcPct val="20000"/>
              </a:spcBef>
              <a:buClr>
                <a:srgbClr val="008000"/>
              </a:buClr>
              <a:buFont typeface="Arial"/>
              <a:buChar char="•"/>
            </a:pPr>
            <a:r>
              <a:rPr lang="en-US" sz="2000" dirty="0" smtClean="0">
                <a:latin typeface="Tahoma"/>
                <a:cs typeface="Tahoma"/>
              </a:rPr>
              <a:t>Action Oriented (goals and timelines)</a:t>
            </a:r>
            <a:endParaRPr lang="en-US" sz="2000" dirty="0">
              <a:latin typeface="Tahoma"/>
              <a:cs typeface="Tahoma"/>
            </a:endParaRPr>
          </a:p>
          <a:p>
            <a:pPr marL="914400" lvl="1" indent="-457200">
              <a:lnSpc>
                <a:spcPct val="150000"/>
              </a:lnSpc>
              <a:spcBef>
                <a:spcPct val="20000"/>
              </a:spcBef>
              <a:buClr>
                <a:srgbClr val="008000"/>
              </a:buClr>
              <a:buFont typeface="Arial"/>
              <a:buChar char="•"/>
            </a:pPr>
            <a:r>
              <a:rPr lang="en-US" sz="2000" dirty="0">
                <a:latin typeface="Tahoma"/>
                <a:cs typeface="Tahoma"/>
              </a:rPr>
              <a:t>Fair and not </a:t>
            </a:r>
            <a:r>
              <a:rPr lang="en-US" sz="2000" dirty="0" smtClean="0">
                <a:latin typeface="Tahoma"/>
                <a:cs typeface="Tahoma"/>
              </a:rPr>
              <a:t>anti-competitive</a:t>
            </a:r>
          </a:p>
          <a:p>
            <a:pPr marL="457200" indent="-457200">
              <a:lnSpc>
                <a:spcPct val="150000"/>
              </a:lnSpc>
              <a:spcBef>
                <a:spcPct val="20000"/>
              </a:spcBef>
              <a:buClr>
                <a:srgbClr val="008000"/>
              </a:buClr>
              <a:buFont typeface="Arial"/>
              <a:buChar char="•"/>
            </a:pPr>
            <a:r>
              <a:rPr lang="en-US" sz="2000" dirty="0">
                <a:latin typeface="Tahoma"/>
                <a:cs typeface="Tahoma"/>
              </a:rPr>
              <a:t>Federal and State Grants must be coordinated based on goods movement priorities</a:t>
            </a:r>
          </a:p>
          <a:p>
            <a:pPr marL="914400" lvl="1" indent="-457200">
              <a:lnSpc>
                <a:spcPct val="150000"/>
              </a:lnSpc>
              <a:spcBef>
                <a:spcPct val="20000"/>
              </a:spcBef>
              <a:buClr>
                <a:srgbClr val="008000"/>
              </a:buClr>
              <a:buFont typeface="Arial"/>
              <a:buChar char="•"/>
            </a:pPr>
            <a:endParaRPr lang="en-US" sz="2000" dirty="0">
              <a:latin typeface="Tahoma"/>
              <a:cs typeface="Tahoma"/>
            </a:endParaRPr>
          </a:p>
          <a:p>
            <a:pPr marL="285750" indent="-285750">
              <a:buFont typeface="Arial" pitchFamily="34" charset="0"/>
              <a:buChar char="•"/>
            </a:pPr>
            <a:endParaRPr lang="en-US" sz="3200" dirty="0"/>
          </a:p>
        </p:txBody>
      </p:sp>
      <p:sp>
        <p:nvSpPr>
          <p:cNvPr id="7"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9"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0"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Tree>
    <p:extLst>
      <p:ext uri="{BB962C8B-B14F-4D97-AF65-F5344CB8AC3E}">
        <p14:creationId xmlns:p14="http://schemas.microsoft.com/office/powerpoint/2010/main" val="44854970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984" y="1053112"/>
            <a:ext cx="2218922" cy="2218923"/>
          </a:xfrm>
          <a:prstGeom prst="rect">
            <a:avLst/>
          </a:prstGeom>
          <a:ln>
            <a:noFill/>
          </a:ln>
          <a:effectLst>
            <a:outerShdw blurRad="292100" dist="139700" dir="2700000" algn="tl" rotWithShape="0">
              <a:srgbClr val="333333">
                <a:alpha val="65000"/>
              </a:srgbClr>
            </a:outerShdw>
          </a:effectLst>
        </p:spPr>
      </p:pic>
      <p:pic>
        <p:nvPicPr>
          <p:cNvPr id="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3628" y="3753215"/>
            <a:ext cx="2234023" cy="2234023"/>
          </a:xfrm>
          <a:prstGeom prst="rect">
            <a:avLst/>
          </a:prstGeom>
          <a:ln>
            <a:noFill/>
          </a:ln>
          <a:effectLst>
            <a:outerShdw blurRad="292100" dist="139700" dir="2700000" algn="tl" rotWithShape="0">
              <a:srgbClr val="333333">
                <a:alpha val="65000"/>
              </a:srgbClr>
            </a:outerShdw>
          </a:effectLst>
        </p:spPr>
      </p:pic>
      <p:pic>
        <p:nvPicPr>
          <p:cNvPr id="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6115" y="1053112"/>
            <a:ext cx="2218922" cy="2218923"/>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7565" y="3765627"/>
            <a:ext cx="2223341" cy="2221612"/>
          </a:xfrm>
          <a:prstGeom prst="rect">
            <a:avLst/>
          </a:prstGeom>
          <a:ln>
            <a:noFill/>
          </a:ln>
          <a:effectLst>
            <a:outerShdw blurRad="292100" dist="139700" dir="2700000" algn="tl" rotWithShape="0">
              <a:srgbClr val="333333">
                <a:alpha val="65000"/>
              </a:srgbClr>
            </a:outerShdw>
          </a:effectLst>
        </p:spPr>
      </p:pic>
      <p:pic>
        <p:nvPicPr>
          <p:cNvPr id="6" name="Picture 7" descr="Tug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63247" y="3773178"/>
            <a:ext cx="2284375" cy="2214060"/>
          </a:xfrm>
          <a:prstGeom prst="rect">
            <a:avLst/>
          </a:prstGeom>
          <a:ln>
            <a:noFill/>
          </a:ln>
          <a:effectLst>
            <a:outerShdw blurRad="292100" dist="139700" dir="2700000" algn="tl" rotWithShape="0">
              <a:srgbClr val="333333">
                <a:alpha val="65000"/>
              </a:srgbClr>
            </a:outerShdw>
          </a:effectLst>
        </p:spPr>
      </p:pic>
      <p:pic>
        <p:nvPicPr>
          <p:cNvPr id="7"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63247" y="1053112"/>
            <a:ext cx="2287619" cy="2201747"/>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196164" y="70753"/>
            <a:ext cx="8743950" cy="8436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6600"/>
                </a:solidFill>
                <a:latin typeface="Tahoma" pitchFamily="34" charset="0"/>
                <a:ea typeface="Tahoma" pitchFamily="34" charset="0"/>
                <a:cs typeface="Tahoma" pitchFamily="34" charset="0"/>
              </a:rPr>
              <a:t>Mobile Pollution Sources at Ports</a:t>
            </a:r>
            <a:endParaRPr lang="en-US" sz="3600" b="1" dirty="0">
              <a:solidFill>
                <a:srgbClr val="006600"/>
              </a:solidFill>
              <a:latin typeface="Tahoma" pitchFamily="34" charset="0"/>
              <a:ea typeface="Tahoma" pitchFamily="34" charset="0"/>
              <a:cs typeface="Tahoma" pitchFamily="34" charset="0"/>
            </a:endParaRPr>
          </a:p>
        </p:txBody>
      </p:sp>
      <p:sp>
        <p:nvSpPr>
          <p:cNvPr id="9" name="Forme 6"/>
          <p:cNvSpPr>
            <a:spLocks/>
          </p:cNvSpPr>
          <p:nvPr/>
        </p:nvSpPr>
        <p:spPr bwMode="auto">
          <a:xfrm flipV="1">
            <a:off x="-13673"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12"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3" name="Group 9"/>
          <p:cNvGrpSpPr>
            <a:grpSpLocks/>
          </p:cNvGrpSpPr>
          <p:nvPr/>
        </p:nvGrpSpPr>
        <p:grpSpPr bwMode="auto">
          <a:xfrm flipV="1">
            <a:off x="-19049" y="6019801"/>
            <a:ext cx="9180513" cy="647699"/>
            <a:chOff x="-19045" y="216550"/>
            <a:chExt cx="9180548" cy="649224"/>
          </a:xfrm>
        </p:grpSpPr>
        <p:sp>
          <p:nvSpPr>
            <p:cNvPr id="14"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5"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Tree>
    <p:extLst>
      <p:ext uri="{BB962C8B-B14F-4D97-AF65-F5344CB8AC3E}">
        <p14:creationId xmlns:p14="http://schemas.microsoft.com/office/powerpoint/2010/main" val="4079627718"/>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0" y="359229"/>
            <a:ext cx="9144000" cy="925285"/>
          </a:xfrm>
        </p:spPr>
        <p:txBody>
          <a:bodyPr>
            <a:noAutofit/>
          </a:bodyPr>
          <a:lstStyle/>
          <a:p>
            <a:pPr algn="ctr" eaLnBrk="1" hangingPunct="1"/>
            <a:r>
              <a:rPr lang="en-US" sz="3600" b="1" dirty="0" smtClean="0">
                <a:solidFill>
                  <a:srgbClr val="006600"/>
                </a:solidFill>
                <a:latin typeface="Tahoma" pitchFamily="34" charset="0"/>
                <a:ea typeface="Tahoma" pitchFamily="34" charset="0"/>
                <a:cs typeface="Tahoma" pitchFamily="34" charset="0"/>
              </a:rPr>
              <a:t>Thank You!</a:t>
            </a:r>
            <a:r>
              <a:rPr lang="en-US" sz="4000" b="1" dirty="0" smtClean="0">
                <a:solidFill>
                  <a:srgbClr val="006600"/>
                </a:solidFill>
                <a:effectLst>
                  <a:outerShdw blurRad="38100" dist="38100" dir="2700000" algn="tl">
                    <a:srgbClr val="000000">
                      <a:alpha val="43137"/>
                    </a:srgbClr>
                  </a:outerShdw>
                </a:effectLst>
                <a:latin typeface="+mj-lt"/>
              </a:rPr>
              <a:t/>
            </a:r>
            <a:br>
              <a:rPr lang="en-US" sz="4000" b="1" dirty="0" smtClean="0">
                <a:solidFill>
                  <a:srgbClr val="006600"/>
                </a:solidFill>
                <a:effectLst>
                  <a:outerShdw blurRad="38100" dist="38100" dir="2700000" algn="tl">
                    <a:srgbClr val="000000">
                      <a:alpha val="43137"/>
                    </a:srgbClr>
                  </a:outerShdw>
                </a:effectLst>
                <a:latin typeface="+mj-lt"/>
              </a:rPr>
            </a:br>
            <a:endParaRPr lang="en-US" sz="4000" b="1" dirty="0" smtClean="0">
              <a:solidFill>
                <a:srgbClr val="006600"/>
              </a:solidFill>
              <a:effectLst>
                <a:outerShdw blurRad="38100" dist="38100" dir="2700000" algn="tl">
                  <a:srgbClr val="000000">
                    <a:alpha val="43137"/>
                  </a:srgbClr>
                </a:outerShdw>
              </a:effectLst>
              <a:latin typeface="+mj-lt"/>
            </a:endParaRPr>
          </a:p>
        </p:txBody>
      </p:sp>
      <p:sp>
        <p:nvSpPr>
          <p:cNvPr id="3" name="Rectangle 2"/>
          <p:cNvSpPr/>
          <p:nvPr/>
        </p:nvSpPr>
        <p:spPr>
          <a:xfrm>
            <a:off x="152399" y="889844"/>
            <a:ext cx="8860971" cy="921791"/>
          </a:xfrm>
          <a:prstGeom prst="rect">
            <a:avLst/>
          </a:prstGeom>
        </p:spPr>
        <p:txBody>
          <a:bodyPr wrap="square">
            <a:spAutoFit/>
          </a:bodyPr>
          <a:lstStyle/>
          <a:p>
            <a:pPr lvl="1">
              <a:lnSpc>
                <a:spcPct val="150000"/>
              </a:lnSpc>
            </a:pPr>
            <a:endParaRPr lang="en-US" b="1" dirty="0" smtClean="0">
              <a:cs typeface="Arial" charset="0"/>
            </a:endParaRPr>
          </a:p>
          <a:p>
            <a:pPr marL="800100" lvl="1" indent="-342900">
              <a:lnSpc>
                <a:spcPct val="150000"/>
              </a:lnSpc>
              <a:buFont typeface="Arial" charset="0"/>
              <a:buChar char="•"/>
            </a:pPr>
            <a:endParaRPr lang="en-US" sz="2000" b="1" dirty="0">
              <a:cs typeface="Arial" charset="0"/>
            </a:endParaRPr>
          </a:p>
        </p:txBody>
      </p:sp>
      <p:sp>
        <p:nvSpPr>
          <p:cNvPr id="2" name="TextBox 1"/>
          <p:cNvSpPr txBox="1"/>
          <p:nvPr/>
        </p:nvSpPr>
        <p:spPr>
          <a:xfrm>
            <a:off x="584944" y="902705"/>
            <a:ext cx="5748479" cy="1046440"/>
          </a:xfrm>
          <a:prstGeom prst="rect">
            <a:avLst/>
          </a:prstGeom>
          <a:noFill/>
        </p:spPr>
        <p:txBody>
          <a:bodyPr wrap="square" rtlCol="0">
            <a:spAutoFit/>
          </a:bodyPr>
          <a:lstStyle/>
          <a:p>
            <a:pPr marL="914400" lvl="1" indent="-457200">
              <a:lnSpc>
                <a:spcPct val="150000"/>
              </a:lnSpc>
              <a:spcBef>
                <a:spcPct val="20000"/>
              </a:spcBef>
              <a:buClr>
                <a:srgbClr val="008000"/>
              </a:buClr>
              <a:buFont typeface="Arial"/>
              <a:buChar char="•"/>
            </a:pPr>
            <a:endParaRPr lang="en-US" sz="2000" dirty="0">
              <a:latin typeface="Tahoma"/>
              <a:cs typeface="Tahoma"/>
            </a:endParaRPr>
          </a:p>
          <a:p>
            <a:pPr marL="285750" indent="-285750">
              <a:buFont typeface="Arial" pitchFamily="34" charset="0"/>
              <a:buChar char="•"/>
            </a:pPr>
            <a:endParaRPr lang="en-US" sz="3200" dirty="0"/>
          </a:p>
        </p:txBody>
      </p:sp>
      <p:sp>
        <p:nvSpPr>
          <p:cNvPr id="7"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2311" y="820553"/>
            <a:ext cx="3971377" cy="521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4958" y="2107933"/>
            <a:ext cx="4737354" cy="2086725"/>
          </a:xfrm>
          <a:prstGeom prst="rect">
            <a:avLst/>
          </a:prstGeom>
        </p:spPr>
        <p:txBody>
          <a:bodyPr wrap="square">
            <a:spAutoFit/>
          </a:bodyPr>
          <a:lstStyle/>
          <a:p>
            <a:pPr marL="303213" indent="-303213">
              <a:lnSpc>
                <a:spcPct val="90000"/>
              </a:lnSpc>
            </a:pPr>
            <a:r>
              <a:rPr lang="en-US" sz="3600" dirty="0" smtClean="0">
                <a:solidFill>
                  <a:srgbClr val="006600"/>
                </a:solidFill>
                <a:effectLst>
                  <a:outerShdw blurRad="38100" dist="38100" dir="2700000" algn="tl">
                    <a:srgbClr val="C0C0C0"/>
                  </a:outerShdw>
                </a:effectLst>
              </a:rPr>
              <a:t>Lisa Wunder</a:t>
            </a:r>
            <a:endParaRPr lang="en-US" sz="3600" dirty="0">
              <a:solidFill>
                <a:srgbClr val="006600"/>
              </a:solidFill>
              <a:effectLst>
                <a:outerShdw blurRad="38100" dist="38100" dir="2700000" algn="tl">
                  <a:srgbClr val="C0C0C0"/>
                </a:outerShdw>
              </a:effectLst>
            </a:endParaRPr>
          </a:p>
          <a:p>
            <a:pPr marL="303213" indent="-303213">
              <a:lnSpc>
                <a:spcPct val="90000"/>
              </a:lnSpc>
            </a:pPr>
            <a:r>
              <a:rPr lang="en-US" sz="3600" dirty="0">
                <a:solidFill>
                  <a:srgbClr val="006600"/>
                </a:solidFill>
                <a:effectLst>
                  <a:outerShdw blurRad="38100" dist="38100" dir="2700000" algn="tl">
                    <a:srgbClr val="C0C0C0"/>
                  </a:outerShdw>
                </a:effectLst>
              </a:rPr>
              <a:t>Port of Los Angeles</a:t>
            </a:r>
          </a:p>
          <a:p>
            <a:pPr lvl="1" indent="-273050">
              <a:lnSpc>
                <a:spcPct val="90000"/>
              </a:lnSpc>
            </a:pPr>
            <a:r>
              <a:rPr lang="en-US" sz="3600" dirty="0" smtClean="0">
                <a:solidFill>
                  <a:srgbClr val="006600"/>
                </a:solidFill>
                <a:effectLst>
                  <a:outerShdw blurRad="38100" dist="38100" dir="2700000" algn="tl">
                    <a:srgbClr val="C0C0C0"/>
                  </a:outerShdw>
                </a:effectLst>
                <a:hlinkClick r:id="rId5"/>
              </a:rPr>
              <a:t>lwunder@portla.org</a:t>
            </a:r>
            <a:endParaRPr lang="en-US" sz="3600" dirty="0">
              <a:solidFill>
                <a:srgbClr val="006600"/>
              </a:solidFill>
              <a:effectLst>
                <a:outerShdw blurRad="38100" dist="38100" dir="2700000" algn="tl">
                  <a:srgbClr val="C0C0C0"/>
                </a:outerShdw>
              </a:effectLst>
            </a:endParaRPr>
          </a:p>
          <a:p>
            <a:pPr lvl="1" indent="-273050">
              <a:lnSpc>
                <a:spcPct val="90000"/>
              </a:lnSpc>
            </a:pPr>
            <a:endParaRPr lang="en-US" sz="3600" dirty="0">
              <a:effectLst>
                <a:outerShdw blurRad="38100" dist="38100" dir="2700000" algn="tl">
                  <a:srgbClr val="C0C0C0"/>
                </a:outerShdw>
              </a:effectLst>
            </a:endParaRPr>
          </a:p>
        </p:txBody>
      </p:sp>
      <p:sp>
        <p:nvSpPr>
          <p:cNvPr id="9"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0"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Tree>
    <p:extLst>
      <p:ext uri="{BB962C8B-B14F-4D97-AF65-F5344CB8AC3E}">
        <p14:creationId xmlns:p14="http://schemas.microsoft.com/office/powerpoint/2010/main" val="1809763270"/>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8733" y="257705"/>
            <a:ext cx="8315888" cy="12598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kern="1200" dirty="0" smtClean="0"/>
              <a:t>Clean Air </a:t>
            </a:r>
            <a:r>
              <a:rPr lang="en-US" dirty="0" smtClean="0"/>
              <a:t>Goals and Reductions</a:t>
            </a:r>
          </a:p>
          <a:p>
            <a:pPr algn="ctr"/>
            <a:r>
              <a:rPr lang="en-US" kern="1200" dirty="0" smtClean="0"/>
              <a:t>(from 2005 baseline)  </a:t>
            </a:r>
          </a:p>
        </p:txBody>
      </p:sp>
      <p:sp>
        <p:nvSpPr>
          <p:cNvPr id="24" name="Content Placeholder 2"/>
          <p:cNvSpPr>
            <a:spLocks noGrp="1"/>
          </p:cNvSpPr>
          <p:nvPr/>
        </p:nvSpPr>
        <p:spPr>
          <a:xfrm>
            <a:off x="448733" y="1245476"/>
            <a:ext cx="8229600" cy="48637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14450" lvl="2" indent="-514350">
              <a:spcBef>
                <a:spcPct val="50000"/>
              </a:spcBef>
              <a:buFont typeface="Arial" pitchFamily="34" charset="0"/>
              <a:buChar cha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80974676"/>
              </p:ext>
            </p:extLst>
          </p:nvPr>
        </p:nvGraphicFramePr>
        <p:xfrm>
          <a:off x="901678" y="1473202"/>
          <a:ext cx="7315199" cy="4343398"/>
        </p:xfrm>
        <a:graphic>
          <a:graphicData uri="http://schemas.openxmlformats.org/drawingml/2006/table">
            <a:tbl>
              <a:tblPr firstRow="1" bandRow="1">
                <a:tableStyleId>{EB9631B5-78F2-41C9-869B-9F39066F8104}</a:tableStyleId>
              </a:tblPr>
              <a:tblGrid>
                <a:gridCol w="1619931"/>
                <a:gridCol w="1264913"/>
                <a:gridCol w="1484899"/>
                <a:gridCol w="1484899"/>
                <a:gridCol w="1460557"/>
              </a:tblGrid>
              <a:tr h="1412557">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2014 Goal</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2014 Actuals</a:t>
                      </a:r>
                      <a:endParaRPr lang="en-US" sz="32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3200" dirty="0" smtClean="0"/>
                        <a:t>2015 Actuals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3200" dirty="0" smtClean="0"/>
                        <a:t>2023 Goal</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976947">
                <a:tc>
                  <a:txBody>
                    <a:bodyPr/>
                    <a:lstStyle/>
                    <a:p>
                      <a:r>
                        <a:rPr lang="en-US" sz="3200" dirty="0" smtClean="0"/>
                        <a:t>DPM</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72%</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85%</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r>
                        <a:rPr lang="en-US" sz="3200" dirty="0" smtClean="0"/>
                        <a:t>85%</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r>
                        <a:rPr lang="en-US" sz="3200" dirty="0" smtClean="0"/>
                        <a:t>77%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76947">
                <a:tc>
                  <a:txBody>
                    <a:bodyPr/>
                    <a:lstStyle/>
                    <a:p>
                      <a:r>
                        <a:rPr lang="en-US" sz="3200" dirty="0" smtClean="0"/>
                        <a:t>NOx</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22%</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smtClean="0"/>
                        <a:t>52%</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en-US" sz="3200" dirty="0" smtClean="0"/>
                        <a:t>51%</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en-US" sz="3200" dirty="0" smtClean="0"/>
                        <a:t>59%</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76947">
                <a:tc>
                  <a:txBody>
                    <a:bodyPr/>
                    <a:lstStyle/>
                    <a:p>
                      <a:r>
                        <a:rPr lang="en-US" sz="3200" dirty="0" smtClean="0"/>
                        <a:t>SOx</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93%</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97%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smtClean="0"/>
                        <a:t>97%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3200" dirty="0" smtClean="0"/>
                        <a:t>93%</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204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4478" y="147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dirty="0" smtClean="0"/>
              <a:t>CAAP CO</a:t>
            </a:r>
            <a:r>
              <a:rPr lang="en-US" baseline="-25000" dirty="0" smtClean="0"/>
              <a:t>2</a:t>
            </a:r>
            <a:r>
              <a:rPr lang="en-US" dirty="0" smtClean="0"/>
              <a:t>e Progress</a:t>
            </a:r>
            <a:endParaRPr lang="en-US" kern="1200" dirty="0"/>
          </a:p>
        </p:txBody>
      </p:sp>
      <p:sp>
        <p:nvSpPr>
          <p:cNvPr id="24" name="Content Placeholder 2"/>
          <p:cNvSpPr>
            <a:spLocks noGrp="1"/>
          </p:cNvSpPr>
          <p:nvPr/>
        </p:nvSpPr>
        <p:spPr>
          <a:xfrm>
            <a:off x="457177" y="1095798"/>
            <a:ext cx="8464779" cy="5052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70000"/>
              </a:lnSpc>
            </a:pPr>
            <a:endParaRPr lang="en-US" sz="1600" dirty="0"/>
          </a:p>
          <a:p>
            <a:pPr>
              <a:lnSpc>
                <a:spcPct val="170000"/>
              </a:lnSpc>
            </a:pPr>
            <a:endParaRPr lang="en-US" sz="2000" dirty="0"/>
          </a:p>
          <a:p>
            <a:endParaRPr lang="en-US" sz="2400" kern="12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r="-341" b="-3008"/>
          <a:stretch/>
        </p:blipFill>
        <p:spPr>
          <a:xfrm>
            <a:off x="212266" y="1399621"/>
            <a:ext cx="8709689" cy="3618613"/>
          </a:xfrm>
          <a:prstGeom prst="rect">
            <a:avLst/>
          </a:prstGeom>
        </p:spPr>
      </p:pic>
      <p:cxnSp>
        <p:nvCxnSpPr>
          <p:cNvPr id="5" name="Straight Arrow Connector 4"/>
          <p:cNvCxnSpPr/>
          <p:nvPr/>
        </p:nvCxnSpPr>
        <p:spPr>
          <a:xfrm flipH="1">
            <a:off x="6791106" y="2051159"/>
            <a:ext cx="2" cy="4690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91108" y="2090648"/>
            <a:ext cx="599998" cy="338554"/>
          </a:xfrm>
          <a:prstGeom prst="rect">
            <a:avLst/>
          </a:prstGeom>
          <a:noFill/>
        </p:spPr>
        <p:txBody>
          <a:bodyPr wrap="square" rtlCol="0">
            <a:spAutoFit/>
          </a:bodyPr>
          <a:lstStyle/>
          <a:p>
            <a:r>
              <a:rPr lang="en-US" sz="1600" b="1" dirty="0" smtClean="0">
                <a:solidFill>
                  <a:srgbClr val="FF0000"/>
                </a:solidFill>
                <a:latin typeface="Garamond" pitchFamily="18" charset="0"/>
              </a:rPr>
              <a:t>25%</a:t>
            </a:r>
            <a:endParaRPr lang="en-US" sz="1600" b="1" dirty="0">
              <a:solidFill>
                <a:srgbClr val="FF0000"/>
              </a:solidFill>
              <a:latin typeface="Garamond" pitchFamily="18" charset="0"/>
            </a:endParaRPr>
          </a:p>
        </p:txBody>
      </p:sp>
      <p:sp>
        <p:nvSpPr>
          <p:cNvPr id="3" name="TextBox 2"/>
          <p:cNvSpPr txBox="1"/>
          <p:nvPr/>
        </p:nvSpPr>
        <p:spPr>
          <a:xfrm>
            <a:off x="8277101" y="1883149"/>
            <a:ext cx="644854" cy="369332"/>
          </a:xfrm>
          <a:prstGeom prst="rect">
            <a:avLst/>
          </a:prstGeom>
          <a:solidFill>
            <a:schemeClr val="bg1"/>
          </a:solidFill>
        </p:spPr>
        <p:txBody>
          <a:bodyPr wrap="square" rtlCol="0">
            <a:spAutoFit/>
          </a:bodyPr>
          <a:lstStyle/>
          <a:p>
            <a:endParaRPr lang="en-US" dirty="0"/>
          </a:p>
        </p:txBody>
      </p:sp>
      <p:cxnSp>
        <p:nvCxnSpPr>
          <p:cNvPr id="14" name="Straight Arrow Connector 13"/>
          <p:cNvCxnSpPr/>
          <p:nvPr/>
        </p:nvCxnSpPr>
        <p:spPr>
          <a:xfrm>
            <a:off x="8264153" y="2051159"/>
            <a:ext cx="0" cy="1743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277101" y="1972188"/>
            <a:ext cx="599998" cy="338554"/>
          </a:xfrm>
          <a:prstGeom prst="rect">
            <a:avLst/>
          </a:prstGeom>
          <a:noFill/>
        </p:spPr>
        <p:txBody>
          <a:bodyPr wrap="square" rtlCol="0">
            <a:spAutoFit/>
          </a:bodyPr>
          <a:lstStyle/>
          <a:p>
            <a:r>
              <a:rPr lang="en-US" sz="1600" b="1" dirty="0" smtClean="0">
                <a:solidFill>
                  <a:srgbClr val="FF0000"/>
                </a:solidFill>
                <a:latin typeface="Garamond" pitchFamily="18" charset="0"/>
              </a:rPr>
              <a:t>10%</a:t>
            </a:r>
            <a:endParaRPr lang="en-US" sz="1600" b="1" dirty="0">
              <a:solidFill>
                <a:srgbClr val="FF0000"/>
              </a:solidFill>
              <a:latin typeface="Garamond" pitchFamily="18" charset="0"/>
            </a:endParaRPr>
          </a:p>
        </p:txBody>
      </p:sp>
    </p:spTree>
    <p:extLst>
      <p:ext uri="{BB962C8B-B14F-4D97-AF65-F5344CB8AC3E}">
        <p14:creationId xmlns:p14="http://schemas.microsoft.com/office/powerpoint/2010/main" val="1938504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3" name="Title 1"/>
          <p:cNvSpPr>
            <a:spLocks noGrp="1"/>
          </p:cNvSpPr>
          <p:nvPr/>
        </p:nvSpPr>
        <p:spPr>
          <a:xfrm>
            <a:off x="444478" y="147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008000"/>
                </a:solidFill>
                <a:latin typeface="Tahoma"/>
                <a:ea typeface="+mj-ea"/>
                <a:cs typeface="Tahoma"/>
              </a:defRPr>
            </a:lvl1pPr>
          </a:lstStyle>
          <a:p>
            <a:pPr algn="ctr"/>
            <a:r>
              <a:rPr lang="en-US" kern="1200" dirty="0" smtClean="0"/>
              <a:t>National/International Challenges</a:t>
            </a:r>
            <a:endParaRPr lang="en-US" kern="1200" dirty="0"/>
          </a:p>
        </p:txBody>
      </p:sp>
      <p:sp>
        <p:nvSpPr>
          <p:cNvPr id="24" name="Content Placeholder 2"/>
          <p:cNvSpPr>
            <a:spLocks noGrp="1"/>
          </p:cNvSpPr>
          <p:nvPr/>
        </p:nvSpPr>
        <p:spPr>
          <a:xfrm>
            <a:off x="457177" y="1290638"/>
            <a:ext cx="8400495" cy="47499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Clr>
                <a:srgbClr val="008000"/>
              </a:buClr>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Clr>
                <a:srgbClr val="008000"/>
              </a:buClr>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Clr>
                <a:srgbClr val="008000"/>
              </a:buClr>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70000"/>
              </a:lnSpc>
            </a:pPr>
            <a:r>
              <a:rPr lang="en-US" sz="2000" dirty="0" smtClean="0"/>
              <a:t>Continued Emission </a:t>
            </a:r>
            <a:r>
              <a:rPr lang="en-US" sz="2000" dirty="0"/>
              <a:t>R</a:t>
            </a:r>
            <a:r>
              <a:rPr lang="en-US" sz="2000" dirty="0" smtClean="0"/>
              <a:t>eductions for Non-Attainment Areas to Address Community Health Impacts</a:t>
            </a:r>
            <a:endParaRPr lang="en-US" sz="1600" dirty="0"/>
          </a:p>
          <a:p>
            <a:pPr>
              <a:lnSpc>
                <a:spcPct val="170000"/>
              </a:lnSpc>
            </a:pPr>
            <a:r>
              <a:rPr lang="en-US" sz="2000" dirty="0" smtClean="0"/>
              <a:t>Greenhouse Gas Reduction and Climate Change</a:t>
            </a:r>
          </a:p>
          <a:p>
            <a:pPr>
              <a:lnSpc>
                <a:spcPct val="170000"/>
              </a:lnSpc>
            </a:pPr>
            <a:r>
              <a:rPr lang="en-US" sz="2000" dirty="0" smtClean="0"/>
              <a:t>Alternative Fuel, Near Zero (hybrid) and </a:t>
            </a:r>
            <a:r>
              <a:rPr lang="en-US" sz="2000" dirty="0"/>
              <a:t>Z</a:t>
            </a:r>
            <a:r>
              <a:rPr lang="en-US" sz="2000" dirty="0" smtClean="0"/>
              <a:t>ero Emission Vehicles and Equipment Demonstration/Availability</a:t>
            </a:r>
          </a:p>
          <a:p>
            <a:pPr>
              <a:lnSpc>
                <a:spcPct val="170000"/>
              </a:lnSpc>
            </a:pPr>
            <a:r>
              <a:rPr lang="en-US" sz="2000" dirty="0" smtClean="0"/>
              <a:t>International Regulation of </a:t>
            </a:r>
            <a:r>
              <a:rPr lang="en-US" sz="2000" dirty="0"/>
              <a:t>S</a:t>
            </a:r>
            <a:r>
              <a:rPr lang="en-US" sz="2000" dirty="0" smtClean="0"/>
              <a:t>hips</a:t>
            </a:r>
          </a:p>
          <a:p>
            <a:pPr lvl="1">
              <a:lnSpc>
                <a:spcPct val="170000"/>
              </a:lnSpc>
            </a:pPr>
            <a:r>
              <a:rPr lang="en-US" sz="1600" dirty="0" smtClean="0"/>
              <a:t>Level Playing Field</a:t>
            </a:r>
          </a:p>
          <a:p>
            <a:pPr lvl="1">
              <a:lnSpc>
                <a:spcPct val="170000"/>
              </a:lnSpc>
            </a:pPr>
            <a:r>
              <a:rPr lang="en-US" sz="1600" dirty="0" smtClean="0"/>
              <a:t>Consistent and Comprehensive Enforcement</a:t>
            </a:r>
          </a:p>
          <a:p>
            <a:pPr marL="0" indent="0">
              <a:lnSpc>
                <a:spcPct val="170000"/>
              </a:lnSpc>
              <a:buNone/>
            </a:pPr>
            <a:endParaRPr lang="en-US" sz="1600" dirty="0" smtClean="0"/>
          </a:p>
          <a:p>
            <a:pPr lvl="1">
              <a:lnSpc>
                <a:spcPct val="170000"/>
              </a:lnSpc>
            </a:pPr>
            <a:endParaRPr lang="en-US" sz="1600" dirty="0" smtClean="0"/>
          </a:p>
          <a:p>
            <a:pPr>
              <a:lnSpc>
                <a:spcPct val="170000"/>
              </a:lnSpc>
            </a:pPr>
            <a:endParaRPr lang="en-US" sz="2000" dirty="0" smtClean="0"/>
          </a:p>
          <a:p>
            <a:endParaRPr lang="en-US" sz="2400" kern="1200" dirty="0" smtClean="0"/>
          </a:p>
        </p:txBody>
      </p:sp>
    </p:spTree>
    <p:extLst>
      <p:ext uri="{BB962C8B-B14F-4D97-AF65-F5344CB8AC3E}">
        <p14:creationId xmlns:p14="http://schemas.microsoft.com/office/powerpoint/2010/main" val="175452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7"/>
          <p:cNvSpPr>
            <a:spLocks noGrp="1"/>
          </p:cNvSpPr>
          <p:nvPr>
            <p:ph type="sldNum" sz="quarter" idx="12"/>
          </p:nvPr>
        </p:nvSpPr>
        <p:spPr bwMode="auto">
          <a:noFill/>
          <a:ln>
            <a:miter lim="800000"/>
            <a:headEnd/>
            <a:tailEnd/>
          </a:ln>
        </p:spPr>
        <p:txBody>
          <a:bodyPr/>
          <a:lstStyle/>
          <a:p>
            <a:fld id="{92DCD975-68F8-154C-A3AA-1A06791DC658}" type="slidenum">
              <a:rPr lang="en-US">
                <a:latin typeface="Constantia" pitchFamily="-84" charset="0"/>
              </a:rPr>
              <a:pPr/>
              <a:t>6</a:t>
            </a:fld>
            <a:endParaRPr lang="en-US" dirty="0">
              <a:latin typeface="Constantia" pitchFamily="-84" charset="0"/>
            </a:endParaRPr>
          </a:p>
        </p:txBody>
      </p:sp>
      <p:sp>
        <p:nvSpPr>
          <p:cNvPr id="90114" name="Title 1"/>
          <p:cNvSpPr>
            <a:spLocks noGrp="1"/>
          </p:cNvSpPr>
          <p:nvPr>
            <p:ph type="title" idx="4294967295"/>
          </p:nvPr>
        </p:nvSpPr>
        <p:spPr>
          <a:xfrm>
            <a:off x="388216" y="394636"/>
            <a:ext cx="8229023" cy="1492154"/>
          </a:xfrm>
        </p:spPr>
        <p:txBody>
          <a:bodyPr>
            <a:normAutofit/>
          </a:bodyPr>
          <a:lstStyle/>
          <a:p>
            <a:pPr algn="ctr" eaLnBrk="1" hangingPunct="1">
              <a:defRPr/>
            </a:pPr>
            <a:r>
              <a:rPr lang="en-US" sz="3600" b="1" dirty="0" smtClean="0">
                <a:solidFill>
                  <a:srgbClr val="006600"/>
                </a:solidFill>
                <a:latin typeface="Tahoma" pitchFamily="34" charset="0"/>
                <a:ea typeface="Tahoma" pitchFamily="34" charset="0"/>
                <a:cs typeface="Tahoma" pitchFamily="34" charset="0"/>
              </a:rPr>
              <a:t>National </a:t>
            </a:r>
            <a:r>
              <a:rPr lang="en-US" sz="3600" b="1" dirty="0">
                <a:solidFill>
                  <a:srgbClr val="006600"/>
                </a:solidFill>
                <a:latin typeface="Tahoma" pitchFamily="34" charset="0"/>
                <a:ea typeface="Tahoma" pitchFamily="34" charset="0"/>
                <a:cs typeface="Tahoma" pitchFamily="34" charset="0"/>
              </a:rPr>
              <a:t>Ambient Air Quality </a:t>
            </a:r>
            <a:r>
              <a:rPr lang="en-US" sz="3600" b="1" dirty="0" smtClean="0">
                <a:solidFill>
                  <a:srgbClr val="006600"/>
                </a:solidFill>
                <a:latin typeface="Tahoma" pitchFamily="34" charset="0"/>
                <a:ea typeface="Tahoma" pitchFamily="34" charset="0"/>
                <a:cs typeface="Tahoma" pitchFamily="34" charset="0"/>
              </a:rPr>
              <a:t>Standards Nonattainment</a:t>
            </a:r>
            <a:endParaRPr lang="en-US" sz="3600" b="1" dirty="0">
              <a:solidFill>
                <a:srgbClr val="006600"/>
              </a:solidFill>
              <a:latin typeface="Tahoma" pitchFamily="34" charset="0"/>
              <a:ea typeface="Tahoma" pitchFamily="34" charset="0"/>
              <a:cs typeface="Tahoma" pitchFamily="34" charset="0"/>
            </a:endParaRPr>
          </a:p>
        </p:txBody>
      </p:sp>
      <p:sp>
        <p:nvSpPr>
          <p:cNvPr id="3" name="Content Placeholder 2"/>
          <p:cNvSpPr>
            <a:spLocks noGrp="1"/>
          </p:cNvSpPr>
          <p:nvPr>
            <p:ph idx="4294967295"/>
          </p:nvPr>
        </p:nvSpPr>
        <p:spPr>
          <a:xfrm>
            <a:off x="457489" y="1448361"/>
            <a:ext cx="8686511" cy="4723279"/>
          </a:xfrm>
        </p:spPr>
        <p:txBody>
          <a:bodyPr>
            <a:normAutofit/>
          </a:bodyPr>
          <a:lstStyle/>
          <a:p>
            <a:pPr marL="272988" indent="-272988">
              <a:lnSpc>
                <a:spcPct val="90000"/>
              </a:lnSpc>
              <a:buNone/>
              <a:defRPr/>
            </a:pPr>
            <a:endParaRPr lang="en-US" dirty="0" smtClean="0">
              <a:ea typeface="+mn-ea"/>
              <a:cs typeface="+mn-cs"/>
            </a:endParaRPr>
          </a:p>
          <a:p>
            <a:pPr marL="639619" lvl="1" indent="-246008">
              <a:lnSpc>
                <a:spcPct val="90000"/>
              </a:lnSpc>
              <a:buFont typeface="Wingdings 2" charset="2"/>
              <a:buChar char=""/>
              <a:defRPr/>
            </a:pPr>
            <a:endParaRPr lang="en-US" dirty="0" smtClean="0"/>
          </a:p>
          <a:p>
            <a:pPr marL="639619" lvl="1" indent="-246008">
              <a:lnSpc>
                <a:spcPct val="90000"/>
              </a:lnSpc>
              <a:buFont typeface="Wingdings 2" charset="2"/>
              <a:buChar char=""/>
              <a:defRPr/>
            </a:pPr>
            <a:endParaRPr lang="en-US" dirty="0"/>
          </a:p>
          <a:p>
            <a:pPr marL="272988" indent="-272988">
              <a:lnSpc>
                <a:spcPct val="90000"/>
              </a:lnSpc>
              <a:buFont typeface="Wingdings 2" charset="2"/>
              <a:buChar char=""/>
              <a:defRPr/>
            </a:pPr>
            <a:endParaRPr lang="en-US" dirty="0">
              <a:ea typeface="+mn-ea"/>
              <a:cs typeface="+mn-cs"/>
            </a:endParaRPr>
          </a:p>
        </p:txBody>
      </p:sp>
      <p:pic>
        <p:nvPicPr>
          <p:cNvPr id="8" name="Picture 7" descr="map8hr_20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818" y="1949824"/>
            <a:ext cx="7065818" cy="4437529"/>
          </a:xfrm>
          <a:prstGeom prst="rect">
            <a:avLst/>
          </a:prstGeom>
        </p:spPr>
      </p:pic>
      <p:sp>
        <p:nvSpPr>
          <p:cNvPr id="7"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defTabSz="914400">
              <a:defRPr/>
            </a:pPr>
            <a:endParaRPr lang="en-US" kern="0" dirty="0">
              <a:solidFill>
                <a:sysClr val="windowText" lastClr="000000"/>
              </a:solidFill>
              <a:latin typeface="Constantia" pitchFamily="18"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10"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1" name="Group 9"/>
          <p:cNvGrpSpPr>
            <a:grpSpLocks/>
          </p:cNvGrpSpPr>
          <p:nvPr/>
        </p:nvGrpSpPr>
        <p:grpSpPr bwMode="auto">
          <a:xfrm flipV="1">
            <a:off x="-19049" y="6019801"/>
            <a:ext cx="9180513" cy="647699"/>
            <a:chOff x="-19045" y="216550"/>
            <a:chExt cx="9180548" cy="649224"/>
          </a:xfrm>
        </p:grpSpPr>
        <p:sp>
          <p:nvSpPr>
            <p:cNvPr id="12"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3"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Tree>
    <p:extLst>
      <p:ext uri="{BB962C8B-B14F-4D97-AF65-F5344CB8AC3E}">
        <p14:creationId xmlns:p14="http://schemas.microsoft.com/office/powerpoint/2010/main" val="2703610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noAutofit/>
          </a:bodyPr>
          <a:lstStyle/>
          <a:p>
            <a:pPr>
              <a:defRPr/>
            </a:pPr>
            <a:r>
              <a:rPr lang="en-US" sz="3600" b="1" dirty="0">
                <a:solidFill>
                  <a:srgbClr val="006600"/>
                </a:solidFill>
                <a:latin typeface="Tahoma" pitchFamily="34" charset="0"/>
                <a:ea typeface="Tahoma" pitchFamily="34" charset="0"/>
                <a:cs typeface="Tahoma" pitchFamily="34" charset="0"/>
              </a:rPr>
              <a:t>National Ambient Air Quality Standards Nonattainment</a:t>
            </a:r>
          </a:p>
        </p:txBody>
      </p:sp>
      <p:sp>
        <p:nvSpPr>
          <p:cNvPr id="3" name="Content Placeholder 2"/>
          <p:cNvSpPr>
            <a:spLocks noGrp="1"/>
          </p:cNvSpPr>
          <p:nvPr>
            <p:ph idx="4294967295"/>
          </p:nvPr>
        </p:nvSpPr>
        <p:spPr>
          <a:xfrm>
            <a:off x="457489" y="1448361"/>
            <a:ext cx="8686511" cy="4723279"/>
          </a:xfrm>
        </p:spPr>
        <p:txBody>
          <a:bodyPr>
            <a:normAutofit/>
          </a:bodyPr>
          <a:lstStyle/>
          <a:p>
            <a:pPr marL="272988" indent="-272988">
              <a:lnSpc>
                <a:spcPct val="90000"/>
              </a:lnSpc>
              <a:buNone/>
              <a:defRPr/>
            </a:pPr>
            <a:endParaRPr lang="en-US" dirty="0" smtClean="0">
              <a:ea typeface="+mn-ea"/>
              <a:cs typeface="+mn-cs"/>
            </a:endParaRPr>
          </a:p>
          <a:p>
            <a:pPr marL="639619" lvl="1" indent="-246008">
              <a:lnSpc>
                <a:spcPct val="90000"/>
              </a:lnSpc>
              <a:buFont typeface="Wingdings 2" charset="2"/>
              <a:buChar char=""/>
              <a:defRPr/>
            </a:pPr>
            <a:endParaRPr lang="en-US" dirty="0" smtClean="0"/>
          </a:p>
          <a:p>
            <a:pPr marL="639619" lvl="1" indent="-246008">
              <a:lnSpc>
                <a:spcPct val="90000"/>
              </a:lnSpc>
              <a:buFont typeface="Wingdings 2" charset="2"/>
              <a:buChar char=""/>
              <a:defRPr/>
            </a:pPr>
            <a:endParaRPr lang="en-US" dirty="0"/>
          </a:p>
          <a:p>
            <a:pPr marL="272988" indent="-272988">
              <a:lnSpc>
                <a:spcPct val="90000"/>
              </a:lnSpc>
              <a:buFont typeface="Wingdings 2" charset="2"/>
              <a:buChar char=""/>
              <a:defRPr/>
            </a:pPr>
            <a:endParaRPr lang="en-US" dirty="0">
              <a:ea typeface="+mn-ea"/>
              <a:cs typeface="+mn-cs"/>
            </a:endParaRPr>
          </a:p>
        </p:txBody>
      </p:sp>
      <p:sp>
        <p:nvSpPr>
          <p:cNvPr id="19462" name="Slide Number Placeholder 17"/>
          <p:cNvSpPr>
            <a:spLocks noGrp="1"/>
          </p:cNvSpPr>
          <p:nvPr>
            <p:ph type="sldNum" sz="quarter" idx="12"/>
          </p:nvPr>
        </p:nvSpPr>
        <p:spPr bwMode="auto">
          <a:noFill/>
          <a:ln>
            <a:miter lim="800000"/>
            <a:headEnd/>
            <a:tailEnd/>
          </a:ln>
        </p:spPr>
        <p:txBody>
          <a:bodyPr/>
          <a:lstStyle/>
          <a:p>
            <a:fld id="{9EE5C4BC-FF94-4D40-BA05-4F3632436BF0}" type="slidenum">
              <a:rPr lang="en-US">
                <a:latin typeface="Constantia" pitchFamily="-84" charset="0"/>
              </a:rPr>
              <a:pPr/>
              <a:t>7</a:t>
            </a:fld>
            <a:endParaRPr lang="en-US" dirty="0">
              <a:latin typeface="Constantia" pitchFamily="-84" charset="0"/>
            </a:endParaRPr>
          </a:p>
        </p:txBody>
      </p:sp>
      <p:pic>
        <p:nvPicPr>
          <p:cNvPr id="8" name="Picture 7" descr="mappm25_20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909" y="2017059"/>
            <a:ext cx="6546273" cy="4008904"/>
          </a:xfrm>
          <a:prstGeom prst="rect">
            <a:avLst/>
          </a:prstGeom>
        </p:spPr>
      </p:pic>
      <p:sp>
        <p:nvSpPr>
          <p:cNvPr id="9" name="Forme 6"/>
          <p:cNvSpPr>
            <a:spLocks/>
          </p:cNvSpPr>
          <p:nvPr/>
        </p:nvSpPr>
        <p:spPr bwMode="auto">
          <a:xfrm flipV="1">
            <a:off x="-22909"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defTabSz="914400">
              <a:defRPr/>
            </a:pPr>
            <a:endParaRPr lang="en-US" kern="0" dirty="0">
              <a:solidFill>
                <a:sysClr val="windowText" lastClr="000000"/>
              </a:solidFill>
              <a:latin typeface="Constantia" pitchFamily="18"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11" name="Forme 7"/>
          <p:cNvSpPr>
            <a:spLocks/>
          </p:cNvSpPr>
          <p:nvPr/>
        </p:nvSpPr>
        <p:spPr bwMode="auto">
          <a:xfrm flipV="1">
            <a:off x="4381500" y="6219826"/>
            <a:ext cx="4785365"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nvGrpSpPr>
          <p:cNvPr id="12" name="Group 9"/>
          <p:cNvGrpSpPr>
            <a:grpSpLocks/>
          </p:cNvGrpSpPr>
          <p:nvPr/>
        </p:nvGrpSpPr>
        <p:grpSpPr bwMode="auto">
          <a:xfrm flipV="1">
            <a:off x="-19049" y="6019801"/>
            <a:ext cx="9180513" cy="647699"/>
            <a:chOff x="-19045" y="216550"/>
            <a:chExt cx="9180548" cy="649224"/>
          </a:xfrm>
        </p:grpSpPr>
        <p:sp>
          <p:nvSpPr>
            <p:cNvPr id="13" name="Forme 11"/>
            <p:cNvSpPr>
              <a:spLocks/>
            </p:cNvSpPr>
            <p:nvPr/>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A8CDD7">
                      <a:shade val="75000"/>
                    </a:srgbClr>
                  </a:gs>
                  <a:gs pos="86000">
                    <a:sysClr val="windowText" lastClr="000000">
                      <a:alpha val="29000"/>
                    </a:sysClr>
                  </a:gs>
                  <a:gs pos="16000">
                    <a:srgbClr val="B0CCB0">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sp>
          <p:nvSpPr>
            <p:cNvPr id="14" name="Forme 12"/>
            <p:cNvSpPr>
              <a:spLocks/>
            </p:cNvSpPr>
            <p:nvPr/>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C0BEAF"/>
                  </a:gs>
                  <a:gs pos="44000">
                    <a:srgbClr val="72A376"/>
                  </a:gs>
                  <a:gs pos="33000">
                    <a:srgbClr val="B0CCB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grpSp>
    </p:spTree>
    <p:extLst>
      <p:ext uri="{BB962C8B-B14F-4D97-AF65-F5344CB8AC3E}">
        <p14:creationId xmlns:p14="http://schemas.microsoft.com/office/powerpoint/2010/main" val="76426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6"/>
          <p:cNvSpPr>
            <a:spLocks/>
          </p:cNvSpPr>
          <p:nvPr/>
        </p:nvSpPr>
        <p:spPr bwMode="auto">
          <a:xfrm flipV="1">
            <a:off x="-13673" y="5816600"/>
            <a:ext cx="9189775"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rgbClr val="008000"/>
              </a:gs>
              <a:gs pos="100000">
                <a:schemeClr val="accent3">
                  <a:lumMod val="60000"/>
                  <a:lumOff val="40000"/>
                </a:schemeClr>
              </a:gs>
            </a:gsLst>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57" y="6451142"/>
            <a:ext cx="1228177" cy="237123"/>
          </a:xfrm>
          <a:prstGeom prst="rect">
            <a:avLst/>
          </a:prstGeom>
        </p:spPr>
      </p:pic>
      <p:sp>
        <p:nvSpPr>
          <p:cNvPr id="2" name="Rectangle 1"/>
          <p:cNvSpPr/>
          <p:nvPr/>
        </p:nvSpPr>
        <p:spPr>
          <a:xfrm>
            <a:off x="539015" y="259882"/>
            <a:ext cx="8422105" cy="646331"/>
          </a:xfrm>
          <a:prstGeom prst="rect">
            <a:avLst/>
          </a:prstGeom>
        </p:spPr>
        <p:txBody>
          <a:bodyPr wrap="square">
            <a:spAutoFit/>
          </a:bodyPr>
          <a:lstStyle/>
          <a:p>
            <a:pPr algn="ctr"/>
            <a:r>
              <a:rPr lang="en-US" sz="3600" b="1" dirty="0" smtClean="0">
                <a:solidFill>
                  <a:srgbClr val="006600"/>
                </a:solidFill>
                <a:latin typeface="Tahoma" pitchFamily="34" charset="0"/>
                <a:ea typeface="Tahoma" pitchFamily="34" charset="0"/>
                <a:cs typeface="Tahoma" pitchFamily="34" charset="0"/>
              </a:rPr>
              <a:t>Greenhouse Gas Reduction</a:t>
            </a:r>
            <a:endParaRPr lang="en-US" sz="3600" b="1" dirty="0">
              <a:solidFill>
                <a:srgbClr val="006600"/>
              </a:solidFill>
              <a:latin typeface="Tahoma" pitchFamily="34" charset="0"/>
              <a:ea typeface="Tahoma" pitchFamily="34" charset="0"/>
              <a:cs typeface="Tahoma" pitchFamily="34" charset="0"/>
            </a:endParaRPr>
          </a:p>
        </p:txBody>
      </p:sp>
      <p:pic>
        <p:nvPicPr>
          <p:cNvPr id="8" name="Picture 7" descr="GoogleEarth_Image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0068" y="3996246"/>
            <a:ext cx="4268038" cy="2779760"/>
          </a:xfrm>
          <a:prstGeom prst="rect">
            <a:avLst/>
          </a:prstGeom>
          <a:effectLst>
            <a:outerShdw blurRad="50800" dist="38100" dir="2700000" algn="tl" rotWithShape="0">
              <a:srgbClr val="000000">
                <a:alpha val="43000"/>
              </a:srgbClr>
            </a:outerShdw>
          </a:effectLst>
        </p:spPr>
      </p:pic>
      <p:pic>
        <p:nvPicPr>
          <p:cNvPr id="9" name="Content Placeholder 4" descr="Scope graphic (17 nov 2008) de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0067" y="1142135"/>
            <a:ext cx="4268039" cy="2518143"/>
          </a:xfrm>
          <a:prstGeom prst="rect">
            <a:avLst/>
          </a:prstGeom>
          <a:noFill/>
        </p:spPr>
      </p:pic>
      <p:sp>
        <p:nvSpPr>
          <p:cNvPr id="10" name="TextBox 9"/>
          <p:cNvSpPr txBox="1"/>
          <p:nvPr/>
        </p:nvSpPr>
        <p:spPr>
          <a:xfrm>
            <a:off x="413886" y="1232034"/>
            <a:ext cx="3994485" cy="5016758"/>
          </a:xfrm>
          <a:prstGeom prst="rect">
            <a:avLst/>
          </a:prstGeom>
          <a:noFill/>
        </p:spPr>
        <p:txBody>
          <a:bodyPr wrap="square" rtlCol="0">
            <a:spAutoFit/>
          </a:bodyPr>
          <a:lstStyle/>
          <a:p>
            <a:r>
              <a:rPr lang="en-US" sz="3200" dirty="0" smtClean="0"/>
              <a:t>AB32</a:t>
            </a:r>
          </a:p>
          <a:p>
            <a:pPr marL="285750" indent="-285750">
              <a:buFont typeface="Arial" pitchFamily="34" charset="0"/>
              <a:buChar char="•"/>
            </a:pPr>
            <a:r>
              <a:rPr lang="en-US" sz="3200" dirty="0" smtClean="0"/>
              <a:t>1990 Levels by 2020</a:t>
            </a:r>
          </a:p>
          <a:p>
            <a:pPr marL="285750" indent="-285750">
              <a:buFont typeface="Arial" pitchFamily="34" charset="0"/>
              <a:buChar char="•"/>
            </a:pPr>
            <a:r>
              <a:rPr lang="en-US" sz="3200" dirty="0" smtClean="0"/>
              <a:t>80% Below 1990 Levels by 2050</a:t>
            </a:r>
          </a:p>
          <a:p>
            <a:pPr marL="285750" indent="-285750">
              <a:buFont typeface="Arial" pitchFamily="34" charset="0"/>
              <a:buChar char="•"/>
            </a:pPr>
            <a:endParaRPr lang="en-US" sz="3200" dirty="0"/>
          </a:p>
          <a:p>
            <a:r>
              <a:rPr lang="en-US" sz="3200" dirty="0" smtClean="0"/>
              <a:t>City of Los Angeles</a:t>
            </a:r>
          </a:p>
          <a:p>
            <a:pPr marL="285750" indent="-285750">
              <a:buFont typeface="Arial" pitchFamily="34" charset="0"/>
              <a:buChar char="•"/>
            </a:pPr>
            <a:r>
              <a:rPr lang="en-US" sz="3200" dirty="0"/>
              <a:t>4</a:t>
            </a:r>
            <a:r>
              <a:rPr lang="en-US" sz="3200" dirty="0" smtClean="0"/>
              <a:t>5% Below 1990 Levels by 2025</a:t>
            </a:r>
          </a:p>
          <a:p>
            <a:pPr marL="285750" indent="-285750">
              <a:buFont typeface="Arial" pitchFamily="34" charset="0"/>
              <a:buChar char="•"/>
            </a:pPr>
            <a:r>
              <a:rPr lang="en-US" sz="3200" dirty="0" smtClean="0"/>
              <a:t>60% Below 1900 Levels by 2035</a:t>
            </a:r>
            <a:endParaRPr lang="en-US" sz="3200" dirty="0"/>
          </a:p>
        </p:txBody>
      </p:sp>
    </p:spTree>
    <p:extLst>
      <p:ext uri="{BB962C8B-B14F-4D97-AF65-F5344CB8AC3E}">
        <p14:creationId xmlns:p14="http://schemas.microsoft.com/office/powerpoint/2010/main" val="1518205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Scope 1, 2, and 3 Emissions</a:t>
            </a:r>
            <a:endParaRPr lang="en-US" sz="2800" dirty="0"/>
          </a:p>
        </p:txBody>
      </p:sp>
      <p:sp>
        <p:nvSpPr>
          <p:cNvPr id="4" name="Slide Number Placeholder 3"/>
          <p:cNvSpPr>
            <a:spLocks noGrp="1"/>
          </p:cNvSpPr>
          <p:nvPr>
            <p:ph type="sldNum" sz="quarter" idx="12"/>
          </p:nvPr>
        </p:nvSpPr>
        <p:spPr/>
        <p:txBody>
          <a:bodyPr/>
          <a:lstStyle/>
          <a:p>
            <a:pPr>
              <a:defRPr/>
            </a:pPr>
            <a:fld id="{13D26D3F-A6DD-44F8-AE5F-9E41F1B9A454}" type="slidenum">
              <a:rPr lang="en-US" smtClean="0"/>
              <a:pPr>
                <a:defRPr/>
              </a:pPr>
              <a:t>9</a:t>
            </a:fld>
            <a:endParaRPr lang="en-US" dirty="0"/>
          </a:p>
        </p:txBody>
      </p:sp>
      <p:pic>
        <p:nvPicPr>
          <p:cNvPr id="5" name="Content Placeholder 4" descr="Scope graphic (17 nov 2008) dea"/>
          <p:cNvPicPr>
            <a:picLocks noGrp="1" noChangeAspect="1" noChangeArrowheads="1"/>
          </p:cNvPicPr>
          <p:nvPr>
            <p:ph idx="1"/>
          </p:nvPr>
        </p:nvPicPr>
        <p:blipFill>
          <a:blip r:embed="rId3" cstate="print"/>
          <a:srcRect/>
          <a:stretch>
            <a:fillRect/>
          </a:stretch>
        </p:blipFill>
        <p:spPr bwMode="auto">
          <a:xfrm>
            <a:off x="0" y="1463040"/>
            <a:ext cx="9144000" cy="5394960"/>
          </a:xfrm>
          <a:prstGeom prst="rect">
            <a:avLst/>
          </a:prstGeom>
          <a:noFill/>
        </p:spPr>
      </p:pic>
    </p:spTree>
    <p:extLst>
      <p:ext uri="{BB962C8B-B14F-4D97-AF65-F5344CB8AC3E}">
        <p14:creationId xmlns:p14="http://schemas.microsoft.com/office/powerpoint/2010/main" val="1200351975"/>
      </p:ext>
    </p:extLst>
  </p:cSld>
  <p:clrMapOvr>
    <a:masterClrMapping/>
  </p:clrMapOvr>
</p:sld>
</file>

<file path=ppt/theme/theme1.xml><?xml version="1.0" encoding="utf-8"?>
<a:theme xmlns:a="http://schemas.openxmlformats.org/drawingml/2006/main" name="HRA Update-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HRA Update-Final</Template>
  <TotalTime>2243</TotalTime>
  <Words>1103</Words>
  <Application>Microsoft Office PowerPoint</Application>
  <PresentationFormat>On-screen Show (4:3)</PresentationFormat>
  <Paragraphs>200</Paragraphs>
  <Slides>20</Slides>
  <Notes>18</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20</vt:i4>
      </vt:variant>
    </vt:vector>
  </HeadingPairs>
  <TitlesOfParts>
    <vt:vector size="22" baseType="lpstr">
      <vt:lpstr>HRA Update-Final</vt:lpstr>
      <vt:lpstr>Macintosh HD:Users:bruceanderson:Desktop:Draft Website Content 021209.doc!OLE_LINK1</vt:lpstr>
      <vt:lpstr>PowerPoint Presentation</vt:lpstr>
      <vt:lpstr>PowerPoint Presentation</vt:lpstr>
      <vt:lpstr>PowerPoint Presentation</vt:lpstr>
      <vt:lpstr>PowerPoint Presentation</vt:lpstr>
      <vt:lpstr>PowerPoint Presentation</vt:lpstr>
      <vt:lpstr>National Ambient Air Quality Standards Nonattainment</vt:lpstr>
      <vt:lpstr>National Ambient Air Quality Standards Nonattainment</vt:lpstr>
      <vt:lpstr>PowerPoint Presentation</vt:lpstr>
      <vt:lpstr>Scope 1, 2, and 3 Emissions</vt:lpstr>
      <vt:lpstr>PowerPoint Presentation</vt:lpstr>
      <vt:lpstr>PowerPoint Presentation</vt:lpstr>
      <vt:lpstr>CARB Multi-Source Grant, Zero- and Near-Zero Emissions Technologies</vt:lpstr>
      <vt:lpstr>PowerPoint Presentation</vt:lpstr>
      <vt:lpstr>PowerPoint Presentation</vt:lpstr>
      <vt:lpstr>PowerPoint Presentation</vt:lpstr>
      <vt:lpstr>PowerPoint Presentation</vt:lpstr>
      <vt:lpstr>PowerPoint Presentation</vt:lpstr>
      <vt:lpstr>PowerPoint Presentation</vt:lpstr>
      <vt:lpstr>Planning Efforts Must Be Sustainable </vt:lpstr>
      <vt:lpstr>Thank You! </vt:lpstr>
    </vt:vector>
  </TitlesOfParts>
  <Company>Port Of los Angeles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memintern</dc:creator>
  <cp:lastModifiedBy>Mireille Alejandra Pasos</cp:lastModifiedBy>
  <cp:revision>48</cp:revision>
  <cp:lastPrinted>2014-08-28T19:55:36Z</cp:lastPrinted>
  <dcterms:created xsi:type="dcterms:W3CDTF">2014-08-08T18:03:30Z</dcterms:created>
  <dcterms:modified xsi:type="dcterms:W3CDTF">2016-12-12T15:49:24Z</dcterms:modified>
</cp:coreProperties>
</file>