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drawings/drawing7.xml" ContentType="application/vnd.openxmlformats-officedocument.drawingml.chartshapes+xml"/>
  <Override PartName="/ppt/charts/chart1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7"/>
  </p:notesMasterIdLst>
  <p:handoutMasterIdLst>
    <p:handoutMasterId r:id="rId118"/>
  </p:handoutMasterIdLst>
  <p:sldIdLst>
    <p:sldId id="484" r:id="rId3"/>
    <p:sldId id="378" r:id="rId4"/>
    <p:sldId id="264" r:id="rId5"/>
    <p:sldId id="291" r:id="rId6"/>
    <p:sldId id="292" r:id="rId7"/>
    <p:sldId id="293" r:id="rId8"/>
    <p:sldId id="365" r:id="rId9"/>
    <p:sldId id="401" r:id="rId10"/>
    <p:sldId id="363" r:id="rId11"/>
    <p:sldId id="402" r:id="rId12"/>
    <p:sldId id="283" r:id="rId13"/>
    <p:sldId id="419" r:id="rId14"/>
    <p:sldId id="285" r:id="rId15"/>
    <p:sldId id="288" r:id="rId16"/>
    <p:sldId id="286" r:id="rId17"/>
    <p:sldId id="289" r:id="rId18"/>
    <p:sldId id="287" r:id="rId19"/>
    <p:sldId id="290" r:id="rId20"/>
    <p:sldId id="359" r:id="rId21"/>
    <p:sldId id="468" r:id="rId22"/>
    <p:sldId id="367" r:id="rId23"/>
    <p:sldId id="302" r:id="rId24"/>
    <p:sldId id="303" r:id="rId25"/>
    <p:sldId id="277" r:id="rId26"/>
    <p:sldId id="404" r:id="rId27"/>
    <p:sldId id="435" r:id="rId28"/>
    <p:sldId id="370" r:id="rId29"/>
    <p:sldId id="371" r:id="rId30"/>
    <p:sldId id="408" r:id="rId31"/>
    <p:sldId id="376" r:id="rId32"/>
    <p:sldId id="368" r:id="rId33"/>
    <p:sldId id="451" r:id="rId34"/>
    <p:sldId id="372" r:id="rId35"/>
    <p:sldId id="373" r:id="rId36"/>
    <p:sldId id="369" r:id="rId37"/>
    <p:sldId id="296" r:id="rId38"/>
    <p:sldId id="469" r:id="rId39"/>
    <p:sldId id="294" r:id="rId40"/>
    <p:sldId id="331" r:id="rId41"/>
    <p:sldId id="360" r:id="rId42"/>
    <p:sldId id="453" r:id="rId43"/>
    <p:sldId id="452" r:id="rId44"/>
    <p:sldId id="361" r:id="rId45"/>
    <p:sldId id="405" r:id="rId46"/>
    <p:sldId id="415" r:id="rId47"/>
    <p:sldId id="407" r:id="rId48"/>
    <p:sldId id="413" r:id="rId49"/>
    <p:sldId id="300" r:id="rId50"/>
    <p:sldId id="357" r:id="rId51"/>
    <p:sldId id="358" r:id="rId52"/>
    <p:sldId id="301" r:id="rId53"/>
    <p:sldId id="412" r:id="rId54"/>
    <p:sldId id="409" r:id="rId55"/>
    <p:sldId id="356" r:id="rId56"/>
    <p:sldId id="374" r:id="rId57"/>
    <p:sldId id="420" r:id="rId58"/>
    <p:sldId id="410" r:id="rId59"/>
    <p:sldId id="421" r:id="rId60"/>
    <p:sldId id="375" r:id="rId61"/>
    <p:sldId id="347" r:id="rId62"/>
    <p:sldId id="411" r:id="rId63"/>
    <p:sldId id="461" r:id="rId64"/>
    <p:sldId id="462" r:id="rId65"/>
    <p:sldId id="460" r:id="rId66"/>
    <p:sldId id="431" r:id="rId67"/>
    <p:sldId id="433" r:id="rId68"/>
    <p:sldId id="434" r:id="rId69"/>
    <p:sldId id="470" r:id="rId70"/>
    <p:sldId id="443" r:id="rId71"/>
    <p:sldId id="377" r:id="rId72"/>
    <p:sldId id="485" r:id="rId73"/>
    <p:sldId id="308" r:id="rId74"/>
    <p:sldId id="309" r:id="rId75"/>
    <p:sldId id="310" r:id="rId76"/>
    <p:sldId id="311" r:id="rId77"/>
    <p:sldId id="312" r:id="rId78"/>
    <p:sldId id="313" r:id="rId79"/>
    <p:sldId id="441" r:id="rId80"/>
    <p:sldId id="442" r:id="rId81"/>
    <p:sldId id="425" r:id="rId82"/>
    <p:sldId id="314" r:id="rId83"/>
    <p:sldId id="316" r:id="rId84"/>
    <p:sldId id="315" r:id="rId85"/>
    <p:sldId id="317" r:id="rId86"/>
    <p:sldId id="318" r:id="rId87"/>
    <p:sldId id="319" r:id="rId88"/>
    <p:sldId id="320" r:id="rId89"/>
    <p:sldId id="454" r:id="rId90"/>
    <p:sldId id="457" r:id="rId91"/>
    <p:sldId id="458" r:id="rId92"/>
    <p:sldId id="476" r:id="rId93"/>
    <p:sldId id="477" r:id="rId94"/>
    <p:sldId id="478" r:id="rId95"/>
    <p:sldId id="479" r:id="rId96"/>
    <p:sldId id="480" r:id="rId97"/>
    <p:sldId id="481" r:id="rId98"/>
    <p:sldId id="483" r:id="rId99"/>
    <p:sldId id="450" r:id="rId100"/>
    <p:sldId id="463" r:id="rId101"/>
    <p:sldId id="464" r:id="rId102"/>
    <p:sldId id="473" r:id="rId103"/>
    <p:sldId id="471" r:id="rId104"/>
    <p:sldId id="472" r:id="rId105"/>
    <p:sldId id="455" r:id="rId106"/>
    <p:sldId id="475" r:id="rId107"/>
    <p:sldId id="444" r:id="rId108"/>
    <p:sldId id="445" r:id="rId109"/>
    <p:sldId id="379" r:id="rId110"/>
    <p:sldId id="350" r:id="rId111"/>
    <p:sldId id="349" r:id="rId112"/>
    <p:sldId id="362" r:id="rId113"/>
    <p:sldId id="348" r:id="rId114"/>
    <p:sldId id="345" r:id="rId115"/>
    <p:sldId id="259" r:id="rId1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920" y="-3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notesMaster" Target="notesMasters/notes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temp0\CIP%20Historical%20by%20Year%20(86-14%20actual)%20FY15%20Final%20thru%2018.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convery_r\Desktop\UCANE%20Pix\aHistoryCSODischarges.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COLBERT_J\Documents\DITP%202\DITP%20Yearly%20Maintenance%20Metrics%20update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OLBERT_J\Documents\DITP%202\DITP%20Yearly%20Maintenance%20Metrics%20updated.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temp0\TCR_ChartSE_201504.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temp0\WQ_DBP_Metro_Summaries_1998_2015.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CONVERY_R\Desktop\2015-06-04LawlerLecture\Lead%20and%20Copper%20Chart%20-%20Fall%202014%20-%20with%20Cu.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helsea4\Ria_MWRA_Pres\PresentationsFAL\Demand3-11.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ONVERY_R\Desktop\2015-06-04LawlerLecture\RC_DITPeff-solids-metals_1990-201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ONVERY_R\Desktop\2015-06-04LawlerLecture\RC_DITPeff-solids-metals_1990-201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ONVERY_R\Desktop\2015-06-04LawlerLecture\DITP%20Pumping%20Capacit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168037328667479E-2"/>
          <c:y val="0.15660685154975529"/>
          <c:w val="0.91455911344415364"/>
          <c:h val="0.76019575856444188"/>
        </c:manualLayout>
      </c:layout>
      <c:barChart>
        <c:barDir val="col"/>
        <c:grouping val="stacked"/>
        <c:varyColors val="0"/>
        <c:ser>
          <c:idx val="1"/>
          <c:order val="0"/>
          <c:spPr>
            <a:solidFill>
              <a:schemeClr val="tx2">
                <a:lumMod val="40000"/>
                <a:lumOff val="60000"/>
              </a:schemeClr>
            </a:solidFill>
            <a:ln w="12700">
              <a:solidFill>
                <a:srgbClr val="000000"/>
              </a:solidFill>
              <a:prstDash val="solid"/>
            </a:ln>
          </c:spPr>
          <c:invertIfNegative val="0"/>
          <c:dLbls>
            <c:dLbl>
              <c:idx val="0"/>
              <c:layout>
                <c:manualLayout>
                  <c:x val="0"/>
                  <c:y val="-4.9187978745723927E-3"/>
                </c:manualLayout>
              </c:layout>
              <c:dLblPos val="ctr"/>
              <c:showLegendKey val="0"/>
              <c:showVal val="1"/>
              <c:showCatName val="0"/>
              <c:showSerName val="0"/>
              <c:showPercent val="0"/>
              <c:showBubbleSize val="0"/>
            </c:dLbl>
            <c:dLbl>
              <c:idx val="1"/>
              <c:layout>
                <c:manualLayout>
                  <c:x val="-1.3565017793229112E-17"/>
                  <c:y val="-3.9014699019066467E-4"/>
                </c:manualLayout>
              </c:layout>
              <c:dLblPos val="ctr"/>
              <c:showLegendKey val="0"/>
              <c:showVal val="1"/>
              <c:showCatName val="0"/>
              <c:showSerName val="0"/>
              <c:showPercent val="0"/>
              <c:showBubbleSize val="0"/>
            </c:dLbl>
            <c:spPr>
              <a:noFill/>
              <a:ln w="25400">
                <a:noFill/>
              </a:ln>
            </c:spPr>
            <c:txPr>
              <a:bodyPr rot="-5400000" vert="horz"/>
              <a:lstStyle/>
              <a:p>
                <a:pPr algn="ctr">
                  <a:defRPr/>
                </a:pPr>
                <a:endParaRPr lang="es-MX"/>
              </a:p>
            </c:txPr>
            <c:dLblPos val="inEnd"/>
            <c:showLegendKey val="0"/>
            <c:showVal val="1"/>
            <c:showCatName val="0"/>
            <c:showSerName val="0"/>
            <c:showPercent val="0"/>
            <c:showBubbleSize val="0"/>
            <c:showLeaderLines val="0"/>
          </c:dLbls>
          <c:cat>
            <c:strRef>
              <c:f>'Source Data'!$A$9:$A$41</c:f>
              <c:strCache>
                <c:ptCount val="33"/>
                <c:pt idx="0">
                  <c:v>FY86</c:v>
                </c:pt>
                <c:pt idx="1">
                  <c:v>FY87</c:v>
                </c:pt>
                <c:pt idx="2">
                  <c:v>FY88</c:v>
                </c:pt>
                <c:pt idx="3">
                  <c:v>FY89</c:v>
                </c:pt>
                <c:pt idx="4">
                  <c:v>FY90</c:v>
                </c:pt>
                <c:pt idx="5">
                  <c:v>FY91</c:v>
                </c:pt>
                <c:pt idx="6">
                  <c:v>FY92</c:v>
                </c:pt>
                <c:pt idx="7">
                  <c:v>FY93</c:v>
                </c:pt>
                <c:pt idx="8">
                  <c:v>FY94</c:v>
                </c:pt>
                <c:pt idx="9">
                  <c:v>FY95</c:v>
                </c:pt>
                <c:pt idx="10">
                  <c:v>FY96</c:v>
                </c:pt>
                <c:pt idx="11">
                  <c:v>FY97</c:v>
                </c:pt>
                <c:pt idx="12">
                  <c:v>FY98</c:v>
                </c:pt>
                <c:pt idx="13">
                  <c:v>FY99</c:v>
                </c:pt>
                <c:pt idx="14">
                  <c:v>FY00</c:v>
                </c:pt>
                <c:pt idx="15">
                  <c:v>FY01</c:v>
                </c:pt>
                <c:pt idx="16">
                  <c:v>FY02</c:v>
                </c:pt>
                <c:pt idx="17">
                  <c:v>FY03</c:v>
                </c:pt>
                <c:pt idx="18">
                  <c:v>FY04</c:v>
                </c:pt>
                <c:pt idx="19">
                  <c:v>FY05</c:v>
                </c:pt>
                <c:pt idx="20">
                  <c:v>FY06</c:v>
                </c:pt>
                <c:pt idx="21">
                  <c:v>FY07</c:v>
                </c:pt>
                <c:pt idx="22">
                  <c:v>FY08</c:v>
                </c:pt>
                <c:pt idx="23">
                  <c:v>FY09</c:v>
                </c:pt>
                <c:pt idx="24">
                  <c:v>FY10</c:v>
                </c:pt>
                <c:pt idx="25">
                  <c:v>FY11</c:v>
                </c:pt>
                <c:pt idx="26">
                  <c:v>FY12</c:v>
                </c:pt>
                <c:pt idx="27">
                  <c:v>FY13</c:v>
                </c:pt>
                <c:pt idx="28">
                  <c:v>FY14</c:v>
                </c:pt>
                <c:pt idx="29">
                  <c:v>FY15</c:v>
                </c:pt>
                <c:pt idx="30">
                  <c:v>FY16</c:v>
                </c:pt>
                <c:pt idx="31">
                  <c:v>FY17</c:v>
                </c:pt>
                <c:pt idx="32">
                  <c:v>FY18</c:v>
                </c:pt>
              </c:strCache>
            </c:strRef>
          </c:cat>
          <c:val>
            <c:numRef>
              <c:f>'Source Data'!$B$9:$B$41</c:f>
              <c:numCache>
                <c:formatCode>_("$"* #,##0_);_("$"* \(#,##0\);_("$"* "-"??_);_(@_)</c:formatCode>
                <c:ptCount val="33"/>
                <c:pt idx="0">
                  <c:v>24</c:v>
                </c:pt>
                <c:pt idx="1">
                  <c:v>43.7</c:v>
                </c:pt>
                <c:pt idx="2">
                  <c:v>119.6</c:v>
                </c:pt>
                <c:pt idx="3">
                  <c:v>149</c:v>
                </c:pt>
                <c:pt idx="4">
                  <c:v>196.3</c:v>
                </c:pt>
                <c:pt idx="5">
                  <c:v>304.41499999999934</c:v>
                </c:pt>
                <c:pt idx="6">
                  <c:v>413.35700000000008</c:v>
                </c:pt>
                <c:pt idx="7">
                  <c:v>504.17899999999969</c:v>
                </c:pt>
                <c:pt idx="8">
                  <c:v>608.06499999999949</c:v>
                </c:pt>
                <c:pt idx="9">
                  <c:v>580.32799999999804</c:v>
                </c:pt>
                <c:pt idx="10">
                  <c:v>437.49400000000003</c:v>
                </c:pt>
                <c:pt idx="11">
                  <c:v>376.8</c:v>
                </c:pt>
                <c:pt idx="12">
                  <c:v>446.88200000000001</c:v>
                </c:pt>
                <c:pt idx="13">
                  <c:v>498.38099999999969</c:v>
                </c:pt>
                <c:pt idx="14">
                  <c:v>391.7379999999992</c:v>
                </c:pt>
                <c:pt idx="15">
                  <c:v>333.07299999999969</c:v>
                </c:pt>
                <c:pt idx="16">
                  <c:v>365.089</c:v>
                </c:pt>
                <c:pt idx="17">
                  <c:v>297.14999999999998</c:v>
                </c:pt>
                <c:pt idx="18">
                  <c:v>194</c:v>
                </c:pt>
                <c:pt idx="19">
                  <c:v>168</c:v>
                </c:pt>
                <c:pt idx="20">
                  <c:v>152</c:v>
                </c:pt>
                <c:pt idx="21">
                  <c:v>178</c:v>
                </c:pt>
                <c:pt idx="22">
                  <c:v>196</c:v>
                </c:pt>
                <c:pt idx="23">
                  <c:v>182</c:v>
                </c:pt>
                <c:pt idx="24">
                  <c:v>211.4</c:v>
                </c:pt>
                <c:pt idx="25">
                  <c:v>139.30000000000001</c:v>
                </c:pt>
                <c:pt idx="26">
                  <c:v>137.646199</c:v>
                </c:pt>
                <c:pt idx="27">
                  <c:v>154.52231500000033</c:v>
                </c:pt>
                <c:pt idx="28">
                  <c:v>102.2</c:v>
                </c:pt>
              </c:numCache>
            </c:numRef>
          </c:val>
        </c:ser>
        <c:ser>
          <c:idx val="0"/>
          <c:order val="1"/>
          <c:spPr>
            <a:solidFill>
              <a:schemeClr val="accent3">
                <a:lumMod val="60000"/>
                <a:lumOff val="40000"/>
              </a:schemeClr>
            </a:solidFill>
            <a:ln w="12700">
              <a:solidFill>
                <a:srgbClr val="000000"/>
              </a:solidFill>
              <a:prstDash val="solid"/>
            </a:ln>
          </c:spPr>
          <c:invertIfNegative val="0"/>
          <c:dLbls>
            <c:spPr>
              <a:noFill/>
              <a:ln w="25400">
                <a:noFill/>
              </a:ln>
            </c:spPr>
            <c:txPr>
              <a:bodyPr rot="-5400000" vert="horz"/>
              <a:lstStyle/>
              <a:p>
                <a:pPr algn="ctr">
                  <a:defRPr/>
                </a:pPr>
                <a:endParaRPr lang="es-MX"/>
              </a:p>
            </c:txPr>
            <c:dLblPos val="inEnd"/>
            <c:showLegendKey val="0"/>
            <c:showVal val="1"/>
            <c:showCatName val="0"/>
            <c:showSerName val="0"/>
            <c:showPercent val="0"/>
            <c:showBubbleSize val="0"/>
            <c:showLeaderLines val="0"/>
          </c:dLbls>
          <c:cat>
            <c:strRef>
              <c:f>'Source Data'!$A$9:$A$41</c:f>
              <c:strCache>
                <c:ptCount val="33"/>
                <c:pt idx="0">
                  <c:v>FY86</c:v>
                </c:pt>
                <c:pt idx="1">
                  <c:v>FY87</c:v>
                </c:pt>
                <c:pt idx="2">
                  <c:v>FY88</c:v>
                </c:pt>
                <c:pt idx="3">
                  <c:v>FY89</c:v>
                </c:pt>
                <c:pt idx="4">
                  <c:v>FY90</c:v>
                </c:pt>
                <c:pt idx="5">
                  <c:v>FY91</c:v>
                </c:pt>
                <c:pt idx="6">
                  <c:v>FY92</c:v>
                </c:pt>
                <c:pt idx="7">
                  <c:v>FY93</c:v>
                </c:pt>
                <c:pt idx="8">
                  <c:v>FY94</c:v>
                </c:pt>
                <c:pt idx="9">
                  <c:v>FY95</c:v>
                </c:pt>
                <c:pt idx="10">
                  <c:v>FY96</c:v>
                </c:pt>
                <c:pt idx="11">
                  <c:v>FY97</c:v>
                </c:pt>
                <c:pt idx="12">
                  <c:v>FY98</c:v>
                </c:pt>
                <c:pt idx="13">
                  <c:v>FY99</c:v>
                </c:pt>
                <c:pt idx="14">
                  <c:v>FY00</c:v>
                </c:pt>
                <c:pt idx="15">
                  <c:v>FY01</c:v>
                </c:pt>
                <c:pt idx="16">
                  <c:v>FY02</c:v>
                </c:pt>
                <c:pt idx="17">
                  <c:v>FY03</c:v>
                </c:pt>
                <c:pt idx="18">
                  <c:v>FY04</c:v>
                </c:pt>
                <c:pt idx="19">
                  <c:v>FY05</c:v>
                </c:pt>
                <c:pt idx="20">
                  <c:v>FY06</c:v>
                </c:pt>
                <c:pt idx="21">
                  <c:v>FY07</c:v>
                </c:pt>
                <c:pt idx="22">
                  <c:v>FY08</c:v>
                </c:pt>
                <c:pt idx="23">
                  <c:v>FY09</c:v>
                </c:pt>
                <c:pt idx="24">
                  <c:v>FY10</c:v>
                </c:pt>
                <c:pt idx="25">
                  <c:v>FY11</c:v>
                </c:pt>
                <c:pt idx="26">
                  <c:v>FY12</c:v>
                </c:pt>
                <c:pt idx="27">
                  <c:v>FY13</c:v>
                </c:pt>
                <c:pt idx="28">
                  <c:v>FY14</c:v>
                </c:pt>
                <c:pt idx="29">
                  <c:v>FY15</c:v>
                </c:pt>
                <c:pt idx="30">
                  <c:v>FY16</c:v>
                </c:pt>
                <c:pt idx="31">
                  <c:v>FY17</c:v>
                </c:pt>
                <c:pt idx="32">
                  <c:v>FY18</c:v>
                </c:pt>
              </c:strCache>
            </c:strRef>
          </c:cat>
          <c:val>
            <c:numRef>
              <c:f>'Source Data'!$C$9:$C$41</c:f>
              <c:numCache>
                <c:formatCode>General</c:formatCode>
                <c:ptCount val="33"/>
                <c:pt idx="29" formatCode="_(&quot;$&quot;* #,##0_);_(&quot;$&quot;* \(#,##0\);_(&quot;$&quot;* &quot;-&quot;??_);_(@_)">
                  <c:v>137.6</c:v>
                </c:pt>
                <c:pt idx="30" formatCode="_(&quot;$&quot;* #,##0_);_(&quot;$&quot;* \(#,##0\);_(&quot;$&quot;* &quot;-&quot;??_);_(@_)">
                  <c:v>171.38900000000001</c:v>
                </c:pt>
                <c:pt idx="31" formatCode="_(&quot;$&quot;* #,##0_);_(&quot;$&quot;* \(#,##0\);_(&quot;$&quot;* &quot;-&quot;??_);_(@_)">
                  <c:v>180.10300000000001</c:v>
                </c:pt>
                <c:pt idx="32" formatCode="_(&quot;$&quot;* #,##0_);_(&quot;$&quot;* \(#,##0\);_(&quot;$&quot;* &quot;-&quot;??_);_(@_)">
                  <c:v>177.42100000000033</c:v>
                </c:pt>
              </c:numCache>
            </c:numRef>
          </c:val>
        </c:ser>
        <c:dLbls>
          <c:showLegendKey val="0"/>
          <c:showVal val="1"/>
          <c:showCatName val="0"/>
          <c:showSerName val="0"/>
          <c:showPercent val="0"/>
          <c:showBubbleSize val="0"/>
        </c:dLbls>
        <c:gapWidth val="50"/>
        <c:overlap val="100"/>
        <c:axId val="175474176"/>
        <c:axId val="175475712"/>
      </c:barChart>
      <c:catAx>
        <c:axId val="175474176"/>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a:pPr>
            <a:endParaRPr lang="es-MX"/>
          </a:p>
        </c:txPr>
        <c:crossAx val="175475712"/>
        <c:crosses val="autoZero"/>
        <c:auto val="1"/>
        <c:lblAlgn val="ctr"/>
        <c:lblOffset val="100"/>
        <c:tickLblSkip val="1"/>
        <c:tickMarkSkip val="1"/>
        <c:noMultiLvlLbl val="0"/>
      </c:catAx>
      <c:valAx>
        <c:axId val="175475712"/>
        <c:scaling>
          <c:orientation val="minMax"/>
        </c:scaling>
        <c:delete val="0"/>
        <c:axPos val="l"/>
        <c:title>
          <c:tx>
            <c:rich>
              <a:bodyPr/>
              <a:lstStyle/>
              <a:p>
                <a:pPr>
                  <a:defRPr/>
                </a:pPr>
                <a:r>
                  <a:rPr lang="en-US"/>
                  <a:t>$ Millions</a:t>
                </a:r>
              </a:p>
            </c:rich>
          </c:tx>
          <c:layout>
            <c:manualLayout>
              <c:xMode val="edge"/>
              <c:yMode val="edge"/>
              <c:x val="1.2208657047724751E-2"/>
              <c:y val="0.4845024469820564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s-MX"/>
          </a:p>
        </c:txPr>
        <c:crossAx val="175474176"/>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mn-lt"/>
          <a:ea typeface="Arial"/>
          <a:cs typeface="Arial"/>
        </a:defRPr>
      </a:pPr>
      <a:endParaRPr lang="es-MX"/>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4688142758020867"/>
          <c:y val="0.11076393764032505"/>
          <c:w val="0.66666798992471299"/>
          <c:h val="0.69045466906998076"/>
        </c:manualLayout>
      </c:layout>
      <c:barChart>
        <c:barDir val="col"/>
        <c:grouping val="stacked"/>
        <c:varyColors val="0"/>
        <c:ser>
          <c:idx val="0"/>
          <c:order val="0"/>
          <c:tx>
            <c:strRef>
              <c:f>Sheet1!$B$1</c:f>
              <c:strCache>
                <c:ptCount val="1"/>
                <c:pt idx="0">
                  <c:v>Untreated</c:v>
                </c:pt>
              </c:strCache>
            </c:strRef>
          </c:tx>
          <c:spPr>
            <a:solidFill>
              <a:schemeClr val="accent6">
                <a:lumMod val="75000"/>
              </a:schemeClr>
            </a:solidFill>
          </c:spPr>
          <c:invertIfNegative val="0"/>
          <c:cat>
            <c:strRef>
              <c:f>Sheet1!$A$2:$A$5</c:f>
              <c:strCache>
                <c:ptCount val="4"/>
                <c:pt idx="0">
                  <c:v>1988</c:v>
                </c:pt>
                <c:pt idx="1">
                  <c:v>1992</c:v>
                </c:pt>
                <c:pt idx="2">
                  <c:v>2011</c:v>
                </c:pt>
                <c:pt idx="3">
                  <c:v>2015</c:v>
                </c:pt>
              </c:strCache>
            </c:strRef>
          </c:cat>
          <c:val>
            <c:numRef>
              <c:f>Sheet1!$B$2:$B$5</c:f>
              <c:numCache>
                <c:formatCode>General</c:formatCode>
                <c:ptCount val="4"/>
                <c:pt idx="0">
                  <c:v>2.3099999999999987</c:v>
                </c:pt>
                <c:pt idx="1">
                  <c:v>0.73500000000000165</c:v>
                </c:pt>
                <c:pt idx="2">
                  <c:v>0.42100000000000032</c:v>
                </c:pt>
                <c:pt idx="3">
                  <c:v>2.0000000000000011E-2</c:v>
                </c:pt>
              </c:numCache>
            </c:numRef>
          </c:val>
        </c:ser>
        <c:ser>
          <c:idx val="1"/>
          <c:order val="1"/>
          <c:tx>
            <c:strRef>
              <c:f>Sheet1!$C$1</c:f>
              <c:strCache>
                <c:ptCount val="1"/>
                <c:pt idx="0">
                  <c:v>Treated</c:v>
                </c:pt>
              </c:strCache>
            </c:strRef>
          </c:tx>
          <c:spPr>
            <a:solidFill>
              <a:schemeClr val="accent1"/>
            </a:solidFill>
          </c:spPr>
          <c:invertIfNegative val="0"/>
          <c:cat>
            <c:strRef>
              <c:f>Sheet1!$A$2:$A$5</c:f>
              <c:strCache>
                <c:ptCount val="4"/>
                <c:pt idx="0">
                  <c:v>1988</c:v>
                </c:pt>
                <c:pt idx="1">
                  <c:v>1992</c:v>
                </c:pt>
                <c:pt idx="2">
                  <c:v>2011</c:v>
                </c:pt>
                <c:pt idx="3">
                  <c:v>2015</c:v>
                </c:pt>
              </c:strCache>
            </c:strRef>
          </c:cat>
          <c:val>
            <c:numRef>
              <c:f>Sheet1!$C$2:$C$5</c:f>
              <c:numCache>
                <c:formatCode>General</c:formatCode>
                <c:ptCount val="4"/>
                <c:pt idx="0">
                  <c:v>0.99</c:v>
                </c:pt>
                <c:pt idx="1">
                  <c:v>0.76500000000000412</c:v>
                </c:pt>
                <c:pt idx="2">
                  <c:v>9.3000000000000208E-2</c:v>
                </c:pt>
                <c:pt idx="3">
                  <c:v>0.38000000000000206</c:v>
                </c:pt>
              </c:numCache>
            </c:numRef>
          </c:val>
        </c:ser>
        <c:dLbls>
          <c:showLegendKey val="0"/>
          <c:showVal val="0"/>
          <c:showCatName val="0"/>
          <c:showSerName val="0"/>
          <c:showPercent val="0"/>
          <c:showBubbleSize val="0"/>
        </c:dLbls>
        <c:gapWidth val="150"/>
        <c:overlap val="100"/>
        <c:axId val="184732288"/>
        <c:axId val="184742272"/>
      </c:barChart>
      <c:catAx>
        <c:axId val="184732288"/>
        <c:scaling>
          <c:orientation val="minMax"/>
        </c:scaling>
        <c:delete val="0"/>
        <c:axPos val="b"/>
        <c:numFmt formatCode="@" sourceLinked="1"/>
        <c:majorTickMark val="out"/>
        <c:minorTickMark val="none"/>
        <c:tickLblPos val="nextTo"/>
        <c:txPr>
          <a:bodyPr rot="0" vert="horz"/>
          <a:lstStyle/>
          <a:p>
            <a:pPr>
              <a:defRPr sz="1400"/>
            </a:pPr>
            <a:endParaRPr lang="es-MX"/>
          </a:p>
        </c:txPr>
        <c:crossAx val="184742272"/>
        <c:crosses val="autoZero"/>
        <c:auto val="1"/>
        <c:lblAlgn val="ctr"/>
        <c:lblOffset val="100"/>
        <c:tickLblSkip val="1"/>
        <c:tickMarkSkip val="1"/>
        <c:noMultiLvlLbl val="0"/>
      </c:catAx>
      <c:valAx>
        <c:axId val="184742272"/>
        <c:scaling>
          <c:orientation val="minMax"/>
        </c:scaling>
        <c:delete val="0"/>
        <c:axPos val="l"/>
        <c:title>
          <c:tx>
            <c:rich>
              <a:bodyPr/>
              <a:lstStyle/>
              <a:p>
                <a:pPr>
                  <a:defRPr sz="1400"/>
                </a:pPr>
                <a:r>
                  <a:rPr lang="en-US" sz="1400"/>
                  <a:t>(Billion Gallons)</a:t>
                </a:r>
              </a:p>
            </c:rich>
          </c:tx>
          <c:layout>
            <c:manualLayout>
              <c:xMode val="edge"/>
              <c:yMode val="edge"/>
              <c:x val="3.2520389752425001E-2"/>
              <c:y val="0.28244327447234802"/>
            </c:manualLayout>
          </c:layout>
          <c:overlay val="0"/>
        </c:title>
        <c:numFmt formatCode="General" sourceLinked="1"/>
        <c:majorTickMark val="out"/>
        <c:minorTickMark val="none"/>
        <c:tickLblPos val="nextTo"/>
        <c:txPr>
          <a:bodyPr rot="0" vert="horz"/>
          <a:lstStyle/>
          <a:p>
            <a:pPr>
              <a:defRPr sz="1200"/>
            </a:pPr>
            <a:endParaRPr lang="es-MX"/>
          </a:p>
        </c:txPr>
        <c:crossAx val="184732288"/>
        <c:crosses val="autoZero"/>
        <c:crossBetween val="between"/>
      </c:valAx>
      <c:spPr>
        <a:noFill/>
        <a:ln w="25400">
          <a:noFill/>
        </a:ln>
      </c:spPr>
    </c:plotArea>
    <c:legend>
      <c:legendPos val="b"/>
      <c:layout>
        <c:manualLayout>
          <c:xMode val="edge"/>
          <c:yMode val="edge"/>
          <c:x val="0.26685078859500888"/>
          <c:y val="0.89388992785460919"/>
          <c:w val="0.39992672983184852"/>
          <c:h val="7.6080035014550379E-2"/>
        </c:manualLayout>
      </c:layout>
      <c:overlay val="0"/>
      <c:txPr>
        <a:bodyPr/>
        <a:lstStyle/>
        <a:p>
          <a:pPr>
            <a:defRPr sz="16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21881956388754636"/>
          <c:y val="0.29859173762916391"/>
          <c:w val="0.52475453964277974"/>
          <c:h val="0.57719321636491072"/>
        </c:manualLayout>
      </c:layout>
      <c:pieChart>
        <c:varyColors val="1"/>
        <c:ser>
          <c:idx val="0"/>
          <c:order val="0"/>
          <c:dLbls>
            <c:dLbl>
              <c:idx val="0"/>
              <c:layout>
                <c:manualLayout>
                  <c:x val="3.8013834650201805E-2"/>
                  <c:y val="3.4192635011532649E-2"/>
                </c:manualLayout>
              </c:layout>
              <c:showLegendKey val="0"/>
              <c:showVal val="1"/>
              <c:showCatName val="1"/>
              <c:showSerName val="0"/>
              <c:showPercent val="0"/>
              <c:showBubbleSize val="0"/>
            </c:dLbl>
            <c:dLbl>
              <c:idx val="2"/>
              <c:layout>
                <c:manualLayout>
                  <c:x val="-1.245895330687246E-2"/>
                  <c:y val="-3.0748111031575612E-2"/>
                </c:manualLayout>
              </c:layout>
              <c:showLegendKey val="0"/>
              <c:showVal val="1"/>
              <c:showCatName val="1"/>
              <c:showSerName val="0"/>
              <c:showPercent val="0"/>
              <c:showBubbleSize val="0"/>
            </c:dLbl>
            <c:txPr>
              <a:bodyPr/>
              <a:lstStyle/>
              <a:p>
                <a:pPr>
                  <a:defRPr sz="900"/>
                </a:pPr>
                <a:endParaRPr lang="es-MX"/>
              </a:p>
            </c:txPr>
            <c:showLegendKey val="0"/>
            <c:showVal val="1"/>
            <c:showCatName val="1"/>
            <c:showSerName val="0"/>
            <c:showPercent val="0"/>
            <c:showBubbleSize val="0"/>
            <c:showLeaderLines val="1"/>
          </c:dLbls>
          <c:cat>
            <c:strRef>
              <c:f>Sheet1!$K$28:$K$30</c:f>
              <c:strCache>
                <c:ptCount val="3"/>
                <c:pt idx="0">
                  <c:v>Corrective and Project </c:v>
                </c:pt>
                <c:pt idx="2">
                  <c:v>Preventive and Predictive</c:v>
                </c:pt>
              </c:strCache>
            </c:strRef>
          </c:cat>
          <c:val>
            <c:numRef>
              <c:f>Sheet1!$L$28:$L$30</c:f>
              <c:numCache>
                <c:formatCode>General</c:formatCode>
                <c:ptCount val="3"/>
                <c:pt idx="0" formatCode="0%">
                  <c:v>0.66551750789156827</c:v>
                </c:pt>
                <c:pt idx="2" formatCode="0%">
                  <c:v>0.33448249210843695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MX"/>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Number and Type of Work Orders</a:t>
            </a:r>
            <a:r>
              <a:rPr lang="en-US" sz="1200" baseline="0" dirty="0"/>
              <a:t> </a:t>
            </a:r>
            <a:endParaRPr lang="en-US" sz="1200" dirty="0"/>
          </a:p>
        </c:rich>
      </c:tx>
      <c:layout>
        <c:manualLayout>
          <c:xMode val="edge"/>
          <c:yMode val="edge"/>
          <c:x val="0.13133435042835348"/>
          <c:y val="2.3767527381782245E-2"/>
        </c:manualLayout>
      </c:layout>
      <c:overlay val="0"/>
    </c:title>
    <c:autoTitleDeleted val="0"/>
    <c:plotArea>
      <c:layout/>
      <c:pieChart>
        <c:varyColors val="1"/>
        <c:ser>
          <c:idx val="0"/>
          <c:order val="0"/>
          <c:dPt>
            <c:idx val="0"/>
            <c:bubble3D val="0"/>
            <c:spPr>
              <a:solidFill>
                <a:srgbClr val="6D7EC5"/>
              </a:solidFill>
            </c:spPr>
          </c:dPt>
          <c:dPt>
            <c:idx val="2"/>
            <c:bubble3D val="0"/>
            <c:spPr>
              <a:solidFill>
                <a:srgbClr val="A8A9DC"/>
              </a:solidFill>
            </c:spPr>
          </c:dPt>
          <c:dLbls>
            <c:dLbl>
              <c:idx val="0"/>
              <c:layout>
                <c:manualLayout>
                  <c:x val="2.8110571472004346E-2"/>
                  <c:y val="3.0546408971605821E-2"/>
                </c:manualLayout>
              </c:layout>
              <c:showLegendKey val="0"/>
              <c:showVal val="1"/>
              <c:showCatName val="1"/>
              <c:showSerName val="0"/>
              <c:showPercent val="0"/>
              <c:showBubbleSize val="0"/>
            </c:dLbl>
            <c:dLbl>
              <c:idx val="2"/>
              <c:layout>
                <c:manualLayout>
                  <c:x val="-8.5364944332091991E-2"/>
                  <c:y val="9.0576155253320648E-2"/>
                </c:manualLayout>
              </c:layout>
              <c:showLegendKey val="0"/>
              <c:showVal val="1"/>
              <c:showCatName val="1"/>
              <c:showSerName val="0"/>
              <c:showPercent val="0"/>
              <c:showBubbleSize val="0"/>
            </c:dLbl>
            <c:dLbl>
              <c:idx val="4"/>
              <c:layout>
                <c:manualLayout>
                  <c:x val="1.6179960620167171E-2"/>
                  <c:y val="1.5279525772327681E-2"/>
                </c:manualLayout>
              </c:layout>
              <c:showLegendKey val="0"/>
              <c:showVal val="1"/>
              <c:showCatName val="1"/>
              <c:showSerName val="0"/>
              <c:showPercent val="0"/>
              <c:showBubbleSize val="0"/>
            </c:dLbl>
            <c:txPr>
              <a:bodyPr/>
              <a:lstStyle/>
              <a:p>
                <a:pPr>
                  <a:defRPr sz="900"/>
                </a:pPr>
                <a:endParaRPr lang="es-MX"/>
              </a:p>
            </c:txPr>
            <c:showLegendKey val="0"/>
            <c:showVal val="1"/>
            <c:showCatName val="1"/>
            <c:showSerName val="0"/>
            <c:showPercent val="0"/>
            <c:showBubbleSize val="0"/>
            <c:showLeaderLines val="1"/>
          </c:dLbls>
          <c:cat>
            <c:strRef>
              <c:f>Sheet1!$T$87:$T$91</c:f>
              <c:strCache>
                <c:ptCount val="5"/>
                <c:pt idx="0">
                  <c:v>Preventive and Predictive </c:v>
                </c:pt>
                <c:pt idx="2">
                  <c:v>Corrective and Project</c:v>
                </c:pt>
                <c:pt idx="4">
                  <c:v>Emergency</c:v>
                </c:pt>
              </c:strCache>
            </c:strRef>
          </c:cat>
          <c:val>
            <c:numRef>
              <c:f>Sheet1!$U$87:$U$91</c:f>
              <c:numCache>
                <c:formatCode>General</c:formatCode>
                <c:ptCount val="5"/>
                <c:pt idx="0" formatCode="0.0%">
                  <c:v>0.78448901058240261</c:v>
                </c:pt>
                <c:pt idx="2" formatCode="0.0%">
                  <c:v>0.21491896692074344</c:v>
                </c:pt>
                <c:pt idx="4" formatCode="0.0%">
                  <c:v>5.9202249685488101E-4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solidFill>
              <a:schemeClr val="accent6">
                <a:lumMod val="60000"/>
                <a:lumOff val="40000"/>
              </a:schemeClr>
            </a:solidFill>
          </c:spPr>
          <c:explosion val="16"/>
          <c:dPt>
            <c:idx val="0"/>
            <c:bubble3D val="0"/>
            <c:explosion val="5"/>
          </c:dPt>
          <c:dPt>
            <c:idx val="4"/>
            <c:bubble3D val="0"/>
            <c:explosion val="6"/>
          </c:dPt>
          <c:dLbls>
            <c:txPr>
              <a:bodyPr/>
              <a:lstStyle/>
              <a:p>
                <a:pPr>
                  <a:defRPr sz="1800" b="1"/>
                </a:pPr>
                <a:endParaRPr lang="es-MX"/>
              </a:p>
            </c:txPr>
            <c:showLegendKey val="0"/>
            <c:showVal val="1"/>
            <c:showCatName val="1"/>
            <c:showSerName val="0"/>
            <c:showPercent val="0"/>
            <c:showBubbleSize val="0"/>
            <c:showLeaderLines val="1"/>
          </c:dLbls>
          <c:cat>
            <c:strRef>
              <c:f>Sheet1!$A$2:$A$6</c:f>
              <c:strCache>
                <c:ptCount val="5"/>
                <c:pt idx="0">
                  <c:v>1-25 Years</c:v>
                </c:pt>
                <c:pt idx="1">
                  <c:v>26-50 Years</c:v>
                </c:pt>
                <c:pt idx="2">
                  <c:v>51-75 Years</c:v>
                </c:pt>
                <c:pt idx="3">
                  <c:v>76-100 Years</c:v>
                </c:pt>
                <c:pt idx="4">
                  <c:v>101-135 Years</c:v>
                </c:pt>
              </c:strCache>
            </c:strRef>
          </c:cat>
          <c:val>
            <c:numRef>
              <c:f>Sheet1!$B$2:$B$6</c:f>
              <c:numCache>
                <c:formatCode>0%</c:formatCode>
                <c:ptCount val="5"/>
                <c:pt idx="0">
                  <c:v>0.26</c:v>
                </c:pt>
                <c:pt idx="1">
                  <c:v>0.13</c:v>
                </c:pt>
                <c:pt idx="2">
                  <c:v>0.2</c:v>
                </c:pt>
                <c:pt idx="3">
                  <c:v>0.11</c:v>
                </c:pt>
                <c:pt idx="4">
                  <c:v>0.30000000000000021</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solidFill>
              <a:schemeClr val="accent1">
                <a:lumMod val="60000"/>
                <a:lumOff val="40000"/>
              </a:schemeClr>
            </a:solidFill>
          </c:spPr>
          <c:explosion val="21"/>
          <c:dPt>
            <c:idx val="0"/>
            <c:bubble3D val="0"/>
            <c:explosion val="11"/>
          </c:dPt>
          <c:dPt>
            <c:idx val="1"/>
            <c:bubble3D val="0"/>
            <c:explosion val="5"/>
          </c:dPt>
          <c:dPt>
            <c:idx val="2"/>
            <c:bubble3D val="0"/>
            <c:explosion val="11"/>
          </c:dPt>
          <c:dPt>
            <c:idx val="3"/>
            <c:bubble3D val="0"/>
            <c:explosion val="16"/>
          </c:dPt>
          <c:dPt>
            <c:idx val="4"/>
            <c:bubble3D val="0"/>
            <c:explosion val="12"/>
          </c:dPt>
          <c:dLbls>
            <c:dLbl>
              <c:idx val="1"/>
              <c:layout>
                <c:manualLayout>
                  <c:x val="-0.18923026621672301"/>
                  <c:y val="3.7683573967351142E-2"/>
                </c:manualLayout>
              </c:layout>
              <c:showLegendKey val="0"/>
              <c:showVal val="1"/>
              <c:showCatName val="1"/>
              <c:showSerName val="0"/>
              <c:showPercent val="0"/>
              <c:showBubbleSize val="0"/>
            </c:dLbl>
            <c:dLbl>
              <c:idx val="2"/>
              <c:layout>
                <c:manualLayout>
                  <c:x val="-0.20132079490063737"/>
                  <c:y val="-0.17771876972172293"/>
                </c:manualLayout>
              </c:layout>
              <c:showLegendKey val="0"/>
              <c:showVal val="1"/>
              <c:showCatName val="1"/>
              <c:showSerName val="0"/>
              <c:showPercent val="0"/>
              <c:showBubbleSize val="0"/>
            </c:dLbl>
            <c:txPr>
              <a:bodyPr/>
              <a:lstStyle/>
              <a:p>
                <a:pPr>
                  <a:defRPr sz="1800" b="1"/>
                </a:pPr>
                <a:endParaRPr lang="es-MX"/>
              </a:p>
            </c:txPr>
            <c:showLegendKey val="0"/>
            <c:showVal val="1"/>
            <c:showCatName val="1"/>
            <c:showSerName val="0"/>
            <c:showPercent val="0"/>
            <c:showBubbleSize val="0"/>
            <c:showLeaderLines val="1"/>
          </c:dLbls>
          <c:cat>
            <c:strRef>
              <c:f>Sheet1!$A$9:$A$13</c:f>
              <c:strCache>
                <c:ptCount val="5"/>
                <c:pt idx="0">
                  <c:v>1-25 Years</c:v>
                </c:pt>
                <c:pt idx="1">
                  <c:v>26-50 Years</c:v>
                </c:pt>
                <c:pt idx="2">
                  <c:v>51-75 Years</c:v>
                </c:pt>
                <c:pt idx="3">
                  <c:v>76-100 Years</c:v>
                </c:pt>
                <c:pt idx="4">
                  <c:v>101-165 Years</c:v>
                </c:pt>
              </c:strCache>
            </c:strRef>
          </c:cat>
          <c:val>
            <c:numRef>
              <c:f>Sheet1!$B$9:$B$13</c:f>
              <c:numCache>
                <c:formatCode>0%</c:formatCode>
                <c:ptCount val="5"/>
                <c:pt idx="0">
                  <c:v>0.15000000000000011</c:v>
                </c:pt>
                <c:pt idx="1">
                  <c:v>8.0000000000000043E-2</c:v>
                </c:pt>
                <c:pt idx="2">
                  <c:v>0.22</c:v>
                </c:pt>
                <c:pt idx="3">
                  <c:v>0.2</c:v>
                </c:pt>
                <c:pt idx="4">
                  <c:v>0.3500000000000002</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2329306439434794E-2"/>
          <c:y val="3.6703213552866168E-2"/>
          <c:w val="0.88256227758007133"/>
          <c:h val="0.73333333333333361"/>
        </c:manualLayout>
      </c:layout>
      <c:barChart>
        <c:barDir val="col"/>
        <c:grouping val="clustered"/>
        <c:varyColors val="0"/>
        <c:ser>
          <c:idx val="0"/>
          <c:order val="0"/>
          <c:tx>
            <c:strRef>
              <c:f>Sheet1!$B$1</c:f>
              <c:strCache>
                <c:ptCount val="1"/>
              </c:strCache>
            </c:strRef>
          </c:tx>
          <c:invertIfNegative val="0"/>
          <c:cat>
            <c:numRef>
              <c:f>Sheet1!$A$2:$A$298</c:f>
              <c:numCache>
                <c:formatCode>mmm\-yy</c:formatCode>
                <c:ptCount val="297"/>
                <c:pt idx="0">
                  <c:v>33147</c:v>
                </c:pt>
                <c:pt idx="1">
                  <c:v>33178</c:v>
                </c:pt>
                <c:pt idx="2">
                  <c:v>33208</c:v>
                </c:pt>
                <c:pt idx="3">
                  <c:v>33239</c:v>
                </c:pt>
                <c:pt idx="4">
                  <c:v>33270</c:v>
                </c:pt>
                <c:pt idx="5">
                  <c:v>33298</c:v>
                </c:pt>
                <c:pt idx="6">
                  <c:v>33329</c:v>
                </c:pt>
                <c:pt idx="7">
                  <c:v>33359</c:v>
                </c:pt>
                <c:pt idx="8">
                  <c:v>33390</c:v>
                </c:pt>
                <c:pt idx="9">
                  <c:v>33420</c:v>
                </c:pt>
                <c:pt idx="10">
                  <c:v>33451</c:v>
                </c:pt>
                <c:pt idx="11">
                  <c:v>33482</c:v>
                </c:pt>
                <c:pt idx="12">
                  <c:v>33512</c:v>
                </c:pt>
                <c:pt idx="13">
                  <c:v>33543</c:v>
                </c:pt>
                <c:pt idx="14">
                  <c:v>33573</c:v>
                </c:pt>
                <c:pt idx="15">
                  <c:v>33604</c:v>
                </c:pt>
                <c:pt idx="16">
                  <c:v>33635</c:v>
                </c:pt>
                <c:pt idx="17">
                  <c:v>33664</c:v>
                </c:pt>
                <c:pt idx="18">
                  <c:v>33695</c:v>
                </c:pt>
                <c:pt idx="19">
                  <c:v>33725</c:v>
                </c:pt>
                <c:pt idx="20">
                  <c:v>33756</c:v>
                </c:pt>
                <c:pt idx="21">
                  <c:v>33786</c:v>
                </c:pt>
                <c:pt idx="22">
                  <c:v>33817</c:v>
                </c:pt>
                <c:pt idx="23">
                  <c:v>33848</c:v>
                </c:pt>
                <c:pt idx="24">
                  <c:v>33878</c:v>
                </c:pt>
                <c:pt idx="25">
                  <c:v>33909</c:v>
                </c:pt>
                <c:pt idx="26">
                  <c:v>33939</c:v>
                </c:pt>
                <c:pt idx="27">
                  <c:v>33970</c:v>
                </c:pt>
                <c:pt idx="28">
                  <c:v>34001</c:v>
                </c:pt>
                <c:pt idx="29">
                  <c:v>34029</c:v>
                </c:pt>
                <c:pt idx="30">
                  <c:v>34060</c:v>
                </c:pt>
                <c:pt idx="31">
                  <c:v>34090</c:v>
                </c:pt>
                <c:pt idx="32">
                  <c:v>34121</c:v>
                </c:pt>
                <c:pt idx="33">
                  <c:v>34151</c:v>
                </c:pt>
                <c:pt idx="34">
                  <c:v>34182</c:v>
                </c:pt>
                <c:pt idx="35">
                  <c:v>34213</c:v>
                </c:pt>
                <c:pt idx="36">
                  <c:v>34243</c:v>
                </c:pt>
                <c:pt idx="37">
                  <c:v>34274</c:v>
                </c:pt>
                <c:pt idx="38">
                  <c:v>34304</c:v>
                </c:pt>
                <c:pt idx="39">
                  <c:v>34335</c:v>
                </c:pt>
                <c:pt idx="40">
                  <c:v>34366</c:v>
                </c:pt>
                <c:pt idx="41">
                  <c:v>34394</c:v>
                </c:pt>
                <c:pt idx="42">
                  <c:v>34425</c:v>
                </c:pt>
                <c:pt idx="43">
                  <c:v>34455</c:v>
                </c:pt>
                <c:pt idx="44">
                  <c:v>34486</c:v>
                </c:pt>
                <c:pt idx="45">
                  <c:v>34516</c:v>
                </c:pt>
                <c:pt idx="46">
                  <c:v>34547</c:v>
                </c:pt>
                <c:pt idx="47">
                  <c:v>34578</c:v>
                </c:pt>
                <c:pt idx="48">
                  <c:v>34608</c:v>
                </c:pt>
                <c:pt idx="49">
                  <c:v>34639</c:v>
                </c:pt>
                <c:pt idx="50">
                  <c:v>34669</c:v>
                </c:pt>
                <c:pt idx="51">
                  <c:v>34700</c:v>
                </c:pt>
                <c:pt idx="52">
                  <c:v>34731</c:v>
                </c:pt>
                <c:pt idx="53">
                  <c:v>34759</c:v>
                </c:pt>
                <c:pt idx="54">
                  <c:v>34790</c:v>
                </c:pt>
                <c:pt idx="55">
                  <c:v>34820</c:v>
                </c:pt>
                <c:pt idx="56">
                  <c:v>34851</c:v>
                </c:pt>
                <c:pt idx="57">
                  <c:v>34881</c:v>
                </c:pt>
                <c:pt idx="58">
                  <c:v>34912</c:v>
                </c:pt>
                <c:pt idx="59">
                  <c:v>34943</c:v>
                </c:pt>
                <c:pt idx="60">
                  <c:v>34973</c:v>
                </c:pt>
                <c:pt idx="61">
                  <c:v>35004</c:v>
                </c:pt>
                <c:pt idx="62">
                  <c:v>35034</c:v>
                </c:pt>
                <c:pt idx="63">
                  <c:v>35065</c:v>
                </c:pt>
                <c:pt idx="64">
                  <c:v>35096</c:v>
                </c:pt>
                <c:pt idx="65">
                  <c:v>35125</c:v>
                </c:pt>
                <c:pt idx="66">
                  <c:v>35156</c:v>
                </c:pt>
                <c:pt idx="67">
                  <c:v>35186</c:v>
                </c:pt>
                <c:pt idx="68">
                  <c:v>35217</c:v>
                </c:pt>
                <c:pt idx="69">
                  <c:v>35247</c:v>
                </c:pt>
                <c:pt idx="70">
                  <c:v>35278</c:v>
                </c:pt>
                <c:pt idx="71">
                  <c:v>35309</c:v>
                </c:pt>
                <c:pt idx="72">
                  <c:v>35339</c:v>
                </c:pt>
                <c:pt idx="73">
                  <c:v>35370</c:v>
                </c:pt>
                <c:pt idx="74">
                  <c:v>35400</c:v>
                </c:pt>
                <c:pt idx="75">
                  <c:v>35431</c:v>
                </c:pt>
                <c:pt idx="76">
                  <c:v>35462</c:v>
                </c:pt>
                <c:pt idx="77">
                  <c:v>35490</c:v>
                </c:pt>
                <c:pt idx="78">
                  <c:v>35521</c:v>
                </c:pt>
                <c:pt idx="79">
                  <c:v>35551</c:v>
                </c:pt>
                <c:pt idx="80">
                  <c:v>35582</c:v>
                </c:pt>
                <c:pt idx="81">
                  <c:v>35612</c:v>
                </c:pt>
                <c:pt idx="82">
                  <c:v>35643</c:v>
                </c:pt>
                <c:pt idx="83">
                  <c:v>35674</c:v>
                </c:pt>
                <c:pt idx="84">
                  <c:v>35704</c:v>
                </c:pt>
                <c:pt idx="85">
                  <c:v>35735</c:v>
                </c:pt>
                <c:pt idx="86">
                  <c:v>35765</c:v>
                </c:pt>
                <c:pt idx="87">
                  <c:v>35796</c:v>
                </c:pt>
                <c:pt idx="88">
                  <c:v>35827</c:v>
                </c:pt>
                <c:pt idx="89">
                  <c:v>35855</c:v>
                </c:pt>
                <c:pt idx="90">
                  <c:v>35886</c:v>
                </c:pt>
                <c:pt idx="91">
                  <c:v>35916</c:v>
                </c:pt>
                <c:pt idx="92">
                  <c:v>35947</c:v>
                </c:pt>
                <c:pt idx="93">
                  <c:v>35977</c:v>
                </c:pt>
                <c:pt idx="94">
                  <c:v>36008</c:v>
                </c:pt>
                <c:pt idx="95">
                  <c:v>36039</c:v>
                </c:pt>
                <c:pt idx="96">
                  <c:v>36069</c:v>
                </c:pt>
                <c:pt idx="97">
                  <c:v>36100</c:v>
                </c:pt>
                <c:pt idx="98">
                  <c:v>36130</c:v>
                </c:pt>
                <c:pt idx="99">
                  <c:v>36161</c:v>
                </c:pt>
                <c:pt idx="100">
                  <c:v>36192</c:v>
                </c:pt>
                <c:pt idx="101">
                  <c:v>36220</c:v>
                </c:pt>
                <c:pt idx="102">
                  <c:v>36251</c:v>
                </c:pt>
                <c:pt idx="103">
                  <c:v>36281</c:v>
                </c:pt>
                <c:pt idx="104">
                  <c:v>36312</c:v>
                </c:pt>
                <c:pt idx="105">
                  <c:v>36342</c:v>
                </c:pt>
                <c:pt idx="106">
                  <c:v>36373</c:v>
                </c:pt>
                <c:pt idx="107">
                  <c:v>36404</c:v>
                </c:pt>
                <c:pt idx="108">
                  <c:v>36434</c:v>
                </c:pt>
                <c:pt idx="109">
                  <c:v>36465</c:v>
                </c:pt>
                <c:pt idx="110">
                  <c:v>36495</c:v>
                </c:pt>
                <c:pt idx="111">
                  <c:v>36526</c:v>
                </c:pt>
                <c:pt idx="112">
                  <c:v>36557</c:v>
                </c:pt>
                <c:pt idx="113">
                  <c:v>36586</c:v>
                </c:pt>
                <c:pt idx="114">
                  <c:v>36617</c:v>
                </c:pt>
                <c:pt idx="115">
                  <c:v>36647</c:v>
                </c:pt>
                <c:pt idx="116">
                  <c:v>36678</c:v>
                </c:pt>
                <c:pt idx="117">
                  <c:v>36708</c:v>
                </c:pt>
                <c:pt idx="118">
                  <c:v>36739</c:v>
                </c:pt>
                <c:pt idx="119">
                  <c:v>36770</c:v>
                </c:pt>
                <c:pt idx="120">
                  <c:v>36800</c:v>
                </c:pt>
                <c:pt idx="121">
                  <c:v>36831</c:v>
                </c:pt>
                <c:pt idx="122">
                  <c:v>36861</c:v>
                </c:pt>
                <c:pt idx="123" formatCode="m/d/yyyy">
                  <c:v>36892</c:v>
                </c:pt>
                <c:pt idx="124" formatCode="m/d/yyyy">
                  <c:v>36923</c:v>
                </c:pt>
                <c:pt idx="125" formatCode="m/d/yyyy">
                  <c:v>36951</c:v>
                </c:pt>
                <c:pt idx="126" formatCode="m/d/yyyy">
                  <c:v>36982</c:v>
                </c:pt>
                <c:pt idx="127" formatCode="m/d/yyyy">
                  <c:v>37012</c:v>
                </c:pt>
                <c:pt idx="128" formatCode="m/d/yyyy">
                  <c:v>37043</c:v>
                </c:pt>
                <c:pt idx="129" formatCode="m/d/yyyy">
                  <c:v>37073</c:v>
                </c:pt>
                <c:pt idx="130" formatCode="m/d/yyyy">
                  <c:v>37104</c:v>
                </c:pt>
                <c:pt idx="131" formatCode="m/d/yyyy">
                  <c:v>37135</c:v>
                </c:pt>
                <c:pt idx="132" formatCode="m/d/yyyy">
                  <c:v>37165</c:v>
                </c:pt>
                <c:pt idx="133" formatCode="m/d/yyyy">
                  <c:v>37196</c:v>
                </c:pt>
                <c:pt idx="134" formatCode="m/d/yyyy">
                  <c:v>37226</c:v>
                </c:pt>
                <c:pt idx="135" formatCode="m/d/yyyy">
                  <c:v>37257</c:v>
                </c:pt>
                <c:pt idx="136" formatCode="m/d/yyyy">
                  <c:v>37288</c:v>
                </c:pt>
                <c:pt idx="137" formatCode="m/d/yyyy">
                  <c:v>37316</c:v>
                </c:pt>
                <c:pt idx="138" formatCode="m/d/yyyy">
                  <c:v>37347</c:v>
                </c:pt>
                <c:pt idx="139" formatCode="m/d/yyyy">
                  <c:v>37377</c:v>
                </c:pt>
                <c:pt idx="140" formatCode="m/d/yyyy">
                  <c:v>37408</c:v>
                </c:pt>
                <c:pt idx="141" formatCode="m/d/yyyy">
                  <c:v>37438</c:v>
                </c:pt>
                <c:pt idx="142" formatCode="m/d/yyyy">
                  <c:v>37469</c:v>
                </c:pt>
                <c:pt idx="143" formatCode="m/d/yyyy">
                  <c:v>37500</c:v>
                </c:pt>
                <c:pt idx="144" formatCode="m/d/yyyy">
                  <c:v>37530</c:v>
                </c:pt>
                <c:pt idx="145" formatCode="m/d/yyyy">
                  <c:v>37561</c:v>
                </c:pt>
                <c:pt idx="146" formatCode="m/d/yyyy">
                  <c:v>37591</c:v>
                </c:pt>
                <c:pt idx="147" formatCode="m/d/yyyy">
                  <c:v>37622</c:v>
                </c:pt>
                <c:pt idx="148" formatCode="m/d/yyyy">
                  <c:v>37653</c:v>
                </c:pt>
                <c:pt idx="149" formatCode="m/d/yyyy">
                  <c:v>37681</c:v>
                </c:pt>
                <c:pt idx="150" formatCode="m/d/yyyy">
                  <c:v>37712</c:v>
                </c:pt>
                <c:pt idx="151" formatCode="m/d/yyyy">
                  <c:v>37742</c:v>
                </c:pt>
                <c:pt idx="152" formatCode="m/d/yyyy">
                  <c:v>37773</c:v>
                </c:pt>
                <c:pt idx="153" formatCode="m/d/yyyy">
                  <c:v>37803</c:v>
                </c:pt>
                <c:pt idx="154" formatCode="m/d/yyyy">
                  <c:v>37834</c:v>
                </c:pt>
                <c:pt idx="155" formatCode="m/d/yyyy">
                  <c:v>37865</c:v>
                </c:pt>
                <c:pt idx="156" formatCode="m/d/yyyy">
                  <c:v>37895</c:v>
                </c:pt>
                <c:pt idx="157" formatCode="m/d/yyyy">
                  <c:v>37926</c:v>
                </c:pt>
                <c:pt idx="158" formatCode="m/d/yyyy">
                  <c:v>37956</c:v>
                </c:pt>
                <c:pt idx="159" formatCode="m/d/yyyy">
                  <c:v>37987</c:v>
                </c:pt>
                <c:pt idx="160" formatCode="m/d/yyyy">
                  <c:v>38018</c:v>
                </c:pt>
                <c:pt idx="161" formatCode="m/d/yyyy">
                  <c:v>38047</c:v>
                </c:pt>
                <c:pt idx="162" formatCode="m/d/yyyy">
                  <c:v>38078</c:v>
                </c:pt>
                <c:pt idx="163" formatCode="m/d/yyyy">
                  <c:v>38108</c:v>
                </c:pt>
                <c:pt idx="164" formatCode="m/d/yyyy">
                  <c:v>38139</c:v>
                </c:pt>
                <c:pt idx="165" formatCode="m/d/yyyy">
                  <c:v>38169</c:v>
                </c:pt>
                <c:pt idx="166" formatCode="m/d/yyyy">
                  <c:v>38200</c:v>
                </c:pt>
                <c:pt idx="167" formatCode="m/d/yyyy">
                  <c:v>38231</c:v>
                </c:pt>
                <c:pt idx="168" formatCode="m/d/yyyy">
                  <c:v>38261</c:v>
                </c:pt>
                <c:pt idx="169" formatCode="m/d/yyyy">
                  <c:v>38292</c:v>
                </c:pt>
                <c:pt idx="170" formatCode="m/d/yyyy">
                  <c:v>38322</c:v>
                </c:pt>
                <c:pt idx="171" formatCode="m/d/yyyy">
                  <c:v>38353</c:v>
                </c:pt>
                <c:pt idx="172" formatCode="m/d/yyyy">
                  <c:v>38384</c:v>
                </c:pt>
                <c:pt idx="173" formatCode="m/d/yyyy">
                  <c:v>38412</c:v>
                </c:pt>
                <c:pt idx="174" formatCode="m/d/yyyy">
                  <c:v>38443</c:v>
                </c:pt>
                <c:pt idx="175" formatCode="m/d/yyyy">
                  <c:v>38473</c:v>
                </c:pt>
                <c:pt idx="176" formatCode="m/d/yyyy">
                  <c:v>38504</c:v>
                </c:pt>
                <c:pt idx="177" formatCode="m/d/yyyy">
                  <c:v>38534</c:v>
                </c:pt>
                <c:pt idx="178" formatCode="m/d/yyyy">
                  <c:v>38565</c:v>
                </c:pt>
                <c:pt idx="179" formatCode="m/d/yyyy">
                  <c:v>38596</c:v>
                </c:pt>
                <c:pt idx="180" formatCode="m/d/yyyy">
                  <c:v>38626</c:v>
                </c:pt>
                <c:pt idx="181" formatCode="m/d/yyyy">
                  <c:v>38657</c:v>
                </c:pt>
                <c:pt idx="182" formatCode="m/d/yyyy">
                  <c:v>38687</c:v>
                </c:pt>
                <c:pt idx="183" formatCode="m/d/yyyy">
                  <c:v>38718</c:v>
                </c:pt>
                <c:pt idx="184" formatCode="m/d/yyyy">
                  <c:v>38749</c:v>
                </c:pt>
                <c:pt idx="185" formatCode="m/d/yyyy">
                  <c:v>38777</c:v>
                </c:pt>
                <c:pt idx="186" formatCode="m/d/yyyy">
                  <c:v>38808</c:v>
                </c:pt>
                <c:pt idx="187" formatCode="m/d/yyyy">
                  <c:v>38838</c:v>
                </c:pt>
                <c:pt idx="188" formatCode="m/d/yyyy">
                  <c:v>38869</c:v>
                </c:pt>
                <c:pt idx="189" formatCode="m/d/yyyy">
                  <c:v>38899</c:v>
                </c:pt>
                <c:pt idx="190" formatCode="m/d/yyyy">
                  <c:v>38930</c:v>
                </c:pt>
                <c:pt idx="191" formatCode="m/d/yyyy">
                  <c:v>38961</c:v>
                </c:pt>
                <c:pt idx="192" formatCode="m/d/yyyy">
                  <c:v>38991</c:v>
                </c:pt>
                <c:pt idx="193" formatCode="m/d/yyyy">
                  <c:v>39022</c:v>
                </c:pt>
                <c:pt idx="194" formatCode="m/d/yyyy">
                  <c:v>39052</c:v>
                </c:pt>
                <c:pt idx="195" formatCode="m/d/yyyy;@">
                  <c:v>39083</c:v>
                </c:pt>
                <c:pt idx="196" formatCode="m/d/yyyy;@">
                  <c:v>39114</c:v>
                </c:pt>
                <c:pt idx="197" formatCode="m/d/yyyy;@">
                  <c:v>39142</c:v>
                </c:pt>
                <c:pt idx="198" formatCode="m/d/yyyy;@">
                  <c:v>39173</c:v>
                </c:pt>
                <c:pt idx="199" formatCode="m/d/yyyy;@">
                  <c:v>39203</c:v>
                </c:pt>
                <c:pt idx="200" formatCode="m/d/yyyy;@">
                  <c:v>39234</c:v>
                </c:pt>
                <c:pt idx="201" formatCode="m/d/yyyy;@">
                  <c:v>39264</c:v>
                </c:pt>
                <c:pt idx="202" formatCode="m/d/yyyy;@">
                  <c:v>39295</c:v>
                </c:pt>
                <c:pt idx="203" formatCode="m/d/yyyy;@">
                  <c:v>39326</c:v>
                </c:pt>
                <c:pt idx="204" formatCode="m/d/yyyy;@">
                  <c:v>39356</c:v>
                </c:pt>
                <c:pt idx="205" formatCode="m/d/yyyy;@">
                  <c:v>39387</c:v>
                </c:pt>
                <c:pt idx="206" formatCode="m/d/yyyy;@">
                  <c:v>39417</c:v>
                </c:pt>
                <c:pt idx="207" formatCode="m/d/yyyy;@">
                  <c:v>39448</c:v>
                </c:pt>
                <c:pt idx="208" formatCode="m/d/yyyy;@">
                  <c:v>39479</c:v>
                </c:pt>
                <c:pt idx="209" formatCode="m/d/yyyy;@">
                  <c:v>39508</c:v>
                </c:pt>
                <c:pt idx="210" formatCode="m/d/yyyy;@">
                  <c:v>39539</c:v>
                </c:pt>
                <c:pt idx="211" formatCode="m/d/yyyy;@">
                  <c:v>39569</c:v>
                </c:pt>
                <c:pt idx="212" formatCode="m/d/yyyy;@">
                  <c:v>39600</c:v>
                </c:pt>
                <c:pt idx="213" formatCode="m/d/yyyy;@">
                  <c:v>39630</c:v>
                </c:pt>
                <c:pt idx="214" formatCode="m/d/yyyy;@">
                  <c:v>39661</c:v>
                </c:pt>
                <c:pt idx="215" formatCode="m/d/yyyy;@">
                  <c:v>39692</c:v>
                </c:pt>
                <c:pt idx="216" formatCode="m/d/yyyy;@">
                  <c:v>39722</c:v>
                </c:pt>
                <c:pt idx="217" formatCode="m/d/yyyy;@">
                  <c:v>39753</c:v>
                </c:pt>
                <c:pt idx="218" formatCode="m/d/yyyy;@">
                  <c:v>39783</c:v>
                </c:pt>
                <c:pt idx="219" formatCode="m/d/yyyy;@">
                  <c:v>39814</c:v>
                </c:pt>
                <c:pt idx="220" formatCode="m/d/yyyy;@">
                  <c:v>39845</c:v>
                </c:pt>
                <c:pt idx="221" formatCode="m/d/yyyy;@">
                  <c:v>39873</c:v>
                </c:pt>
                <c:pt idx="222" formatCode="m/d/yyyy;@">
                  <c:v>39904</c:v>
                </c:pt>
                <c:pt idx="223" formatCode="m/d/yyyy;@">
                  <c:v>39934</c:v>
                </c:pt>
                <c:pt idx="224" formatCode="m/d/yyyy;@">
                  <c:v>39965</c:v>
                </c:pt>
                <c:pt idx="225" formatCode="m/d/yyyy;@">
                  <c:v>39995</c:v>
                </c:pt>
                <c:pt idx="226" formatCode="m/d/yyyy;@">
                  <c:v>40026</c:v>
                </c:pt>
                <c:pt idx="227" formatCode="m/d/yyyy;@">
                  <c:v>40057</c:v>
                </c:pt>
                <c:pt idx="228" formatCode="m/d/yyyy;@">
                  <c:v>40087</c:v>
                </c:pt>
                <c:pt idx="229" formatCode="m/d/yyyy;@">
                  <c:v>40118</c:v>
                </c:pt>
                <c:pt idx="230" formatCode="m/d/yyyy;@">
                  <c:v>40148</c:v>
                </c:pt>
                <c:pt idx="231" formatCode="m/d/yyyy">
                  <c:v>40179</c:v>
                </c:pt>
                <c:pt idx="232" formatCode="m/d/yyyy">
                  <c:v>40210</c:v>
                </c:pt>
                <c:pt idx="233" formatCode="m/d/yyyy">
                  <c:v>40238</c:v>
                </c:pt>
                <c:pt idx="234" formatCode="m/d/yyyy">
                  <c:v>40269</c:v>
                </c:pt>
                <c:pt idx="235" formatCode="m/d/yyyy">
                  <c:v>40299</c:v>
                </c:pt>
                <c:pt idx="236" formatCode="m/d/yyyy">
                  <c:v>40330</c:v>
                </c:pt>
                <c:pt idx="237" formatCode="m/d/yyyy">
                  <c:v>40360</c:v>
                </c:pt>
                <c:pt idx="238" formatCode="m/d/yyyy">
                  <c:v>40391</c:v>
                </c:pt>
                <c:pt idx="239" formatCode="m/d/yyyy">
                  <c:v>40422</c:v>
                </c:pt>
                <c:pt idx="240" formatCode="m/d/yyyy">
                  <c:v>40452</c:v>
                </c:pt>
                <c:pt idx="241" formatCode="m/d/yyyy">
                  <c:v>40483</c:v>
                </c:pt>
                <c:pt idx="242" formatCode="m/d/yyyy">
                  <c:v>40513</c:v>
                </c:pt>
                <c:pt idx="243" formatCode="m/d/yyyy">
                  <c:v>40544</c:v>
                </c:pt>
                <c:pt idx="244" formatCode="m/d/yyyy">
                  <c:v>40575</c:v>
                </c:pt>
                <c:pt idx="245" formatCode="m/d/yyyy">
                  <c:v>40603</c:v>
                </c:pt>
                <c:pt idx="246" formatCode="m/d/yyyy">
                  <c:v>40634</c:v>
                </c:pt>
                <c:pt idx="247" formatCode="m/d/yyyy">
                  <c:v>40664</c:v>
                </c:pt>
                <c:pt idx="248" formatCode="m/d/yyyy">
                  <c:v>40695</c:v>
                </c:pt>
                <c:pt idx="249" formatCode="m/d/yyyy">
                  <c:v>40725</c:v>
                </c:pt>
                <c:pt idx="250" formatCode="m/d/yyyy">
                  <c:v>40756</c:v>
                </c:pt>
                <c:pt idx="251" formatCode="m/d/yyyy">
                  <c:v>40787</c:v>
                </c:pt>
                <c:pt idx="252" formatCode="m/d/yyyy">
                  <c:v>40817</c:v>
                </c:pt>
                <c:pt idx="253" formatCode="m/d/yyyy">
                  <c:v>40848</c:v>
                </c:pt>
                <c:pt idx="254" formatCode="m/d/yyyy">
                  <c:v>40878</c:v>
                </c:pt>
                <c:pt idx="255" formatCode="m/d/yyyy">
                  <c:v>40909</c:v>
                </c:pt>
                <c:pt idx="256" formatCode="m/d/yyyy">
                  <c:v>40940</c:v>
                </c:pt>
                <c:pt idx="257" formatCode="m/d/yyyy">
                  <c:v>40969</c:v>
                </c:pt>
                <c:pt idx="258" formatCode="m/d/yyyy">
                  <c:v>41000</c:v>
                </c:pt>
                <c:pt idx="259" formatCode="m/d/yyyy">
                  <c:v>41030</c:v>
                </c:pt>
                <c:pt idx="260" formatCode="m/d/yyyy">
                  <c:v>41061</c:v>
                </c:pt>
                <c:pt idx="261" formatCode="m/d/yyyy">
                  <c:v>41091</c:v>
                </c:pt>
                <c:pt idx="262" formatCode="m/d/yyyy">
                  <c:v>41122</c:v>
                </c:pt>
                <c:pt idx="263" formatCode="m/d/yyyy">
                  <c:v>41153</c:v>
                </c:pt>
                <c:pt idx="264" formatCode="m/d/yyyy">
                  <c:v>41183</c:v>
                </c:pt>
                <c:pt idx="265" formatCode="m/d/yyyy">
                  <c:v>41214</c:v>
                </c:pt>
                <c:pt idx="266" formatCode="m/d/yyyy">
                  <c:v>41244</c:v>
                </c:pt>
                <c:pt idx="267" formatCode="m/d/yyyy">
                  <c:v>41275</c:v>
                </c:pt>
                <c:pt idx="268" formatCode="m/d/yyyy">
                  <c:v>41306</c:v>
                </c:pt>
                <c:pt idx="269" formatCode="m/d/yyyy">
                  <c:v>41334</c:v>
                </c:pt>
                <c:pt idx="270" formatCode="m/d/yyyy">
                  <c:v>41365</c:v>
                </c:pt>
                <c:pt idx="271" formatCode="m/d/yyyy">
                  <c:v>41395</c:v>
                </c:pt>
                <c:pt idx="272" formatCode="m/d/yyyy">
                  <c:v>41426</c:v>
                </c:pt>
                <c:pt idx="273" formatCode="m/d/yyyy">
                  <c:v>41456</c:v>
                </c:pt>
                <c:pt idx="274" formatCode="m/d/yyyy">
                  <c:v>41487</c:v>
                </c:pt>
                <c:pt idx="275" formatCode="m/d/yyyy">
                  <c:v>41518</c:v>
                </c:pt>
                <c:pt idx="276" formatCode="m/d/yyyy">
                  <c:v>41548</c:v>
                </c:pt>
                <c:pt idx="277" formatCode="m/d/yyyy">
                  <c:v>41579</c:v>
                </c:pt>
                <c:pt idx="278" formatCode="m/d/yyyy">
                  <c:v>41609</c:v>
                </c:pt>
                <c:pt idx="279" formatCode="m/d/yyyy">
                  <c:v>41640</c:v>
                </c:pt>
                <c:pt idx="280" formatCode="m/d/yyyy">
                  <c:v>41671</c:v>
                </c:pt>
                <c:pt idx="281" formatCode="m/d/yyyy">
                  <c:v>41699</c:v>
                </c:pt>
                <c:pt idx="282" formatCode="m/d/yyyy">
                  <c:v>41730</c:v>
                </c:pt>
                <c:pt idx="283" formatCode="m/d/yyyy">
                  <c:v>41760</c:v>
                </c:pt>
                <c:pt idx="284" formatCode="m/d/yyyy">
                  <c:v>41791</c:v>
                </c:pt>
                <c:pt idx="285" formatCode="m/d/yyyy">
                  <c:v>41821</c:v>
                </c:pt>
                <c:pt idx="286" formatCode="m/d/yyyy">
                  <c:v>41852</c:v>
                </c:pt>
                <c:pt idx="287" formatCode="m/d/yyyy">
                  <c:v>41883</c:v>
                </c:pt>
                <c:pt idx="288" formatCode="m/d/yyyy">
                  <c:v>41913</c:v>
                </c:pt>
                <c:pt idx="289" formatCode="m/d/yyyy">
                  <c:v>41944</c:v>
                </c:pt>
                <c:pt idx="290" formatCode="m/d/yyyy">
                  <c:v>41974</c:v>
                </c:pt>
                <c:pt idx="291" formatCode="m/d/yyyy">
                  <c:v>42005</c:v>
                </c:pt>
                <c:pt idx="292" formatCode="m/d/yyyy">
                  <c:v>42036</c:v>
                </c:pt>
                <c:pt idx="293" formatCode="m/d/yyyy">
                  <c:v>42064</c:v>
                </c:pt>
                <c:pt idx="294" formatCode="m/d/yyyy">
                  <c:v>42095</c:v>
                </c:pt>
              </c:numCache>
            </c:numRef>
          </c:cat>
          <c:val>
            <c:numRef>
              <c:f>Sheet1!$B$2:$B$298</c:f>
              <c:numCache>
                <c:formatCode>General</c:formatCode>
                <c:ptCount val="297"/>
                <c:pt idx="0">
                  <c:v>23.4</c:v>
                </c:pt>
                <c:pt idx="1">
                  <c:v>33.9</c:v>
                </c:pt>
                <c:pt idx="2">
                  <c:v>48</c:v>
                </c:pt>
                <c:pt idx="3">
                  <c:v>58.6</c:v>
                </c:pt>
                <c:pt idx="4">
                  <c:v>66.400000000000006</c:v>
                </c:pt>
                <c:pt idx="5">
                  <c:v>79.7</c:v>
                </c:pt>
                <c:pt idx="6">
                  <c:v>76.400000000000006</c:v>
                </c:pt>
                <c:pt idx="7">
                  <c:v>69.5</c:v>
                </c:pt>
                <c:pt idx="8">
                  <c:v>55.5</c:v>
                </c:pt>
                <c:pt idx="9">
                  <c:v>43.3</c:v>
                </c:pt>
                <c:pt idx="10">
                  <c:v>32.800000000000004</c:v>
                </c:pt>
                <c:pt idx="11">
                  <c:v>21.1</c:v>
                </c:pt>
                <c:pt idx="12">
                  <c:v>24.6</c:v>
                </c:pt>
                <c:pt idx="13">
                  <c:v>30.7</c:v>
                </c:pt>
                <c:pt idx="14">
                  <c:v>43.4</c:v>
                </c:pt>
                <c:pt idx="15">
                  <c:v>53.6</c:v>
                </c:pt>
                <c:pt idx="16">
                  <c:v>54.1</c:v>
                </c:pt>
                <c:pt idx="17">
                  <c:v>57</c:v>
                </c:pt>
                <c:pt idx="18">
                  <c:v>46.7</c:v>
                </c:pt>
                <c:pt idx="19">
                  <c:v>36.700000000000003</c:v>
                </c:pt>
                <c:pt idx="20">
                  <c:v>23.3</c:v>
                </c:pt>
                <c:pt idx="21">
                  <c:v>10.4</c:v>
                </c:pt>
                <c:pt idx="22">
                  <c:v>11</c:v>
                </c:pt>
                <c:pt idx="23">
                  <c:v>6.3</c:v>
                </c:pt>
                <c:pt idx="24">
                  <c:v>6.3</c:v>
                </c:pt>
                <c:pt idx="25">
                  <c:v>7.2</c:v>
                </c:pt>
                <c:pt idx="26">
                  <c:v>12.9</c:v>
                </c:pt>
                <c:pt idx="27">
                  <c:v>25.5</c:v>
                </c:pt>
                <c:pt idx="28">
                  <c:v>31.7</c:v>
                </c:pt>
                <c:pt idx="29">
                  <c:v>37</c:v>
                </c:pt>
                <c:pt idx="30">
                  <c:v>39.6</c:v>
                </c:pt>
                <c:pt idx="31">
                  <c:v>35.800000000000004</c:v>
                </c:pt>
                <c:pt idx="32">
                  <c:v>25.2</c:v>
                </c:pt>
                <c:pt idx="33">
                  <c:v>14.9</c:v>
                </c:pt>
                <c:pt idx="34">
                  <c:v>0</c:v>
                </c:pt>
                <c:pt idx="35">
                  <c:v>1.6</c:v>
                </c:pt>
                <c:pt idx="36">
                  <c:v>2.4</c:v>
                </c:pt>
                <c:pt idx="37">
                  <c:v>2.4</c:v>
                </c:pt>
                <c:pt idx="38">
                  <c:v>7.1</c:v>
                </c:pt>
                <c:pt idx="39">
                  <c:v>8.7000000000000011</c:v>
                </c:pt>
                <c:pt idx="40">
                  <c:v>9</c:v>
                </c:pt>
                <c:pt idx="41">
                  <c:v>7.4</c:v>
                </c:pt>
                <c:pt idx="42">
                  <c:v>6.8</c:v>
                </c:pt>
                <c:pt idx="43">
                  <c:v>6.9</c:v>
                </c:pt>
                <c:pt idx="44">
                  <c:v>1.8</c:v>
                </c:pt>
                <c:pt idx="52">
                  <c:v>2.7</c:v>
                </c:pt>
                <c:pt idx="53">
                  <c:v>6.1</c:v>
                </c:pt>
                <c:pt idx="54">
                  <c:v>6.1</c:v>
                </c:pt>
                <c:pt idx="55">
                  <c:v>5.98</c:v>
                </c:pt>
                <c:pt idx="56">
                  <c:v>5.79</c:v>
                </c:pt>
                <c:pt idx="57">
                  <c:v>5.7</c:v>
                </c:pt>
                <c:pt idx="58">
                  <c:v>3.1</c:v>
                </c:pt>
                <c:pt idx="59">
                  <c:v>0</c:v>
                </c:pt>
                <c:pt idx="60">
                  <c:v>0</c:v>
                </c:pt>
                <c:pt idx="61">
                  <c:v>0.8</c:v>
                </c:pt>
                <c:pt idx="62">
                  <c:v>7.3</c:v>
                </c:pt>
                <c:pt idx="63">
                  <c:v>7.3</c:v>
                </c:pt>
                <c:pt idx="64">
                  <c:v>7.5</c:v>
                </c:pt>
                <c:pt idx="65">
                  <c:v>7.4</c:v>
                </c:pt>
                <c:pt idx="66">
                  <c:v>7.5</c:v>
                </c:pt>
                <c:pt idx="67">
                  <c:v>6.6</c:v>
                </c:pt>
                <c:pt idx="68">
                  <c:v>0</c:v>
                </c:pt>
                <c:pt idx="69">
                  <c:v>0</c:v>
                </c:pt>
                <c:pt idx="70">
                  <c:v>0</c:v>
                </c:pt>
                <c:pt idx="71">
                  <c:v>0</c:v>
                </c:pt>
                <c:pt idx="72">
                  <c:v>0</c:v>
                </c:pt>
                <c:pt idx="73">
                  <c:v>0</c:v>
                </c:pt>
                <c:pt idx="74">
                  <c:v>1</c:v>
                </c:pt>
                <c:pt idx="75">
                  <c:v>1.7</c:v>
                </c:pt>
                <c:pt idx="76">
                  <c:v>1.7</c:v>
                </c:pt>
                <c:pt idx="77">
                  <c:v>1.7</c:v>
                </c:pt>
                <c:pt idx="78">
                  <c:v>1.7</c:v>
                </c:pt>
                <c:pt idx="79">
                  <c:v>1.6</c:v>
                </c:pt>
                <c:pt idx="80">
                  <c:v>1.7</c:v>
                </c:pt>
                <c:pt idx="81">
                  <c:v>0.8</c:v>
                </c:pt>
                <c:pt idx="82">
                  <c:v>0.8</c:v>
                </c:pt>
                <c:pt idx="83">
                  <c:v>0.8</c:v>
                </c:pt>
                <c:pt idx="84">
                  <c:v>0.8</c:v>
                </c:pt>
                <c:pt idx="85">
                  <c:v>0.8</c:v>
                </c:pt>
                <c:pt idx="86">
                  <c:v>6.4</c:v>
                </c:pt>
                <c:pt idx="87">
                  <c:v>8</c:v>
                </c:pt>
                <c:pt idx="88">
                  <c:v>8</c:v>
                </c:pt>
                <c:pt idx="89">
                  <c:v>7.9</c:v>
                </c:pt>
                <c:pt idx="90">
                  <c:v>7.9</c:v>
                </c:pt>
                <c:pt idx="91">
                  <c:v>7.8</c:v>
                </c:pt>
                <c:pt idx="92">
                  <c:v>2.2999999999999998</c:v>
                </c:pt>
                <c:pt idx="93">
                  <c:v>0.8</c:v>
                </c:pt>
                <c:pt idx="94">
                  <c:v>0.8</c:v>
                </c:pt>
                <c:pt idx="95">
                  <c:v>0.8</c:v>
                </c:pt>
                <c:pt idx="96">
                  <c:v>0.8</c:v>
                </c:pt>
                <c:pt idx="97">
                  <c:v>0.8</c:v>
                </c:pt>
                <c:pt idx="98">
                  <c:v>1.5</c:v>
                </c:pt>
                <c:pt idx="99">
                  <c:v>10.8</c:v>
                </c:pt>
                <c:pt idx="100">
                  <c:v>10.9</c:v>
                </c:pt>
                <c:pt idx="101">
                  <c:v>10.8</c:v>
                </c:pt>
                <c:pt idx="102">
                  <c:v>10.8</c:v>
                </c:pt>
                <c:pt idx="103">
                  <c:v>10.8</c:v>
                </c:pt>
                <c:pt idx="104">
                  <c:v>9.4</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3</c:v>
                </c:pt>
                <c:pt idx="159">
                  <c:v>3.1</c:v>
                </c:pt>
                <c:pt idx="160">
                  <c:v>3.1</c:v>
                </c:pt>
                <c:pt idx="161">
                  <c:v>3.1</c:v>
                </c:pt>
                <c:pt idx="162">
                  <c:v>3.8</c:v>
                </c:pt>
                <c:pt idx="163">
                  <c:v>3.8</c:v>
                </c:pt>
                <c:pt idx="164">
                  <c:v>1.5</c:v>
                </c:pt>
                <c:pt idx="165">
                  <c:v>1.5</c:v>
                </c:pt>
                <c:pt idx="166">
                  <c:v>1.5</c:v>
                </c:pt>
                <c:pt idx="167">
                  <c:v>1.5</c:v>
                </c:pt>
                <c:pt idx="168">
                  <c:v>0.8</c:v>
                </c:pt>
                <c:pt idx="169">
                  <c:v>1.5</c:v>
                </c:pt>
                <c:pt idx="170">
                  <c:v>0.8</c:v>
                </c:pt>
                <c:pt idx="171">
                  <c:v>0.8</c:v>
                </c:pt>
                <c:pt idx="172">
                  <c:v>0.8</c:v>
                </c:pt>
                <c:pt idx="173">
                  <c:v>0.8</c:v>
                </c:pt>
                <c:pt idx="174">
                  <c:v>0.8</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1.6</c:v>
                </c:pt>
                <c:pt idx="232">
                  <c:v>1.7</c:v>
                </c:pt>
                <c:pt idx="233">
                  <c:v>1.6</c:v>
                </c:pt>
                <c:pt idx="234">
                  <c:v>1.7</c:v>
                </c:pt>
                <c:pt idx="235">
                  <c:v>1.6</c:v>
                </c:pt>
                <c:pt idx="236">
                  <c:v>1.7</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numCache>
            </c:numRef>
          </c:val>
        </c:ser>
        <c:ser>
          <c:idx val="1"/>
          <c:order val="1"/>
          <c:tx>
            <c:strRef>
              <c:f>Sheet1!$C$1</c:f>
              <c:strCache>
                <c:ptCount val="1"/>
              </c:strCache>
            </c:strRef>
          </c:tx>
          <c:invertIfNegative val="0"/>
          <c:cat>
            <c:numRef>
              <c:f>Sheet1!$A$2:$A$298</c:f>
              <c:numCache>
                <c:formatCode>mmm\-yy</c:formatCode>
                <c:ptCount val="297"/>
                <c:pt idx="0">
                  <c:v>33147</c:v>
                </c:pt>
                <c:pt idx="1">
                  <c:v>33178</c:v>
                </c:pt>
                <c:pt idx="2">
                  <c:v>33208</c:v>
                </c:pt>
                <c:pt idx="3">
                  <c:v>33239</c:v>
                </c:pt>
                <c:pt idx="4">
                  <c:v>33270</c:v>
                </c:pt>
                <c:pt idx="5">
                  <c:v>33298</c:v>
                </c:pt>
                <c:pt idx="6">
                  <c:v>33329</c:v>
                </c:pt>
                <c:pt idx="7">
                  <c:v>33359</c:v>
                </c:pt>
                <c:pt idx="8">
                  <c:v>33390</c:v>
                </c:pt>
                <c:pt idx="9">
                  <c:v>33420</c:v>
                </c:pt>
                <c:pt idx="10">
                  <c:v>33451</c:v>
                </c:pt>
                <c:pt idx="11">
                  <c:v>33482</c:v>
                </c:pt>
                <c:pt idx="12">
                  <c:v>33512</c:v>
                </c:pt>
                <c:pt idx="13">
                  <c:v>33543</c:v>
                </c:pt>
                <c:pt idx="14">
                  <c:v>33573</c:v>
                </c:pt>
                <c:pt idx="15">
                  <c:v>33604</c:v>
                </c:pt>
                <c:pt idx="16">
                  <c:v>33635</c:v>
                </c:pt>
                <c:pt idx="17">
                  <c:v>33664</c:v>
                </c:pt>
                <c:pt idx="18">
                  <c:v>33695</c:v>
                </c:pt>
                <c:pt idx="19">
                  <c:v>33725</c:v>
                </c:pt>
                <c:pt idx="20">
                  <c:v>33756</c:v>
                </c:pt>
                <c:pt idx="21">
                  <c:v>33786</c:v>
                </c:pt>
                <c:pt idx="22">
                  <c:v>33817</c:v>
                </c:pt>
                <c:pt idx="23">
                  <c:v>33848</c:v>
                </c:pt>
                <c:pt idx="24">
                  <c:v>33878</c:v>
                </c:pt>
                <c:pt idx="25">
                  <c:v>33909</c:v>
                </c:pt>
                <c:pt idx="26">
                  <c:v>33939</c:v>
                </c:pt>
                <c:pt idx="27">
                  <c:v>33970</c:v>
                </c:pt>
                <c:pt idx="28">
                  <c:v>34001</c:v>
                </c:pt>
                <c:pt idx="29">
                  <c:v>34029</c:v>
                </c:pt>
                <c:pt idx="30">
                  <c:v>34060</c:v>
                </c:pt>
                <c:pt idx="31">
                  <c:v>34090</c:v>
                </c:pt>
                <c:pt idx="32">
                  <c:v>34121</c:v>
                </c:pt>
                <c:pt idx="33">
                  <c:v>34151</c:v>
                </c:pt>
                <c:pt idx="34">
                  <c:v>34182</c:v>
                </c:pt>
                <c:pt idx="35">
                  <c:v>34213</c:v>
                </c:pt>
                <c:pt idx="36">
                  <c:v>34243</c:v>
                </c:pt>
                <c:pt idx="37">
                  <c:v>34274</c:v>
                </c:pt>
                <c:pt idx="38">
                  <c:v>34304</c:v>
                </c:pt>
                <c:pt idx="39">
                  <c:v>34335</c:v>
                </c:pt>
                <c:pt idx="40">
                  <c:v>34366</c:v>
                </c:pt>
                <c:pt idx="41">
                  <c:v>34394</c:v>
                </c:pt>
                <c:pt idx="42">
                  <c:v>34425</c:v>
                </c:pt>
                <c:pt idx="43">
                  <c:v>34455</c:v>
                </c:pt>
                <c:pt idx="44">
                  <c:v>34486</c:v>
                </c:pt>
                <c:pt idx="45">
                  <c:v>34516</c:v>
                </c:pt>
                <c:pt idx="46">
                  <c:v>34547</c:v>
                </c:pt>
                <c:pt idx="47">
                  <c:v>34578</c:v>
                </c:pt>
                <c:pt idx="48">
                  <c:v>34608</c:v>
                </c:pt>
                <c:pt idx="49">
                  <c:v>34639</c:v>
                </c:pt>
                <c:pt idx="50">
                  <c:v>34669</c:v>
                </c:pt>
                <c:pt idx="51">
                  <c:v>34700</c:v>
                </c:pt>
                <c:pt idx="52">
                  <c:v>34731</c:v>
                </c:pt>
                <c:pt idx="53">
                  <c:v>34759</c:v>
                </c:pt>
                <c:pt idx="54">
                  <c:v>34790</c:v>
                </c:pt>
                <c:pt idx="55">
                  <c:v>34820</c:v>
                </c:pt>
                <c:pt idx="56">
                  <c:v>34851</c:v>
                </c:pt>
                <c:pt idx="57">
                  <c:v>34881</c:v>
                </c:pt>
                <c:pt idx="58">
                  <c:v>34912</c:v>
                </c:pt>
                <c:pt idx="59">
                  <c:v>34943</c:v>
                </c:pt>
                <c:pt idx="60">
                  <c:v>34973</c:v>
                </c:pt>
                <c:pt idx="61">
                  <c:v>35004</c:v>
                </c:pt>
                <c:pt idx="62">
                  <c:v>35034</c:v>
                </c:pt>
                <c:pt idx="63">
                  <c:v>35065</c:v>
                </c:pt>
                <c:pt idx="64">
                  <c:v>35096</c:v>
                </c:pt>
                <c:pt idx="65">
                  <c:v>35125</c:v>
                </c:pt>
                <c:pt idx="66">
                  <c:v>35156</c:v>
                </c:pt>
                <c:pt idx="67">
                  <c:v>35186</c:v>
                </c:pt>
                <c:pt idx="68">
                  <c:v>35217</c:v>
                </c:pt>
                <c:pt idx="69">
                  <c:v>35247</c:v>
                </c:pt>
                <c:pt idx="70">
                  <c:v>35278</c:v>
                </c:pt>
                <c:pt idx="71">
                  <c:v>35309</c:v>
                </c:pt>
                <c:pt idx="72">
                  <c:v>35339</c:v>
                </c:pt>
                <c:pt idx="73">
                  <c:v>35370</c:v>
                </c:pt>
                <c:pt idx="74">
                  <c:v>35400</c:v>
                </c:pt>
                <c:pt idx="75">
                  <c:v>35431</c:v>
                </c:pt>
                <c:pt idx="76">
                  <c:v>35462</c:v>
                </c:pt>
                <c:pt idx="77">
                  <c:v>35490</c:v>
                </c:pt>
                <c:pt idx="78">
                  <c:v>35521</c:v>
                </c:pt>
                <c:pt idx="79">
                  <c:v>35551</c:v>
                </c:pt>
                <c:pt idx="80">
                  <c:v>35582</c:v>
                </c:pt>
                <c:pt idx="81">
                  <c:v>35612</c:v>
                </c:pt>
                <c:pt idx="82">
                  <c:v>35643</c:v>
                </c:pt>
                <c:pt idx="83">
                  <c:v>35674</c:v>
                </c:pt>
                <c:pt idx="84">
                  <c:v>35704</c:v>
                </c:pt>
                <c:pt idx="85">
                  <c:v>35735</c:v>
                </c:pt>
                <c:pt idx="86">
                  <c:v>35765</c:v>
                </c:pt>
                <c:pt idx="87">
                  <c:v>35796</c:v>
                </c:pt>
                <c:pt idx="88">
                  <c:v>35827</c:v>
                </c:pt>
                <c:pt idx="89">
                  <c:v>35855</c:v>
                </c:pt>
                <c:pt idx="90">
                  <c:v>35886</c:v>
                </c:pt>
                <c:pt idx="91">
                  <c:v>35916</c:v>
                </c:pt>
                <c:pt idx="92">
                  <c:v>35947</c:v>
                </c:pt>
                <c:pt idx="93">
                  <c:v>35977</c:v>
                </c:pt>
                <c:pt idx="94">
                  <c:v>36008</c:v>
                </c:pt>
                <c:pt idx="95">
                  <c:v>36039</c:v>
                </c:pt>
                <c:pt idx="96">
                  <c:v>36069</c:v>
                </c:pt>
                <c:pt idx="97">
                  <c:v>36100</c:v>
                </c:pt>
                <c:pt idx="98">
                  <c:v>36130</c:v>
                </c:pt>
                <c:pt idx="99">
                  <c:v>36161</c:v>
                </c:pt>
                <c:pt idx="100">
                  <c:v>36192</c:v>
                </c:pt>
                <c:pt idx="101">
                  <c:v>36220</c:v>
                </c:pt>
                <c:pt idx="102">
                  <c:v>36251</c:v>
                </c:pt>
                <c:pt idx="103">
                  <c:v>36281</c:v>
                </c:pt>
                <c:pt idx="104">
                  <c:v>36312</c:v>
                </c:pt>
                <c:pt idx="105">
                  <c:v>36342</c:v>
                </c:pt>
                <c:pt idx="106">
                  <c:v>36373</c:v>
                </c:pt>
                <c:pt idx="107">
                  <c:v>36404</c:v>
                </c:pt>
                <c:pt idx="108">
                  <c:v>36434</c:v>
                </c:pt>
                <c:pt idx="109">
                  <c:v>36465</c:v>
                </c:pt>
                <c:pt idx="110">
                  <c:v>36495</c:v>
                </c:pt>
                <c:pt idx="111">
                  <c:v>36526</c:v>
                </c:pt>
                <c:pt idx="112">
                  <c:v>36557</c:v>
                </c:pt>
                <c:pt idx="113">
                  <c:v>36586</c:v>
                </c:pt>
                <c:pt idx="114">
                  <c:v>36617</c:v>
                </c:pt>
                <c:pt idx="115">
                  <c:v>36647</c:v>
                </c:pt>
                <c:pt idx="116">
                  <c:v>36678</c:v>
                </c:pt>
                <c:pt idx="117">
                  <c:v>36708</c:v>
                </c:pt>
                <c:pt idx="118">
                  <c:v>36739</c:v>
                </c:pt>
                <c:pt idx="119">
                  <c:v>36770</c:v>
                </c:pt>
                <c:pt idx="120">
                  <c:v>36800</c:v>
                </c:pt>
                <c:pt idx="121">
                  <c:v>36831</c:v>
                </c:pt>
                <c:pt idx="122">
                  <c:v>36861</c:v>
                </c:pt>
                <c:pt idx="123" formatCode="m/d/yyyy">
                  <c:v>36892</c:v>
                </c:pt>
                <c:pt idx="124" formatCode="m/d/yyyy">
                  <c:v>36923</c:v>
                </c:pt>
                <c:pt idx="125" formatCode="m/d/yyyy">
                  <c:v>36951</c:v>
                </c:pt>
                <c:pt idx="126" formatCode="m/d/yyyy">
                  <c:v>36982</c:v>
                </c:pt>
                <c:pt idx="127" formatCode="m/d/yyyy">
                  <c:v>37012</c:v>
                </c:pt>
                <c:pt idx="128" formatCode="m/d/yyyy">
                  <c:v>37043</c:v>
                </c:pt>
                <c:pt idx="129" formatCode="m/d/yyyy">
                  <c:v>37073</c:v>
                </c:pt>
                <c:pt idx="130" formatCode="m/d/yyyy">
                  <c:v>37104</c:v>
                </c:pt>
                <c:pt idx="131" formatCode="m/d/yyyy">
                  <c:v>37135</c:v>
                </c:pt>
                <c:pt idx="132" formatCode="m/d/yyyy">
                  <c:v>37165</c:v>
                </c:pt>
                <c:pt idx="133" formatCode="m/d/yyyy">
                  <c:v>37196</c:v>
                </c:pt>
                <c:pt idx="134" formatCode="m/d/yyyy">
                  <c:v>37226</c:v>
                </c:pt>
                <c:pt idx="135" formatCode="m/d/yyyy">
                  <c:v>37257</c:v>
                </c:pt>
                <c:pt idx="136" formatCode="m/d/yyyy">
                  <c:v>37288</c:v>
                </c:pt>
                <c:pt idx="137" formatCode="m/d/yyyy">
                  <c:v>37316</c:v>
                </c:pt>
                <c:pt idx="138" formatCode="m/d/yyyy">
                  <c:v>37347</c:v>
                </c:pt>
                <c:pt idx="139" formatCode="m/d/yyyy">
                  <c:v>37377</c:v>
                </c:pt>
                <c:pt idx="140" formatCode="m/d/yyyy">
                  <c:v>37408</c:v>
                </c:pt>
                <c:pt idx="141" formatCode="m/d/yyyy">
                  <c:v>37438</c:v>
                </c:pt>
                <c:pt idx="142" formatCode="m/d/yyyy">
                  <c:v>37469</c:v>
                </c:pt>
                <c:pt idx="143" formatCode="m/d/yyyy">
                  <c:v>37500</c:v>
                </c:pt>
                <c:pt idx="144" formatCode="m/d/yyyy">
                  <c:v>37530</c:v>
                </c:pt>
                <c:pt idx="145" formatCode="m/d/yyyy">
                  <c:v>37561</c:v>
                </c:pt>
                <c:pt idx="146" formatCode="m/d/yyyy">
                  <c:v>37591</c:v>
                </c:pt>
                <c:pt idx="147" formatCode="m/d/yyyy">
                  <c:v>37622</c:v>
                </c:pt>
                <c:pt idx="148" formatCode="m/d/yyyy">
                  <c:v>37653</c:v>
                </c:pt>
                <c:pt idx="149" formatCode="m/d/yyyy">
                  <c:v>37681</c:v>
                </c:pt>
                <c:pt idx="150" formatCode="m/d/yyyy">
                  <c:v>37712</c:v>
                </c:pt>
                <c:pt idx="151" formatCode="m/d/yyyy">
                  <c:v>37742</c:v>
                </c:pt>
                <c:pt idx="152" formatCode="m/d/yyyy">
                  <c:v>37773</c:v>
                </c:pt>
                <c:pt idx="153" formatCode="m/d/yyyy">
                  <c:v>37803</c:v>
                </c:pt>
                <c:pt idx="154" formatCode="m/d/yyyy">
                  <c:v>37834</c:v>
                </c:pt>
                <c:pt idx="155" formatCode="m/d/yyyy">
                  <c:v>37865</c:v>
                </c:pt>
                <c:pt idx="156" formatCode="m/d/yyyy">
                  <c:v>37895</c:v>
                </c:pt>
                <c:pt idx="157" formatCode="m/d/yyyy">
                  <c:v>37926</c:v>
                </c:pt>
                <c:pt idx="158" formatCode="m/d/yyyy">
                  <c:v>37956</c:v>
                </c:pt>
                <c:pt idx="159" formatCode="m/d/yyyy">
                  <c:v>37987</c:v>
                </c:pt>
                <c:pt idx="160" formatCode="m/d/yyyy">
                  <c:v>38018</c:v>
                </c:pt>
                <c:pt idx="161" formatCode="m/d/yyyy">
                  <c:v>38047</c:v>
                </c:pt>
                <c:pt idx="162" formatCode="m/d/yyyy">
                  <c:v>38078</c:v>
                </c:pt>
                <c:pt idx="163" formatCode="m/d/yyyy">
                  <c:v>38108</c:v>
                </c:pt>
                <c:pt idx="164" formatCode="m/d/yyyy">
                  <c:v>38139</c:v>
                </c:pt>
                <c:pt idx="165" formatCode="m/d/yyyy">
                  <c:v>38169</c:v>
                </c:pt>
                <c:pt idx="166" formatCode="m/d/yyyy">
                  <c:v>38200</c:v>
                </c:pt>
                <c:pt idx="167" formatCode="m/d/yyyy">
                  <c:v>38231</c:v>
                </c:pt>
                <c:pt idx="168" formatCode="m/d/yyyy">
                  <c:v>38261</c:v>
                </c:pt>
                <c:pt idx="169" formatCode="m/d/yyyy">
                  <c:v>38292</c:v>
                </c:pt>
                <c:pt idx="170" formatCode="m/d/yyyy">
                  <c:v>38322</c:v>
                </c:pt>
                <c:pt idx="171" formatCode="m/d/yyyy">
                  <c:v>38353</c:v>
                </c:pt>
                <c:pt idx="172" formatCode="m/d/yyyy">
                  <c:v>38384</c:v>
                </c:pt>
                <c:pt idx="173" formatCode="m/d/yyyy">
                  <c:v>38412</c:v>
                </c:pt>
                <c:pt idx="174" formatCode="m/d/yyyy">
                  <c:v>38443</c:v>
                </c:pt>
                <c:pt idx="175" formatCode="m/d/yyyy">
                  <c:v>38473</c:v>
                </c:pt>
                <c:pt idx="176" formatCode="m/d/yyyy">
                  <c:v>38504</c:v>
                </c:pt>
                <c:pt idx="177" formatCode="m/d/yyyy">
                  <c:v>38534</c:v>
                </c:pt>
                <c:pt idx="178" formatCode="m/d/yyyy">
                  <c:v>38565</c:v>
                </c:pt>
                <c:pt idx="179" formatCode="m/d/yyyy">
                  <c:v>38596</c:v>
                </c:pt>
                <c:pt idx="180" formatCode="m/d/yyyy">
                  <c:v>38626</c:v>
                </c:pt>
                <c:pt idx="181" formatCode="m/d/yyyy">
                  <c:v>38657</c:v>
                </c:pt>
                <c:pt idx="182" formatCode="m/d/yyyy">
                  <c:v>38687</c:v>
                </c:pt>
                <c:pt idx="183" formatCode="m/d/yyyy">
                  <c:v>38718</c:v>
                </c:pt>
                <c:pt idx="184" formatCode="m/d/yyyy">
                  <c:v>38749</c:v>
                </c:pt>
                <c:pt idx="185" formatCode="m/d/yyyy">
                  <c:v>38777</c:v>
                </c:pt>
                <c:pt idx="186" formatCode="m/d/yyyy">
                  <c:v>38808</c:v>
                </c:pt>
                <c:pt idx="187" formatCode="m/d/yyyy">
                  <c:v>38838</c:v>
                </c:pt>
                <c:pt idx="188" formatCode="m/d/yyyy">
                  <c:v>38869</c:v>
                </c:pt>
                <c:pt idx="189" formatCode="m/d/yyyy">
                  <c:v>38899</c:v>
                </c:pt>
                <c:pt idx="190" formatCode="m/d/yyyy">
                  <c:v>38930</c:v>
                </c:pt>
                <c:pt idx="191" formatCode="m/d/yyyy">
                  <c:v>38961</c:v>
                </c:pt>
                <c:pt idx="192" formatCode="m/d/yyyy">
                  <c:v>38991</c:v>
                </c:pt>
                <c:pt idx="193" formatCode="m/d/yyyy">
                  <c:v>39022</c:v>
                </c:pt>
                <c:pt idx="194" formatCode="m/d/yyyy">
                  <c:v>39052</c:v>
                </c:pt>
                <c:pt idx="195" formatCode="m/d/yyyy;@">
                  <c:v>39083</c:v>
                </c:pt>
                <c:pt idx="196" formatCode="m/d/yyyy;@">
                  <c:v>39114</c:v>
                </c:pt>
                <c:pt idx="197" formatCode="m/d/yyyy;@">
                  <c:v>39142</c:v>
                </c:pt>
                <c:pt idx="198" formatCode="m/d/yyyy;@">
                  <c:v>39173</c:v>
                </c:pt>
                <c:pt idx="199" formatCode="m/d/yyyy;@">
                  <c:v>39203</c:v>
                </c:pt>
                <c:pt idx="200" formatCode="m/d/yyyy;@">
                  <c:v>39234</c:v>
                </c:pt>
                <c:pt idx="201" formatCode="m/d/yyyy;@">
                  <c:v>39264</c:v>
                </c:pt>
                <c:pt idx="202" formatCode="m/d/yyyy;@">
                  <c:v>39295</c:v>
                </c:pt>
                <c:pt idx="203" formatCode="m/d/yyyy;@">
                  <c:v>39326</c:v>
                </c:pt>
                <c:pt idx="204" formatCode="m/d/yyyy;@">
                  <c:v>39356</c:v>
                </c:pt>
                <c:pt idx="205" formatCode="m/d/yyyy;@">
                  <c:v>39387</c:v>
                </c:pt>
                <c:pt idx="206" formatCode="m/d/yyyy;@">
                  <c:v>39417</c:v>
                </c:pt>
                <c:pt idx="207" formatCode="m/d/yyyy;@">
                  <c:v>39448</c:v>
                </c:pt>
                <c:pt idx="208" formatCode="m/d/yyyy;@">
                  <c:v>39479</c:v>
                </c:pt>
                <c:pt idx="209" formatCode="m/d/yyyy;@">
                  <c:v>39508</c:v>
                </c:pt>
                <c:pt idx="210" formatCode="m/d/yyyy;@">
                  <c:v>39539</c:v>
                </c:pt>
                <c:pt idx="211" formatCode="m/d/yyyy;@">
                  <c:v>39569</c:v>
                </c:pt>
                <c:pt idx="212" formatCode="m/d/yyyy;@">
                  <c:v>39600</c:v>
                </c:pt>
                <c:pt idx="213" formatCode="m/d/yyyy;@">
                  <c:v>39630</c:v>
                </c:pt>
                <c:pt idx="214" formatCode="m/d/yyyy;@">
                  <c:v>39661</c:v>
                </c:pt>
                <c:pt idx="215" formatCode="m/d/yyyy;@">
                  <c:v>39692</c:v>
                </c:pt>
                <c:pt idx="216" formatCode="m/d/yyyy;@">
                  <c:v>39722</c:v>
                </c:pt>
                <c:pt idx="217" formatCode="m/d/yyyy;@">
                  <c:v>39753</c:v>
                </c:pt>
                <c:pt idx="218" formatCode="m/d/yyyy;@">
                  <c:v>39783</c:v>
                </c:pt>
                <c:pt idx="219" formatCode="m/d/yyyy;@">
                  <c:v>39814</c:v>
                </c:pt>
                <c:pt idx="220" formatCode="m/d/yyyy;@">
                  <c:v>39845</c:v>
                </c:pt>
                <c:pt idx="221" formatCode="m/d/yyyy;@">
                  <c:v>39873</c:v>
                </c:pt>
                <c:pt idx="222" formatCode="m/d/yyyy;@">
                  <c:v>39904</c:v>
                </c:pt>
                <c:pt idx="223" formatCode="m/d/yyyy;@">
                  <c:v>39934</c:v>
                </c:pt>
                <c:pt idx="224" formatCode="m/d/yyyy;@">
                  <c:v>39965</c:v>
                </c:pt>
                <c:pt idx="225" formatCode="m/d/yyyy;@">
                  <c:v>39995</c:v>
                </c:pt>
                <c:pt idx="226" formatCode="m/d/yyyy;@">
                  <c:v>40026</c:v>
                </c:pt>
                <c:pt idx="227" formatCode="m/d/yyyy;@">
                  <c:v>40057</c:v>
                </c:pt>
                <c:pt idx="228" formatCode="m/d/yyyy;@">
                  <c:v>40087</c:v>
                </c:pt>
                <c:pt idx="229" formatCode="m/d/yyyy;@">
                  <c:v>40118</c:v>
                </c:pt>
                <c:pt idx="230" formatCode="m/d/yyyy;@">
                  <c:v>40148</c:v>
                </c:pt>
                <c:pt idx="231" formatCode="m/d/yyyy">
                  <c:v>40179</c:v>
                </c:pt>
                <c:pt idx="232" formatCode="m/d/yyyy">
                  <c:v>40210</c:v>
                </c:pt>
                <c:pt idx="233" formatCode="m/d/yyyy">
                  <c:v>40238</c:v>
                </c:pt>
                <c:pt idx="234" formatCode="m/d/yyyy">
                  <c:v>40269</c:v>
                </c:pt>
                <c:pt idx="235" formatCode="m/d/yyyy">
                  <c:v>40299</c:v>
                </c:pt>
                <c:pt idx="236" formatCode="m/d/yyyy">
                  <c:v>40330</c:v>
                </c:pt>
                <c:pt idx="237" formatCode="m/d/yyyy">
                  <c:v>40360</c:v>
                </c:pt>
                <c:pt idx="238" formatCode="m/d/yyyy">
                  <c:v>40391</c:v>
                </c:pt>
                <c:pt idx="239" formatCode="m/d/yyyy">
                  <c:v>40422</c:v>
                </c:pt>
                <c:pt idx="240" formatCode="m/d/yyyy">
                  <c:v>40452</c:v>
                </c:pt>
                <c:pt idx="241" formatCode="m/d/yyyy">
                  <c:v>40483</c:v>
                </c:pt>
                <c:pt idx="242" formatCode="m/d/yyyy">
                  <c:v>40513</c:v>
                </c:pt>
                <c:pt idx="243" formatCode="m/d/yyyy">
                  <c:v>40544</c:v>
                </c:pt>
                <c:pt idx="244" formatCode="m/d/yyyy">
                  <c:v>40575</c:v>
                </c:pt>
                <c:pt idx="245" formatCode="m/d/yyyy">
                  <c:v>40603</c:v>
                </c:pt>
                <c:pt idx="246" formatCode="m/d/yyyy">
                  <c:v>40634</c:v>
                </c:pt>
                <c:pt idx="247" formatCode="m/d/yyyy">
                  <c:v>40664</c:v>
                </c:pt>
                <c:pt idx="248" formatCode="m/d/yyyy">
                  <c:v>40695</c:v>
                </c:pt>
                <c:pt idx="249" formatCode="m/d/yyyy">
                  <c:v>40725</c:v>
                </c:pt>
                <c:pt idx="250" formatCode="m/d/yyyy">
                  <c:v>40756</c:v>
                </c:pt>
                <c:pt idx="251" formatCode="m/d/yyyy">
                  <c:v>40787</c:v>
                </c:pt>
                <c:pt idx="252" formatCode="m/d/yyyy">
                  <c:v>40817</c:v>
                </c:pt>
                <c:pt idx="253" formatCode="m/d/yyyy">
                  <c:v>40848</c:v>
                </c:pt>
                <c:pt idx="254" formatCode="m/d/yyyy">
                  <c:v>40878</c:v>
                </c:pt>
                <c:pt idx="255" formatCode="m/d/yyyy">
                  <c:v>40909</c:v>
                </c:pt>
                <c:pt idx="256" formatCode="m/d/yyyy">
                  <c:v>40940</c:v>
                </c:pt>
                <c:pt idx="257" formatCode="m/d/yyyy">
                  <c:v>40969</c:v>
                </c:pt>
                <c:pt idx="258" formatCode="m/d/yyyy">
                  <c:v>41000</c:v>
                </c:pt>
                <c:pt idx="259" formatCode="m/d/yyyy">
                  <c:v>41030</c:v>
                </c:pt>
                <c:pt idx="260" formatCode="m/d/yyyy">
                  <c:v>41061</c:v>
                </c:pt>
                <c:pt idx="261" formatCode="m/d/yyyy">
                  <c:v>41091</c:v>
                </c:pt>
                <c:pt idx="262" formatCode="m/d/yyyy">
                  <c:v>41122</c:v>
                </c:pt>
                <c:pt idx="263" formatCode="m/d/yyyy">
                  <c:v>41153</c:v>
                </c:pt>
                <c:pt idx="264" formatCode="m/d/yyyy">
                  <c:v>41183</c:v>
                </c:pt>
                <c:pt idx="265" formatCode="m/d/yyyy">
                  <c:v>41214</c:v>
                </c:pt>
                <c:pt idx="266" formatCode="m/d/yyyy">
                  <c:v>41244</c:v>
                </c:pt>
                <c:pt idx="267" formatCode="m/d/yyyy">
                  <c:v>41275</c:v>
                </c:pt>
                <c:pt idx="268" formatCode="m/d/yyyy">
                  <c:v>41306</c:v>
                </c:pt>
                <c:pt idx="269" formatCode="m/d/yyyy">
                  <c:v>41334</c:v>
                </c:pt>
                <c:pt idx="270" formatCode="m/d/yyyy">
                  <c:v>41365</c:v>
                </c:pt>
                <c:pt idx="271" formatCode="m/d/yyyy">
                  <c:v>41395</c:v>
                </c:pt>
                <c:pt idx="272" formatCode="m/d/yyyy">
                  <c:v>41426</c:v>
                </c:pt>
                <c:pt idx="273" formatCode="m/d/yyyy">
                  <c:v>41456</c:v>
                </c:pt>
                <c:pt idx="274" formatCode="m/d/yyyy">
                  <c:v>41487</c:v>
                </c:pt>
                <c:pt idx="275" formatCode="m/d/yyyy">
                  <c:v>41518</c:v>
                </c:pt>
                <c:pt idx="276" formatCode="m/d/yyyy">
                  <c:v>41548</c:v>
                </c:pt>
                <c:pt idx="277" formatCode="m/d/yyyy">
                  <c:v>41579</c:v>
                </c:pt>
                <c:pt idx="278" formatCode="m/d/yyyy">
                  <c:v>41609</c:v>
                </c:pt>
                <c:pt idx="279" formatCode="m/d/yyyy">
                  <c:v>41640</c:v>
                </c:pt>
                <c:pt idx="280" formatCode="m/d/yyyy">
                  <c:v>41671</c:v>
                </c:pt>
                <c:pt idx="281" formatCode="m/d/yyyy">
                  <c:v>41699</c:v>
                </c:pt>
                <c:pt idx="282" formatCode="m/d/yyyy">
                  <c:v>41730</c:v>
                </c:pt>
                <c:pt idx="283" formatCode="m/d/yyyy">
                  <c:v>41760</c:v>
                </c:pt>
                <c:pt idx="284" formatCode="m/d/yyyy">
                  <c:v>41791</c:v>
                </c:pt>
                <c:pt idx="285" formatCode="m/d/yyyy">
                  <c:v>41821</c:v>
                </c:pt>
                <c:pt idx="286" formatCode="m/d/yyyy">
                  <c:v>41852</c:v>
                </c:pt>
                <c:pt idx="287" formatCode="m/d/yyyy">
                  <c:v>41883</c:v>
                </c:pt>
                <c:pt idx="288" formatCode="m/d/yyyy">
                  <c:v>41913</c:v>
                </c:pt>
                <c:pt idx="289" formatCode="m/d/yyyy">
                  <c:v>41944</c:v>
                </c:pt>
                <c:pt idx="290" formatCode="m/d/yyyy">
                  <c:v>41974</c:v>
                </c:pt>
                <c:pt idx="291" formatCode="m/d/yyyy">
                  <c:v>42005</c:v>
                </c:pt>
                <c:pt idx="292" formatCode="m/d/yyyy">
                  <c:v>42036</c:v>
                </c:pt>
                <c:pt idx="293" formatCode="m/d/yyyy">
                  <c:v>42064</c:v>
                </c:pt>
                <c:pt idx="294" formatCode="m/d/yyyy">
                  <c:v>42095</c:v>
                </c:pt>
              </c:numCache>
            </c:numRef>
          </c:cat>
          <c:val>
            <c:numRef>
              <c:f>Sheet1!$C$2:$C$298</c:f>
              <c:numCache>
                <c:formatCode>General</c:formatCode>
                <c:ptCount val="297"/>
              </c:numCache>
            </c:numRef>
          </c:val>
        </c:ser>
        <c:dLbls>
          <c:showLegendKey val="0"/>
          <c:showVal val="0"/>
          <c:showCatName val="0"/>
          <c:showSerName val="0"/>
          <c:showPercent val="0"/>
          <c:showBubbleSize val="0"/>
        </c:dLbls>
        <c:gapWidth val="60"/>
        <c:axId val="180638848"/>
        <c:axId val="180669056"/>
      </c:barChart>
      <c:dateAx>
        <c:axId val="180638848"/>
        <c:scaling>
          <c:orientation val="minMax"/>
          <c:max val="40391"/>
        </c:scaling>
        <c:delete val="0"/>
        <c:axPos val="b"/>
        <c:numFmt formatCode="yyyy" sourceLinked="0"/>
        <c:majorTickMark val="out"/>
        <c:minorTickMark val="out"/>
        <c:tickLblPos val="nextTo"/>
        <c:txPr>
          <a:bodyPr rot="0" vert="horz"/>
          <a:lstStyle/>
          <a:p>
            <a:pPr>
              <a:defRPr/>
            </a:pPr>
            <a:endParaRPr lang="es-MX"/>
          </a:p>
        </c:txPr>
        <c:crossAx val="180669056"/>
        <c:crosses val="autoZero"/>
        <c:auto val="1"/>
        <c:lblOffset val="100"/>
        <c:baseTimeUnit val="months"/>
        <c:majorUnit val="36"/>
        <c:majorTimeUnit val="months"/>
        <c:minorUnit val="1"/>
        <c:minorTimeUnit val="months"/>
      </c:dateAx>
      <c:valAx>
        <c:axId val="180669056"/>
        <c:scaling>
          <c:orientation val="minMax"/>
        </c:scaling>
        <c:delete val="0"/>
        <c:axPos val="l"/>
        <c:title>
          <c:tx>
            <c:rich>
              <a:bodyPr/>
              <a:lstStyle/>
              <a:p>
                <a:pPr>
                  <a:defRPr/>
                </a:pPr>
                <a:r>
                  <a:rPr lang="en-US"/>
                  <a:t>Percent Of Samples With Counts &gt;20/100ml</a:t>
                </a:r>
              </a:p>
            </c:rich>
          </c:tx>
          <c:layout>
            <c:manualLayout>
              <c:xMode val="edge"/>
              <c:yMode val="edge"/>
              <c:x val="0"/>
              <c:y val="0.12391819075812112"/>
            </c:manualLayout>
          </c:layout>
          <c:overlay val="0"/>
        </c:title>
        <c:numFmt formatCode="General" sourceLinked="0"/>
        <c:majorTickMark val="out"/>
        <c:minorTickMark val="out"/>
        <c:tickLblPos val="nextTo"/>
        <c:txPr>
          <a:bodyPr rot="0" vert="horz"/>
          <a:lstStyle/>
          <a:p>
            <a:pPr>
              <a:defRPr/>
            </a:pPr>
            <a:endParaRPr lang="es-MX"/>
          </a:p>
        </c:txPr>
        <c:crossAx val="180638848"/>
        <c:crosses val="autoZero"/>
        <c:crossBetween val="between"/>
        <c:majorUnit val="10"/>
        <c:minorUnit val="5"/>
      </c:valAx>
    </c:plotArea>
    <c:plotVisOnly val="1"/>
    <c:dispBlanksAs val="gap"/>
    <c:showDLblsOverMax val="0"/>
  </c:chart>
  <c:txPr>
    <a:bodyPr/>
    <a:lstStyle/>
    <a:p>
      <a:pPr>
        <a:defRPr sz="1400">
          <a:latin typeface="Calibri" pitchFamily="34" charset="0"/>
        </a:defRPr>
      </a:pPr>
      <a:endParaRPr lang="es-MX"/>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389569227532695E-2"/>
          <c:y val="7.4576354406577935E-2"/>
          <c:w val="0.89966623576502058"/>
          <c:h val="0.67902211547950253"/>
        </c:manualLayout>
      </c:layout>
      <c:barChart>
        <c:barDir val="col"/>
        <c:grouping val="clustered"/>
        <c:varyColors val="0"/>
        <c:ser>
          <c:idx val="3"/>
          <c:order val="0"/>
          <c:tx>
            <c:v>Fully Served Communites</c:v>
          </c:tx>
          <c:spPr>
            <a:solidFill>
              <a:schemeClr val="accent3">
                <a:lumMod val="50000"/>
              </a:schemeClr>
            </a:solidFill>
          </c:spPr>
          <c:invertIfNegative val="0"/>
          <c:cat>
            <c:numRef>
              <c:f>Data!$A$13:$A$304</c:f>
              <c:numCache>
                <c:formatCode>[$-409]d\-mmm\-yy;@</c:formatCode>
                <c:ptCount val="292"/>
                <c:pt idx="0">
                  <c:v>33240</c:v>
                </c:pt>
                <c:pt idx="1">
                  <c:v>33271</c:v>
                </c:pt>
                <c:pt idx="2">
                  <c:v>33299</c:v>
                </c:pt>
                <c:pt idx="3">
                  <c:v>33330</c:v>
                </c:pt>
                <c:pt idx="4">
                  <c:v>33360</c:v>
                </c:pt>
                <c:pt idx="5">
                  <c:v>33391</c:v>
                </c:pt>
                <c:pt idx="6">
                  <c:v>33421</c:v>
                </c:pt>
                <c:pt idx="7">
                  <c:v>33452</c:v>
                </c:pt>
                <c:pt idx="8">
                  <c:v>33483</c:v>
                </c:pt>
                <c:pt idx="9">
                  <c:v>33513</c:v>
                </c:pt>
                <c:pt idx="10">
                  <c:v>33544</c:v>
                </c:pt>
                <c:pt idx="11">
                  <c:v>33574</c:v>
                </c:pt>
                <c:pt idx="12">
                  <c:v>33605</c:v>
                </c:pt>
                <c:pt idx="13">
                  <c:v>33636</c:v>
                </c:pt>
                <c:pt idx="14">
                  <c:v>33665</c:v>
                </c:pt>
                <c:pt idx="15">
                  <c:v>33696</c:v>
                </c:pt>
                <c:pt idx="16">
                  <c:v>33726</c:v>
                </c:pt>
                <c:pt idx="17">
                  <c:v>33757</c:v>
                </c:pt>
                <c:pt idx="18">
                  <c:v>33787</c:v>
                </c:pt>
                <c:pt idx="19">
                  <c:v>33818</c:v>
                </c:pt>
                <c:pt idx="20">
                  <c:v>33849</c:v>
                </c:pt>
                <c:pt idx="21">
                  <c:v>33879</c:v>
                </c:pt>
                <c:pt idx="22">
                  <c:v>33910</c:v>
                </c:pt>
                <c:pt idx="23">
                  <c:v>33940</c:v>
                </c:pt>
                <c:pt idx="24">
                  <c:v>33971</c:v>
                </c:pt>
                <c:pt idx="25">
                  <c:v>34002</c:v>
                </c:pt>
                <c:pt idx="26">
                  <c:v>34030</c:v>
                </c:pt>
                <c:pt idx="27">
                  <c:v>34061</c:v>
                </c:pt>
                <c:pt idx="28">
                  <c:v>34091</c:v>
                </c:pt>
                <c:pt idx="29">
                  <c:v>34122</c:v>
                </c:pt>
                <c:pt idx="30">
                  <c:v>34152</c:v>
                </c:pt>
                <c:pt idx="31">
                  <c:v>34183</c:v>
                </c:pt>
                <c:pt idx="32">
                  <c:v>34214</c:v>
                </c:pt>
                <c:pt idx="33">
                  <c:v>34244</c:v>
                </c:pt>
                <c:pt idx="34">
                  <c:v>34275</c:v>
                </c:pt>
                <c:pt idx="35">
                  <c:v>34305</c:v>
                </c:pt>
                <c:pt idx="36">
                  <c:v>34336</c:v>
                </c:pt>
                <c:pt idx="37">
                  <c:v>34367</c:v>
                </c:pt>
                <c:pt idx="38">
                  <c:v>34395</c:v>
                </c:pt>
                <c:pt idx="39">
                  <c:v>34426</c:v>
                </c:pt>
                <c:pt idx="40">
                  <c:v>34456</c:v>
                </c:pt>
                <c:pt idx="41">
                  <c:v>34487</c:v>
                </c:pt>
                <c:pt idx="42">
                  <c:v>34517</c:v>
                </c:pt>
                <c:pt idx="43">
                  <c:v>34548</c:v>
                </c:pt>
                <c:pt idx="44">
                  <c:v>34579</c:v>
                </c:pt>
                <c:pt idx="45">
                  <c:v>34609</c:v>
                </c:pt>
                <c:pt idx="46">
                  <c:v>34640</c:v>
                </c:pt>
                <c:pt idx="47">
                  <c:v>34670</c:v>
                </c:pt>
                <c:pt idx="48">
                  <c:v>34701</c:v>
                </c:pt>
                <c:pt idx="49">
                  <c:v>34732</c:v>
                </c:pt>
                <c:pt idx="50">
                  <c:v>34760</c:v>
                </c:pt>
                <c:pt idx="51">
                  <c:v>34791</c:v>
                </c:pt>
                <c:pt idx="52">
                  <c:v>34821</c:v>
                </c:pt>
                <c:pt idx="53">
                  <c:v>34852</c:v>
                </c:pt>
                <c:pt idx="54">
                  <c:v>34882</c:v>
                </c:pt>
                <c:pt idx="55">
                  <c:v>34913</c:v>
                </c:pt>
                <c:pt idx="56">
                  <c:v>34944</c:v>
                </c:pt>
                <c:pt idx="57">
                  <c:v>34974</c:v>
                </c:pt>
                <c:pt idx="58">
                  <c:v>35005</c:v>
                </c:pt>
                <c:pt idx="59">
                  <c:v>35035</c:v>
                </c:pt>
                <c:pt idx="60">
                  <c:v>35066</c:v>
                </c:pt>
                <c:pt idx="61">
                  <c:v>35097</c:v>
                </c:pt>
                <c:pt idx="62">
                  <c:v>35126</c:v>
                </c:pt>
                <c:pt idx="63">
                  <c:v>35157</c:v>
                </c:pt>
                <c:pt idx="64">
                  <c:v>35187</c:v>
                </c:pt>
                <c:pt idx="65">
                  <c:v>35218</c:v>
                </c:pt>
                <c:pt idx="66">
                  <c:v>35248</c:v>
                </c:pt>
                <c:pt idx="67">
                  <c:v>35279</c:v>
                </c:pt>
                <c:pt idx="68">
                  <c:v>35310</c:v>
                </c:pt>
                <c:pt idx="69">
                  <c:v>35340</c:v>
                </c:pt>
                <c:pt idx="70">
                  <c:v>35371</c:v>
                </c:pt>
                <c:pt idx="71">
                  <c:v>35401</c:v>
                </c:pt>
                <c:pt idx="72">
                  <c:v>35432</c:v>
                </c:pt>
                <c:pt idx="73">
                  <c:v>35463</c:v>
                </c:pt>
                <c:pt idx="74">
                  <c:v>35491</c:v>
                </c:pt>
                <c:pt idx="75">
                  <c:v>35522</c:v>
                </c:pt>
                <c:pt idx="76">
                  <c:v>35552</c:v>
                </c:pt>
                <c:pt idx="77">
                  <c:v>35583</c:v>
                </c:pt>
                <c:pt idx="78">
                  <c:v>35613</c:v>
                </c:pt>
                <c:pt idx="79">
                  <c:v>35644</c:v>
                </c:pt>
                <c:pt idx="80">
                  <c:v>35675</c:v>
                </c:pt>
                <c:pt idx="81">
                  <c:v>35705</c:v>
                </c:pt>
                <c:pt idx="82">
                  <c:v>35736</c:v>
                </c:pt>
                <c:pt idx="83">
                  <c:v>35766</c:v>
                </c:pt>
                <c:pt idx="84">
                  <c:v>35797</c:v>
                </c:pt>
                <c:pt idx="85">
                  <c:v>35828</c:v>
                </c:pt>
                <c:pt idx="86">
                  <c:v>35856</c:v>
                </c:pt>
                <c:pt idx="87">
                  <c:v>35887</c:v>
                </c:pt>
                <c:pt idx="88">
                  <c:v>35917</c:v>
                </c:pt>
                <c:pt idx="89">
                  <c:v>35948</c:v>
                </c:pt>
                <c:pt idx="90">
                  <c:v>35978</c:v>
                </c:pt>
                <c:pt idx="91">
                  <c:v>36009</c:v>
                </c:pt>
                <c:pt idx="92">
                  <c:v>36040</c:v>
                </c:pt>
                <c:pt idx="93">
                  <c:v>36070</c:v>
                </c:pt>
                <c:pt idx="94">
                  <c:v>36101</c:v>
                </c:pt>
                <c:pt idx="95">
                  <c:v>36131</c:v>
                </c:pt>
                <c:pt idx="96">
                  <c:v>36162</c:v>
                </c:pt>
                <c:pt idx="97">
                  <c:v>36193</c:v>
                </c:pt>
                <c:pt idx="98">
                  <c:v>36221</c:v>
                </c:pt>
                <c:pt idx="99">
                  <c:v>36252</c:v>
                </c:pt>
                <c:pt idx="100">
                  <c:v>36282</c:v>
                </c:pt>
                <c:pt idx="101">
                  <c:v>36313</c:v>
                </c:pt>
                <c:pt idx="102">
                  <c:v>36343</c:v>
                </c:pt>
                <c:pt idx="103">
                  <c:v>36374</c:v>
                </c:pt>
                <c:pt idx="104">
                  <c:v>36405</c:v>
                </c:pt>
                <c:pt idx="105">
                  <c:v>36435</c:v>
                </c:pt>
                <c:pt idx="106">
                  <c:v>36466</c:v>
                </c:pt>
                <c:pt idx="107">
                  <c:v>36496</c:v>
                </c:pt>
                <c:pt idx="108">
                  <c:v>36527</c:v>
                </c:pt>
                <c:pt idx="109">
                  <c:v>36558</c:v>
                </c:pt>
                <c:pt idx="110">
                  <c:v>36587</c:v>
                </c:pt>
                <c:pt idx="111">
                  <c:v>36618</c:v>
                </c:pt>
                <c:pt idx="112">
                  <c:v>36648</c:v>
                </c:pt>
                <c:pt idx="113">
                  <c:v>36679</c:v>
                </c:pt>
                <c:pt idx="114">
                  <c:v>36709</c:v>
                </c:pt>
                <c:pt idx="115">
                  <c:v>36740</c:v>
                </c:pt>
                <c:pt idx="116">
                  <c:v>36771</c:v>
                </c:pt>
                <c:pt idx="117">
                  <c:v>36801</c:v>
                </c:pt>
                <c:pt idx="118">
                  <c:v>36832</c:v>
                </c:pt>
                <c:pt idx="119">
                  <c:v>36862</c:v>
                </c:pt>
                <c:pt idx="120">
                  <c:v>36893</c:v>
                </c:pt>
                <c:pt idx="121">
                  <c:v>36924</c:v>
                </c:pt>
                <c:pt idx="122">
                  <c:v>36952</c:v>
                </c:pt>
                <c:pt idx="123">
                  <c:v>36983</c:v>
                </c:pt>
                <c:pt idx="124">
                  <c:v>37013</c:v>
                </c:pt>
                <c:pt idx="125">
                  <c:v>37044</c:v>
                </c:pt>
                <c:pt idx="126">
                  <c:v>37074</c:v>
                </c:pt>
                <c:pt idx="127">
                  <c:v>37105</c:v>
                </c:pt>
                <c:pt idx="128">
                  <c:v>37136</c:v>
                </c:pt>
                <c:pt idx="129">
                  <c:v>37166</c:v>
                </c:pt>
                <c:pt idx="130">
                  <c:v>37197</c:v>
                </c:pt>
                <c:pt idx="131">
                  <c:v>37227</c:v>
                </c:pt>
                <c:pt idx="132">
                  <c:v>37258</c:v>
                </c:pt>
                <c:pt idx="133">
                  <c:v>37289</c:v>
                </c:pt>
                <c:pt idx="134">
                  <c:v>37317</c:v>
                </c:pt>
                <c:pt idx="135">
                  <c:v>37348</c:v>
                </c:pt>
                <c:pt idx="136">
                  <c:v>37378</c:v>
                </c:pt>
                <c:pt idx="137">
                  <c:v>37409</c:v>
                </c:pt>
                <c:pt idx="138">
                  <c:v>37439</c:v>
                </c:pt>
                <c:pt idx="139">
                  <c:v>37470</c:v>
                </c:pt>
                <c:pt idx="140">
                  <c:v>37501</c:v>
                </c:pt>
                <c:pt idx="141">
                  <c:v>37531</c:v>
                </c:pt>
                <c:pt idx="142">
                  <c:v>37562</c:v>
                </c:pt>
                <c:pt idx="143">
                  <c:v>37592</c:v>
                </c:pt>
                <c:pt idx="144">
                  <c:v>37623</c:v>
                </c:pt>
                <c:pt idx="145">
                  <c:v>37654</c:v>
                </c:pt>
                <c:pt idx="146">
                  <c:v>37682</c:v>
                </c:pt>
                <c:pt idx="147">
                  <c:v>37713</c:v>
                </c:pt>
                <c:pt idx="148">
                  <c:v>37743</c:v>
                </c:pt>
                <c:pt idx="149">
                  <c:v>37774</c:v>
                </c:pt>
                <c:pt idx="150">
                  <c:v>37804</c:v>
                </c:pt>
                <c:pt idx="151">
                  <c:v>37835</c:v>
                </c:pt>
                <c:pt idx="152">
                  <c:v>37866</c:v>
                </c:pt>
                <c:pt idx="153">
                  <c:v>37896</c:v>
                </c:pt>
                <c:pt idx="154">
                  <c:v>37927</c:v>
                </c:pt>
                <c:pt idx="155">
                  <c:v>37957</c:v>
                </c:pt>
                <c:pt idx="156">
                  <c:v>37988</c:v>
                </c:pt>
                <c:pt idx="157">
                  <c:v>38019</c:v>
                </c:pt>
                <c:pt idx="158">
                  <c:v>38048</c:v>
                </c:pt>
                <c:pt idx="159">
                  <c:v>38079</c:v>
                </c:pt>
                <c:pt idx="160">
                  <c:v>38109</c:v>
                </c:pt>
                <c:pt idx="161">
                  <c:v>38140</c:v>
                </c:pt>
                <c:pt idx="162">
                  <c:v>38170</c:v>
                </c:pt>
                <c:pt idx="163">
                  <c:v>38201</c:v>
                </c:pt>
                <c:pt idx="164">
                  <c:v>38232</c:v>
                </c:pt>
                <c:pt idx="165">
                  <c:v>38262</c:v>
                </c:pt>
                <c:pt idx="166">
                  <c:v>38293</c:v>
                </c:pt>
                <c:pt idx="167">
                  <c:v>38323</c:v>
                </c:pt>
                <c:pt idx="168">
                  <c:v>38354</c:v>
                </c:pt>
                <c:pt idx="169">
                  <c:v>38385</c:v>
                </c:pt>
                <c:pt idx="170">
                  <c:v>38413</c:v>
                </c:pt>
                <c:pt idx="171">
                  <c:v>38444</c:v>
                </c:pt>
                <c:pt idx="172">
                  <c:v>38474</c:v>
                </c:pt>
                <c:pt idx="173">
                  <c:v>38505</c:v>
                </c:pt>
                <c:pt idx="174">
                  <c:v>38535</c:v>
                </c:pt>
                <c:pt idx="175">
                  <c:v>38566</c:v>
                </c:pt>
                <c:pt idx="176">
                  <c:v>38597</c:v>
                </c:pt>
                <c:pt idx="177">
                  <c:v>38627</c:v>
                </c:pt>
                <c:pt idx="178">
                  <c:v>38658</c:v>
                </c:pt>
                <c:pt idx="179">
                  <c:v>38688</c:v>
                </c:pt>
                <c:pt idx="180">
                  <c:v>38719</c:v>
                </c:pt>
                <c:pt idx="181">
                  <c:v>38750</c:v>
                </c:pt>
                <c:pt idx="182">
                  <c:v>38778</c:v>
                </c:pt>
                <c:pt idx="183">
                  <c:v>38809</c:v>
                </c:pt>
                <c:pt idx="184">
                  <c:v>38839</c:v>
                </c:pt>
                <c:pt idx="185">
                  <c:v>38870</c:v>
                </c:pt>
                <c:pt idx="186">
                  <c:v>38900</c:v>
                </c:pt>
                <c:pt idx="187">
                  <c:v>38931</c:v>
                </c:pt>
                <c:pt idx="188">
                  <c:v>38962</c:v>
                </c:pt>
                <c:pt idx="189">
                  <c:v>38992</c:v>
                </c:pt>
                <c:pt idx="190">
                  <c:v>39023</c:v>
                </c:pt>
                <c:pt idx="191">
                  <c:v>39053</c:v>
                </c:pt>
                <c:pt idx="192">
                  <c:v>39084</c:v>
                </c:pt>
                <c:pt idx="193">
                  <c:v>39115</c:v>
                </c:pt>
                <c:pt idx="194">
                  <c:v>39143</c:v>
                </c:pt>
                <c:pt idx="195">
                  <c:v>39174</c:v>
                </c:pt>
                <c:pt idx="196">
                  <c:v>39204</c:v>
                </c:pt>
                <c:pt idx="197">
                  <c:v>39235</c:v>
                </c:pt>
                <c:pt idx="198">
                  <c:v>39265</c:v>
                </c:pt>
                <c:pt idx="199">
                  <c:v>39296</c:v>
                </c:pt>
                <c:pt idx="200">
                  <c:v>39327</c:v>
                </c:pt>
                <c:pt idx="201">
                  <c:v>39357</c:v>
                </c:pt>
                <c:pt idx="202">
                  <c:v>39388</c:v>
                </c:pt>
                <c:pt idx="203">
                  <c:v>39418</c:v>
                </c:pt>
                <c:pt idx="204">
                  <c:v>39449</c:v>
                </c:pt>
                <c:pt idx="205">
                  <c:v>39480</c:v>
                </c:pt>
                <c:pt idx="206">
                  <c:v>39509</c:v>
                </c:pt>
                <c:pt idx="207">
                  <c:v>39540</c:v>
                </c:pt>
                <c:pt idx="208">
                  <c:v>39570</c:v>
                </c:pt>
                <c:pt idx="209">
                  <c:v>39601</c:v>
                </c:pt>
                <c:pt idx="210">
                  <c:v>39631</c:v>
                </c:pt>
                <c:pt idx="211">
                  <c:v>39662</c:v>
                </c:pt>
                <c:pt idx="212">
                  <c:v>39693</c:v>
                </c:pt>
                <c:pt idx="213">
                  <c:v>39723</c:v>
                </c:pt>
                <c:pt idx="214">
                  <c:v>39754</c:v>
                </c:pt>
                <c:pt idx="215">
                  <c:v>39784</c:v>
                </c:pt>
                <c:pt idx="216">
                  <c:v>39815</c:v>
                </c:pt>
                <c:pt idx="217">
                  <c:v>39846</c:v>
                </c:pt>
                <c:pt idx="218">
                  <c:v>39874</c:v>
                </c:pt>
                <c:pt idx="219">
                  <c:v>39905</c:v>
                </c:pt>
                <c:pt idx="220">
                  <c:v>39935</c:v>
                </c:pt>
                <c:pt idx="221">
                  <c:v>39966</c:v>
                </c:pt>
                <c:pt idx="222">
                  <c:v>39996</c:v>
                </c:pt>
                <c:pt idx="223">
                  <c:v>40027</c:v>
                </c:pt>
                <c:pt idx="224">
                  <c:v>40058</c:v>
                </c:pt>
                <c:pt idx="225">
                  <c:v>40088</c:v>
                </c:pt>
                <c:pt idx="226">
                  <c:v>40119</c:v>
                </c:pt>
                <c:pt idx="227">
                  <c:v>40149</c:v>
                </c:pt>
                <c:pt idx="228">
                  <c:v>40180</c:v>
                </c:pt>
                <c:pt idx="229">
                  <c:v>40211</c:v>
                </c:pt>
                <c:pt idx="230">
                  <c:v>40239</c:v>
                </c:pt>
                <c:pt idx="231">
                  <c:v>40270</c:v>
                </c:pt>
                <c:pt idx="232">
                  <c:v>40300</c:v>
                </c:pt>
                <c:pt idx="233">
                  <c:v>40331</c:v>
                </c:pt>
                <c:pt idx="234">
                  <c:v>40361</c:v>
                </c:pt>
                <c:pt idx="235">
                  <c:v>40392</c:v>
                </c:pt>
                <c:pt idx="236">
                  <c:v>40423</c:v>
                </c:pt>
                <c:pt idx="237">
                  <c:v>40453</c:v>
                </c:pt>
                <c:pt idx="238">
                  <c:v>40484</c:v>
                </c:pt>
                <c:pt idx="239">
                  <c:v>40514</c:v>
                </c:pt>
                <c:pt idx="240">
                  <c:v>40545</c:v>
                </c:pt>
                <c:pt idx="241">
                  <c:v>40576</c:v>
                </c:pt>
                <c:pt idx="242">
                  <c:v>40604</c:v>
                </c:pt>
                <c:pt idx="243">
                  <c:v>40635</c:v>
                </c:pt>
                <c:pt idx="244">
                  <c:v>40665</c:v>
                </c:pt>
                <c:pt idx="245">
                  <c:v>40696</c:v>
                </c:pt>
                <c:pt idx="246">
                  <c:v>40726</c:v>
                </c:pt>
                <c:pt idx="247">
                  <c:v>40757</c:v>
                </c:pt>
                <c:pt idx="248">
                  <c:v>40788</c:v>
                </c:pt>
                <c:pt idx="249">
                  <c:v>40818</c:v>
                </c:pt>
                <c:pt idx="250">
                  <c:v>40849</c:v>
                </c:pt>
                <c:pt idx="251">
                  <c:v>40879</c:v>
                </c:pt>
                <c:pt idx="252">
                  <c:v>40910</c:v>
                </c:pt>
                <c:pt idx="253">
                  <c:v>40941</c:v>
                </c:pt>
                <c:pt idx="254">
                  <c:v>40970</c:v>
                </c:pt>
                <c:pt idx="255">
                  <c:v>41001</c:v>
                </c:pt>
                <c:pt idx="256">
                  <c:v>41031</c:v>
                </c:pt>
                <c:pt idx="257">
                  <c:v>41062</c:v>
                </c:pt>
                <c:pt idx="258">
                  <c:v>41092</c:v>
                </c:pt>
                <c:pt idx="259">
                  <c:v>41123</c:v>
                </c:pt>
                <c:pt idx="260">
                  <c:v>41154</c:v>
                </c:pt>
                <c:pt idx="261">
                  <c:v>41184</c:v>
                </c:pt>
                <c:pt idx="262">
                  <c:v>41215</c:v>
                </c:pt>
                <c:pt idx="263">
                  <c:v>41245</c:v>
                </c:pt>
                <c:pt idx="264">
                  <c:v>41276</c:v>
                </c:pt>
                <c:pt idx="265">
                  <c:v>41307</c:v>
                </c:pt>
                <c:pt idx="266">
                  <c:v>41335</c:v>
                </c:pt>
                <c:pt idx="267">
                  <c:v>41366</c:v>
                </c:pt>
                <c:pt idx="268">
                  <c:v>41396</c:v>
                </c:pt>
                <c:pt idx="269">
                  <c:v>41427</c:v>
                </c:pt>
                <c:pt idx="270">
                  <c:v>41457</c:v>
                </c:pt>
                <c:pt idx="271">
                  <c:v>41488</c:v>
                </c:pt>
                <c:pt idx="272">
                  <c:v>41519</c:v>
                </c:pt>
                <c:pt idx="273">
                  <c:v>41549</c:v>
                </c:pt>
                <c:pt idx="274">
                  <c:v>41580</c:v>
                </c:pt>
                <c:pt idx="275">
                  <c:v>41610</c:v>
                </c:pt>
                <c:pt idx="276">
                  <c:v>41641</c:v>
                </c:pt>
                <c:pt idx="277">
                  <c:v>41672</c:v>
                </c:pt>
                <c:pt idx="278">
                  <c:v>41700</c:v>
                </c:pt>
                <c:pt idx="279">
                  <c:v>41731</c:v>
                </c:pt>
                <c:pt idx="280">
                  <c:v>41761</c:v>
                </c:pt>
                <c:pt idx="281">
                  <c:v>41792</c:v>
                </c:pt>
                <c:pt idx="282">
                  <c:v>41822</c:v>
                </c:pt>
                <c:pt idx="283">
                  <c:v>41853</c:v>
                </c:pt>
                <c:pt idx="284">
                  <c:v>41884</c:v>
                </c:pt>
                <c:pt idx="285">
                  <c:v>41914</c:v>
                </c:pt>
                <c:pt idx="286">
                  <c:v>41945</c:v>
                </c:pt>
                <c:pt idx="287">
                  <c:v>41975</c:v>
                </c:pt>
                <c:pt idx="288">
                  <c:v>42006</c:v>
                </c:pt>
                <c:pt idx="289">
                  <c:v>42037</c:v>
                </c:pt>
                <c:pt idx="290">
                  <c:v>42065</c:v>
                </c:pt>
                <c:pt idx="291">
                  <c:v>42096</c:v>
                </c:pt>
              </c:numCache>
            </c:numRef>
          </c:cat>
          <c:val>
            <c:numRef>
              <c:f>Data!$B$13:$B$304</c:f>
              <c:numCache>
                <c:formatCode>General</c:formatCode>
                <c:ptCount val="292"/>
                <c:pt idx="102">
                  <c:v>0</c:v>
                </c:pt>
                <c:pt idx="103">
                  <c:v>6.3856960000000004E-2</c:v>
                </c:pt>
                <c:pt idx="104">
                  <c:v>0</c:v>
                </c:pt>
                <c:pt idx="105">
                  <c:v>0.21723388800000024</c:v>
                </c:pt>
                <c:pt idx="106">
                  <c:v>6.3856960000000004E-2</c:v>
                </c:pt>
                <c:pt idx="107">
                  <c:v>0</c:v>
                </c:pt>
                <c:pt idx="108">
                  <c:v>0</c:v>
                </c:pt>
                <c:pt idx="109">
                  <c:v>0</c:v>
                </c:pt>
                <c:pt idx="110">
                  <c:v>6.5573770000000003E-2</c:v>
                </c:pt>
                <c:pt idx="111">
                  <c:v>0</c:v>
                </c:pt>
                <c:pt idx="112">
                  <c:v>0</c:v>
                </c:pt>
                <c:pt idx="113">
                  <c:v>0.65445026200000056</c:v>
                </c:pt>
                <c:pt idx="114">
                  <c:v>0.64808814000000003</c:v>
                </c:pt>
                <c:pt idx="115">
                  <c:v>0.36385688300000063</c:v>
                </c:pt>
                <c:pt idx="116">
                  <c:v>0.95824777500000002</c:v>
                </c:pt>
                <c:pt idx="117">
                  <c:v>0.12453300100000009</c:v>
                </c:pt>
                <c:pt idx="118">
                  <c:v>0</c:v>
                </c:pt>
                <c:pt idx="119">
                  <c:v>0</c:v>
                </c:pt>
                <c:pt idx="120">
                  <c:v>0</c:v>
                </c:pt>
                <c:pt idx="121">
                  <c:v>0</c:v>
                </c:pt>
                <c:pt idx="122">
                  <c:v>0</c:v>
                </c:pt>
                <c:pt idx="123">
                  <c:v>0.12714558200000001</c:v>
                </c:pt>
                <c:pt idx="124">
                  <c:v>0</c:v>
                </c:pt>
                <c:pt idx="125">
                  <c:v>0</c:v>
                </c:pt>
                <c:pt idx="126">
                  <c:v>1.336573512</c:v>
                </c:pt>
                <c:pt idx="127">
                  <c:v>0.38461538500000042</c:v>
                </c:pt>
                <c:pt idx="128">
                  <c:v>0</c:v>
                </c:pt>
                <c:pt idx="129">
                  <c:v>5.8927518999999977E-2</c:v>
                </c:pt>
                <c:pt idx="130">
                  <c:v>6.7521945E-2</c:v>
                </c:pt>
                <c:pt idx="131">
                  <c:v>0</c:v>
                </c:pt>
                <c:pt idx="132">
                  <c:v>0</c:v>
                </c:pt>
                <c:pt idx="133">
                  <c:v>0</c:v>
                </c:pt>
                <c:pt idx="134">
                  <c:v>7.017543900000002E-2</c:v>
                </c:pt>
                <c:pt idx="135">
                  <c:v>6.4267352E-2</c:v>
                </c:pt>
                <c:pt idx="136">
                  <c:v>0</c:v>
                </c:pt>
                <c:pt idx="137">
                  <c:v>7.0224719000000005E-2</c:v>
                </c:pt>
                <c:pt idx="138">
                  <c:v>0.41200706300000034</c:v>
                </c:pt>
                <c:pt idx="139">
                  <c:v>0.33400133600000026</c:v>
                </c:pt>
                <c:pt idx="140">
                  <c:v>0.19867549700000001</c:v>
                </c:pt>
                <c:pt idx="141">
                  <c:v>6.2656641999999999E-2</c:v>
                </c:pt>
                <c:pt idx="142">
                  <c:v>0</c:v>
                </c:pt>
                <c:pt idx="143">
                  <c:v>0</c:v>
                </c:pt>
                <c:pt idx="144">
                  <c:v>0</c:v>
                </c:pt>
                <c:pt idx="145">
                  <c:v>0</c:v>
                </c:pt>
                <c:pt idx="146">
                  <c:v>6.6622252000000007E-2</c:v>
                </c:pt>
                <c:pt idx="147">
                  <c:v>0</c:v>
                </c:pt>
                <c:pt idx="148">
                  <c:v>0</c:v>
                </c:pt>
                <c:pt idx="149">
                  <c:v>0</c:v>
                </c:pt>
                <c:pt idx="150">
                  <c:v>0</c:v>
                </c:pt>
                <c:pt idx="151">
                  <c:v>0</c:v>
                </c:pt>
                <c:pt idx="152">
                  <c:v>0.18999366700000017</c:v>
                </c:pt>
                <c:pt idx="153">
                  <c:v>0</c:v>
                </c:pt>
                <c:pt idx="154">
                  <c:v>0.94658553099999998</c:v>
                </c:pt>
                <c:pt idx="155">
                  <c:v>0</c:v>
                </c:pt>
                <c:pt idx="156">
                  <c:v>0</c:v>
                </c:pt>
                <c:pt idx="157">
                  <c:v>0.14054813800000024</c:v>
                </c:pt>
                <c:pt idx="158">
                  <c:v>6.07164540000001E-2</c:v>
                </c:pt>
                <c:pt idx="159">
                  <c:v>0</c:v>
                </c:pt>
                <c:pt idx="160">
                  <c:v>0</c:v>
                </c:pt>
                <c:pt idx="161">
                  <c:v>0</c:v>
                </c:pt>
                <c:pt idx="162">
                  <c:v>1.566579634</c:v>
                </c:pt>
                <c:pt idx="163">
                  <c:v>0.80098582900000004</c:v>
                </c:pt>
                <c:pt idx="164">
                  <c:v>0</c:v>
                </c:pt>
                <c:pt idx="165">
                  <c:v>0.28089887600000041</c:v>
                </c:pt>
                <c:pt idx="166">
                  <c:v>0</c:v>
                </c:pt>
                <c:pt idx="167">
                  <c:v>0</c:v>
                </c:pt>
                <c:pt idx="168">
                  <c:v>0</c:v>
                </c:pt>
                <c:pt idx="169">
                  <c:v>0</c:v>
                </c:pt>
                <c:pt idx="170">
                  <c:v>0</c:v>
                </c:pt>
                <c:pt idx="171">
                  <c:v>0</c:v>
                </c:pt>
                <c:pt idx="172">
                  <c:v>0</c:v>
                </c:pt>
                <c:pt idx="173">
                  <c:v>0.43750000000000028</c:v>
                </c:pt>
                <c:pt idx="174">
                  <c:v>0.62068965500000084</c:v>
                </c:pt>
                <c:pt idx="175">
                  <c:v>0.18645121200000017</c:v>
                </c:pt>
                <c:pt idx="176">
                  <c:v>0</c:v>
                </c:pt>
                <c:pt idx="177">
                  <c:v>6.7796610000000118E-2</c:v>
                </c:pt>
                <c:pt idx="178">
                  <c:v>0</c:v>
                </c:pt>
                <c:pt idx="179">
                  <c:v>0</c:v>
                </c:pt>
                <c:pt idx="180">
                  <c:v>0</c:v>
                </c:pt>
                <c:pt idx="181">
                  <c:v>0</c:v>
                </c:pt>
                <c:pt idx="182">
                  <c:v>6.4892927000000128E-2</c:v>
                </c:pt>
                <c:pt idx="183">
                  <c:v>6.9832402000000085E-2</c:v>
                </c:pt>
                <c:pt idx="184">
                  <c:v>0</c:v>
                </c:pt>
                <c:pt idx="185">
                  <c:v>6.5746219999999994E-2</c:v>
                </c:pt>
                <c:pt idx="186">
                  <c:v>0.19292604499999999</c:v>
                </c:pt>
                <c:pt idx="187">
                  <c:v>0.17761989300000014</c:v>
                </c:pt>
                <c:pt idx="188">
                  <c:v>6.6269051999999995E-2</c:v>
                </c:pt>
                <c:pt idx="189">
                  <c:v>0</c:v>
                </c:pt>
                <c:pt idx="190">
                  <c:v>6.3011971999999999E-2</c:v>
                </c:pt>
                <c:pt idx="191">
                  <c:v>0</c:v>
                </c:pt>
                <c:pt idx="192">
                  <c:v>0</c:v>
                </c:pt>
                <c:pt idx="193">
                  <c:v>0</c:v>
                </c:pt>
                <c:pt idx="194">
                  <c:v>0</c:v>
                </c:pt>
                <c:pt idx="195">
                  <c:v>0</c:v>
                </c:pt>
                <c:pt idx="196">
                  <c:v>0</c:v>
                </c:pt>
                <c:pt idx="197">
                  <c:v>6.6844920000000002E-2</c:v>
                </c:pt>
                <c:pt idx="198">
                  <c:v>6.1312078000000034E-2</c:v>
                </c:pt>
                <c:pt idx="199">
                  <c:v>0</c:v>
                </c:pt>
                <c:pt idx="200">
                  <c:v>0</c:v>
                </c:pt>
                <c:pt idx="201">
                  <c:v>5.9737157000000055E-2</c:v>
                </c:pt>
                <c:pt idx="202">
                  <c:v>6.4724919000000034E-2</c:v>
                </c:pt>
                <c:pt idx="203">
                  <c:v>0</c:v>
                </c:pt>
                <c:pt idx="204">
                  <c:v>0</c:v>
                </c:pt>
                <c:pt idx="205">
                  <c:v>0</c:v>
                </c:pt>
                <c:pt idx="206">
                  <c:v>0</c:v>
                </c:pt>
                <c:pt idx="207">
                  <c:v>6.1690314999999996E-2</c:v>
                </c:pt>
                <c:pt idx="208">
                  <c:v>0</c:v>
                </c:pt>
                <c:pt idx="209">
                  <c:v>6.4724919000000034E-2</c:v>
                </c:pt>
                <c:pt idx="210">
                  <c:v>0</c:v>
                </c:pt>
                <c:pt idx="211">
                  <c:v>6.8212824000000033E-2</c:v>
                </c:pt>
                <c:pt idx="212">
                  <c:v>0</c:v>
                </c:pt>
                <c:pt idx="213">
                  <c:v>0</c:v>
                </c:pt>
                <c:pt idx="214">
                  <c:v>6.7980965000000004E-2</c:v>
                </c:pt>
                <c:pt idx="215">
                  <c:v>0</c:v>
                </c:pt>
                <c:pt idx="216">
                  <c:v>0</c:v>
                </c:pt>
                <c:pt idx="217">
                  <c:v>6.7521945E-2</c:v>
                </c:pt>
                <c:pt idx="218">
                  <c:v>0</c:v>
                </c:pt>
                <c:pt idx="219">
                  <c:v>0.18820577199999999</c:v>
                </c:pt>
                <c:pt idx="220">
                  <c:v>6.7521945E-2</c:v>
                </c:pt>
                <c:pt idx="221">
                  <c:v>0.30618493600000041</c:v>
                </c:pt>
                <c:pt idx="222">
                  <c:v>0</c:v>
                </c:pt>
                <c:pt idx="223">
                  <c:v>0</c:v>
                </c:pt>
                <c:pt idx="224">
                  <c:v>0.12345679000000002</c:v>
                </c:pt>
                <c:pt idx="225">
                  <c:v>0.8125</c:v>
                </c:pt>
                <c:pt idx="226">
                  <c:v>6.4184850000000002E-2</c:v>
                </c:pt>
                <c:pt idx="227">
                  <c:v>5.9772860000000039E-2</c:v>
                </c:pt>
                <c:pt idx="228">
                  <c:v>0</c:v>
                </c:pt>
                <c:pt idx="229">
                  <c:v>0</c:v>
                </c:pt>
                <c:pt idx="230">
                  <c:v>5.9916110000000078E-2</c:v>
                </c:pt>
                <c:pt idx="231">
                  <c:v>0</c:v>
                </c:pt>
                <c:pt idx="232">
                  <c:v>0.27864855000000005</c:v>
                </c:pt>
                <c:pt idx="233">
                  <c:v>0</c:v>
                </c:pt>
                <c:pt idx="234">
                  <c:v>0</c:v>
                </c:pt>
                <c:pt idx="235">
                  <c:v>0.30750307000000032</c:v>
                </c:pt>
                <c:pt idx="236">
                  <c:v>6.3171190000000002E-2</c:v>
                </c:pt>
                <c:pt idx="237">
                  <c:v>6.7159159999999996E-2</c:v>
                </c:pt>
                <c:pt idx="238">
                  <c:v>0.64935064000000053</c:v>
                </c:pt>
                <c:pt idx="239">
                  <c:v>0</c:v>
                </c:pt>
                <c:pt idx="240">
                  <c:v>6.3451770000000018E-2</c:v>
                </c:pt>
                <c:pt idx="241">
                  <c:v>0</c:v>
                </c:pt>
                <c:pt idx="242">
                  <c:v>0.11911852000000002</c:v>
                </c:pt>
                <c:pt idx="243">
                  <c:v>0.13386880000000001</c:v>
                </c:pt>
                <c:pt idx="244">
                  <c:v>0</c:v>
                </c:pt>
                <c:pt idx="245">
                  <c:v>0.24645717000000014</c:v>
                </c:pt>
                <c:pt idx="246">
                  <c:v>0.45307443000000008</c:v>
                </c:pt>
                <c:pt idx="247">
                  <c:v>0.17211703000000017</c:v>
                </c:pt>
                <c:pt idx="248">
                  <c:v>6.4020480000000074E-2</c:v>
                </c:pt>
                <c:pt idx="249">
                  <c:v>0.12666243999999999</c:v>
                </c:pt>
                <c:pt idx="250">
                  <c:v>0.24420024000000023</c:v>
                </c:pt>
                <c:pt idx="251">
                  <c:v>0</c:v>
                </c:pt>
                <c:pt idx="252">
                  <c:v>5.9559260000000003E-2</c:v>
                </c:pt>
                <c:pt idx="253">
                  <c:v>0</c:v>
                </c:pt>
                <c:pt idx="254">
                  <c:v>0.12795904999999999</c:v>
                </c:pt>
                <c:pt idx="255">
                  <c:v>0</c:v>
                </c:pt>
                <c:pt idx="256">
                  <c:v>5.9594750000000044E-2</c:v>
                </c:pt>
                <c:pt idx="257">
                  <c:v>6.5876149999999981E-2</c:v>
                </c:pt>
                <c:pt idx="258">
                  <c:v>0.17942583000000017</c:v>
                </c:pt>
                <c:pt idx="259">
                  <c:v>0.73619630999999996</c:v>
                </c:pt>
                <c:pt idx="260">
                  <c:v>1.1494251999999998</c:v>
                </c:pt>
                <c:pt idx="261">
                  <c:v>0</c:v>
                </c:pt>
                <c:pt idx="262">
                  <c:v>0.19023461999999997</c:v>
                </c:pt>
                <c:pt idx="263">
                  <c:v>0.12820512000000001</c:v>
                </c:pt>
                <c:pt idx="264">
                  <c:v>0</c:v>
                </c:pt>
                <c:pt idx="265">
                  <c:v>0</c:v>
                </c:pt>
                <c:pt idx="266">
                  <c:v>0</c:v>
                </c:pt>
                <c:pt idx="267">
                  <c:v>0</c:v>
                </c:pt>
                <c:pt idx="268">
                  <c:v>0</c:v>
                </c:pt>
                <c:pt idx="269">
                  <c:v>0.13166555999999988</c:v>
                </c:pt>
                <c:pt idx="270">
                  <c:v>0.11534025000000002</c:v>
                </c:pt>
                <c:pt idx="271">
                  <c:v>0.12682308</c:v>
                </c:pt>
                <c:pt idx="272">
                  <c:v>0.78549848</c:v>
                </c:pt>
                <c:pt idx="273">
                  <c:v>0.53097345132743368</c:v>
                </c:pt>
                <c:pt idx="274">
                  <c:v>0.13157894736842118</c:v>
                </c:pt>
                <c:pt idx="275">
                  <c:v>0</c:v>
                </c:pt>
                <c:pt idx="276">
                  <c:v>0</c:v>
                </c:pt>
                <c:pt idx="277">
                  <c:v>0</c:v>
                </c:pt>
                <c:pt idx="278">
                  <c:v>0</c:v>
                </c:pt>
                <c:pt idx="279">
                  <c:v>6.1842918985776131E-2</c:v>
                </c:pt>
                <c:pt idx="280">
                  <c:v>6.3979526551503518E-2</c:v>
                </c:pt>
                <c:pt idx="281">
                  <c:v>0.54777845404747494</c:v>
                </c:pt>
                <c:pt idx="282">
                  <c:v>0.17667844522968187</c:v>
                </c:pt>
                <c:pt idx="283">
                  <c:v>0.26229508196721318</c:v>
                </c:pt>
                <c:pt idx="284">
                  <c:v>0</c:v>
                </c:pt>
                <c:pt idx="285">
                  <c:v>0.12232415902140679</c:v>
                </c:pt>
                <c:pt idx="286">
                  <c:v>6.5746219592373437E-2</c:v>
                </c:pt>
                <c:pt idx="287">
                  <c:v>0.22123893805309741</c:v>
                </c:pt>
                <c:pt idx="288">
                  <c:v>0</c:v>
                </c:pt>
                <c:pt idx="289">
                  <c:v>0.13063357282821672</c:v>
                </c:pt>
                <c:pt idx="290">
                  <c:v>0</c:v>
                </c:pt>
                <c:pt idx="291">
                  <c:v>0.18083182640144671</c:v>
                </c:pt>
              </c:numCache>
            </c:numRef>
          </c:val>
        </c:ser>
        <c:ser>
          <c:idx val="1"/>
          <c:order val="2"/>
          <c:tx>
            <c:v>Historical Data (Fully and Partially Served Communites)</c:v>
          </c:tx>
          <c:invertIfNegative val="0"/>
          <c:cat>
            <c:numRef>
              <c:f>Data!$A$13:$A$304</c:f>
              <c:numCache>
                <c:formatCode>[$-409]d\-mmm\-yy;@</c:formatCode>
                <c:ptCount val="292"/>
                <c:pt idx="0">
                  <c:v>33240</c:v>
                </c:pt>
                <c:pt idx="1">
                  <c:v>33271</c:v>
                </c:pt>
                <c:pt idx="2">
                  <c:v>33299</c:v>
                </c:pt>
                <c:pt idx="3">
                  <c:v>33330</c:v>
                </c:pt>
                <c:pt idx="4">
                  <c:v>33360</c:v>
                </c:pt>
                <c:pt idx="5">
                  <c:v>33391</c:v>
                </c:pt>
                <c:pt idx="6">
                  <c:v>33421</c:v>
                </c:pt>
                <c:pt idx="7">
                  <c:v>33452</c:v>
                </c:pt>
                <c:pt idx="8">
                  <c:v>33483</c:v>
                </c:pt>
                <c:pt idx="9">
                  <c:v>33513</c:v>
                </c:pt>
                <c:pt idx="10">
                  <c:v>33544</c:v>
                </c:pt>
                <c:pt idx="11">
                  <c:v>33574</c:v>
                </c:pt>
                <c:pt idx="12">
                  <c:v>33605</c:v>
                </c:pt>
                <c:pt idx="13">
                  <c:v>33636</c:v>
                </c:pt>
                <c:pt idx="14">
                  <c:v>33665</c:v>
                </c:pt>
                <c:pt idx="15">
                  <c:v>33696</c:v>
                </c:pt>
                <c:pt idx="16">
                  <c:v>33726</c:v>
                </c:pt>
                <c:pt idx="17">
                  <c:v>33757</c:v>
                </c:pt>
                <c:pt idx="18">
                  <c:v>33787</c:v>
                </c:pt>
                <c:pt idx="19">
                  <c:v>33818</c:v>
                </c:pt>
                <c:pt idx="20">
                  <c:v>33849</c:v>
                </c:pt>
                <c:pt idx="21">
                  <c:v>33879</c:v>
                </c:pt>
                <c:pt idx="22">
                  <c:v>33910</c:v>
                </c:pt>
                <c:pt idx="23">
                  <c:v>33940</c:v>
                </c:pt>
                <c:pt idx="24">
                  <c:v>33971</c:v>
                </c:pt>
                <c:pt idx="25">
                  <c:v>34002</c:v>
                </c:pt>
                <c:pt idx="26">
                  <c:v>34030</c:v>
                </c:pt>
                <c:pt idx="27">
                  <c:v>34061</c:v>
                </c:pt>
                <c:pt idx="28">
                  <c:v>34091</c:v>
                </c:pt>
                <c:pt idx="29">
                  <c:v>34122</c:v>
                </c:pt>
                <c:pt idx="30">
                  <c:v>34152</c:v>
                </c:pt>
                <c:pt idx="31">
                  <c:v>34183</c:v>
                </c:pt>
                <c:pt idx="32">
                  <c:v>34214</c:v>
                </c:pt>
                <c:pt idx="33">
                  <c:v>34244</c:v>
                </c:pt>
                <c:pt idx="34">
                  <c:v>34275</c:v>
                </c:pt>
                <c:pt idx="35">
                  <c:v>34305</c:v>
                </c:pt>
                <c:pt idx="36">
                  <c:v>34336</c:v>
                </c:pt>
                <c:pt idx="37">
                  <c:v>34367</c:v>
                </c:pt>
                <c:pt idx="38">
                  <c:v>34395</c:v>
                </c:pt>
                <c:pt idx="39">
                  <c:v>34426</c:v>
                </c:pt>
                <c:pt idx="40">
                  <c:v>34456</c:v>
                </c:pt>
                <c:pt idx="41">
                  <c:v>34487</c:v>
                </c:pt>
                <c:pt idx="42">
                  <c:v>34517</c:v>
                </c:pt>
                <c:pt idx="43">
                  <c:v>34548</c:v>
                </c:pt>
                <c:pt idx="44">
                  <c:v>34579</c:v>
                </c:pt>
                <c:pt idx="45">
                  <c:v>34609</c:v>
                </c:pt>
                <c:pt idx="46">
                  <c:v>34640</c:v>
                </c:pt>
                <c:pt idx="47">
                  <c:v>34670</c:v>
                </c:pt>
                <c:pt idx="48">
                  <c:v>34701</c:v>
                </c:pt>
                <c:pt idx="49">
                  <c:v>34732</c:v>
                </c:pt>
                <c:pt idx="50">
                  <c:v>34760</c:v>
                </c:pt>
                <c:pt idx="51">
                  <c:v>34791</c:v>
                </c:pt>
                <c:pt idx="52">
                  <c:v>34821</c:v>
                </c:pt>
                <c:pt idx="53">
                  <c:v>34852</c:v>
                </c:pt>
                <c:pt idx="54">
                  <c:v>34882</c:v>
                </c:pt>
                <c:pt idx="55">
                  <c:v>34913</c:v>
                </c:pt>
                <c:pt idx="56">
                  <c:v>34944</c:v>
                </c:pt>
                <c:pt idx="57">
                  <c:v>34974</c:v>
                </c:pt>
                <c:pt idx="58">
                  <c:v>35005</c:v>
                </c:pt>
                <c:pt idx="59">
                  <c:v>35035</c:v>
                </c:pt>
                <c:pt idx="60">
                  <c:v>35066</c:v>
                </c:pt>
                <c:pt idx="61">
                  <c:v>35097</c:v>
                </c:pt>
                <c:pt idx="62">
                  <c:v>35126</c:v>
                </c:pt>
                <c:pt idx="63">
                  <c:v>35157</c:v>
                </c:pt>
                <c:pt idx="64">
                  <c:v>35187</c:v>
                </c:pt>
                <c:pt idx="65">
                  <c:v>35218</c:v>
                </c:pt>
                <c:pt idx="66">
                  <c:v>35248</c:v>
                </c:pt>
                <c:pt idx="67">
                  <c:v>35279</c:v>
                </c:pt>
                <c:pt idx="68">
                  <c:v>35310</c:v>
                </c:pt>
                <c:pt idx="69">
                  <c:v>35340</c:v>
                </c:pt>
                <c:pt idx="70">
                  <c:v>35371</c:v>
                </c:pt>
                <c:pt idx="71">
                  <c:v>35401</c:v>
                </c:pt>
                <c:pt idx="72">
                  <c:v>35432</c:v>
                </c:pt>
                <c:pt idx="73">
                  <c:v>35463</c:v>
                </c:pt>
                <c:pt idx="74">
                  <c:v>35491</c:v>
                </c:pt>
                <c:pt idx="75">
                  <c:v>35522</c:v>
                </c:pt>
                <c:pt idx="76">
                  <c:v>35552</c:v>
                </c:pt>
                <c:pt idx="77">
                  <c:v>35583</c:v>
                </c:pt>
                <c:pt idx="78">
                  <c:v>35613</c:v>
                </c:pt>
                <c:pt idx="79">
                  <c:v>35644</c:v>
                </c:pt>
                <c:pt idx="80">
                  <c:v>35675</c:v>
                </c:pt>
                <c:pt idx="81">
                  <c:v>35705</c:v>
                </c:pt>
                <c:pt idx="82">
                  <c:v>35736</c:v>
                </c:pt>
                <c:pt idx="83">
                  <c:v>35766</c:v>
                </c:pt>
                <c:pt idx="84">
                  <c:v>35797</c:v>
                </c:pt>
                <c:pt idx="85">
                  <c:v>35828</c:v>
                </c:pt>
                <c:pt idx="86">
                  <c:v>35856</c:v>
                </c:pt>
                <c:pt idx="87">
                  <c:v>35887</c:v>
                </c:pt>
                <c:pt idx="88">
                  <c:v>35917</c:v>
                </c:pt>
                <c:pt idx="89">
                  <c:v>35948</c:v>
                </c:pt>
                <c:pt idx="90">
                  <c:v>35978</c:v>
                </c:pt>
                <c:pt idx="91">
                  <c:v>36009</c:v>
                </c:pt>
                <c:pt idx="92">
                  <c:v>36040</c:v>
                </c:pt>
                <c:pt idx="93">
                  <c:v>36070</c:v>
                </c:pt>
                <c:pt idx="94">
                  <c:v>36101</c:v>
                </c:pt>
                <c:pt idx="95">
                  <c:v>36131</c:v>
                </c:pt>
                <c:pt idx="96">
                  <c:v>36162</c:v>
                </c:pt>
                <c:pt idx="97">
                  <c:v>36193</c:v>
                </c:pt>
                <c:pt idx="98">
                  <c:v>36221</c:v>
                </c:pt>
                <c:pt idx="99">
                  <c:v>36252</c:v>
                </c:pt>
                <c:pt idx="100">
                  <c:v>36282</c:v>
                </c:pt>
                <c:pt idx="101">
                  <c:v>36313</c:v>
                </c:pt>
                <c:pt idx="102">
                  <c:v>36343</c:v>
                </c:pt>
                <c:pt idx="103">
                  <c:v>36374</c:v>
                </c:pt>
                <c:pt idx="104">
                  <c:v>36405</c:v>
                </c:pt>
                <c:pt idx="105">
                  <c:v>36435</c:v>
                </c:pt>
                <c:pt idx="106">
                  <c:v>36466</c:v>
                </c:pt>
                <c:pt idx="107">
                  <c:v>36496</c:v>
                </c:pt>
                <c:pt idx="108">
                  <c:v>36527</c:v>
                </c:pt>
                <c:pt idx="109">
                  <c:v>36558</c:v>
                </c:pt>
                <c:pt idx="110">
                  <c:v>36587</c:v>
                </c:pt>
                <c:pt idx="111">
                  <c:v>36618</c:v>
                </c:pt>
                <c:pt idx="112">
                  <c:v>36648</c:v>
                </c:pt>
                <c:pt idx="113">
                  <c:v>36679</c:v>
                </c:pt>
                <c:pt idx="114">
                  <c:v>36709</c:v>
                </c:pt>
                <c:pt idx="115">
                  <c:v>36740</c:v>
                </c:pt>
                <c:pt idx="116">
                  <c:v>36771</c:v>
                </c:pt>
                <c:pt idx="117">
                  <c:v>36801</c:v>
                </c:pt>
                <c:pt idx="118">
                  <c:v>36832</c:v>
                </c:pt>
                <c:pt idx="119">
                  <c:v>36862</c:v>
                </c:pt>
                <c:pt idx="120">
                  <c:v>36893</c:v>
                </c:pt>
                <c:pt idx="121">
                  <c:v>36924</c:v>
                </c:pt>
                <c:pt idx="122">
                  <c:v>36952</c:v>
                </c:pt>
                <c:pt idx="123">
                  <c:v>36983</c:v>
                </c:pt>
                <c:pt idx="124">
                  <c:v>37013</c:v>
                </c:pt>
                <c:pt idx="125">
                  <c:v>37044</c:v>
                </c:pt>
                <c:pt idx="126">
                  <c:v>37074</c:v>
                </c:pt>
                <c:pt idx="127">
                  <c:v>37105</c:v>
                </c:pt>
                <c:pt idx="128">
                  <c:v>37136</c:v>
                </c:pt>
                <c:pt idx="129">
                  <c:v>37166</c:v>
                </c:pt>
                <c:pt idx="130">
                  <c:v>37197</c:v>
                </c:pt>
                <c:pt idx="131">
                  <c:v>37227</c:v>
                </c:pt>
                <c:pt idx="132">
                  <c:v>37258</c:v>
                </c:pt>
                <c:pt idx="133">
                  <c:v>37289</c:v>
                </c:pt>
                <c:pt idx="134">
                  <c:v>37317</c:v>
                </c:pt>
                <c:pt idx="135">
                  <c:v>37348</c:v>
                </c:pt>
                <c:pt idx="136">
                  <c:v>37378</c:v>
                </c:pt>
                <c:pt idx="137">
                  <c:v>37409</c:v>
                </c:pt>
                <c:pt idx="138">
                  <c:v>37439</c:v>
                </c:pt>
                <c:pt idx="139">
                  <c:v>37470</c:v>
                </c:pt>
                <c:pt idx="140">
                  <c:v>37501</c:v>
                </c:pt>
                <c:pt idx="141">
                  <c:v>37531</c:v>
                </c:pt>
                <c:pt idx="142">
                  <c:v>37562</c:v>
                </c:pt>
                <c:pt idx="143">
                  <c:v>37592</c:v>
                </c:pt>
                <c:pt idx="144">
                  <c:v>37623</c:v>
                </c:pt>
                <c:pt idx="145">
                  <c:v>37654</c:v>
                </c:pt>
                <c:pt idx="146">
                  <c:v>37682</c:v>
                </c:pt>
                <c:pt idx="147">
                  <c:v>37713</c:v>
                </c:pt>
                <c:pt idx="148">
                  <c:v>37743</c:v>
                </c:pt>
                <c:pt idx="149">
                  <c:v>37774</c:v>
                </c:pt>
                <c:pt idx="150">
                  <c:v>37804</c:v>
                </c:pt>
                <c:pt idx="151">
                  <c:v>37835</c:v>
                </c:pt>
                <c:pt idx="152">
                  <c:v>37866</c:v>
                </c:pt>
                <c:pt idx="153">
                  <c:v>37896</c:v>
                </c:pt>
                <c:pt idx="154">
                  <c:v>37927</c:v>
                </c:pt>
                <c:pt idx="155">
                  <c:v>37957</c:v>
                </c:pt>
                <c:pt idx="156">
                  <c:v>37988</c:v>
                </c:pt>
                <c:pt idx="157">
                  <c:v>38019</c:v>
                </c:pt>
                <c:pt idx="158">
                  <c:v>38048</c:v>
                </c:pt>
                <c:pt idx="159">
                  <c:v>38079</c:v>
                </c:pt>
                <c:pt idx="160">
                  <c:v>38109</c:v>
                </c:pt>
                <c:pt idx="161">
                  <c:v>38140</c:v>
                </c:pt>
                <c:pt idx="162">
                  <c:v>38170</c:v>
                </c:pt>
                <c:pt idx="163">
                  <c:v>38201</c:v>
                </c:pt>
                <c:pt idx="164">
                  <c:v>38232</c:v>
                </c:pt>
                <c:pt idx="165">
                  <c:v>38262</c:v>
                </c:pt>
                <c:pt idx="166">
                  <c:v>38293</c:v>
                </c:pt>
                <c:pt idx="167">
                  <c:v>38323</c:v>
                </c:pt>
                <c:pt idx="168">
                  <c:v>38354</c:v>
                </c:pt>
                <c:pt idx="169">
                  <c:v>38385</c:v>
                </c:pt>
                <c:pt idx="170">
                  <c:v>38413</c:v>
                </c:pt>
                <c:pt idx="171">
                  <c:v>38444</c:v>
                </c:pt>
                <c:pt idx="172">
                  <c:v>38474</c:v>
                </c:pt>
                <c:pt idx="173">
                  <c:v>38505</c:v>
                </c:pt>
                <c:pt idx="174">
                  <c:v>38535</c:v>
                </c:pt>
                <c:pt idx="175">
                  <c:v>38566</c:v>
                </c:pt>
                <c:pt idx="176">
                  <c:v>38597</c:v>
                </c:pt>
                <c:pt idx="177">
                  <c:v>38627</c:v>
                </c:pt>
                <c:pt idx="178">
                  <c:v>38658</c:v>
                </c:pt>
                <c:pt idx="179">
                  <c:v>38688</c:v>
                </c:pt>
                <c:pt idx="180">
                  <c:v>38719</c:v>
                </c:pt>
                <c:pt idx="181">
                  <c:v>38750</c:v>
                </c:pt>
                <c:pt idx="182">
                  <c:v>38778</c:v>
                </c:pt>
                <c:pt idx="183">
                  <c:v>38809</c:v>
                </c:pt>
                <c:pt idx="184">
                  <c:v>38839</c:v>
                </c:pt>
                <c:pt idx="185">
                  <c:v>38870</c:v>
                </c:pt>
                <c:pt idx="186">
                  <c:v>38900</c:v>
                </c:pt>
                <c:pt idx="187">
                  <c:v>38931</c:v>
                </c:pt>
                <c:pt idx="188">
                  <c:v>38962</c:v>
                </c:pt>
                <c:pt idx="189">
                  <c:v>38992</c:v>
                </c:pt>
                <c:pt idx="190">
                  <c:v>39023</c:v>
                </c:pt>
                <c:pt idx="191">
                  <c:v>39053</c:v>
                </c:pt>
                <c:pt idx="192">
                  <c:v>39084</c:v>
                </c:pt>
                <c:pt idx="193">
                  <c:v>39115</c:v>
                </c:pt>
                <c:pt idx="194">
                  <c:v>39143</c:v>
                </c:pt>
                <c:pt idx="195">
                  <c:v>39174</c:v>
                </c:pt>
                <c:pt idx="196">
                  <c:v>39204</c:v>
                </c:pt>
                <c:pt idx="197">
                  <c:v>39235</c:v>
                </c:pt>
                <c:pt idx="198">
                  <c:v>39265</c:v>
                </c:pt>
                <c:pt idx="199">
                  <c:v>39296</c:v>
                </c:pt>
                <c:pt idx="200">
                  <c:v>39327</c:v>
                </c:pt>
                <c:pt idx="201">
                  <c:v>39357</c:v>
                </c:pt>
                <c:pt idx="202">
                  <c:v>39388</c:v>
                </c:pt>
                <c:pt idx="203">
                  <c:v>39418</c:v>
                </c:pt>
                <c:pt idx="204">
                  <c:v>39449</c:v>
                </c:pt>
                <c:pt idx="205">
                  <c:v>39480</c:v>
                </c:pt>
                <c:pt idx="206">
                  <c:v>39509</c:v>
                </c:pt>
                <c:pt idx="207">
                  <c:v>39540</c:v>
                </c:pt>
                <c:pt idx="208">
                  <c:v>39570</c:v>
                </c:pt>
                <c:pt idx="209">
                  <c:v>39601</c:v>
                </c:pt>
                <c:pt idx="210">
                  <c:v>39631</c:v>
                </c:pt>
                <c:pt idx="211">
                  <c:v>39662</c:v>
                </c:pt>
                <c:pt idx="212">
                  <c:v>39693</c:v>
                </c:pt>
                <c:pt idx="213">
                  <c:v>39723</c:v>
                </c:pt>
                <c:pt idx="214">
                  <c:v>39754</c:v>
                </c:pt>
                <c:pt idx="215">
                  <c:v>39784</c:v>
                </c:pt>
                <c:pt idx="216">
                  <c:v>39815</c:v>
                </c:pt>
                <c:pt idx="217">
                  <c:v>39846</c:v>
                </c:pt>
                <c:pt idx="218">
                  <c:v>39874</c:v>
                </c:pt>
                <c:pt idx="219">
                  <c:v>39905</c:v>
                </c:pt>
                <c:pt idx="220">
                  <c:v>39935</c:v>
                </c:pt>
                <c:pt idx="221">
                  <c:v>39966</c:v>
                </c:pt>
                <c:pt idx="222">
                  <c:v>39996</c:v>
                </c:pt>
                <c:pt idx="223">
                  <c:v>40027</c:v>
                </c:pt>
                <c:pt idx="224">
                  <c:v>40058</c:v>
                </c:pt>
                <c:pt idx="225">
                  <c:v>40088</c:v>
                </c:pt>
                <c:pt idx="226">
                  <c:v>40119</c:v>
                </c:pt>
                <c:pt idx="227">
                  <c:v>40149</c:v>
                </c:pt>
                <c:pt idx="228">
                  <c:v>40180</c:v>
                </c:pt>
                <c:pt idx="229">
                  <c:v>40211</c:v>
                </c:pt>
                <c:pt idx="230">
                  <c:v>40239</c:v>
                </c:pt>
                <c:pt idx="231">
                  <c:v>40270</c:v>
                </c:pt>
                <c:pt idx="232">
                  <c:v>40300</c:v>
                </c:pt>
                <c:pt idx="233">
                  <c:v>40331</c:v>
                </c:pt>
                <c:pt idx="234">
                  <c:v>40361</c:v>
                </c:pt>
                <c:pt idx="235">
                  <c:v>40392</c:v>
                </c:pt>
                <c:pt idx="236">
                  <c:v>40423</c:v>
                </c:pt>
                <c:pt idx="237">
                  <c:v>40453</c:v>
                </c:pt>
                <c:pt idx="238">
                  <c:v>40484</c:v>
                </c:pt>
                <c:pt idx="239">
                  <c:v>40514</c:v>
                </c:pt>
                <c:pt idx="240">
                  <c:v>40545</c:v>
                </c:pt>
                <c:pt idx="241">
                  <c:v>40576</c:v>
                </c:pt>
                <c:pt idx="242">
                  <c:v>40604</c:v>
                </c:pt>
                <c:pt idx="243">
                  <c:v>40635</c:v>
                </c:pt>
                <c:pt idx="244">
                  <c:v>40665</c:v>
                </c:pt>
                <c:pt idx="245">
                  <c:v>40696</c:v>
                </c:pt>
                <c:pt idx="246">
                  <c:v>40726</c:v>
                </c:pt>
                <c:pt idx="247">
                  <c:v>40757</c:v>
                </c:pt>
                <c:pt idx="248">
                  <c:v>40788</c:v>
                </c:pt>
                <c:pt idx="249">
                  <c:v>40818</c:v>
                </c:pt>
                <c:pt idx="250">
                  <c:v>40849</c:v>
                </c:pt>
                <c:pt idx="251">
                  <c:v>40879</c:v>
                </c:pt>
                <c:pt idx="252">
                  <c:v>40910</c:v>
                </c:pt>
                <c:pt idx="253">
                  <c:v>40941</c:v>
                </c:pt>
                <c:pt idx="254">
                  <c:v>40970</c:v>
                </c:pt>
                <c:pt idx="255">
                  <c:v>41001</c:v>
                </c:pt>
                <c:pt idx="256">
                  <c:v>41031</c:v>
                </c:pt>
                <c:pt idx="257">
                  <c:v>41062</c:v>
                </c:pt>
                <c:pt idx="258">
                  <c:v>41092</c:v>
                </c:pt>
                <c:pt idx="259">
                  <c:v>41123</c:v>
                </c:pt>
                <c:pt idx="260">
                  <c:v>41154</c:v>
                </c:pt>
                <c:pt idx="261">
                  <c:v>41184</c:v>
                </c:pt>
                <c:pt idx="262">
                  <c:v>41215</c:v>
                </c:pt>
                <c:pt idx="263">
                  <c:v>41245</c:v>
                </c:pt>
                <c:pt idx="264">
                  <c:v>41276</c:v>
                </c:pt>
                <c:pt idx="265">
                  <c:v>41307</c:v>
                </c:pt>
                <c:pt idx="266">
                  <c:v>41335</c:v>
                </c:pt>
                <c:pt idx="267">
                  <c:v>41366</c:v>
                </c:pt>
                <c:pt idx="268">
                  <c:v>41396</c:v>
                </c:pt>
                <c:pt idx="269">
                  <c:v>41427</c:v>
                </c:pt>
                <c:pt idx="270">
                  <c:v>41457</c:v>
                </c:pt>
                <c:pt idx="271">
                  <c:v>41488</c:v>
                </c:pt>
                <c:pt idx="272">
                  <c:v>41519</c:v>
                </c:pt>
                <c:pt idx="273">
                  <c:v>41549</c:v>
                </c:pt>
                <c:pt idx="274">
                  <c:v>41580</c:v>
                </c:pt>
                <c:pt idx="275">
                  <c:v>41610</c:v>
                </c:pt>
                <c:pt idx="276">
                  <c:v>41641</c:v>
                </c:pt>
                <c:pt idx="277">
                  <c:v>41672</c:v>
                </c:pt>
                <c:pt idx="278">
                  <c:v>41700</c:v>
                </c:pt>
                <c:pt idx="279">
                  <c:v>41731</c:v>
                </c:pt>
                <c:pt idx="280">
                  <c:v>41761</c:v>
                </c:pt>
                <c:pt idx="281">
                  <c:v>41792</c:v>
                </c:pt>
                <c:pt idx="282">
                  <c:v>41822</c:v>
                </c:pt>
                <c:pt idx="283">
                  <c:v>41853</c:v>
                </c:pt>
                <c:pt idx="284">
                  <c:v>41884</c:v>
                </c:pt>
                <c:pt idx="285">
                  <c:v>41914</c:v>
                </c:pt>
                <c:pt idx="286">
                  <c:v>41945</c:v>
                </c:pt>
                <c:pt idx="287">
                  <c:v>41975</c:v>
                </c:pt>
                <c:pt idx="288">
                  <c:v>42006</c:v>
                </c:pt>
                <c:pt idx="289">
                  <c:v>42037</c:v>
                </c:pt>
                <c:pt idx="290">
                  <c:v>42065</c:v>
                </c:pt>
                <c:pt idx="291">
                  <c:v>42096</c:v>
                </c:pt>
              </c:numCache>
            </c:numRef>
          </c:cat>
          <c:val>
            <c:numRef>
              <c:f>Data!$D$13:$D$304</c:f>
              <c:numCache>
                <c:formatCode>General</c:formatCode>
                <c:ptCount val="292"/>
                <c:pt idx="0">
                  <c:v>0.8</c:v>
                </c:pt>
                <c:pt idx="1">
                  <c:v>0.60000000000000053</c:v>
                </c:pt>
                <c:pt idx="2">
                  <c:v>0.30000000000000027</c:v>
                </c:pt>
                <c:pt idx="3">
                  <c:v>1</c:v>
                </c:pt>
                <c:pt idx="4">
                  <c:v>0.30000000000000027</c:v>
                </c:pt>
                <c:pt idx="5">
                  <c:v>1.9000000000000001</c:v>
                </c:pt>
                <c:pt idx="6">
                  <c:v>2</c:v>
                </c:pt>
                <c:pt idx="7">
                  <c:v>1.8</c:v>
                </c:pt>
                <c:pt idx="8">
                  <c:v>0.30000000000000027</c:v>
                </c:pt>
                <c:pt idx="9">
                  <c:v>0.9</c:v>
                </c:pt>
                <c:pt idx="10">
                  <c:v>0.1</c:v>
                </c:pt>
                <c:pt idx="11">
                  <c:v>0.1</c:v>
                </c:pt>
                <c:pt idx="12">
                  <c:v>0.2</c:v>
                </c:pt>
                <c:pt idx="13">
                  <c:v>4.5</c:v>
                </c:pt>
                <c:pt idx="14">
                  <c:v>3.9</c:v>
                </c:pt>
                <c:pt idx="15">
                  <c:v>0.2</c:v>
                </c:pt>
                <c:pt idx="16">
                  <c:v>0.4</c:v>
                </c:pt>
                <c:pt idx="17">
                  <c:v>0.70000000000000051</c:v>
                </c:pt>
                <c:pt idx="18">
                  <c:v>0.4</c:v>
                </c:pt>
                <c:pt idx="19">
                  <c:v>1.2</c:v>
                </c:pt>
                <c:pt idx="20">
                  <c:v>1.2</c:v>
                </c:pt>
                <c:pt idx="21">
                  <c:v>0.1</c:v>
                </c:pt>
                <c:pt idx="22">
                  <c:v>0.4</c:v>
                </c:pt>
                <c:pt idx="23">
                  <c:v>0.2</c:v>
                </c:pt>
                <c:pt idx="24">
                  <c:v>0.1</c:v>
                </c:pt>
                <c:pt idx="25">
                  <c:v>0</c:v>
                </c:pt>
                <c:pt idx="26">
                  <c:v>0.1</c:v>
                </c:pt>
                <c:pt idx="27">
                  <c:v>0.8</c:v>
                </c:pt>
                <c:pt idx="28">
                  <c:v>0.5</c:v>
                </c:pt>
                <c:pt idx="29">
                  <c:v>1.2</c:v>
                </c:pt>
                <c:pt idx="30">
                  <c:v>1.2</c:v>
                </c:pt>
                <c:pt idx="31">
                  <c:v>0.8</c:v>
                </c:pt>
                <c:pt idx="32">
                  <c:v>1</c:v>
                </c:pt>
                <c:pt idx="33">
                  <c:v>1</c:v>
                </c:pt>
                <c:pt idx="34">
                  <c:v>0.1</c:v>
                </c:pt>
                <c:pt idx="35">
                  <c:v>0</c:v>
                </c:pt>
                <c:pt idx="36">
                  <c:v>0</c:v>
                </c:pt>
                <c:pt idx="37">
                  <c:v>0.1</c:v>
                </c:pt>
                <c:pt idx="38">
                  <c:v>0.30000000000000027</c:v>
                </c:pt>
                <c:pt idx="39">
                  <c:v>0.4</c:v>
                </c:pt>
                <c:pt idx="40">
                  <c:v>0.2</c:v>
                </c:pt>
                <c:pt idx="41">
                  <c:v>0.70000000000000051</c:v>
                </c:pt>
                <c:pt idx="42">
                  <c:v>0.30000000000000027</c:v>
                </c:pt>
                <c:pt idx="43">
                  <c:v>1.4</c:v>
                </c:pt>
                <c:pt idx="44">
                  <c:v>0.70000000000000051</c:v>
                </c:pt>
                <c:pt idx="45">
                  <c:v>0.1</c:v>
                </c:pt>
                <c:pt idx="46">
                  <c:v>0.1</c:v>
                </c:pt>
                <c:pt idx="47">
                  <c:v>1</c:v>
                </c:pt>
                <c:pt idx="48">
                  <c:v>0</c:v>
                </c:pt>
                <c:pt idx="49">
                  <c:v>0</c:v>
                </c:pt>
                <c:pt idx="50">
                  <c:v>0</c:v>
                </c:pt>
                <c:pt idx="51">
                  <c:v>7.0000000000000021E-2</c:v>
                </c:pt>
                <c:pt idx="52">
                  <c:v>1.9493176999999999</c:v>
                </c:pt>
                <c:pt idx="53">
                  <c:v>6.5741856999999948</c:v>
                </c:pt>
                <c:pt idx="54">
                  <c:v>5.8018251999999997</c:v>
                </c:pt>
                <c:pt idx="55">
                  <c:v>9.6541042000000008</c:v>
                </c:pt>
                <c:pt idx="56">
                  <c:v>9.3107616999999987</c:v>
                </c:pt>
                <c:pt idx="57">
                  <c:v>3.6363635999999997</c:v>
                </c:pt>
                <c:pt idx="58">
                  <c:v>1.3733468</c:v>
                </c:pt>
                <c:pt idx="59">
                  <c:v>0.36179450000000002</c:v>
                </c:pt>
                <c:pt idx="60">
                  <c:v>1.3033174999999999</c:v>
                </c:pt>
                <c:pt idx="61">
                  <c:v>0.20718232</c:v>
                </c:pt>
                <c:pt idx="62">
                  <c:v>0.88075879999999951</c:v>
                </c:pt>
                <c:pt idx="63">
                  <c:v>0.31969309000000001</c:v>
                </c:pt>
                <c:pt idx="64">
                  <c:v>1.7380509000000011</c:v>
                </c:pt>
                <c:pt idx="65">
                  <c:v>11.823204</c:v>
                </c:pt>
                <c:pt idx="66">
                  <c:v>8.6519113999999995</c:v>
                </c:pt>
                <c:pt idx="67">
                  <c:v>5.0396125999999999</c:v>
                </c:pt>
                <c:pt idx="68">
                  <c:v>6.2283736999999997</c:v>
                </c:pt>
                <c:pt idx="69">
                  <c:v>3.2024792999999998</c:v>
                </c:pt>
                <c:pt idx="70">
                  <c:v>0</c:v>
                </c:pt>
                <c:pt idx="71">
                  <c:v>0.24906600000000023</c:v>
                </c:pt>
                <c:pt idx="72">
                  <c:v>0</c:v>
                </c:pt>
                <c:pt idx="73">
                  <c:v>7.1479619999999994E-2</c:v>
                </c:pt>
                <c:pt idx="74">
                  <c:v>0</c:v>
                </c:pt>
                <c:pt idx="75">
                  <c:v>0.45425048000000001</c:v>
                </c:pt>
                <c:pt idx="76">
                  <c:v>0.20562027999999988</c:v>
                </c:pt>
                <c:pt idx="77">
                  <c:v>4.0738383000000002</c:v>
                </c:pt>
                <c:pt idx="78">
                  <c:v>10.654407000000004</c:v>
                </c:pt>
                <c:pt idx="79">
                  <c:v>7.2910491000000048</c:v>
                </c:pt>
                <c:pt idx="80">
                  <c:v>1.1716461</c:v>
                </c:pt>
                <c:pt idx="81">
                  <c:v>0</c:v>
                </c:pt>
                <c:pt idx="82">
                  <c:v>0</c:v>
                </c:pt>
                <c:pt idx="83">
                  <c:v>0</c:v>
                </c:pt>
                <c:pt idx="84">
                  <c:v>0.14245014000000014</c:v>
                </c:pt>
                <c:pt idx="85">
                  <c:v>0</c:v>
                </c:pt>
                <c:pt idx="86">
                  <c:v>0.38314176000000028</c:v>
                </c:pt>
                <c:pt idx="87">
                  <c:v>6.578947000000003E-2</c:v>
                </c:pt>
                <c:pt idx="88">
                  <c:v>0.21097046000000014</c:v>
                </c:pt>
                <c:pt idx="89">
                  <c:v>6.4641240000000003E-2</c:v>
                </c:pt>
                <c:pt idx="90">
                  <c:v>0.58708413999999931</c:v>
                </c:pt>
                <c:pt idx="91">
                  <c:v>0.40080160000000026</c:v>
                </c:pt>
                <c:pt idx="92">
                  <c:v>0</c:v>
                </c:pt>
                <c:pt idx="93">
                  <c:v>0</c:v>
                </c:pt>
                <c:pt idx="94">
                  <c:v>0</c:v>
                </c:pt>
                <c:pt idx="95">
                  <c:v>0</c:v>
                </c:pt>
                <c:pt idx="96">
                  <c:v>0</c:v>
                </c:pt>
                <c:pt idx="97">
                  <c:v>0</c:v>
                </c:pt>
                <c:pt idx="98">
                  <c:v>0</c:v>
                </c:pt>
                <c:pt idx="99">
                  <c:v>7.0077080000000014E-2</c:v>
                </c:pt>
                <c:pt idx="100">
                  <c:v>7.1684579999999998E-2</c:v>
                </c:pt>
                <c:pt idx="101">
                  <c:v>0.12285011999999998</c:v>
                </c:pt>
              </c:numCache>
            </c:numRef>
          </c:val>
        </c:ser>
        <c:dLbls>
          <c:showLegendKey val="0"/>
          <c:showVal val="0"/>
          <c:showCatName val="0"/>
          <c:showSerName val="0"/>
          <c:showPercent val="0"/>
          <c:showBubbleSize val="0"/>
        </c:dLbls>
        <c:gapWidth val="0"/>
        <c:overlap val="66"/>
        <c:axId val="180754688"/>
        <c:axId val="180764672"/>
      </c:barChart>
      <c:lineChart>
        <c:grouping val="standard"/>
        <c:varyColors val="0"/>
        <c:ser>
          <c:idx val="0"/>
          <c:order val="1"/>
          <c:tx>
            <c:v>Standard</c:v>
          </c:tx>
          <c:spPr>
            <a:ln>
              <a:solidFill>
                <a:srgbClr val="C00000"/>
              </a:solidFill>
            </a:ln>
          </c:spPr>
          <c:marker>
            <c:symbol val="none"/>
          </c:marker>
          <c:val>
            <c:numRef>
              <c:f>Data!$C$13:$C$304</c:f>
              <c:numCache>
                <c:formatCode>General</c:formatCode>
                <c:ptCount val="292"/>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5</c:v>
                </c:pt>
                <c:pt idx="161">
                  <c:v>5</c:v>
                </c:pt>
                <c:pt idx="162">
                  <c:v>5</c:v>
                </c:pt>
                <c:pt idx="163">
                  <c:v>5</c:v>
                </c:pt>
                <c:pt idx="164">
                  <c:v>5</c:v>
                </c:pt>
                <c:pt idx="165">
                  <c:v>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pt idx="186">
                  <c:v>5</c:v>
                </c:pt>
                <c:pt idx="187">
                  <c:v>5</c:v>
                </c:pt>
                <c:pt idx="188">
                  <c:v>5</c:v>
                </c:pt>
                <c:pt idx="189">
                  <c:v>5</c:v>
                </c:pt>
                <c:pt idx="190">
                  <c:v>5</c:v>
                </c:pt>
                <c:pt idx="191">
                  <c:v>5</c:v>
                </c:pt>
                <c:pt idx="192">
                  <c:v>5</c:v>
                </c:pt>
                <c:pt idx="193">
                  <c:v>5</c:v>
                </c:pt>
                <c:pt idx="194">
                  <c:v>5</c:v>
                </c:pt>
                <c:pt idx="195">
                  <c:v>5</c:v>
                </c:pt>
                <c:pt idx="196">
                  <c:v>5</c:v>
                </c:pt>
                <c:pt idx="197">
                  <c:v>5</c:v>
                </c:pt>
                <c:pt idx="198">
                  <c:v>5</c:v>
                </c:pt>
                <c:pt idx="199">
                  <c:v>5</c:v>
                </c:pt>
                <c:pt idx="200">
                  <c:v>5</c:v>
                </c:pt>
                <c:pt idx="201">
                  <c:v>5</c:v>
                </c:pt>
                <c:pt idx="202">
                  <c:v>5</c:v>
                </c:pt>
                <c:pt idx="203">
                  <c:v>5</c:v>
                </c:pt>
                <c:pt idx="204">
                  <c:v>5</c:v>
                </c:pt>
                <c:pt idx="205">
                  <c:v>5</c:v>
                </c:pt>
                <c:pt idx="206">
                  <c:v>5</c:v>
                </c:pt>
                <c:pt idx="207">
                  <c:v>5</c:v>
                </c:pt>
                <c:pt idx="208">
                  <c:v>5</c:v>
                </c:pt>
                <c:pt idx="209">
                  <c:v>5</c:v>
                </c:pt>
                <c:pt idx="210">
                  <c:v>5</c:v>
                </c:pt>
                <c:pt idx="211">
                  <c:v>5</c:v>
                </c:pt>
                <c:pt idx="212">
                  <c:v>5</c:v>
                </c:pt>
                <c:pt idx="213">
                  <c:v>5</c:v>
                </c:pt>
                <c:pt idx="214">
                  <c:v>5</c:v>
                </c:pt>
                <c:pt idx="215">
                  <c:v>5</c:v>
                </c:pt>
                <c:pt idx="216">
                  <c:v>5</c:v>
                </c:pt>
                <c:pt idx="217">
                  <c:v>5</c:v>
                </c:pt>
                <c:pt idx="218">
                  <c:v>5</c:v>
                </c:pt>
                <c:pt idx="219">
                  <c:v>5</c:v>
                </c:pt>
                <c:pt idx="220">
                  <c:v>5</c:v>
                </c:pt>
                <c:pt idx="221">
                  <c:v>5</c:v>
                </c:pt>
                <c:pt idx="222">
                  <c:v>5</c:v>
                </c:pt>
                <c:pt idx="223">
                  <c:v>5</c:v>
                </c:pt>
                <c:pt idx="224">
                  <c:v>5</c:v>
                </c:pt>
                <c:pt idx="225">
                  <c:v>5</c:v>
                </c:pt>
                <c:pt idx="226">
                  <c:v>5</c:v>
                </c:pt>
                <c:pt idx="227">
                  <c:v>5</c:v>
                </c:pt>
                <c:pt idx="228">
                  <c:v>5</c:v>
                </c:pt>
                <c:pt idx="229">
                  <c:v>5</c:v>
                </c:pt>
                <c:pt idx="230">
                  <c:v>5</c:v>
                </c:pt>
                <c:pt idx="231">
                  <c:v>5</c:v>
                </c:pt>
                <c:pt idx="232">
                  <c:v>5</c:v>
                </c:pt>
                <c:pt idx="233">
                  <c:v>5</c:v>
                </c:pt>
                <c:pt idx="234">
                  <c:v>5</c:v>
                </c:pt>
                <c:pt idx="235">
                  <c:v>5</c:v>
                </c:pt>
                <c:pt idx="236">
                  <c:v>5</c:v>
                </c:pt>
                <c:pt idx="237">
                  <c:v>5</c:v>
                </c:pt>
                <c:pt idx="238">
                  <c:v>5</c:v>
                </c:pt>
                <c:pt idx="239">
                  <c:v>5</c:v>
                </c:pt>
                <c:pt idx="240">
                  <c:v>5</c:v>
                </c:pt>
                <c:pt idx="241">
                  <c:v>5</c:v>
                </c:pt>
                <c:pt idx="242">
                  <c:v>5</c:v>
                </c:pt>
                <c:pt idx="243">
                  <c:v>5</c:v>
                </c:pt>
                <c:pt idx="244">
                  <c:v>5</c:v>
                </c:pt>
                <c:pt idx="245">
                  <c:v>5</c:v>
                </c:pt>
                <c:pt idx="246">
                  <c:v>5</c:v>
                </c:pt>
                <c:pt idx="247">
                  <c:v>5</c:v>
                </c:pt>
                <c:pt idx="248">
                  <c:v>5</c:v>
                </c:pt>
                <c:pt idx="249">
                  <c:v>5</c:v>
                </c:pt>
                <c:pt idx="250">
                  <c:v>5</c:v>
                </c:pt>
                <c:pt idx="251">
                  <c:v>5</c:v>
                </c:pt>
                <c:pt idx="252">
                  <c:v>5</c:v>
                </c:pt>
                <c:pt idx="253">
                  <c:v>5</c:v>
                </c:pt>
                <c:pt idx="254">
                  <c:v>5</c:v>
                </c:pt>
                <c:pt idx="255">
                  <c:v>5</c:v>
                </c:pt>
                <c:pt idx="256">
                  <c:v>5</c:v>
                </c:pt>
                <c:pt idx="257">
                  <c:v>5</c:v>
                </c:pt>
                <c:pt idx="258">
                  <c:v>5</c:v>
                </c:pt>
                <c:pt idx="259">
                  <c:v>5</c:v>
                </c:pt>
                <c:pt idx="260">
                  <c:v>5</c:v>
                </c:pt>
                <c:pt idx="261">
                  <c:v>5</c:v>
                </c:pt>
                <c:pt idx="262">
                  <c:v>5</c:v>
                </c:pt>
                <c:pt idx="263">
                  <c:v>5</c:v>
                </c:pt>
                <c:pt idx="264">
                  <c:v>5</c:v>
                </c:pt>
                <c:pt idx="265">
                  <c:v>5</c:v>
                </c:pt>
                <c:pt idx="266">
                  <c:v>5</c:v>
                </c:pt>
                <c:pt idx="267">
                  <c:v>5</c:v>
                </c:pt>
                <c:pt idx="268">
                  <c:v>5</c:v>
                </c:pt>
                <c:pt idx="269">
                  <c:v>5</c:v>
                </c:pt>
                <c:pt idx="270">
                  <c:v>5</c:v>
                </c:pt>
                <c:pt idx="271">
                  <c:v>5</c:v>
                </c:pt>
                <c:pt idx="272">
                  <c:v>5</c:v>
                </c:pt>
                <c:pt idx="273">
                  <c:v>5</c:v>
                </c:pt>
                <c:pt idx="274">
                  <c:v>5</c:v>
                </c:pt>
                <c:pt idx="275">
                  <c:v>5</c:v>
                </c:pt>
                <c:pt idx="276">
                  <c:v>5</c:v>
                </c:pt>
                <c:pt idx="277">
                  <c:v>5</c:v>
                </c:pt>
                <c:pt idx="278">
                  <c:v>5</c:v>
                </c:pt>
                <c:pt idx="279">
                  <c:v>5</c:v>
                </c:pt>
                <c:pt idx="280">
                  <c:v>5</c:v>
                </c:pt>
                <c:pt idx="281">
                  <c:v>5</c:v>
                </c:pt>
                <c:pt idx="282">
                  <c:v>5</c:v>
                </c:pt>
                <c:pt idx="283">
                  <c:v>5</c:v>
                </c:pt>
                <c:pt idx="284">
                  <c:v>5</c:v>
                </c:pt>
                <c:pt idx="285">
                  <c:v>5</c:v>
                </c:pt>
                <c:pt idx="286">
                  <c:v>5</c:v>
                </c:pt>
                <c:pt idx="287">
                  <c:v>5</c:v>
                </c:pt>
                <c:pt idx="288">
                  <c:v>5</c:v>
                </c:pt>
                <c:pt idx="289">
                  <c:v>5</c:v>
                </c:pt>
                <c:pt idx="290">
                  <c:v>5</c:v>
                </c:pt>
                <c:pt idx="291">
                  <c:v>5</c:v>
                </c:pt>
              </c:numCache>
            </c:numRef>
          </c:val>
          <c:smooth val="0"/>
        </c:ser>
        <c:dLbls>
          <c:showLegendKey val="0"/>
          <c:showVal val="0"/>
          <c:showCatName val="0"/>
          <c:showSerName val="0"/>
          <c:showPercent val="0"/>
          <c:showBubbleSize val="0"/>
        </c:dLbls>
        <c:marker val="1"/>
        <c:smooth val="0"/>
        <c:axId val="180754688"/>
        <c:axId val="180764672"/>
      </c:lineChart>
      <c:dateAx>
        <c:axId val="180754688"/>
        <c:scaling>
          <c:orientation val="minMax"/>
        </c:scaling>
        <c:delete val="0"/>
        <c:axPos val="b"/>
        <c:numFmt formatCode="mmm\-yy" sourceLinked="0"/>
        <c:majorTickMark val="out"/>
        <c:minorTickMark val="out"/>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s-MX"/>
          </a:p>
        </c:txPr>
        <c:crossAx val="180764672"/>
        <c:crosses val="autoZero"/>
        <c:auto val="0"/>
        <c:lblOffset val="100"/>
        <c:baseTimeUnit val="months"/>
        <c:majorUnit val="18"/>
        <c:majorTimeUnit val="years"/>
        <c:minorUnit val="12"/>
        <c:minorTimeUnit val="months"/>
      </c:dateAx>
      <c:valAx>
        <c:axId val="180764672"/>
        <c:scaling>
          <c:orientation val="minMax"/>
          <c:max val="12"/>
          <c:min val="0"/>
        </c:scaling>
        <c:delete val="0"/>
        <c:axPos val="l"/>
        <c:title>
          <c:tx>
            <c:rich>
              <a:bodyPr/>
              <a:lstStyle/>
              <a:p>
                <a:pPr>
                  <a:defRPr sz="1400" b="1" i="0" u="none" strike="noStrike" baseline="0">
                    <a:solidFill>
                      <a:srgbClr val="000000"/>
                    </a:solidFill>
                    <a:latin typeface="Arial"/>
                    <a:ea typeface="Arial"/>
                    <a:cs typeface="Arial"/>
                  </a:defRPr>
                </a:pPr>
                <a:r>
                  <a:rPr lang="en-US" sz="1400" b="1"/>
                  <a:t>% TC Positive</a:t>
                </a:r>
              </a:p>
            </c:rich>
          </c:tx>
          <c:layout>
            <c:manualLayout>
              <c:xMode val="edge"/>
              <c:yMode val="edge"/>
              <c:x val="5.7808937979179119E-3"/>
              <c:y val="0.3298968290233204"/>
            </c:manualLayout>
          </c:layout>
          <c:overlay val="0"/>
          <c:spPr>
            <a:noFill/>
            <a:ln w="25400">
              <a:noFill/>
            </a:ln>
          </c:spPr>
        </c:title>
        <c:numFmt formatCode="0.0;[Red]0.0" sourceLinked="0"/>
        <c:majorTickMark val="cross"/>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s-MX"/>
          </a:p>
        </c:txPr>
        <c:crossAx val="180754688"/>
        <c:crosses val="autoZero"/>
        <c:crossBetween val="between"/>
        <c:majorUnit val="1"/>
        <c:minorUnit val="0.1"/>
      </c:valAx>
      <c:spPr>
        <a:noFill/>
        <a:ln w="25400">
          <a:noFill/>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s-MX"/>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82246580093921"/>
          <c:y val="0.16519841555790532"/>
          <c:w val="0.8720934733899498"/>
          <c:h val="0.56387725843764891"/>
        </c:manualLayout>
      </c:layout>
      <c:barChart>
        <c:barDir val="col"/>
        <c:grouping val="clustered"/>
        <c:varyColors val="0"/>
        <c:ser>
          <c:idx val="1"/>
          <c:order val="0"/>
          <c:tx>
            <c:v>Quarterly Average</c:v>
          </c:tx>
          <c:spPr>
            <a:solidFill>
              <a:schemeClr val="tx1"/>
            </a:solidFill>
            <a:ln w="12700">
              <a:solidFill>
                <a:srgbClr val="000000"/>
              </a:solidFill>
              <a:prstDash val="solid"/>
            </a:ln>
          </c:spPr>
          <c:invertIfNegative val="0"/>
          <c:cat>
            <c:strRef>
              <c:f>'Metro TTHM RAA'!$B$2:$B$103</c:f>
              <c:strCache>
                <c:ptCount val="102"/>
                <c:pt idx="0">
                  <c:v>Q1-90</c:v>
                </c:pt>
                <c:pt idx="1">
                  <c:v>Q2-90</c:v>
                </c:pt>
                <c:pt idx="2">
                  <c:v>Q3-90</c:v>
                </c:pt>
                <c:pt idx="3">
                  <c:v>Q4-90</c:v>
                </c:pt>
                <c:pt idx="4">
                  <c:v>Q1-91</c:v>
                </c:pt>
                <c:pt idx="5">
                  <c:v>Q2-91</c:v>
                </c:pt>
                <c:pt idx="6">
                  <c:v>Q3-91</c:v>
                </c:pt>
                <c:pt idx="7">
                  <c:v>Q4-91</c:v>
                </c:pt>
                <c:pt idx="8">
                  <c:v>Q1-92</c:v>
                </c:pt>
                <c:pt idx="9">
                  <c:v>Q2-92</c:v>
                </c:pt>
                <c:pt idx="10">
                  <c:v>Q3-92</c:v>
                </c:pt>
                <c:pt idx="11">
                  <c:v>Q4-92</c:v>
                </c:pt>
                <c:pt idx="12">
                  <c:v>Q1-93</c:v>
                </c:pt>
                <c:pt idx="13">
                  <c:v>Q2-93</c:v>
                </c:pt>
                <c:pt idx="14">
                  <c:v>Q3-93</c:v>
                </c:pt>
                <c:pt idx="15">
                  <c:v>Q4-93</c:v>
                </c:pt>
                <c:pt idx="16">
                  <c:v>Q1-94</c:v>
                </c:pt>
                <c:pt idx="17">
                  <c:v>Q2-94</c:v>
                </c:pt>
                <c:pt idx="18">
                  <c:v>Q3-94</c:v>
                </c:pt>
                <c:pt idx="19">
                  <c:v>Q4-94</c:v>
                </c:pt>
                <c:pt idx="20">
                  <c:v>Q1-95</c:v>
                </c:pt>
                <c:pt idx="21">
                  <c:v>Q2-95</c:v>
                </c:pt>
                <c:pt idx="22">
                  <c:v>Q3-95</c:v>
                </c:pt>
                <c:pt idx="23">
                  <c:v>Q4-95</c:v>
                </c:pt>
                <c:pt idx="24">
                  <c:v>Q1-96</c:v>
                </c:pt>
                <c:pt idx="25">
                  <c:v>Q2-96</c:v>
                </c:pt>
                <c:pt idx="26">
                  <c:v>Q3-96</c:v>
                </c:pt>
                <c:pt idx="27">
                  <c:v>Q4-96</c:v>
                </c:pt>
                <c:pt idx="28">
                  <c:v>Q1-97</c:v>
                </c:pt>
                <c:pt idx="29">
                  <c:v>Q2-97</c:v>
                </c:pt>
                <c:pt idx="30">
                  <c:v>Q3-97</c:v>
                </c:pt>
                <c:pt idx="31">
                  <c:v>Q4-97</c:v>
                </c:pt>
                <c:pt idx="32">
                  <c:v>Q1-98</c:v>
                </c:pt>
                <c:pt idx="33">
                  <c:v>Q2-98</c:v>
                </c:pt>
                <c:pt idx="34">
                  <c:v>Q3-98</c:v>
                </c:pt>
                <c:pt idx="35">
                  <c:v>Q4-98</c:v>
                </c:pt>
                <c:pt idx="36">
                  <c:v>Q1-99</c:v>
                </c:pt>
                <c:pt idx="37">
                  <c:v>Q2-99</c:v>
                </c:pt>
                <c:pt idx="38">
                  <c:v>Q3-99</c:v>
                </c:pt>
                <c:pt idx="39">
                  <c:v>Q4-99</c:v>
                </c:pt>
                <c:pt idx="40">
                  <c:v>Q1-00</c:v>
                </c:pt>
                <c:pt idx="41">
                  <c:v>Q2-00</c:v>
                </c:pt>
                <c:pt idx="42">
                  <c:v>Q3-00</c:v>
                </c:pt>
                <c:pt idx="43">
                  <c:v>Q4-00</c:v>
                </c:pt>
                <c:pt idx="44">
                  <c:v>Q1-01</c:v>
                </c:pt>
                <c:pt idx="45">
                  <c:v>Q2-01</c:v>
                </c:pt>
                <c:pt idx="46">
                  <c:v>Q3-01</c:v>
                </c:pt>
                <c:pt idx="47">
                  <c:v>Q4-01</c:v>
                </c:pt>
                <c:pt idx="48">
                  <c:v>Q1-02</c:v>
                </c:pt>
                <c:pt idx="49">
                  <c:v>Q2-02</c:v>
                </c:pt>
                <c:pt idx="50">
                  <c:v>Q3-02</c:v>
                </c:pt>
                <c:pt idx="51">
                  <c:v>Q4-02</c:v>
                </c:pt>
                <c:pt idx="52">
                  <c:v>Q1-03</c:v>
                </c:pt>
                <c:pt idx="53">
                  <c:v>Q2-03</c:v>
                </c:pt>
                <c:pt idx="54">
                  <c:v>Q3-03</c:v>
                </c:pt>
                <c:pt idx="55">
                  <c:v>Q4-03</c:v>
                </c:pt>
                <c:pt idx="56">
                  <c:v>Q1-04</c:v>
                </c:pt>
                <c:pt idx="57">
                  <c:v>Q2-04</c:v>
                </c:pt>
                <c:pt idx="58">
                  <c:v>Q3-04</c:v>
                </c:pt>
                <c:pt idx="59">
                  <c:v>Q4-04</c:v>
                </c:pt>
                <c:pt idx="60">
                  <c:v>Q1-05</c:v>
                </c:pt>
                <c:pt idx="61">
                  <c:v>Q2-05</c:v>
                </c:pt>
                <c:pt idx="62">
                  <c:v>Q3-05</c:v>
                </c:pt>
                <c:pt idx="63">
                  <c:v>Q4-05</c:v>
                </c:pt>
                <c:pt idx="64">
                  <c:v>Q1-06</c:v>
                </c:pt>
                <c:pt idx="65">
                  <c:v>Q2-06</c:v>
                </c:pt>
                <c:pt idx="66">
                  <c:v>Q3-06</c:v>
                </c:pt>
                <c:pt idx="67">
                  <c:v>Q4-06</c:v>
                </c:pt>
                <c:pt idx="68">
                  <c:v>Q1-07</c:v>
                </c:pt>
                <c:pt idx="69">
                  <c:v>Q2-07</c:v>
                </c:pt>
                <c:pt idx="70">
                  <c:v>Q3-07</c:v>
                </c:pt>
                <c:pt idx="71">
                  <c:v>Q4-07</c:v>
                </c:pt>
                <c:pt idx="72">
                  <c:v>Q1-08</c:v>
                </c:pt>
                <c:pt idx="73">
                  <c:v>Q2-08</c:v>
                </c:pt>
                <c:pt idx="74">
                  <c:v>Q3-08</c:v>
                </c:pt>
                <c:pt idx="75">
                  <c:v>Q4-08</c:v>
                </c:pt>
                <c:pt idx="76">
                  <c:v>Q1-09</c:v>
                </c:pt>
                <c:pt idx="77">
                  <c:v>Q2-09</c:v>
                </c:pt>
                <c:pt idx="78">
                  <c:v>Q3-09</c:v>
                </c:pt>
                <c:pt idx="79">
                  <c:v>Q4-09</c:v>
                </c:pt>
                <c:pt idx="80">
                  <c:v>Q1-10</c:v>
                </c:pt>
                <c:pt idx="81">
                  <c:v>Q2-10</c:v>
                </c:pt>
                <c:pt idx="82">
                  <c:v>Q3-10</c:v>
                </c:pt>
                <c:pt idx="83">
                  <c:v>Q4-10</c:v>
                </c:pt>
                <c:pt idx="84">
                  <c:v>Q1-11</c:v>
                </c:pt>
                <c:pt idx="85">
                  <c:v>Q2-11</c:v>
                </c:pt>
                <c:pt idx="86">
                  <c:v>Q3-11</c:v>
                </c:pt>
                <c:pt idx="87">
                  <c:v>Q4-11</c:v>
                </c:pt>
                <c:pt idx="88">
                  <c:v>Q1-12</c:v>
                </c:pt>
                <c:pt idx="89">
                  <c:v>Q2-12</c:v>
                </c:pt>
                <c:pt idx="90">
                  <c:v>Q3-12</c:v>
                </c:pt>
                <c:pt idx="91">
                  <c:v>Q4-12</c:v>
                </c:pt>
                <c:pt idx="92">
                  <c:v>Q1-13</c:v>
                </c:pt>
                <c:pt idx="93">
                  <c:v>Q2-13</c:v>
                </c:pt>
                <c:pt idx="94">
                  <c:v>Q3-13</c:v>
                </c:pt>
                <c:pt idx="95">
                  <c:v>Q4-13</c:v>
                </c:pt>
                <c:pt idx="96">
                  <c:v>Q1-14</c:v>
                </c:pt>
                <c:pt idx="97">
                  <c:v>Q2-14</c:v>
                </c:pt>
                <c:pt idx="98">
                  <c:v>Q3-14</c:v>
                </c:pt>
                <c:pt idx="99">
                  <c:v>Q4-14</c:v>
                </c:pt>
                <c:pt idx="100">
                  <c:v>Q1-15</c:v>
                </c:pt>
                <c:pt idx="101">
                  <c:v>Q2-15</c:v>
                </c:pt>
              </c:strCache>
            </c:strRef>
          </c:cat>
          <c:val>
            <c:numRef>
              <c:f>'Metro TTHM RAA'!$C$2:$C$103</c:f>
              <c:numCache>
                <c:formatCode>0.0</c:formatCode>
                <c:ptCount val="102"/>
                <c:pt idx="0">
                  <c:v>15.571428571428571</c:v>
                </c:pt>
                <c:pt idx="1">
                  <c:v>13.6</c:v>
                </c:pt>
                <c:pt idx="2">
                  <c:v>14.785714285714286</c:v>
                </c:pt>
                <c:pt idx="3">
                  <c:v>13.285714285714286</c:v>
                </c:pt>
                <c:pt idx="4">
                  <c:v>16.571428571428573</c:v>
                </c:pt>
                <c:pt idx="5">
                  <c:v>17.585714285714257</c:v>
                </c:pt>
                <c:pt idx="6">
                  <c:v>16.057142857142839</c:v>
                </c:pt>
                <c:pt idx="7">
                  <c:v>16.71428571428574</c:v>
                </c:pt>
                <c:pt idx="8">
                  <c:v>21.514285714285741</c:v>
                </c:pt>
                <c:pt idx="9">
                  <c:v>22.6</c:v>
                </c:pt>
                <c:pt idx="10">
                  <c:v>22.14285714285716</c:v>
                </c:pt>
                <c:pt idx="11">
                  <c:v>15.7</c:v>
                </c:pt>
                <c:pt idx="12">
                  <c:v>16.285714285714249</c:v>
                </c:pt>
                <c:pt idx="13">
                  <c:v>18.828571428571433</c:v>
                </c:pt>
                <c:pt idx="14">
                  <c:v>19.542857142857144</c:v>
                </c:pt>
                <c:pt idx="15">
                  <c:v>14.671428571428573</c:v>
                </c:pt>
                <c:pt idx="16">
                  <c:v>16.571428571428573</c:v>
                </c:pt>
                <c:pt idx="17">
                  <c:v>18.600000000000001</c:v>
                </c:pt>
                <c:pt idx="18">
                  <c:v>19.257142857142838</c:v>
                </c:pt>
                <c:pt idx="19">
                  <c:v>19.14285714285716</c:v>
                </c:pt>
                <c:pt idx="20">
                  <c:v>13.928571428571413</c:v>
                </c:pt>
                <c:pt idx="21">
                  <c:v>19.857142857142843</c:v>
                </c:pt>
                <c:pt idx="22">
                  <c:v>16.8</c:v>
                </c:pt>
                <c:pt idx="23">
                  <c:v>13.071428571428571</c:v>
                </c:pt>
                <c:pt idx="24">
                  <c:v>10.5</c:v>
                </c:pt>
                <c:pt idx="25">
                  <c:v>20.666666666666668</c:v>
                </c:pt>
                <c:pt idx="26">
                  <c:v>15.285714285714286</c:v>
                </c:pt>
                <c:pt idx="27">
                  <c:v>14.257142857142856</c:v>
                </c:pt>
                <c:pt idx="28">
                  <c:v>17.428571428571427</c:v>
                </c:pt>
                <c:pt idx="29">
                  <c:v>20.285714285714249</c:v>
                </c:pt>
                <c:pt idx="30">
                  <c:v>17.571428571428573</c:v>
                </c:pt>
                <c:pt idx="31">
                  <c:v>20.71428571428574</c:v>
                </c:pt>
                <c:pt idx="32">
                  <c:v>14.483888888888897</c:v>
                </c:pt>
                <c:pt idx="33">
                  <c:v>48.763750000000037</c:v>
                </c:pt>
                <c:pt idx="34">
                  <c:v>69.287777777777748</c:v>
                </c:pt>
                <c:pt idx="35">
                  <c:v>61.051333333333325</c:v>
                </c:pt>
                <c:pt idx="36">
                  <c:v>47.831954022988498</c:v>
                </c:pt>
                <c:pt idx="37">
                  <c:v>66.304666666666662</c:v>
                </c:pt>
                <c:pt idx="38">
                  <c:v>37.754000000000005</c:v>
                </c:pt>
                <c:pt idx="39">
                  <c:v>35.316000000000003</c:v>
                </c:pt>
                <c:pt idx="40">
                  <c:v>31.434000000000001</c:v>
                </c:pt>
                <c:pt idx="41">
                  <c:v>40.735333333333372</c:v>
                </c:pt>
                <c:pt idx="42">
                  <c:v>87.527999999999992</c:v>
                </c:pt>
                <c:pt idx="43">
                  <c:v>54.597333333333353</c:v>
                </c:pt>
                <c:pt idx="44">
                  <c:v>56.844102466666584</c:v>
                </c:pt>
                <c:pt idx="45">
                  <c:v>69.444102533333336</c:v>
                </c:pt>
                <c:pt idx="46">
                  <c:v>78.55166660000009</c:v>
                </c:pt>
                <c:pt idx="47">
                  <c:v>46.291794800000012</c:v>
                </c:pt>
                <c:pt idx="48">
                  <c:v>34.566666666666592</c:v>
                </c:pt>
                <c:pt idx="49">
                  <c:v>50.327179400000006</c:v>
                </c:pt>
                <c:pt idx="50">
                  <c:v>70.584358933333263</c:v>
                </c:pt>
                <c:pt idx="51">
                  <c:v>39.2563636</c:v>
                </c:pt>
                <c:pt idx="52">
                  <c:v>50.289999933333334</c:v>
                </c:pt>
                <c:pt idx="53">
                  <c:v>76.606666666666655</c:v>
                </c:pt>
                <c:pt idx="54">
                  <c:v>60.409990466666578</c:v>
                </c:pt>
                <c:pt idx="55">
                  <c:v>77.339487133333208</c:v>
                </c:pt>
                <c:pt idx="56">
                  <c:v>77.413333333333313</c:v>
                </c:pt>
                <c:pt idx="57">
                  <c:v>65.970769133333278</c:v>
                </c:pt>
                <c:pt idx="58">
                  <c:v>76.482527399999981</c:v>
                </c:pt>
                <c:pt idx="59">
                  <c:v>60.853846133333263</c:v>
                </c:pt>
                <c:pt idx="60">
                  <c:v>68.566666599999991</c:v>
                </c:pt>
                <c:pt idx="61">
                  <c:v>100.924102</c:v>
                </c:pt>
                <c:pt idx="62">
                  <c:v>10.093025941176462</c:v>
                </c:pt>
                <c:pt idx="63">
                  <c:v>4.5046111</c:v>
                </c:pt>
                <c:pt idx="64">
                  <c:v>2.6735937500000038</c:v>
                </c:pt>
                <c:pt idx="65">
                  <c:v>5.7165625000000002</c:v>
                </c:pt>
                <c:pt idx="66">
                  <c:v>9.137812499999999</c:v>
                </c:pt>
                <c:pt idx="67">
                  <c:v>2.7637499875000002</c:v>
                </c:pt>
                <c:pt idx="68">
                  <c:v>1.99484375</c:v>
                </c:pt>
                <c:pt idx="69">
                  <c:v>5.1990624937500076</c:v>
                </c:pt>
                <c:pt idx="70">
                  <c:v>4.899375</c:v>
                </c:pt>
                <c:pt idx="71">
                  <c:v>2.3712499999999959</c:v>
                </c:pt>
                <c:pt idx="72">
                  <c:v>0.8687500000000008</c:v>
                </c:pt>
                <c:pt idx="73">
                  <c:v>4.2274999999999965</c:v>
                </c:pt>
                <c:pt idx="74">
                  <c:v>6.4056249999999997</c:v>
                </c:pt>
                <c:pt idx="75">
                  <c:v>3.24</c:v>
                </c:pt>
                <c:pt idx="76">
                  <c:v>1.0506666666666669</c:v>
                </c:pt>
                <c:pt idx="77">
                  <c:v>13.173125000000001</c:v>
                </c:pt>
                <c:pt idx="78">
                  <c:v>31.25</c:v>
                </c:pt>
                <c:pt idx="79">
                  <c:v>3.2581250000000002</c:v>
                </c:pt>
                <c:pt idx="80">
                  <c:v>3.2868749999999998</c:v>
                </c:pt>
                <c:pt idx="81">
                  <c:v>18.431249999999977</c:v>
                </c:pt>
                <c:pt idx="82">
                  <c:v>9.760625000000001</c:v>
                </c:pt>
                <c:pt idx="83">
                  <c:v>4.014374999999994</c:v>
                </c:pt>
                <c:pt idx="84">
                  <c:v>2.4074999999999998</c:v>
                </c:pt>
                <c:pt idx="85">
                  <c:v>6.4499999999999993</c:v>
                </c:pt>
                <c:pt idx="86">
                  <c:v>13.093750000000002</c:v>
                </c:pt>
                <c:pt idx="87">
                  <c:v>4.850625</c:v>
                </c:pt>
                <c:pt idx="88">
                  <c:v>6.96</c:v>
                </c:pt>
                <c:pt idx="89">
                  <c:v>8.1987500000000004</c:v>
                </c:pt>
                <c:pt idx="90">
                  <c:v>9.6865625000000026</c:v>
                </c:pt>
                <c:pt idx="91">
                  <c:v>5.7159374999999963</c:v>
                </c:pt>
                <c:pt idx="92">
                  <c:v>5.3127271999999985</c:v>
                </c:pt>
                <c:pt idx="93">
                  <c:v>11.275937000000004</c:v>
                </c:pt>
                <c:pt idx="94">
                  <c:v>18.467999999999989</c:v>
                </c:pt>
                <c:pt idx="95">
                  <c:v>9.0788887999999996</c:v>
                </c:pt>
                <c:pt idx="96">
                  <c:v>4.1714704999999999</c:v>
                </c:pt>
                <c:pt idx="97">
                  <c:v>14.839393000000001</c:v>
                </c:pt>
                <c:pt idx="98">
                  <c:v>12.763636000000009</c:v>
                </c:pt>
                <c:pt idx="99">
                  <c:v>9.2065625000000004</c:v>
                </c:pt>
                <c:pt idx="100">
                  <c:v>7.5724999999999998</c:v>
                </c:pt>
                <c:pt idx="101">
                  <c:v>16.274193</c:v>
                </c:pt>
              </c:numCache>
            </c:numRef>
          </c:val>
        </c:ser>
        <c:ser>
          <c:idx val="0"/>
          <c:order val="1"/>
          <c:tx>
            <c:v>Estimated Future Quarterly Levels</c:v>
          </c:tx>
          <c:spPr>
            <a:solidFill>
              <a:srgbClr val="CCFFCC"/>
            </a:solidFill>
            <a:ln w="12700">
              <a:solidFill>
                <a:srgbClr val="000000"/>
              </a:solidFill>
              <a:prstDash val="solid"/>
            </a:ln>
          </c:spPr>
          <c:invertIfNegative val="0"/>
          <c:cat>
            <c:strRef>
              <c:f>'Metro TTHM RAA'!$B$2:$B$103</c:f>
              <c:strCache>
                <c:ptCount val="102"/>
                <c:pt idx="0">
                  <c:v>Q1-90</c:v>
                </c:pt>
                <c:pt idx="1">
                  <c:v>Q2-90</c:v>
                </c:pt>
                <c:pt idx="2">
                  <c:v>Q3-90</c:v>
                </c:pt>
                <c:pt idx="3">
                  <c:v>Q4-90</c:v>
                </c:pt>
                <c:pt idx="4">
                  <c:v>Q1-91</c:v>
                </c:pt>
                <c:pt idx="5">
                  <c:v>Q2-91</c:v>
                </c:pt>
                <c:pt idx="6">
                  <c:v>Q3-91</c:v>
                </c:pt>
                <c:pt idx="7">
                  <c:v>Q4-91</c:v>
                </c:pt>
                <c:pt idx="8">
                  <c:v>Q1-92</c:v>
                </c:pt>
                <c:pt idx="9">
                  <c:v>Q2-92</c:v>
                </c:pt>
                <c:pt idx="10">
                  <c:v>Q3-92</c:v>
                </c:pt>
                <c:pt idx="11">
                  <c:v>Q4-92</c:v>
                </c:pt>
                <c:pt idx="12">
                  <c:v>Q1-93</c:v>
                </c:pt>
                <c:pt idx="13">
                  <c:v>Q2-93</c:v>
                </c:pt>
                <c:pt idx="14">
                  <c:v>Q3-93</c:v>
                </c:pt>
                <c:pt idx="15">
                  <c:v>Q4-93</c:v>
                </c:pt>
                <c:pt idx="16">
                  <c:v>Q1-94</c:v>
                </c:pt>
                <c:pt idx="17">
                  <c:v>Q2-94</c:v>
                </c:pt>
                <c:pt idx="18">
                  <c:v>Q3-94</c:v>
                </c:pt>
                <c:pt idx="19">
                  <c:v>Q4-94</c:v>
                </c:pt>
                <c:pt idx="20">
                  <c:v>Q1-95</c:v>
                </c:pt>
                <c:pt idx="21">
                  <c:v>Q2-95</c:v>
                </c:pt>
                <c:pt idx="22">
                  <c:v>Q3-95</c:v>
                </c:pt>
                <c:pt idx="23">
                  <c:v>Q4-95</c:v>
                </c:pt>
                <c:pt idx="24">
                  <c:v>Q1-96</c:v>
                </c:pt>
                <c:pt idx="25">
                  <c:v>Q2-96</c:v>
                </c:pt>
                <c:pt idx="26">
                  <c:v>Q3-96</c:v>
                </c:pt>
                <c:pt idx="27">
                  <c:v>Q4-96</c:v>
                </c:pt>
                <c:pt idx="28">
                  <c:v>Q1-97</c:v>
                </c:pt>
                <c:pt idx="29">
                  <c:v>Q2-97</c:v>
                </c:pt>
                <c:pt idx="30">
                  <c:v>Q3-97</c:v>
                </c:pt>
                <c:pt idx="31">
                  <c:v>Q4-97</c:v>
                </c:pt>
                <c:pt idx="32">
                  <c:v>Q1-98</c:v>
                </c:pt>
                <c:pt idx="33">
                  <c:v>Q2-98</c:v>
                </c:pt>
                <c:pt idx="34">
                  <c:v>Q3-98</c:v>
                </c:pt>
                <c:pt idx="35">
                  <c:v>Q4-98</c:v>
                </c:pt>
                <c:pt idx="36">
                  <c:v>Q1-99</c:v>
                </c:pt>
                <c:pt idx="37">
                  <c:v>Q2-99</c:v>
                </c:pt>
                <c:pt idx="38">
                  <c:v>Q3-99</c:v>
                </c:pt>
                <c:pt idx="39">
                  <c:v>Q4-99</c:v>
                </c:pt>
                <c:pt idx="40">
                  <c:v>Q1-00</c:v>
                </c:pt>
                <c:pt idx="41">
                  <c:v>Q2-00</c:v>
                </c:pt>
                <c:pt idx="42">
                  <c:v>Q3-00</c:v>
                </c:pt>
                <c:pt idx="43">
                  <c:v>Q4-00</c:v>
                </c:pt>
                <c:pt idx="44">
                  <c:v>Q1-01</c:v>
                </c:pt>
                <c:pt idx="45">
                  <c:v>Q2-01</c:v>
                </c:pt>
                <c:pt idx="46">
                  <c:v>Q3-01</c:v>
                </c:pt>
                <c:pt idx="47">
                  <c:v>Q4-01</c:v>
                </c:pt>
                <c:pt idx="48">
                  <c:v>Q1-02</c:v>
                </c:pt>
                <c:pt idx="49">
                  <c:v>Q2-02</c:v>
                </c:pt>
                <c:pt idx="50">
                  <c:v>Q3-02</c:v>
                </c:pt>
                <c:pt idx="51">
                  <c:v>Q4-02</c:v>
                </c:pt>
                <c:pt idx="52">
                  <c:v>Q1-03</c:v>
                </c:pt>
                <c:pt idx="53">
                  <c:v>Q2-03</c:v>
                </c:pt>
                <c:pt idx="54">
                  <c:v>Q3-03</c:v>
                </c:pt>
                <c:pt idx="55">
                  <c:v>Q4-03</c:v>
                </c:pt>
                <c:pt idx="56">
                  <c:v>Q1-04</c:v>
                </c:pt>
                <c:pt idx="57">
                  <c:v>Q2-04</c:v>
                </c:pt>
                <c:pt idx="58">
                  <c:v>Q3-04</c:v>
                </c:pt>
                <c:pt idx="59">
                  <c:v>Q4-04</c:v>
                </c:pt>
                <c:pt idx="60">
                  <c:v>Q1-05</c:v>
                </c:pt>
                <c:pt idx="61">
                  <c:v>Q2-05</c:v>
                </c:pt>
                <c:pt idx="62">
                  <c:v>Q3-05</c:v>
                </c:pt>
                <c:pt idx="63">
                  <c:v>Q4-05</c:v>
                </c:pt>
                <c:pt idx="64">
                  <c:v>Q1-06</c:v>
                </c:pt>
                <c:pt idx="65">
                  <c:v>Q2-06</c:v>
                </c:pt>
                <c:pt idx="66">
                  <c:v>Q3-06</c:v>
                </c:pt>
                <c:pt idx="67">
                  <c:v>Q4-06</c:v>
                </c:pt>
                <c:pt idx="68">
                  <c:v>Q1-07</c:v>
                </c:pt>
                <c:pt idx="69">
                  <c:v>Q2-07</c:v>
                </c:pt>
                <c:pt idx="70">
                  <c:v>Q3-07</c:v>
                </c:pt>
                <c:pt idx="71">
                  <c:v>Q4-07</c:v>
                </c:pt>
                <c:pt idx="72">
                  <c:v>Q1-08</c:v>
                </c:pt>
                <c:pt idx="73">
                  <c:v>Q2-08</c:v>
                </c:pt>
                <c:pt idx="74">
                  <c:v>Q3-08</c:v>
                </c:pt>
                <c:pt idx="75">
                  <c:v>Q4-08</c:v>
                </c:pt>
                <c:pt idx="76">
                  <c:v>Q1-09</c:v>
                </c:pt>
                <c:pt idx="77">
                  <c:v>Q2-09</c:v>
                </c:pt>
                <c:pt idx="78">
                  <c:v>Q3-09</c:v>
                </c:pt>
                <c:pt idx="79">
                  <c:v>Q4-09</c:v>
                </c:pt>
                <c:pt idx="80">
                  <c:v>Q1-10</c:v>
                </c:pt>
                <c:pt idx="81">
                  <c:v>Q2-10</c:v>
                </c:pt>
                <c:pt idx="82">
                  <c:v>Q3-10</c:v>
                </c:pt>
                <c:pt idx="83">
                  <c:v>Q4-10</c:v>
                </c:pt>
                <c:pt idx="84">
                  <c:v>Q1-11</c:v>
                </c:pt>
                <c:pt idx="85">
                  <c:v>Q2-11</c:v>
                </c:pt>
                <c:pt idx="86">
                  <c:v>Q3-11</c:v>
                </c:pt>
                <c:pt idx="87">
                  <c:v>Q4-11</c:v>
                </c:pt>
                <c:pt idx="88">
                  <c:v>Q1-12</c:v>
                </c:pt>
                <c:pt idx="89">
                  <c:v>Q2-12</c:v>
                </c:pt>
                <c:pt idx="90">
                  <c:v>Q3-12</c:v>
                </c:pt>
                <c:pt idx="91">
                  <c:v>Q4-12</c:v>
                </c:pt>
                <c:pt idx="92">
                  <c:v>Q1-13</c:v>
                </c:pt>
                <c:pt idx="93">
                  <c:v>Q2-13</c:v>
                </c:pt>
                <c:pt idx="94">
                  <c:v>Q3-13</c:v>
                </c:pt>
                <c:pt idx="95">
                  <c:v>Q4-13</c:v>
                </c:pt>
                <c:pt idx="96">
                  <c:v>Q1-14</c:v>
                </c:pt>
                <c:pt idx="97">
                  <c:v>Q2-14</c:v>
                </c:pt>
                <c:pt idx="98">
                  <c:v>Q3-14</c:v>
                </c:pt>
                <c:pt idx="99">
                  <c:v>Q4-14</c:v>
                </c:pt>
                <c:pt idx="100">
                  <c:v>Q1-15</c:v>
                </c:pt>
                <c:pt idx="101">
                  <c:v>Q2-15</c:v>
                </c:pt>
              </c:strCache>
            </c:strRef>
          </c:cat>
          <c:val>
            <c:numRef>
              <c:f>'Metro TTHM RAA'!$F$2:$F$103</c:f>
              <c:numCache>
                <c:formatCode>General</c:formatCode>
                <c:ptCount val="102"/>
                <c:pt idx="89">
                  <c:v>0</c:v>
                </c:pt>
              </c:numCache>
            </c:numRef>
          </c:val>
        </c:ser>
        <c:dLbls>
          <c:showLegendKey val="0"/>
          <c:showVal val="0"/>
          <c:showCatName val="0"/>
          <c:showSerName val="0"/>
          <c:showPercent val="0"/>
          <c:showBubbleSize val="0"/>
        </c:dLbls>
        <c:gapWidth val="150"/>
        <c:axId val="180835840"/>
        <c:axId val="180837376"/>
      </c:barChart>
      <c:lineChart>
        <c:grouping val="standard"/>
        <c:varyColors val="0"/>
        <c:ser>
          <c:idx val="2"/>
          <c:order val="2"/>
          <c:tx>
            <c:v>Running Annual Average (RAA)</c:v>
          </c:tx>
          <c:spPr>
            <a:ln w="28575">
              <a:solidFill>
                <a:srgbClr val="002060"/>
              </a:solidFill>
              <a:prstDash val="solid"/>
            </a:ln>
          </c:spPr>
          <c:marker>
            <c:symbol val="none"/>
          </c:marker>
          <c:cat>
            <c:strRef>
              <c:f>'Metro TTHM RAA'!$B$2:$B$103</c:f>
              <c:strCache>
                <c:ptCount val="102"/>
                <c:pt idx="0">
                  <c:v>Q1-90</c:v>
                </c:pt>
                <c:pt idx="1">
                  <c:v>Q2-90</c:v>
                </c:pt>
                <c:pt idx="2">
                  <c:v>Q3-90</c:v>
                </c:pt>
                <c:pt idx="3">
                  <c:v>Q4-90</c:v>
                </c:pt>
                <c:pt idx="4">
                  <c:v>Q1-91</c:v>
                </c:pt>
                <c:pt idx="5">
                  <c:v>Q2-91</c:v>
                </c:pt>
                <c:pt idx="6">
                  <c:v>Q3-91</c:v>
                </c:pt>
                <c:pt idx="7">
                  <c:v>Q4-91</c:v>
                </c:pt>
                <c:pt idx="8">
                  <c:v>Q1-92</c:v>
                </c:pt>
                <c:pt idx="9">
                  <c:v>Q2-92</c:v>
                </c:pt>
                <c:pt idx="10">
                  <c:v>Q3-92</c:v>
                </c:pt>
                <c:pt idx="11">
                  <c:v>Q4-92</c:v>
                </c:pt>
                <c:pt idx="12">
                  <c:v>Q1-93</c:v>
                </c:pt>
                <c:pt idx="13">
                  <c:v>Q2-93</c:v>
                </c:pt>
                <c:pt idx="14">
                  <c:v>Q3-93</c:v>
                </c:pt>
                <c:pt idx="15">
                  <c:v>Q4-93</c:v>
                </c:pt>
                <c:pt idx="16">
                  <c:v>Q1-94</c:v>
                </c:pt>
                <c:pt idx="17">
                  <c:v>Q2-94</c:v>
                </c:pt>
                <c:pt idx="18">
                  <c:v>Q3-94</c:v>
                </c:pt>
                <c:pt idx="19">
                  <c:v>Q4-94</c:v>
                </c:pt>
                <c:pt idx="20">
                  <c:v>Q1-95</c:v>
                </c:pt>
                <c:pt idx="21">
                  <c:v>Q2-95</c:v>
                </c:pt>
                <c:pt idx="22">
                  <c:v>Q3-95</c:v>
                </c:pt>
                <c:pt idx="23">
                  <c:v>Q4-95</c:v>
                </c:pt>
                <c:pt idx="24">
                  <c:v>Q1-96</c:v>
                </c:pt>
                <c:pt idx="25">
                  <c:v>Q2-96</c:v>
                </c:pt>
                <c:pt idx="26">
                  <c:v>Q3-96</c:v>
                </c:pt>
                <c:pt idx="27">
                  <c:v>Q4-96</c:v>
                </c:pt>
                <c:pt idx="28">
                  <c:v>Q1-97</c:v>
                </c:pt>
                <c:pt idx="29">
                  <c:v>Q2-97</c:v>
                </c:pt>
                <c:pt idx="30">
                  <c:v>Q3-97</c:v>
                </c:pt>
                <c:pt idx="31">
                  <c:v>Q4-97</c:v>
                </c:pt>
                <c:pt idx="32">
                  <c:v>Q1-98</c:v>
                </c:pt>
                <c:pt idx="33">
                  <c:v>Q2-98</c:v>
                </c:pt>
                <c:pt idx="34">
                  <c:v>Q3-98</c:v>
                </c:pt>
                <c:pt idx="35">
                  <c:v>Q4-98</c:v>
                </c:pt>
                <c:pt idx="36">
                  <c:v>Q1-99</c:v>
                </c:pt>
                <c:pt idx="37">
                  <c:v>Q2-99</c:v>
                </c:pt>
                <c:pt idx="38">
                  <c:v>Q3-99</c:v>
                </c:pt>
                <c:pt idx="39">
                  <c:v>Q4-99</c:v>
                </c:pt>
                <c:pt idx="40">
                  <c:v>Q1-00</c:v>
                </c:pt>
                <c:pt idx="41">
                  <c:v>Q2-00</c:v>
                </c:pt>
                <c:pt idx="42">
                  <c:v>Q3-00</c:v>
                </c:pt>
                <c:pt idx="43">
                  <c:v>Q4-00</c:v>
                </c:pt>
                <c:pt idx="44">
                  <c:v>Q1-01</c:v>
                </c:pt>
                <c:pt idx="45">
                  <c:v>Q2-01</c:v>
                </c:pt>
                <c:pt idx="46">
                  <c:v>Q3-01</c:v>
                </c:pt>
                <c:pt idx="47">
                  <c:v>Q4-01</c:v>
                </c:pt>
                <c:pt idx="48">
                  <c:v>Q1-02</c:v>
                </c:pt>
                <c:pt idx="49">
                  <c:v>Q2-02</c:v>
                </c:pt>
                <c:pt idx="50">
                  <c:v>Q3-02</c:v>
                </c:pt>
                <c:pt idx="51">
                  <c:v>Q4-02</c:v>
                </c:pt>
                <c:pt idx="52">
                  <c:v>Q1-03</c:v>
                </c:pt>
                <c:pt idx="53">
                  <c:v>Q2-03</c:v>
                </c:pt>
                <c:pt idx="54">
                  <c:v>Q3-03</c:v>
                </c:pt>
                <c:pt idx="55">
                  <c:v>Q4-03</c:v>
                </c:pt>
                <c:pt idx="56">
                  <c:v>Q1-04</c:v>
                </c:pt>
                <c:pt idx="57">
                  <c:v>Q2-04</c:v>
                </c:pt>
                <c:pt idx="58">
                  <c:v>Q3-04</c:v>
                </c:pt>
                <c:pt idx="59">
                  <c:v>Q4-04</c:v>
                </c:pt>
                <c:pt idx="60">
                  <c:v>Q1-05</c:v>
                </c:pt>
                <c:pt idx="61">
                  <c:v>Q2-05</c:v>
                </c:pt>
                <c:pt idx="62">
                  <c:v>Q3-05</c:v>
                </c:pt>
                <c:pt idx="63">
                  <c:v>Q4-05</c:v>
                </c:pt>
                <c:pt idx="64">
                  <c:v>Q1-06</c:v>
                </c:pt>
                <c:pt idx="65">
                  <c:v>Q2-06</c:v>
                </c:pt>
                <c:pt idx="66">
                  <c:v>Q3-06</c:v>
                </c:pt>
                <c:pt idx="67">
                  <c:v>Q4-06</c:v>
                </c:pt>
                <c:pt idx="68">
                  <c:v>Q1-07</c:v>
                </c:pt>
                <c:pt idx="69">
                  <c:v>Q2-07</c:v>
                </c:pt>
                <c:pt idx="70">
                  <c:v>Q3-07</c:v>
                </c:pt>
                <c:pt idx="71">
                  <c:v>Q4-07</c:v>
                </c:pt>
                <c:pt idx="72">
                  <c:v>Q1-08</c:v>
                </c:pt>
                <c:pt idx="73">
                  <c:v>Q2-08</c:v>
                </c:pt>
                <c:pt idx="74">
                  <c:v>Q3-08</c:v>
                </c:pt>
                <c:pt idx="75">
                  <c:v>Q4-08</c:v>
                </c:pt>
                <c:pt idx="76">
                  <c:v>Q1-09</c:v>
                </c:pt>
                <c:pt idx="77">
                  <c:v>Q2-09</c:v>
                </c:pt>
                <c:pt idx="78">
                  <c:v>Q3-09</c:v>
                </c:pt>
                <c:pt idx="79">
                  <c:v>Q4-09</c:v>
                </c:pt>
                <c:pt idx="80">
                  <c:v>Q1-10</c:v>
                </c:pt>
                <c:pt idx="81">
                  <c:v>Q2-10</c:v>
                </c:pt>
                <c:pt idx="82">
                  <c:v>Q3-10</c:v>
                </c:pt>
                <c:pt idx="83">
                  <c:v>Q4-10</c:v>
                </c:pt>
                <c:pt idx="84">
                  <c:v>Q1-11</c:v>
                </c:pt>
                <c:pt idx="85">
                  <c:v>Q2-11</c:v>
                </c:pt>
                <c:pt idx="86">
                  <c:v>Q3-11</c:v>
                </c:pt>
                <c:pt idx="87">
                  <c:v>Q4-11</c:v>
                </c:pt>
                <c:pt idx="88">
                  <c:v>Q1-12</c:v>
                </c:pt>
                <c:pt idx="89">
                  <c:v>Q2-12</c:v>
                </c:pt>
                <c:pt idx="90">
                  <c:v>Q3-12</c:v>
                </c:pt>
                <c:pt idx="91">
                  <c:v>Q4-12</c:v>
                </c:pt>
                <c:pt idx="92">
                  <c:v>Q1-13</c:v>
                </c:pt>
                <c:pt idx="93">
                  <c:v>Q2-13</c:v>
                </c:pt>
                <c:pt idx="94">
                  <c:v>Q3-13</c:v>
                </c:pt>
                <c:pt idx="95">
                  <c:v>Q4-13</c:v>
                </c:pt>
                <c:pt idx="96">
                  <c:v>Q1-14</c:v>
                </c:pt>
                <c:pt idx="97">
                  <c:v>Q2-14</c:v>
                </c:pt>
                <c:pt idx="98">
                  <c:v>Q3-14</c:v>
                </c:pt>
                <c:pt idx="99">
                  <c:v>Q4-14</c:v>
                </c:pt>
                <c:pt idx="100">
                  <c:v>Q1-15</c:v>
                </c:pt>
                <c:pt idx="101">
                  <c:v>Q2-15</c:v>
                </c:pt>
              </c:strCache>
            </c:strRef>
          </c:cat>
          <c:val>
            <c:numRef>
              <c:f>'Metro TTHM RAA'!$D$2:$D$103</c:f>
              <c:numCache>
                <c:formatCode>General</c:formatCode>
                <c:ptCount val="102"/>
                <c:pt idx="3" formatCode="0.0">
                  <c:v>14.310714285714294</c:v>
                </c:pt>
                <c:pt idx="4" formatCode="0.0">
                  <c:v>14.560714285714296</c:v>
                </c:pt>
                <c:pt idx="5" formatCode="0.0">
                  <c:v>15.557142857142868</c:v>
                </c:pt>
                <c:pt idx="6" formatCode="0.0">
                  <c:v>15.875000000000009</c:v>
                </c:pt>
                <c:pt idx="7" formatCode="0.0">
                  <c:v>16.732142857142826</c:v>
                </c:pt>
                <c:pt idx="8" formatCode="0.0">
                  <c:v>17.967857142857145</c:v>
                </c:pt>
                <c:pt idx="9" formatCode="0.0">
                  <c:v>19.221428571428572</c:v>
                </c:pt>
                <c:pt idx="10" formatCode="0.0">
                  <c:v>20.742857142857144</c:v>
                </c:pt>
                <c:pt idx="11" formatCode="0.0">
                  <c:v>20.489285714285714</c:v>
                </c:pt>
                <c:pt idx="12" formatCode="0.0">
                  <c:v>19.182142857142825</c:v>
                </c:pt>
                <c:pt idx="13" formatCode="0.0">
                  <c:v>18.239285714285732</c:v>
                </c:pt>
                <c:pt idx="14" formatCode="0.0">
                  <c:v>17.589285714285715</c:v>
                </c:pt>
                <c:pt idx="15" formatCode="0.0">
                  <c:v>17.332142857142834</c:v>
                </c:pt>
                <c:pt idx="16" formatCode="0.0">
                  <c:v>17.403571428571428</c:v>
                </c:pt>
                <c:pt idx="17" formatCode="0.0">
                  <c:v>17.346428571428572</c:v>
                </c:pt>
                <c:pt idx="18" formatCode="0.0">
                  <c:v>17.274999999999999</c:v>
                </c:pt>
                <c:pt idx="19" formatCode="0.0">
                  <c:v>18.39285714285716</c:v>
                </c:pt>
                <c:pt idx="20" formatCode="0.0">
                  <c:v>17.732142857142826</c:v>
                </c:pt>
                <c:pt idx="21" formatCode="0.0">
                  <c:v>18.046428571428553</c:v>
                </c:pt>
                <c:pt idx="22" formatCode="0.0">
                  <c:v>17.432142857142825</c:v>
                </c:pt>
                <c:pt idx="23" formatCode="0.0">
                  <c:v>15.914285714285716</c:v>
                </c:pt>
                <c:pt idx="24" formatCode="0.0">
                  <c:v>15.057142857142866</c:v>
                </c:pt>
                <c:pt idx="25" formatCode="0.0">
                  <c:v>15.259523809523809</c:v>
                </c:pt>
                <c:pt idx="26" formatCode="0.0">
                  <c:v>14.880952380952381</c:v>
                </c:pt>
                <c:pt idx="27" formatCode="0.0">
                  <c:v>15.177380952380954</c:v>
                </c:pt>
                <c:pt idx="28" formatCode="0.0">
                  <c:v>16.909523809523769</c:v>
                </c:pt>
                <c:pt idx="29" formatCode="0.0">
                  <c:v>16.814285714285742</c:v>
                </c:pt>
                <c:pt idx="30" formatCode="0.0">
                  <c:v>17.385714285714261</c:v>
                </c:pt>
                <c:pt idx="31" formatCode="0.0">
                  <c:v>19</c:v>
                </c:pt>
                <c:pt idx="32" formatCode="0.0">
                  <c:v>18.263829365079349</c:v>
                </c:pt>
                <c:pt idx="33" formatCode="0.0">
                  <c:v>25.383338293650787</c:v>
                </c:pt>
                <c:pt idx="34" formatCode="0.0">
                  <c:v>38.312425595238047</c:v>
                </c:pt>
                <c:pt idx="35" formatCode="0.0">
                  <c:v>48.396687499999963</c:v>
                </c:pt>
                <c:pt idx="36" formatCode="0.0">
                  <c:v>56.733703783524938</c:v>
                </c:pt>
                <c:pt idx="37" formatCode="0.0">
                  <c:v>61.118932950191599</c:v>
                </c:pt>
                <c:pt idx="38" formatCode="0.0">
                  <c:v>53.235488505747085</c:v>
                </c:pt>
                <c:pt idx="39" formatCode="0.0">
                  <c:v>46.801655172413774</c:v>
                </c:pt>
                <c:pt idx="40" formatCode="0.0">
                  <c:v>42.702166666666621</c:v>
                </c:pt>
                <c:pt idx="41" formatCode="0.0">
                  <c:v>36.309833333333295</c:v>
                </c:pt>
                <c:pt idx="42" formatCode="0.0">
                  <c:v>48.75333333333333</c:v>
                </c:pt>
                <c:pt idx="43" formatCode="0.0">
                  <c:v>53.573666666666583</c:v>
                </c:pt>
                <c:pt idx="44" formatCode="0.0">
                  <c:v>59.926192283333336</c:v>
                </c:pt>
                <c:pt idx="45" formatCode="0.0">
                  <c:v>67.103384583333309</c:v>
                </c:pt>
                <c:pt idx="46" formatCode="0.0">
                  <c:v>64.859301233333255</c:v>
                </c:pt>
                <c:pt idx="47" formatCode="0.0">
                  <c:v>62.782916600000043</c:v>
                </c:pt>
                <c:pt idx="48" formatCode="0.0">
                  <c:v>57.213557650000006</c:v>
                </c:pt>
                <c:pt idx="49" formatCode="0.0">
                  <c:v>52.434326866666609</c:v>
                </c:pt>
                <c:pt idx="50" formatCode="0.0">
                  <c:v>50.442499950000006</c:v>
                </c:pt>
                <c:pt idx="51" formatCode="0.0">
                  <c:v>48.683642150000004</c:v>
                </c:pt>
                <c:pt idx="52" formatCode="0.0">
                  <c:v>52.614475466666576</c:v>
                </c:pt>
                <c:pt idx="53" formatCode="0.0">
                  <c:v>59.184347283333267</c:v>
                </c:pt>
                <c:pt idx="54" formatCode="0.0">
                  <c:v>56.640755166666644</c:v>
                </c:pt>
                <c:pt idx="55" formatCode="0.0">
                  <c:v>66.161536049999981</c:v>
                </c:pt>
                <c:pt idx="56" formatCode="0.0">
                  <c:v>72.94236939999999</c:v>
                </c:pt>
                <c:pt idx="57" formatCode="0.0">
                  <c:v>70.283395016666546</c:v>
                </c:pt>
                <c:pt idx="58" formatCode="0.0">
                  <c:v>74.301529250000087</c:v>
                </c:pt>
                <c:pt idx="59" formatCode="0.0">
                  <c:v>70.180118999999948</c:v>
                </c:pt>
                <c:pt idx="60" formatCode="0.0">
                  <c:v>67.968452316666529</c:v>
                </c:pt>
                <c:pt idx="61" formatCode="0.0">
                  <c:v>76.706785533333289</c:v>
                </c:pt>
                <c:pt idx="62" formatCode="0.0">
                  <c:v>60.109410168627456</c:v>
                </c:pt>
                <c:pt idx="63" formatCode="0.0">
                  <c:v>46.02210141029412</c:v>
                </c:pt>
                <c:pt idx="64" formatCode="0.0">
                  <c:v>29.548833197794121</c:v>
                </c:pt>
                <c:pt idx="65" formatCode="0.0">
                  <c:v>5.7469483227941254</c:v>
                </c:pt>
                <c:pt idx="66" formatCode="0.0">
                  <c:v>5.508144962499995</c:v>
                </c:pt>
                <c:pt idx="67" formatCode="0.0">
                  <c:v>5.0729296843750014</c:v>
                </c:pt>
                <c:pt idx="68" formatCode="0.0">
                  <c:v>4.90324218437501</c:v>
                </c:pt>
                <c:pt idx="69" formatCode="0.0">
                  <c:v>4.7738671828125101</c:v>
                </c:pt>
                <c:pt idx="70" formatCode="0.0">
                  <c:v>3.7142578078125026</c:v>
                </c:pt>
                <c:pt idx="71" formatCode="0.0">
                  <c:v>3.6161328109375002</c:v>
                </c:pt>
                <c:pt idx="72" formatCode="0.0">
                  <c:v>3.3346093734374982</c:v>
                </c:pt>
                <c:pt idx="73" formatCode="0.0">
                  <c:v>3.0917187500000001</c:v>
                </c:pt>
                <c:pt idx="74" formatCode="0.0">
                  <c:v>3.4682812500000022</c:v>
                </c:pt>
                <c:pt idx="75" formatCode="0.0">
                  <c:v>3.6854687500000001</c:v>
                </c:pt>
                <c:pt idx="76" formatCode="0.0">
                  <c:v>3.730947916666667</c:v>
                </c:pt>
                <c:pt idx="77" formatCode="0.0">
                  <c:v>5.9673541666666665</c:v>
                </c:pt>
                <c:pt idx="78" formatCode="0.0">
                  <c:v>12.178447916666677</c:v>
                </c:pt>
                <c:pt idx="79" formatCode="0.0">
                  <c:v>12.182979166666669</c:v>
                </c:pt>
                <c:pt idx="80" formatCode="0.0">
                  <c:v>12.74203125</c:v>
                </c:pt>
                <c:pt idx="81" formatCode="0.0">
                  <c:v>14.056562500000009</c:v>
                </c:pt>
                <c:pt idx="82" formatCode="0.0">
                  <c:v>8.6842187499999959</c:v>
                </c:pt>
                <c:pt idx="83" formatCode="0.0">
                  <c:v>8.8732812500000087</c:v>
                </c:pt>
                <c:pt idx="84" formatCode="0.0">
                  <c:v>8.6534375000000114</c:v>
                </c:pt>
                <c:pt idx="85" formatCode="0.0">
                  <c:v>5.6581249999999939</c:v>
                </c:pt>
                <c:pt idx="86" formatCode="0.0">
                  <c:v>6.4914062500000007</c:v>
                </c:pt>
                <c:pt idx="87" formatCode="0.0">
                  <c:v>6.7004687500000024</c:v>
                </c:pt>
                <c:pt idx="88" formatCode="0.0">
                  <c:v>7.8385937500000011</c:v>
                </c:pt>
                <c:pt idx="89" formatCode="0.0">
                  <c:v>8.2757812500000068</c:v>
                </c:pt>
                <c:pt idx="90" formatCode="0.0">
                  <c:v>7.4239843749999919</c:v>
                </c:pt>
                <c:pt idx="91" formatCode="0.0">
                  <c:v>7.6403124999999985</c:v>
                </c:pt>
                <c:pt idx="92" formatCode="0.0">
                  <c:v>8.3550000000000093</c:v>
                </c:pt>
                <c:pt idx="93" formatCode="0.0">
                  <c:v>9.3725000000000112</c:v>
                </c:pt>
                <c:pt idx="94" formatCode="0.0">
                  <c:v>11.7925</c:v>
                </c:pt>
                <c:pt idx="95" formatCode="0.0">
                  <c:v>12.430000000000001</c:v>
                </c:pt>
                <c:pt idx="96" formatCode="0.0">
                  <c:v>12.1675</c:v>
                </c:pt>
                <c:pt idx="97" formatCode="0.0">
                  <c:v>13.317500000000004</c:v>
                </c:pt>
                <c:pt idx="98" formatCode="0.0">
                  <c:v>10.992500000000009</c:v>
                </c:pt>
                <c:pt idx="99" formatCode="0.0">
                  <c:v>11.325000000000006</c:v>
                </c:pt>
                <c:pt idx="100" formatCode="0.0">
                  <c:v>12.062500000000009</c:v>
                </c:pt>
                <c:pt idx="101" formatCode="0.0">
                  <c:v>12.209999999999999</c:v>
                </c:pt>
              </c:numCache>
            </c:numRef>
          </c:val>
          <c:smooth val="0"/>
        </c:ser>
        <c:ser>
          <c:idx val="3"/>
          <c:order val="3"/>
          <c:tx>
            <c:v>RAA Standard</c:v>
          </c:tx>
          <c:spPr>
            <a:ln w="25400">
              <a:solidFill>
                <a:srgbClr val="FF0000"/>
              </a:solidFill>
              <a:prstDash val="solid"/>
            </a:ln>
          </c:spPr>
          <c:marker>
            <c:symbol val="none"/>
          </c:marker>
          <c:cat>
            <c:strRef>
              <c:f>'Metro TTHM RAA'!$B$2:$B$103</c:f>
              <c:strCache>
                <c:ptCount val="102"/>
                <c:pt idx="0">
                  <c:v>Q1-90</c:v>
                </c:pt>
                <c:pt idx="1">
                  <c:v>Q2-90</c:v>
                </c:pt>
                <c:pt idx="2">
                  <c:v>Q3-90</c:v>
                </c:pt>
                <c:pt idx="3">
                  <c:v>Q4-90</c:v>
                </c:pt>
                <c:pt idx="4">
                  <c:v>Q1-91</c:v>
                </c:pt>
                <c:pt idx="5">
                  <c:v>Q2-91</c:v>
                </c:pt>
                <c:pt idx="6">
                  <c:v>Q3-91</c:v>
                </c:pt>
                <c:pt idx="7">
                  <c:v>Q4-91</c:v>
                </c:pt>
                <c:pt idx="8">
                  <c:v>Q1-92</c:v>
                </c:pt>
                <c:pt idx="9">
                  <c:v>Q2-92</c:v>
                </c:pt>
                <c:pt idx="10">
                  <c:v>Q3-92</c:v>
                </c:pt>
                <c:pt idx="11">
                  <c:v>Q4-92</c:v>
                </c:pt>
                <c:pt idx="12">
                  <c:v>Q1-93</c:v>
                </c:pt>
                <c:pt idx="13">
                  <c:v>Q2-93</c:v>
                </c:pt>
                <c:pt idx="14">
                  <c:v>Q3-93</c:v>
                </c:pt>
                <c:pt idx="15">
                  <c:v>Q4-93</c:v>
                </c:pt>
                <c:pt idx="16">
                  <c:v>Q1-94</c:v>
                </c:pt>
                <c:pt idx="17">
                  <c:v>Q2-94</c:v>
                </c:pt>
                <c:pt idx="18">
                  <c:v>Q3-94</c:v>
                </c:pt>
                <c:pt idx="19">
                  <c:v>Q4-94</c:v>
                </c:pt>
                <c:pt idx="20">
                  <c:v>Q1-95</c:v>
                </c:pt>
                <c:pt idx="21">
                  <c:v>Q2-95</c:v>
                </c:pt>
                <c:pt idx="22">
                  <c:v>Q3-95</c:v>
                </c:pt>
                <c:pt idx="23">
                  <c:v>Q4-95</c:v>
                </c:pt>
                <c:pt idx="24">
                  <c:v>Q1-96</c:v>
                </c:pt>
                <c:pt idx="25">
                  <c:v>Q2-96</c:v>
                </c:pt>
                <c:pt idx="26">
                  <c:v>Q3-96</c:v>
                </c:pt>
                <c:pt idx="27">
                  <c:v>Q4-96</c:v>
                </c:pt>
                <c:pt idx="28">
                  <c:v>Q1-97</c:v>
                </c:pt>
                <c:pt idx="29">
                  <c:v>Q2-97</c:v>
                </c:pt>
                <c:pt idx="30">
                  <c:v>Q3-97</c:v>
                </c:pt>
                <c:pt idx="31">
                  <c:v>Q4-97</c:v>
                </c:pt>
                <c:pt idx="32">
                  <c:v>Q1-98</c:v>
                </c:pt>
                <c:pt idx="33">
                  <c:v>Q2-98</c:v>
                </c:pt>
                <c:pt idx="34">
                  <c:v>Q3-98</c:v>
                </c:pt>
                <c:pt idx="35">
                  <c:v>Q4-98</c:v>
                </c:pt>
                <c:pt idx="36">
                  <c:v>Q1-99</c:v>
                </c:pt>
                <c:pt idx="37">
                  <c:v>Q2-99</c:v>
                </c:pt>
                <c:pt idx="38">
                  <c:v>Q3-99</c:v>
                </c:pt>
                <c:pt idx="39">
                  <c:v>Q4-99</c:v>
                </c:pt>
                <c:pt idx="40">
                  <c:v>Q1-00</c:v>
                </c:pt>
                <c:pt idx="41">
                  <c:v>Q2-00</c:v>
                </c:pt>
                <c:pt idx="42">
                  <c:v>Q3-00</c:v>
                </c:pt>
                <c:pt idx="43">
                  <c:v>Q4-00</c:v>
                </c:pt>
                <c:pt idx="44">
                  <c:v>Q1-01</c:v>
                </c:pt>
                <c:pt idx="45">
                  <c:v>Q2-01</c:v>
                </c:pt>
                <c:pt idx="46">
                  <c:v>Q3-01</c:v>
                </c:pt>
                <c:pt idx="47">
                  <c:v>Q4-01</c:v>
                </c:pt>
                <c:pt idx="48">
                  <c:v>Q1-02</c:v>
                </c:pt>
                <c:pt idx="49">
                  <c:v>Q2-02</c:v>
                </c:pt>
                <c:pt idx="50">
                  <c:v>Q3-02</c:v>
                </c:pt>
                <c:pt idx="51">
                  <c:v>Q4-02</c:v>
                </c:pt>
                <c:pt idx="52">
                  <c:v>Q1-03</c:v>
                </c:pt>
                <c:pt idx="53">
                  <c:v>Q2-03</c:v>
                </c:pt>
                <c:pt idx="54">
                  <c:v>Q3-03</c:v>
                </c:pt>
                <c:pt idx="55">
                  <c:v>Q4-03</c:v>
                </c:pt>
                <c:pt idx="56">
                  <c:v>Q1-04</c:v>
                </c:pt>
                <c:pt idx="57">
                  <c:v>Q2-04</c:v>
                </c:pt>
                <c:pt idx="58">
                  <c:v>Q3-04</c:v>
                </c:pt>
                <c:pt idx="59">
                  <c:v>Q4-04</c:v>
                </c:pt>
                <c:pt idx="60">
                  <c:v>Q1-05</c:v>
                </c:pt>
                <c:pt idx="61">
                  <c:v>Q2-05</c:v>
                </c:pt>
                <c:pt idx="62">
                  <c:v>Q3-05</c:v>
                </c:pt>
                <c:pt idx="63">
                  <c:v>Q4-05</c:v>
                </c:pt>
                <c:pt idx="64">
                  <c:v>Q1-06</c:v>
                </c:pt>
                <c:pt idx="65">
                  <c:v>Q2-06</c:v>
                </c:pt>
                <c:pt idx="66">
                  <c:v>Q3-06</c:v>
                </c:pt>
                <c:pt idx="67">
                  <c:v>Q4-06</c:v>
                </c:pt>
                <c:pt idx="68">
                  <c:v>Q1-07</c:v>
                </c:pt>
                <c:pt idx="69">
                  <c:v>Q2-07</c:v>
                </c:pt>
                <c:pt idx="70">
                  <c:v>Q3-07</c:v>
                </c:pt>
                <c:pt idx="71">
                  <c:v>Q4-07</c:v>
                </c:pt>
                <c:pt idx="72">
                  <c:v>Q1-08</c:v>
                </c:pt>
                <c:pt idx="73">
                  <c:v>Q2-08</c:v>
                </c:pt>
                <c:pt idx="74">
                  <c:v>Q3-08</c:v>
                </c:pt>
                <c:pt idx="75">
                  <c:v>Q4-08</c:v>
                </c:pt>
                <c:pt idx="76">
                  <c:v>Q1-09</c:v>
                </c:pt>
                <c:pt idx="77">
                  <c:v>Q2-09</c:v>
                </c:pt>
                <c:pt idx="78">
                  <c:v>Q3-09</c:v>
                </c:pt>
                <c:pt idx="79">
                  <c:v>Q4-09</c:v>
                </c:pt>
                <c:pt idx="80">
                  <c:v>Q1-10</c:v>
                </c:pt>
                <c:pt idx="81">
                  <c:v>Q2-10</c:v>
                </c:pt>
                <c:pt idx="82">
                  <c:v>Q3-10</c:v>
                </c:pt>
                <c:pt idx="83">
                  <c:v>Q4-10</c:v>
                </c:pt>
                <c:pt idx="84">
                  <c:v>Q1-11</c:v>
                </c:pt>
                <c:pt idx="85">
                  <c:v>Q2-11</c:v>
                </c:pt>
                <c:pt idx="86">
                  <c:v>Q3-11</c:v>
                </c:pt>
                <c:pt idx="87">
                  <c:v>Q4-11</c:v>
                </c:pt>
                <c:pt idx="88">
                  <c:v>Q1-12</c:v>
                </c:pt>
                <c:pt idx="89">
                  <c:v>Q2-12</c:v>
                </c:pt>
                <c:pt idx="90">
                  <c:v>Q3-12</c:v>
                </c:pt>
                <c:pt idx="91">
                  <c:v>Q4-12</c:v>
                </c:pt>
                <c:pt idx="92">
                  <c:v>Q1-13</c:v>
                </c:pt>
                <c:pt idx="93">
                  <c:v>Q2-13</c:v>
                </c:pt>
                <c:pt idx="94">
                  <c:v>Q3-13</c:v>
                </c:pt>
                <c:pt idx="95">
                  <c:v>Q4-13</c:v>
                </c:pt>
                <c:pt idx="96">
                  <c:v>Q1-14</c:v>
                </c:pt>
                <c:pt idx="97">
                  <c:v>Q2-14</c:v>
                </c:pt>
                <c:pt idx="98">
                  <c:v>Q3-14</c:v>
                </c:pt>
                <c:pt idx="99">
                  <c:v>Q4-14</c:v>
                </c:pt>
                <c:pt idx="100">
                  <c:v>Q1-15</c:v>
                </c:pt>
                <c:pt idx="101">
                  <c:v>Q2-15</c:v>
                </c:pt>
              </c:strCache>
            </c:strRef>
          </c:cat>
          <c:val>
            <c:numRef>
              <c:f>'Metro TTHM RAA'!$E$2:$E$103</c:f>
              <c:numCache>
                <c:formatCode>General</c:formatCode>
                <c:ptCount val="10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80</c:v>
                </c:pt>
                <c:pt idx="41">
                  <c:v>80</c:v>
                </c:pt>
                <c:pt idx="42">
                  <c:v>80</c:v>
                </c:pt>
                <c:pt idx="43">
                  <c:v>80</c:v>
                </c:pt>
                <c:pt idx="44">
                  <c:v>80</c:v>
                </c:pt>
                <c:pt idx="45">
                  <c:v>80</c:v>
                </c:pt>
                <c:pt idx="46">
                  <c:v>80</c:v>
                </c:pt>
                <c:pt idx="47">
                  <c:v>80</c:v>
                </c:pt>
                <c:pt idx="48">
                  <c:v>80</c:v>
                </c:pt>
                <c:pt idx="49">
                  <c:v>80</c:v>
                </c:pt>
                <c:pt idx="50">
                  <c:v>80</c:v>
                </c:pt>
                <c:pt idx="51">
                  <c:v>80</c:v>
                </c:pt>
                <c:pt idx="52">
                  <c:v>80</c:v>
                </c:pt>
                <c:pt idx="53">
                  <c:v>80</c:v>
                </c:pt>
                <c:pt idx="54">
                  <c:v>80</c:v>
                </c:pt>
                <c:pt idx="55">
                  <c:v>80</c:v>
                </c:pt>
                <c:pt idx="56">
                  <c:v>80</c:v>
                </c:pt>
                <c:pt idx="57">
                  <c:v>80</c:v>
                </c:pt>
                <c:pt idx="58">
                  <c:v>80</c:v>
                </c:pt>
                <c:pt idx="59">
                  <c:v>80</c:v>
                </c:pt>
                <c:pt idx="60">
                  <c:v>80</c:v>
                </c:pt>
                <c:pt idx="61">
                  <c:v>80</c:v>
                </c:pt>
                <c:pt idx="62">
                  <c:v>80</c:v>
                </c:pt>
                <c:pt idx="63">
                  <c:v>80</c:v>
                </c:pt>
                <c:pt idx="64">
                  <c:v>80</c:v>
                </c:pt>
                <c:pt idx="65">
                  <c:v>80</c:v>
                </c:pt>
                <c:pt idx="66">
                  <c:v>80</c:v>
                </c:pt>
                <c:pt idx="67">
                  <c:v>80</c:v>
                </c:pt>
                <c:pt idx="68">
                  <c:v>80</c:v>
                </c:pt>
                <c:pt idx="69">
                  <c:v>80</c:v>
                </c:pt>
                <c:pt idx="70">
                  <c:v>80</c:v>
                </c:pt>
                <c:pt idx="71">
                  <c:v>80</c:v>
                </c:pt>
                <c:pt idx="72">
                  <c:v>80</c:v>
                </c:pt>
                <c:pt idx="73">
                  <c:v>80</c:v>
                </c:pt>
                <c:pt idx="74">
                  <c:v>80</c:v>
                </c:pt>
                <c:pt idx="75">
                  <c:v>80</c:v>
                </c:pt>
                <c:pt idx="76">
                  <c:v>80</c:v>
                </c:pt>
                <c:pt idx="77">
                  <c:v>80</c:v>
                </c:pt>
                <c:pt idx="78">
                  <c:v>80</c:v>
                </c:pt>
                <c:pt idx="79">
                  <c:v>80</c:v>
                </c:pt>
                <c:pt idx="80">
                  <c:v>80</c:v>
                </c:pt>
                <c:pt idx="81">
                  <c:v>80</c:v>
                </c:pt>
                <c:pt idx="82">
                  <c:v>80</c:v>
                </c:pt>
                <c:pt idx="83">
                  <c:v>80</c:v>
                </c:pt>
                <c:pt idx="84">
                  <c:v>80</c:v>
                </c:pt>
                <c:pt idx="85">
                  <c:v>80</c:v>
                </c:pt>
                <c:pt idx="86">
                  <c:v>80</c:v>
                </c:pt>
                <c:pt idx="87">
                  <c:v>80</c:v>
                </c:pt>
                <c:pt idx="88">
                  <c:v>80</c:v>
                </c:pt>
                <c:pt idx="89">
                  <c:v>80</c:v>
                </c:pt>
                <c:pt idx="90">
                  <c:v>80</c:v>
                </c:pt>
                <c:pt idx="91">
                  <c:v>80</c:v>
                </c:pt>
                <c:pt idx="92">
                  <c:v>80</c:v>
                </c:pt>
                <c:pt idx="93">
                  <c:v>80</c:v>
                </c:pt>
                <c:pt idx="94">
                  <c:v>80</c:v>
                </c:pt>
                <c:pt idx="95">
                  <c:v>80</c:v>
                </c:pt>
                <c:pt idx="96">
                  <c:v>80</c:v>
                </c:pt>
                <c:pt idx="97">
                  <c:v>80</c:v>
                </c:pt>
                <c:pt idx="98">
                  <c:v>80</c:v>
                </c:pt>
                <c:pt idx="99">
                  <c:v>80</c:v>
                </c:pt>
                <c:pt idx="100">
                  <c:v>80</c:v>
                </c:pt>
                <c:pt idx="101">
                  <c:v>80</c:v>
                </c:pt>
              </c:numCache>
            </c:numRef>
          </c:val>
          <c:smooth val="0"/>
        </c:ser>
        <c:dLbls>
          <c:showLegendKey val="0"/>
          <c:showVal val="0"/>
          <c:showCatName val="0"/>
          <c:showSerName val="0"/>
          <c:showPercent val="0"/>
          <c:showBubbleSize val="0"/>
        </c:dLbls>
        <c:marker val="1"/>
        <c:smooth val="0"/>
        <c:axId val="180851840"/>
        <c:axId val="180853376"/>
      </c:lineChart>
      <c:catAx>
        <c:axId val="180835840"/>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s-MX"/>
          </a:p>
        </c:txPr>
        <c:crossAx val="180837376"/>
        <c:crosses val="autoZero"/>
        <c:auto val="0"/>
        <c:lblAlgn val="ctr"/>
        <c:lblOffset val="100"/>
        <c:tickLblSkip val="4"/>
        <c:tickMarkSkip val="1"/>
        <c:noMultiLvlLbl val="0"/>
      </c:catAx>
      <c:valAx>
        <c:axId val="180837376"/>
        <c:scaling>
          <c:orientation val="minMax"/>
          <c:max val="120"/>
        </c:scaling>
        <c:delete val="0"/>
        <c:axPos val="l"/>
        <c:title>
          <c:tx>
            <c:rich>
              <a:bodyPr/>
              <a:lstStyle/>
              <a:p>
                <a:pPr>
                  <a:defRPr sz="1000" b="1" i="0" u="none" strike="noStrike" baseline="0">
                    <a:solidFill>
                      <a:srgbClr val="000000"/>
                    </a:solidFill>
                    <a:latin typeface="Arial"/>
                    <a:ea typeface="Arial"/>
                    <a:cs typeface="Arial"/>
                  </a:defRPr>
                </a:pPr>
                <a:r>
                  <a:rPr lang="en-US"/>
                  <a:t>TTHMs, ug/L</a:t>
                </a:r>
              </a:p>
            </c:rich>
          </c:tx>
          <c:layout>
            <c:manualLayout>
              <c:xMode val="edge"/>
              <c:yMode val="edge"/>
              <c:x val="3.6997904931694789E-2"/>
              <c:y val="0.35682857760507586"/>
            </c:manualLayout>
          </c:layout>
          <c:overlay val="0"/>
          <c:spPr>
            <a:noFill/>
            <a:ln w="25400">
              <a:noFill/>
            </a:ln>
          </c:spPr>
        </c:title>
        <c:numFmt formatCode="0.0"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s-MX"/>
          </a:p>
        </c:txPr>
        <c:crossAx val="180835840"/>
        <c:crosses val="autoZero"/>
        <c:crossBetween val="between"/>
      </c:valAx>
      <c:catAx>
        <c:axId val="180851840"/>
        <c:scaling>
          <c:orientation val="minMax"/>
        </c:scaling>
        <c:delete val="1"/>
        <c:axPos val="b"/>
        <c:majorTickMark val="out"/>
        <c:minorTickMark val="none"/>
        <c:tickLblPos val="none"/>
        <c:crossAx val="180853376"/>
        <c:crosses val="autoZero"/>
        <c:auto val="0"/>
        <c:lblAlgn val="ctr"/>
        <c:lblOffset val="100"/>
        <c:noMultiLvlLbl val="0"/>
      </c:catAx>
      <c:valAx>
        <c:axId val="180853376"/>
        <c:scaling>
          <c:orientation val="minMax"/>
        </c:scaling>
        <c:delete val="1"/>
        <c:axPos val="l"/>
        <c:numFmt formatCode="General" sourceLinked="1"/>
        <c:majorTickMark val="out"/>
        <c:minorTickMark val="none"/>
        <c:tickLblPos val="none"/>
        <c:crossAx val="180851840"/>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s-MX"/>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'Pb and Cu Numbers'!$B$3</c:f>
              <c:strCache>
                <c:ptCount val="1"/>
                <c:pt idx="0">
                  <c:v>Lead Levels (ppb)</c:v>
                </c:pt>
              </c:strCache>
            </c:strRef>
          </c:tx>
          <c:spPr>
            <a:solidFill>
              <a:schemeClr val="accent6">
                <a:lumMod val="75000"/>
              </a:schemeClr>
            </a:solidFill>
            <a:ln w="12700">
              <a:solidFill>
                <a:srgbClr val="000000"/>
              </a:solidFill>
              <a:prstDash val="solid"/>
            </a:ln>
          </c:spPr>
          <c:invertIfNegative val="0"/>
          <c:dLbls>
            <c:spPr>
              <a:noFill/>
              <a:ln w="25400">
                <a:noFill/>
              </a:ln>
            </c:spPr>
            <c:txPr>
              <a:bodyPr/>
              <a:lstStyle/>
              <a:p>
                <a:pPr>
                  <a:defRPr sz="1000" b="0" i="0" u="none" strike="noStrike" baseline="0">
                    <a:solidFill>
                      <a:srgbClr val="000000"/>
                    </a:solidFill>
                    <a:latin typeface="Arial"/>
                    <a:ea typeface="Arial"/>
                    <a:cs typeface="Arial"/>
                  </a:defRPr>
                </a:pPr>
                <a:endParaRPr lang="es-MX"/>
              </a:p>
            </c:txPr>
            <c:showLegendKey val="0"/>
            <c:showVal val="1"/>
            <c:showCatName val="0"/>
            <c:showSerName val="0"/>
            <c:showPercent val="0"/>
            <c:showBubbleSize val="0"/>
            <c:showLeaderLines val="0"/>
          </c:dLbls>
          <c:cat>
            <c:numRef>
              <c:f>'Pb and Cu Numbers'!$A$4:$A$36</c:f>
              <c:numCache>
                <c:formatCode>[$-409]mmm\-yy;@</c:formatCode>
                <c:ptCount val="33"/>
                <c:pt idx="0">
                  <c:v>33756</c:v>
                </c:pt>
                <c:pt idx="1">
                  <c:v>33939</c:v>
                </c:pt>
                <c:pt idx="2">
                  <c:v>35582</c:v>
                </c:pt>
                <c:pt idx="3">
                  <c:v>35765</c:v>
                </c:pt>
                <c:pt idx="4">
                  <c:v>35947</c:v>
                </c:pt>
                <c:pt idx="5">
                  <c:v>36312</c:v>
                </c:pt>
                <c:pt idx="6">
                  <c:v>36465</c:v>
                </c:pt>
                <c:pt idx="7">
                  <c:v>36617</c:v>
                </c:pt>
                <c:pt idx="8">
                  <c:v>36770</c:v>
                </c:pt>
                <c:pt idx="9">
                  <c:v>36951</c:v>
                </c:pt>
                <c:pt idx="10">
                  <c:v>37135</c:v>
                </c:pt>
                <c:pt idx="11">
                  <c:v>37378</c:v>
                </c:pt>
                <c:pt idx="12">
                  <c:v>37500</c:v>
                </c:pt>
                <c:pt idx="13">
                  <c:v>37865</c:v>
                </c:pt>
                <c:pt idx="14">
                  <c:v>38047</c:v>
                </c:pt>
                <c:pt idx="15">
                  <c:v>38231</c:v>
                </c:pt>
                <c:pt idx="16">
                  <c:v>38412</c:v>
                </c:pt>
                <c:pt idx="17">
                  <c:v>38596</c:v>
                </c:pt>
                <c:pt idx="18">
                  <c:v>38777</c:v>
                </c:pt>
                <c:pt idx="19">
                  <c:v>38961</c:v>
                </c:pt>
                <c:pt idx="20">
                  <c:v>39142</c:v>
                </c:pt>
                <c:pt idx="21" formatCode="mmm\-yy">
                  <c:v>39326</c:v>
                </c:pt>
                <c:pt idx="22">
                  <c:v>39508</c:v>
                </c:pt>
                <c:pt idx="23">
                  <c:v>39692</c:v>
                </c:pt>
                <c:pt idx="24">
                  <c:v>39873</c:v>
                </c:pt>
                <c:pt idx="25">
                  <c:v>40057</c:v>
                </c:pt>
                <c:pt idx="26">
                  <c:v>40238</c:v>
                </c:pt>
                <c:pt idx="27">
                  <c:v>40422</c:v>
                </c:pt>
                <c:pt idx="28" formatCode="mmm\-yy">
                  <c:v>40603</c:v>
                </c:pt>
                <c:pt idx="29" formatCode="mmm\-yy">
                  <c:v>40787</c:v>
                </c:pt>
                <c:pt idx="30" formatCode="mmm\-yy">
                  <c:v>41153</c:v>
                </c:pt>
                <c:pt idx="31">
                  <c:v>41530</c:v>
                </c:pt>
                <c:pt idx="32">
                  <c:v>41895</c:v>
                </c:pt>
              </c:numCache>
            </c:numRef>
          </c:cat>
          <c:val>
            <c:numRef>
              <c:f>'Pb and Cu Numbers'!$B$4:$B$36</c:f>
              <c:numCache>
                <c:formatCode>0</c:formatCode>
                <c:ptCount val="33"/>
                <c:pt idx="0">
                  <c:v>71</c:v>
                </c:pt>
                <c:pt idx="1">
                  <c:v>64</c:v>
                </c:pt>
                <c:pt idx="2">
                  <c:v>48</c:v>
                </c:pt>
                <c:pt idx="3">
                  <c:v>40</c:v>
                </c:pt>
                <c:pt idx="4">
                  <c:v>44</c:v>
                </c:pt>
                <c:pt idx="5">
                  <c:v>25</c:v>
                </c:pt>
                <c:pt idx="6">
                  <c:v>16</c:v>
                </c:pt>
                <c:pt idx="7">
                  <c:v>19</c:v>
                </c:pt>
                <c:pt idx="8">
                  <c:v>17</c:v>
                </c:pt>
                <c:pt idx="9">
                  <c:v>13.7</c:v>
                </c:pt>
                <c:pt idx="10">
                  <c:v>18.8</c:v>
                </c:pt>
                <c:pt idx="11">
                  <c:v>11.7</c:v>
                </c:pt>
                <c:pt idx="12">
                  <c:v>11.3</c:v>
                </c:pt>
                <c:pt idx="13">
                  <c:v>17.100000000000001</c:v>
                </c:pt>
                <c:pt idx="14">
                  <c:v>14.6</c:v>
                </c:pt>
                <c:pt idx="15">
                  <c:v>14.4</c:v>
                </c:pt>
                <c:pt idx="16">
                  <c:v>13.2</c:v>
                </c:pt>
                <c:pt idx="17">
                  <c:v>13.8</c:v>
                </c:pt>
                <c:pt idx="18">
                  <c:v>12.8</c:v>
                </c:pt>
                <c:pt idx="19">
                  <c:v>12.5</c:v>
                </c:pt>
                <c:pt idx="20">
                  <c:v>9.5</c:v>
                </c:pt>
                <c:pt idx="21">
                  <c:v>8.2000000000000011</c:v>
                </c:pt>
                <c:pt idx="22">
                  <c:v>7.2</c:v>
                </c:pt>
                <c:pt idx="23">
                  <c:v>8.1</c:v>
                </c:pt>
                <c:pt idx="24">
                  <c:v>7.5</c:v>
                </c:pt>
                <c:pt idx="25">
                  <c:v>10.6</c:v>
                </c:pt>
                <c:pt idx="26">
                  <c:v>7.1</c:v>
                </c:pt>
                <c:pt idx="27">
                  <c:v>7.04</c:v>
                </c:pt>
                <c:pt idx="28">
                  <c:v>4</c:v>
                </c:pt>
                <c:pt idx="29">
                  <c:v>7</c:v>
                </c:pt>
                <c:pt idx="30">
                  <c:v>7.7</c:v>
                </c:pt>
                <c:pt idx="31">
                  <c:v>6</c:v>
                </c:pt>
                <c:pt idx="32">
                  <c:v>5</c:v>
                </c:pt>
              </c:numCache>
            </c:numRef>
          </c:val>
        </c:ser>
        <c:dLbls>
          <c:showLegendKey val="0"/>
          <c:showVal val="0"/>
          <c:showCatName val="0"/>
          <c:showSerName val="0"/>
          <c:showPercent val="0"/>
          <c:showBubbleSize val="0"/>
        </c:dLbls>
        <c:gapWidth val="150"/>
        <c:axId val="180936704"/>
        <c:axId val="180938240"/>
      </c:barChart>
      <c:lineChart>
        <c:grouping val="standard"/>
        <c:varyColors val="0"/>
        <c:ser>
          <c:idx val="0"/>
          <c:order val="1"/>
          <c:tx>
            <c:strRef>
              <c:f>'Pb and Cu Numbers'!$C$3</c:f>
              <c:strCache>
                <c:ptCount val="1"/>
                <c:pt idx="0">
                  <c:v>Action Level</c:v>
                </c:pt>
              </c:strCache>
            </c:strRef>
          </c:tx>
          <c:spPr>
            <a:ln w="12700">
              <a:solidFill>
                <a:srgbClr val="000080"/>
              </a:solidFill>
              <a:prstDash val="solid"/>
            </a:ln>
          </c:spPr>
          <c:marker>
            <c:symbol val="none"/>
          </c:marker>
          <c:cat>
            <c:numRef>
              <c:f>'Pb and Cu Numbers'!$A$4:$A$35</c:f>
              <c:numCache>
                <c:formatCode>[$-409]mmm\-yy;@</c:formatCode>
                <c:ptCount val="32"/>
                <c:pt idx="0">
                  <c:v>33756</c:v>
                </c:pt>
                <c:pt idx="1">
                  <c:v>33939</c:v>
                </c:pt>
                <c:pt idx="2">
                  <c:v>35582</c:v>
                </c:pt>
                <c:pt idx="3">
                  <c:v>35765</c:v>
                </c:pt>
                <c:pt idx="4">
                  <c:v>35947</c:v>
                </c:pt>
                <c:pt idx="5">
                  <c:v>36312</c:v>
                </c:pt>
                <c:pt idx="6">
                  <c:v>36465</c:v>
                </c:pt>
                <c:pt idx="7">
                  <c:v>36617</c:v>
                </c:pt>
                <c:pt idx="8">
                  <c:v>36770</c:v>
                </c:pt>
                <c:pt idx="9">
                  <c:v>36951</c:v>
                </c:pt>
                <c:pt idx="10">
                  <c:v>37135</c:v>
                </c:pt>
                <c:pt idx="11">
                  <c:v>37378</c:v>
                </c:pt>
                <c:pt idx="12">
                  <c:v>37500</c:v>
                </c:pt>
                <c:pt idx="13">
                  <c:v>37865</c:v>
                </c:pt>
                <c:pt idx="14">
                  <c:v>38047</c:v>
                </c:pt>
                <c:pt idx="15">
                  <c:v>38231</c:v>
                </c:pt>
                <c:pt idx="16">
                  <c:v>38412</c:v>
                </c:pt>
                <c:pt idx="17">
                  <c:v>38596</c:v>
                </c:pt>
                <c:pt idx="18">
                  <c:v>38777</c:v>
                </c:pt>
                <c:pt idx="19">
                  <c:v>38961</c:v>
                </c:pt>
                <c:pt idx="20">
                  <c:v>39142</c:v>
                </c:pt>
                <c:pt idx="21" formatCode="mmm\-yy">
                  <c:v>39326</c:v>
                </c:pt>
                <c:pt idx="22">
                  <c:v>39508</c:v>
                </c:pt>
                <c:pt idx="23">
                  <c:v>39692</c:v>
                </c:pt>
                <c:pt idx="24">
                  <c:v>39873</c:v>
                </c:pt>
                <c:pt idx="25">
                  <c:v>40057</c:v>
                </c:pt>
                <c:pt idx="26">
                  <c:v>40238</c:v>
                </c:pt>
                <c:pt idx="27">
                  <c:v>40422</c:v>
                </c:pt>
                <c:pt idx="28" formatCode="mmm\-yy">
                  <c:v>40603</c:v>
                </c:pt>
                <c:pt idx="29" formatCode="mmm\-yy">
                  <c:v>40787</c:v>
                </c:pt>
                <c:pt idx="30" formatCode="mmm\-yy">
                  <c:v>41153</c:v>
                </c:pt>
                <c:pt idx="31">
                  <c:v>41530</c:v>
                </c:pt>
              </c:numCache>
            </c:numRef>
          </c:cat>
          <c:val>
            <c:numRef>
              <c:f>'Pb and Cu Numbers'!$C$4:$C$36</c:f>
              <c:numCache>
                <c:formatCode>General</c:formatCode>
                <c:ptCount val="33"/>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numCache>
            </c:numRef>
          </c:val>
          <c:smooth val="0"/>
        </c:ser>
        <c:dLbls>
          <c:showLegendKey val="0"/>
          <c:showVal val="0"/>
          <c:showCatName val="0"/>
          <c:showSerName val="0"/>
          <c:showPercent val="0"/>
          <c:showBubbleSize val="0"/>
        </c:dLbls>
        <c:marker val="1"/>
        <c:smooth val="0"/>
        <c:axId val="180940160"/>
        <c:axId val="180954240"/>
      </c:lineChart>
      <c:catAx>
        <c:axId val="180936704"/>
        <c:scaling>
          <c:orientation val="minMax"/>
        </c:scaling>
        <c:delete val="0"/>
        <c:axPos val="b"/>
        <c:numFmt formatCode="[$-409]mmm\-yy;@" sourceLinked="1"/>
        <c:majorTickMark val="cross"/>
        <c:minorTickMark val="none"/>
        <c:tickLblPos val="nextTo"/>
        <c:spPr>
          <a:ln w="3175">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s-MX"/>
          </a:p>
        </c:txPr>
        <c:crossAx val="180938240"/>
        <c:crosses val="autoZero"/>
        <c:auto val="0"/>
        <c:lblAlgn val="ctr"/>
        <c:lblOffset val="100"/>
        <c:tickLblSkip val="1"/>
        <c:tickMarkSkip val="1"/>
        <c:noMultiLvlLbl val="0"/>
      </c:catAx>
      <c:valAx>
        <c:axId val="180938240"/>
        <c:scaling>
          <c:orientation val="minMax"/>
        </c:scaling>
        <c:delete val="0"/>
        <c:axPos val="l"/>
        <c:title>
          <c:tx>
            <c:rich>
              <a:bodyPr/>
              <a:lstStyle/>
              <a:p>
                <a:pPr>
                  <a:defRPr sz="1000" b="1" i="0" u="none" strike="noStrike" baseline="0">
                    <a:solidFill>
                      <a:srgbClr val="000000"/>
                    </a:solidFill>
                    <a:latin typeface="Arial"/>
                    <a:ea typeface="Arial"/>
                    <a:cs typeface="Arial"/>
                  </a:defRPr>
                </a:pPr>
                <a:r>
                  <a:rPr lang="en-US"/>
                  <a:t>Lead Levels (ppb)</a:t>
                </a:r>
              </a:p>
            </c:rich>
          </c:tx>
          <c:layout/>
          <c:overlay val="0"/>
          <c:spPr>
            <a:noFill/>
            <a:ln w="25400">
              <a:noFill/>
            </a:ln>
          </c:spPr>
        </c:title>
        <c:numFmt formatCode="0"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s-MX"/>
          </a:p>
        </c:txPr>
        <c:crossAx val="180936704"/>
        <c:crosses val="autoZero"/>
        <c:crossBetween val="between"/>
      </c:valAx>
      <c:catAx>
        <c:axId val="180940160"/>
        <c:scaling>
          <c:orientation val="minMax"/>
        </c:scaling>
        <c:delete val="1"/>
        <c:axPos val="b"/>
        <c:numFmt formatCode="[$-409]mmm\-yy;@" sourceLinked="1"/>
        <c:majorTickMark val="out"/>
        <c:minorTickMark val="none"/>
        <c:tickLblPos val="none"/>
        <c:crossAx val="180954240"/>
        <c:crosses val="autoZero"/>
        <c:auto val="0"/>
        <c:lblAlgn val="ctr"/>
        <c:lblOffset val="100"/>
        <c:noMultiLvlLbl val="0"/>
      </c:catAx>
      <c:valAx>
        <c:axId val="180954240"/>
        <c:scaling>
          <c:orientation val="minMax"/>
        </c:scaling>
        <c:delete val="1"/>
        <c:axPos val="l"/>
        <c:numFmt formatCode="General" sourceLinked="1"/>
        <c:majorTickMark val="out"/>
        <c:minorTickMark val="none"/>
        <c:tickLblPos val="none"/>
        <c:crossAx val="180940160"/>
        <c:crosses val="autoZero"/>
        <c:crossBetween val="between"/>
      </c:valAx>
      <c:spPr>
        <a:solidFill>
          <a:schemeClr val="bg1"/>
        </a:solidFill>
        <a:ln w="25400">
          <a:noFill/>
        </a:ln>
      </c:spPr>
    </c:plotArea>
    <c:plotVisOnly val="1"/>
    <c:dispBlanksAs val="gap"/>
    <c:showDLblsOverMax val="0"/>
  </c:chart>
  <c:spPr>
    <a:ln w="3175">
      <a:noFill/>
      <a:prstDash val="solid"/>
    </a:ln>
  </c:spPr>
  <c:txPr>
    <a:bodyPr/>
    <a:lstStyle/>
    <a:p>
      <a:pPr>
        <a:defRPr sz="1000" b="0" i="0" u="none" strike="noStrike" baseline="0">
          <a:solidFill>
            <a:srgbClr val="000000"/>
          </a:solidFill>
          <a:latin typeface="Arial"/>
          <a:ea typeface="Arial"/>
          <a:cs typeface="Arial"/>
        </a:defRPr>
      </a:pPr>
      <a:endParaRPr lang="es-MX"/>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91453940066948E-2"/>
          <c:y val="3.4257748776509167E-2"/>
          <c:w val="0.91120976692563749"/>
          <c:h val="0.87438825448613611"/>
        </c:manualLayout>
      </c:layout>
      <c:areaChart>
        <c:grouping val="stacked"/>
        <c:varyColors val="0"/>
        <c:ser>
          <c:idx val="1"/>
          <c:order val="0"/>
          <c:tx>
            <c:strRef>
              <c:f>Sheet1!$B$1</c:f>
              <c:strCache>
                <c:ptCount val="1"/>
                <c:pt idx="0">
                  <c:v>MGD</c:v>
                </c:pt>
              </c:strCache>
            </c:strRef>
          </c:tx>
          <c:spPr>
            <a:gradFill rotWithShape="0">
              <a:gsLst>
                <a:gs pos="0">
                  <a:srgbClr val="0066CC"/>
                </a:gs>
                <a:gs pos="100000">
                  <a:srgbClr val="0066CC">
                    <a:gamma/>
                    <a:shade val="46275"/>
                    <a:invGamma/>
                  </a:srgbClr>
                </a:gs>
              </a:gsLst>
              <a:lin ang="5400000" scaled="1"/>
            </a:gradFill>
            <a:ln w="12700">
              <a:solidFill>
                <a:srgbClr val="000000"/>
              </a:solidFill>
              <a:prstDash val="solid"/>
            </a:ln>
          </c:spPr>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Sheet1!$B$2:$B$36</c:f>
              <c:numCache>
                <c:formatCode>0</c:formatCode>
                <c:ptCount val="35"/>
                <c:pt idx="0">
                  <c:v>327.44</c:v>
                </c:pt>
                <c:pt idx="1">
                  <c:v>329.64000000000038</c:v>
                </c:pt>
                <c:pt idx="2">
                  <c:v>330.04</c:v>
                </c:pt>
                <c:pt idx="3">
                  <c:v>330.28</c:v>
                </c:pt>
                <c:pt idx="4">
                  <c:v>331.64000000000038</c:v>
                </c:pt>
                <c:pt idx="5">
                  <c:v>330.315</c:v>
                </c:pt>
                <c:pt idx="6">
                  <c:v>328.07666666666671</c:v>
                </c:pt>
                <c:pt idx="7">
                  <c:v>330.96833333333336</c:v>
                </c:pt>
                <c:pt idx="8">
                  <c:v>332.24</c:v>
                </c:pt>
                <c:pt idx="9">
                  <c:v>324.43366666666668</c:v>
                </c:pt>
                <c:pt idx="10">
                  <c:v>315.43299999999869</c:v>
                </c:pt>
                <c:pt idx="11">
                  <c:v>307.47364999999894</c:v>
                </c:pt>
                <c:pt idx="12">
                  <c:v>292.11011666666667</c:v>
                </c:pt>
                <c:pt idx="13">
                  <c:v>276.5900666666667</c:v>
                </c:pt>
                <c:pt idx="14">
                  <c:v>270.36221666666671</c:v>
                </c:pt>
                <c:pt idx="15">
                  <c:v>264.27851666666663</c:v>
                </c:pt>
                <c:pt idx="16">
                  <c:v>258.35098333333593</c:v>
                </c:pt>
                <c:pt idx="17">
                  <c:v>257.84701666666672</c:v>
                </c:pt>
                <c:pt idx="18">
                  <c:v>259.58923333333462</c:v>
                </c:pt>
                <c:pt idx="19">
                  <c:v>262.79016666666666</c:v>
                </c:pt>
                <c:pt idx="20">
                  <c:v>260.98198333333431</c:v>
                </c:pt>
                <c:pt idx="21">
                  <c:v>259.25540000000007</c:v>
                </c:pt>
                <c:pt idx="22">
                  <c:v>254.47123333333391</c:v>
                </c:pt>
                <c:pt idx="23">
                  <c:v>248.17740000000003</c:v>
                </c:pt>
                <c:pt idx="24">
                  <c:v>236.93064999999999</c:v>
                </c:pt>
                <c:pt idx="25">
                  <c:v>238.42020000000056</c:v>
                </c:pt>
                <c:pt idx="26">
                  <c:v>231.35200000000063</c:v>
                </c:pt>
                <c:pt idx="27">
                  <c:v>227.94014520547981</c:v>
                </c:pt>
                <c:pt idx="28">
                  <c:v>223.34014520547981</c:v>
                </c:pt>
                <c:pt idx="29">
                  <c:v>218.20614520547969</c:v>
                </c:pt>
                <c:pt idx="30">
                  <c:v>207.17414520547973</c:v>
                </c:pt>
                <c:pt idx="31">
                  <c:v>195</c:v>
                </c:pt>
                <c:pt idx="32">
                  <c:v>200</c:v>
                </c:pt>
                <c:pt idx="33">
                  <c:v>202</c:v>
                </c:pt>
                <c:pt idx="34">
                  <c:v>202</c:v>
                </c:pt>
              </c:numCache>
            </c:numRef>
          </c:val>
        </c:ser>
        <c:dLbls>
          <c:showLegendKey val="0"/>
          <c:showVal val="0"/>
          <c:showCatName val="0"/>
          <c:showSerName val="0"/>
          <c:showPercent val="0"/>
          <c:showBubbleSize val="0"/>
        </c:dLbls>
        <c:axId val="180972544"/>
        <c:axId val="180982528"/>
      </c:areaChart>
      <c:catAx>
        <c:axId val="180972544"/>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a:pPr>
            <a:endParaRPr lang="es-MX"/>
          </a:p>
        </c:txPr>
        <c:crossAx val="180982528"/>
        <c:crosses val="autoZero"/>
        <c:auto val="1"/>
        <c:lblAlgn val="ctr"/>
        <c:lblOffset val="100"/>
        <c:tickLblSkip val="1"/>
        <c:tickMarkSkip val="1"/>
        <c:noMultiLvlLbl val="0"/>
      </c:catAx>
      <c:valAx>
        <c:axId val="180982528"/>
        <c:scaling>
          <c:orientation val="minMax"/>
          <c:max val="350"/>
          <c:min val="150"/>
        </c:scaling>
        <c:delete val="0"/>
        <c:axPos val="l"/>
        <c:title>
          <c:tx>
            <c:rich>
              <a:bodyPr/>
              <a:lstStyle/>
              <a:p>
                <a:pPr>
                  <a:defRPr/>
                </a:pPr>
                <a:r>
                  <a:rPr lang="en-US"/>
                  <a:t>Million Gallons Per Day</a:t>
                </a:r>
              </a:p>
            </c:rich>
          </c:tx>
          <c:layout>
            <c:manualLayout>
              <c:xMode val="edge"/>
              <c:yMode val="edge"/>
              <c:x val="1.2208690580344062E-2"/>
              <c:y val="0.34747139450705988"/>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a:pPr>
            <a:endParaRPr lang="es-MX"/>
          </a:p>
        </c:txPr>
        <c:crossAx val="180972544"/>
        <c:crosses val="autoZero"/>
        <c:crossBetween val="midCat"/>
        <c:majorUnit val="25"/>
      </c:valAx>
      <c:spPr>
        <a:noFill/>
        <a:ln w="25400">
          <a:noFill/>
        </a:ln>
      </c:spPr>
    </c:plotArea>
    <c:plotVisOnly val="1"/>
    <c:dispBlanksAs val="zero"/>
    <c:showDLblsOverMax val="0"/>
  </c:chart>
  <c:spPr>
    <a:noFill/>
    <a:ln w="9525">
      <a:noFill/>
    </a:ln>
  </c:spPr>
  <c:txPr>
    <a:bodyPr/>
    <a:lstStyle/>
    <a:p>
      <a:pPr>
        <a:defRPr sz="1000" b="0" i="0" u="none" strike="noStrike" baseline="0">
          <a:solidFill>
            <a:srgbClr val="000000"/>
          </a:solidFill>
          <a:latin typeface="+mn-lt"/>
          <a:ea typeface="Arial"/>
          <a:cs typeface="Arial"/>
        </a:defRPr>
      </a:pPr>
      <a:endParaRPr lang="es-MX"/>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82174103237122"/>
          <c:y val="5.1400554097404488E-2"/>
          <c:w val="0.84204768153981036"/>
          <c:h val="0.7827803295421405"/>
        </c:manualLayout>
      </c:layout>
      <c:barChart>
        <c:barDir val="col"/>
        <c:grouping val="stacked"/>
        <c:varyColors val="0"/>
        <c:ser>
          <c:idx val="0"/>
          <c:order val="0"/>
          <c:tx>
            <c:strRef>
              <c:f>'Metals data'!$B$1</c:f>
              <c:strCache>
                <c:ptCount val="1"/>
                <c:pt idx="0">
                  <c:v>Zinc</c:v>
                </c:pt>
              </c:strCache>
            </c:strRef>
          </c:tx>
          <c:invertIfNegative val="0"/>
          <c:cat>
            <c:numRef>
              <c:f>'Metals data'!$A$2:$A$26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'Metals data'!$B$2:$B$26</c:f>
              <c:numCache>
                <c:formatCode>General</c:formatCode>
                <c:ptCount val="25"/>
                <c:pt idx="0">
                  <c:v>358</c:v>
                </c:pt>
                <c:pt idx="1">
                  <c:v>294</c:v>
                </c:pt>
                <c:pt idx="2">
                  <c:v>226</c:v>
                </c:pt>
                <c:pt idx="3">
                  <c:v>245.2</c:v>
                </c:pt>
                <c:pt idx="4">
                  <c:v>237.9</c:v>
                </c:pt>
                <c:pt idx="5">
                  <c:v>211.2</c:v>
                </c:pt>
                <c:pt idx="6">
                  <c:v>198.5</c:v>
                </c:pt>
                <c:pt idx="7">
                  <c:v>161.4</c:v>
                </c:pt>
                <c:pt idx="8">
                  <c:v>120.8</c:v>
                </c:pt>
                <c:pt idx="9">
                  <c:v>116.75631353223567</c:v>
                </c:pt>
                <c:pt idx="10">
                  <c:v>122.97479901996884</c:v>
                </c:pt>
                <c:pt idx="11">
                  <c:v>95.099371808804165</c:v>
                </c:pt>
                <c:pt idx="12">
                  <c:v>83.887093392208712</c:v>
                </c:pt>
                <c:pt idx="13">
                  <c:v>109.59264510415328</c:v>
                </c:pt>
                <c:pt idx="14">
                  <c:v>92.691749796139248</c:v>
                </c:pt>
                <c:pt idx="15">
                  <c:v>102.64648777276143</c:v>
                </c:pt>
                <c:pt idx="16">
                  <c:v>76.422302125415158</c:v>
                </c:pt>
                <c:pt idx="17">
                  <c:v>59.599142852652136</c:v>
                </c:pt>
                <c:pt idx="18">
                  <c:v>69.83602057411494</c:v>
                </c:pt>
                <c:pt idx="19">
                  <c:v>62.406371408672726</c:v>
                </c:pt>
                <c:pt idx="20">
                  <c:v>57.016780911434495</c:v>
                </c:pt>
                <c:pt idx="21">
                  <c:v>66.853626841778194</c:v>
                </c:pt>
                <c:pt idx="22">
                  <c:v>35.059793147520011</c:v>
                </c:pt>
                <c:pt idx="23">
                  <c:v>46.603047956923191</c:v>
                </c:pt>
                <c:pt idx="24">
                  <c:v>75.927672437658586</c:v>
                </c:pt>
              </c:numCache>
            </c:numRef>
          </c:val>
        </c:ser>
        <c:ser>
          <c:idx val="1"/>
          <c:order val="1"/>
          <c:tx>
            <c:strRef>
              <c:f>'Metals data'!$C$1</c:f>
              <c:strCache>
                <c:ptCount val="1"/>
                <c:pt idx="0">
                  <c:v>Copper</c:v>
                </c:pt>
              </c:strCache>
            </c:strRef>
          </c:tx>
          <c:invertIfNegative val="0"/>
          <c:cat>
            <c:numRef>
              <c:f>'Metals data'!$A$2:$A$26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'Metals data'!$C$2:$C$26</c:f>
              <c:numCache>
                <c:formatCode>General</c:formatCode>
                <c:ptCount val="25"/>
                <c:pt idx="0">
                  <c:v>254</c:v>
                </c:pt>
                <c:pt idx="1">
                  <c:v>232</c:v>
                </c:pt>
                <c:pt idx="2">
                  <c:v>178</c:v>
                </c:pt>
                <c:pt idx="3">
                  <c:v>175.3</c:v>
                </c:pt>
                <c:pt idx="4">
                  <c:v>191.8</c:v>
                </c:pt>
                <c:pt idx="5">
                  <c:v>180.4</c:v>
                </c:pt>
                <c:pt idx="6">
                  <c:v>184.8</c:v>
                </c:pt>
                <c:pt idx="7">
                  <c:v>135.1</c:v>
                </c:pt>
                <c:pt idx="8">
                  <c:v>80.8</c:v>
                </c:pt>
                <c:pt idx="9">
                  <c:v>53.801092645558732</c:v>
                </c:pt>
                <c:pt idx="10">
                  <c:v>60.383008406691999</c:v>
                </c:pt>
                <c:pt idx="11">
                  <c:v>33.578252769467426</c:v>
                </c:pt>
                <c:pt idx="12">
                  <c:v>40.126116307997513</c:v>
                </c:pt>
                <c:pt idx="13">
                  <c:v>41.915687505886517</c:v>
                </c:pt>
                <c:pt idx="14">
                  <c:v>39.281364020016177</c:v>
                </c:pt>
                <c:pt idx="15">
                  <c:v>32.662580917186013</c:v>
                </c:pt>
                <c:pt idx="16">
                  <c:v>23.753988284636133</c:v>
                </c:pt>
                <c:pt idx="17">
                  <c:v>17.877588430693791</c:v>
                </c:pt>
                <c:pt idx="18">
                  <c:v>22.16672721251998</c:v>
                </c:pt>
                <c:pt idx="19">
                  <c:v>17.87743855407459</c:v>
                </c:pt>
                <c:pt idx="20">
                  <c:v>17.997895805835277</c:v>
                </c:pt>
                <c:pt idx="21">
                  <c:v>19.863690929458933</c:v>
                </c:pt>
                <c:pt idx="22">
                  <c:v>13.252146666523775</c:v>
                </c:pt>
                <c:pt idx="23">
                  <c:v>17.96776884823192</c:v>
                </c:pt>
                <c:pt idx="24">
                  <c:v>21.864885649708231</c:v>
                </c:pt>
              </c:numCache>
            </c:numRef>
          </c:val>
        </c:ser>
        <c:ser>
          <c:idx val="2"/>
          <c:order val="2"/>
          <c:tx>
            <c:strRef>
              <c:f>'Metals data'!$D$1</c:f>
              <c:strCache>
                <c:ptCount val="1"/>
                <c:pt idx="0">
                  <c:v>Nickel</c:v>
                </c:pt>
              </c:strCache>
            </c:strRef>
          </c:tx>
          <c:invertIfNegative val="0"/>
          <c:cat>
            <c:numRef>
              <c:f>'Metals data'!$A$2:$A$26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'Metals data'!$D$2:$D$26</c:f>
              <c:numCache>
                <c:formatCode>General</c:formatCode>
                <c:ptCount val="25"/>
                <c:pt idx="0">
                  <c:v>57</c:v>
                </c:pt>
                <c:pt idx="1">
                  <c:v>33</c:v>
                </c:pt>
                <c:pt idx="2">
                  <c:v>26</c:v>
                </c:pt>
                <c:pt idx="3">
                  <c:v>20.5</c:v>
                </c:pt>
                <c:pt idx="4">
                  <c:v>27.2</c:v>
                </c:pt>
                <c:pt idx="5">
                  <c:v>25.5</c:v>
                </c:pt>
                <c:pt idx="6">
                  <c:v>18.899999999999999</c:v>
                </c:pt>
                <c:pt idx="7">
                  <c:v>16.899999999999999</c:v>
                </c:pt>
                <c:pt idx="8">
                  <c:v>12.9</c:v>
                </c:pt>
                <c:pt idx="9">
                  <c:v>10.246445512179006</c:v>
                </c:pt>
                <c:pt idx="10">
                  <c:v>10.867026673871496</c:v>
                </c:pt>
                <c:pt idx="11">
                  <c:v>8.6699095523526868</c:v>
                </c:pt>
                <c:pt idx="12">
                  <c:v>8.9621089582210072</c:v>
                </c:pt>
                <c:pt idx="13">
                  <c:v>10.602215216030936</c:v>
                </c:pt>
                <c:pt idx="14">
                  <c:v>8.3013959601642338</c:v>
                </c:pt>
                <c:pt idx="15">
                  <c:v>9.3120439279510148</c:v>
                </c:pt>
                <c:pt idx="16">
                  <c:v>7.8827984682873948</c:v>
                </c:pt>
                <c:pt idx="17">
                  <c:v>6.5680912556361575</c:v>
                </c:pt>
                <c:pt idx="18">
                  <c:v>6.4738672054348649</c:v>
                </c:pt>
                <c:pt idx="19">
                  <c:v>6.6292638415274965</c:v>
                </c:pt>
                <c:pt idx="20">
                  <c:v>6.3817763309889628</c:v>
                </c:pt>
                <c:pt idx="21">
                  <c:v>8.3403035241403618</c:v>
                </c:pt>
                <c:pt idx="22">
                  <c:v>5.3058529309799836</c:v>
                </c:pt>
                <c:pt idx="23">
                  <c:v>5.3017593579060005</c:v>
                </c:pt>
                <c:pt idx="24">
                  <c:v>7.9316779289505934</c:v>
                </c:pt>
              </c:numCache>
            </c:numRef>
          </c:val>
        </c:ser>
        <c:ser>
          <c:idx val="3"/>
          <c:order val="3"/>
          <c:tx>
            <c:strRef>
              <c:f>'Metals data'!$E$1</c:f>
              <c:strCache>
                <c:ptCount val="1"/>
                <c:pt idx="0">
                  <c:v>Lead</c:v>
                </c:pt>
              </c:strCache>
            </c:strRef>
          </c:tx>
          <c:invertIfNegative val="0"/>
          <c:cat>
            <c:numRef>
              <c:f>'Metals data'!$A$2:$A$26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'Metals data'!$E$2:$E$26</c:f>
              <c:numCache>
                <c:formatCode>General</c:formatCode>
                <c:ptCount val="25"/>
                <c:pt idx="0">
                  <c:v>114</c:v>
                </c:pt>
                <c:pt idx="1">
                  <c:v>62</c:v>
                </c:pt>
                <c:pt idx="2">
                  <c:v>31</c:v>
                </c:pt>
                <c:pt idx="3">
                  <c:v>33.300000000000004</c:v>
                </c:pt>
                <c:pt idx="4">
                  <c:v>34.800000000000004</c:v>
                </c:pt>
                <c:pt idx="5">
                  <c:v>22.7</c:v>
                </c:pt>
                <c:pt idx="6">
                  <c:v>26.3</c:v>
                </c:pt>
                <c:pt idx="7">
                  <c:v>17.100000000000001</c:v>
                </c:pt>
                <c:pt idx="8">
                  <c:v>8.9</c:v>
                </c:pt>
                <c:pt idx="9">
                  <c:v>9.0388916908647943</c:v>
                </c:pt>
                <c:pt idx="10">
                  <c:v>8.5423259651303489</c:v>
                </c:pt>
                <c:pt idx="11">
                  <c:v>8.3381119833339419</c:v>
                </c:pt>
                <c:pt idx="12">
                  <c:v>3.9895607320904412</c:v>
                </c:pt>
                <c:pt idx="13">
                  <c:v>5.9569267331583404</c:v>
                </c:pt>
                <c:pt idx="14">
                  <c:v>5.7514463145337018</c:v>
                </c:pt>
                <c:pt idx="15">
                  <c:v>5.6622800509247053</c:v>
                </c:pt>
                <c:pt idx="16">
                  <c:v>3.7859387709854468</c:v>
                </c:pt>
                <c:pt idx="17">
                  <c:v>3.7880474620696711</c:v>
                </c:pt>
                <c:pt idx="18">
                  <c:v>4.23101415171823</c:v>
                </c:pt>
                <c:pt idx="19">
                  <c:v>3.5981985368494391</c:v>
                </c:pt>
                <c:pt idx="20">
                  <c:v>2.8931498451319806</c:v>
                </c:pt>
                <c:pt idx="21">
                  <c:v>2.6809144082386394</c:v>
                </c:pt>
                <c:pt idx="22">
                  <c:v>1.3615011160272499</c:v>
                </c:pt>
                <c:pt idx="23">
                  <c:v>1.557720778762937</c:v>
                </c:pt>
                <c:pt idx="24">
                  <c:v>3.1716147759137647</c:v>
                </c:pt>
              </c:numCache>
            </c:numRef>
          </c:val>
        </c:ser>
        <c:ser>
          <c:idx val="4"/>
          <c:order val="4"/>
          <c:tx>
            <c:strRef>
              <c:f>'Metals data'!$F$1</c:f>
              <c:strCache>
                <c:ptCount val="1"/>
                <c:pt idx="0">
                  <c:v>Chromium</c:v>
                </c:pt>
              </c:strCache>
            </c:strRef>
          </c:tx>
          <c:invertIfNegative val="0"/>
          <c:cat>
            <c:numRef>
              <c:f>'Metals data'!$A$2:$A$26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'Metals data'!$F$2:$F$26</c:f>
              <c:numCache>
                <c:formatCode>General</c:formatCode>
                <c:ptCount val="25"/>
                <c:pt idx="0">
                  <c:v>62</c:v>
                </c:pt>
                <c:pt idx="1">
                  <c:v>26</c:v>
                </c:pt>
                <c:pt idx="2">
                  <c:v>13</c:v>
                </c:pt>
                <c:pt idx="3">
                  <c:v>13.9</c:v>
                </c:pt>
                <c:pt idx="4">
                  <c:v>24.9</c:v>
                </c:pt>
                <c:pt idx="5">
                  <c:v>28.2</c:v>
                </c:pt>
                <c:pt idx="6">
                  <c:v>16.7</c:v>
                </c:pt>
                <c:pt idx="7">
                  <c:v>11</c:v>
                </c:pt>
                <c:pt idx="8">
                  <c:v>7</c:v>
                </c:pt>
                <c:pt idx="9">
                  <c:v>8.3542392259340748</c:v>
                </c:pt>
                <c:pt idx="10">
                  <c:v>5.155292987869311</c:v>
                </c:pt>
                <c:pt idx="11">
                  <c:v>3.6619922163826812</c:v>
                </c:pt>
                <c:pt idx="12">
                  <c:v>3.6181759628643051</c:v>
                </c:pt>
                <c:pt idx="13">
                  <c:v>3.9725150377584377</c:v>
                </c:pt>
                <c:pt idx="14">
                  <c:v>3.6767474695477804</c:v>
                </c:pt>
                <c:pt idx="15">
                  <c:v>3.4674983688168552</c:v>
                </c:pt>
                <c:pt idx="16">
                  <c:v>3.6032413906477192</c:v>
                </c:pt>
                <c:pt idx="17">
                  <c:v>2.5048394913596961</c:v>
                </c:pt>
                <c:pt idx="18">
                  <c:v>2.7230695724565432</c:v>
                </c:pt>
                <c:pt idx="19">
                  <c:v>2.0017255942966359</c:v>
                </c:pt>
                <c:pt idx="20">
                  <c:v>2.4283366832062772</c:v>
                </c:pt>
                <c:pt idx="21">
                  <c:v>1.8294642211527274</c:v>
                </c:pt>
                <c:pt idx="22">
                  <c:v>1.2755952415933738</c:v>
                </c:pt>
                <c:pt idx="23">
                  <c:v>1.6550695218864038</c:v>
                </c:pt>
                <c:pt idx="24">
                  <c:v>3.0876346204283602</c:v>
                </c:pt>
              </c:numCache>
            </c:numRef>
          </c:val>
        </c:ser>
        <c:ser>
          <c:idx val="5"/>
          <c:order val="5"/>
          <c:tx>
            <c:strRef>
              <c:f>'Metals data'!$G$1</c:f>
              <c:strCache>
                <c:ptCount val="1"/>
                <c:pt idx="0">
                  <c:v>Silver</c:v>
                </c:pt>
              </c:strCache>
            </c:strRef>
          </c:tx>
          <c:invertIfNegative val="0"/>
          <c:cat>
            <c:numRef>
              <c:f>'Metals data'!$A$2:$A$26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'Metals data'!$G$2:$G$26</c:f>
              <c:numCache>
                <c:formatCode>General</c:formatCode>
                <c:ptCount val="25"/>
                <c:pt idx="0">
                  <c:v>18</c:v>
                </c:pt>
                <c:pt idx="1">
                  <c:v>18</c:v>
                </c:pt>
                <c:pt idx="2">
                  <c:v>8</c:v>
                </c:pt>
                <c:pt idx="3">
                  <c:v>6.8</c:v>
                </c:pt>
                <c:pt idx="4">
                  <c:v>6.8</c:v>
                </c:pt>
                <c:pt idx="5">
                  <c:v>7.9</c:v>
                </c:pt>
                <c:pt idx="6">
                  <c:v>9</c:v>
                </c:pt>
                <c:pt idx="7">
                  <c:v>6.3</c:v>
                </c:pt>
                <c:pt idx="8">
                  <c:v>3.7</c:v>
                </c:pt>
                <c:pt idx="9">
                  <c:v>3.9703406105030816</c:v>
                </c:pt>
                <c:pt idx="10">
                  <c:v>2.0135838490870981</c:v>
                </c:pt>
                <c:pt idx="11">
                  <c:v>0.88617729985913829</c:v>
                </c:pt>
                <c:pt idx="12">
                  <c:v>2.2397285413678696</c:v>
                </c:pt>
                <c:pt idx="13">
                  <c:v>1.4389540212948395</c:v>
                </c:pt>
                <c:pt idx="14">
                  <c:v>1.224937721367344</c:v>
                </c:pt>
                <c:pt idx="15">
                  <c:v>1.011633826350202</c:v>
                </c:pt>
                <c:pt idx="16">
                  <c:v>0.57633355801876307</c:v>
                </c:pt>
                <c:pt idx="17">
                  <c:v>0.2681619338305653</c:v>
                </c:pt>
                <c:pt idx="18">
                  <c:v>0.2550871745573024</c:v>
                </c:pt>
                <c:pt idx="19">
                  <c:v>0.23005616180551372</c:v>
                </c:pt>
                <c:pt idx="20">
                  <c:v>0.30234664267202038</c:v>
                </c:pt>
                <c:pt idx="21">
                  <c:v>0.23786713217125169</c:v>
                </c:pt>
                <c:pt idx="22">
                  <c:v>0.12326974652647105</c:v>
                </c:pt>
                <c:pt idx="23">
                  <c:v>0.15279270270300024</c:v>
                </c:pt>
                <c:pt idx="24">
                  <c:v>0.19534046804470589</c:v>
                </c:pt>
              </c:numCache>
            </c:numRef>
          </c:val>
        </c:ser>
        <c:dLbls>
          <c:showLegendKey val="0"/>
          <c:showVal val="0"/>
          <c:showCatName val="0"/>
          <c:showSerName val="0"/>
          <c:showPercent val="0"/>
          <c:showBubbleSize val="0"/>
        </c:dLbls>
        <c:gapWidth val="150"/>
        <c:overlap val="100"/>
        <c:axId val="181130752"/>
        <c:axId val="181132288"/>
      </c:barChart>
      <c:catAx>
        <c:axId val="181130752"/>
        <c:scaling>
          <c:orientation val="minMax"/>
        </c:scaling>
        <c:delete val="0"/>
        <c:axPos val="b"/>
        <c:numFmt formatCode="General" sourceLinked="1"/>
        <c:majorTickMark val="out"/>
        <c:minorTickMark val="none"/>
        <c:tickLblPos val="nextTo"/>
        <c:crossAx val="181132288"/>
        <c:crosses val="autoZero"/>
        <c:auto val="1"/>
        <c:lblAlgn val="ctr"/>
        <c:lblOffset val="100"/>
        <c:noMultiLvlLbl val="0"/>
      </c:catAx>
      <c:valAx>
        <c:axId val="181132288"/>
        <c:scaling>
          <c:orientation val="minMax"/>
        </c:scaling>
        <c:delete val="0"/>
        <c:axPos val="l"/>
        <c:title>
          <c:tx>
            <c:rich>
              <a:bodyPr rot="-5400000" vert="horz"/>
              <a:lstStyle/>
              <a:p>
                <a:pPr>
                  <a:defRPr/>
                </a:pPr>
                <a:r>
                  <a:rPr lang="en-US"/>
                  <a:t>Effluent</a:t>
                </a:r>
                <a:r>
                  <a:rPr lang="en-US" baseline="0"/>
                  <a:t> metals (lbs/day)</a:t>
                </a:r>
                <a:endParaRPr lang="en-US"/>
              </a:p>
            </c:rich>
          </c:tx>
          <c:layout/>
          <c:overlay val="0"/>
        </c:title>
        <c:numFmt formatCode="General" sourceLinked="1"/>
        <c:majorTickMark val="out"/>
        <c:minorTickMark val="none"/>
        <c:tickLblPos val="nextTo"/>
        <c:crossAx val="18113075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'P:\User_Directories\David_Wu\Effluent Data Plots\[2014_Solids.xlsx]Sheet1'!$AB$5</c:f>
              <c:strCache>
                <c:ptCount val="1"/>
                <c:pt idx="0">
                  <c:v>Deer Island</c:v>
                </c:pt>
              </c:strCache>
            </c:strRef>
          </c:tx>
          <c:invertIfNegative val="0"/>
          <c:cat>
            <c:numRef>
              <c:f>'P:\User_Directories\David_Wu\Effluent Data Plots\[2014_Solids.xlsx]Sheet1'!$AA$6:$AA$30</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'P:\User_Directories\David_Wu\Effluent Data Plots\[2014_Solids.xlsx]Sheet1'!$AB$6:$AB$30</c:f>
              <c:numCache>
                <c:formatCode>General</c:formatCode>
                <c:ptCount val="25"/>
                <c:pt idx="0">
                  <c:v>88.9</c:v>
                </c:pt>
                <c:pt idx="1">
                  <c:v>82.6</c:v>
                </c:pt>
                <c:pt idx="2">
                  <c:v>74.099999999999994</c:v>
                </c:pt>
                <c:pt idx="3">
                  <c:v>73</c:v>
                </c:pt>
                <c:pt idx="4">
                  <c:v>77.5</c:v>
                </c:pt>
                <c:pt idx="5">
                  <c:v>55.3</c:v>
                </c:pt>
                <c:pt idx="6">
                  <c:v>61.8</c:v>
                </c:pt>
                <c:pt idx="7">
                  <c:v>55.8</c:v>
                </c:pt>
                <c:pt idx="8">
                  <c:v>32.9</c:v>
                </c:pt>
                <c:pt idx="9">
                  <c:v>31.7</c:v>
                </c:pt>
                <c:pt idx="10">
                  <c:v>27.3</c:v>
                </c:pt>
                <c:pt idx="11">
                  <c:v>23</c:v>
                </c:pt>
                <c:pt idx="12">
                  <c:v>25.3</c:v>
                </c:pt>
                <c:pt idx="13">
                  <c:v>28.9</c:v>
                </c:pt>
                <c:pt idx="14">
                  <c:v>26.4</c:v>
                </c:pt>
                <c:pt idx="15">
                  <c:v>21</c:v>
                </c:pt>
                <c:pt idx="16">
                  <c:v>15</c:v>
                </c:pt>
                <c:pt idx="17">
                  <c:v>12.4</c:v>
                </c:pt>
                <c:pt idx="18">
                  <c:v>17.2</c:v>
                </c:pt>
                <c:pt idx="19">
                  <c:v>12.4</c:v>
                </c:pt>
                <c:pt idx="20">
                  <c:v>15.9</c:v>
                </c:pt>
                <c:pt idx="21">
                  <c:v>14.2</c:v>
                </c:pt>
                <c:pt idx="22">
                  <c:v>9.9</c:v>
                </c:pt>
                <c:pt idx="23">
                  <c:v>13.5</c:v>
                </c:pt>
                <c:pt idx="24">
                  <c:v>16.309999999999999</c:v>
                </c:pt>
              </c:numCache>
            </c:numRef>
          </c:val>
        </c:ser>
        <c:ser>
          <c:idx val="2"/>
          <c:order val="1"/>
          <c:tx>
            <c:strRef>
              <c:f>'P:\User_Directories\David_Wu\Effluent Data Plots\[2014_Solids.xlsx]Sheet1'!$AC$5</c:f>
              <c:strCache>
                <c:ptCount val="1"/>
                <c:pt idx="0">
                  <c:v>Nut Island</c:v>
                </c:pt>
              </c:strCache>
            </c:strRef>
          </c:tx>
          <c:invertIfNegative val="0"/>
          <c:cat>
            <c:numRef>
              <c:f>'P:\User_Directories\David_Wu\Effluent Data Plots\[2014_Solids.xlsx]Sheet1'!$AA$6:$AA$30</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'P:\User_Directories\David_Wu\Effluent Data Plots\[2014_Solids.xlsx]Sheet1'!$AC$6:$AC$30</c:f>
              <c:numCache>
                <c:formatCode>General</c:formatCode>
                <c:ptCount val="25"/>
                <c:pt idx="0">
                  <c:v>30.9</c:v>
                </c:pt>
                <c:pt idx="1">
                  <c:v>28.2</c:v>
                </c:pt>
                <c:pt idx="2">
                  <c:v>35.4</c:v>
                </c:pt>
                <c:pt idx="3">
                  <c:v>34.4</c:v>
                </c:pt>
                <c:pt idx="4">
                  <c:v>39.700000000000003</c:v>
                </c:pt>
                <c:pt idx="5">
                  <c:v>32.200000000000003</c:v>
                </c:pt>
                <c:pt idx="6">
                  <c:v>37.6</c:v>
                </c:pt>
                <c:pt idx="7">
                  <c:v>30.3</c:v>
                </c:pt>
                <c:pt idx="8">
                  <c:v>9.1</c:v>
                </c:pt>
              </c:numCache>
            </c:numRef>
          </c:val>
        </c:ser>
        <c:ser>
          <c:idx val="3"/>
          <c:order val="2"/>
          <c:tx>
            <c:strRef>
              <c:f>'P:\User_Directories\David_Wu\Effluent Data Plots\[2014_Solids.xlsx]Sheet1'!$AD$5</c:f>
              <c:strCache>
                <c:ptCount val="1"/>
                <c:pt idx="0">
                  <c:v>Sludge</c:v>
                </c:pt>
              </c:strCache>
            </c:strRef>
          </c:tx>
          <c:invertIfNegative val="0"/>
          <c:cat>
            <c:numRef>
              <c:f>'P:\User_Directories\David_Wu\Effluent Data Plots\[2014_Solids.xlsx]Sheet1'!$AA$6:$AA$30</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'P:\User_Directories\David_Wu\Effluent Data Plots\[2014_Solids.xlsx]Sheet1'!$AD$6:$AD$30</c:f>
              <c:numCache>
                <c:formatCode>General</c:formatCode>
                <c:ptCount val="25"/>
                <c:pt idx="0">
                  <c:v>38</c:v>
                </c:pt>
                <c:pt idx="1">
                  <c:v>40</c:v>
                </c:pt>
              </c:numCache>
            </c:numRef>
          </c:val>
        </c:ser>
        <c:dLbls>
          <c:showLegendKey val="0"/>
          <c:showVal val="0"/>
          <c:showCatName val="0"/>
          <c:showSerName val="0"/>
          <c:showPercent val="0"/>
          <c:showBubbleSize val="0"/>
        </c:dLbls>
        <c:gapWidth val="150"/>
        <c:overlap val="100"/>
        <c:axId val="183343360"/>
        <c:axId val="183357440"/>
      </c:barChart>
      <c:catAx>
        <c:axId val="183343360"/>
        <c:scaling>
          <c:orientation val="minMax"/>
        </c:scaling>
        <c:delete val="0"/>
        <c:axPos val="b"/>
        <c:numFmt formatCode="General" sourceLinked="1"/>
        <c:majorTickMark val="out"/>
        <c:minorTickMark val="none"/>
        <c:tickLblPos val="nextTo"/>
        <c:crossAx val="183357440"/>
        <c:crosses val="autoZero"/>
        <c:auto val="1"/>
        <c:lblAlgn val="ctr"/>
        <c:lblOffset val="100"/>
        <c:noMultiLvlLbl val="0"/>
      </c:catAx>
      <c:valAx>
        <c:axId val="183357440"/>
        <c:scaling>
          <c:orientation val="minMax"/>
        </c:scaling>
        <c:delete val="0"/>
        <c:axPos val="l"/>
        <c:title>
          <c:tx>
            <c:rich>
              <a:bodyPr rot="-5400000" vert="horz"/>
              <a:lstStyle/>
              <a:p>
                <a:pPr>
                  <a:defRPr/>
                </a:pPr>
                <a:r>
                  <a:rPr lang="en-US"/>
                  <a:t>Effluent solids (tons/day)</a:t>
                </a:r>
              </a:p>
            </c:rich>
          </c:tx>
          <c:layout/>
          <c:overlay val="0"/>
        </c:title>
        <c:numFmt formatCode="General" sourceLinked="1"/>
        <c:majorTickMark val="out"/>
        <c:minorTickMark val="none"/>
        <c:tickLblPos val="nextTo"/>
        <c:crossAx val="18334336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359637774903031"/>
          <c:y val="0.18494662497191094"/>
          <c:w val="0.79948253557567917"/>
          <c:h val="0.66881860891004963"/>
        </c:manualLayout>
      </c:layout>
      <c:areaChart>
        <c:grouping val="stacked"/>
        <c:varyColors val="0"/>
        <c:ser>
          <c:idx val="0"/>
          <c:order val="0"/>
          <c:tx>
            <c:strRef>
              <c:f>Sheet1!$B$5:$B$6</c:f>
              <c:strCache>
                <c:ptCount val="1"/>
                <c:pt idx="0">
                  <c:v>South System MGD</c:v>
                </c:pt>
              </c:strCache>
            </c:strRef>
          </c:tx>
          <c:spPr>
            <a:solidFill>
              <a:schemeClr val="tx2">
                <a:lumMod val="60000"/>
                <a:lumOff val="40000"/>
              </a:schemeClr>
            </a:solidFill>
            <a:ln>
              <a:solidFill>
                <a:schemeClr val="accent1"/>
              </a:solidFill>
            </a:ln>
          </c:spPr>
          <c:cat>
            <c:numRef>
              <c:f>Sheet1!$A$7:$A$216</c:f>
              <c:numCache>
                <c:formatCode>mmm\-yy</c:formatCode>
                <c:ptCount val="210"/>
                <c:pt idx="0">
                  <c:v>31229</c:v>
                </c:pt>
                <c:pt idx="1">
                  <c:v>31260</c:v>
                </c:pt>
                <c:pt idx="2">
                  <c:v>31291</c:v>
                </c:pt>
                <c:pt idx="3">
                  <c:v>31321</c:v>
                </c:pt>
                <c:pt idx="4">
                  <c:v>31352</c:v>
                </c:pt>
                <c:pt idx="5">
                  <c:v>31382</c:v>
                </c:pt>
                <c:pt idx="6">
                  <c:v>31413</c:v>
                </c:pt>
                <c:pt idx="7">
                  <c:v>31444</c:v>
                </c:pt>
                <c:pt idx="8">
                  <c:v>31472</c:v>
                </c:pt>
                <c:pt idx="9">
                  <c:v>31503</c:v>
                </c:pt>
                <c:pt idx="10">
                  <c:v>31533</c:v>
                </c:pt>
                <c:pt idx="11">
                  <c:v>31564</c:v>
                </c:pt>
                <c:pt idx="12">
                  <c:v>31594</c:v>
                </c:pt>
                <c:pt idx="13">
                  <c:v>31625</c:v>
                </c:pt>
                <c:pt idx="14">
                  <c:v>31656</c:v>
                </c:pt>
                <c:pt idx="15">
                  <c:v>31686</c:v>
                </c:pt>
                <c:pt idx="16">
                  <c:v>31717</c:v>
                </c:pt>
                <c:pt idx="17">
                  <c:v>31747</c:v>
                </c:pt>
                <c:pt idx="18">
                  <c:v>31778</c:v>
                </c:pt>
                <c:pt idx="19">
                  <c:v>31809</c:v>
                </c:pt>
                <c:pt idx="20">
                  <c:v>31837</c:v>
                </c:pt>
                <c:pt idx="21">
                  <c:v>31868</c:v>
                </c:pt>
                <c:pt idx="22">
                  <c:v>31898</c:v>
                </c:pt>
                <c:pt idx="23">
                  <c:v>31929</c:v>
                </c:pt>
                <c:pt idx="24">
                  <c:v>31959</c:v>
                </c:pt>
                <c:pt idx="25">
                  <c:v>31990</c:v>
                </c:pt>
                <c:pt idx="26">
                  <c:v>32021</c:v>
                </c:pt>
                <c:pt idx="27">
                  <c:v>32051</c:v>
                </c:pt>
                <c:pt idx="28">
                  <c:v>32082</c:v>
                </c:pt>
                <c:pt idx="29">
                  <c:v>32112</c:v>
                </c:pt>
                <c:pt idx="30">
                  <c:v>32143</c:v>
                </c:pt>
                <c:pt idx="31">
                  <c:v>32174</c:v>
                </c:pt>
                <c:pt idx="32">
                  <c:v>32203</c:v>
                </c:pt>
                <c:pt idx="33">
                  <c:v>32234</c:v>
                </c:pt>
                <c:pt idx="34">
                  <c:v>32264</c:v>
                </c:pt>
                <c:pt idx="35">
                  <c:v>32295</c:v>
                </c:pt>
                <c:pt idx="36">
                  <c:v>32325</c:v>
                </c:pt>
                <c:pt idx="37">
                  <c:v>32356</c:v>
                </c:pt>
                <c:pt idx="38">
                  <c:v>32387</c:v>
                </c:pt>
                <c:pt idx="39">
                  <c:v>32417</c:v>
                </c:pt>
                <c:pt idx="40">
                  <c:v>32448</c:v>
                </c:pt>
                <c:pt idx="41">
                  <c:v>32478</c:v>
                </c:pt>
                <c:pt idx="42">
                  <c:v>32509</c:v>
                </c:pt>
                <c:pt idx="43">
                  <c:v>32540</c:v>
                </c:pt>
                <c:pt idx="44">
                  <c:v>32568</c:v>
                </c:pt>
                <c:pt idx="45">
                  <c:v>32599</c:v>
                </c:pt>
                <c:pt idx="46">
                  <c:v>32629</c:v>
                </c:pt>
                <c:pt idx="47">
                  <c:v>32660</c:v>
                </c:pt>
                <c:pt idx="48">
                  <c:v>32690</c:v>
                </c:pt>
                <c:pt idx="49">
                  <c:v>32721</c:v>
                </c:pt>
                <c:pt idx="50">
                  <c:v>32752</c:v>
                </c:pt>
                <c:pt idx="51">
                  <c:v>32782</c:v>
                </c:pt>
                <c:pt idx="52">
                  <c:v>32813</c:v>
                </c:pt>
                <c:pt idx="53">
                  <c:v>32843</c:v>
                </c:pt>
                <c:pt idx="54">
                  <c:v>32874</c:v>
                </c:pt>
                <c:pt idx="55">
                  <c:v>32905</c:v>
                </c:pt>
                <c:pt idx="56">
                  <c:v>32933</c:v>
                </c:pt>
                <c:pt idx="57">
                  <c:v>32964</c:v>
                </c:pt>
                <c:pt idx="58">
                  <c:v>32994</c:v>
                </c:pt>
                <c:pt idx="59">
                  <c:v>33025</c:v>
                </c:pt>
                <c:pt idx="60">
                  <c:v>33055</c:v>
                </c:pt>
                <c:pt idx="61">
                  <c:v>33086</c:v>
                </c:pt>
                <c:pt idx="62">
                  <c:v>33117</c:v>
                </c:pt>
                <c:pt idx="63">
                  <c:v>33147</c:v>
                </c:pt>
                <c:pt idx="64">
                  <c:v>33178</c:v>
                </c:pt>
                <c:pt idx="65">
                  <c:v>33208</c:v>
                </c:pt>
                <c:pt idx="66">
                  <c:v>33239</c:v>
                </c:pt>
                <c:pt idx="67">
                  <c:v>33270</c:v>
                </c:pt>
                <c:pt idx="68">
                  <c:v>33298</c:v>
                </c:pt>
                <c:pt idx="69">
                  <c:v>33329</c:v>
                </c:pt>
                <c:pt idx="70">
                  <c:v>33359</c:v>
                </c:pt>
                <c:pt idx="71">
                  <c:v>33390</c:v>
                </c:pt>
                <c:pt idx="72">
                  <c:v>33420</c:v>
                </c:pt>
                <c:pt idx="73">
                  <c:v>33451</c:v>
                </c:pt>
                <c:pt idx="74">
                  <c:v>33482</c:v>
                </c:pt>
                <c:pt idx="75">
                  <c:v>33512</c:v>
                </c:pt>
                <c:pt idx="76">
                  <c:v>33543</c:v>
                </c:pt>
                <c:pt idx="77">
                  <c:v>33573</c:v>
                </c:pt>
                <c:pt idx="78">
                  <c:v>33604</c:v>
                </c:pt>
                <c:pt idx="79">
                  <c:v>33635</c:v>
                </c:pt>
                <c:pt idx="80">
                  <c:v>33664</c:v>
                </c:pt>
                <c:pt idx="81">
                  <c:v>33695</c:v>
                </c:pt>
                <c:pt idx="82">
                  <c:v>33725</c:v>
                </c:pt>
                <c:pt idx="83">
                  <c:v>33756</c:v>
                </c:pt>
                <c:pt idx="84">
                  <c:v>33786</c:v>
                </c:pt>
                <c:pt idx="85">
                  <c:v>33817</c:v>
                </c:pt>
                <c:pt idx="86">
                  <c:v>33848</c:v>
                </c:pt>
                <c:pt idx="87">
                  <c:v>33878</c:v>
                </c:pt>
                <c:pt idx="88">
                  <c:v>33909</c:v>
                </c:pt>
                <c:pt idx="89">
                  <c:v>33939</c:v>
                </c:pt>
                <c:pt idx="90">
                  <c:v>33970</c:v>
                </c:pt>
                <c:pt idx="91">
                  <c:v>34001</c:v>
                </c:pt>
                <c:pt idx="92">
                  <c:v>34029</c:v>
                </c:pt>
                <c:pt idx="93">
                  <c:v>34060</c:v>
                </c:pt>
                <c:pt idx="94">
                  <c:v>34090</c:v>
                </c:pt>
                <c:pt idx="95">
                  <c:v>34121</c:v>
                </c:pt>
                <c:pt idx="96">
                  <c:v>34151</c:v>
                </c:pt>
                <c:pt idx="97">
                  <c:v>34182</c:v>
                </c:pt>
                <c:pt idx="98">
                  <c:v>34213</c:v>
                </c:pt>
                <c:pt idx="99">
                  <c:v>34243</c:v>
                </c:pt>
                <c:pt idx="100">
                  <c:v>34274</c:v>
                </c:pt>
                <c:pt idx="101">
                  <c:v>34304</c:v>
                </c:pt>
                <c:pt idx="102">
                  <c:v>34335</c:v>
                </c:pt>
                <c:pt idx="103">
                  <c:v>34366</c:v>
                </c:pt>
                <c:pt idx="104">
                  <c:v>34394</c:v>
                </c:pt>
                <c:pt idx="105">
                  <c:v>34425</c:v>
                </c:pt>
                <c:pt idx="106">
                  <c:v>34455</c:v>
                </c:pt>
                <c:pt idx="107">
                  <c:v>34486</c:v>
                </c:pt>
                <c:pt idx="108">
                  <c:v>34516</c:v>
                </c:pt>
                <c:pt idx="109">
                  <c:v>34547</c:v>
                </c:pt>
                <c:pt idx="110">
                  <c:v>34578</c:v>
                </c:pt>
                <c:pt idx="111">
                  <c:v>34608</c:v>
                </c:pt>
                <c:pt idx="112">
                  <c:v>34639</c:v>
                </c:pt>
                <c:pt idx="113">
                  <c:v>34669</c:v>
                </c:pt>
                <c:pt idx="114">
                  <c:v>34700</c:v>
                </c:pt>
                <c:pt idx="115">
                  <c:v>34731</c:v>
                </c:pt>
                <c:pt idx="116">
                  <c:v>34759</c:v>
                </c:pt>
                <c:pt idx="117">
                  <c:v>34790</c:v>
                </c:pt>
                <c:pt idx="118">
                  <c:v>34820</c:v>
                </c:pt>
                <c:pt idx="119">
                  <c:v>34851</c:v>
                </c:pt>
                <c:pt idx="120">
                  <c:v>34881</c:v>
                </c:pt>
                <c:pt idx="121">
                  <c:v>34912</c:v>
                </c:pt>
                <c:pt idx="122">
                  <c:v>34943</c:v>
                </c:pt>
                <c:pt idx="123">
                  <c:v>34973</c:v>
                </c:pt>
                <c:pt idx="124">
                  <c:v>35004</c:v>
                </c:pt>
                <c:pt idx="125">
                  <c:v>35034</c:v>
                </c:pt>
                <c:pt idx="126">
                  <c:v>35065</c:v>
                </c:pt>
                <c:pt idx="127">
                  <c:v>35096</c:v>
                </c:pt>
                <c:pt idx="128">
                  <c:v>35125</c:v>
                </c:pt>
                <c:pt idx="129">
                  <c:v>35156</c:v>
                </c:pt>
                <c:pt idx="130">
                  <c:v>35186</c:v>
                </c:pt>
                <c:pt idx="131">
                  <c:v>35217</c:v>
                </c:pt>
                <c:pt idx="132">
                  <c:v>35247</c:v>
                </c:pt>
                <c:pt idx="133">
                  <c:v>35278</c:v>
                </c:pt>
                <c:pt idx="134">
                  <c:v>35309</c:v>
                </c:pt>
                <c:pt idx="135">
                  <c:v>35339</c:v>
                </c:pt>
                <c:pt idx="136">
                  <c:v>35370</c:v>
                </c:pt>
                <c:pt idx="137">
                  <c:v>35400</c:v>
                </c:pt>
                <c:pt idx="138">
                  <c:v>35431</c:v>
                </c:pt>
                <c:pt idx="139">
                  <c:v>35462</c:v>
                </c:pt>
                <c:pt idx="140">
                  <c:v>35490</c:v>
                </c:pt>
                <c:pt idx="141">
                  <c:v>35521</c:v>
                </c:pt>
                <c:pt idx="142">
                  <c:v>35551</c:v>
                </c:pt>
                <c:pt idx="143">
                  <c:v>35582</c:v>
                </c:pt>
                <c:pt idx="144">
                  <c:v>35612</c:v>
                </c:pt>
                <c:pt idx="145">
                  <c:v>35643</c:v>
                </c:pt>
                <c:pt idx="146">
                  <c:v>35674</c:v>
                </c:pt>
                <c:pt idx="147">
                  <c:v>35704</c:v>
                </c:pt>
                <c:pt idx="148">
                  <c:v>35735</c:v>
                </c:pt>
                <c:pt idx="149">
                  <c:v>35765</c:v>
                </c:pt>
                <c:pt idx="150">
                  <c:v>35796</c:v>
                </c:pt>
                <c:pt idx="151">
                  <c:v>35827</c:v>
                </c:pt>
                <c:pt idx="152">
                  <c:v>35855</c:v>
                </c:pt>
                <c:pt idx="153">
                  <c:v>35886</c:v>
                </c:pt>
                <c:pt idx="154">
                  <c:v>35916</c:v>
                </c:pt>
                <c:pt idx="155">
                  <c:v>35947</c:v>
                </c:pt>
                <c:pt idx="156">
                  <c:v>35977</c:v>
                </c:pt>
                <c:pt idx="157">
                  <c:v>36008</c:v>
                </c:pt>
                <c:pt idx="158">
                  <c:v>36039</c:v>
                </c:pt>
                <c:pt idx="159">
                  <c:v>36069</c:v>
                </c:pt>
                <c:pt idx="160">
                  <c:v>36100</c:v>
                </c:pt>
                <c:pt idx="161">
                  <c:v>36130</c:v>
                </c:pt>
                <c:pt idx="162">
                  <c:v>36161</c:v>
                </c:pt>
                <c:pt idx="163">
                  <c:v>36192</c:v>
                </c:pt>
                <c:pt idx="164">
                  <c:v>36220</c:v>
                </c:pt>
                <c:pt idx="165">
                  <c:v>36251</c:v>
                </c:pt>
                <c:pt idx="166">
                  <c:v>36281</c:v>
                </c:pt>
                <c:pt idx="167">
                  <c:v>36312</c:v>
                </c:pt>
                <c:pt idx="168">
                  <c:v>36342</c:v>
                </c:pt>
                <c:pt idx="169">
                  <c:v>36373</c:v>
                </c:pt>
                <c:pt idx="170">
                  <c:v>36404</c:v>
                </c:pt>
                <c:pt idx="171">
                  <c:v>36434</c:v>
                </c:pt>
                <c:pt idx="172">
                  <c:v>36465</c:v>
                </c:pt>
                <c:pt idx="173">
                  <c:v>36495</c:v>
                </c:pt>
                <c:pt idx="174">
                  <c:v>36526</c:v>
                </c:pt>
                <c:pt idx="175">
                  <c:v>36557</c:v>
                </c:pt>
                <c:pt idx="176">
                  <c:v>36586</c:v>
                </c:pt>
                <c:pt idx="177">
                  <c:v>36617</c:v>
                </c:pt>
                <c:pt idx="178">
                  <c:v>36647</c:v>
                </c:pt>
                <c:pt idx="179">
                  <c:v>36678</c:v>
                </c:pt>
                <c:pt idx="180">
                  <c:v>36708</c:v>
                </c:pt>
                <c:pt idx="181">
                  <c:v>36739</c:v>
                </c:pt>
                <c:pt idx="182">
                  <c:v>36770</c:v>
                </c:pt>
                <c:pt idx="183">
                  <c:v>36800</c:v>
                </c:pt>
                <c:pt idx="184">
                  <c:v>36831</c:v>
                </c:pt>
                <c:pt idx="185">
                  <c:v>36861</c:v>
                </c:pt>
                <c:pt idx="186">
                  <c:v>36892</c:v>
                </c:pt>
                <c:pt idx="187">
                  <c:v>36923</c:v>
                </c:pt>
                <c:pt idx="188">
                  <c:v>36951</c:v>
                </c:pt>
                <c:pt idx="189">
                  <c:v>36982</c:v>
                </c:pt>
                <c:pt idx="190">
                  <c:v>37012</c:v>
                </c:pt>
                <c:pt idx="191">
                  <c:v>37043</c:v>
                </c:pt>
                <c:pt idx="192">
                  <c:v>37073</c:v>
                </c:pt>
                <c:pt idx="193">
                  <c:v>37104</c:v>
                </c:pt>
                <c:pt idx="194">
                  <c:v>37135</c:v>
                </c:pt>
                <c:pt idx="195">
                  <c:v>37165</c:v>
                </c:pt>
                <c:pt idx="196">
                  <c:v>37196</c:v>
                </c:pt>
                <c:pt idx="197">
                  <c:v>37226</c:v>
                </c:pt>
                <c:pt idx="198">
                  <c:v>37257</c:v>
                </c:pt>
                <c:pt idx="199">
                  <c:v>37288</c:v>
                </c:pt>
                <c:pt idx="200">
                  <c:v>37316</c:v>
                </c:pt>
                <c:pt idx="201">
                  <c:v>37347</c:v>
                </c:pt>
                <c:pt idx="202">
                  <c:v>37377</c:v>
                </c:pt>
                <c:pt idx="203">
                  <c:v>37408</c:v>
                </c:pt>
                <c:pt idx="204">
                  <c:v>37438</c:v>
                </c:pt>
                <c:pt idx="205">
                  <c:v>37469</c:v>
                </c:pt>
                <c:pt idx="206">
                  <c:v>37500</c:v>
                </c:pt>
                <c:pt idx="207">
                  <c:v>37530</c:v>
                </c:pt>
                <c:pt idx="208">
                  <c:v>37561</c:v>
                </c:pt>
                <c:pt idx="209">
                  <c:v>37591</c:v>
                </c:pt>
              </c:numCache>
            </c:numRef>
          </c:cat>
          <c:val>
            <c:numRef>
              <c:f>Sheet1!$B$7:$B$216</c:f>
              <c:numCache>
                <c:formatCode>#,##0.0</c:formatCode>
                <c:ptCount val="210"/>
                <c:pt idx="0">
                  <c:v>240</c:v>
                </c:pt>
                <c:pt idx="1">
                  <c:v>240</c:v>
                </c:pt>
                <c:pt idx="2">
                  <c:v>240</c:v>
                </c:pt>
                <c:pt idx="3">
                  <c:v>240</c:v>
                </c:pt>
                <c:pt idx="4">
                  <c:v>240</c:v>
                </c:pt>
                <c:pt idx="5">
                  <c:v>240</c:v>
                </c:pt>
                <c:pt idx="6">
                  <c:v>240</c:v>
                </c:pt>
                <c:pt idx="7">
                  <c:v>240</c:v>
                </c:pt>
                <c:pt idx="8">
                  <c:v>240</c:v>
                </c:pt>
                <c:pt idx="9">
                  <c:v>240</c:v>
                </c:pt>
                <c:pt idx="10">
                  <c:v>240</c:v>
                </c:pt>
                <c:pt idx="11">
                  <c:v>240</c:v>
                </c:pt>
                <c:pt idx="12">
                  <c:v>240</c:v>
                </c:pt>
                <c:pt idx="13">
                  <c:v>240</c:v>
                </c:pt>
                <c:pt idx="14">
                  <c:v>240</c:v>
                </c:pt>
                <c:pt idx="15">
                  <c:v>240</c:v>
                </c:pt>
                <c:pt idx="16">
                  <c:v>240</c:v>
                </c:pt>
                <c:pt idx="17">
                  <c:v>240</c:v>
                </c:pt>
                <c:pt idx="18">
                  <c:v>240</c:v>
                </c:pt>
                <c:pt idx="19">
                  <c:v>240</c:v>
                </c:pt>
                <c:pt idx="20">
                  <c:v>240</c:v>
                </c:pt>
                <c:pt idx="21">
                  <c:v>240</c:v>
                </c:pt>
                <c:pt idx="22">
                  <c:v>240</c:v>
                </c:pt>
                <c:pt idx="23">
                  <c:v>240</c:v>
                </c:pt>
                <c:pt idx="24">
                  <c:v>240</c:v>
                </c:pt>
                <c:pt idx="25">
                  <c:v>240</c:v>
                </c:pt>
                <c:pt idx="26">
                  <c:v>240</c:v>
                </c:pt>
                <c:pt idx="27">
                  <c:v>240</c:v>
                </c:pt>
                <c:pt idx="28">
                  <c:v>240</c:v>
                </c:pt>
                <c:pt idx="29">
                  <c:v>240</c:v>
                </c:pt>
                <c:pt idx="30">
                  <c:v>240</c:v>
                </c:pt>
                <c:pt idx="31">
                  <c:v>240</c:v>
                </c:pt>
                <c:pt idx="32">
                  <c:v>240</c:v>
                </c:pt>
                <c:pt idx="33">
                  <c:v>240</c:v>
                </c:pt>
                <c:pt idx="34">
                  <c:v>240</c:v>
                </c:pt>
                <c:pt idx="35">
                  <c:v>240</c:v>
                </c:pt>
                <c:pt idx="36">
                  <c:v>240</c:v>
                </c:pt>
                <c:pt idx="37">
                  <c:v>240</c:v>
                </c:pt>
                <c:pt idx="38">
                  <c:v>240</c:v>
                </c:pt>
                <c:pt idx="39">
                  <c:v>240</c:v>
                </c:pt>
                <c:pt idx="40">
                  <c:v>240</c:v>
                </c:pt>
                <c:pt idx="41">
                  <c:v>240</c:v>
                </c:pt>
                <c:pt idx="42">
                  <c:v>240</c:v>
                </c:pt>
                <c:pt idx="43">
                  <c:v>240</c:v>
                </c:pt>
                <c:pt idx="44">
                  <c:v>240</c:v>
                </c:pt>
                <c:pt idx="45">
                  <c:v>240</c:v>
                </c:pt>
                <c:pt idx="46">
                  <c:v>240</c:v>
                </c:pt>
                <c:pt idx="47">
                  <c:v>240</c:v>
                </c:pt>
                <c:pt idx="48">
                  <c:v>240</c:v>
                </c:pt>
                <c:pt idx="49">
                  <c:v>240</c:v>
                </c:pt>
                <c:pt idx="50">
                  <c:v>240</c:v>
                </c:pt>
                <c:pt idx="51">
                  <c:v>240</c:v>
                </c:pt>
                <c:pt idx="52">
                  <c:v>240</c:v>
                </c:pt>
                <c:pt idx="53">
                  <c:v>240</c:v>
                </c:pt>
                <c:pt idx="54">
                  <c:v>240</c:v>
                </c:pt>
                <c:pt idx="55">
                  <c:v>240</c:v>
                </c:pt>
                <c:pt idx="56">
                  <c:v>240</c:v>
                </c:pt>
                <c:pt idx="57">
                  <c:v>240</c:v>
                </c:pt>
                <c:pt idx="58">
                  <c:v>240</c:v>
                </c:pt>
                <c:pt idx="59">
                  <c:v>240</c:v>
                </c:pt>
                <c:pt idx="60">
                  <c:v>240</c:v>
                </c:pt>
                <c:pt idx="61">
                  <c:v>240</c:v>
                </c:pt>
                <c:pt idx="62">
                  <c:v>240</c:v>
                </c:pt>
                <c:pt idx="63">
                  <c:v>240</c:v>
                </c:pt>
                <c:pt idx="64">
                  <c:v>240</c:v>
                </c:pt>
                <c:pt idx="65">
                  <c:v>240</c:v>
                </c:pt>
                <c:pt idx="66">
                  <c:v>240</c:v>
                </c:pt>
                <c:pt idx="67">
                  <c:v>240</c:v>
                </c:pt>
                <c:pt idx="68">
                  <c:v>240</c:v>
                </c:pt>
                <c:pt idx="69">
                  <c:v>240</c:v>
                </c:pt>
                <c:pt idx="70">
                  <c:v>240</c:v>
                </c:pt>
                <c:pt idx="71">
                  <c:v>240</c:v>
                </c:pt>
                <c:pt idx="72">
                  <c:v>240</c:v>
                </c:pt>
                <c:pt idx="73">
                  <c:v>240</c:v>
                </c:pt>
                <c:pt idx="74">
                  <c:v>240</c:v>
                </c:pt>
                <c:pt idx="75">
                  <c:v>240</c:v>
                </c:pt>
                <c:pt idx="76">
                  <c:v>240</c:v>
                </c:pt>
                <c:pt idx="77">
                  <c:v>240</c:v>
                </c:pt>
                <c:pt idx="78">
                  <c:v>240</c:v>
                </c:pt>
                <c:pt idx="79">
                  <c:v>240</c:v>
                </c:pt>
                <c:pt idx="80">
                  <c:v>240</c:v>
                </c:pt>
                <c:pt idx="81">
                  <c:v>240</c:v>
                </c:pt>
                <c:pt idx="82">
                  <c:v>240</c:v>
                </c:pt>
                <c:pt idx="83">
                  <c:v>240</c:v>
                </c:pt>
                <c:pt idx="84">
                  <c:v>240</c:v>
                </c:pt>
                <c:pt idx="85">
                  <c:v>240</c:v>
                </c:pt>
                <c:pt idx="86">
                  <c:v>240</c:v>
                </c:pt>
                <c:pt idx="87">
                  <c:v>240</c:v>
                </c:pt>
                <c:pt idx="88">
                  <c:v>240</c:v>
                </c:pt>
                <c:pt idx="89">
                  <c:v>240</c:v>
                </c:pt>
                <c:pt idx="90">
                  <c:v>240</c:v>
                </c:pt>
                <c:pt idx="91">
                  <c:v>240</c:v>
                </c:pt>
                <c:pt idx="92">
                  <c:v>240</c:v>
                </c:pt>
                <c:pt idx="93">
                  <c:v>240</c:v>
                </c:pt>
                <c:pt idx="94">
                  <c:v>240</c:v>
                </c:pt>
                <c:pt idx="95">
                  <c:v>240</c:v>
                </c:pt>
                <c:pt idx="96">
                  <c:v>240</c:v>
                </c:pt>
                <c:pt idx="97">
                  <c:v>240</c:v>
                </c:pt>
                <c:pt idx="98">
                  <c:v>240</c:v>
                </c:pt>
                <c:pt idx="99">
                  <c:v>240</c:v>
                </c:pt>
                <c:pt idx="100">
                  <c:v>240</c:v>
                </c:pt>
                <c:pt idx="101">
                  <c:v>240</c:v>
                </c:pt>
                <c:pt idx="102">
                  <c:v>240</c:v>
                </c:pt>
                <c:pt idx="103">
                  <c:v>240</c:v>
                </c:pt>
                <c:pt idx="104">
                  <c:v>240</c:v>
                </c:pt>
                <c:pt idx="105">
                  <c:v>240</c:v>
                </c:pt>
                <c:pt idx="106">
                  <c:v>240</c:v>
                </c:pt>
                <c:pt idx="107">
                  <c:v>240</c:v>
                </c:pt>
                <c:pt idx="108">
                  <c:v>240</c:v>
                </c:pt>
                <c:pt idx="109">
                  <c:v>240</c:v>
                </c:pt>
                <c:pt idx="110">
                  <c:v>240</c:v>
                </c:pt>
                <c:pt idx="111">
                  <c:v>240</c:v>
                </c:pt>
                <c:pt idx="112">
                  <c:v>240</c:v>
                </c:pt>
                <c:pt idx="113">
                  <c:v>240</c:v>
                </c:pt>
                <c:pt idx="114">
                  <c:v>240</c:v>
                </c:pt>
                <c:pt idx="115">
                  <c:v>240</c:v>
                </c:pt>
                <c:pt idx="116">
                  <c:v>240</c:v>
                </c:pt>
                <c:pt idx="117">
                  <c:v>240</c:v>
                </c:pt>
                <c:pt idx="118">
                  <c:v>240</c:v>
                </c:pt>
                <c:pt idx="119">
                  <c:v>240</c:v>
                </c:pt>
                <c:pt idx="120">
                  <c:v>240</c:v>
                </c:pt>
                <c:pt idx="121">
                  <c:v>240</c:v>
                </c:pt>
                <c:pt idx="122">
                  <c:v>240</c:v>
                </c:pt>
                <c:pt idx="123">
                  <c:v>240</c:v>
                </c:pt>
                <c:pt idx="124">
                  <c:v>240</c:v>
                </c:pt>
                <c:pt idx="125">
                  <c:v>240</c:v>
                </c:pt>
                <c:pt idx="126">
                  <c:v>240</c:v>
                </c:pt>
                <c:pt idx="127">
                  <c:v>240</c:v>
                </c:pt>
                <c:pt idx="128">
                  <c:v>240</c:v>
                </c:pt>
                <c:pt idx="129">
                  <c:v>240</c:v>
                </c:pt>
                <c:pt idx="130">
                  <c:v>240</c:v>
                </c:pt>
                <c:pt idx="131">
                  <c:v>240</c:v>
                </c:pt>
                <c:pt idx="132">
                  <c:v>240</c:v>
                </c:pt>
                <c:pt idx="133">
                  <c:v>240</c:v>
                </c:pt>
                <c:pt idx="134">
                  <c:v>240</c:v>
                </c:pt>
                <c:pt idx="135">
                  <c:v>240</c:v>
                </c:pt>
                <c:pt idx="136">
                  <c:v>240</c:v>
                </c:pt>
                <c:pt idx="137">
                  <c:v>240</c:v>
                </c:pt>
                <c:pt idx="138">
                  <c:v>240</c:v>
                </c:pt>
                <c:pt idx="139">
                  <c:v>240</c:v>
                </c:pt>
                <c:pt idx="140">
                  <c:v>240</c:v>
                </c:pt>
                <c:pt idx="141">
                  <c:v>240</c:v>
                </c:pt>
                <c:pt idx="142">
                  <c:v>240</c:v>
                </c:pt>
                <c:pt idx="143">
                  <c:v>240</c:v>
                </c:pt>
                <c:pt idx="144">
                  <c:v>240</c:v>
                </c:pt>
                <c:pt idx="145">
                  <c:v>240</c:v>
                </c:pt>
                <c:pt idx="146">
                  <c:v>240</c:v>
                </c:pt>
                <c:pt idx="147">
                  <c:v>240</c:v>
                </c:pt>
                <c:pt idx="148">
                  <c:v>240</c:v>
                </c:pt>
                <c:pt idx="149">
                  <c:v>240</c:v>
                </c:pt>
                <c:pt idx="150">
                  <c:v>240</c:v>
                </c:pt>
                <c:pt idx="151">
                  <c:v>240</c:v>
                </c:pt>
                <c:pt idx="152">
                  <c:v>240</c:v>
                </c:pt>
                <c:pt idx="153">
                  <c:v>240</c:v>
                </c:pt>
                <c:pt idx="154">
                  <c:v>240</c:v>
                </c:pt>
                <c:pt idx="155">
                  <c:v>240</c:v>
                </c:pt>
                <c:pt idx="156">
                  <c:v>360</c:v>
                </c:pt>
                <c:pt idx="157">
                  <c:v>360</c:v>
                </c:pt>
                <c:pt idx="158">
                  <c:v>360</c:v>
                </c:pt>
                <c:pt idx="159">
                  <c:v>360</c:v>
                </c:pt>
                <c:pt idx="160">
                  <c:v>360</c:v>
                </c:pt>
                <c:pt idx="161">
                  <c:v>360</c:v>
                </c:pt>
                <c:pt idx="162">
                  <c:v>360</c:v>
                </c:pt>
                <c:pt idx="163">
                  <c:v>360</c:v>
                </c:pt>
                <c:pt idx="164">
                  <c:v>360</c:v>
                </c:pt>
                <c:pt idx="165">
                  <c:v>360</c:v>
                </c:pt>
                <c:pt idx="166">
                  <c:v>360</c:v>
                </c:pt>
                <c:pt idx="167">
                  <c:v>360</c:v>
                </c:pt>
                <c:pt idx="168">
                  <c:v>360</c:v>
                </c:pt>
                <c:pt idx="169">
                  <c:v>360</c:v>
                </c:pt>
                <c:pt idx="170">
                  <c:v>360</c:v>
                </c:pt>
                <c:pt idx="171">
                  <c:v>360</c:v>
                </c:pt>
                <c:pt idx="172">
                  <c:v>360</c:v>
                </c:pt>
                <c:pt idx="173">
                  <c:v>360</c:v>
                </c:pt>
                <c:pt idx="174">
                  <c:v>360</c:v>
                </c:pt>
                <c:pt idx="175">
                  <c:v>360</c:v>
                </c:pt>
                <c:pt idx="176">
                  <c:v>360</c:v>
                </c:pt>
                <c:pt idx="177">
                  <c:v>360</c:v>
                </c:pt>
                <c:pt idx="178">
                  <c:v>360</c:v>
                </c:pt>
                <c:pt idx="179">
                  <c:v>360</c:v>
                </c:pt>
                <c:pt idx="180">
                  <c:v>360</c:v>
                </c:pt>
                <c:pt idx="181">
                  <c:v>360</c:v>
                </c:pt>
                <c:pt idx="182">
                  <c:v>360</c:v>
                </c:pt>
                <c:pt idx="183">
                  <c:v>360</c:v>
                </c:pt>
                <c:pt idx="184">
                  <c:v>360</c:v>
                </c:pt>
                <c:pt idx="185">
                  <c:v>360</c:v>
                </c:pt>
                <c:pt idx="186">
                  <c:v>360</c:v>
                </c:pt>
                <c:pt idx="187">
                  <c:v>360</c:v>
                </c:pt>
                <c:pt idx="188">
                  <c:v>360</c:v>
                </c:pt>
                <c:pt idx="189">
                  <c:v>360</c:v>
                </c:pt>
                <c:pt idx="190">
                  <c:v>360</c:v>
                </c:pt>
                <c:pt idx="191">
                  <c:v>360</c:v>
                </c:pt>
                <c:pt idx="192">
                  <c:v>360</c:v>
                </c:pt>
                <c:pt idx="193">
                  <c:v>360</c:v>
                </c:pt>
                <c:pt idx="194">
                  <c:v>360</c:v>
                </c:pt>
                <c:pt idx="195">
                  <c:v>360</c:v>
                </c:pt>
                <c:pt idx="196">
                  <c:v>360</c:v>
                </c:pt>
                <c:pt idx="197">
                  <c:v>360</c:v>
                </c:pt>
                <c:pt idx="198">
                  <c:v>360</c:v>
                </c:pt>
                <c:pt idx="199">
                  <c:v>360</c:v>
                </c:pt>
                <c:pt idx="200">
                  <c:v>360</c:v>
                </c:pt>
                <c:pt idx="201">
                  <c:v>360</c:v>
                </c:pt>
                <c:pt idx="202">
                  <c:v>360</c:v>
                </c:pt>
                <c:pt idx="203">
                  <c:v>360</c:v>
                </c:pt>
                <c:pt idx="204">
                  <c:v>360</c:v>
                </c:pt>
                <c:pt idx="205">
                  <c:v>360</c:v>
                </c:pt>
                <c:pt idx="206">
                  <c:v>360</c:v>
                </c:pt>
                <c:pt idx="207">
                  <c:v>360</c:v>
                </c:pt>
                <c:pt idx="208">
                  <c:v>360</c:v>
                </c:pt>
                <c:pt idx="209">
                  <c:v>360</c:v>
                </c:pt>
              </c:numCache>
            </c:numRef>
          </c:val>
        </c:ser>
        <c:ser>
          <c:idx val="2"/>
          <c:order val="1"/>
          <c:tx>
            <c:strRef>
              <c:f>Sheet1!$C$5:$C$6</c:f>
              <c:strCache>
                <c:ptCount val="1"/>
                <c:pt idx="0">
                  <c:v>Pumps Available #</c:v>
                </c:pt>
              </c:strCache>
            </c:strRef>
          </c:tx>
          <c:cat>
            <c:numRef>
              <c:f>Sheet1!$A$7:$A$174</c:f>
              <c:numCache>
                <c:formatCode>mmm\-yy</c:formatCode>
                <c:ptCount val="168"/>
                <c:pt idx="0">
                  <c:v>31229</c:v>
                </c:pt>
                <c:pt idx="1">
                  <c:v>31260</c:v>
                </c:pt>
                <c:pt idx="2">
                  <c:v>31291</c:v>
                </c:pt>
                <c:pt idx="3">
                  <c:v>31321</c:v>
                </c:pt>
                <c:pt idx="4">
                  <c:v>31352</c:v>
                </c:pt>
                <c:pt idx="5">
                  <c:v>31382</c:v>
                </c:pt>
                <c:pt idx="6">
                  <c:v>31413</c:v>
                </c:pt>
                <c:pt idx="7">
                  <c:v>31444</c:v>
                </c:pt>
                <c:pt idx="8">
                  <c:v>31472</c:v>
                </c:pt>
                <c:pt idx="9">
                  <c:v>31503</c:v>
                </c:pt>
                <c:pt idx="10">
                  <c:v>31533</c:v>
                </c:pt>
                <c:pt idx="11">
                  <c:v>31564</c:v>
                </c:pt>
                <c:pt idx="12">
                  <c:v>31594</c:v>
                </c:pt>
                <c:pt idx="13">
                  <c:v>31625</c:v>
                </c:pt>
                <c:pt idx="14">
                  <c:v>31656</c:v>
                </c:pt>
                <c:pt idx="15">
                  <c:v>31686</c:v>
                </c:pt>
                <c:pt idx="16">
                  <c:v>31717</c:v>
                </c:pt>
                <c:pt idx="17">
                  <c:v>31747</c:v>
                </c:pt>
                <c:pt idx="18">
                  <c:v>31778</c:v>
                </c:pt>
                <c:pt idx="19">
                  <c:v>31809</c:v>
                </c:pt>
                <c:pt idx="20">
                  <c:v>31837</c:v>
                </c:pt>
                <c:pt idx="21">
                  <c:v>31868</c:v>
                </c:pt>
                <c:pt idx="22">
                  <c:v>31898</c:v>
                </c:pt>
                <c:pt idx="23">
                  <c:v>31929</c:v>
                </c:pt>
                <c:pt idx="24">
                  <c:v>31959</c:v>
                </c:pt>
                <c:pt idx="25">
                  <c:v>31990</c:v>
                </c:pt>
                <c:pt idx="26">
                  <c:v>32021</c:v>
                </c:pt>
                <c:pt idx="27">
                  <c:v>32051</c:v>
                </c:pt>
                <c:pt idx="28">
                  <c:v>32082</c:v>
                </c:pt>
                <c:pt idx="29">
                  <c:v>32112</c:v>
                </c:pt>
                <c:pt idx="30">
                  <c:v>32143</c:v>
                </c:pt>
                <c:pt idx="31">
                  <c:v>32174</c:v>
                </c:pt>
                <c:pt idx="32">
                  <c:v>32203</c:v>
                </c:pt>
                <c:pt idx="33">
                  <c:v>32234</c:v>
                </c:pt>
                <c:pt idx="34">
                  <c:v>32264</c:v>
                </c:pt>
                <c:pt idx="35">
                  <c:v>32295</c:v>
                </c:pt>
                <c:pt idx="36">
                  <c:v>32325</c:v>
                </c:pt>
                <c:pt idx="37">
                  <c:v>32356</c:v>
                </c:pt>
                <c:pt idx="38">
                  <c:v>32387</c:v>
                </c:pt>
                <c:pt idx="39">
                  <c:v>32417</c:v>
                </c:pt>
                <c:pt idx="40">
                  <c:v>32448</c:v>
                </c:pt>
                <c:pt idx="41">
                  <c:v>32478</c:v>
                </c:pt>
                <c:pt idx="42">
                  <c:v>32509</c:v>
                </c:pt>
                <c:pt idx="43">
                  <c:v>32540</c:v>
                </c:pt>
                <c:pt idx="44">
                  <c:v>32568</c:v>
                </c:pt>
                <c:pt idx="45">
                  <c:v>32599</c:v>
                </c:pt>
                <c:pt idx="46">
                  <c:v>32629</c:v>
                </c:pt>
                <c:pt idx="47">
                  <c:v>32660</c:v>
                </c:pt>
                <c:pt idx="48">
                  <c:v>32690</c:v>
                </c:pt>
                <c:pt idx="49">
                  <c:v>32721</c:v>
                </c:pt>
                <c:pt idx="50">
                  <c:v>32752</c:v>
                </c:pt>
                <c:pt idx="51">
                  <c:v>32782</c:v>
                </c:pt>
                <c:pt idx="52">
                  <c:v>32813</c:v>
                </c:pt>
                <c:pt idx="53">
                  <c:v>32843</c:v>
                </c:pt>
                <c:pt idx="54">
                  <c:v>32874</c:v>
                </c:pt>
                <c:pt idx="55">
                  <c:v>32905</c:v>
                </c:pt>
                <c:pt idx="56">
                  <c:v>32933</c:v>
                </c:pt>
                <c:pt idx="57">
                  <c:v>32964</c:v>
                </c:pt>
                <c:pt idx="58">
                  <c:v>32994</c:v>
                </c:pt>
                <c:pt idx="59">
                  <c:v>33025</c:v>
                </c:pt>
                <c:pt idx="60">
                  <c:v>33055</c:v>
                </c:pt>
                <c:pt idx="61">
                  <c:v>33086</c:v>
                </c:pt>
                <c:pt idx="62">
                  <c:v>33117</c:v>
                </c:pt>
                <c:pt idx="63">
                  <c:v>33147</c:v>
                </c:pt>
                <c:pt idx="64">
                  <c:v>33178</c:v>
                </c:pt>
                <c:pt idx="65">
                  <c:v>33208</c:v>
                </c:pt>
                <c:pt idx="66">
                  <c:v>33239</c:v>
                </c:pt>
                <c:pt idx="67">
                  <c:v>33270</c:v>
                </c:pt>
                <c:pt idx="68">
                  <c:v>33298</c:v>
                </c:pt>
                <c:pt idx="69">
                  <c:v>33329</c:v>
                </c:pt>
                <c:pt idx="70">
                  <c:v>33359</c:v>
                </c:pt>
                <c:pt idx="71">
                  <c:v>33390</c:v>
                </c:pt>
                <c:pt idx="72">
                  <c:v>33420</c:v>
                </c:pt>
                <c:pt idx="73">
                  <c:v>33451</c:v>
                </c:pt>
                <c:pt idx="74">
                  <c:v>33482</c:v>
                </c:pt>
                <c:pt idx="75">
                  <c:v>33512</c:v>
                </c:pt>
                <c:pt idx="76">
                  <c:v>33543</c:v>
                </c:pt>
                <c:pt idx="77">
                  <c:v>33573</c:v>
                </c:pt>
                <c:pt idx="78">
                  <c:v>33604</c:v>
                </c:pt>
                <c:pt idx="79">
                  <c:v>33635</c:v>
                </c:pt>
                <c:pt idx="80">
                  <c:v>33664</c:v>
                </c:pt>
                <c:pt idx="81">
                  <c:v>33695</c:v>
                </c:pt>
                <c:pt idx="82">
                  <c:v>33725</c:v>
                </c:pt>
                <c:pt idx="83">
                  <c:v>33756</c:v>
                </c:pt>
                <c:pt idx="84">
                  <c:v>33786</c:v>
                </c:pt>
                <c:pt idx="85">
                  <c:v>33817</c:v>
                </c:pt>
                <c:pt idx="86">
                  <c:v>33848</c:v>
                </c:pt>
                <c:pt idx="87">
                  <c:v>33878</c:v>
                </c:pt>
                <c:pt idx="88">
                  <c:v>33909</c:v>
                </c:pt>
                <c:pt idx="89">
                  <c:v>33939</c:v>
                </c:pt>
                <c:pt idx="90">
                  <c:v>33970</c:v>
                </c:pt>
                <c:pt idx="91">
                  <c:v>34001</c:v>
                </c:pt>
                <c:pt idx="92">
                  <c:v>34029</c:v>
                </c:pt>
                <c:pt idx="93">
                  <c:v>34060</c:v>
                </c:pt>
                <c:pt idx="94">
                  <c:v>34090</c:v>
                </c:pt>
                <c:pt idx="95">
                  <c:v>34121</c:v>
                </c:pt>
                <c:pt idx="96">
                  <c:v>34151</c:v>
                </c:pt>
                <c:pt idx="97">
                  <c:v>34182</c:v>
                </c:pt>
                <c:pt idx="98">
                  <c:v>34213</c:v>
                </c:pt>
                <c:pt idx="99">
                  <c:v>34243</c:v>
                </c:pt>
                <c:pt idx="100">
                  <c:v>34274</c:v>
                </c:pt>
                <c:pt idx="101">
                  <c:v>34304</c:v>
                </c:pt>
                <c:pt idx="102">
                  <c:v>34335</c:v>
                </c:pt>
                <c:pt idx="103">
                  <c:v>34366</c:v>
                </c:pt>
                <c:pt idx="104">
                  <c:v>34394</c:v>
                </c:pt>
                <c:pt idx="105">
                  <c:v>34425</c:v>
                </c:pt>
                <c:pt idx="106">
                  <c:v>34455</c:v>
                </c:pt>
                <c:pt idx="107">
                  <c:v>34486</c:v>
                </c:pt>
                <c:pt idx="108">
                  <c:v>34516</c:v>
                </c:pt>
                <c:pt idx="109">
                  <c:v>34547</c:v>
                </c:pt>
                <c:pt idx="110">
                  <c:v>34578</c:v>
                </c:pt>
                <c:pt idx="111">
                  <c:v>34608</c:v>
                </c:pt>
                <c:pt idx="112">
                  <c:v>34639</c:v>
                </c:pt>
                <c:pt idx="113">
                  <c:v>34669</c:v>
                </c:pt>
                <c:pt idx="114">
                  <c:v>34700</c:v>
                </c:pt>
                <c:pt idx="115">
                  <c:v>34731</c:v>
                </c:pt>
                <c:pt idx="116">
                  <c:v>34759</c:v>
                </c:pt>
                <c:pt idx="117">
                  <c:v>34790</c:v>
                </c:pt>
                <c:pt idx="118">
                  <c:v>34820</c:v>
                </c:pt>
                <c:pt idx="119">
                  <c:v>34851</c:v>
                </c:pt>
                <c:pt idx="120">
                  <c:v>34881</c:v>
                </c:pt>
                <c:pt idx="121">
                  <c:v>34912</c:v>
                </c:pt>
                <c:pt idx="122">
                  <c:v>34943</c:v>
                </c:pt>
                <c:pt idx="123">
                  <c:v>34973</c:v>
                </c:pt>
                <c:pt idx="124">
                  <c:v>35004</c:v>
                </c:pt>
                <c:pt idx="125">
                  <c:v>35034</c:v>
                </c:pt>
                <c:pt idx="126">
                  <c:v>35065</c:v>
                </c:pt>
                <c:pt idx="127">
                  <c:v>35096</c:v>
                </c:pt>
                <c:pt idx="128">
                  <c:v>35125</c:v>
                </c:pt>
                <c:pt idx="129">
                  <c:v>35156</c:v>
                </c:pt>
                <c:pt idx="130">
                  <c:v>35186</c:v>
                </c:pt>
                <c:pt idx="131">
                  <c:v>35217</c:v>
                </c:pt>
                <c:pt idx="132">
                  <c:v>35247</c:v>
                </c:pt>
                <c:pt idx="133">
                  <c:v>35278</c:v>
                </c:pt>
                <c:pt idx="134">
                  <c:v>35309</c:v>
                </c:pt>
                <c:pt idx="135">
                  <c:v>35339</c:v>
                </c:pt>
                <c:pt idx="136">
                  <c:v>35370</c:v>
                </c:pt>
                <c:pt idx="137">
                  <c:v>35400</c:v>
                </c:pt>
                <c:pt idx="138">
                  <c:v>35431</c:v>
                </c:pt>
                <c:pt idx="139">
                  <c:v>35462</c:v>
                </c:pt>
                <c:pt idx="140">
                  <c:v>35490</c:v>
                </c:pt>
                <c:pt idx="141">
                  <c:v>35521</c:v>
                </c:pt>
                <c:pt idx="142">
                  <c:v>35551</c:v>
                </c:pt>
                <c:pt idx="143">
                  <c:v>35582</c:v>
                </c:pt>
                <c:pt idx="144">
                  <c:v>35612</c:v>
                </c:pt>
                <c:pt idx="145">
                  <c:v>35643</c:v>
                </c:pt>
                <c:pt idx="146">
                  <c:v>35674</c:v>
                </c:pt>
                <c:pt idx="147">
                  <c:v>35704</c:v>
                </c:pt>
                <c:pt idx="148">
                  <c:v>35735</c:v>
                </c:pt>
                <c:pt idx="149">
                  <c:v>35765</c:v>
                </c:pt>
                <c:pt idx="150">
                  <c:v>35796</c:v>
                </c:pt>
                <c:pt idx="151">
                  <c:v>35827</c:v>
                </c:pt>
                <c:pt idx="152">
                  <c:v>35855</c:v>
                </c:pt>
                <c:pt idx="153">
                  <c:v>35886</c:v>
                </c:pt>
                <c:pt idx="154">
                  <c:v>35916</c:v>
                </c:pt>
                <c:pt idx="155">
                  <c:v>35947</c:v>
                </c:pt>
                <c:pt idx="156">
                  <c:v>35977</c:v>
                </c:pt>
                <c:pt idx="157">
                  <c:v>36008</c:v>
                </c:pt>
                <c:pt idx="158">
                  <c:v>36039</c:v>
                </c:pt>
                <c:pt idx="159">
                  <c:v>36069</c:v>
                </c:pt>
                <c:pt idx="160">
                  <c:v>36100</c:v>
                </c:pt>
                <c:pt idx="161">
                  <c:v>36130</c:v>
                </c:pt>
                <c:pt idx="162">
                  <c:v>36161</c:v>
                </c:pt>
                <c:pt idx="163">
                  <c:v>36192</c:v>
                </c:pt>
                <c:pt idx="164">
                  <c:v>36220</c:v>
                </c:pt>
                <c:pt idx="165">
                  <c:v>36251</c:v>
                </c:pt>
                <c:pt idx="166">
                  <c:v>36281</c:v>
                </c:pt>
                <c:pt idx="167">
                  <c:v>36312</c:v>
                </c:pt>
              </c:numCache>
            </c:numRef>
          </c:cat>
          <c:val>
            <c:numRef>
              <c:f>Sheet1!$C$7:$C$174</c:f>
            </c:numRef>
          </c:val>
        </c:ser>
        <c:ser>
          <c:idx val="3"/>
          <c:order val="2"/>
          <c:tx>
            <c:strRef>
              <c:f>Sheet1!$D$5:$D$6</c:f>
              <c:strCache>
                <c:ptCount val="1"/>
                <c:pt idx="0">
                  <c:v>Pumping Rate MGD</c:v>
                </c:pt>
              </c:strCache>
            </c:strRef>
          </c:tx>
          <c:cat>
            <c:numRef>
              <c:f>Sheet1!$A$7:$A$174</c:f>
              <c:numCache>
                <c:formatCode>mmm\-yy</c:formatCode>
                <c:ptCount val="168"/>
                <c:pt idx="0">
                  <c:v>31229</c:v>
                </c:pt>
                <c:pt idx="1">
                  <c:v>31260</c:v>
                </c:pt>
                <c:pt idx="2">
                  <c:v>31291</c:v>
                </c:pt>
                <c:pt idx="3">
                  <c:v>31321</c:v>
                </c:pt>
                <c:pt idx="4">
                  <c:v>31352</c:v>
                </c:pt>
                <c:pt idx="5">
                  <c:v>31382</c:v>
                </c:pt>
                <c:pt idx="6">
                  <c:v>31413</c:v>
                </c:pt>
                <c:pt idx="7">
                  <c:v>31444</c:v>
                </c:pt>
                <c:pt idx="8">
                  <c:v>31472</c:v>
                </c:pt>
                <c:pt idx="9">
                  <c:v>31503</c:v>
                </c:pt>
                <c:pt idx="10">
                  <c:v>31533</c:v>
                </c:pt>
                <c:pt idx="11">
                  <c:v>31564</c:v>
                </c:pt>
                <c:pt idx="12">
                  <c:v>31594</c:v>
                </c:pt>
                <c:pt idx="13">
                  <c:v>31625</c:v>
                </c:pt>
                <c:pt idx="14">
                  <c:v>31656</c:v>
                </c:pt>
                <c:pt idx="15">
                  <c:v>31686</c:v>
                </c:pt>
                <c:pt idx="16">
                  <c:v>31717</c:v>
                </c:pt>
                <c:pt idx="17">
                  <c:v>31747</c:v>
                </c:pt>
                <c:pt idx="18">
                  <c:v>31778</c:v>
                </c:pt>
                <c:pt idx="19">
                  <c:v>31809</c:v>
                </c:pt>
                <c:pt idx="20">
                  <c:v>31837</c:v>
                </c:pt>
                <c:pt idx="21">
                  <c:v>31868</c:v>
                </c:pt>
                <c:pt idx="22">
                  <c:v>31898</c:v>
                </c:pt>
                <c:pt idx="23">
                  <c:v>31929</c:v>
                </c:pt>
                <c:pt idx="24">
                  <c:v>31959</c:v>
                </c:pt>
                <c:pt idx="25">
                  <c:v>31990</c:v>
                </c:pt>
                <c:pt idx="26">
                  <c:v>32021</c:v>
                </c:pt>
                <c:pt idx="27">
                  <c:v>32051</c:v>
                </c:pt>
                <c:pt idx="28">
                  <c:v>32082</c:v>
                </c:pt>
                <c:pt idx="29">
                  <c:v>32112</c:v>
                </c:pt>
                <c:pt idx="30">
                  <c:v>32143</c:v>
                </c:pt>
                <c:pt idx="31">
                  <c:v>32174</c:v>
                </c:pt>
                <c:pt idx="32">
                  <c:v>32203</c:v>
                </c:pt>
                <c:pt idx="33">
                  <c:v>32234</c:v>
                </c:pt>
                <c:pt idx="34">
                  <c:v>32264</c:v>
                </c:pt>
                <c:pt idx="35">
                  <c:v>32295</c:v>
                </c:pt>
                <c:pt idx="36">
                  <c:v>32325</c:v>
                </c:pt>
                <c:pt idx="37">
                  <c:v>32356</c:v>
                </c:pt>
                <c:pt idx="38">
                  <c:v>32387</c:v>
                </c:pt>
                <c:pt idx="39">
                  <c:v>32417</c:v>
                </c:pt>
                <c:pt idx="40">
                  <c:v>32448</c:v>
                </c:pt>
                <c:pt idx="41">
                  <c:v>32478</c:v>
                </c:pt>
                <c:pt idx="42">
                  <c:v>32509</c:v>
                </c:pt>
                <c:pt idx="43">
                  <c:v>32540</c:v>
                </c:pt>
                <c:pt idx="44">
                  <c:v>32568</c:v>
                </c:pt>
                <c:pt idx="45">
                  <c:v>32599</c:v>
                </c:pt>
                <c:pt idx="46">
                  <c:v>32629</c:v>
                </c:pt>
                <c:pt idx="47">
                  <c:v>32660</c:v>
                </c:pt>
                <c:pt idx="48">
                  <c:v>32690</c:v>
                </c:pt>
                <c:pt idx="49">
                  <c:v>32721</c:v>
                </c:pt>
                <c:pt idx="50">
                  <c:v>32752</c:v>
                </c:pt>
                <c:pt idx="51">
                  <c:v>32782</c:v>
                </c:pt>
                <c:pt idx="52">
                  <c:v>32813</c:v>
                </c:pt>
                <c:pt idx="53">
                  <c:v>32843</c:v>
                </c:pt>
                <c:pt idx="54">
                  <c:v>32874</c:v>
                </c:pt>
                <c:pt idx="55">
                  <c:v>32905</c:v>
                </c:pt>
                <c:pt idx="56">
                  <c:v>32933</c:v>
                </c:pt>
                <c:pt idx="57">
                  <c:v>32964</c:v>
                </c:pt>
                <c:pt idx="58">
                  <c:v>32994</c:v>
                </c:pt>
                <c:pt idx="59">
                  <c:v>33025</c:v>
                </c:pt>
                <c:pt idx="60">
                  <c:v>33055</c:v>
                </c:pt>
                <c:pt idx="61">
                  <c:v>33086</c:v>
                </c:pt>
                <c:pt idx="62">
                  <c:v>33117</c:v>
                </c:pt>
                <c:pt idx="63">
                  <c:v>33147</c:v>
                </c:pt>
                <c:pt idx="64">
                  <c:v>33178</c:v>
                </c:pt>
                <c:pt idx="65">
                  <c:v>33208</c:v>
                </c:pt>
                <c:pt idx="66">
                  <c:v>33239</c:v>
                </c:pt>
                <c:pt idx="67">
                  <c:v>33270</c:v>
                </c:pt>
                <c:pt idx="68">
                  <c:v>33298</c:v>
                </c:pt>
                <c:pt idx="69">
                  <c:v>33329</c:v>
                </c:pt>
                <c:pt idx="70">
                  <c:v>33359</c:v>
                </c:pt>
                <c:pt idx="71">
                  <c:v>33390</c:v>
                </c:pt>
                <c:pt idx="72">
                  <c:v>33420</c:v>
                </c:pt>
                <c:pt idx="73">
                  <c:v>33451</c:v>
                </c:pt>
                <c:pt idx="74">
                  <c:v>33482</c:v>
                </c:pt>
                <c:pt idx="75">
                  <c:v>33512</c:v>
                </c:pt>
                <c:pt idx="76">
                  <c:v>33543</c:v>
                </c:pt>
                <c:pt idx="77">
                  <c:v>33573</c:v>
                </c:pt>
                <c:pt idx="78">
                  <c:v>33604</c:v>
                </c:pt>
                <c:pt idx="79">
                  <c:v>33635</c:v>
                </c:pt>
                <c:pt idx="80">
                  <c:v>33664</c:v>
                </c:pt>
                <c:pt idx="81">
                  <c:v>33695</c:v>
                </c:pt>
                <c:pt idx="82">
                  <c:v>33725</c:v>
                </c:pt>
                <c:pt idx="83">
                  <c:v>33756</c:v>
                </c:pt>
                <c:pt idx="84">
                  <c:v>33786</c:v>
                </c:pt>
                <c:pt idx="85">
                  <c:v>33817</c:v>
                </c:pt>
                <c:pt idx="86">
                  <c:v>33848</c:v>
                </c:pt>
                <c:pt idx="87">
                  <c:v>33878</c:v>
                </c:pt>
                <c:pt idx="88">
                  <c:v>33909</c:v>
                </c:pt>
                <c:pt idx="89">
                  <c:v>33939</c:v>
                </c:pt>
                <c:pt idx="90">
                  <c:v>33970</c:v>
                </c:pt>
                <c:pt idx="91">
                  <c:v>34001</c:v>
                </c:pt>
                <c:pt idx="92">
                  <c:v>34029</c:v>
                </c:pt>
                <c:pt idx="93">
                  <c:v>34060</c:v>
                </c:pt>
                <c:pt idx="94">
                  <c:v>34090</c:v>
                </c:pt>
                <c:pt idx="95">
                  <c:v>34121</c:v>
                </c:pt>
                <c:pt idx="96">
                  <c:v>34151</c:v>
                </c:pt>
                <c:pt idx="97">
                  <c:v>34182</c:v>
                </c:pt>
                <c:pt idx="98">
                  <c:v>34213</c:v>
                </c:pt>
                <c:pt idx="99">
                  <c:v>34243</c:v>
                </c:pt>
                <c:pt idx="100">
                  <c:v>34274</c:v>
                </c:pt>
                <c:pt idx="101">
                  <c:v>34304</c:v>
                </c:pt>
                <c:pt idx="102">
                  <c:v>34335</c:v>
                </c:pt>
                <c:pt idx="103">
                  <c:v>34366</c:v>
                </c:pt>
                <c:pt idx="104">
                  <c:v>34394</c:v>
                </c:pt>
                <c:pt idx="105">
                  <c:v>34425</c:v>
                </c:pt>
                <c:pt idx="106">
                  <c:v>34455</c:v>
                </c:pt>
                <c:pt idx="107">
                  <c:v>34486</c:v>
                </c:pt>
                <c:pt idx="108">
                  <c:v>34516</c:v>
                </c:pt>
                <c:pt idx="109">
                  <c:v>34547</c:v>
                </c:pt>
                <c:pt idx="110">
                  <c:v>34578</c:v>
                </c:pt>
                <c:pt idx="111">
                  <c:v>34608</c:v>
                </c:pt>
                <c:pt idx="112">
                  <c:v>34639</c:v>
                </c:pt>
                <c:pt idx="113">
                  <c:v>34669</c:v>
                </c:pt>
                <c:pt idx="114">
                  <c:v>34700</c:v>
                </c:pt>
                <c:pt idx="115">
                  <c:v>34731</c:v>
                </c:pt>
                <c:pt idx="116">
                  <c:v>34759</c:v>
                </c:pt>
                <c:pt idx="117">
                  <c:v>34790</c:v>
                </c:pt>
                <c:pt idx="118">
                  <c:v>34820</c:v>
                </c:pt>
                <c:pt idx="119">
                  <c:v>34851</c:v>
                </c:pt>
                <c:pt idx="120">
                  <c:v>34881</c:v>
                </c:pt>
                <c:pt idx="121">
                  <c:v>34912</c:v>
                </c:pt>
                <c:pt idx="122">
                  <c:v>34943</c:v>
                </c:pt>
                <c:pt idx="123">
                  <c:v>34973</c:v>
                </c:pt>
                <c:pt idx="124">
                  <c:v>35004</c:v>
                </c:pt>
                <c:pt idx="125">
                  <c:v>35034</c:v>
                </c:pt>
                <c:pt idx="126">
                  <c:v>35065</c:v>
                </c:pt>
                <c:pt idx="127">
                  <c:v>35096</c:v>
                </c:pt>
                <c:pt idx="128">
                  <c:v>35125</c:v>
                </c:pt>
                <c:pt idx="129">
                  <c:v>35156</c:v>
                </c:pt>
                <c:pt idx="130">
                  <c:v>35186</c:v>
                </c:pt>
                <c:pt idx="131">
                  <c:v>35217</c:v>
                </c:pt>
                <c:pt idx="132">
                  <c:v>35247</c:v>
                </c:pt>
                <c:pt idx="133">
                  <c:v>35278</c:v>
                </c:pt>
                <c:pt idx="134">
                  <c:v>35309</c:v>
                </c:pt>
                <c:pt idx="135">
                  <c:v>35339</c:v>
                </c:pt>
                <c:pt idx="136">
                  <c:v>35370</c:v>
                </c:pt>
                <c:pt idx="137">
                  <c:v>35400</c:v>
                </c:pt>
                <c:pt idx="138">
                  <c:v>35431</c:v>
                </c:pt>
                <c:pt idx="139">
                  <c:v>35462</c:v>
                </c:pt>
                <c:pt idx="140">
                  <c:v>35490</c:v>
                </c:pt>
                <c:pt idx="141">
                  <c:v>35521</c:v>
                </c:pt>
                <c:pt idx="142">
                  <c:v>35551</c:v>
                </c:pt>
                <c:pt idx="143">
                  <c:v>35582</c:v>
                </c:pt>
                <c:pt idx="144">
                  <c:v>35612</c:v>
                </c:pt>
                <c:pt idx="145">
                  <c:v>35643</c:v>
                </c:pt>
                <c:pt idx="146">
                  <c:v>35674</c:v>
                </c:pt>
                <c:pt idx="147">
                  <c:v>35704</c:v>
                </c:pt>
                <c:pt idx="148">
                  <c:v>35735</c:v>
                </c:pt>
                <c:pt idx="149">
                  <c:v>35765</c:v>
                </c:pt>
                <c:pt idx="150">
                  <c:v>35796</c:v>
                </c:pt>
                <c:pt idx="151">
                  <c:v>35827</c:v>
                </c:pt>
                <c:pt idx="152">
                  <c:v>35855</c:v>
                </c:pt>
                <c:pt idx="153">
                  <c:v>35886</c:v>
                </c:pt>
                <c:pt idx="154">
                  <c:v>35916</c:v>
                </c:pt>
                <c:pt idx="155">
                  <c:v>35947</c:v>
                </c:pt>
                <c:pt idx="156">
                  <c:v>35977</c:v>
                </c:pt>
                <c:pt idx="157">
                  <c:v>36008</c:v>
                </c:pt>
                <c:pt idx="158">
                  <c:v>36039</c:v>
                </c:pt>
                <c:pt idx="159">
                  <c:v>36069</c:v>
                </c:pt>
                <c:pt idx="160">
                  <c:v>36100</c:v>
                </c:pt>
                <c:pt idx="161">
                  <c:v>36130</c:v>
                </c:pt>
                <c:pt idx="162">
                  <c:v>36161</c:v>
                </c:pt>
                <c:pt idx="163">
                  <c:v>36192</c:v>
                </c:pt>
                <c:pt idx="164">
                  <c:v>36220</c:v>
                </c:pt>
                <c:pt idx="165">
                  <c:v>36251</c:v>
                </c:pt>
                <c:pt idx="166">
                  <c:v>36281</c:v>
                </c:pt>
                <c:pt idx="167">
                  <c:v>36312</c:v>
                </c:pt>
              </c:numCache>
            </c:numRef>
          </c:cat>
          <c:val>
            <c:numRef>
              <c:f>Sheet1!$D$7:$D$174</c:f>
            </c:numRef>
          </c:val>
        </c:ser>
        <c:ser>
          <c:idx val="1"/>
          <c:order val="3"/>
          <c:tx>
            <c:strRef>
              <c:f>Sheet1!$E$5:$E$6</c:f>
              <c:strCache>
                <c:ptCount val="1"/>
                <c:pt idx="0">
                  <c:v>North System MGD</c:v>
                </c:pt>
              </c:strCache>
            </c:strRef>
          </c:tx>
          <c:spPr>
            <a:solidFill>
              <a:schemeClr val="tx2">
                <a:lumMod val="60000"/>
                <a:lumOff val="40000"/>
              </a:schemeClr>
            </a:solidFill>
          </c:spPr>
          <c:cat>
            <c:numRef>
              <c:f>Sheet1!$A$7:$A$216</c:f>
              <c:numCache>
                <c:formatCode>mmm\-yy</c:formatCode>
                <c:ptCount val="210"/>
                <c:pt idx="0">
                  <c:v>31229</c:v>
                </c:pt>
                <c:pt idx="1">
                  <c:v>31260</c:v>
                </c:pt>
                <c:pt idx="2">
                  <c:v>31291</c:v>
                </c:pt>
                <c:pt idx="3">
                  <c:v>31321</c:v>
                </c:pt>
                <c:pt idx="4">
                  <c:v>31352</c:v>
                </c:pt>
                <c:pt idx="5">
                  <c:v>31382</c:v>
                </c:pt>
                <c:pt idx="6">
                  <c:v>31413</c:v>
                </c:pt>
                <c:pt idx="7">
                  <c:v>31444</c:v>
                </c:pt>
                <c:pt idx="8">
                  <c:v>31472</c:v>
                </c:pt>
                <c:pt idx="9">
                  <c:v>31503</c:v>
                </c:pt>
                <c:pt idx="10">
                  <c:v>31533</c:v>
                </c:pt>
                <c:pt idx="11">
                  <c:v>31564</c:v>
                </c:pt>
                <c:pt idx="12">
                  <c:v>31594</c:v>
                </c:pt>
                <c:pt idx="13">
                  <c:v>31625</c:v>
                </c:pt>
                <c:pt idx="14">
                  <c:v>31656</c:v>
                </c:pt>
                <c:pt idx="15">
                  <c:v>31686</c:v>
                </c:pt>
                <c:pt idx="16">
                  <c:v>31717</c:v>
                </c:pt>
                <c:pt idx="17">
                  <c:v>31747</c:v>
                </c:pt>
                <c:pt idx="18">
                  <c:v>31778</c:v>
                </c:pt>
                <c:pt idx="19">
                  <c:v>31809</c:v>
                </c:pt>
                <c:pt idx="20">
                  <c:v>31837</c:v>
                </c:pt>
                <c:pt idx="21">
                  <c:v>31868</c:v>
                </c:pt>
                <c:pt idx="22">
                  <c:v>31898</c:v>
                </c:pt>
                <c:pt idx="23">
                  <c:v>31929</c:v>
                </c:pt>
                <c:pt idx="24">
                  <c:v>31959</c:v>
                </c:pt>
                <c:pt idx="25">
                  <c:v>31990</c:v>
                </c:pt>
                <c:pt idx="26">
                  <c:v>32021</c:v>
                </c:pt>
                <c:pt idx="27">
                  <c:v>32051</c:v>
                </c:pt>
                <c:pt idx="28">
                  <c:v>32082</c:v>
                </c:pt>
                <c:pt idx="29">
                  <c:v>32112</c:v>
                </c:pt>
                <c:pt idx="30">
                  <c:v>32143</c:v>
                </c:pt>
                <c:pt idx="31">
                  <c:v>32174</c:v>
                </c:pt>
                <c:pt idx="32">
                  <c:v>32203</c:v>
                </c:pt>
                <c:pt idx="33">
                  <c:v>32234</c:v>
                </c:pt>
                <c:pt idx="34">
                  <c:v>32264</c:v>
                </c:pt>
                <c:pt idx="35">
                  <c:v>32295</c:v>
                </c:pt>
                <c:pt idx="36">
                  <c:v>32325</c:v>
                </c:pt>
                <c:pt idx="37">
                  <c:v>32356</c:v>
                </c:pt>
                <c:pt idx="38">
                  <c:v>32387</c:v>
                </c:pt>
                <c:pt idx="39">
                  <c:v>32417</c:v>
                </c:pt>
                <c:pt idx="40">
                  <c:v>32448</c:v>
                </c:pt>
                <c:pt idx="41">
                  <c:v>32478</c:v>
                </c:pt>
                <c:pt idx="42">
                  <c:v>32509</c:v>
                </c:pt>
                <c:pt idx="43">
                  <c:v>32540</c:v>
                </c:pt>
                <c:pt idx="44">
                  <c:v>32568</c:v>
                </c:pt>
                <c:pt idx="45">
                  <c:v>32599</c:v>
                </c:pt>
                <c:pt idx="46">
                  <c:v>32629</c:v>
                </c:pt>
                <c:pt idx="47">
                  <c:v>32660</c:v>
                </c:pt>
                <c:pt idx="48">
                  <c:v>32690</c:v>
                </c:pt>
                <c:pt idx="49">
                  <c:v>32721</c:v>
                </c:pt>
                <c:pt idx="50">
                  <c:v>32752</c:v>
                </c:pt>
                <c:pt idx="51">
                  <c:v>32782</c:v>
                </c:pt>
                <c:pt idx="52">
                  <c:v>32813</c:v>
                </c:pt>
                <c:pt idx="53">
                  <c:v>32843</c:v>
                </c:pt>
                <c:pt idx="54">
                  <c:v>32874</c:v>
                </c:pt>
                <c:pt idx="55">
                  <c:v>32905</c:v>
                </c:pt>
                <c:pt idx="56">
                  <c:v>32933</c:v>
                </c:pt>
                <c:pt idx="57">
                  <c:v>32964</c:v>
                </c:pt>
                <c:pt idx="58">
                  <c:v>32994</c:v>
                </c:pt>
                <c:pt idx="59">
                  <c:v>33025</c:v>
                </c:pt>
                <c:pt idx="60">
                  <c:v>33055</c:v>
                </c:pt>
                <c:pt idx="61">
                  <c:v>33086</c:v>
                </c:pt>
                <c:pt idx="62">
                  <c:v>33117</c:v>
                </c:pt>
                <c:pt idx="63">
                  <c:v>33147</c:v>
                </c:pt>
                <c:pt idx="64">
                  <c:v>33178</c:v>
                </c:pt>
                <c:pt idx="65">
                  <c:v>33208</c:v>
                </c:pt>
                <c:pt idx="66">
                  <c:v>33239</c:v>
                </c:pt>
                <c:pt idx="67">
                  <c:v>33270</c:v>
                </c:pt>
                <c:pt idx="68">
                  <c:v>33298</c:v>
                </c:pt>
                <c:pt idx="69">
                  <c:v>33329</c:v>
                </c:pt>
                <c:pt idx="70">
                  <c:v>33359</c:v>
                </c:pt>
                <c:pt idx="71">
                  <c:v>33390</c:v>
                </c:pt>
                <c:pt idx="72">
                  <c:v>33420</c:v>
                </c:pt>
                <c:pt idx="73">
                  <c:v>33451</c:v>
                </c:pt>
                <c:pt idx="74">
                  <c:v>33482</c:v>
                </c:pt>
                <c:pt idx="75">
                  <c:v>33512</c:v>
                </c:pt>
                <c:pt idx="76">
                  <c:v>33543</c:v>
                </c:pt>
                <c:pt idx="77">
                  <c:v>33573</c:v>
                </c:pt>
                <c:pt idx="78">
                  <c:v>33604</c:v>
                </c:pt>
                <c:pt idx="79">
                  <c:v>33635</c:v>
                </c:pt>
                <c:pt idx="80">
                  <c:v>33664</c:v>
                </c:pt>
                <c:pt idx="81">
                  <c:v>33695</c:v>
                </c:pt>
                <c:pt idx="82">
                  <c:v>33725</c:v>
                </c:pt>
                <c:pt idx="83">
                  <c:v>33756</c:v>
                </c:pt>
                <c:pt idx="84">
                  <c:v>33786</c:v>
                </c:pt>
                <c:pt idx="85">
                  <c:v>33817</c:v>
                </c:pt>
                <c:pt idx="86">
                  <c:v>33848</c:v>
                </c:pt>
                <c:pt idx="87">
                  <c:v>33878</c:v>
                </c:pt>
                <c:pt idx="88">
                  <c:v>33909</c:v>
                </c:pt>
                <c:pt idx="89">
                  <c:v>33939</c:v>
                </c:pt>
                <c:pt idx="90">
                  <c:v>33970</c:v>
                </c:pt>
                <c:pt idx="91">
                  <c:v>34001</c:v>
                </c:pt>
                <c:pt idx="92">
                  <c:v>34029</c:v>
                </c:pt>
                <c:pt idx="93">
                  <c:v>34060</c:v>
                </c:pt>
                <c:pt idx="94">
                  <c:v>34090</c:v>
                </c:pt>
                <c:pt idx="95">
                  <c:v>34121</c:v>
                </c:pt>
                <c:pt idx="96">
                  <c:v>34151</c:v>
                </c:pt>
                <c:pt idx="97">
                  <c:v>34182</c:v>
                </c:pt>
                <c:pt idx="98">
                  <c:v>34213</c:v>
                </c:pt>
                <c:pt idx="99">
                  <c:v>34243</c:v>
                </c:pt>
                <c:pt idx="100">
                  <c:v>34274</c:v>
                </c:pt>
                <c:pt idx="101">
                  <c:v>34304</c:v>
                </c:pt>
                <c:pt idx="102">
                  <c:v>34335</c:v>
                </c:pt>
                <c:pt idx="103">
                  <c:v>34366</c:v>
                </c:pt>
                <c:pt idx="104">
                  <c:v>34394</c:v>
                </c:pt>
                <c:pt idx="105">
                  <c:v>34425</c:v>
                </c:pt>
                <c:pt idx="106">
                  <c:v>34455</c:v>
                </c:pt>
                <c:pt idx="107">
                  <c:v>34486</c:v>
                </c:pt>
                <c:pt idx="108">
                  <c:v>34516</c:v>
                </c:pt>
                <c:pt idx="109">
                  <c:v>34547</c:v>
                </c:pt>
                <c:pt idx="110">
                  <c:v>34578</c:v>
                </c:pt>
                <c:pt idx="111">
                  <c:v>34608</c:v>
                </c:pt>
                <c:pt idx="112">
                  <c:v>34639</c:v>
                </c:pt>
                <c:pt idx="113">
                  <c:v>34669</c:v>
                </c:pt>
                <c:pt idx="114">
                  <c:v>34700</c:v>
                </c:pt>
                <c:pt idx="115">
                  <c:v>34731</c:v>
                </c:pt>
                <c:pt idx="116">
                  <c:v>34759</c:v>
                </c:pt>
                <c:pt idx="117">
                  <c:v>34790</c:v>
                </c:pt>
                <c:pt idx="118">
                  <c:v>34820</c:v>
                </c:pt>
                <c:pt idx="119">
                  <c:v>34851</c:v>
                </c:pt>
                <c:pt idx="120">
                  <c:v>34881</c:v>
                </c:pt>
                <c:pt idx="121">
                  <c:v>34912</c:v>
                </c:pt>
                <c:pt idx="122">
                  <c:v>34943</c:v>
                </c:pt>
                <c:pt idx="123">
                  <c:v>34973</c:v>
                </c:pt>
                <c:pt idx="124">
                  <c:v>35004</c:v>
                </c:pt>
                <c:pt idx="125">
                  <c:v>35034</c:v>
                </c:pt>
                <c:pt idx="126">
                  <c:v>35065</c:v>
                </c:pt>
                <c:pt idx="127">
                  <c:v>35096</c:v>
                </c:pt>
                <c:pt idx="128">
                  <c:v>35125</c:v>
                </c:pt>
                <c:pt idx="129">
                  <c:v>35156</c:v>
                </c:pt>
                <c:pt idx="130">
                  <c:v>35186</c:v>
                </c:pt>
                <c:pt idx="131">
                  <c:v>35217</c:v>
                </c:pt>
                <c:pt idx="132">
                  <c:v>35247</c:v>
                </c:pt>
                <c:pt idx="133">
                  <c:v>35278</c:v>
                </c:pt>
                <c:pt idx="134">
                  <c:v>35309</c:v>
                </c:pt>
                <c:pt idx="135">
                  <c:v>35339</c:v>
                </c:pt>
                <c:pt idx="136">
                  <c:v>35370</c:v>
                </c:pt>
                <c:pt idx="137">
                  <c:v>35400</c:v>
                </c:pt>
                <c:pt idx="138">
                  <c:v>35431</c:v>
                </c:pt>
                <c:pt idx="139">
                  <c:v>35462</c:v>
                </c:pt>
                <c:pt idx="140">
                  <c:v>35490</c:v>
                </c:pt>
                <c:pt idx="141">
                  <c:v>35521</c:v>
                </c:pt>
                <c:pt idx="142">
                  <c:v>35551</c:v>
                </c:pt>
                <c:pt idx="143">
                  <c:v>35582</c:v>
                </c:pt>
                <c:pt idx="144">
                  <c:v>35612</c:v>
                </c:pt>
                <c:pt idx="145">
                  <c:v>35643</c:v>
                </c:pt>
                <c:pt idx="146">
                  <c:v>35674</c:v>
                </c:pt>
                <c:pt idx="147">
                  <c:v>35704</c:v>
                </c:pt>
                <c:pt idx="148">
                  <c:v>35735</c:v>
                </c:pt>
                <c:pt idx="149">
                  <c:v>35765</c:v>
                </c:pt>
                <c:pt idx="150">
                  <c:v>35796</c:v>
                </c:pt>
                <c:pt idx="151">
                  <c:v>35827</c:v>
                </c:pt>
                <c:pt idx="152">
                  <c:v>35855</c:v>
                </c:pt>
                <c:pt idx="153">
                  <c:v>35886</c:v>
                </c:pt>
                <c:pt idx="154">
                  <c:v>35916</c:v>
                </c:pt>
                <c:pt idx="155">
                  <c:v>35947</c:v>
                </c:pt>
                <c:pt idx="156">
                  <c:v>35977</c:v>
                </c:pt>
                <c:pt idx="157">
                  <c:v>36008</c:v>
                </c:pt>
                <c:pt idx="158">
                  <c:v>36039</c:v>
                </c:pt>
                <c:pt idx="159">
                  <c:v>36069</c:v>
                </c:pt>
                <c:pt idx="160">
                  <c:v>36100</c:v>
                </c:pt>
                <c:pt idx="161">
                  <c:v>36130</c:v>
                </c:pt>
                <c:pt idx="162">
                  <c:v>36161</c:v>
                </c:pt>
                <c:pt idx="163">
                  <c:v>36192</c:v>
                </c:pt>
                <c:pt idx="164">
                  <c:v>36220</c:v>
                </c:pt>
                <c:pt idx="165">
                  <c:v>36251</c:v>
                </c:pt>
                <c:pt idx="166">
                  <c:v>36281</c:v>
                </c:pt>
                <c:pt idx="167">
                  <c:v>36312</c:v>
                </c:pt>
                <c:pt idx="168">
                  <c:v>36342</c:v>
                </c:pt>
                <c:pt idx="169">
                  <c:v>36373</c:v>
                </c:pt>
                <c:pt idx="170">
                  <c:v>36404</c:v>
                </c:pt>
                <c:pt idx="171">
                  <c:v>36434</c:v>
                </c:pt>
                <c:pt idx="172">
                  <c:v>36465</c:v>
                </c:pt>
                <c:pt idx="173">
                  <c:v>36495</c:v>
                </c:pt>
                <c:pt idx="174">
                  <c:v>36526</c:v>
                </c:pt>
                <c:pt idx="175">
                  <c:v>36557</c:v>
                </c:pt>
                <c:pt idx="176">
                  <c:v>36586</c:v>
                </c:pt>
                <c:pt idx="177">
                  <c:v>36617</c:v>
                </c:pt>
                <c:pt idx="178">
                  <c:v>36647</c:v>
                </c:pt>
                <c:pt idx="179">
                  <c:v>36678</c:v>
                </c:pt>
                <c:pt idx="180">
                  <c:v>36708</c:v>
                </c:pt>
                <c:pt idx="181">
                  <c:v>36739</c:v>
                </c:pt>
                <c:pt idx="182">
                  <c:v>36770</c:v>
                </c:pt>
                <c:pt idx="183">
                  <c:v>36800</c:v>
                </c:pt>
                <c:pt idx="184">
                  <c:v>36831</c:v>
                </c:pt>
                <c:pt idx="185">
                  <c:v>36861</c:v>
                </c:pt>
                <c:pt idx="186">
                  <c:v>36892</c:v>
                </c:pt>
                <c:pt idx="187">
                  <c:v>36923</c:v>
                </c:pt>
                <c:pt idx="188">
                  <c:v>36951</c:v>
                </c:pt>
                <c:pt idx="189">
                  <c:v>36982</c:v>
                </c:pt>
                <c:pt idx="190">
                  <c:v>37012</c:v>
                </c:pt>
                <c:pt idx="191">
                  <c:v>37043</c:v>
                </c:pt>
                <c:pt idx="192">
                  <c:v>37073</c:v>
                </c:pt>
                <c:pt idx="193">
                  <c:v>37104</c:v>
                </c:pt>
                <c:pt idx="194">
                  <c:v>37135</c:v>
                </c:pt>
                <c:pt idx="195">
                  <c:v>37165</c:v>
                </c:pt>
                <c:pt idx="196">
                  <c:v>37196</c:v>
                </c:pt>
                <c:pt idx="197">
                  <c:v>37226</c:v>
                </c:pt>
                <c:pt idx="198">
                  <c:v>37257</c:v>
                </c:pt>
                <c:pt idx="199">
                  <c:v>37288</c:v>
                </c:pt>
                <c:pt idx="200">
                  <c:v>37316</c:v>
                </c:pt>
                <c:pt idx="201">
                  <c:v>37347</c:v>
                </c:pt>
                <c:pt idx="202">
                  <c:v>37377</c:v>
                </c:pt>
                <c:pt idx="203">
                  <c:v>37408</c:v>
                </c:pt>
                <c:pt idx="204">
                  <c:v>37438</c:v>
                </c:pt>
                <c:pt idx="205">
                  <c:v>37469</c:v>
                </c:pt>
                <c:pt idx="206">
                  <c:v>37500</c:v>
                </c:pt>
                <c:pt idx="207">
                  <c:v>37530</c:v>
                </c:pt>
                <c:pt idx="208">
                  <c:v>37561</c:v>
                </c:pt>
                <c:pt idx="209">
                  <c:v>37591</c:v>
                </c:pt>
              </c:numCache>
            </c:numRef>
          </c:cat>
          <c:val>
            <c:numRef>
              <c:f>Sheet1!$E$7:$E$216</c:f>
              <c:numCache>
                <c:formatCode>#,##0.0</c:formatCode>
                <c:ptCount val="210"/>
                <c:pt idx="0">
                  <c:v>377.25</c:v>
                </c:pt>
                <c:pt idx="1">
                  <c:v>404.25</c:v>
                </c:pt>
                <c:pt idx="2">
                  <c:v>432.74999999999994</c:v>
                </c:pt>
                <c:pt idx="3">
                  <c:v>479.25</c:v>
                </c:pt>
                <c:pt idx="4">
                  <c:v>420</c:v>
                </c:pt>
                <c:pt idx="5">
                  <c:v>372.75</c:v>
                </c:pt>
                <c:pt idx="6">
                  <c:v>450</c:v>
                </c:pt>
                <c:pt idx="7">
                  <c:v>417.75</c:v>
                </c:pt>
                <c:pt idx="8">
                  <c:v>389.25000000000006</c:v>
                </c:pt>
                <c:pt idx="9">
                  <c:v>395.24999999999994</c:v>
                </c:pt>
                <c:pt idx="10">
                  <c:v>427.5</c:v>
                </c:pt>
                <c:pt idx="11">
                  <c:v>394.5</c:v>
                </c:pt>
                <c:pt idx="12">
                  <c:v>381</c:v>
                </c:pt>
                <c:pt idx="13">
                  <c:v>426</c:v>
                </c:pt>
                <c:pt idx="14">
                  <c:v>393.75</c:v>
                </c:pt>
                <c:pt idx="15">
                  <c:v>367.5</c:v>
                </c:pt>
                <c:pt idx="16">
                  <c:v>405.75</c:v>
                </c:pt>
                <c:pt idx="17">
                  <c:v>384.75</c:v>
                </c:pt>
                <c:pt idx="18">
                  <c:v>379.49999999999892</c:v>
                </c:pt>
                <c:pt idx="19">
                  <c:v>329.25</c:v>
                </c:pt>
                <c:pt idx="20">
                  <c:v>360.74999999999994</c:v>
                </c:pt>
                <c:pt idx="21">
                  <c:v>350.25</c:v>
                </c:pt>
                <c:pt idx="22">
                  <c:v>317.25000000000006</c:v>
                </c:pt>
                <c:pt idx="23">
                  <c:v>360</c:v>
                </c:pt>
                <c:pt idx="24">
                  <c:v>331.5</c:v>
                </c:pt>
                <c:pt idx="25">
                  <c:v>351</c:v>
                </c:pt>
                <c:pt idx="26">
                  <c:v>343.5</c:v>
                </c:pt>
                <c:pt idx="27">
                  <c:v>367.5</c:v>
                </c:pt>
                <c:pt idx="28">
                  <c:v>402.75</c:v>
                </c:pt>
                <c:pt idx="29">
                  <c:v>360.74999999999994</c:v>
                </c:pt>
                <c:pt idx="30">
                  <c:v>348.75</c:v>
                </c:pt>
                <c:pt idx="31">
                  <c:v>351.75000000000006</c:v>
                </c:pt>
                <c:pt idx="32">
                  <c:v>432.74999999999994</c:v>
                </c:pt>
                <c:pt idx="33">
                  <c:v>405</c:v>
                </c:pt>
                <c:pt idx="34">
                  <c:v>379.49999999999892</c:v>
                </c:pt>
                <c:pt idx="35">
                  <c:v>375</c:v>
                </c:pt>
                <c:pt idx="36">
                  <c:v>383.25</c:v>
                </c:pt>
                <c:pt idx="37">
                  <c:v>336.00000000000006</c:v>
                </c:pt>
                <c:pt idx="38">
                  <c:v>297.75</c:v>
                </c:pt>
                <c:pt idx="39">
                  <c:v>328.5</c:v>
                </c:pt>
                <c:pt idx="40">
                  <c:v>444.75</c:v>
                </c:pt>
                <c:pt idx="41">
                  <c:v>404.25</c:v>
                </c:pt>
                <c:pt idx="42">
                  <c:v>447.75</c:v>
                </c:pt>
                <c:pt idx="43">
                  <c:v>458.25</c:v>
                </c:pt>
                <c:pt idx="44">
                  <c:v>469.5</c:v>
                </c:pt>
                <c:pt idx="45">
                  <c:v>420</c:v>
                </c:pt>
                <c:pt idx="46">
                  <c:v>418.5</c:v>
                </c:pt>
                <c:pt idx="47">
                  <c:v>497.25</c:v>
                </c:pt>
                <c:pt idx="48">
                  <c:v>442.5</c:v>
                </c:pt>
                <c:pt idx="49">
                  <c:v>456.75</c:v>
                </c:pt>
                <c:pt idx="50">
                  <c:v>387.75</c:v>
                </c:pt>
                <c:pt idx="51">
                  <c:v>401.25</c:v>
                </c:pt>
                <c:pt idx="52">
                  <c:v>387.75</c:v>
                </c:pt>
                <c:pt idx="53">
                  <c:v>408.75</c:v>
                </c:pt>
                <c:pt idx="54">
                  <c:v>457.5</c:v>
                </c:pt>
                <c:pt idx="55">
                  <c:v>409.5</c:v>
                </c:pt>
                <c:pt idx="56">
                  <c:v>401.25</c:v>
                </c:pt>
                <c:pt idx="57">
                  <c:v>432.74999999999994</c:v>
                </c:pt>
                <c:pt idx="58">
                  <c:v>441.75</c:v>
                </c:pt>
                <c:pt idx="59">
                  <c:v>557.25</c:v>
                </c:pt>
                <c:pt idx="60">
                  <c:v>571.5</c:v>
                </c:pt>
                <c:pt idx="61">
                  <c:v>560</c:v>
                </c:pt>
                <c:pt idx="62">
                  <c:v>560</c:v>
                </c:pt>
                <c:pt idx="63">
                  <c:v>560</c:v>
                </c:pt>
                <c:pt idx="64">
                  <c:v>560</c:v>
                </c:pt>
                <c:pt idx="65">
                  <c:v>560</c:v>
                </c:pt>
                <c:pt idx="66">
                  <c:v>560</c:v>
                </c:pt>
                <c:pt idx="67">
                  <c:v>560</c:v>
                </c:pt>
                <c:pt idx="68">
                  <c:v>560</c:v>
                </c:pt>
                <c:pt idx="69">
                  <c:v>560</c:v>
                </c:pt>
                <c:pt idx="70">
                  <c:v>560</c:v>
                </c:pt>
                <c:pt idx="71">
                  <c:v>560</c:v>
                </c:pt>
                <c:pt idx="72">
                  <c:v>560</c:v>
                </c:pt>
                <c:pt idx="73">
                  <c:v>560</c:v>
                </c:pt>
                <c:pt idx="74">
                  <c:v>560</c:v>
                </c:pt>
                <c:pt idx="75">
                  <c:v>560</c:v>
                </c:pt>
                <c:pt idx="76">
                  <c:v>560</c:v>
                </c:pt>
                <c:pt idx="77">
                  <c:v>560</c:v>
                </c:pt>
                <c:pt idx="78">
                  <c:v>560</c:v>
                </c:pt>
                <c:pt idx="79">
                  <c:v>560</c:v>
                </c:pt>
                <c:pt idx="80">
                  <c:v>560</c:v>
                </c:pt>
                <c:pt idx="81">
                  <c:v>560</c:v>
                </c:pt>
                <c:pt idx="82">
                  <c:v>560</c:v>
                </c:pt>
                <c:pt idx="83">
                  <c:v>560</c:v>
                </c:pt>
                <c:pt idx="84">
                  <c:v>560</c:v>
                </c:pt>
                <c:pt idx="85">
                  <c:v>560</c:v>
                </c:pt>
                <c:pt idx="86">
                  <c:v>560</c:v>
                </c:pt>
                <c:pt idx="87">
                  <c:v>500</c:v>
                </c:pt>
                <c:pt idx="88">
                  <c:v>500</c:v>
                </c:pt>
                <c:pt idx="89">
                  <c:v>500</c:v>
                </c:pt>
                <c:pt idx="90">
                  <c:v>500</c:v>
                </c:pt>
                <c:pt idx="91">
                  <c:v>500</c:v>
                </c:pt>
                <c:pt idx="92">
                  <c:v>500</c:v>
                </c:pt>
                <c:pt idx="93">
                  <c:v>500</c:v>
                </c:pt>
                <c:pt idx="94">
                  <c:v>500</c:v>
                </c:pt>
                <c:pt idx="95">
                  <c:v>500</c:v>
                </c:pt>
                <c:pt idx="96">
                  <c:v>500</c:v>
                </c:pt>
                <c:pt idx="97">
                  <c:v>500</c:v>
                </c:pt>
                <c:pt idx="98">
                  <c:v>500</c:v>
                </c:pt>
                <c:pt idx="99">
                  <c:v>500</c:v>
                </c:pt>
                <c:pt idx="100">
                  <c:v>460</c:v>
                </c:pt>
                <c:pt idx="101">
                  <c:v>460</c:v>
                </c:pt>
                <c:pt idx="102">
                  <c:v>460</c:v>
                </c:pt>
                <c:pt idx="103">
                  <c:v>460</c:v>
                </c:pt>
                <c:pt idx="104">
                  <c:v>460</c:v>
                </c:pt>
                <c:pt idx="105">
                  <c:v>460</c:v>
                </c:pt>
                <c:pt idx="106">
                  <c:v>460</c:v>
                </c:pt>
                <c:pt idx="107">
                  <c:v>460</c:v>
                </c:pt>
                <c:pt idx="108">
                  <c:v>460</c:v>
                </c:pt>
                <c:pt idx="109">
                  <c:v>460</c:v>
                </c:pt>
                <c:pt idx="110">
                  <c:v>460</c:v>
                </c:pt>
                <c:pt idx="111">
                  <c:v>460</c:v>
                </c:pt>
                <c:pt idx="112">
                  <c:v>460</c:v>
                </c:pt>
                <c:pt idx="113">
                  <c:v>460</c:v>
                </c:pt>
                <c:pt idx="114">
                  <c:v>460</c:v>
                </c:pt>
                <c:pt idx="115">
                  <c:v>500</c:v>
                </c:pt>
                <c:pt idx="116">
                  <c:v>500</c:v>
                </c:pt>
                <c:pt idx="117">
                  <c:v>500</c:v>
                </c:pt>
                <c:pt idx="118">
                  <c:v>500</c:v>
                </c:pt>
                <c:pt idx="119">
                  <c:v>500</c:v>
                </c:pt>
                <c:pt idx="120">
                  <c:v>500</c:v>
                </c:pt>
                <c:pt idx="121">
                  <c:v>500</c:v>
                </c:pt>
                <c:pt idx="122">
                  <c:v>500</c:v>
                </c:pt>
                <c:pt idx="123">
                  <c:v>500</c:v>
                </c:pt>
                <c:pt idx="124">
                  <c:v>500</c:v>
                </c:pt>
                <c:pt idx="125">
                  <c:v>500</c:v>
                </c:pt>
                <c:pt idx="126">
                  <c:v>500</c:v>
                </c:pt>
                <c:pt idx="127">
                  <c:v>500</c:v>
                </c:pt>
                <c:pt idx="128">
                  <c:v>500</c:v>
                </c:pt>
                <c:pt idx="129">
                  <c:v>500</c:v>
                </c:pt>
                <c:pt idx="130">
                  <c:v>500</c:v>
                </c:pt>
                <c:pt idx="131">
                  <c:v>500</c:v>
                </c:pt>
                <c:pt idx="132">
                  <c:v>500</c:v>
                </c:pt>
                <c:pt idx="133">
                  <c:v>500</c:v>
                </c:pt>
                <c:pt idx="134">
                  <c:v>500</c:v>
                </c:pt>
                <c:pt idx="135">
                  <c:v>800</c:v>
                </c:pt>
                <c:pt idx="136">
                  <c:v>800</c:v>
                </c:pt>
                <c:pt idx="137">
                  <c:v>800</c:v>
                </c:pt>
                <c:pt idx="138">
                  <c:v>800</c:v>
                </c:pt>
                <c:pt idx="139">
                  <c:v>800</c:v>
                </c:pt>
                <c:pt idx="140">
                  <c:v>800</c:v>
                </c:pt>
                <c:pt idx="141">
                  <c:v>800</c:v>
                </c:pt>
                <c:pt idx="142">
                  <c:v>800</c:v>
                </c:pt>
                <c:pt idx="143">
                  <c:v>800</c:v>
                </c:pt>
                <c:pt idx="144">
                  <c:v>800</c:v>
                </c:pt>
                <c:pt idx="145">
                  <c:v>800</c:v>
                </c:pt>
                <c:pt idx="146">
                  <c:v>800</c:v>
                </c:pt>
                <c:pt idx="147">
                  <c:v>910</c:v>
                </c:pt>
                <c:pt idx="148">
                  <c:v>910</c:v>
                </c:pt>
                <c:pt idx="149">
                  <c:v>910</c:v>
                </c:pt>
                <c:pt idx="150">
                  <c:v>910</c:v>
                </c:pt>
                <c:pt idx="151">
                  <c:v>910</c:v>
                </c:pt>
                <c:pt idx="152">
                  <c:v>910</c:v>
                </c:pt>
                <c:pt idx="153">
                  <c:v>910</c:v>
                </c:pt>
                <c:pt idx="154">
                  <c:v>910</c:v>
                </c:pt>
                <c:pt idx="155">
                  <c:v>910</c:v>
                </c:pt>
                <c:pt idx="156">
                  <c:v>910</c:v>
                </c:pt>
                <c:pt idx="157">
                  <c:v>910</c:v>
                </c:pt>
                <c:pt idx="158">
                  <c:v>910</c:v>
                </c:pt>
                <c:pt idx="159">
                  <c:v>910</c:v>
                </c:pt>
                <c:pt idx="160">
                  <c:v>910</c:v>
                </c:pt>
                <c:pt idx="161">
                  <c:v>910</c:v>
                </c:pt>
                <c:pt idx="162">
                  <c:v>910</c:v>
                </c:pt>
                <c:pt idx="163">
                  <c:v>910</c:v>
                </c:pt>
                <c:pt idx="164">
                  <c:v>910</c:v>
                </c:pt>
                <c:pt idx="165">
                  <c:v>910</c:v>
                </c:pt>
                <c:pt idx="166">
                  <c:v>910</c:v>
                </c:pt>
                <c:pt idx="167">
                  <c:v>910</c:v>
                </c:pt>
                <c:pt idx="168">
                  <c:v>910</c:v>
                </c:pt>
                <c:pt idx="169">
                  <c:v>910</c:v>
                </c:pt>
                <c:pt idx="170">
                  <c:v>910</c:v>
                </c:pt>
                <c:pt idx="171">
                  <c:v>910</c:v>
                </c:pt>
                <c:pt idx="172">
                  <c:v>910</c:v>
                </c:pt>
                <c:pt idx="173">
                  <c:v>910</c:v>
                </c:pt>
                <c:pt idx="174">
                  <c:v>910</c:v>
                </c:pt>
                <c:pt idx="175">
                  <c:v>910</c:v>
                </c:pt>
                <c:pt idx="176">
                  <c:v>910</c:v>
                </c:pt>
                <c:pt idx="177">
                  <c:v>910</c:v>
                </c:pt>
                <c:pt idx="178">
                  <c:v>910</c:v>
                </c:pt>
                <c:pt idx="179">
                  <c:v>910</c:v>
                </c:pt>
                <c:pt idx="180">
                  <c:v>910</c:v>
                </c:pt>
                <c:pt idx="181">
                  <c:v>910</c:v>
                </c:pt>
                <c:pt idx="182">
                  <c:v>910</c:v>
                </c:pt>
                <c:pt idx="183">
                  <c:v>910</c:v>
                </c:pt>
                <c:pt idx="184">
                  <c:v>910</c:v>
                </c:pt>
                <c:pt idx="185">
                  <c:v>910</c:v>
                </c:pt>
                <c:pt idx="186">
                  <c:v>910</c:v>
                </c:pt>
                <c:pt idx="187">
                  <c:v>910</c:v>
                </c:pt>
                <c:pt idx="188">
                  <c:v>910</c:v>
                </c:pt>
                <c:pt idx="189">
                  <c:v>910</c:v>
                </c:pt>
                <c:pt idx="190">
                  <c:v>910</c:v>
                </c:pt>
                <c:pt idx="191">
                  <c:v>910</c:v>
                </c:pt>
                <c:pt idx="192">
                  <c:v>910</c:v>
                </c:pt>
                <c:pt idx="193">
                  <c:v>910</c:v>
                </c:pt>
                <c:pt idx="194">
                  <c:v>910</c:v>
                </c:pt>
                <c:pt idx="195">
                  <c:v>910</c:v>
                </c:pt>
                <c:pt idx="196">
                  <c:v>910</c:v>
                </c:pt>
                <c:pt idx="197">
                  <c:v>910</c:v>
                </c:pt>
                <c:pt idx="198">
                  <c:v>910</c:v>
                </c:pt>
                <c:pt idx="199">
                  <c:v>910</c:v>
                </c:pt>
                <c:pt idx="200">
                  <c:v>910</c:v>
                </c:pt>
                <c:pt idx="201">
                  <c:v>910</c:v>
                </c:pt>
                <c:pt idx="202">
                  <c:v>910</c:v>
                </c:pt>
                <c:pt idx="203">
                  <c:v>910</c:v>
                </c:pt>
                <c:pt idx="204">
                  <c:v>910</c:v>
                </c:pt>
                <c:pt idx="205">
                  <c:v>910</c:v>
                </c:pt>
                <c:pt idx="206">
                  <c:v>910</c:v>
                </c:pt>
                <c:pt idx="207">
                  <c:v>910</c:v>
                </c:pt>
                <c:pt idx="208">
                  <c:v>910</c:v>
                </c:pt>
                <c:pt idx="209">
                  <c:v>910</c:v>
                </c:pt>
              </c:numCache>
            </c:numRef>
          </c:val>
        </c:ser>
        <c:dLbls>
          <c:showLegendKey val="0"/>
          <c:showVal val="0"/>
          <c:showCatName val="0"/>
          <c:showSerName val="0"/>
          <c:showPercent val="0"/>
          <c:showBubbleSize val="0"/>
        </c:dLbls>
        <c:axId val="184064256"/>
        <c:axId val="184074240"/>
      </c:areaChart>
      <c:catAx>
        <c:axId val="184064256"/>
        <c:scaling>
          <c:orientation val="minMax"/>
        </c:scaling>
        <c:delete val="0"/>
        <c:axPos val="b"/>
        <c:numFmt formatCode="mmm\-yy" sourceLinked="1"/>
        <c:majorTickMark val="cross"/>
        <c:minorTickMark val="none"/>
        <c:tickLblPos val="nextTo"/>
        <c:txPr>
          <a:bodyPr rot="-5400000" vert="horz"/>
          <a:lstStyle/>
          <a:p>
            <a:pPr>
              <a:defRPr/>
            </a:pPr>
            <a:endParaRPr lang="es-MX"/>
          </a:p>
        </c:txPr>
        <c:crossAx val="184074240"/>
        <c:crosses val="autoZero"/>
        <c:auto val="0"/>
        <c:lblAlgn val="ctr"/>
        <c:lblOffset val="100"/>
        <c:tickLblSkip val="12"/>
        <c:tickMarkSkip val="12"/>
        <c:noMultiLvlLbl val="0"/>
      </c:catAx>
      <c:valAx>
        <c:axId val="184074240"/>
        <c:scaling>
          <c:orientation val="minMax"/>
        </c:scaling>
        <c:delete val="0"/>
        <c:axPos val="l"/>
        <c:title>
          <c:tx>
            <c:rich>
              <a:bodyPr/>
              <a:lstStyle/>
              <a:p>
                <a:pPr>
                  <a:defRPr/>
                </a:pPr>
                <a:r>
                  <a:rPr lang="en-US"/>
                  <a:t>Pumping Capacity, MGD</a:t>
                </a:r>
              </a:p>
            </c:rich>
          </c:tx>
          <c:layout>
            <c:manualLayout>
              <c:xMode val="edge"/>
              <c:yMode val="edge"/>
              <c:x val="2.7166853905803E-2"/>
              <c:y val="0.32258124552612727"/>
            </c:manualLayout>
          </c:layout>
          <c:overlay val="0"/>
        </c:title>
        <c:numFmt formatCode="#,##0.0" sourceLinked="1"/>
        <c:majorTickMark val="cross"/>
        <c:minorTickMark val="none"/>
        <c:tickLblPos val="nextTo"/>
        <c:txPr>
          <a:bodyPr rot="0" vert="horz"/>
          <a:lstStyle/>
          <a:p>
            <a:pPr>
              <a:defRPr/>
            </a:pPr>
            <a:endParaRPr lang="es-MX"/>
          </a:p>
        </c:txPr>
        <c:crossAx val="184064256"/>
        <c:crosses val="autoZero"/>
        <c:crossBetween val="midCat"/>
      </c:valAx>
    </c:plotArea>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drawings/drawing1.xml><?xml version="1.0" encoding="utf-8"?>
<c:userShapes xmlns:c="http://schemas.openxmlformats.org/drawingml/2006/chart">
  <cdr:relSizeAnchor xmlns:cdr="http://schemas.openxmlformats.org/drawingml/2006/chartDrawing">
    <cdr:from>
      <cdr:x>0.83111</cdr:x>
      <cdr:y>0.32254</cdr:y>
    </cdr:from>
    <cdr:to>
      <cdr:x>0.96381</cdr:x>
      <cdr:y>0.39804</cdr:y>
    </cdr:to>
    <cdr:sp macro="" textlink="">
      <cdr:nvSpPr>
        <cdr:cNvPr id="6" name="TextBox 5"/>
        <cdr:cNvSpPr txBox="1"/>
      </cdr:nvSpPr>
      <cdr:spPr>
        <a:xfrm xmlns:a="http://schemas.openxmlformats.org/drawingml/2006/main">
          <a:off x="7124699" y="1883229"/>
          <a:ext cx="1137557" cy="4408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0.07883</cdr:x>
      <cdr:y>0.69539</cdr:y>
    </cdr:from>
    <cdr:to>
      <cdr:x>0.97</cdr:x>
      <cdr:y>0.69774</cdr:y>
    </cdr:to>
    <cdr:sp macro="" textlink="">
      <cdr:nvSpPr>
        <cdr:cNvPr id="3" name="Straight Connector 2"/>
        <cdr:cNvSpPr/>
      </cdr:nvSpPr>
      <cdr:spPr bwMode="auto">
        <a:xfrm xmlns:a="http://schemas.openxmlformats.org/drawingml/2006/main" flipV="1">
          <a:off x="842071" y="4312966"/>
          <a:ext cx="8194876" cy="1157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0.06867</cdr:x>
      <cdr:y>0.42105</cdr:y>
    </cdr:from>
    <cdr:to>
      <cdr:x>0.24541</cdr:x>
      <cdr:y>0.46434</cdr:y>
    </cdr:to>
    <cdr:sp macro="" textlink="">
      <cdr:nvSpPr>
        <cdr:cNvPr id="7" name="TextBox 1"/>
        <cdr:cNvSpPr txBox="1"/>
      </cdr:nvSpPr>
      <cdr:spPr>
        <a:xfrm xmlns:a="http://schemas.openxmlformats.org/drawingml/2006/main">
          <a:off x="595408" y="2649704"/>
          <a:ext cx="1532354" cy="27242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b="0" i="0" u="none" strike="noStrike">
              <a:solidFill>
                <a:srgbClr val="C00000"/>
              </a:solidFill>
              <a:latin typeface="Arial" pitchFamily="34" charset="0"/>
              <a:cs typeface="Arial" pitchFamily="34" charset="0"/>
            </a:rPr>
            <a:t>Standard = 5%</a:t>
          </a:r>
        </a:p>
      </cdr:txBody>
    </cdr:sp>
  </cdr:relSizeAnchor>
</c:userShapes>
</file>

<file path=ppt/drawings/drawing4.xml><?xml version="1.0" encoding="utf-8"?>
<c:userShapes xmlns:c="http://schemas.openxmlformats.org/drawingml/2006/chart">
  <cdr:relSizeAnchor xmlns:cdr="http://schemas.openxmlformats.org/drawingml/2006/chartDrawing">
    <cdr:from>
      <cdr:x>0.66808</cdr:x>
      <cdr:y>0.81057</cdr:y>
    </cdr:from>
    <cdr:to>
      <cdr:x>0.97992</cdr:x>
      <cdr:y>0.81057</cdr:y>
    </cdr:to>
    <cdr:sp macro="" textlink="">
      <cdr:nvSpPr>
        <cdr:cNvPr id="125954" name="Line 2"/>
        <cdr:cNvSpPr>
          <a:spLocks xmlns:a="http://schemas.openxmlformats.org/drawingml/2006/main" noChangeShapeType="1"/>
        </cdr:cNvSpPr>
      </cdr:nvSpPr>
      <cdr:spPr bwMode="auto">
        <a:xfrm xmlns:a="http://schemas.openxmlformats.org/drawingml/2006/main" flipV="1">
          <a:off x="6019801" y="3505188"/>
          <a:ext cx="2809916" cy="12"/>
        </a:xfrm>
        <a:prstGeom xmlns:a="http://schemas.openxmlformats.org/drawingml/2006/main" prst="line">
          <a:avLst/>
        </a:prstGeom>
        <a:noFill xmlns:a="http://schemas.openxmlformats.org/drawingml/2006/main"/>
        <a:ln xmlns:a="http://schemas.openxmlformats.org/drawingml/2006/main" w="38100">
          <a:solidFill>
            <a:srgbClr val="0000FF"/>
          </a:solidFill>
          <a:round/>
          <a:headEnd/>
          <a:tailEnd type="triangle" w="med" len="med"/>
        </a:ln>
      </cdr:spPr>
    </cdr:sp>
  </cdr:relSizeAnchor>
  <cdr:relSizeAnchor xmlns:cdr="http://schemas.openxmlformats.org/drawingml/2006/chartDrawing">
    <cdr:from>
      <cdr:x>0.73364</cdr:x>
      <cdr:y>0.81837</cdr:y>
    </cdr:from>
    <cdr:to>
      <cdr:x>0.93557</cdr:x>
      <cdr:y>0.8861</cdr:y>
    </cdr:to>
    <cdr:sp macro="" textlink="">
      <cdr:nvSpPr>
        <cdr:cNvPr id="125955" name="Text Box 3"/>
        <cdr:cNvSpPr txBox="1">
          <a:spLocks xmlns:a="http://schemas.openxmlformats.org/drawingml/2006/main" noChangeArrowheads="1"/>
        </cdr:cNvSpPr>
      </cdr:nvSpPr>
      <cdr:spPr bwMode="auto">
        <a:xfrm xmlns:a="http://schemas.openxmlformats.org/drawingml/2006/main">
          <a:off x="6610571" y="3538902"/>
          <a:ext cx="1819523" cy="2928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1" i="0" u="none" strike="noStrike" baseline="0" dirty="0">
              <a:solidFill>
                <a:srgbClr val="0000FF"/>
              </a:solidFill>
              <a:latin typeface="Arial"/>
              <a:cs typeface="Arial"/>
            </a:rPr>
            <a:t>Carroll TP </a:t>
          </a:r>
          <a:r>
            <a:rPr lang="en-US" sz="1000" b="1" i="0" u="none" strike="noStrike" baseline="0" dirty="0" smtClean="0">
              <a:solidFill>
                <a:srgbClr val="0000FF"/>
              </a:solidFill>
              <a:latin typeface="Arial"/>
              <a:cs typeface="Arial"/>
            </a:rPr>
            <a:t> - July 2005</a:t>
          </a:r>
          <a:endParaRPr lang="en-US" sz="1000" b="1" i="0" u="none" strike="noStrike" baseline="0" dirty="0">
            <a:solidFill>
              <a:srgbClr val="0000FF"/>
            </a:solidFill>
            <a:latin typeface="Arial"/>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0.17948</cdr:x>
      <cdr:y>0.26711</cdr:y>
    </cdr:from>
    <cdr:to>
      <cdr:x>0.3329</cdr:x>
      <cdr:y>0.34323</cdr:y>
    </cdr:to>
    <cdr:sp macro="" textlink="">
      <cdr:nvSpPr>
        <cdr:cNvPr id="4098" name="Text Box 2"/>
        <cdr:cNvSpPr txBox="1">
          <a:spLocks xmlns:a="http://schemas.openxmlformats.org/drawingml/2006/main" noChangeArrowheads="1"/>
        </cdr:cNvSpPr>
      </cdr:nvSpPr>
      <cdr:spPr bwMode="auto">
        <a:xfrm xmlns:a="http://schemas.openxmlformats.org/drawingml/2006/main">
          <a:off x="1467202" y="1400295"/>
          <a:ext cx="1254168" cy="3990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en-US" sz="1050" b="1" i="0" u="none" strike="noStrike" baseline="0" dirty="0">
              <a:solidFill>
                <a:srgbClr val="C00000"/>
              </a:solidFill>
              <a:latin typeface="Arial"/>
              <a:cs typeface="Arial"/>
            </a:rPr>
            <a:t>Lead Action Level </a:t>
          </a:r>
          <a:endParaRPr lang="en-US" sz="1050" b="1" i="0" u="none" strike="noStrike" baseline="0" dirty="0" smtClean="0">
            <a:solidFill>
              <a:srgbClr val="C00000"/>
            </a:solidFill>
            <a:latin typeface="Arial"/>
            <a:cs typeface="Arial"/>
          </a:endParaRPr>
        </a:p>
        <a:p xmlns:a="http://schemas.openxmlformats.org/drawingml/2006/main">
          <a:pPr algn="ctr" rtl="0">
            <a:defRPr sz="1000"/>
          </a:pPr>
          <a:r>
            <a:rPr lang="en-US" sz="1050" b="1" i="0" u="none" strike="noStrike" baseline="0" dirty="0" smtClean="0">
              <a:solidFill>
                <a:srgbClr val="C00000"/>
              </a:solidFill>
              <a:latin typeface="Arial"/>
              <a:cs typeface="Arial"/>
            </a:rPr>
            <a:t>= </a:t>
          </a:r>
          <a:r>
            <a:rPr lang="en-US" sz="1050" b="1" i="0" u="none" strike="noStrike" baseline="0" dirty="0">
              <a:solidFill>
                <a:srgbClr val="C00000"/>
              </a:solidFill>
              <a:latin typeface="Arial"/>
              <a:cs typeface="Arial"/>
            </a:rPr>
            <a:t>15 ppb</a:t>
          </a:r>
        </a:p>
      </cdr:txBody>
    </cdr:sp>
  </cdr:relSizeAnchor>
  <cdr:relSizeAnchor xmlns:cdr="http://schemas.openxmlformats.org/drawingml/2006/chartDrawing">
    <cdr:from>
      <cdr:x>0.23593</cdr:x>
      <cdr:y>0.34334</cdr:y>
    </cdr:from>
    <cdr:to>
      <cdr:x>0.25867</cdr:x>
      <cdr:y>0.72193</cdr:y>
    </cdr:to>
    <cdr:sp macro="" textlink="">
      <cdr:nvSpPr>
        <cdr:cNvPr id="4099" name="Line 3"/>
        <cdr:cNvSpPr>
          <a:spLocks xmlns:a="http://schemas.openxmlformats.org/drawingml/2006/main" noChangeShapeType="1"/>
        </cdr:cNvSpPr>
      </cdr:nvSpPr>
      <cdr:spPr bwMode="auto">
        <a:xfrm xmlns:a="http://schemas.openxmlformats.org/drawingml/2006/main" flipH="1">
          <a:off x="1928665" y="1799923"/>
          <a:ext cx="185894" cy="1984717"/>
        </a:xfrm>
        <a:prstGeom xmlns:a="http://schemas.openxmlformats.org/drawingml/2006/main" prst="line">
          <a:avLst/>
        </a:prstGeom>
        <a:noFill xmlns:a="http://schemas.openxmlformats.org/drawingml/2006/main"/>
        <a:ln xmlns:a="http://schemas.openxmlformats.org/drawingml/2006/main" w="9525">
          <a:solidFill>
            <a:schemeClr val="tx2"/>
          </a:solidFill>
          <a:round/>
          <a:headEnd/>
          <a:tailEnd type="triangle" w="med" len="med"/>
        </a:ln>
      </cdr:spPr>
      <cdr:txBody>
        <a:bodyPr xmlns:a="http://schemas.openxmlformats.org/drawingml/2006/main"/>
        <a:lstStyle xmlns:a="http://schemas.openxmlformats.org/drawingml/2006/main"/>
        <a:p xmlns:a="http://schemas.openxmlformats.org/drawingml/2006/main">
          <a:endParaRPr lang="en-US" sz="1400" b="1">
            <a:solidFill>
              <a:schemeClr val="tx2"/>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0.08225</cdr:x>
      <cdr:y>0.25375</cdr:y>
    </cdr:from>
    <cdr:to>
      <cdr:x>0.99025</cdr:x>
      <cdr:y>0.25375</cdr:y>
    </cdr:to>
    <cdr:sp macro="" textlink="">
      <cdr:nvSpPr>
        <cdr:cNvPr id="2049" name="Line 1"/>
        <cdr:cNvSpPr>
          <a:spLocks xmlns:a="http://schemas.openxmlformats.org/drawingml/2006/main" noChangeShapeType="1"/>
        </cdr:cNvSpPr>
      </cdr:nvSpPr>
      <cdr:spPr bwMode="auto">
        <a:xfrm xmlns:a="http://schemas.openxmlformats.org/drawingml/2006/main">
          <a:off x="705872" y="1481602"/>
          <a:ext cx="7792478" cy="0"/>
        </a:xfrm>
        <a:prstGeom xmlns:a="http://schemas.openxmlformats.org/drawingml/2006/main" prst="line">
          <a:avLst/>
        </a:prstGeom>
        <a:noFill xmlns:a="http://schemas.openxmlformats.org/drawingml/2006/main"/>
        <a:ln xmlns:a="http://schemas.openxmlformats.org/drawingml/2006/main" w="28575">
          <a:solidFill>
            <a:srgbClr val="FF0000"/>
          </a:solidFill>
          <a:prstDash val="dash"/>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0.15119</cdr:x>
      <cdr:y>0.19305</cdr:y>
    </cdr:from>
    <cdr:to>
      <cdr:x>0.25061</cdr:x>
      <cdr:y>0.23997</cdr:y>
    </cdr:to>
    <cdr:sp macro="" textlink="">
      <cdr:nvSpPr>
        <cdr:cNvPr id="2050" name="Text Box 2"/>
        <cdr:cNvSpPr txBox="1">
          <a:spLocks xmlns:a="http://schemas.openxmlformats.org/drawingml/2006/main" noChangeArrowheads="1"/>
        </cdr:cNvSpPr>
      </cdr:nvSpPr>
      <cdr:spPr bwMode="auto">
        <a:xfrm xmlns:a="http://schemas.openxmlformats.org/drawingml/2006/main">
          <a:off x="1296104" y="1125318"/>
          <a:ext cx="852221" cy="2735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1600" b="1" i="0" u="none" strike="noStrike" baseline="0" dirty="0">
              <a:solidFill>
                <a:schemeClr val="bg1"/>
              </a:solidFill>
              <a:latin typeface="+mn-lt"/>
              <a:cs typeface="Arial"/>
            </a:rPr>
            <a:t>Safe Yield</a:t>
          </a:r>
        </a:p>
      </cdr:txBody>
    </cdr:sp>
  </cdr:relSizeAnchor>
</c:userShapes>
</file>

<file path=ppt/drawings/drawing7.xml><?xml version="1.0" encoding="utf-8"?>
<c:userShapes xmlns:c="http://schemas.openxmlformats.org/drawingml/2006/chart">
  <cdr:relSizeAnchor xmlns:cdr="http://schemas.openxmlformats.org/drawingml/2006/chartDrawing">
    <cdr:from>
      <cdr:x>0.04</cdr:x>
      <cdr:y>0.0234</cdr:y>
    </cdr:from>
    <cdr:to>
      <cdr:x>0.96705</cdr:x>
      <cdr:y>0.2069</cdr:y>
    </cdr:to>
    <cdr:sp macro="" textlink="">
      <cdr:nvSpPr>
        <cdr:cNvPr id="4" name="TextBox 3"/>
        <cdr:cNvSpPr txBox="1"/>
      </cdr:nvSpPr>
      <cdr:spPr>
        <a:xfrm xmlns:a="http://schemas.openxmlformats.org/drawingml/2006/main">
          <a:off x="113189" y="60201"/>
          <a:ext cx="2623251" cy="4720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t>Craft</a:t>
          </a:r>
          <a:r>
            <a:rPr lang="en-US" sz="1100" b="1" baseline="0" dirty="0"/>
            <a:t> Hour by Work Orders Type </a:t>
          </a:r>
        </a:p>
        <a:p xmlns:a="http://schemas.openxmlformats.org/drawingml/2006/main">
          <a:pPr algn="ctr"/>
          <a:r>
            <a:rPr lang="en-US" sz="1100" b="1" baseline="0" dirty="0"/>
            <a:t>FY14</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A95C489-923A-4D13-A587-BB4556101C1D}" type="datetimeFigureOut">
              <a:rPr lang="en-US" smtClean="0"/>
              <a:pPr/>
              <a:t>11/14/2019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DDEF01-E77C-4410-B43B-61A2AE605A7D}" type="slidenum">
              <a:rPr lang="en-US" smtClean="0"/>
              <a:pPr/>
              <a:t>‹#›</a:t>
            </a:fld>
            <a:endParaRPr lang="en-US"/>
          </a:p>
        </p:txBody>
      </p:sp>
    </p:spTree>
    <p:extLst>
      <p:ext uri="{BB962C8B-B14F-4D97-AF65-F5344CB8AC3E}">
        <p14:creationId xmlns:p14="http://schemas.microsoft.com/office/powerpoint/2010/main" val="4035559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894925-92CD-4C9F-8E6C-DF80A4A61871}" type="datetimeFigureOut">
              <a:rPr lang="en-US" smtClean="0"/>
              <a:pPr/>
              <a:t>11/14/2019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7AE446-8B59-4ED4-A033-14C5AB1FBB65}" type="slidenum">
              <a:rPr lang="en-US" smtClean="0"/>
              <a:pPr/>
              <a:t>‹#›</a:t>
            </a:fld>
            <a:endParaRPr lang="en-US"/>
          </a:p>
        </p:txBody>
      </p:sp>
    </p:spTree>
    <p:extLst>
      <p:ext uri="{BB962C8B-B14F-4D97-AF65-F5344CB8AC3E}">
        <p14:creationId xmlns:p14="http://schemas.microsoft.com/office/powerpoint/2010/main" val="177059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1100" y="696913"/>
            <a:ext cx="4648200" cy="3486150"/>
          </a:xfrm>
          <a:ln/>
        </p:spPr>
      </p:sp>
      <p:sp>
        <p:nvSpPr>
          <p:cNvPr id="95235" name="Rectangle 3"/>
          <p:cNvSpPr>
            <a:spLocks noGrp="1" noChangeArrowheads="1"/>
          </p:cNvSpPr>
          <p:nvPr>
            <p:ph type="body" idx="1"/>
          </p:nvPr>
        </p:nvSpPr>
        <p:spPr>
          <a:noFill/>
          <a:ln/>
        </p:spPr>
        <p:txBody>
          <a:bodyPr lIns="91685" tIns="45843" rIns="91685" bIns="45843"/>
          <a:lstStyle/>
          <a:p>
            <a:endParaRPr lang="en-US" altLang="en-US" dirty="0"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61F5D7-A7B2-4E78-BA86-A3DED22508FF}" type="slidenum">
              <a:rPr lang="en-US" altLang="en-US" smtClean="0"/>
              <a:pPr>
                <a:defRPr/>
              </a:pPr>
              <a:t>93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61972"/>
            <a:fld id="{8A8DAAD2-B5C3-4F5E-B8F2-618F407B33E3}" type="slidenum">
              <a:rPr lang="en-US" altLang="en-US" smtClean="0">
                <a:latin typeface="Times" pitchFamily="18" charset="0"/>
              </a:rPr>
              <a:pPr defTabSz="961972"/>
              <a:t>95</a:t>
            </a:fld>
            <a:endParaRPr lang="en-US" altLang="en-US" dirty="0" smtClean="0">
              <a:latin typeface="Times"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sz="1600" dirty="0" smtClean="0">
                <a:latin typeface="Times" pitchFamily="18" charset="0"/>
              </a:rPr>
              <a:t>One significant issue was the capacity of the outfall.  The capacity of a given tunnel diameter and length is determined by the difference in elevation between the plant and the surface of the bay over the end of the outfalls.  To maintain the desired capacity, the entire plant was raised by 1.9 feet, which was the best guess in the late 1980’s for sea level rise through 2050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z="1600" dirty="0" smtClean="0">
                <a:latin typeface="Times" pitchFamily="18" charset="0"/>
              </a:rPr>
              <a:t>MWRA has looked at all of its water and wastewater facilities to see which would be affected by various hurricane intensity storms and by various degrees of sea level rise.</a:t>
            </a:r>
          </a:p>
          <a:p>
            <a:endParaRPr lang="en-US" sz="1600" dirty="0" smtClean="0">
              <a:latin typeface="Times" pitchFamily="18" charset="0"/>
            </a:endParaRPr>
          </a:p>
          <a:p>
            <a:r>
              <a:rPr lang="en-US" sz="1600" dirty="0" smtClean="0">
                <a:latin typeface="Times" pitchFamily="18" charset="0"/>
              </a:rPr>
              <a:t>This map shows the worst case analysis for a Category 1 Hurricane at each facility.  The yellow dots are sewer facilities with some degree of potential flooding, and the green are a couple of water valve chambers which could be flooded.  Most are 1 to 2 feet, but a couple could see up to 6 feet of flooding from a storm with just the right </a:t>
            </a:r>
            <a:r>
              <a:rPr lang="en-US" sz="1600" dirty="0" err="1" smtClean="0">
                <a:latin typeface="Times" pitchFamily="18" charset="0"/>
              </a:rPr>
              <a:t>charactistics</a:t>
            </a:r>
            <a:r>
              <a:rPr lang="en-US" sz="1600" dirty="0" smtClean="0">
                <a:latin typeface="Times" pitchFamily="18" charset="0"/>
              </a:rPr>
              <a:t> </a:t>
            </a:r>
          </a:p>
          <a:p>
            <a:endParaRPr lang="en-US" sz="1600" dirty="0" smtClean="0">
              <a:latin typeface="Times" pitchFamily="18" charset="0"/>
            </a:endParaRPr>
          </a:p>
          <a:p>
            <a:r>
              <a:rPr lang="en-US" sz="1600" dirty="0" smtClean="0">
                <a:latin typeface="Times" pitchFamily="18" charset="0"/>
              </a:rPr>
              <a:t>MWRA has also set up the NOAA Hurricane model SLOSH to better understand both the general risk, and the risk for any particular as it moves up the coast.  </a:t>
            </a:r>
          </a:p>
        </p:txBody>
      </p:sp>
      <p:sp>
        <p:nvSpPr>
          <p:cNvPr id="61444" name="Slide Number Placeholder 3"/>
          <p:cNvSpPr>
            <a:spLocks noGrp="1"/>
          </p:cNvSpPr>
          <p:nvPr>
            <p:ph type="sldNum" sz="quarter" idx="5"/>
          </p:nvPr>
        </p:nvSpPr>
        <p:spPr>
          <a:noFill/>
        </p:spPr>
        <p:txBody>
          <a:bodyPr/>
          <a:lstStyle/>
          <a:p>
            <a:pPr defTabSz="961972"/>
            <a:fld id="{A31D0CB2-0F74-4001-AA63-8667F581ACD4}" type="slidenum">
              <a:rPr lang="en-US" altLang="en-US" smtClean="0">
                <a:latin typeface="Times" pitchFamily="18" charset="0"/>
              </a:rPr>
              <a:pPr defTabSz="961972"/>
              <a:t>96</a:t>
            </a:fld>
            <a:endParaRPr lang="en-US" altLang="en-US" dirty="0"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9B008D8-0133-44B9-B01B-2070F8F4C187}" type="slidenum">
              <a:rPr lang="en-US" smtClean="0"/>
              <a:pPr/>
              <a:t>31</a:t>
            </a:fld>
            <a:endParaRPr lang="en-US" dirty="0" smtClean="0"/>
          </a:p>
        </p:txBody>
      </p:sp>
      <p:sp>
        <p:nvSpPr>
          <p:cNvPr id="56323" name="Rectangle 2"/>
          <p:cNvSpPr>
            <a:spLocks noGrp="1" noRot="1" noChangeAspect="1" noChangeArrowheads="1" noTextEdit="1"/>
          </p:cNvSpPr>
          <p:nvPr>
            <p:ph type="sldImg"/>
          </p:nvPr>
        </p:nvSpPr>
        <p:spPr>
          <a:xfrm>
            <a:off x="1181100" y="696913"/>
            <a:ext cx="4648200" cy="3486150"/>
          </a:xfrm>
          <a:ln/>
        </p:spPr>
      </p:sp>
      <p:sp>
        <p:nvSpPr>
          <p:cNvPr id="56324" name="Rectangle 3"/>
          <p:cNvSpPr>
            <a:spLocks noGrp="1" noChangeArrowheads="1"/>
          </p:cNvSpPr>
          <p:nvPr>
            <p:ph type="body" idx="1"/>
          </p:nvPr>
        </p:nvSpPr>
        <p:spPr>
          <a:xfrm>
            <a:off x="779463" y="4413253"/>
            <a:ext cx="5530850" cy="4186238"/>
          </a:xfrm>
          <a:noFill/>
          <a:ln/>
        </p:spPr>
        <p:txBody>
          <a:bodyPr lIns="88073" tIns="44035" rIns="88073" bIns="44035"/>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1100" y="696913"/>
            <a:ext cx="4648200" cy="3486150"/>
          </a:xfrm>
          <a:ln/>
        </p:spPr>
      </p:sp>
      <p:sp>
        <p:nvSpPr>
          <p:cNvPr id="102403" name="Rectangle 3"/>
          <p:cNvSpPr>
            <a:spLocks noGrp="1" noChangeArrowheads="1"/>
          </p:cNvSpPr>
          <p:nvPr>
            <p:ph type="body" idx="1"/>
          </p:nvPr>
        </p:nvSpPr>
        <p:spPr>
          <a:noFill/>
          <a:ln/>
        </p:spPr>
        <p:txBody>
          <a:bodyPr/>
          <a:lstStyle/>
          <a:p>
            <a:endParaRPr lang="en-US" dirty="0"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F19432F-E2C7-4A0D-A68D-4821ABAA65F4}" type="slidenum">
              <a:rPr lang="en-US" smtClean="0">
                <a:latin typeface="Arial" pitchFamily="34" charset="0"/>
                <a:ea typeface="ＭＳ Ｐゴシック" pitchFamily="34" charset="-128"/>
              </a:rPr>
              <a:pPr/>
              <a:t>38</a:t>
            </a:fld>
            <a:endParaRPr lang="en-US" dirty="0" smtClean="0">
              <a:latin typeface="Arial" pitchFamily="34" charset="0"/>
              <a:ea typeface="ＭＳ Ｐゴシック" pitchFamily="34" charset="-128"/>
            </a:endParaRPr>
          </a:p>
        </p:txBody>
      </p:sp>
      <p:sp>
        <p:nvSpPr>
          <p:cNvPr id="72707" name="Rectangle 2"/>
          <p:cNvSpPr>
            <a:spLocks noGrp="1" noRot="1" noChangeAspect="1" noChangeArrowheads="1" noTextEdit="1"/>
          </p:cNvSpPr>
          <p:nvPr>
            <p:ph type="sldImg"/>
          </p:nvPr>
        </p:nvSpPr>
        <p:spPr>
          <a:xfrm>
            <a:off x="1181100" y="696913"/>
            <a:ext cx="4648200" cy="3486150"/>
          </a:xfrm>
          <a:ln/>
        </p:spPr>
      </p:sp>
      <p:sp>
        <p:nvSpPr>
          <p:cNvPr id="72708"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5AF5E46-A174-40F3-ADC9-EB669D370D10}" type="slidenum">
              <a:rPr lang="en-US" smtClean="0">
                <a:latin typeface="Arial" pitchFamily="34" charset="0"/>
                <a:ea typeface="MS PGothic" pitchFamily="34" charset="-128"/>
              </a:rPr>
              <a:pPr/>
              <a:t>39</a:t>
            </a:fld>
            <a:endParaRPr lang="en-US" smtClean="0">
              <a:latin typeface="Arial" pitchFamily="34" charset="0"/>
              <a:ea typeface="MS PGothic" pitchFamily="34" charset="-128"/>
            </a:endParaRPr>
          </a:p>
        </p:txBody>
      </p:sp>
      <p:sp>
        <p:nvSpPr>
          <p:cNvPr id="29699" name="Rectangle 2"/>
          <p:cNvSpPr>
            <a:spLocks noGrp="1" noRot="1" noChangeAspect="1" noChangeArrowheads="1" noTextEdit="1"/>
          </p:cNvSpPr>
          <p:nvPr>
            <p:ph type="sldImg"/>
          </p:nvPr>
        </p:nvSpPr>
        <p:spPr>
          <a:xfrm>
            <a:off x="1181100" y="696913"/>
            <a:ext cx="4648200" cy="3486150"/>
          </a:xfrm>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347F7-CD22-46CC-846D-CBC149C42B4F}" type="slidenum">
              <a:rPr lang="en-US" altLang="en-US"/>
              <a:pPr/>
              <a:t>48</a:t>
            </a:fld>
            <a:endParaRPr lang="en-US" altLang="en-US"/>
          </a:p>
        </p:txBody>
      </p:sp>
      <p:sp>
        <p:nvSpPr>
          <p:cNvPr id="831490" name="Rectangle 2"/>
          <p:cNvSpPr>
            <a:spLocks noGrp="1" noRot="1" noChangeAspect="1" noChangeArrowheads="1" noTextEdit="1"/>
          </p:cNvSpPr>
          <p:nvPr>
            <p:ph type="sldImg"/>
          </p:nvPr>
        </p:nvSpPr>
        <p:spPr>
          <a:xfrm>
            <a:off x="1181100" y="696913"/>
            <a:ext cx="4648200" cy="3486150"/>
          </a:xfrm>
          <a:ln/>
        </p:spPr>
      </p:sp>
      <p:sp>
        <p:nvSpPr>
          <p:cNvPr id="831491" name="Rectangle 3"/>
          <p:cNvSpPr>
            <a:spLocks noGrp="1" noChangeArrowheads="1"/>
          </p:cNvSpPr>
          <p:nvPr>
            <p:ph type="body" idx="1"/>
          </p:nvPr>
        </p:nvSpPr>
        <p:spPr>
          <a:xfrm>
            <a:off x="779464" y="4414839"/>
            <a:ext cx="5529262" cy="4184650"/>
          </a:xfrm>
        </p:spPr>
        <p:txBody>
          <a:bodyPr lIns="91708" tIns="45854" rIns="91708" bIns="45854"/>
          <a:lstStyle/>
          <a:p>
            <a:r>
              <a:rPr lang="en-US"/>
              <a:t>The $3.8 billion Boston Harbor Project is done, except for the landscaping.</a:t>
            </a:r>
          </a:p>
          <a:p>
            <a:pPr>
              <a:lnSpc>
                <a:spcPct val="50000"/>
              </a:lnSpc>
            </a:pPr>
            <a:endParaRPr lang="en-US"/>
          </a:p>
          <a:p>
            <a:r>
              <a:rPr lang="en-US"/>
              <a:t>The new plant provides:</a:t>
            </a:r>
          </a:p>
          <a:p>
            <a:r>
              <a:rPr lang="en-US"/>
              <a:t>Primary Treatment - settling tanks separate solids from wastewater.  Solids are send to gravity thickeners to reduce water content and to sludge digesters (those 12 eggs) where solids are broken down.</a:t>
            </a:r>
          </a:p>
          <a:p>
            <a:r>
              <a:rPr lang="en-US"/>
              <a:t>Wastewater goes on to Secondary Treatment where oxygen is added to help “good” bacteria consume organic matter (little Pac men).</a:t>
            </a:r>
          </a:p>
          <a:p>
            <a:r>
              <a:rPr lang="en-US"/>
              <a:t>Treated water is then dechlorinated and discharges 9.5 miles out into Massachusetts Bay.</a:t>
            </a:r>
          </a:p>
          <a:p>
            <a:r>
              <a:rPr lang="en-US"/>
              <a:t>Digested sludge is barged to Quincy and recycled into fertilizer pellets.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F2BF5-E3F4-41B7-9BF9-A6E84ED1145A}" type="slidenum">
              <a:rPr lang="en-US" altLang="en-US"/>
              <a:pPr/>
              <a:t>51</a:t>
            </a:fld>
            <a:endParaRPr lang="en-US" altLang="en-US"/>
          </a:p>
        </p:txBody>
      </p:sp>
      <p:sp>
        <p:nvSpPr>
          <p:cNvPr id="859138" name="Rectangle 2"/>
          <p:cNvSpPr>
            <a:spLocks noGrp="1" noRot="1" noChangeAspect="1" noChangeArrowheads="1" noTextEdit="1"/>
          </p:cNvSpPr>
          <p:nvPr>
            <p:ph type="sldImg"/>
          </p:nvPr>
        </p:nvSpPr>
        <p:spPr>
          <a:xfrm>
            <a:off x="1181100" y="696913"/>
            <a:ext cx="4648200" cy="3486150"/>
          </a:xfrm>
          <a:ln/>
        </p:spPr>
      </p:sp>
      <p:sp>
        <p:nvSpPr>
          <p:cNvPr id="859139" name="Rectangle 3"/>
          <p:cNvSpPr>
            <a:spLocks noGrp="1" noChangeArrowheads="1"/>
          </p:cNvSpPr>
          <p:nvPr>
            <p:ph type="body" idx="1"/>
          </p:nvPr>
        </p:nvSpPr>
        <p:spPr>
          <a:xfrm>
            <a:off x="779464" y="4414839"/>
            <a:ext cx="5529262" cy="4184650"/>
          </a:xfrm>
        </p:spPr>
        <p:txBody>
          <a:bodyPr lIns="91708" tIns="45854" rIns="91708" bIns="45854"/>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F129ACD-2FFA-4A24-9EAE-B2B2114D25EB}" type="slidenum">
              <a:rPr lang="en-US" smtClean="0">
                <a:latin typeface="Times" pitchFamily="18" charset="0"/>
              </a:rPr>
              <a:pPr/>
              <a:t>59</a:t>
            </a:fld>
            <a:endParaRPr lang="en-US" dirty="0" smtClean="0">
              <a:latin typeface="Times" pitchFamily="18" charset="0"/>
            </a:endParaRPr>
          </a:p>
        </p:txBody>
      </p:sp>
      <p:sp>
        <p:nvSpPr>
          <p:cNvPr id="98307" name="Rectangle 2"/>
          <p:cNvSpPr>
            <a:spLocks noGrp="1" noRot="1" noChangeAspect="1" noChangeArrowheads="1" noTextEdit="1"/>
          </p:cNvSpPr>
          <p:nvPr>
            <p:ph type="sldImg"/>
          </p:nvPr>
        </p:nvSpPr>
        <p:spPr>
          <a:xfrm>
            <a:off x="1181100" y="696913"/>
            <a:ext cx="4648200" cy="3486150"/>
          </a:xfrm>
          <a:ln/>
        </p:spPr>
      </p:sp>
      <p:sp>
        <p:nvSpPr>
          <p:cNvPr id="98308" name="Rectangle 3"/>
          <p:cNvSpPr>
            <a:spLocks noGrp="1" noChangeArrowheads="1"/>
          </p:cNvSpPr>
          <p:nvPr>
            <p:ph type="body" idx="1"/>
          </p:nvPr>
        </p:nvSpPr>
        <p:spPr>
          <a:noFill/>
          <a:ln/>
        </p:spPr>
        <p:txBody>
          <a:bodyPr/>
          <a:lstStyle/>
          <a:p>
            <a:endParaRPr lang="en-US" dirty="0"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141EC42B-1982-4312-8425-E454368626C6}" type="slidenum">
              <a:rPr lang="en-US" altLang="en-US"/>
              <a:pPr/>
              <a:t>63</a:t>
            </a:fld>
            <a:endParaRPr lang="en-US" altLang="en-US"/>
          </a:p>
        </p:txBody>
      </p:sp>
      <p:sp>
        <p:nvSpPr>
          <p:cNvPr id="20482" name="Rectangle 7"/>
          <p:cNvSpPr txBox="1">
            <a:spLocks noGrp="1" noChangeArrowheads="1"/>
          </p:cNvSpPr>
          <p:nvPr/>
        </p:nvSpPr>
        <p:spPr bwMode="auto">
          <a:xfrm>
            <a:off x="3972259" y="8830658"/>
            <a:ext cx="3038144" cy="465742"/>
          </a:xfrm>
          <a:prstGeom prst="rect">
            <a:avLst/>
          </a:prstGeom>
          <a:noFill/>
          <a:ln w="9525">
            <a:noFill/>
            <a:miter lim="800000"/>
            <a:headEnd/>
            <a:tailEnd/>
          </a:ln>
        </p:spPr>
        <p:txBody>
          <a:bodyPr lIns="96071" tIns="48036" rIns="96071" bIns="48036" anchor="b"/>
          <a:lstStyle/>
          <a:p>
            <a:pPr algn="r" defTabSz="962297"/>
            <a:fld id="{128E80AD-4AF2-487B-A276-70A20A0F6914}" type="slidenum">
              <a:rPr lang="en-US" sz="1200"/>
              <a:pPr algn="r" defTabSz="962297"/>
              <a:t>63</a:t>
            </a:fld>
            <a:endParaRPr lang="en-US" sz="1200" dirty="0"/>
          </a:p>
        </p:txBody>
      </p:sp>
      <p:sp>
        <p:nvSpPr>
          <p:cNvPr id="20483" name="Rectangle 7"/>
          <p:cNvSpPr txBox="1">
            <a:spLocks noGrp="1" noChangeArrowheads="1"/>
          </p:cNvSpPr>
          <p:nvPr/>
        </p:nvSpPr>
        <p:spPr bwMode="auto">
          <a:xfrm>
            <a:off x="3972259" y="8832197"/>
            <a:ext cx="3038144" cy="464205"/>
          </a:xfrm>
          <a:prstGeom prst="rect">
            <a:avLst/>
          </a:prstGeom>
          <a:noFill/>
          <a:ln w="9525">
            <a:noFill/>
            <a:miter lim="800000"/>
            <a:headEnd/>
            <a:tailEnd/>
          </a:ln>
        </p:spPr>
        <p:txBody>
          <a:bodyPr lIns="96051" tIns="48025" rIns="96051" bIns="48025" anchor="b"/>
          <a:lstStyle/>
          <a:p>
            <a:pPr algn="r" defTabSz="962297"/>
            <a:fld id="{9274DAA3-3FFF-4411-9506-D18202C0E69D}" type="slidenum">
              <a:rPr lang="en-US" sz="1200"/>
              <a:pPr algn="r" defTabSz="962297"/>
              <a:t>63</a:t>
            </a:fld>
            <a:endParaRPr lang="en-US" sz="1200" dirty="0"/>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p:txBody>
          <a:bodyPr lIns="96051" tIns="48025" rIns="96051" bIns="48025"/>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C8737-8743-48C5-AF91-55021E1E987A}"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6A969-F129-44F6-BBE9-F04BA9E669BF}" type="slidenum">
              <a:rPr lang="en-US" smtClean="0"/>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8737-8743-48C5-AF91-55021E1E987A}"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6A969-F129-44F6-BBE9-F04BA9E669BF}" type="slidenum">
              <a:rPr lang="en-US" smtClean="0"/>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8737-8743-48C5-AF91-55021E1E987A}"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6A969-F129-44F6-BBE9-F04BA9E669BF}" type="slidenum">
              <a:rPr lang="en-US" smtClean="0"/>
              <a:pPr/>
              <a:t>‹#›</a:t>
            </a:fld>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7" name="Group 6"/>
          <p:cNvGrpSpPr/>
          <p:nvPr userDrawn="1"/>
        </p:nvGrpSpPr>
        <p:grpSpPr>
          <a:xfrm>
            <a:off x="-9525" y="-3811"/>
            <a:ext cx="9153525" cy="855347"/>
            <a:chOff x="-9525" y="-3810"/>
            <a:chExt cx="9153525" cy="855346"/>
          </a:xfrm>
        </p:grpSpPr>
        <p:sp>
          <p:nvSpPr>
            <p:cNvPr id="4" name="Rectangle 3"/>
            <p:cNvSpPr/>
            <p:nvPr/>
          </p:nvSpPr>
          <p:spPr bwMode="auto">
            <a:xfrm>
              <a:off x="-9525" y="-3810"/>
              <a:ext cx="9153525" cy="855346"/>
            </a:xfrm>
            <a:prstGeom prst="rect">
              <a:avLst/>
            </a:prstGeom>
            <a:solidFill>
              <a:srgbClr val="4A6FC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pptlogo.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64466" y="18929"/>
              <a:ext cx="773734" cy="807582"/>
            </a:xfrm>
            <a:prstGeom prst="ellipse">
              <a:avLst/>
            </a:prstGeom>
            <a:ln>
              <a:noFill/>
            </a:ln>
            <a:effectLst>
              <a:outerShdw blurRad="292100" dist="139700" dir="2700000" algn="tl" rotWithShape="0">
                <a:srgbClr val="333333">
                  <a:alpha val="65000"/>
                </a:srgbClr>
              </a:outerShdw>
            </a:effectLst>
          </p:spPr>
        </p:pic>
      </p:grpSp>
      <p:sp>
        <p:nvSpPr>
          <p:cNvPr id="6" name="Title 1"/>
          <p:cNvSpPr txBox="1">
            <a:spLocks/>
          </p:cNvSpPr>
          <p:nvPr userDrawn="1"/>
        </p:nvSpPr>
        <p:spPr>
          <a:xfrm>
            <a:off x="657225" y="-3810"/>
            <a:ext cx="7810500" cy="842011"/>
          </a:xfrm>
          <a:prstGeom prst="rect">
            <a:avLst/>
          </a:prstGeom>
        </p:spPr>
        <p:txBody>
          <a:bodyPr anchor="ctr">
            <a:normAutofit/>
          </a:bodyPr>
          <a:lstStyle>
            <a:lvl1pPr algn="l">
              <a:defRPr sz="2000" b="1">
                <a:solidFill>
                  <a:schemeClr val="bg1"/>
                </a:solidFill>
                <a:latin typeface="Tahoma" pitchFamily="34" charset="0"/>
                <a:cs typeface="Tahoma" pitchFamily="34" charset="0"/>
              </a:defRPr>
            </a:lvl1pPr>
          </a:lstStyle>
          <a:p>
            <a:pPr algn="ctr" fontAlgn="auto">
              <a:spcAft>
                <a:spcPts val="0"/>
              </a:spcAft>
              <a:defRPr/>
            </a:pPr>
            <a:r>
              <a:rPr lang="en-US" dirty="0" smtClean="0">
                <a:ea typeface="+mj-ea"/>
              </a:rPr>
              <a:t>Massachusetts Water Resources Authority</a:t>
            </a:r>
          </a:p>
        </p:txBody>
      </p:sp>
      <p:sp>
        <p:nvSpPr>
          <p:cNvPr id="2" name="Title 1"/>
          <p:cNvSpPr>
            <a:spLocks noGrp="1"/>
          </p:cNvSpPr>
          <p:nvPr userDrawn="1">
            <p:ph type="ctrTitle"/>
          </p:nvPr>
        </p:nvSpPr>
        <p:spPr>
          <a:xfrm>
            <a:off x="676275" y="1685930"/>
            <a:ext cx="7772400" cy="1470025"/>
          </a:xfrm>
        </p:spPr>
        <p:txBody>
          <a:bodyPr>
            <a:normAutofit/>
          </a:bodyPr>
          <a:lstStyle>
            <a:lvl1pPr>
              <a:defRPr sz="2400">
                <a:solidFill>
                  <a:srgbClr val="003399"/>
                </a:solidFill>
                <a:latin typeface="Tahoma" pitchFamily="34" charset="0"/>
                <a:cs typeface="Tahoma" pitchFamily="34" charset="0"/>
              </a:defRPr>
            </a:lvl1pPr>
          </a:lstStyle>
          <a:p>
            <a:r>
              <a:rPr lang="en-US" dirty="0" smtClean="0"/>
              <a:t>Click to edit Master title style</a:t>
            </a:r>
            <a:endParaRPr lang="en-US" dirty="0"/>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9" name="Group 8"/>
          <p:cNvGrpSpPr/>
          <p:nvPr userDrawn="1"/>
        </p:nvGrpSpPr>
        <p:grpSpPr>
          <a:xfrm>
            <a:off x="0" y="3"/>
            <a:ext cx="9144000" cy="855133"/>
            <a:chOff x="0" y="2"/>
            <a:chExt cx="9144000" cy="855133"/>
          </a:xfrm>
        </p:grpSpPr>
        <p:sp>
          <p:nvSpPr>
            <p:cNvPr id="5" name="Rectangle 4"/>
            <p:cNvSpPr/>
            <p:nvPr/>
          </p:nvSpPr>
          <p:spPr bwMode="auto">
            <a:xfrm>
              <a:off x="0" y="2"/>
              <a:ext cx="9144000" cy="855133"/>
            </a:xfrm>
            <a:prstGeom prst="rect">
              <a:avLst/>
            </a:prstGeom>
            <a:solidFill>
              <a:srgbClr val="4A6FC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prstClr val="white"/>
                </a:solidFill>
              </a:endParaRPr>
            </a:p>
          </p:txBody>
        </p:sp>
        <p:pic>
          <p:nvPicPr>
            <p:cNvPr id="8" name="Picture 7" descr="pptlogo.t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64466" y="18929"/>
              <a:ext cx="773734" cy="807582"/>
            </a:xfrm>
            <a:prstGeom prst="ellipse">
              <a:avLst/>
            </a:prstGeom>
            <a:ln>
              <a:noFill/>
            </a:ln>
            <a:effectLst>
              <a:outerShdw blurRad="292100" dist="139700" dir="2700000" algn="tl" rotWithShape="0">
                <a:srgbClr val="333333">
                  <a:alpha val="65000"/>
                </a:srgbClr>
              </a:outerShdw>
            </a:effectLst>
          </p:spPr>
        </p:pic>
      </p:grpSp>
      <p:sp>
        <p:nvSpPr>
          <p:cNvPr id="3" name="Content Placeholder 2"/>
          <p:cNvSpPr>
            <a:spLocks noGrp="1"/>
          </p:cNvSpPr>
          <p:nvPr>
            <p:ph idx="1"/>
          </p:nvPr>
        </p:nvSpPr>
        <p:spPr>
          <a:xfrm>
            <a:off x="904876" y="1358900"/>
            <a:ext cx="7334251" cy="4767264"/>
          </a:xfrm>
        </p:spPr>
        <p:txBody>
          <a:bodyPr>
            <a:normAutofit/>
          </a:bodyPr>
          <a:lstStyle>
            <a:lvl1pPr>
              <a:defRPr sz="2000">
                <a:solidFill>
                  <a:srgbClr val="003399"/>
                </a:solidFill>
              </a:defRPr>
            </a:lvl1pPr>
            <a:lvl2pPr>
              <a:defRPr sz="2000">
                <a:solidFill>
                  <a:srgbClr val="003399"/>
                </a:solidFill>
              </a:defRPr>
            </a:lvl2pPr>
            <a:lvl3pPr>
              <a:defRPr sz="2000">
                <a:solidFill>
                  <a:srgbClr val="003399"/>
                </a:solidFill>
              </a:defRPr>
            </a:lvl3pPr>
            <a:lvl4pPr>
              <a:defRPr sz="2000">
                <a:solidFill>
                  <a:srgbClr val="003399"/>
                </a:solidFill>
              </a:defRPr>
            </a:lvl4pPr>
            <a:lvl5pPr>
              <a:defRPr sz="2000">
                <a:solidFill>
                  <a:srgbClr val="00339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905933" y="1"/>
            <a:ext cx="8114243" cy="842963"/>
          </a:xfrm>
        </p:spPr>
        <p:txBody>
          <a:bodyPr>
            <a:normAutofit/>
          </a:bodyPr>
          <a:lstStyle>
            <a:lvl1pPr algn="l">
              <a:defRPr sz="2000" b="1">
                <a:solidFill>
                  <a:schemeClr val="bg1"/>
                </a:solidFill>
                <a:effectLst>
                  <a:outerShdw blurRad="38100" dist="38100" dir="2700000" algn="tl">
                    <a:srgbClr val="000000">
                      <a:alpha val="43137"/>
                    </a:srgbClr>
                  </a:outerShdw>
                </a:effectLst>
                <a:latin typeface="Tahoma" pitchFamily="34" charset="0"/>
                <a:cs typeface="Tahoma" pitchFamily="34" charset="0"/>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8515350" y="6493936"/>
            <a:ext cx="552450" cy="364067"/>
          </a:xfrm>
        </p:spPr>
        <p:txBody>
          <a:bodyPr/>
          <a:lstStyle>
            <a:lvl1pPr>
              <a:defRPr sz="1000" b="0">
                <a:solidFill>
                  <a:srgbClr val="003399"/>
                </a:solidFill>
                <a:latin typeface="+mn-lt"/>
              </a:defRPr>
            </a:lvl1pPr>
          </a:lstStyle>
          <a:p>
            <a:pPr>
              <a:defRPr/>
            </a:pPr>
            <a:fld id="{9F464477-37E9-4083-9773-8F30B921B54E}" type="slidenum">
              <a:rPr lang="en-US" altLang="en-US" smtClean="0"/>
              <a:pPr>
                <a:defRPr/>
              </a:pPr>
              <a:t>‹#›</a:t>
            </a:fld>
            <a:endParaRPr lang="en-US" altLang="en-US" sz="1200" dirty="0"/>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68300"/>
            <a:ext cx="7239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39243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39243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DC36EBB-5DB7-45FD-A2AD-D6C72A410EAE}" type="slidenum">
              <a:rPr lang="en-US" altLang="en-US"/>
              <a:pPr>
                <a:defRPr/>
              </a:pPr>
              <a:t>‹#›</a:t>
            </a:fld>
            <a:endParaRPr lang="en-US" altLang="en-US" sz="1200"/>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8B7303-0E85-499E-AE61-873A3A0C265D}" type="slidenum">
              <a:rPr lang="en-US" altLang="en-US"/>
              <a:pPr>
                <a:defRPr/>
              </a:pPr>
              <a:t>‹#›</a:t>
            </a:fld>
            <a:endParaRPr lang="en-US" altLang="en-US" sz="1200"/>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pic>
        <p:nvPicPr>
          <p:cNvPr id="11" name="Picture 15" descr="newhead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50827"/>
            <a:ext cx="9144000" cy="86677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914400" y="368300"/>
            <a:ext cx="7391400" cy="609600"/>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610600" y="6553200"/>
            <a:ext cx="381000" cy="228600"/>
          </a:xfrm>
        </p:spPr>
        <p:txBody>
          <a:bodyPr/>
          <a:lstStyle>
            <a:lvl1pPr>
              <a:defRPr sz="800"/>
            </a:lvl1pPr>
          </a:lstStyle>
          <a:p>
            <a:fld id="{E6E4E831-4E13-4FC7-ABC7-100E0F509D03}" type="slidenum">
              <a:rPr lang="en-US" smtClean="0"/>
              <a:pPr/>
              <a:t>‹#›</a:t>
            </a:fld>
            <a:endParaRPr lang="en-US" dirty="0"/>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15" descr="newhead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50825"/>
            <a:ext cx="9144000" cy="866775"/>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4950C343-94EC-4B0A-98D0-C03C31B3B269}" type="slidenum">
              <a:rPr lang="en-US"/>
              <a:pPr>
                <a:defRPr/>
              </a:pPr>
              <a:t>‹#›</a:t>
            </a:fld>
            <a:endParaRPr lang="en-US" sz="1200"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8737-8743-48C5-AF91-55021E1E987A}"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6A969-F129-44F6-BBE9-F04BA9E669BF}" type="slidenum">
              <a:rPr lang="en-US" smtClean="0"/>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C8737-8743-48C5-AF91-55021E1E987A}"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6A969-F129-44F6-BBE9-F04BA9E669BF}" type="slidenum">
              <a:rPr lang="en-US" smtClean="0"/>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C8737-8743-48C5-AF91-55021E1E987A}"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6A969-F129-44F6-BBE9-F04BA9E669BF}" type="slidenum">
              <a:rPr lang="en-US" smtClean="0"/>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C8737-8743-48C5-AF91-55021E1E987A}" type="datetimeFigureOut">
              <a:rPr lang="en-US" smtClean="0"/>
              <a:pPr/>
              <a:t>11/14/2019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6A969-F129-44F6-BBE9-F04BA9E669BF}" type="slidenum">
              <a:rPr lang="en-US" smtClean="0"/>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C8737-8743-48C5-AF91-55021E1E987A}" type="datetimeFigureOut">
              <a:rPr lang="en-US" smtClean="0"/>
              <a:pPr/>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46A969-F129-44F6-BBE9-F04BA9E669BF}" type="slidenum">
              <a:rPr lang="en-US" smtClean="0"/>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C8737-8743-48C5-AF91-55021E1E987A}" type="datetimeFigureOut">
              <a:rPr lang="en-US" smtClean="0"/>
              <a:pPr/>
              <a:t>11/14/2019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46A969-F129-44F6-BBE9-F04BA9E669BF}" type="slidenum">
              <a:rPr lang="en-US" smtClean="0"/>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C8737-8743-48C5-AF91-55021E1E987A}"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6A969-F129-44F6-BBE9-F04BA9E669BF}" type="slidenum">
              <a:rPr lang="en-US" smtClean="0"/>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C8737-8743-48C5-AF91-55021E1E987A}"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6A969-F129-44F6-BBE9-F04BA9E669BF}" type="slidenum">
              <a:rPr lang="en-US" smtClean="0"/>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C8737-8743-48C5-AF91-55021E1E987A}" type="datetimeFigureOut">
              <a:rPr lang="en-US" smtClean="0"/>
              <a:pPr/>
              <a:t>11/14/2019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6A969-F129-44F6-BBE9-F04BA9E669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2"/>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3"/>
            <a:ext cx="2133600" cy="36618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1B4652-D724-4D0C-8A4A-C166981E08DA}" type="datetime1">
              <a:rPr lang="en-US">
                <a:solidFill>
                  <a:prstClr val="black">
                    <a:tint val="75000"/>
                  </a:prstClr>
                </a:solidFill>
              </a:rPr>
              <a:pPr>
                <a:defRPr/>
              </a:pPr>
              <a:t>11/14/2019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3"/>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618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03F032A-911D-4EBE-89F9-C0532D8F5788}"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Lst>
  <p:transition spd="med">
    <p:wipe dir="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13.xml"/><Relationship Id="rId4" Type="http://schemas.openxmlformats.org/officeDocument/2006/relationships/image" Target="../media/image134.jpeg"/></Relationships>
</file>

<file path=ppt/slides/_rels/slide11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3.xml"/><Relationship Id="rId4" Type="http://schemas.openxmlformats.org/officeDocument/2006/relationships/image" Target="../media/image137.png"/></Relationships>
</file>

<file path=ppt/slides/_rels/slide114.xml.rels><?xml version="1.0" encoding="UTF-8" standalone="yes"?>
<Relationships xmlns="http://schemas.openxmlformats.org/package/2006/relationships"><Relationship Id="rId3" Type="http://schemas.openxmlformats.org/officeDocument/2006/relationships/image" Target="../media/image139.tiff"/><Relationship Id="rId2" Type="http://schemas.openxmlformats.org/officeDocument/2006/relationships/image" Target="../media/image13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1.emf"/><Relationship Id="rId5" Type="http://schemas.openxmlformats.org/officeDocument/2006/relationships/package" Target="../embeddings/Microsoft_Excel_Worksheet2.xlsx"/><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3.xml"/><Relationship Id="rId4" Type="http://schemas.openxmlformats.org/officeDocument/2006/relationships/image" Target="../media/image62.jpeg"/></Relationships>
</file>

<file path=ppt/slides/_rels/slide5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6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3.xml"/><Relationship Id="rId4" Type="http://schemas.openxmlformats.org/officeDocument/2006/relationships/image" Target="../media/image78.jpeg"/></Relationships>
</file>

<file path=ppt/slides/_rels/slide6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3.xml"/><Relationship Id="rId4" Type="http://schemas.openxmlformats.org/officeDocument/2006/relationships/image" Target="../media/image81.jpeg"/></Relationships>
</file>

<file path=ppt/slides/_rels/slide6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1.jpeg"/></Relationships>
</file>

<file path=ppt/slides/_rels/slide9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37612" y="1303998"/>
            <a:ext cx="7772400" cy="1468756"/>
          </a:xfrm>
        </p:spPr>
        <p:txBody>
          <a:bodyPr>
            <a:normAutofit fontScale="90000"/>
          </a:bodyPr>
          <a:lstStyle/>
          <a:p>
            <a:pPr eaLnBrk="1" hangingPunct="1">
              <a:defRPr/>
            </a:pPr>
            <a:r>
              <a:rPr lang="en-US" sz="3100" b="1" dirty="0" smtClean="0">
                <a:effectLst>
                  <a:outerShdw blurRad="38100" dist="38100" dir="2700000" algn="tl">
                    <a:srgbClr val="000000">
                      <a:alpha val="43137"/>
                    </a:srgbClr>
                  </a:outerShdw>
                </a:effectLst>
              </a:rPr>
              <a:t/>
            </a:r>
            <a:br>
              <a:rPr lang="en-US" sz="3100" b="1" dirty="0" smtClean="0">
                <a:effectLst>
                  <a:outerShdw blurRad="38100" dist="38100" dir="2700000" algn="tl">
                    <a:srgbClr val="000000">
                      <a:alpha val="43137"/>
                    </a:srgbClr>
                  </a:outerShdw>
                </a:effectLst>
              </a:rPr>
            </a:br>
            <a:r>
              <a:rPr lang="en-US" sz="3100" b="1" dirty="0" smtClean="0">
                <a:effectLst>
                  <a:outerShdw blurRad="38100" dist="38100" dir="2700000" algn="tl">
                    <a:srgbClr val="000000">
                      <a:alpha val="43137"/>
                    </a:srgbClr>
                  </a:outerShdw>
                </a:effectLst>
              </a:rPr>
              <a:t/>
            </a:r>
            <a:br>
              <a:rPr lang="en-US" sz="3100" b="1" dirty="0" smtClean="0">
                <a:effectLst>
                  <a:outerShdw blurRad="38100" dist="38100" dir="2700000" algn="tl">
                    <a:srgbClr val="000000">
                      <a:alpha val="43137"/>
                    </a:srgbClr>
                  </a:outerShdw>
                </a:effectLst>
              </a:rPr>
            </a:br>
            <a:r>
              <a:rPr lang="en-US" sz="3100" b="1" dirty="0" smtClean="0">
                <a:effectLst>
                  <a:outerShdw blurRad="38100" dist="38100" dir="2700000" algn="tl">
                    <a:srgbClr val="000000">
                      <a:alpha val="43137"/>
                    </a:srgbClr>
                  </a:outerShdw>
                </a:effectLst>
              </a:rPr>
              <a:t/>
            </a:r>
            <a:br>
              <a:rPr lang="en-US" sz="3100" b="1" dirty="0" smtClean="0">
                <a:effectLst>
                  <a:outerShdw blurRad="38100" dist="38100" dir="2700000" algn="tl">
                    <a:srgbClr val="000000">
                      <a:alpha val="43137"/>
                    </a:srgbClr>
                  </a:outerShdw>
                </a:effectLst>
              </a:rPr>
            </a:br>
            <a:r>
              <a:rPr lang="en-US" sz="3100" b="1" dirty="0" smtClean="0">
                <a:effectLst>
                  <a:outerShdw blurRad="38100" dist="38100" dir="2700000" algn="tl">
                    <a:srgbClr val="000000">
                      <a:alpha val="43137"/>
                    </a:srgbClr>
                  </a:outerShdw>
                </a:effectLst>
              </a:rPr>
              <a:t/>
            </a:r>
            <a:br>
              <a:rPr lang="en-US" sz="3100" b="1" dirty="0" smtClean="0">
                <a:effectLst>
                  <a:outerShdw blurRad="38100" dist="38100" dir="2700000" algn="tl">
                    <a:srgbClr val="000000">
                      <a:alpha val="43137"/>
                    </a:srgbClr>
                  </a:outerShdw>
                </a:effectLst>
              </a:rPr>
            </a:br>
            <a:r>
              <a:rPr lang="en-US" sz="3100" b="1" dirty="0" smtClean="0"/>
              <a:t>Joint Public Advisory Commission</a:t>
            </a:r>
            <a:br>
              <a:rPr lang="en-US" sz="3100" b="1" dirty="0" smtClean="0"/>
            </a:br>
            <a:r>
              <a:rPr lang="en-US" sz="3100" b="1" dirty="0" smtClean="0"/>
              <a:t>Public Forum</a:t>
            </a:r>
            <a:r>
              <a:rPr lang="en-US" sz="3100" b="1" dirty="0" smtClean="0">
                <a:effectLst>
                  <a:outerShdw blurRad="38100" dist="38100" dir="2700000" algn="tl">
                    <a:srgbClr val="000000">
                      <a:alpha val="43137"/>
                    </a:srgbClr>
                  </a:outerShdw>
                </a:effectLst>
              </a:rPr>
              <a:t/>
            </a:r>
            <a:br>
              <a:rPr lang="en-US" sz="3100" b="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900" b="1" i="1" dirty="0" smtClean="0">
                <a:effectLst>
                  <a:outerShdw blurRad="38100" dist="38100" dir="2700000" algn="tl">
                    <a:srgbClr val="000000">
                      <a:alpha val="43137"/>
                    </a:srgbClr>
                  </a:outerShdw>
                </a:effectLst>
              </a:rPr>
              <a:t>MWRA at 30: </a:t>
            </a:r>
            <a:br>
              <a:rPr lang="en-US" sz="4900" b="1" i="1" dirty="0" smtClean="0">
                <a:effectLst>
                  <a:outerShdw blurRad="38100" dist="38100" dir="2700000" algn="tl">
                    <a:srgbClr val="000000">
                      <a:alpha val="43137"/>
                    </a:srgbClr>
                  </a:outerShdw>
                </a:effectLst>
              </a:rPr>
            </a:br>
            <a:r>
              <a:rPr lang="en-US" sz="4900" b="1" i="1" dirty="0" smtClean="0">
                <a:effectLst>
                  <a:outerShdw blurRad="38100" dist="38100" dir="2700000" algn="tl">
                    <a:srgbClr val="000000">
                      <a:alpha val="43137"/>
                    </a:srgbClr>
                  </a:outerShdw>
                </a:effectLst>
              </a:rPr>
              <a:t>Then and Now</a:t>
            </a:r>
            <a:r>
              <a:rPr lang="en-US" sz="2200" b="1" i="1" dirty="0" smtClean="0"/>
              <a:t/>
            </a:r>
            <a:br>
              <a:rPr lang="en-US" sz="2200" b="1" i="1" dirty="0" smtClean="0"/>
            </a:br>
            <a:endParaRPr lang="en-US" sz="2800" b="1" i="1" dirty="0" smtClean="0"/>
          </a:p>
        </p:txBody>
      </p:sp>
      <p:sp>
        <p:nvSpPr>
          <p:cNvPr id="4099" name="TextBox 6"/>
          <p:cNvSpPr txBox="1">
            <a:spLocks noChangeArrowheads="1"/>
          </p:cNvSpPr>
          <p:nvPr/>
        </p:nvSpPr>
        <p:spPr bwMode="auto">
          <a:xfrm>
            <a:off x="1828802" y="5363267"/>
            <a:ext cx="5476875" cy="1138773"/>
          </a:xfrm>
          <a:prstGeom prst="rect">
            <a:avLst/>
          </a:prstGeom>
          <a:noFill/>
          <a:ln w="9525">
            <a:noFill/>
            <a:miter lim="800000"/>
            <a:headEnd/>
            <a:tailEnd/>
          </a:ln>
        </p:spPr>
        <p:txBody>
          <a:bodyPr>
            <a:spAutoFit/>
          </a:bodyPr>
          <a:lstStyle/>
          <a:p>
            <a:pPr algn="ctr"/>
            <a:r>
              <a:rPr lang="en-US" b="1" dirty="0" smtClean="0">
                <a:solidFill>
                  <a:srgbClr val="003399"/>
                </a:solidFill>
                <a:latin typeface="Tahoma" pitchFamily="34" charset="0"/>
                <a:cs typeface="Tahoma" pitchFamily="34" charset="0"/>
              </a:rPr>
              <a:t>Frederick A. Laskey</a:t>
            </a:r>
          </a:p>
          <a:p>
            <a:pPr algn="ctr"/>
            <a:r>
              <a:rPr lang="en-US" sz="1600" dirty="0" smtClean="0">
                <a:solidFill>
                  <a:srgbClr val="003399"/>
                </a:solidFill>
                <a:latin typeface="Tahoma" pitchFamily="34" charset="0"/>
                <a:cs typeface="Tahoma" pitchFamily="34" charset="0"/>
              </a:rPr>
              <a:t>Executive Director</a:t>
            </a:r>
            <a:endParaRPr lang="en-US" sz="1600" dirty="0">
              <a:solidFill>
                <a:srgbClr val="003399"/>
              </a:solidFill>
              <a:latin typeface="Tahoma" pitchFamily="34" charset="0"/>
              <a:cs typeface="Tahoma" pitchFamily="34" charset="0"/>
            </a:endParaRPr>
          </a:p>
          <a:p>
            <a:pPr algn="ctr"/>
            <a:endParaRPr lang="en-US" dirty="0">
              <a:solidFill>
                <a:srgbClr val="003399"/>
              </a:solidFill>
              <a:latin typeface="Tahoma" pitchFamily="34" charset="0"/>
              <a:cs typeface="Tahoma" pitchFamily="34" charset="0"/>
            </a:endParaRPr>
          </a:p>
          <a:p>
            <a:pPr algn="ctr"/>
            <a:r>
              <a:rPr lang="en-US" sz="1600" dirty="0" smtClean="0">
                <a:solidFill>
                  <a:srgbClr val="003399"/>
                </a:solidFill>
                <a:latin typeface="Tahoma" pitchFamily="34" charset="0"/>
                <a:cs typeface="Tahoma" pitchFamily="34" charset="0"/>
              </a:rPr>
              <a:t>July 14, 2015</a:t>
            </a:r>
            <a:endParaRPr lang="en-US" sz="1600" dirty="0">
              <a:solidFill>
                <a:srgbClr val="003399"/>
              </a:solidFill>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B CSO.jpg"/>
          <p:cNvPicPr>
            <a:picLocks noGrp="1" noChangeAspect="1"/>
          </p:cNvPicPr>
          <p:nvPr>
            <p:ph idx="1"/>
          </p:nvPr>
        </p:nvPicPr>
        <p:blipFill>
          <a:blip r:embed="rId2" cstate="print"/>
          <a:stretch>
            <a:fillRect/>
          </a:stretch>
        </p:blipFill>
        <p:spPr>
          <a:xfrm>
            <a:off x="2677459" y="1401624"/>
            <a:ext cx="3775768" cy="4846779"/>
          </a:xfrm>
          <a:prstGeom prst="rect">
            <a:avLst/>
          </a:prstGeom>
          <a:ln>
            <a:noFill/>
          </a:ln>
          <a:effectLst>
            <a:outerShdw blurRad="190500" algn="tl" rotWithShape="0">
              <a:srgbClr val="000000">
                <a:alpha val="70000"/>
              </a:srgbClr>
            </a:outerShdw>
          </a:effectLst>
        </p:spPr>
      </p:pic>
      <p:sp>
        <p:nvSpPr>
          <p:cNvPr id="4" name="Title 3"/>
          <p:cNvSpPr>
            <a:spLocks noGrp="1"/>
          </p:cNvSpPr>
          <p:nvPr>
            <p:ph type="title"/>
          </p:nvPr>
        </p:nvSpPr>
        <p:spPr/>
        <p:txBody>
          <a:bodyPr/>
          <a:lstStyle/>
          <a:p>
            <a:r>
              <a:rPr lang="en-US" dirty="0" smtClean="0"/>
              <a:t>Dry Weather CSOs</a:t>
            </a:r>
            <a:endParaRPr lang="en-US"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10</a:t>
            </a:fld>
            <a:endParaRPr lang="en-US" sz="1200" dirty="0"/>
          </a:p>
        </p:txBody>
      </p:sp>
    </p:spTree>
  </p:cSld>
  <p:clrMapOvr>
    <a:masterClrMapping/>
  </p:clrMapOvr>
  <p:transition spd="med">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6" name="Title 5"/>
          <p:cNvSpPr>
            <a:spLocks noGrp="1"/>
          </p:cNvSpPr>
          <p:nvPr>
            <p:ph type="title"/>
          </p:nvPr>
        </p:nvSpPr>
        <p:spPr/>
        <p:txBody>
          <a:bodyPr/>
          <a:lstStyle/>
          <a:p>
            <a:r>
              <a:rPr lang="en-US" dirty="0" smtClean="0"/>
              <a:t>Age Of Water Pipes</a:t>
            </a:r>
            <a:endParaRPr lang="en-US" dirty="0"/>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100</a:t>
            </a:fld>
            <a:endParaRPr lang="en-US" altLang="en-US" sz="1200"/>
          </a:p>
        </p:txBody>
      </p:sp>
      <p:graphicFrame>
        <p:nvGraphicFramePr>
          <p:cNvPr id="9" name="Chart 8"/>
          <p:cNvGraphicFramePr/>
          <p:nvPr/>
        </p:nvGraphicFramePr>
        <p:xfrm>
          <a:off x="428625" y="895349"/>
          <a:ext cx="8334375" cy="59626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Age Of Pipes</a:t>
            </a:r>
            <a:endParaRPr lang="en-US" dirty="0"/>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101</a:t>
            </a:fld>
            <a:endParaRPr lang="en-US" altLang="en-US" sz="1200"/>
          </a:p>
        </p:txBody>
      </p:sp>
      <p:pic>
        <p:nvPicPr>
          <p:cNvPr id="1628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350" y="1190625"/>
            <a:ext cx="5695950" cy="4267499"/>
          </a:xfrm>
          <a:prstGeom prst="rect">
            <a:avLst/>
          </a:prstGeom>
          <a:ln>
            <a:noFill/>
          </a:ln>
          <a:effectLst>
            <a:outerShdw blurRad="190500" algn="tl" rotWithShape="0">
              <a:srgbClr val="000000">
                <a:alpha val="70000"/>
              </a:srgbClr>
            </a:outerShdw>
          </a:effectLst>
        </p:spPr>
      </p:pic>
      <p:pic>
        <p:nvPicPr>
          <p:cNvPr id="1628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8925" y="1363662"/>
            <a:ext cx="3565525" cy="5303838"/>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p:txBody>
          <a:bodyPr/>
          <a:lstStyle/>
          <a:p>
            <a:r>
              <a:rPr lang="en-US"/>
              <a:t>Transmission System Redundancy</a:t>
            </a:r>
          </a:p>
        </p:txBody>
      </p:sp>
      <p:sp>
        <p:nvSpPr>
          <p:cNvPr id="17" name="Slide Number Placeholder 4"/>
          <p:cNvSpPr>
            <a:spLocks noGrp="1"/>
          </p:cNvSpPr>
          <p:nvPr>
            <p:ph type="sldNum" sz="quarter" idx="10"/>
          </p:nvPr>
        </p:nvSpPr>
        <p:spPr/>
        <p:txBody>
          <a:bodyPr/>
          <a:lstStyle/>
          <a:p>
            <a:fld id="{5C7366A5-ACDF-45DF-887F-8A45F92313EB}" type="slidenum">
              <a:rPr lang="en-US" altLang="en-US"/>
              <a:pPr/>
              <a:t>102</a:t>
            </a:fld>
            <a:endParaRPr lang="en-US" altLang="en-US" sz="1200"/>
          </a:p>
        </p:txBody>
      </p:sp>
      <p:sp>
        <p:nvSpPr>
          <p:cNvPr id="862213" name="Text Box 5"/>
          <p:cNvSpPr txBox="1">
            <a:spLocks noChangeArrowheads="1"/>
          </p:cNvSpPr>
          <p:nvPr/>
        </p:nvSpPr>
        <p:spPr bwMode="auto">
          <a:xfrm>
            <a:off x="514569" y="4421188"/>
            <a:ext cx="8090092" cy="336550"/>
          </a:xfrm>
          <a:prstGeom prst="rect">
            <a:avLst/>
          </a:prstGeom>
          <a:noFill/>
          <a:ln w="9525">
            <a:noFill/>
            <a:miter lim="800000"/>
            <a:headEnd/>
            <a:tailEnd/>
          </a:ln>
          <a:effectLst/>
        </p:spPr>
        <p:txBody>
          <a:bodyPr>
            <a:spAutoFit/>
          </a:bodyPr>
          <a:lstStyle/>
          <a:p>
            <a:pPr>
              <a:spcBef>
                <a:spcPct val="50000"/>
              </a:spcBef>
            </a:pPr>
            <a:endParaRPr lang="en-US" sz="1600"/>
          </a:p>
        </p:txBody>
      </p:sp>
      <p:pic>
        <p:nvPicPr>
          <p:cNvPr id="862214" name="Picture 6"/>
          <p:cNvPicPr>
            <a:picLocks noChangeAspect="1" noChangeArrowheads="1"/>
          </p:cNvPicPr>
          <p:nvPr/>
        </p:nvPicPr>
        <p:blipFill>
          <a:blip r:embed="rId2" cstate="print"/>
          <a:srcRect/>
          <a:stretch>
            <a:fillRect/>
          </a:stretch>
        </p:blipFill>
        <p:spPr bwMode="auto">
          <a:xfrm>
            <a:off x="4492197" y="3921126"/>
            <a:ext cx="57786" cy="85725"/>
          </a:xfrm>
          <a:prstGeom prst="rect">
            <a:avLst/>
          </a:prstGeom>
          <a:noFill/>
          <a:ln w="9525">
            <a:noFill/>
            <a:miter lim="800000"/>
            <a:headEnd/>
            <a:tailEnd/>
          </a:ln>
          <a:effectLst/>
        </p:spPr>
      </p:pic>
      <p:pic>
        <p:nvPicPr>
          <p:cNvPr id="862215" name="Picture 7" descr="crop m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375" y="1601788"/>
            <a:ext cx="8937625" cy="3425825"/>
          </a:xfrm>
          <a:prstGeom prst="rect">
            <a:avLst/>
          </a:prstGeom>
          <a:noFill/>
        </p:spPr>
      </p:pic>
      <p:sp>
        <p:nvSpPr>
          <p:cNvPr id="862216" name="Line 8"/>
          <p:cNvSpPr>
            <a:spLocks noChangeShapeType="1"/>
          </p:cNvSpPr>
          <p:nvPr/>
        </p:nvSpPr>
        <p:spPr bwMode="auto">
          <a:xfrm flipH="1">
            <a:off x="4724948" y="2044701"/>
            <a:ext cx="33709" cy="2914650"/>
          </a:xfrm>
          <a:prstGeom prst="line">
            <a:avLst/>
          </a:prstGeom>
          <a:noFill/>
          <a:ln w="38100">
            <a:solidFill>
              <a:srgbClr val="FF0000"/>
            </a:solidFill>
            <a:round/>
            <a:headEnd/>
            <a:tailEnd/>
          </a:ln>
          <a:effectLst/>
        </p:spPr>
        <p:txBody>
          <a:bodyPr/>
          <a:lstStyle/>
          <a:p>
            <a:endParaRPr lang="en-US"/>
          </a:p>
        </p:txBody>
      </p:sp>
      <p:sp>
        <p:nvSpPr>
          <p:cNvPr id="862217" name="Line 9"/>
          <p:cNvSpPr>
            <a:spLocks noChangeShapeType="1"/>
          </p:cNvSpPr>
          <p:nvPr/>
        </p:nvSpPr>
        <p:spPr bwMode="auto">
          <a:xfrm flipH="1">
            <a:off x="5318863" y="2058988"/>
            <a:ext cx="22472" cy="2905125"/>
          </a:xfrm>
          <a:prstGeom prst="line">
            <a:avLst/>
          </a:prstGeom>
          <a:noFill/>
          <a:ln w="38100">
            <a:solidFill>
              <a:srgbClr val="FF0000"/>
            </a:solidFill>
            <a:round/>
            <a:headEnd/>
            <a:tailEnd/>
          </a:ln>
          <a:effectLst/>
        </p:spPr>
        <p:txBody>
          <a:bodyPr/>
          <a:lstStyle/>
          <a:p>
            <a:endParaRPr lang="en-US"/>
          </a:p>
        </p:txBody>
      </p:sp>
      <p:sp>
        <p:nvSpPr>
          <p:cNvPr id="862218" name="Line 10"/>
          <p:cNvSpPr>
            <a:spLocks noChangeShapeType="1"/>
          </p:cNvSpPr>
          <p:nvPr/>
        </p:nvSpPr>
        <p:spPr bwMode="auto">
          <a:xfrm flipH="1">
            <a:off x="6835756" y="2092326"/>
            <a:ext cx="20867" cy="2862263"/>
          </a:xfrm>
          <a:prstGeom prst="line">
            <a:avLst/>
          </a:prstGeom>
          <a:noFill/>
          <a:ln w="38100">
            <a:solidFill>
              <a:srgbClr val="FF0000"/>
            </a:solidFill>
            <a:round/>
            <a:headEnd/>
            <a:tailEnd/>
          </a:ln>
          <a:effectLst/>
        </p:spPr>
        <p:txBody>
          <a:bodyPr/>
          <a:lstStyle/>
          <a:p>
            <a:endParaRPr lang="en-US"/>
          </a:p>
        </p:txBody>
      </p:sp>
      <p:sp>
        <p:nvSpPr>
          <p:cNvPr id="862219" name="Line 11"/>
          <p:cNvSpPr>
            <a:spLocks noChangeShapeType="1"/>
          </p:cNvSpPr>
          <p:nvPr/>
        </p:nvSpPr>
        <p:spPr bwMode="auto">
          <a:xfrm flipH="1">
            <a:off x="1880575" y="2028826"/>
            <a:ext cx="22472" cy="2925763"/>
          </a:xfrm>
          <a:prstGeom prst="line">
            <a:avLst/>
          </a:prstGeom>
          <a:noFill/>
          <a:ln w="38100">
            <a:solidFill>
              <a:srgbClr val="FF0000"/>
            </a:solidFill>
            <a:round/>
            <a:headEnd/>
            <a:tailEnd/>
          </a:ln>
          <a:effectLst/>
        </p:spPr>
        <p:txBody>
          <a:bodyPr/>
          <a:lstStyle/>
          <a:p>
            <a:endParaRPr lang="en-US"/>
          </a:p>
        </p:txBody>
      </p:sp>
    </p:spTree>
  </p:cSld>
  <p:clrMapOvr>
    <a:masterClrMapping/>
  </p:clrMapOvr>
  <p:transition spd="med">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dirty="0"/>
          </a:p>
        </p:txBody>
      </p:sp>
      <p:sp>
        <p:nvSpPr>
          <p:cNvPr id="8" name="Title 7"/>
          <p:cNvSpPr>
            <a:spLocks noGrp="1"/>
          </p:cNvSpPr>
          <p:nvPr>
            <p:ph type="title"/>
          </p:nvPr>
        </p:nvSpPr>
        <p:spPr/>
        <p:txBody>
          <a:bodyPr/>
          <a:lstStyle/>
          <a:p>
            <a:r>
              <a:rPr lang="en-US" dirty="0" smtClean="0"/>
              <a:t>City Tunnel Top Of Shaft</a:t>
            </a:r>
            <a:endParaRPr lang="en-US" dirty="0"/>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103</a:t>
            </a:fld>
            <a:endParaRPr lang="en-US" altLang="en-US" sz="1200"/>
          </a:p>
        </p:txBody>
      </p:sp>
      <p:pic>
        <p:nvPicPr>
          <p:cNvPr id="6" name="Picture 5" descr="DSC0994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04800" y="2629655"/>
            <a:ext cx="4114800" cy="3847346"/>
          </a:xfrm>
          <a:prstGeom prst="rect">
            <a:avLst/>
          </a:prstGeom>
          <a:ln>
            <a:noFill/>
          </a:ln>
          <a:effectLst>
            <a:outerShdw blurRad="190500" algn="tl" rotWithShape="0">
              <a:srgbClr val="000000">
                <a:alpha val="70000"/>
              </a:srgbClr>
            </a:outerShdw>
          </a:effectLst>
        </p:spPr>
      </p:pic>
      <p:pic>
        <p:nvPicPr>
          <p:cNvPr id="1638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33875" y="1038225"/>
            <a:ext cx="4810125" cy="3514725"/>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City Tunnel Redundancy</a:t>
            </a:r>
            <a:endParaRPr lang="en-US" dirty="0"/>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104</a:t>
            </a:fld>
            <a:endParaRPr lang="en-US" altLang="en-US" sz="1200"/>
          </a:p>
        </p:txBody>
      </p:sp>
      <p:pic>
        <p:nvPicPr>
          <p:cNvPr id="1556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1512" y="1209675"/>
            <a:ext cx="8484335" cy="5393144"/>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Mountain Of Debt</a:t>
            </a:r>
            <a:endParaRPr lang="en-US" dirty="0"/>
          </a:p>
        </p:txBody>
      </p:sp>
      <p:sp>
        <p:nvSpPr>
          <p:cNvPr id="4" name="Slide Number Placeholder 3"/>
          <p:cNvSpPr>
            <a:spLocks noGrp="1"/>
          </p:cNvSpPr>
          <p:nvPr>
            <p:ph type="sldNum" sz="quarter" idx="10"/>
          </p:nvPr>
        </p:nvSpPr>
        <p:spPr/>
        <p:txBody>
          <a:bodyPr/>
          <a:lstStyle/>
          <a:p>
            <a:pPr>
              <a:defRPr/>
            </a:pPr>
            <a:fld id="{4950C343-94EC-4B0A-98D0-C03C31B3B269}" type="slidenum">
              <a:rPr lang="en-US" smtClean="0"/>
              <a:pPr>
                <a:defRPr/>
              </a:pPr>
              <a:t>105</a:t>
            </a:fld>
            <a:endParaRPr lang="en-US" sz="1200" dirty="0"/>
          </a:p>
        </p:txBody>
      </p:sp>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413" y="1209675"/>
            <a:ext cx="8181464" cy="4932363"/>
          </a:xfrm>
          <a:prstGeom prst="rect">
            <a:avLst/>
          </a:prstGeom>
          <a:noFill/>
          <a:ln w="9525">
            <a:noFill/>
            <a:miter lim="800000"/>
            <a:headEnd/>
            <a:tailEnd/>
          </a:ln>
          <a:effectLst/>
        </p:spPr>
      </p:pic>
      <p:sp>
        <p:nvSpPr>
          <p:cNvPr id="5" name="Rectangle 4"/>
          <p:cNvSpPr/>
          <p:nvPr/>
        </p:nvSpPr>
        <p:spPr>
          <a:xfrm>
            <a:off x="5734050" y="2286000"/>
            <a:ext cx="202882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2475" y="1358900"/>
            <a:ext cx="5048250" cy="4767264"/>
          </a:xfrm>
        </p:spPr>
        <p:txBody>
          <a:bodyPr/>
          <a:lstStyle/>
          <a:p>
            <a:r>
              <a:rPr lang="en-US" sz="1800" dirty="0" smtClean="0"/>
              <a:t>DEP’s new organic waste ban presents an </a:t>
            </a:r>
            <a:r>
              <a:rPr lang="en-US" sz="1800" smtClean="0"/>
              <a:t>opportunity from </a:t>
            </a:r>
            <a:r>
              <a:rPr lang="en-US" sz="1800" dirty="0" smtClean="0"/>
              <a:t>co-digestion at Deer Island</a:t>
            </a:r>
          </a:p>
          <a:p>
            <a:endParaRPr lang="en-US" sz="1800" dirty="0" smtClean="0"/>
          </a:p>
          <a:p>
            <a:r>
              <a:rPr lang="en-US" sz="1800" dirty="0" smtClean="0"/>
              <a:t>Introduction of non-wastewater derived organic waste material into anaerobic digestion process can:</a:t>
            </a:r>
          </a:p>
          <a:p>
            <a:pPr lvl="1"/>
            <a:r>
              <a:rPr lang="en-US" sz="1800" dirty="0" smtClean="0"/>
              <a:t>Increase digester gas for increased green energy production</a:t>
            </a:r>
          </a:p>
          <a:p>
            <a:pPr lvl="1"/>
            <a:r>
              <a:rPr lang="en-US" sz="1800" dirty="0" smtClean="0"/>
              <a:t>Decrease purchase of electricity</a:t>
            </a:r>
          </a:p>
          <a:p>
            <a:pPr lvl="1"/>
            <a:endParaRPr lang="en-US" sz="1800" dirty="0" smtClean="0"/>
          </a:p>
          <a:p>
            <a:r>
              <a:rPr lang="en-US" sz="1800" dirty="0" smtClean="0"/>
              <a:t>Bench test showed positive results</a:t>
            </a:r>
          </a:p>
          <a:p>
            <a:endParaRPr lang="en-US" sz="1800" dirty="0" smtClean="0"/>
          </a:p>
          <a:p>
            <a:r>
              <a:rPr lang="en-US" sz="1800" dirty="0" smtClean="0"/>
              <a:t>Full-scale project pending resolution of logistical issues</a:t>
            </a:r>
          </a:p>
          <a:p>
            <a:endParaRPr lang="en-US" sz="1400" dirty="0" smtClean="0"/>
          </a:p>
          <a:p>
            <a:pPr lvl="1"/>
            <a:endParaRPr lang="en-US" sz="1400" dirty="0" smtClean="0">
              <a:solidFill>
                <a:schemeClr val="accent6"/>
              </a:solidFill>
              <a:latin typeface="Tahoma" pitchFamily="34" charset="0"/>
              <a:cs typeface="Tahoma" pitchFamily="34" charset="0"/>
            </a:endParaRPr>
          </a:p>
          <a:p>
            <a:endParaRPr lang="en-US" sz="1400" dirty="0"/>
          </a:p>
        </p:txBody>
      </p:sp>
      <p:sp>
        <p:nvSpPr>
          <p:cNvPr id="3" name="Title 2"/>
          <p:cNvSpPr>
            <a:spLocks noGrp="1"/>
          </p:cNvSpPr>
          <p:nvPr>
            <p:ph type="title"/>
          </p:nvPr>
        </p:nvSpPr>
        <p:spPr/>
        <p:txBody>
          <a:bodyPr/>
          <a:lstStyle/>
          <a:p>
            <a:r>
              <a:rPr lang="en-US" dirty="0" smtClean="0"/>
              <a:t>Deer Island Co-Digestion</a:t>
            </a:r>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4950C343-94EC-4B0A-98D0-C03C31B3B269}" type="slidenum">
              <a:rPr lang="en-US" smtClean="0"/>
              <a:pPr>
                <a:defRPr/>
              </a:pPr>
              <a:t>106</a:t>
            </a:fld>
            <a:endParaRPr lang="en-US" sz="1200"/>
          </a:p>
        </p:txBody>
      </p:sp>
      <p:pic>
        <p:nvPicPr>
          <p:cNvPr id="16" name="Picture 4" descr="http://www.recyclingworksma.com/wp-content/uploads/2012/01/2131_Culling.preview.jpg"/>
          <p:cNvPicPr>
            <a:picLocks noChangeAspect="1" noChangeArrowheads="1"/>
          </p:cNvPicPr>
          <p:nvPr/>
        </p:nvPicPr>
        <p:blipFill>
          <a:blip r:embed="rId2" cstate="print"/>
          <a:srcRect/>
          <a:stretch>
            <a:fillRect/>
          </a:stretch>
        </p:blipFill>
        <p:spPr bwMode="auto">
          <a:xfrm>
            <a:off x="5895975" y="1204942"/>
            <a:ext cx="2933700" cy="3731574"/>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4678328" y="3733801"/>
            <a:ext cx="4249663" cy="2730795"/>
          </a:xfrm>
          <a:prstGeom prst="rect">
            <a:avLst/>
          </a:prstGeom>
          <a:noFill/>
        </p:spPr>
      </p:pic>
      <p:sp>
        <p:nvSpPr>
          <p:cNvPr id="3" name="Title 2"/>
          <p:cNvSpPr>
            <a:spLocks noGrp="1"/>
          </p:cNvSpPr>
          <p:nvPr>
            <p:ph type="title"/>
          </p:nvPr>
        </p:nvSpPr>
        <p:spPr/>
        <p:txBody>
          <a:bodyPr/>
          <a:lstStyle/>
          <a:p>
            <a:r>
              <a:rPr lang="en-US" dirty="0" smtClean="0"/>
              <a:t>Deer Island Combined Heat and Power Technology Change</a:t>
            </a:r>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4950C343-94EC-4B0A-98D0-C03C31B3B269}" type="slidenum">
              <a:rPr lang="en-US" smtClean="0"/>
              <a:pPr>
                <a:defRPr/>
              </a:pPr>
              <a:t>107</a:t>
            </a:fld>
            <a:endParaRPr lang="en-US" sz="1200"/>
          </a:p>
        </p:txBody>
      </p:sp>
      <p:sp>
        <p:nvSpPr>
          <p:cNvPr id="6" name="Rectangle 5"/>
          <p:cNvSpPr/>
          <p:nvPr/>
        </p:nvSpPr>
        <p:spPr>
          <a:xfrm>
            <a:off x="445942" y="4045198"/>
            <a:ext cx="4354593" cy="1826141"/>
          </a:xfrm>
          <a:prstGeom prst="rect">
            <a:avLst/>
          </a:prstGeom>
        </p:spPr>
        <p:txBody>
          <a:bodyPr wrap="square">
            <a:spAutoFit/>
          </a:bodyPr>
          <a:lstStyle/>
          <a:p>
            <a:pPr marL="227013" indent="-227013">
              <a:spcBef>
                <a:spcPts val="432"/>
              </a:spcBef>
            </a:pPr>
            <a:r>
              <a:rPr lang="en-US" sz="1600" u="sng" dirty="0" smtClean="0">
                <a:solidFill>
                  <a:srgbClr val="003399"/>
                </a:solidFill>
                <a:latin typeface="Tahoma" pitchFamily="34" charset="0"/>
                <a:cs typeface="Tahoma" pitchFamily="34" charset="0"/>
              </a:rPr>
              <a:t>CHP Benefit from Co-Digestion</a:t>
            </a:r>
          </a:p>
          <a:p>
            <a:pPr marL="227013" indent="-227013">
              <a:spcBef>
                <a:spcPts val="432"/>
              </a:spcBef>
            </a:pPr>
            <a:endParaRPr lang="en-US" sz="1600" u="sng" dirty="0" smtClean="0">
              <a:solidFill>
                <a:srgbClr val="003399"/>
              </a:solidFill>
              <a:latin typeface="Tahoma" pitchFamily="34" charset="0"/>
              <a:cs typeface="Tahoma" pitchFamily="34" charset="0"/>
            </a:endParaRPr>
          </a:p>
          <a:p>
            <a:pPr marL="227013" indent="-227013">
              <a:spcBef>
                <a:spcPts val="432"/>
              </a:spcBef>
              <a:buFont typeface="Arial" pitchFamily="34" charset="0"/>
              <a:buChar char="•"/>
            </a:pPr>
            <a:r>
              <a:rPr lang="en-US" sz="1600" dirty="0" smtClean="0">
                <a:solidFill>
                  <a:srgbClr val="003399"/>
                </a:solidFill>
                <a:latin typeface="Tahoma" pitchFamily="34" charset="0"/>
                <a:cs typeface="Tahoma" pitchFamily="34" charset="0"/>
              </a:rPr>
              <a:t>Expected 29-42% increase in biogas</a:t>
            </a:r>
          </a:p>
          <a:p>
            <a:pPr marL="227013" indent="-227013">
              <a:spcBef>
                <a:spcPts val="432"/>
              </a:spcBef>
              <a:buFont typeface="Arial" pitchFamily="34" charset="0"/>
              <a:buChar char="•"/>
            </a:pPr>
            <a:r>
              <a:rPr lang="en-US" sz="1600" dirty="0" smtClean="0">
                <a:solidFill>
                  <a:srgbClr val="003399"/>
                </a:solidFill>
                <a:latin typeface="Tahoma" pitchFamily="34" charset="0"/>
                <a:cs typeface="Tahoma" pitchFamily="34" charset="0"/>
              </a:rPr>
              <a:t>Results in more electrical output </a:t>
            </a:r>
          </a:p>
          <a:p>
            <a:pPr marL="227013" indent="-227013">
              <a:spcBef>
                <a:spcPts val="432"/>
              </a:spcBef>
              <a:buFont typeface="Arial" pitchFamily="34" charset="0"/>
              <a:buChar char="•"/>
            </a:pPr>
            <a:r>
              <a:rPr lang="en-US" sz="1600" dirty="0" smtClean="0">
                <a:solidFill>
                  <a:srgbClr val="003399"/>
                </a:solidFill>
                <a:latin typeface="Tahoma" pitchFamily="34" charset="0"/>
                <a:cs typeface="Tahoma" pitchFamily="34" charset="0"/>
              </a:rPr>
              <a:t>Heat demand increase 5-10%</a:t>
            </a:r>
          </a:p>
          <a:p>
            <a:pPr marL="227013" indent="-227013">
              <a:spcBef>
                <a:spcPts val="432"/>
              </a:spcBef>
              <a:buFont typeface="Arial" pitchFamily="34" charset="0"/>
              <a:buChar char="•"/>
            </a:pPr>
            <a:r>
              <a:rPr lang="en-US" sz="1600" dirty="0" smtClean="0">
                <a:solidFill>
                  <a:srgbClr val="003399"/>
                </a:solidFill>
                <a:latin typeface="Tahoma" pitchFamily="34" charset="0"/>
                <a:cs typeface="Tahoma" pitchFamily="34" charset="0"/>
              </a:rPr>
              <a:t>Electrical demand increase &lt;2%</a:t>
            </a:r>
          </a:p>
        </p:txBody>
      </p:sp>
      <p:sp>
        <p:nvSpPr>
          <p:cNvPr id="8" name="Rectangle 7"/>
          <p:cNvSpPr/>
          <p:nvPr/>
        </p:nvSpPr>
        <p:spPr>
          <a:xfrm>
            <a:off x="433820" y="1382548"/>
            <a:ext cx="5049982" cy="2123658"/>
          </a:xfrm>
          <a:prstGeom prst="rect">
            <a:avLst/>
          </a:prstGeom>
        </p:spPr>
        <p:txBody>
          <a:bodyPr wrap="square">
            <a:spAutoFit/>
          </a:bodyPr>
          <a:lstStyle/>
          <a:p>
            <a:pPr marL="227013" indent="-227013">
              <a:spcBef>
                <a:spcPts val="432"/>
              </a:spcBef>
            </a:pPr>
            <a:r>
              <a:rPr lang="en-US" sz="1600" u="sng" dirty="0" smtClean="0">
                <a:solidFill>
                  <a:srgbClr val="003399"/>
                </a:solidFill>
                <a:latin typeface="Tahoma" pitchFamily="34" charset="0"/>
                <a:cs typeface="Tahoma" pitchFamily="34" charset="0"/>
              </a:rPr>
              <a:t>CHP Technology Change</a:t>
            </a:r>
          </a:p>
          <a:p>
            <a:pPr marL="227013" indent="-227013">
              <a:spcBef>
                <a:spcPts val="432"/>
              </a:spcBef>
            </a:pPr>
            <a:endParaRPr lang="en-US" sz="1600" u="sng" dirty="0" smtClean="0">
              <a:solidFill>
                <a:srgbClr val="003399"/>
              </a:solidFill>
              <a:latin typeface="Tahoma" pitchFamily="34" charset="0"/>
              <a:cs typeface="Tahoma" pitchFamily="34" charset="0"/>
            </a:endParaRPr>
          </a:p>
          <a:p>
            <a:pPr marL="227013" indent="-227013">
              <a:spcBef>
                <a:spcPts val="432"/>
              </a:spcBef>
              <a:buFont typeface="Arial" pitchFamily="34" charset="0"/>
              <a:buChar char="•"/>
            </a:pPr>
            <a:r>
              <a:rPr lang="en-US" sz="1600" dirty="0" smtClean="0">
                <a:solidFill>
                  <a:srgbClr val="003399"/>
                </a:solidFill>
                <a:latin typeface="Tahoma" pitchFamily="34" charset="0"/>
                <a:cs typeface="Tahoma" pitchFamily="34" charset="0"/>
              </a:rPr>
              <a:t>Change from Bottom to Top cycle generation</a:t>
            </a:r>
          </a:p>
          <a:p>
            <a:pPr marL="227013" indent="-227013">
              <a:spcBef>
                <a:spcPts val="432"/>
              </a:spcBef>
              <a:buFont typeface="Arial" pitchFamily="34" charset="0"/>
              <a:buChar char="•"/>
            </a:pPr>
            <a:r>
              <a:rPr lang="en-US" sz="1600" dirty="0" smtClean="0">
                <a:solidFill>
                  <a:srgbClr val="003399"/>
                </a:solidFill>
                <a:latin typeface="Tahoma" pitchFamily="34" charset="0"/>
                <a:cs typeface="Tahoma" pitchFamily="34" charset="0"/>
              </a:rPr>
              <a:t>Improve efficiency</a:t>
            </a:r>
          </a:p>
          <a:p>
            <a:pPr marL="227013" indent="-227013">
              <a:spcBef>
                <a:spcPts val="432"/>
              </a:spcBef>
              <a:buFont typeface="Arial" pitchFamily="34" charset="0"/>
              <a:buChar char="•"/>
            </a:pPr>
            <a:r>
              <a:rPr lang="en-US" sz="1600" dirty="0" smtClean="0">
                <a:solidFill>
                  <a:srgbClr val="003399"/>
                </a:solidFill>
                <a:latin typeface="Tahoma" pitchFamily="34" charset="0"/>
                <a:cs typeface="Tahoma" pitchFamily="34" charset="0"/>
              </a:rPr>
              <a:t>Increased electrical production</a:t>
            </a:r>
          </a:p>
          <a:p>
            <a:pPr marL="227013" indent="-227013">
              <a:spcBef>
                <a:spcPts val="432"/>
              </a:spcBef>
              <a:buFont typeface="Arial" pitchFamily="34" charset="0"/>
              <a:buChar char="•"/>
            </a:pPr>
            <a:r>
              <a:rPr lang="en-US" sz="1600" dirty="0" smtClean="0">
                <a:solidFill>
                  <a:srgbClr val="003399"/>
                </a:solidFill>
                <a:latin typeface="Tahoma" pitchFamily="34" charset="0"/>
                <a:cs typeface="Tahoma" pitchFamily="34" charset="0"/>
              </a:rPr>
              <a:t>Better use of all digas - summer months</a:t>
            </a:r>
          </a:p>
          <a:p>
            <a:pPr marL="227013" indent="-227013">
              <a:spcBef>
                <a:spcPts val="432"/>
              </a:spcBef>
              <a:buFont typeface="Arial" pitchFamily="34" charset="0"/>
              <a:buChar char="•"/>
            </a:pPr>
            <a:r>
              <a:rPr lang="en-US" sz="1600" dirty="0" smtClean="0">
                <a:solidFill>
                  <a:srgbClr val="003399"/>
                </a:solidFill>
                <a:latin typeface="Tahoma" pitchFamily="34" charset="0"/>
                <a:cs typeface="Tahoma" pitchFamily="34" charset="0"/>
              </a:rPr>
              <a:t>Continue to meet plant heating needs</a:t>
            </a:r>
          </a:p>
        </p:txBody>
      </p:sp>
      <p:pic>
        <p:nvPicPr>
          <p:cNvPr id="18" name="Picture 17" descr="Picture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1066800"/>
            <a:ext cx="3862524" cy="2466595"/>
          </a:xfrm>
          <a:prstGeom prst="rect">
            <a:avLst/>
          </a:prstGeom>
        </p:spPr>
      </p:pic>
    </p:spTree>
  </p:cSld>
  <p:clrMapOvr>
    <a:masterClrMapping/>
  </p:clrMapOvr>
  <p:transition spd="med">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ctr">
              <a:buNone/>
            </a:pPr>
            <a:endParaRPr lang="en-US" sz="3200" dirty="0" smtClean="0"/>
          </a:p>
          <a:p>
            <a:pPr algn="ctr">
              <a:buNone/>
            </a:pPr>
            <a:endParaRPr lang="en-US" sz="3200" dirty="0" smtClean="0"/>
          </a:p>
          <a:p>
            <a:pPr algn="ctr">
              <a:buNone/>
            </a:pPr>
            <a:endParaRPr lang="en-US" sz="3200" dirty="0" smtClean="0"/>
          </a:p>
          <a:p>
            <a:pPr algn="ctr">
              <a:buNone/>
            </a:pPr>
            <a:r>
              <a:rPr lang="en-US" sz="3200" dirty="0" smtClean="0"/>
              <a:t>Hopefully, the next 30 years </a:t>
            </a:r>
          </a:p>
          <a:p>
            <a:pPr algn="ctr">
              <a:buNone/>
            </a:pPr>
            <a:r>
              <a:rPr lang="en-US" sz="3200" dirty="0" smtClean="0"/>
              <a:t>will be as successful</a:t>
            </a:r>
            <a:endParaRPr lang="en-US" sz="3200"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108</a:t>
            </a:fld>
            <a:endParaRPr lang="en-US" sz="1200" dirty="0"/>
          </a:p>
        </p:txBody>
      </p:sp>
    </p:spTree>
  </p:cSld>
  <p:clrMapOvr>
    <a:masterClrMapping/>
  </p:clrMapOvr>
  <p:transition spd="med">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11023-0064_8x1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2922848"/>
            <a:ext cx="6781800" cy="3539067"/>
          </a:xfrm>
          <a:prstGeom prst="rect">
            <a:avLst/>
          </a:prstGeom>
          <a:ln>
            <a:noFill/>
          </a:ln>
          <a:effectLst>
            <a:outerShdw blurRad="190500" algn="tl" rotWithShape="0">
              <a:srgbClr val="000000">
                <a:alpha val="70000"/>
              </a:srgbClr>
            </a:outerShdw>
          </a:effectLst>
        </p:spPr>
      </p:pic>
      <p:sp>
        <p:nvSpPr>
          <p:cNvPr id="6" name="Content Placeholder 5"/>
          <p:cNvSpPr>
            <a:spLocks noGrp="1"/>
          </p:cNvSpPr>
          <p:nvPr>
            <p:ph idx="1"/>
          </p:nvPr>
        </p:nvSpPr>
        <p:spPr>
          <a:xfrm>
            <a:off x="510990" y="1358900"/>
            <a:ext cx="7728139" cy="4767264"/>
          </a:xfrm>
        </p:spPr>
        <p:txBody>
          <a:bodyPr/>
          <a:lstStyle/>
          <a:p>
            <a:pPr>
              <a:buNone/>
            </a:pPr>
            <a:r>
              <a:rPr lang="en-US" dirty="0" smtClean="0"/>
              <a:t>No permit violations for 8 years in a row!</a:t>
            </a:r>
            <a:endParaRPr lang="en-US" dirty="0"/>
          </a:p>
        </p:txBody>
      </p:sp>
      <p:sp>
        <p:nvSpPr>
          <p:cNvPr id="5" name="Title 4"/>
          <p:cNvSpPr>
            <a:spLocks noGrp="1"/>
          </p:cNvSpPr>
          <p:nvPr>
            <p:ph type="title"/>
          </p:nvPr>
        </p:nvSpPr>
        <p:spPr/>
        <p:txBody>
          <a:bodyPr/>
          <a:lstStyle/>
          <a:p>
            <a:r>
              <a:rPr lang="en-US" dirty="0" smtClean="0"/>
              <a:t>Deer Island Received Its 4th Platinum Award</a:t>
            </a:r>
            <a:endParaRPr lang="en-US" dirty="0"/>
          </a:p>
        </p:txBody>
      </p:sp>
      <p:sp>
        <p:nvSpPr>
          <p:cNvPr id="4" name="Slide Number Placeholder 3"/>
          <p:cNvSpPr>
            <a:spLocks noGrp="1"/>
          </p:cNvSpPr>
          <p:nvPr>
            <p:ph type="sldNum" sz="quarter" idx="10"/>
          </p:nvPr>
        </p:nvSpPr>
        <p:spPr>
          <a:prstGeom prst="rect">
            <a:avLst/>
          </a:prstGeom>
        </p:spPr>
        <p:txBody>
          <a:bodyPr/>
          <a:lstStyle/>
          <a:p>
            <a:fld id="{E6E4E831-4E13-4FC7-ABC7-100E0F509D03}" type="slidenum">
              <a:rPr lang="en-US" smtClean="0"/>
              <a:pPr/>
              <a:t>109</a:t>
            </a:fld>
            <a:endParaRPr lang="en-US"/>
          </a:p>
        </p:txBody>
      </p:sp>
      <p:pic>
        <p:nvPicPr>
          <p:cNvPr id="839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25170">
            <a:off x="5336998" y="1209601"/>
            <a:ext cx="3519638" cy="48768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effectLst>
                  <a:outerShdw blurRad="38100" dist="38100" dir="2700000" algn="tl">
                    <a:srgbClr val="000000">
                      <a:alpha val="43137"/>
                    </a:srgbClr>
                  </a:outerShdw>
                </a:effectLst>
              </a:rPr>
              <a:t>On The Water Side, Things Were Pretty Grim</a:t>
            </a:r>
          </a:p>
        </p:txBody>
      </p:sp>
      <p:sp>
        <p:nvSpPr>
          <p:cNvPr id="34819" name="Rectangle 3"/>
          <p:cNvSpPr>
            <a:spLocks noGrp="1" noChangeArrowheads="1"/>
          </p:cNvSpPr>
          <p:nvPr>
            <p:ph type="body" idx="1"/>
          </p:nvPr>
        </p:nvSpPr>
        <p:spPr/>
        <p:txBody>
          <a:bodyPr>
            <a:normAutofit/>
          </a:bodyPr>
          <a:lstStyle/>
          <a:p>
            <a:r>
              <a:rPr lang="en-US" dirty="0" smtClean="0"/>
              <a:t>Thousands of miles of aging pipelines were leaking millions of gallons of water </a:t>
            </a:r>
          </a:p>
          <a:p>
            <a:endParaRPr lang="en-US" dirty="0" smtClean="0"/>
          </a:p>
          <a:p>
            <a:r>
              <a:rPr lang="en-US" dirty="0" smtClean="0"/>
              <a:t>No plans were in place for upgrades to carry the water system into the next century</a:t>
            </a:r>
          </a:p>
          <a:p>
            <a:endParaRPr lang="en-US" dirty="0" smtClean="0"/>
          </a:p>
          <a:p>
            <a:r>
              <a:rPr lang="en-US" dirty="0" smtClean="0"/>
              <a:t>And the Northeast Drought of the late 1960s cast doubt on the adequacy of existing sources</a:t>
            </a:r>
          </a:p>
          <a:p>
            <a:endParaRPr lang="en-US" dirty="0" smtClean="0"/>
          </a:p>
          <a:p>
            <a:r>
              <a:rPr lang="en-US" dirty="0" smtClean="0"/>
              <a:t>Little covered storage</a:t>
            </a:r>
          </a:p>
          <a:p>
            <a:pPr lvl="1"/>
            <a:r>
              <a:rPr lang="en-US" dirty="0" smtClean="0"/>
              <a:t>Open reservoirs after treatment</a:t>
            </a:r>
          </a:p>
          <a:p>
            <a:pPr lvl="1"/>
            <a:r>
              <a:rPr lang="en-US" dirty="0" smtClean="0"/>
              <a:t>Crude and inconsistent disinfection</a:t>
            </a:r>
          </a:p>
        </p:txBody>
      </p:sp>
      <p:sp>
        <p:nvSpPr>
          <p:cNvPr id="4" name="Slide Number Placeholder 3"/>
          <p:cNvSpPr>
            <a:spLocks noGrp="1"/>
          </p:cNvSpPr>
          <p:nvPr>
            <p:ph type="sldNum" sz="quarter" idx="10"/>
          </p:nvPr>
        </p:nvSpPr>
        <p:spPr>
          <a:xfrm>
            <a:off x="8382000" y="6553200"/>
            <a:ext cx="381000" cy="228600"/>
          </a:xfrm>
        </p:spPr>
        <p:txBody>
          <a:bodyPr/>
          <a:lstStyle/>
          <a:p>
            <a:pPr>
              <a:defRPr/>
            </a:pPr>
            <a:fld id="{4950C343-94EC-4B0A-98D0-C03C31B3B269}" type="slidenum">
              <a:rPr lang="en-US" smtClean="0"/>
              <a:pPr>
                <a:defRPr/>
              </a:pPr>
              <a:t>11</a:t>
            </a:fld>
            <a:endParaRPr lang="en-US" sz="1200" dirty="0"/>
          </a:p>
        </p:txBody>
      </p:sp>
    </p:spTree>
  </p:cSld>
  <p:clrMapOvr>
    <a:masterClrMapping/>
  </p:clrMapOvr>
  <p:transition spd="med">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04876" y="1296145"/>
            <a:ext cx="7334251" cy="4767264"/>
          </a:xfrm>
        </p:spPr>
        <p:txBody>
          <a:bodyPr/>
          <a:lstStyle/>
          <a:p>
            <a:r>
              <a:rPr lang="en-US" sz="1800" dirty="0" smtClean="0"/>
              <a:t>In its latest annual report card, the EPA has given the Charles River a grade of B+ for water quality</a:t>
            </a:r>
          </a:p>
          <a:p>
            <a:endParaRPr lang="en-US" dirty="0" smtClean="0"/>
          </a:p>
        </p:txBody>
      </p:sp>
      <p:sp>
        <p:nvSpPr>
          <p:cNvPr id="3" name="Title 2"/>
          <p:cNvSpPr>
            <a:spLocks noGrp="1"/>
          </p:cNvSpPr>
          <p:nvPr>
            <p:ph type="title"/>
          </p:nvPr>
        </p:nvSpPr>
        <p:spPr/>
        <p:txBody>
          <a:bodyPr/>
          <a:lstStyle/>
          <a:p>
            <a:r>
              <a:rPr lang="en-US" dirty="0" smtClean="0"/>
              <a:t>Charles River Gets High Marks</a:t>
            </a:r>
            <a:endParaRPr lang="en-US" dirty="0"/>
          </a:p>
        </p:txBody>
      </p:sp>
      <p:pic>
        <p:nvPicPr>
          <p:cNvPr id="5" name="Picture 4" descr="charles-river-mai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64623" y="2286004"/>
            <a:ext cx="8405494" cy="4374776"/>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Boston Now Has Some Of The Cleanest Urban Beaches </a:t>
            </a:r>
            <a:br>
              <a:rPr lang="en-US" dirty="0" smtClean="0"/>
            </a:br>
            <a:r>
              <a:rPr lang="en-US" dirty="0" smtClean="0"/>
              <a:t>In The Country</a:t>
            </a:r>
            <a:endParaRPr lang="en-US"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111</a:t>
            </a:fld>
            <a:endParaRPr lang="en-US" sz="1200" dirty="0"/>
          </a:p>
        </p:txBody>
      </p:sp>
      <p:pic>
        <p:nvPicPr>
          <p:cNvPr id="778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5772" y="1408203"/>
            <a:ext cx="6994525" cy="48581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convery_r\Desktop\shutterstock_83052136[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7897" y="1401764"/>
            <a:ext cx="8260673" cy="5132387"/>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a:xfrm>
            <a:off x="905933" y="1"/>
            <a:ext cx="8372539" cy="842963"/>
          </a:xfrm>
        </p:spPr>
        <p:txBody>
          <a:bodyPr/>
          <a:lstStyle/>
          <a:p>
            <a:r>
              <a:rPr lang="en-US" dirty="0" smtClean="0"/>
              <a:t>Boston’s Waterfront Is The Region’s Fastest Growing Zip Code</a:t>
            </a:r>
            <a:endParaRPr lang="en-US" dirty="0"/>
          </a:p>
        </p:txBody>
      </p:sp>
      <p:sp>
        <p:nvSpPr>
          <p:cNvPr id="4" name="Slide Number Placeholder 3"/>
          <p:cNvSpPr>
            <a:spLocks noGrp="1"/>
          </p:cNvSpPr>
          <p:nvPr>
            <p:ph type="sldNum" sz="quarter" idx="10"/>
          </p:nvPr>
        </p:nvSpPr>
        <p:spPr/>
        <p:txBody>
          <a:bodyPr/>
          <a:lstStyle/>
          <a:p>
            <a:pPr>
              <a:defRPr/>
            </a:pPr>
            <a:fld id="{4950C343-94EC-4B0A-98D0-C03C31B3B269}" type="slidenum">
              <a:rPr lang="en-US" smtClean="0"/>
              <a:pPr>
                <a:defRPr/>
              </a:pPr>
              <a:t>112</a:t>
            </a:fld>
            <a:endParaRPr lang="en-US" sz="1200" dirty="0"/>
          </a:p>
        </p:txBody>
      </p:sp>
      <p:pic>
        <p:nvPicPr>
          <p:cNvPr id="1026" name="Picture 2" descr="C:\Documents and Settings\convery_r\Desktop\08ica600.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7711" y="4695825"/>
            <a:ext cx="4042383" cy="2011680"/>
          </a:xfrm>
          <a:prstGeom prst="rect">
            <a:avLst/>
          </a:prstGeom>
          <a:ln>
            <a:noFill/>
          </a:ln>
          <a:effectLst>
            <a:outerShdw blurRad="190500" algn="tl" rotWithShape="0">
              <a:srgbClr val="000000">
                <a:alpha val="70000"/>
              </a:srgbClr>
            </a:outerShdw>
          </a:effectLst>
        </p:spPr>
      </p:pic>
      <p:pic>
        <p:nvPicPr>
          <p:cNvPr id="1028" name="Picture 4" descr="C:\Documents and Settings\convery_r\Desktop\0000415610_2[1].jp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2" y="1241179"/>
            <a:ext cx="3769215" cy="2007508"/>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“Best Drinking Water” In The Country</a:t>
            </a:r>
            <a:endParaRPr lang="en-US" dirty="0"/>
          </a:p>
        </p:txBody>
      </p:sp>
      <p:sp>
        <p:nvSpPr>
          <p:cNvPr id="4" name="Slide Number Placeholder 3"/>
          <p:cNvSpPr>
            <a:spLocks noGrp="1"/>
          </p:cNvSpPr>
          <p:nvPr>
            <p:ph type="sldNum" sz="quarter" idx="10"/>
          </p:nvPr>
        </p:nvSpPr>
        <p:spPr>
          <a:prstGeom prst="rect">
            <a:avLst/>
          </a:prstGeom>
        </p:spPr>
        <p:txBody>
          <a:bodyPr/>
          <a:lstStyle/>
          <a:p>
            <a:fld id="{E6E4E831-4E13-4FC7-ABC7-100E0F509D03}" type="slidenum">
              <a:rPr lang="en-US" smtClean="0"/>
              <a:pPr/>
              <a:t>113</a:t>
            </a:fld>
            <a:endParaRPr lang="en-US"/>
          </a:p>
        </p:txBody>
      </p:sp>
      <p:grpSp>
        <p:nvGrpSpPr>
          <p:cNvPr id="2" name="Group 8"/>
          <p:cNvGrpSpPr/>
          <p:nvPr/>
        </p:nvGrpSpPr>
        <p:grpSpPr>
          <a:xfrm rot="563847">
            <a:off x="887765" y="1189530"/>
            <a:ext cx="4031412" cy="5375413"/>
            <a:chOff x="0" y="0"/>
            <a:chExt cx="5162550" cy="6437376"/>
          </a:xfrm>
        </p:grpSpPr>
        <p:pic>
          <p:nvPicPr>
            <p:cNvPr id="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31136"/>
              <a:ext cx="5138928" cy="4206240"/>
            </a:xfrm>
            <a:prstGeom prst="rect">
              <a:avLst/>
            </a:prstGeom>
            <a:ln>
              <a:noFill/>
            </a:ln>
            <a:effectLst>
              <a:outerShdw blurRad="190500" algn="tl" rotWithShape="0">
                <a:srgbClr val="000000">
                  <a:alpha val="70000"/>
                </a:srgbClr>
              </a:outerShdw>
            </a:effectLst>
          </p:spPr>
        </p:pic>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162550" cy="2247900"/>
            </a:xfrm>
            <a:prstGeom prst="rect">
              <a:avLst/>
            </a:prstGeom>
            <a:ln>
              <a:noFill/>
            </a:ln>
            <a:effectLst>
              <a:outerShdw blurRad="190500" algn="tl" rotWithShape="0">
                <a:srgbClr val="000000">
                  <a:alpha val="70000"/>
                </a:srgbClr>
              </a:outerShdw>
            </a:effectLst>
          </p:spPr>
        </p:pic>
      </p:gr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46061" y="896470"/>
            <a:ext cx="3185563" cy="5925671"/>
          </a:xfrm>
          <a:prstGeom prst="rect">
            <a:avLst/>
          </a:prstGeom>
          <a:ln>
            <a:noFill/>
          </a:ln>
          <a:effectLst>
            <a:softEdge rad="112500"/>
          </a:effectLst>
        </p:spPr>
      </p:pic>
    </p:spTree>
  </p:cSld>
  <p:clrMapOvr>
    <a:masterClrMapping/>
  </p:clrMapOvr>
  <p:transition spd="med">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ale.jpg"/>
          <p:cNvPicPr>
            <a:picLocks noChangeAspect="1"/>
          </p:cNvPicPr>
          <p:nvPr/>
        </p:nvPicPr>
        <p:blipFill>
          <a:blip r:embed="rId2" cstate="print"/>
          <a:srcRect/>
          <a:stretch>
            <a:fillRect/>
          </a:stretch>
        </p:blipFill>
        <p:spPr>
          <a:xfrm>
            <a:off x="0" y="-304800"/>
            <a:ext cx="9140308" cy="7162800"/>
          </a:xfrm>
          <a:prstGeom prst="rect">
            <a:avLst/>
          </a:prstGeom>
        </p:spPr>
      </p:pic>
      <p:pic>
        <p:nvPicPr>
          <p:cNvPr id="3" name="Picture 2" descr="30 year logo.tif"/>
          <p:cNvPicPr>
            <a:picLocks noChangeAspect="1"/>
          </p:cNvPicPr>
          <p:nvPr/>
        </p:nvPicPr>
        <p:blipFill>
          <a:blip r:embed="rId3" cstate="print"/>
          <a:stretch>
            <a:fillRect/>
          </a:stretch>
        </p:blipFill>
        <p:spPr>
          <a:xfrm>
            <a:off x="3684495" y="-658907"/>
            <a:ext cx="5449041" cy="5401659"/>
          </a:xfrm>
          <a:prstGeom prst="rect">
            <a:avLst/>
          </a:prstGeom>
          <a:ln>
            <a:noFill/>
          </a:ln>
          <a:effectLst>
            <a:outerShdw blurRad="190500" algn="tl" rotWithShape="0">
              <a:srgbClr val="000000">
                <a:alpha val="70000"/>
              </a:srgbClr>
            </a:outerShdw>
          </a:effectLst>
        </p:spPr>
      </p:pic>
      <p:sp>
        <p:nvSpPr>
          <p:cNvPr id="6" name="TextBox 5"/>
          <p:cNvSpPr txBox="1"/>
          <p:nvPr/>
        </p:nvSpPr>
        <p:spPr>
          <a:xfrm>
            <a:off x="6490691" y="3134141"/>
            <a:ext cx="2236510" cy="1323439"/>
          </a:xfrm>
          <a:prstGeom prst="rect">
            <a:avLst/>
          </a:prstGeom>
          <a:noFill/>
        </p:spPr>
        <p:txBody>
          <a:bodyPr wrap="none" rtlCol="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itchFamily="34" charset="0"/>
                <a:ea typeface="Tahoma" pitchFamily="34" charset="0"/>
                <a:cs typeface="Tahoma" pitchFamily="34" charset="0"/>
              </a:rPr>
              <a:t>MWRA</a:t>
            </a:r>
          </a:p>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a typeface="Tahoma" pitchFamily="34" charset="0"/>
                <a:cs typeface="Tahoma" pitchFamily="34" charset="0"/>
              </a:rPr>
              <a:t>1985-2015</a:t>
            </a:r>
            <a:endPar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a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Gaseous Chlorine</a:t>
            </a:r>
            <a:endParaRPr lang="en-US"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12</a:t>
            </a:fld>
            <a:endParaRPr lang="en-US" sz="1200" dirty="0"/>
          </a:p>
        </p:txBody>
      </p:sp>
      <p:pic>
        <p:nvPicPr>
          <p:cNvPr id="78850" name="Picture 2" descr="C:\Users\CONVERY_R\Desktop\2015-06-04LawlerLecture\P3230058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6489" y="1430173"/>
            <a:ext cx="6313158" cy="4611179"/>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dirty="0" smtClean="0"/>
              <a:t>And A Lot Of Leaky, Old Pipes</a:t>
            </a:r>
            <a:endParaRPr lang="en-US" dirty="0"/>
          </a:p>
        </p:txBody>
      </p:sp>
      <p:pic>
        <p:nvPicPr>
          <p:cNvPr id="5124" name="Picture 4" descr="100_0039"/>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554164" y="1600201"/>
            <a:ext cx="6034087" cy="45259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67129962"/>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Neglected Dams And Unprotected Watersheds</a:t>
            </a:r>
            <a:endParaRPr lang="en-US" dirty="0"/>
          </a:p>
        </p:txBody>
      </p:sp>
      <p:pic>
        <p:nvPicPr>
          <p:cNvPr id="5" name="Picture 4" descr="Spot main dam brus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7436" y="1424641"/>
            <a:ext cx="6457496" cy="48327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77086434"/>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 Lot Of Leaky, Old Pipes</a:t>
            </a:r>
            <a:endParaRPr lang="en-US" dirty="0"/>
          </a:p>
        </p:txBody>
      </p:sp>
      <p:pic>
        <p:nvPicPr>
          <p:cNvPr id="4" name="Content Placeholder 3" descr="Somerville, Old Mystic Main Break, Broadway.jpg"/>
          <p:cNvPicPr>
            <a:picLocks noGrp="1" noChangeAspect="1"/>
          </p:cNvPicPr>
          <p:nvPr>
            <p:ph idx="1"/>
          </p:nvPr>
        </p:nvPicPr>
        <p:blipFill>
          <a:blip r:embed="rId2" cstate="print"/>
          <a:stretch>
            <a:fillRect/>
          </a:stretch>
        </p:blipFill>
        <p:spPr>
          <a:xfrm>
            <a:off x="1520563" y="1600201"/>
            <a:ext cx="6102877" cy="45259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84749649"/>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Tuberculated Pipe</a:t>
            </a:r>
            <a:endParaRPr lang="en-US" dirty="0"/>
          </a:p>
        </p:txBody>
      </p:sp>
      <p:pic>
        <p:nvPicPr>
          <p:cNvPr id="5" name="Content Placeholder 4" descr="P2021399.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3847020"/>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 Lot Of Leaky, Old Pipes</a:t>
            </a:r>
            <a:endParaRPr lang="en-US" dirty="0"/>
          </a:p>
        </p:txBody>
      </p:sp>
      <p:pic>
        <p:nvPicPr>
          <p:cNvPr id="5" name="Content Placeholder 3" descr="IMG00208-20110129-1020.jpg"/>
          <p:cNvPicPr>
            <a:picLocks noGrp="1" noChangeAspect="1"/>
          </p:cNvPicPr>
          <p:nvPr/>
        </p:nvPicPr>
        <p:blipFill>
          <a:blip r:embed="rId2" cstate="email">
            <a:extLst>
              <a:ext uri="{28A0092B-C50C-407E-A947-70E740481C1C}">
                <a14:useLocalDpi xmlns:a14="http://schemas.microsoft.com/office/drawing/2010/main"/>
              </a:ext>
            </a:extLst>
          </a:blip>
          <a:stretch>
            <a:fillRect/>
          </a:stretch>
        </p:blipFill>
        <p:spPr>
          <a:xfrm>
            <a:off x="1181100" y="1346201"/>
            <a:ext cx="6769100" cy="50768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90467477"/>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Leaking Valve Assembly</a:t>
            </a:r>
            <a:endParaRPr lang="en-US" dirty="0"/>
          </a:p>
        </p:txBody>
      </p:sp>
      <p:pic>
        <p:nvPicPr>
          <p:cNvPr id="6" name="Picture 5" descr="P7050282.JPG"/>
          <p:cNvPicPr>
            <a:picLocks noChangeAspect="1"/>
          </p:cNvPicPr>
          <p:nvPr/>
        </p:nvPicPr>
        <p:blipFill>
          <a:blip r:embed="rId2" cstate="email">
            <a:lum bright="10000"/>
            <a:extLst>
              <a:ext uri="{28A0092B-C50C-407E-A947-70E740481C1C}">
                <a14:useLocalDpi xmlns:a14="http://schemas.microsoft.com/office/drawing/2010/main"/>
              </a:ext>
            </a:extLst>
          </a:blip>
          <a:stretch>
            <a:fillRect/>
          </a:stretch>
        </p:blipFill>
        <p:spPr>
          <a:xfrm>
            <a:off x="1044576" y="1257258"/>
            <a:ext cx="7026779" cy="5257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71154046"/>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Water System Demand Exceeded Safe Yield</a:t>
            </a:r>
            <a:endParaRPr lang="en-US"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19</a:t>
            </a:fld>
            <a:endParaRPr lang="en-US" sz="1200" dirty="0"/>
          </a:p>
        </p:txBody>
      </p:sp>
      <p:grpSp>
        <p:nvGrpSpPr>
          <p:cNvPr id="5" name="Group 3"/>
          <p:cNvGrpSpPr>
            <a:grpSpLocks/>
          </p:cNvGrpSpPr>
          <p:nvPr/>
        </p:nvGrpSpPr>
        <p:grpSpPr bwMode="auto">
          <a:xfrm>
            <a:off x="1763992" y="1816381"/>
            <a:ext cx="5466075" cy="3565246"/>
            <a:chOff x="1168" y="1117"/>
            <a:chExt cx="3071" cy="1951"/>
          </a:xfrm>
        </p:grpSpPr>
        <p:pic>
          <p:nvPicPr>
            <p:cNvPr id="6" name="Picture 4" descr="C:\Documents and Settings\convery_r\Desktop\Rappaport Institute\usage1 copy.jpg"/>
            <p:cNvPicPr>
              <a:picLocks noChangeAspect="1" noChangeArrowheads="1"/>
            </p:cNvPicPr>
            <p:nvPr/>
          </p:nvPicPr>
          <p:blipFill>
            <a:blip r:embed="rId2" cstate="print"/>
            <a:srcRect/>
            <a:stretch>
              <a:fillRect/>
            </a:stretch>
          </p:blipFill>
          <p:spPr bwMode="auto">
            <a:xfrm>
              <a:off x="1168" y="1117"/>
              <a:ext cx="3020" cy="1951"/>
            </a:xfrm>
            <a:prstGeom prst="rect">
              <a:avLst/>
            </a:prstGeom>
            <a:ln>
              <a:noFill/>
            </a:ln>
            <a:effectLst>
              <a:outerShdw blurRad="190500" algn="tl" rotWithShape="0">
                <a:srgbClr val="000000">
                  <a:alpha val="70000"/>
                </a:srgbClr>
              </a:outerShdw>
            </a:effectLst>
          </p:spPr>
        </p:pic>
        <p:sp>
          <p:nvSpPr>
            <p:cNvPr id="7" name="Text Box 5"/>
            <p:cNvSpPr txBox="1">
              <a:spLocks noChangeArrowheads="1"/>
            </p:cNvSpPr>
            <p:nvPr/>
          </p:nvSpPr>
          <p:spPr bwMode="auto">
            <a:xfrm>
              <a:off x="3897" y="2845"/>
              <a:ext cx="342" cy="202"/>
            </a:xfrm>
            <a:prstGeom prst="rect">
              <a:avLst/>
            </a:prstGeom>
            <a:noFill/>
            <a:ln w="9525">
              <a:noFill/>
              <a:miter lim="800000"/>
              <a:headEnd/>
              <a:tailEnd/>
            </a:ln>
            <a:effectLst/>
          </p:spPr>
          <p:txBody>
            <a:bodyPr wrap="none">
              <a:spAutoFit/>
            </a:bodyPr>
            <a:lstStyle/>
            <a:p>
              <a:r>
                <a:rPr lang="en-US" b="1" dirty="0">
                  <a:solidFill>
                    <a:srgbClr val="4D4D4D"/>
                  </a:solidFill>
                  <a:latin typeface="Arial Narrow" pitchFamily="34" charset="0"/>
                </a:rPr>
                <a:t>1987</a:t>
              </a:r>
              <a:endParaRPr lang="en-US" sz="1600" dirty="0">
                <a:solidFill>
                  <a:srgbClr val="4D4D4D"/>
                </a:solidFill>
                <a:latin typeface="Times New Roman" pitchFamily="18" charset="0"/>
              </a:endParaRPr>
            </a:p>
          </p:txBody>
        </p:sp>
      </p:gr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r>
              <a:rPr lang="en-US" altLang="en-US" dirty="0" smtClean="0">
                <a:effectLst>
                  <a:outerShdw blurRad="38100" dist="38100" dir="2700000" algn="tl">
                    <a:srgbClr val="000000">
                      <a:alpha val="43137"/>
                    </a:srgbClr>
                  </a:outerShdw>
                </a:effectLst>
              </a:rPr>
              <a:t>MWRA Service Area</a:t>
            </a:r>
          </a:p>
        </p:txBody>
      </p:sp>
      <p:sp>
        <p:nvSpPr>
          <p:cNvPr id="5124" name="Rectangle 5"/>
          <p:cNvSpPr>
            <a:spLocks noGrp="1" noChangeArrowheads="1"/>
          </p:cNvSpPr>
          <p:nvPr>
            <p:ph type="body" idx="1"/>
          </p:nvPr>
        </p:nvSpPr>
        <p:spPr>
          <a:xfrm>
            <a:off x="571500" y="1219200"/>
            <a:ext cx="8001000" cy="990600"/>
          </a:xfrm>
        </p:spPr>
        <p:txBody>
          <a:bodyPr>
            <a:noAutofit/>
          </a:bodyPr>
          <a:lstStyle/>
          <a:p>
            <a:r>
              <a:rPr lang="en-US" altLang="en-US" sz="1800" dirty="0" smtClean="0"/>
              <a:t>MWRA provides wholesale water and wastewater services to over 2.5 million customers in 61 communities</a:t>
            </a:r>
          </a:p>
          <a:p>
            <a:pPr>
              <a:lnSpc>
                <a:spcPct val="40000"/>
              </a:lnSpc>
            </a:pPr>
            <a:endParaRPr lang="en-US" altLang="en-US" sz="1800" dirty="0" smtClean="0"/>
          </a:p>
          <a:p>
            <a:r>
              <a:rPr lang="en-US" altLang="en-US" sz="1800" dirty="0" smtClean="0"/>
              <a:t>On average, MWRA delivers an average of 200 million gallons per day to its water customers, with a peak demand of 350 million gallons </a:t>
            </a:r>
          </a:p>
          <a:p>
            <a:pPr>
              <a:lnSpc>
                <a:spcPct val="80000"/>
              </a:lnSpc>
            </a:pPr>
            <a:endParaRPr lang="en-US" altLang="en-US" sz="1800" dirty="0" smtClean="0"/>
          </a:p>
          <a:p>
            <a:r>
              <a:rPr lang="en-US" altLang="en-US" sz="1800" dirty="0" smtClean="0"/>
              <a:t>MWRA collects and treats an average of 350 million gallons of wastewater per day, with a peak capacity of 1.2 billion gallons</a:t>
            </a:r>
          </a:p>
          <a:p>
            <a:endParaRPr lang="en-US" altLang="en-US" sz="1500" dirty="0" smtClean="0"/>
          </a:p>
        </p:txBody>
      </p:sp>
      <p:pic>
        <p:nvPicPr>
          <p:cNvPr id="5125" name="Picture 6" descr="servicearea_nov200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003" y="3525800"/>
            <a:ext cx="8266113" cy="33242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title"/>
          </p:nvPr>
        </p:nvSpPr>
        <p:spPr/>
        <p:txBody>
          <a:bodyPr/>
          <a:lstStyle/>
          <a:p>
            <a:r>
              <a:rPr lang="en-US" dirty="0" smtClean="0"/>
              <a:t>Studies For Alternative Sources</a:t>
            </a:r>
          </a:p>
        </p:txBody>
      </p:sp>
      <p:pic>
        <p:nvPicPr>
          <p:cNvPr id="1323011" name="Picture 3" descr="northfield1"/>
          <p:cNvPicPr>
            <a:picLocks noGrp="1" noChangeAspect="1" noChangeArrowheads="1"/>
          </p:cNvPicPr>
          <p:nvPr>
            <p:ph type="body" idx="1"/>
          </p:nvPr>
        </p:nvPicPr>
        <p:blipFill>
          <a:blip r:embed="rId2"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a:xfrm>
            <a:off x="2066926" y="2480754"/>
            <a:ext cx="6662738" cy="4032759"/>
          </a:xfrm>
          <a:prstGeom prst="rect">
            <a:avLst/>
          </a:prstGeom>
          <a:ln>
            <a:noFill/>
          </a:ln>
          <a:effectLst>
            <a:outerShdw blurRad="190500" algn="tl" rotWithShape="0">
              <a:srgbClr val="000000">
                <a:alpha val="70000"/>
              </a:srgbClr>
            </a:outerShdw>
          </a:effectLst>
        </p:spPr>
      </p:pic>
      <p:sp>
        <p:nvSpPr>
          <p:cNvPr id="1323012" name="Rectangle 4"/>
          <p:cNvSpPr>
            <a:spLocks noChangeArrowheads="1"/>
          </p:cNvSpPr>
          <p:nvPr/>
        </p:nvSpPr>
        <p:spPr bwMode="auto">
          <a:xfrm>
            <a:off x="609600" y="1447800"/>
            <a:ext cx="8001000" cy="4800600"/>
          </a:xfrm>
          <a:prstGeom prst="rect">
            <a:avLst/>
          </a:prstGeom>
          <a:noFill/>
          <a:ln w="9525">
            <a:noFill/>
            <a:miter lim="800000"/>
            <a:headEnd/>
            <a:tailEnd/>
          </a:ln>
          <a:effectLst/>
        </p:spPr>
        <p:txBody>
          <a:bodyPr/>
          <a:lstStyle/>
          <a:p>
            <a:pPr marL="342900" indent="-342900" eaLnBrk="0" hangingPunct="0">
              <a:spcBef>
                <a:spcPct val="20000"/>
              </a:spcBef>
              <a:buFontTx/>
              <a:buChar char="•"/>
            </a:pPr>
            <a:r>
              <a:rPr lang="en-US" sz="1800" dirty="0">
                <a:solidFill>
                  <a:srgbClr val="003399"/>
                </a:solidFill>
              </a:rPr>
              <a:t>The Northfield Project was a proposal for skimming Connecticut River spring flood flows and diverting them into the Quabbin </a:t>
            </a:r>
            <a:r>
              <a:rPr lang="en-US" sz="1800" dirty="0" smtClean="0">
                <a:solidFill>
                  <a:srgbClr val="003399"/>
                </a:solidFill>
              </a:rPr>
              <a:t>Reservoir</a:t>
            </a:r>
            <a:endParaRPr lang="en-US" sz="1800" dirty="0">
              <a:solidFill>
                <a:srgbClr val="003399"/>
              </a:solidFill>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ctr">
              <a:buNone/>
            </a:pPr>
            <a:endParaRPr lang="en-US" sz="3200" dirty="0" smtClean="0"/>
          </a:p>
          <a:p>
            <a:pPr algn="ctr">
              <a:buNone/>
            </a:pPr>
            <a:endParaRPr lang="en-US" sz="3200" dirty="0" smtClean="0"/>
          </a:p>
          <a:p>
            <a:pPr algn="ctr">
              <a:buNone/>
            </a:pPr>
            <a:endParaRPr lang="en-US" sz="3200" dirty="0" smtClean="0"/>
          </a:p>
          <a:p>
            <a:pPr algn="ctr">
              <a:buNone/>
            </a:pPr>
            <a:r>
              <a:rPr lang="en-US" sz="3200" dirty="0" smtClean="0"/>
              <a:t>What did we have to do?</a:t>
            </a:r>
            <a:endParaRPr lang="en-US" sz="3200" dirty="0"/>
          </a:p>
        </p:txBody>
      </p:sp>
      <p:sp>
        <p:nvSpPr>
          <p:cNvPr id="4" name="Title 3"/>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21</a:t>
            </a:fld>
            <a:endParaRPr lang="en-US" sz="1200"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noFill/>
        </p:spPr>
        <p:txBody>
          <a:bodyPr/>
          <a:lstStyle/>
          <a:p>
            <a:r>
              <a:rPr lang="en-US" smtClean="0"/>
              <a:t>MWRA’s $7 Billion Capital Improvement Program</a:t>
            </a:r>
            <a:r>
              <a:rPr lang="en-US" sz="1800" smtClean="0"/>
              <a:t>  </a:t>
            </a:r>
          </a:p>
        </p:txBody>
      </p:sp>
      <p:sp>
        <p:nvSpPr>
          <p:cNvPr id="369" name="Rectangle 5"/>
          <p:cNvSpPr>
            <a:spLocks noChangeArrowheads="1"/>
          </p:cNvSpPr>
          <p:nvPr/>
        </p:nvSpPr>
        <p:spPr bwMode="auto">
          <a:xfrm>
            <a:off x="701740" y="1981200"/>
            <a:ext cx="7019924" cy="27041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0" name="Rectangle 3"/>
          <p:cNvSpPr>
            <a:spLocks noChangeArrowheads="1"/>
          </p:cNvSpPr>
          <p:nvPr/>
        </p:nvSpPr>
        <p:spPr bwMode="auto">
          <a:xfrm>
            <a:off x="1826474" y="4724182"/>
            <a:ext cx="2664845" cy="143655"/>
          </a:xfrm>
          <a:prstGeom prst="rect">
            <a:avLst/>
          </a:prstGeom>
          <a:solidFill>
            <a:srgbClr val="FFCC99"/>
          </a:solidFill>
          <a:ln w="12700" algn="ctr">
            <a:solidFill>
              <a:schemeClr val="tx1"/>
            </a:solidFill>
            <a:miter lim="800000"/>
            <a:headEnd/>
            <a:tailEnd/>
          </a:ln>
        </p:spPr>
        <p:txBody>
          <a:bodyPr wrap="none" anchor="ctr"/>
          <a:lstStyle/>
          <a:p>
            <a:pPr algn="ctr" eaLnBrk="0" hangingPunct="0"/>
            <a:r>
              <a:rPr lang="en-US" sz="1000" dirty="0">
                <a:solidFill>
                  <a:schemeClr val="tx1"/>
                </a:solidFill>
                <a:latin typeface="Arial Narrow" pitchFamily="34" charset="0"/>
              </a:rPr>
              <a:t>Boston Harbor Project</a:t>
            </a:r>
          </a:p>
        </p:txBody>
      </p:sp>
      <p:sp>
        <p:nvSpPr>
          <p:cNvPr id="371" name="Rectangle 4"/>
          <p:cNvSpPr>
            <a:spLocks noChangeArrowheads="1"/>
          </p:cNvSpPr>
          <p:nvPr/>
        </p:nvSpPr>
        <p:spPr bwMode="auto">
          <a:xfrm>
            <a:off x="3121701" y="4902566"/>
            <a:ext cx="1916465" cy="144564"/>
          </a:xfrm>
          <a:prstGeom prst="rect">
            <a:avLst/>
          </a:prstGeom>
          <a:solidFill>
            <a:srgbClr val="99CCFF"/>
          </a:solidFill>
          <a:ln w="12700" algn="ctr">
            <a:solidFill>
              <a:schemeClr val="tx1"/>
            </a:solidFill>
            <a:miter lim="800000"/>
            <a:headEnd/>
            <a:tailEnd/>
          </a:ln>
        </p:spPr>
        <p:txBody>
          <a:bodyPr wrap="none" anchor="ctr"/>
          <a:lstStyle/>
          <a:p>
            <a:pPr algn="ctr" eaLnBrk="0" hangingPunct="0"/>
            <a:r>
              <a:rPr lang="en-US" sz="1000" dirty="0">
                <a:solidFill>
                  <a:schemeClr val="tx1"/>
                </a:solidFill>
                <a:latin typeface="Arial Narrow" pitchFamily="34" charset="0"/>
              </a:rPr>
              <a:t>MetroWest Supply Tunnel</a:t>
            </a:r>
          </a:p>
        </p:txBody>
      </p:sp>
      <p:sp>
        <p:nvSpPr>
          <p:cNvPr id="372" name="Rectangle 5"/>
          <p:cNvSpPr>
            <a:spLocks noChangeArrowheads="1"/>
          </p:cNvSpPr>
          <p:nvPr/>
        </p:nvSpPr>
        <p:spPr bwMode="auto">
          <a:xfrm>
            <a:off x="5797308" y="4910675"/>
            <a:ext cx="1795798" cy="145420"/>
          </a:xfrm>
          <a:prstGeom prst="rect">
            <a:avLst/>
          </a:prstGeom>
          <a:solidFill>
            <a:srgbClr val="99CCFF"/>
          </a:solidFill>
          <a:ln w="12700" algn="ctr">
            <a:solidFill>
              <a:schemeClr val="tx1"/>
            </a:solidFill>
            <a:miter lim="800000"/>
            <a:headEnd/>
            <a:tailEnd/>
          </a:ln>
        </p:spPr>
        <p:txBody>
          <a:bodyPr wrap="none" anchor="ctr"/>
          <a:lstStyle/>
          <a:p>
            <a:pPr algn="ctr" eaLnBrk="0" hangingPunct="0"/>
            <a:r>
              <a:rPr lang="en-US" sz="1000" dirty="0" err="1">
                <a:solidFill>
                  <a:schemeClr val="tx1"/>
                </a:solidFill>
                <a:latin typeface="Arial Narrow" pitchFamily="34" charset="0"/>
              </a:rPr>
              <a:t>Hultman</a:t>
            </a:r>
            <a:r>
              <a:rPr lang="en-US" sz="1000" dirty="0">
                <a:solidFill>
                  <a:schemeClr val="tx1"/>
                </a:solidFill>
                <a:latin typeface="Arial Narrow" pitchFamily="34" charset="0"/>
              </a:rPr>
              <a:t> Aqueduct Rehab</a:t>
            </a:r>
          </a:p>
        </p:txBody>
      </p:sp>
      <p:sp>
        <p:nvSpPr>
          <p:cNvPr id="373" name="Rectangle 6"/>
          <p:cNvSpPr>
            <a:spLocks noChangeArrowheads="1"/>
          </p:cNvSpPr>
          <p:nvPr/>
        </p:nvSpPr>
        <p:spPr bwMode="auto">
          <a:xfrm>
            <a:off x="3548966" y="5091617"/>
            <a:ext cx="2753225" cy="125843"/>
          </a:xfrm>
          <a:prstGeom prst="rect">
            <a:avLst/>
          </a:prstGeom>
          <a:solidFill>
            <a:srgbClr val="99CCFF"/>
          </a:solidFill>
          <a:ln w="12700" algn="ctr">
            <a:solidFill>
              <a:schemeClr val="tx1"/>
            </a:solidFill>
            <a:miter lim="800000"/>
            <a:headEnd/>
            <a:tailEnd/>
          </a:ln>
        </p:spPr>
        <p:txBody>
          <a:bodyPr wrap="none" anchor="ctr"/>
          <a:lstStyle/>
          <a:p>
            <a:pPr algn="ctr" eaLnBrk="0" hangingPunct="0"/>
            <a:r>
              <a:rPr lang="en-US" sz="1000">
                <a:solidFill>
                  <a:schemeClr val="tx1"/>
                </a:solidFill>
                <a:latin typeface="Arial Narrow" pitchFamily="34" charset="0"/>
              </a:rPr>
              <a:t>Spot Pond Supply Mains</a:t>
            </a:r>
          </a:p>
        </p:txBody>
      </p:sp>
      <p:sp>
        <p:nvSpPr>
          <p:cNvPr id="374" name="Rectangle 7"/>
          <p:cNvSpPr>
            <a:spLocks noChangeArrowheads="1"/>
          </p:cNvSpPr>
          <p:nvPr/>
        </p:nvSpPr>
        <p:spPr bwMode="auto">
          <a:xfrm>
            <a:off x="3689388" y="5420648"/>
            <a:ext cx="2478329" cy="146435"/>
          </a:xfrm>
          <a:prstGeom prst="rect">
            <a:avLst/>
          </a:prstGeom>
          <a:solidFill>
            <a:srgbClr val="FFCC99"/>
          </a:solidFill>
          <a:ln w="12700" algn="ctr">
            <a:solidFill>
              <a:schemeClr val="tx1"/>
            </a:solidFill>
            <a:miter lim="800000"/>
            <a:headEnd/>
            <a:tailEnd/>
          </a:ln>
        </p:spPr>
        <p:txBody>
          <a:bodyPr wrap="none" anchor="ctr"/>
          <a:lstStyle/>
          <a:p>
            <a:pPr algn="ctr" eaLnBrk="0" hangingPunct="0"/>
            <a:r>
              <a:rPr lang="en-US" sz="1000" dirty="0">
                <a:solidFill>
                  <a:schemeClr val="tx1"/>
                </a:solidFill>
                <a:latin typeface="Arial Narrow" pitchFamily="34" charset="0"/>
              </a:rPr>
              <a:t>Braintree-Weymouth Relief Facilities</a:t>
            </a:r>
          </a:p>
        </p:txBody>
      </p:sp>
      <p:sp>
        <p:nvSpPr>
          <p:cNvPr id="375" name="Rectangle 8"/>
          <p:cNvSpPr>
            <a:spLocks noChangeArrowheads="1"/>
          </p:cNvSpPr>
          <p:nvPr/>
        </p:nvSpPr>
        <p:spPr bwMode="auto">
          <a:xfrm>
            <a:off x="3680426" y="5244353"/>
            <a:ext cx="4289198" cy="152400"/>
          </a:xfrm>
          <a:prstGeom prst="rect">
            <a:avLst/>
          </a:prstGeom>
          <a:solidFill>
            <a:srgbClr val="99CCFF"/>
          </a:solidFill>
          <a:ln w="12700" algn="ctr">
            <a:solidFill>
              <a:schemeClr val="tx1"/>
            </a:solidFill>
            <a:miter lim="800000"/>
            <a:headEnd/>
            <a:tailEnd/>
          </a:ln>
        </p:spPr>
        <p:txBody>
          <a:bodyPr wrap="none" anchor="ctr"/>
          <a:lstStyle/>
          <a:p>
            <a:pPr algn="ctr" eaLnBrk="0" hangingPunct="0"/>
            <a:r>
              <a:rPr lang="en-US" sz="1000" dirty="0" smtClean="0">
                <a:solidFill>
                  <a:schemeClr val="tx1"/>
                </a:solidFill>
                <a:latin typeface="Arial Narrow" pitchFamily="34" charset="0"/>
              </a:rPr>
              <a:t>Covered Storage Projects</a:t>
            </a:r>
            <a:endParaRPr lang="en-US" sz="1000" dirty="0">
              <a:solidFill>
                <a:schemeClr val="tx1"/>
              </a:solidFill>
              <a:latin typeface="Arial Narrow" pitchFamily="34" charset="0"/>
            </a:endParaRPr>
          </a:p>
        </p:txBody>
      </p:sp>
      <p:sp>
        <p:nvSpPr>
          <p:cNvPr id="376" name="Rectangle 9"/>
          <p:cNvSpPr>
            <a:spLocks noChangeArrowheads="1"/>
          </p:cNvSpPr>
          <p:nvPr/>
        </p:nvSpPr>
        <p:spPr bwMode="auto">
          <a:xfrm>
            <a:off x="4987795" y="5598172"/>
            <a:ext cx="3784095" cy="127032"/>
          </a:xfrm>
          <a:prstGeom prst="rect">
            <a:avLst/>
          </a:prstGeom>
          <a:solidFill>
            <a:srgbClr val="99CCFF"/>
          </a:solidFill>
          <a:ln w="12700" algn="ctr">
            <a:solidFill>
              <a:schemeClr val="tx1"/>
            </a:solidFill>
            <a:miter lim="800000"/>
            <a:headEnd/>
            <a:tailEnd/>
          </a:ln>
        </p:spPr>
        <p:txBody>
          <a:bodyPr wrap="none" anchor="ctr"/>
          <a:lstStyle/>
          <a:p>
            <a:pPr algn="ctr" eaLnBrk="0" hangingPunct="0"/>
            <a:r>
              <a:rPr lang="en-US" sz="1000">
                <a:solidFill>
                  <a:schemeClr val="tx1"/>
                </a:solidFill>
                <a:latin typeface="Arial Narrow" pitchFamily="34" charset="0"/>
              </a:rPr>
              <a:t>Weston Aqueduct Supply Mains</a:t>
            </a:r>
          </a:p>
        </p:txBody>
      </p:sp>
      <p:sp>
        <p:nvSpPr>
          <p:cNvPr id="377" name="Rectangle 10"/>
          <p:cNvSpPr>
            <a:spLocks noChangeArrowheads="1"/>
          </p:cNvSpPr>
          <p:nvPr/>
        </p:nvSpPr>
        <p:spPr bwMode="auto">
          <a:xfrm>
            <a:off x="3804438" y="5771811"/>
            <a:ext cx="1673189" cy="140324"/>
          </a:xfrm>
          <a:prstGeom prst="rect">
            <a:avLst/>
          </a:prstGeom>
          <a:solidFill>
            <a:srgbClr val="99CCFF"/>
          </a:solidFill>
          <a:ln w="12700" algn="ctr">
            <a:solidFill>
              <a:schemeClr val="tx1"/>
            </a:solidFill>
            <a:miter lim="800000"/>
            <a:headEnd/>
            <a:tailEnd/>
          </a:ln>
        </p:spPr>
        <p:txBody>
          <a:bodyPr wrap="none" anchor="ctr"/>
          <a:lstStyle/>
          <a:p>
            <a:pPr algn="ctr" eaLnBrk="0" hangingPunct="0"/>
            <a:r>
              <a:rPr lang="en-US" sz="1000" dirty="0">
                <a:solidFill>
                  <a:schemeClr val="tx1"/>
                </a:solidFill>
                <a:latin typeface="Arial Narrow" pitchFamily="34" charset="0"/>
              </a:rPr>
              <a:t>Carroll Water Treatment Plant</a:t>
            </a:r>
          </a:p>
        </p:txBody>
      </p:sp>
      <p:sp>
        <p:nvSpPr>
          <p:cNvPr id="378" name="Rectangle 11"/>
          <p:cNvSpPr>
            <a:spLocks noChangeArrowheads="1"/>
          </p:cNvSpPr>
          <p:nvPr/>
        </p:nvSpPr>
        <p:spPr bwMode="auto">
          <a:xfrm>
            <a:off x="6871547" y="5761203"/>
            <a:ext cx="769369" cy="135140"/>
          </a:xfrm>
          <a:prstGeom prst="rect">
            <a:avLst/>
          </a:prstGeom>
          <a:solidFill>
            <a:srgbClr val="99CCFF"/>
          </a:solidFill>
          <a:ln w="12700" algn="ctr">
            <a:solidFill>
              <a:schemeClr val="tx1"/>
            </a:solidFill>
            <a:miter lim="800000"/>
            <a:headEnd/>
            <a:tailEnd/>
          </a:ln>
        </p:spPr>
        <p:txBody>
          <a:bodyPr wrap="none" anchor="ctr"/>
          <a:lstStyle/>
          <a:p>
            <a:pPr algn="ctr" eaLnBrk="0" hangingPunct="0"/>
            <a:r>
              <a:rPr lang="en-US" sz="1000" dirty="0">
                <a:solidFill>
                  <a:schemeClr val="tx1"/>
                </a:solidFill>
                <a:latin typeface="Arial Narrow" pitchFamily="34" charset="0"/>
              </a:rPr>
              <a:t>UV Treatment</a:t>
            </a:r>
          </a:p>
        </p:txBody>
      </p:sp>
      <p:sp>
        <p:nvSpPr>
          <p:cNvPr id="379" name="Rectangle 12"/>
          <p:cNvSpPr>
            <a:spLocks noChangeArrowheads="1"/>
          </p:cNvSpPr>
          <p:nvPr/>
        </p:nvSpPr>
        <p:spPr bwMode="auto">
          <a:xfrm>
            <a:off x="4524490" y="5956662"/>
            <a:ext cx="978516" cy="136751"/>
          </a:xfrm>
          <a:prstGeom prst="rect">
            <a:avLst/>
          </a:prstGeom>
          <a:solidFill>
            <a:srgbClr val="FFCC99"/>
          </a:solidFill>
          <a:ln w="12700" algn="ctr">
            <a:solidFill>
              <a:schemeClr val="tx1"/>
            </a:solidFill>
            <a:miter lim="800000"/>
            <a:headEnd/>
            <a:tailEnd/>
          </a:ln>
        </p:spPr>
        <p:txBody>
          <a:bodyPr wrap="none" anchor="ctr"/>
          <a:lstStyle/>
          <a:p>
            <a:pPr algn="ctr" eaLnBrk="0" hangingPunct="0"/>
            <a:r>
              <a:rPr lang="en-US" sz="1000">
                <a:solidFill>
                  <a:schemeClr val="tx1"/>
                </a:solidFill>
                <a:latin typeface="Arial Narrow" pitchFamily="34" charset="0"/>
              </a:rPr>
              <a:t>Union Park</a:t>
            </a:r>
          </a:p>
        </p:txBody>
      </p:sp>
      <p:sp>
        <p:nvSpPr>
          <p:cNvPr id="380" name="Rectangle 13"/>
          <p:cNvSpPr>
            <a:spLocks noChangeArrowheads="1"/>
          </p:cNvSpPr>
          <p:nvPr/>
        </p:nvSpPr>
        <p:spPr bwMode="auto">
          <a:xfrm>
            <a:off x="4542417" y="6133334"/>
            <a:ext cx="2073536" cy="168855"/>
          </a:xfrm>
          <a:prstGeom prst="rect">
            <a:avLst/>
          </a:prstGeom>
          <a:solidFill>
            <a:srgbClr val="FFCC99"/>
          </a:solidFill>
          <a:ln w="12700" algn="ctr">
            <a:solidFill>
              <a:schemeClr val="tx1"/>
            </a:solidFill>
            <a:miter lim="800000"/>
            <a:headEnd/>
            <a:tailEnd/>
          </a:ln>
        </p:spPr>
        <p:txBody>
          <a:bodyPr wrap="none" anchor="ctr"/>
          <a:lstStyle/>
          <a:p>
            <a:pPr algn="ctr" eaLnBrk="0" hangingPunct="0"/>
            <a:r>
              <a:rPr lang="en-US" sz="1000" dirty="0">
                <a:solidFill>
                  <a:schemeClr val="tx1"/>
                </a:solidFill>
                <a:latin typeface="Arial Narrow" pitchFamily="34" charset="0"/>
              </a:rPr>
              <a:t>East Boston Branch Sewer</a:t>
            </a:r>
          </a:p>
        </p:txBody>
      </p:sp>
      <p:sp>
        <p:nvSpPr>
          <p:cNvPr id="381" name="Rectangle 14"/>
          <p:cNvSpPr>
            <a:spLocks noChangeArrowheads="1"/>
          </p:cNvSpPr>
          <p:nvPr/>
        </p:nvSpPr>
        <p:spPr bwMode="auto">
          <a:xfrm>
            <a:off x="4658943" y="6340277"/>
            <a:ext cx="2136304" cy="150171"/>
          </a:xfrm>
          <a:prstGeom prst="rect">
            <a:avLst/>
          </a:prstGeom>
          <a:solidFill>
            <a:srgbClr val="FFCC99"/>
          </a:solidFill>
          <a:ln w="12700" algn="ctr">
            <a:solidFill>
              <a:schemeClr val="tx1"/>
            </a:solidFill>
            <a:miter lim="800000"/>
            <a:headEnd/>
            <a:tailEnd/>
          </a:ln>
        </p:spPr>
        <p:txBody>
          <a:bodyPr wrap="none" anchor="ctr"/>
          <a:lstStyle/>
          <a:p>
            <a:pPr algn="ctr" eaLnBrk="0" hangingPunct="0"/>
            <a:r>
              <a:rPr lang="en-US" sz="1000" dirty="0" smtClean="0">
                <a:solidFill>
                  <a:schemeClr val="tx1"/>
                </a:solidFill>
                <a:latin typeface="Arial Narrow" pitchFamily="34" charset="0"/>
              </a:rPr>
              <a:t>South Boston CSO</a:t>
            </a:r>
            <a:endParaRPr lang="en-US" sz="1000" dirty="0">
              <a:solidFill>
                <a:schemeClr val="tx1"/>
              </a:solidFill>
              <a:latin typeface="Arial Narrow" pitchFamily="34" charset="0"/>
            </a:endParaRPr>
          </a:p>
        </p:txBody>
      </p:sp>
      <p:sp>
        <p:nvSpPr>
          <p:cNvPr id="382" name="Rectangle 15"/>
          <p:cNvSpPr>
            <a:spLocks noChangeArrowheads="1"/>
          </p:cNvSpPr>
          <p:nvPr/>
        </p:nvSpPr>
        <p:spPr bwMode="auto">
          <a:xfrm>
            <a:off x="3782012" y="6516143"/>
            <a:ext cx="4187612" cy="171528"/>
          </a:xfrm>
          <a:prstGeom prst="rect">
            <a:avLst/>
          </a:prstGeom>
          <a:solidFill>
            <a:srgbClr val="FFCC99"/>
          </a:solidFill>
          <a:ln w="12700" algn="ctr">
            <a:solidFill>
              <a:schemeClr val="tx1"/>
            </a:solidFill>
            <a:miter lim="800000"/>
            <a:headEnd/>
            <a:tailEnd/>
          </a:ln>
        </p:spPr>
        <p:txBody>
          <a:bodyPr wrap="none" anchor="ctr"/>
          <a:lstStyle/>
          <a:p>
            <a:pPr algn="ctr" eaLnBrk="0" hangingPunct="0"/>
            <a:r>
              <a:rPr lang="en-US" sz="1000">
                <a:solidFill>
                  <a:schemeClr val="tx1"/>
                </a:solidFill>
                <a:latin typeface="Arial Narrow" pitchFamily="34" charset="0"/>
              </a:rPr>
              <a:t>Community Managed CSO Projects</a:t>
            </a:r>
          </a:p>
        </p:txBody>
      </p:sp>
      <p:sp>
        <p:nvSpPr>
          <p:cNvPr id="383" name="Rectangle 20"/>
          <p:cNvSpPr>
            <a:spLocks noChangeArrowheads="1"/>
          </p:cNvSpPr>
          <p:nvPr/>
        </p:nvSpPr>
        <p:spPr bwMode="auto">
          <a:xfrm>
            <a:off x="4536142" y="4724182"/>
            <a:ext cx="4225085" cy="152620"/>
          </a:xfrm>
          <a:prstGeom prst="rect">
            <a:avLst/>
          </a:prstGeom>
          <a:solidFill>
            <a:srgbClr val="FFCC99"/>
          </a:solidFill>
          <a:ln w="12700" algn="ctr">
            <a:solidFill>
              <a:schemeClr val="tx1"/>
            </a:solidFill>
            <a:miter lim="800000"/>
            <a:headEnd/>
            <a:tailEnd/>
          </a:ln>
        </p:spPr>
        <p:txBody>
          <a:bodyPr wrap="none" anchor="ctr"/>
          <a:lstStyle/>
          <a:p>
            <a:pPr algn="ctr" eaLnBrk="0" hangingPunct="0"/>
            <a:r>
              <a:rPr lang="en-US" sz="1000" dirty="0">
                <a:solidFill>
                  <a:schemeClr val="tx1"/>
                </a:solidFill>
                <a:latin typeface="Arial Narrow" pitchFamily="34" charset="0"/>
              </a:rPr>
              <a:t>Deer Island Asset Protection</a:t>
            </a:r>
          </a:p>
        </p:txBody>
      </p:sp>
      <p:graphicFrame>
        <p:nvGraphicFramePr>
          <p:cNvPr id="21" name="Chart 20"/>
          <p:cNvGraphicFramePr>
            <a:graphicFrameLocks noGrp="1"/>
          </p:cNvGraphicFramePr>
          <p:nvPr/>
        </p:nvGraphicFramePr>
        <p:xfrm>
          <a:off x="152401" y="509587"/>
          <a:ext cx="8710612" cy="4107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mtClean="0"/>
              <a:t>80% Of Capital Spending Has Been Mandated</a:t>
            </a:r>
          </a:p>
        </p:txBody>
      </p:sp>
      <p:sp>
        <p:nvSpPr>
          <p:cNvPr id="86" name="Slide Number Placeholder 4"/>
          <p:cNvSpPr>
            <a:spLocks noGrp="1"/>
          </p:cNvSpPr>
          <p:nvPr>
            <p:ph type="sldNum" sz="quarter" idx="10"/>
          </p:nvPr>
        </p:nvSpPr>
        <p:spPr/>
        <p:txBody>
          <a:bodyPr/>
          <a:lstStyle/>
          <a:p>
            <a:pPr>
              <a:defRPr/>
            </a:pPr>
            <a:fld id="{CCE668D9-E706-40CA-B634-3CFB9E34AE3A}" type="slidenum">
              <a:rPr lang="en-US" altLang="en-US"/>
              <a:pPr>
                <a:defRPr/>
              </a:pPr>
              <a:t>23</a:t>
            </a:fld>
            <a:endParaRPr lang="en-US" altLang="en-US" sz="1200"/>
          </a:p>
        </p:txBody>
      </p:sp>
      <p:grpSp>
        <p:nvGrpSpPr>
          <p:cNvPr id="89" name="Group 88"/>
          <p:cNvGrpSpPr/>
          <p:nvPr/>
        </p:nvGrpSpPr>
        <p:grpSpPr>
          <a:xfrm>
            <a:off x="98615" y="768444"/>
            <a:ext cx="8642350" cy="5919787"/>
            <a:chOff x="14288" y="795338"/>
            <a:chExt cx="8642350" cy="5919787"/>
          </a:xfrm>
        </p:grpSpPr>
        <p:sp>
          <p:nvSpPr>
            <p:cNvPr id="8197" name="AutoShape 4"/>
            <p:cNvSpPr>
              <a:spLocks noChangeAspect="1" noChangeArrowheads="1" noTextEdit="1"/>
            </p:cNvSpPr>
            <p:nvPr/>
          </p:nvSpPr>
          <p:spPr bwMode="auto">
            <a:xfrm>
              <a:off x="14288" y="795338"/>
              <a:ext cx="8642350" cy="5919787"/>
            </a:xfrm>
            <a:prstGeom prst="rect">
              <a:avLst/>
            </a:prstGeom>
            <a:noFill/>
            <a:ln w="9525">
              <a:noFill/>
              <a:miter lim="800000"/>
              <a:headEnd/>
              <a:tailEnd/>
            </a:ln>
          </p:spPr>
          <p:txBody>
            <a:bodyPr/>
            <a:lstStyle/>
            <a:p>
              <a:endParaRPr lang="en-US"/>
            </a:p>
          </p:txBody>
        </p:sp>
        <p:sp>
          <p:nvSpPr>
            <p:cNvPr id="8198" name="Freeform 5"/>
            <p:cNvSpPr>
              <a:spLocks/>
            </p:cNvSpPr>
            <p:nvPr/>
          </p:nvSpPr>
          <p:spPr bwMode="auto">
            <a:xfrm>
              <a:off x="914401" y="2541588"/>
              <a:ext cx="7589838" cy="3609975"/>
            </a:xfrm>
            <a:custGeom>
              <a:avLst/>
              <a:gdLst>
                <a:gd name="T0" fmla="*/ 0 w 4781"/>
                <a:gd name="T1" fmla="*/ 2230 h 2274"/>
                <a:gd name="T2" fmla="*/ 290 w 4781"/>
                <a:gd name="T3" fmla="*/ 2079 h 2274"/>
                <a:gd name="T4" fmla="*/ 580 w 4781"/>
                <a:gd name="T5" fmla="*/ 2087 h 2274"/>
                <a:gd name="T6" fmla="*/ 869 w 4781"/>
                <a:gd name="T7" fmla="*/ 927 h 2274"/>
                <a:gd name="T8" fmla="*/ 1159 w 4781"/>
                <a:gd name="T9" fmla="*/ 0 h 2274"/>
                <a:gd name="T10" fmla="*/ 1449 w 4781"/>
                <a:gd name="T11" fmla="*/ 658 h 2274"/>
                <a:gd name="T12" fmla="*/ 1739 w 4781"/>
                <a:gd name="T13" fmla="*/ 778 h 2274"/>
                <a:gd name="T14" fmla="*/ 2029 w 4781"/>
                <a:gd name="T15" fmla="*/ 819 h 2274"/>
                <a:gd name="T16" fmla="*/ 2319 w 4781"/>
                <a:gd name="T17" fmla="*/ 1104 h 2274"/>
                <a:gd name="T18" fmla="*/ 2608 w 4781"/>
                <a:gd name="T19" fmla="*/ 1673 h 2274"/>
                <a:gd name="T20" fmla="*/ 2897 w 4781"/>
                <a:gd name="T21" fmla="*/ 1967 h 2274"/>
                <a:gd name="T22" fmla="*/ 3187 w 4781"/>
                <a:gd name="T23" fmla="*/ 1721 h 2274"/>
                <a:gd name="T24" fmla="*/ 3477 w 4781"/>
                <a:gd name="T25" fmla="*/ 1699 h 2274"/>
                <a:gd name="T26" fmla="*/ 3767 w 4781"/>
                <a:gd name="T27" fmla="*/ 1905 h 2274"/>
                <a:gd name="T28" fmla="*/ 4056 w 4781"/>
                <a:gd name="T29" fmla="*/ 1893 h 2274"/>
                <a:gd name="T30" fmla="*/ 4346 w 4781"/>
                <a:gd name="T31" fmla="*/ 2133 h 2274"/>
                <a:gd name="T32" fmla="*/ 4636 w 4781"/>
                <a:gd name="T33" fmla="*/ 2136 h 2274"/>
                <a:gd name="T34" fmla="*/ 4781 w 4781"/>
                <a:gd name="T35" fmla="*/ 2274 h 2274"/>
                <a:gd name="T36" fmla="*/ 4491 w 4781"/>
                <a:gd name="T37" fmla="*/ 2274 h 2274"/>
                <a:gd name="T38" fmla="*/ 4201 w 4781"/>
                <a:gd name="T39" fmla="*/ 2274 h 2274"/>
                <a:gd name="T40" fmla="*/ 3912 w 4781"/>
                <a:gd name="T41" fmla="*/ 2274 h 2274"/>
                <a:gd name="T42" fmla="*/ 3622 w 4781"/>
                <a:gd name="T43" fmla="*/ 2274 h 2274"/>
                <a:gd name="T44" fmla="*/ 3332 w 4781"/>
                <a:gd name="T45" fmla="*/ 2274 h 2274"/>
                <a:gd name="T46" fmla="*/ 3042 w 4781"/>
                <a:gd name="T47" fmla="*/ 2274 h 2274"/>
                <a:gd name="T48" fmla="*/ 2753 w 4781"/>
                <a:gd name="T49" fmla="*/ 2274 h 2274"/>
                <a:gd name="T50" fmla="*/ 2463 w 4781"/>
                <a:gd name="T51" fmla="*/ 2274 h 2274"/>
                <a:gd name="T52" fmla="*/ 2174 w 4781"/>
                <a:gd name="T53" fmla="*/ 2274 h 2274"/>
                <a:gd name="T54" fmla="*/ 1884 w 4781"/>
                <a:gd name="T55" fmla="*/ 2274 h 2274"/>
                <a:gd name="T56" fmla="*/ 1594 w 4781"/>
                <a:gd name="T57" fmla="*/ 2274 h 2274"/>
                <a:gd name="T58" fmla="*/ 1304 w 4781"/>
                <a:gd name="T59" fmla="*/ 2274 h 2274"/>
                <a:gd name="T60" fmla="*/ 1014 w 4781"/>
                <a:gd name="T61" fmla="*/ 2274 h 2274"/>
                <a:gd name="T62" fmla="*/ 725 w 4781"/>
                <a:gd name="T63" fmla="*/ 2274 h 2274"/>
                <a:gd name="T64" fmla="*/ 435 w 4781"/>
                <a:gd name="T65" fmla="*/ 2274 h 2274"/>
                <a:gd name="T66" fmla="*/ 145 w 4781"/>
                <a:gd name="T67" fmla="*/ 2274 h 22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81"/>
                <a:gd name="T103" fmla="*/ 0 h 2274"/>
                <a:gd name="T104" fmla="*/ 4781 w 4781"/>
                <a:gd name="T105" fmla="*/ 2274 h 22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81" h="2274">
                  <a:moveTo>
                    <a:pt x="0" y="2274"/>
                  </a:moveTo>
                  <a:lnTo>
                    <a:pt x="0" y="2230"/>
                  </a:lnTo>
                  <a:lnTo>
                    <a:pt x="145" y="2177"/>
                  </a:lnTo>
                  <a:lnTo>
                    <a:pt x="290" y="2079"/>
                  </a:lnTo>
                  <a:lnTo>
                    <a:pt x="435" y="1703"/>
                  </a:lnTo>
                  <a:lnTo>
                    <a:pt x="580" y="2087"/>
                  </a:lnTo>
                  <a:lnTo>
                    <a:pt x="725" y="1516"/>
                  </a:lnTo>
                  <a:lnTo>
                    <a:pt x="869" y="927"/>
                  </a:lnTo>
                  <a:lnTo>
                    <a:pt x="1014" y="468"/>
                  </a:lnTo>
                  <a:lnTo>
                    <a:pt x="1159" y="0"/>
                  </a:lnTo>
                  <a:lnTo>
                    <a:pt x="1304" y="130"/>
                  </a:lnTo>
                  <a:lnTo>
                    <a:pt x="1449" y="658"/>
                  </a:lnTo>
                  <a:lnTo>
                    <a:pt x="1594" y="967"/>
                  </a:lnTo>
                  <a:lnTo>
                    <a:pt x="1739" y="778"/>
                  </a:lnTo>
                  <a:lnTo>
                    <a:pt x="1884" y="550"/>
                  </a:lnTo>
                  <a:lnTo>
                    <a:pt x="2029" y="819"/>
                  </a:lnTo>
                  <a:lnTo>
                    <a:pt x="2174" y="1149"/>
                  </a:lnTo>
                  <a:lnTo>
                    <a:pt x="2319" y="1104"/>
                  </a:lnTo>
                  <a:lnTo>
                    <a:pt x="2463" y="1293"/>
                  </a:lnTo>
                  <a:lnTo>
                    <a:pt x="2608" y="1673"/>
                  </a:lnTo>
                  <a:lnTo>
                    <a:pt x="2753" y="1838"/>
                  </a:lnTo>
                  <a:lnTo>
                    <a:pt x="2897" y="1967"/>
                  </a:lnTo>
                  <a:lnTo>
                    <a:pt x="3042" y="1916"/>
                  </a:lnTo>
                  <a:lnTo>
                    <a:pt x="3187" y="1721"/>
                  </a:lnTo>
                  <a:lnTo>
                    <a:pt x="3332" y="1775"/>
                  </a:lnTo>
                  <a:lnTo>
                    <a:pt x="3477" y="1699"/>
                  </a:lnTo>
                  <a:lnTo>
                    <a:pt x="3622" y="1859"/>
                  </a:lnTo>
                  <a:lnTo>
                    <a:pt x="3767" y="1905"/>
                  </a:lnTo>
                  <a:lnTo>
                    <a:pt x="3912" y="1821"/>
                  </a:lnTo>
                  <a:lnTo>
                    <a:pt x="4056" y="1893"/>
                  </a:lnTo>
                  <a:lnTo>
                    <a:pt x="4201" y="2000"/>
                  </a:lnTo>
                  <a:lnTo>
                    <a:pt x="4346" y="2133"/>
                  </a:lnTo>
                  <a:lnTo>
                    <a:pt x="4491" y="2169"/>
                  </a:lnTo>
                  <a:lnTo>
                    <a:pt x="4636" y="2136"/>
                  </a:lnTo>
                  <a:lnTo>
                    <a:pt x="4781" y="2191"/>
                  </a:lnTo>
                  <a:lnTo>
                    <a:pt x="4781" y="2274"/>
                  </a:lnTo>
                  <a:lnTo>
                    <a:pt x="4636" y="2274"/>
                  </a:lnTo>
                  <a:lnTo>
                    <a:pt x="4491" y="2274"/>
                  </a:lnTo>
                  <a:lnTo>
                    <a:pt x="4346" y="2274"/>
                  </a:lnTo>
                  <a:lnTo>
                    <a:pt x="4201" y="2274"/>
                  </a:lnTo>
                  <a:lnTo>
                    <a:pt x="4056" y="2274"/>
                  </a:lnTo>
                  <a:lnTo>
                    <a:pt x="3912" y="2274"/>
                  </a:lnTo>
                  <a:lnTo>
                    <a:pt x="3767" y="2274"/>
                  </a:lnTo>
                  <a:lnTo>
                    <a:pt x="3622" y="2274"/>
                  </a:lnTo>
                  <a:lnTo>
                    <a:pt x="3477" y="2274"/>
                  </a:lnTo>
                  <a:lnTo>
                    <a:pt x="3332" y="2274"/>
                  </a:lnTo>
                  <a:lnTo>
                    <a:pt x="3187" y="2274"/>
                  </a:lnTo>
                  <a:lnTo>
                    <a:pt x="3042" y="2274"/>
                  </a:lnTo>
                  <a:lnTo>
                    <a:pt x="2897" y="2274"/>
                  </a:lnTo>
                  <a:lnTo>
                    <a:pt x="2753" y="2274"/>
                  </a:lnTo>
                  <a:lnTo>
                    <a:pt x="2608" y="2274"/>
                  </a:lnTo>
                  <a:lnTo>
                    <a:pt x="2463" y="2274"/>
                  </a:lnTo>
                  <a:lnTo>
                    <a:pt x="2319" y="2274"/>
                  </a:lnTo>
                  <a:lnTo>
                    <a:pt x="2174" y="2274"/>
                  </a:lnTo>
                  <a:lnTo>
                    <a:pt x="2029" y="2274"/>
                  </a:lnTo>
                  <a:lnTo>
                    <a:pt x="1884" y="2274"/>
                  </a:lnTo>
                  <a:lnTo>
                    <a:pt x="1739" y="2274"/>
                  </a:lnTo>
                  <a:lnTo>
                    <a:pt x="1594" y="2274"/>
                  </a:lnTo>
                  <a:lnTo>
                    <a:pt x="1449" y="2274"/>
                  </a:lnTo>
                  <a:lnTo>
                    <a:pt x="1304" y="2274"/>
                  </a:lnTo>
                  <a:lnTo>
                    <a:pt x="1159" y="2274"/>
                  </a:lnTo>
                  <a:lnTo>
                    <a:pt x="1014" y="2274"/>
                  </a:lnTo>
                  <a:lnTo>
                    <a:pt x="869" y="2274"/>
                  </a:lnTo>
                  <a:lnTo>
                    <a:pt x="725" y="2274"/>
                  </a:lnTo>
                  <a:lnTo>
                    <a:pt x="580" y="2274"/>
                  </a:lnTo>
                  <a:lnTo>
                    <a:pt x="435" y="2274"/>
                  </a:lnTo>
                  <a:lnTo>
                    <a:pt x="290" y="2274"/>
                  </a:lnTo>
                  <a:lnTo>
                    <a:pt x="145" y="2274"/>
                  </a:lnTo>
                  <a:lnTo>
                    <a:pt x="0" y="2274"/>
                  </a:lnTo>
                  <a:close/>
                </a:path>
              </a:pathLst>
            </a:custGeom>
            <a:solidFill>
              <a:srgbClr val="666699"/>
            </a:solidFill>
            <a:ln w="9525">
              <a:noFill/>
              <a:round/>
              <a:headEnd/>
              <a:tailEnd/>
            </a:ln>
          </p:spPr>
          <p:txBody>
            <a:bodyPr/>
            <a:lstStyle/>
            <a:p>
              <a:endParaRPr lang="en-US"/>
            </a:p>
          </p:txBody>
        </p:sp>
        <p:sp>
          <p:nvSpPr>
            <p:cNvPr id="8199" name="Freeform 6"/>
            <p:cNvSpPr>
              <a:spLocks/>
            </p:cNvSpPr>
            <p:nvPr/>
          </p:nvSpPr>
          <p:spPr bwMode="auto">
            <a:xfrm>
              <a:off x="914401" y="2292350"/>
              <a:ext cx="7589838" cy="3789362"/>
            </a:xfrm>
            <a:custGeom>
              <a:avLst/>
              <a:gdLst>
                <a:gd name="T0" fmla="*/ 0 w 4781"/>
                <a:gd name="T1" fmla="*/ 2335 h 2387"/>
                <a:gd name="T2" fmla="*/ 290 w 4781"/>
                <a:gd name="T3" fmla="*/ 2213 h 2387"/>
                <a:gd name="T4" fmla="*/ 580 w 4781"/>
                <a:gd name="T5" fmla="*/ 2084 h 2387"/>
                <a:gd name="T6" fmla="*/ 869 w 4781"/>
                <a:gd name="T7" fmla="*/ 784 h 2387"/>
                <a:gd name="T8" fmla="*/ 1159 w 4781"/>
                <a:gd name="T9" fmla="*/ 0 h 2387"/>
                <a:gd name="T10" fmla="*/ 1449 w 4781"/>
                <a:gd name="T11" fmla="*/ 690 h 2387"/>
                <a:gd name="T12" fmla="*/ 1739 w 4781"/>
                <a:gd name="T13" fmla="*/ 647 h 2387"/>
                <a:gd name="T14" fmla="*/ 2029 w 4781"/>
                <a:gd name="T15" fmla="*/ 869 h 2387"/>
                <a:gd name="T16" fmla="*/ 2319 w 4781"/>
                <a:gd name="T17" fmla="*/ 973 h 2387"/>
                <a:gd name="T18" fmla="*/ 2608 w 4781"/>
                <a:gd name="T19" fmla="*/ 1656 h 2387"/>
                <a:gd name="T20" fmla="*/ 2897 w 4781"/>
                <a:gd name="T21" fmla="*/ 1823 h 2387"/>
                <a:gd name="T22" fmla="*/ 3187 w 4781"/>
                <a:gd name="T23" fmla="*/ 1648 h 2387"/>
                <a:gd name="T24" fmla="*/ 3477 w 4781"/>
                <a:gd name="T25" fmla="*/ 1480 h 2387"/>
                <a:gd name="T26" fmla="*/ 3767 w 4781"/>
                <a:gd name="T27" fmla="*/ 1583 h 2387"/>
                <a:gd name="T28" fmla="*/ 4056 w 4781"/>
                <a:gd name="T29" fmla="*/ 1622 h 2387"/>
                <a:gd name="T30" fmla="*/ 4346 w 4781"/>
                <a:gd name="T31" fmla="*/ 1866 h 2387"/>
                <a:gd name="T32" fmla="*/ 4636 w 4781"/>
                <a:gd name="T33" fmla="*/ 2081 h 2387"/>
                <a:gd name="T34" fmla="*/ 4781 w 4781"/>
                <a:gd name="T35" fmla="*/ 2348 h 2387"/>
                <a:gd name="T36" fmla="*/ 4491 w 4781"/>
                <a:gd name="T37" fmla="*/ 2326 h 2387"/>
                <a:gd name="T38" fmla="*/ 4201 w 4781"/>
                <a:gd name="T39" fmla="*/ 2157 h 2387"/>
                <a:gd name="T40" fmla="*/ 3912 w 4781"/>
                <a:gd name="T41" fmla="*/ 1978 h 2387"/>
                <a:gd name="T42" fmla="*/ 3622 w 4781"/>
                <a:gd name="T43" fmla="*/ 2016 h 2387"/>
                <a:gd name="T44" fmla="*/ 3332 w 4781"/>
                <a:gd name="T45" fmla="*/ 1932 h 2387"/>
                <a:gd name="T46" fmla="*/ 3042 w 4781"/>
                <a:gd name="T47" fmla="*/ 2073 h 2387"/>
                <a:gd name="T48" fmla="*/ 2753 w 4781"/>
                <a:gd name="T49" fmla="*/ 1995 h 2387"/>
                <a:gd name="T50" fmla="*/ 2463 w 4781"/>
                <a:gd name="T51" fmla="*/ 1450 h 2387"/>
                <a:gd name="T52" fmla="*/ 2174 w 4781"/>
                <a:gd name="T53" fmla="*/ 1306 h 2387"/>
                <a:gd name="T54" fmla="*/ 1884 w 4781"/>
                <a:gd name="T55" fmla="*/ 707 h 2387"/>
                <a:gd name="T56" fmla="*/ 1594 w 4781"/>
                <a:gd name="T57" fmla="*/ 1124 h 2387"/>
                <a:gd name="T58" fmla="*/ 1304 w 4781"/>
                <a:gd name="T59" fmla="*/ 287 h 2387"/>
                <a:gd name="T60" fmla="*/ 1014 w 4781"/>
                <a:gd name="T61" fmla="*/ 625 h 2387"/>
                <a:gd name="T62" fmla="*/ 725 w 4781"/>
                <a:gd name="T63" fmla="*/ 1673 h 2387"/>
                <a:gd name="T64" fmla="*/ 435 w 4781"/>
                <a:gd name="T65" fmla="*/ 1860 h 2387"/>
                <a:gd name="T66" fmla="*/ 145 w 4781"/>
                <a:gd name="T67" fmla="*/ 2334 h 23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81"/>
                <a:gd name="T103" fmla="*/ 0 h 2387"/>
                <a:gd name="T104" fmla="*/ 4781 w 4781"/>
                <a:gd name="T105" fmla="*/ 2387 h 23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81" h="2387">
                  <a:moveTo>
                    <a:pt x="0" y="2387"/>
                  </a:moveTo>
                  <a:lnTo>
                    <a:pt x="0" y="2335"/>
                  </a:lnTo>
                  <a:lnTo>
                    <a:pt x="145" y="2256"/>
                  </a:lnTo>
                  <a:lnTo>
                    <a:pt x="290" y="2213"/>
                  </a:lnTo>
                  <a:lnTo>
                    <a:pt x="435" y="1297"/>
                  </a:lnTo>
                  <a:lnTo>
                    <a:pt x="580" y="2084"/>
                  </a:lnTo>
                  <a:lnTo>
                    <a:pt x="725" y="1245"/>
                  </a:lnTo>
                  <a:lnTo>
                    <a:pt x="869" y="784"/>
                  </a:lnTo>
                  <a:lnTo>
                    <a:pt x="1014" y="407"/>
                  </a:lnTo>
                  <a:lnTo>
                    <a:pt x="1159" y="0"/>
                  </a:lnTo>
                  <a:lnTo>
                    <a:pt x="1304" y="107"/>
                  </a:lnTo>
                  <a:lnTo>
                    <a:pt x="1449" y="690"/>
                  </a:lnTo>
                  <a:lnTo>
                    <a:pt x="1594" y="927"/>
                  </a:lnTo>
                  <a:lnTo>
                    <a:pt x="1739" y="647"/>
                  </a:lnTo>
                  <a:lnTo>
                    <a:pt x="1884" y="436"/>
                  </a:lnTo>
                  <a:lnTo>
                    <a:pt x="2029" y="869"/>
                  </a:lnTo>
                  <a:lnTo>
                    <a:pt x="2174" y="1101"/>
                  </a:lnTo>
                  <a:lnTo>
                    <a:pt x="2319" y="973"/>
                  </a:lnTo>
                  <a:lnTo>
                    <a:pt x="2463" y="1245"/>
                  </a:lnTo>
                  <a:lnTo>
                    <a:pt x="2608" y="1656"/>
                  </a:lnTo>
                  <a:lnTo>
                    <a:pt x="2753" y="1762"/>
                  </a:lnTo>
                  <a:lnTo>
                    <a:pt x="2897" y="1823"/>
                  </a:lnTo>
                  <a:lnTo>
                    <a:pt x="3042" y="1721"/>
                  </a:lnTo>
                  <a:lnTo>
                    <a:pt x="3187" y="1648"/>
                  </a:lnTo>
                  <a:lnTo>
                    <a:pt x="3332" y="1680"/>
                  </a:lnTo>
                  <a:lnTo>
                    <a:pt x="3477" y="1480"/>
                  </a:lnTo>
                  <a:lnTo>
                    <a:pt x="3622" y="1559"/>
                  </a:lnTo>
                  <a:lnTo>
                    <a:pt x="3767" y="1583"/>
                  </a:lnTo>
                  <a:lnTo>
                    <a:pt x="3912" y="1502"/>
                  </a:lnTo>
                  <a:lnTo>
                    <a:pt x="4056" y="1622"/>
                  </a:lnTo>
                  <a:lnTo>
                    <a:pt x="4201" y="1736"/>
                  </a:lnTo>
                  <a:lnTo>
                    <a:pt x="4346" y="1866"/>
                  </a:lnTo>
                  <a:lnTo>
                    <a:pt x="4491" y="2100"/>
                  </a:lnTo>
                  <a:lnTo>
                    <a:pt x="4636" y="2081"/>
                  </a:lnTo>
                  <a:lnTo>
                    <a:pt x="4781" y="2211"/>
                  </a:lnTo>
                  <a:lnTo>
                    <a:pt x="4781" y="2348"/>
                  </a:lnTo>
                  <a:lnTo>
                    <a:pt x="4636" y="2293"/>
                  </a:lnTo>
                  <a:lnTo>
                    <a:pt x="4491" y="2326"/>
                  </a:lnTo>
                  <a:lnTo>
                    <a:pt x="4346" y="2290"/>
                  </a:lnTo>
                  <a:lnTo>
                    <a:pt x="4201" y="2157"/>
                  </a:lnTo>
                  <a:lnTo>
                    <a:pt x="4056" y="2050"/>
                  </a:lnTo>
                  <a:lnTo>
                    <a:pt x="3912" y="1978"/>
                  </a:lnTo>
                  <a:lnTo>
                    <a:pt x="3767" y="2062"/>
                  </a:lnTo>
                  <a:lnTo>
                    <a:pt x="3622" y="2016"/>
                  </a:lnTo>
                  <a:lnTo>
                    <a:pt x="3477" y="1856"/>
                  </a:lnTo>
                  <a:lnTo>
                    <a:pt x="3332" y="1932"/>
                  </a:lnTo>
                  <a:lnTo>
                    <a:pt x="3187" y="1878"/>
                  </a:lnTo>
                  <a:lnTo>
                    <a:pt x="3042" y="2073"/>
                  </a:lnTo>
                  <a:lnTo>
                    <a:pt x="2897" y="2124"/>
                  </a:lnTo>
                  <a:lnTo>
                    <a:pt x="2753" y="1995"/>
                  </a:lnTo>
                  <a:lnTo>
                    <a:pt x="2608" y="1830"/>
                  </a:lnTo>
                  <a:lnTo>
                    <a:pt x="2463" y="1450"/>
                  </a:lnTo>
                  <a:lnTo>
                    <a:pt x="2319" y="1261"/>
                  </a:lnTo>
                  <a:lnTo>
                    <a:pt x="2174" y="1306"/>
                  </a:lnTo>
                  <a:lnTo>
                    <a:pt x="2029" y="976"/>
                  </a:lnTo>
                  <a:lnTo>
                    <a:pt x="1884" y="707"/>
                  </a:lnTo>
                  <a:lnTo>
                    <a:pt x="1739" y="935"/>
                  </a:lnTo>
                  <a:lnTo>
                    <a:pt x="1594" y="1124"/>
                  </a:lnTo>
                  <a:lnTo>
                    <a:pt x="1449" y="815"/>
                  </a:lnTo>
                  <a:lnTo>
                    <a:pt x="1304" y="287"/>
                  </a:lnTo>
                  <a:lnTo>
                    <a:pt x="1159" y="157"/>
                  </a:lnTo>
                  <a:lnTo>
                    <a:pt x="1014" y="625"/>
                  </a:lnTo>
                  <a:lnTo>
                    <a:pt x="869" y="1084"/>
                  </a:lnTo>
                  <a:lnTo>
                    <a:pt x="725" y="1673"/>
                  </a:lnTo>
                  <a:lnTo>
                    <a:pt x="580" y="2244"/>
                  </a:lnTo>
                  <a:lnTo>
                    <a:pt x="435" y="1860"/>
                  </a:lnTo>
                  <a:lnTo>
                    <a:pt x="290" y="2236"/>
                  </a:lnTo>
                  <a:lnTo>
                    <a:pt x="145" y="2334"/>
                  </a:lnTo>
                  <a:lnTo>
                    <a:pt x="0" y="2387"/>
                  </a:lnTo>
                  <a:close/>
                </a:path>
              </a:pathLst>
            </a:custGeom>
            <a:solidFill>
              <a:schemeClr val="accent1"/>
            </a:solidFill>
            <a:ln w="9525">
              <a:noFill/>
              <a:round/>
              <a:headEnd/>
              <a:tailEnd/>
            </a:ln>
          </p:spPr>
          <p:txBody>
            <a:bodyPr/>
            <a:lstStyle/>
            <a:p>
              <a:endParaRPr lang="en-US"/>
            </a:p>
          </p:txBody>
        </p:sp>
        <p:sp>
          <p:nvSpPr>
            <p:cNvPr id="8200" name="Freeform 7"/>
            <p:cNvSpPr>
              <a:spLocks/>
            </p:cNvSpPr>
            <p:nvPr/>
          </p:nvSpPr>
          <p:spPr bwMode="auto">
            <a:xfrm>
              <a:off x="914401" y="2541588"/>
              <a:ext cx="7589838" cy="3609975"/>
            </a:xfrm>
            <a:custGeom>
              <a:avLst/>
              <a:gdLst>
                <a:gd name="T0" fmla="*/ 0 w 4781"/>
                <a:gd name="T1" fmla="*/ 2230 h 2274"/>
                <a:gd name="T2" fmla="*/ 290 w 4781"/>
                <a:gd name="T3" fmla="*/ 2079 h 2274"/>
                <a:gd name="T4" fmla="*/ 580 w 4781"/>
                <a:gd name="T5" fmla="*/ 2087 h 2274"/>
                <a:gd name="T6" fmla="*/ 869 w 4781"/>
                <a:gd name="T7" fmla="*/ 927 h 2274"/>
                <a:gd name="T8" fmla="*/ 1159 w 4781"/>
                <a:gd name="T9" fmla="*/ 0 h 2274"/>
                <a:gd name="T10" fmla="*/ 1449 w 4781"/>
                <a:gd name="T11" fmla="*/ 658 h 2274"/>
                <a:gd name="T12" fmla="*/ 1739 w 4781"/>
                <a:gd name="T13" fmla="*/ 778 h 2274"/>
                <a:gd name="T14" fmla="*/ 2029 w 4781"/>
                <a:gd name="T15" fmla="*/ 819 h 2274"/>
                <a:gd name="T16" fmla="*/ 2319 w 4781"/>
                <a:gd name="T17" fmla="*/ 1104 h 2274"/>
                <a:gd name="T18" fmla="*/ 2608 w 4781"/>
                <a:gd name="T19" fmla="*/ 1673 h 2274"/>
                <a:gd name="T20" fmla="*/ 2897 w 4781"/>
                <a:gd name="T21" fmla="*/ 1967 h 2274"/>
                <a:gd name="T22" fmla="*/ 3187 w 4781"/>
                <a:gd name="T23" fmla="*/ 1721 h 2274"/>
                <a:gd name="T24" fmla="*/ 3477 w 4781"/>
                <a:gd name="T25" fmla="*/ 1699 h 2274"/>
                <a:gd name="T26" fmla="*/ 3767 w 4781"/>
                <a:gd name="T27" fmla="*/ 1905 h 2274"/>
                <a:gd name="T28" fmla="*/ 4056 w 4781"/>
                <a:gd name="T29" fmla="*/ 1893 h 2274"/>
                <a:gd name="T30" fmla="*/ 4346 w 4781"/>
                <a:gd name="T31" fmla="*/ 2133 h 2274"/>
                <a:gd name="T32" fmla="*/ 4636 w 4781"/>
                <a:gd name="T33" fmla="*/ 2136 h 2274"/>
                <a:gd name="T34" fmla="*/ 4781 w 4781"/>
                <a:gd name="T35" fmla="*/ 2274 h 2274"/>
                <a:gd name="T36" fmla="*/ 4491 w 4781"/>
                <a:gd name="T37" fmla="*/ 2274 h 2274"/>
                <a:gd name="T38" fmla="*/ 4201 w 4781"/>
                <a:gd name="T39" fmla="*/ 2274 h 2274"/>
                <a:gd name="T40" fmla="*/ 3912 w 4781"/>
                <a:gd name="T41" fmla="*/ 2274 h 2274"/>
                <a:gd name="T42" fmla="*/ 3622 w 4781"/>
                <a:gd name="T43" fmla="*/ 2274 h 2274"/>
                <a:gd name="T44" fmla="*/ 3332 w 4781"/>
                <a:gd name="T45" fmla="*/ 2274 h 2274"/>
                <a:gd name="T46" fmla="*/ 3042 w 4781"/>
                <a:gd name="T47" fmla="*/ 2274 h 2274"/>
                <a:gd name="T48" fmla="*/ 2753 w 4781"/>
                <a:gd name="T49" fmla="*/ 2274 h 2274"/>
                <a:gd name="T50" fmla="*/ 2463 w 4781"/>
                <a:gd name="T51" fmla="*/ 2274 h 2274"/>
                <a:gd name="T52" fmla="*/ 2174 w 4781"/>
                <a:gd name="T53" fmla="*/ 2274 h 2274"/>
                <a:gd name="T54" fmla="*/ 1884 w 4781"/>
                <a:gd name="T55" fmla="*/ 2274 h 2274"/>
                <a:gd name="T56" fmla="*/ 1594 w 4781"/>
                <a:gd name="T57" fmla="*/ 2274 h 2274"/>
                <a:gd name="T58" fmla="*/ 1304 w 4781"/>
                <a:gd name="T59" fmla="*/ 2274 h 2274"/>
                <a:gd name="T60" fmla="*/ 1014 w 4781"/>
                <a:gd name="T61" fmla="*/ 2274 h 2274"/>
                <a:gd name="T62" fmla="*/ 725 w 4781"/>
                <a:gd name="T63" fmla="*/ 2274 h 2274"/>
                <a:gd name="T64" fmla="*/ 435 w 4781"/>
                <a:gd name="T65" fmla="*/ 2274 h 2274"/>
                <a:gd name="T66" fmla="*/ 145 w 4781"/>
                <a:gd name="T67" fmla="*/ 2274 h 22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81"/>
                <a:gd name="T103" fmla="*/ 0 h 2274"/>
                <a:gd name="T104" fmla="*/ 4781 w 4781"/>
                <a:gd name="T105" fmla="*/ 2274 h 22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81" h="2274">
                  <a:moveTo>
                    <a:pt x="0" y="2274"/>
                  </a:moveTo>
                  <a:lnTo>
                    <a:pt x="0" y="2230"/>
                  </a:lnTo>
                  <a:lnTo>
                    <a:pt x="145" y="2177"/>
                  </a:lnTo>
                  <a:lnTo>
                    <a:pt x="290" y="2079"/>
                  </a:lnTo>
                  <a:lnTo>
                    <a:pt x="435" y="1703"/>
                  </a:lnTo>
                  <a:lnTo>
                    <a:pt x="580" y="2087"/>
                  </a:lnTo>
                  <a:lnTo>
                    <a:pt x="725" y="1516"/>
                  </a:lnTo>
                  <a:lnTo>
                    <a:pt x="869" y="927"/>
                  </a:lnTo>
                  <a:lnTo>
                    <a:pt x="1014" y="468"/>
                  </a:lnTo>
                  <a:lnTo>
                    <a:pt x="1159" y="0"/>
                  </a:lnTo>
                  <a:lnTo>
                    <a:pt x="1304" y="130"/>
                  </a:lnTo>
                  <a:lnTo>
                    <a:pt x="1449" y="658"/>
                  </a:lnTo>
                  <a:lnTo>
                    <a:pt x="1594" y="967"/>
                  </a:lnTo>
                  <a:lnTo>
                    <a:pt x="1739" y="778"/>
                  </a:lnTo>
                  <a:lnTo>
                    <a:pt x="1884" y="550"/>
                  </a:lnTo>
                  <a:lnTo>
                    <a:pt x="2029" y="819"/>
                  </a:lnTo>
                  <a:lnTo>
                    <a:pt x="2174" y="1149"/>
                  </a:lnTo>
                  <a:lnTo>
                    <a:pt x="2319" y="1104"/>
                  </a:lnTo>
                  <a:lnTo>
                    <a:pt x="2463" y="1293"/>
                  </a:lnTo>
                  <a:lnTo>
                    <a:pt x="2608" y="1673"/>
                  </a:lnTo>
                  <a:lnTo>
                    <a:pt x="2753" y="1838"/>
                  </a:lnTo>
                  <a:lnTo>
                    <a:pt x="2897" y="1967"/>
                  </a:lnTo>
                  <a:lnTo>
                    <a:pt x="3042" y="1916"/>
                  </a:lnTo>
                  <a:lnTo>
                    <a:pt x="3187" y="1721"/>
                  </a:lnTo>
                  <a:lnTo>
                    <a:pt x="3332" y="1775"/>
                  </a:lnTo>
                  <a:lnTo>
                    <a:pt x="3477" y="1699"/>
                  </a:lnTo>
                  <a:lnTo>
                    <a:pt x="3622" y="1859"/>
                  </a:lnTo>
                  <a:lnTo>
                    <a:pt x="3767" y="1905"/>
                  </a:lnTo>
                  <a:lnTo>
                    <a:pt x="3912" y="1821"/>
                  </a:lnTo>
                  <a:lnTo>
                    <a:pt x="4056" y="1893"/>
                  </a:lnTo>
                  <a:lnTo>
                    <a:pt x="4201" y="2000"/>
                  </a:lnTo>
                  <a:lnTo>
                    <a:pt x="4346" y="2133"/>
                  </a:lnTo>
                  <a:lnTo>
                    <a:pt x="4491" y="2169"/>
                  </a:lnTo>
                  <a:lnTo>
                    <a:pt x="4636" y="2136"/>
                  </a:lnTo>
                  <a:lnTo>
                    <a:pt x="4781" y="2191"/>
                  </a:lnTo>
                  <a:lnTo>
                    <a:pt x="4781" y="2274"/>
                  </a:lnTo>
                  <a:lnTo>
                    <a:pt x="4636" y="2274"/>
                  </a:lnTo>
                  <a:lnTo>
                    <a:pt x="4491" y="2274"/>
                  </a:lnTo>
                  <a:lnTo>
                    <a:pt x="4346" y="2274"/>
                  </a:lnTo>
                  <a:lnTo>
                    <a:pt x="4201" y="2274"/>
                  </a:lnTo>
                  <a:lnTo>
                    <a:pt x="4056" y="2274"/>
                  </a:lnTo>
                  <a:lnTo>
                    <a:pt x="3912" y="2274"/>
                  </a:lnTo>
                  <a:lnTo>
                    <a:pt x="3767" y="2274"/>
                  </a:lnTo>
                  <a:lnTo>
                    <a:pt x="3622" y="2274"/>
                  </a:lnTo>
                  <a:lnTo>
                    <a:pt x="3477" y="2274"/>
                  </a:lnTo>
                  <a:lnTo>
                    <a:pt x="3332" y="2274"/>
                  </a:lnTo>
                  <a:lnTo>
                    <a:pt x="3187" y="2274"/>
                  </a:lnTo>
                  <a:lnTo>
                    <a:pt x="3042" y="2274"/>
                  </a:lnTo>
                  <a:lnTo>
                    <a:pt x="2897" y="2274"/>
                  </a:lnTo>
                  <a:lnTo>
                    <a:pt x="2753" y="2274"/>
                  </a:lnTo>
                  <a:lnTo>
                    <a:pt x="2608" y="2274"/>
                  </a:lnTo>
                  <a:lnTo>
                    <a:pt x="2463" y="2274"/>
                  </a:lnTo>
                  <a:lnTo>
                    <a:pt x="2319" y="2274"/>
                  </a:lnTo>
                  <a:lnTo>
                    <a:pt x="2174" y="2274"/>
                  </a:lnTo>
                  <a:lnTo>
                    <a:pt x="2029" y="2274"/>
                  </a:lnTo>
                  <a:lnTo>
                    <a:pt x="1884" y="2274"/>
                  </a:lnTo>
                  <a:lnTo>
                    <a:pt x="1739" y="2274"/>
                  </a:lnTo>
                  <a:lnTo>
                    <a:pt x="1594" y="2274"/>
                  </a:lnTo>
                  <a:lnTo>
                    <a:pt x="1449" y="2274"/>
                  </a:lnTo>
                  <a:lnTo>
                    <a:pt x="1304" y="2274"/>
                  </a:lnTo>
                  <a:lnTo>
                    <a:pt x="1159" y="2274"/>
                  </a:lnTo>
                  <a:lnTo>
                    <a:pt x="1014" y="2274"/>
                  </a:lnTo>
                  <a:lnTo>
                    <a:pt x="869" y="2274"/>
                  </a:lnTo>
                  <a:lnTo>
                    <a:pt x="725" y="2274"/>
                  </a:lnTo>
                  <a:lnTo>
                    <a:pt x="580" y="2274"/>
                  </a:lnTo>
                  <a:lnTo>
                    <a:pt x="435" y="2274"/>
                  </a:lnTo>
                  <a:lnTo>
                    <a:pt x="290" y="2274"/>
                  </a:lnTo>
                  <a:lnTo>
                    <a:pt x="145" y="2274"/>
                  </a:lnTo>
                  <a:lnTo>
                    <a:pt x="0" y="2274"/>
                  </a:lnTo>
                </a:path>
              </a:pathLst>
            </a:custGeom>
            <a:noFill/>
            <a:ln w="12700">
              <a:solidFill>
                <a:srgbClr val="000000"/>
              </a:solidFill>
              <a:prstDash val="solid"/>
              <a:round/>
              <a:headEnd/>
              <a:tailEnd/>
            </a:ln>
          </p:spPr>
          <p:txBody>
            <a:bodyPr/>
            <a:lstStyle/>
            <a:p>
              <a:endParaRPr lang="en-US"/>
            </a:p>
          </p:txBody>
        </p:sp>
        <p:sp>
          <p:nvSpPr>
            <p:cNvPr id="8201" name="Freeform 8"/>
            <p:cNvSpPr>
              <a:spLocks/>
            </p:cNvSpPr>
            <p:nvPr/>
          </p:nvSpPr>
          <p:spPr bwMode="auto">
            <a:xfrm>
              <a:off x="914401" y="2292350"/>
              <a:ext cx="7589838" cy="3789362"/>
            </a:xfrm>
            <a:custGeom>
              <a:avLst/>
              <a:gdLst>
                <a:gd name="T0" fmla="*/ 0 w 4781"/>
                <a:gd name="T1" fmla="*/ 2335 h 2387"/>
                <a:gd name="T2" fmla="*/ 290 w 4781"/>
                <a:gd name="T3" fmla="*/ 2213 h 2387"/>
                <a:gd name="T4" fmla="*/ 580 w 4781"/>
                <a:gd name="T5" fmla="*/ 2084 h 2387"/>
                <a:gd name="T6" fmla="*/ 869 w 4781"/>
                <a:gd name="T7" fmla="*/ 784 h 2387"/>
                <a:gd name="T8" fmla="*/ 1159 w 4781"/>
                <a:gd name="T9" fmla="*/ 0 h 2387"/>
                <a:gd name="T10" fmla="*/ 1449 w 4781"/>
                <a:gd name="T11" fmla="*/ 690 h 2387"/>
                <a:gd name="T12" fmla="*/ 1739 w 4781"/>
                <a:gd name="T13" fmla="*/ 647 h 2387"/>
                <a:gd name="T14" fmla="*/ 2029 w 4781"/>
                <a:gd name="T15" fmla="*/ 869 h 2387"/>
                <a:gd name="T16" fmla="*/ 2319 w 4781"/>
                <a:gd name="T17" fmla="*/ 973 h 2387"/>
                <a:gd name="T18" fmla="*/ 2608 w 4781"/>
                <a:gd name="T19" fmla="*/ 1656 h 2387"/>
                <a:gd name="T20" fmla="*/ 2897 w 4781"/>
                <a:gd name="T21" fmla="*/ 1823 h 2387"/>
                <a:gd name="T22" fmla="*/ 3187 w 4781"/>
                <a:gd name="T23" fmla="*/ 1648 h 2387"/>
                <a:gd name="T24" fmla="*/ 3477 w 4781"/>
                <a:gd name="T25" fmla="*/ 1480 h 2387"/>
                <a:gd name="T26" fmla="*/ 3767 w 4781"/>
                <a:gd name="T27" fmla="*/ 1583 h 2387"/>
                <a:gd name="T28" fmla="*/ 4056 w 4781"/>
                <a:gd name="T29" fmla="*/ 1622 h 2387"/>
                <a:gd name="T30" fmla="*/ 4346 w 4781"/>
                <a:gd name="T31" fmla="*/ 1866 h 2387"/>
                <a:gd name="T32" fmla="*/ 4636 w 4781"/>
                <a:gd name="T33" fmla="*/ 2081 h 2387"/>
                <a:gd name="T34" fmla="*/ 4781 w 4781"/>
                <a:gd name="T35" fmla="*/ 2348 h 2387"/>
                <a:gd name="T36" fmla="*/ 4491 w 4781"/>
                <a:gd name="T37" fmla="*/ 2326 h 2387"/>
                <a:gd name="T38" fmla="*/ 4201 w 4781"/>
                <a:gd name="T39" fmla="*/ 2157 h 2387"/>
                <a:gd name="T40" fmla="*/ 3912 w 4781"/>
                <a:gd name="T41" fmla="*/ 1978 h 2387"/>
                <a:gd name="T42" fmla="*/ 3622 w 4781"/>
                <a:gd name="T43" fmla="*/ 2016 h 2387"/>
                <a:gd name="T44" fmla="*/ 3332 w 4781"/>
                <a:gd name="T45" fmla="*/ 1932 h 2387"/>
                <a:gd name="T46" fmla="*/ 3042 w 4781"/>
                <a:gd name="T47" fmla="*/ 2073 h 2387"/>
                <a:gd name="T48" fmla="*/ 2753 w 4781"/>
                <a:gd name="T49" fmla="*/ 1995 h 2387"/>
                <a:gd name="T50" fmla="*/ 2463 w 4781"/>
                <a:gd name="T51" fmla="*/ 1450 h 2387"/>
                <a:gd name="T52" fmla="*/ 2174 w 4781"/>
                <a:gd name="T53" fmla="*/ 1306 h 2387"/>
                <a:gd name="T54" fmla="*/ 1884 w 4781"/>
                <a:gd name="T55" fmla="*/ 707 h 2387"/>
                <a:gd name="T56" fmla="*/ 1594 w 4781"/>
                <a:gd name="T57" fmla="*/ 1124 h 2387"/>
                <a:gd name="T58" fmla="*/ 1304 w 4781"/>
                <a:gd name="T59" fmla="*/ 287 h 2387"/>
                <a:gd name="T60" fmla="*/ 1014 w 4781"/>
                <a:gd name="T61" fmla="*/ 625 h 2387"/>
                <a:gd name="T62" fmla="*/ 725 w 4781"/>
                <a:gd name="T63" fmla="*/ 1673 h 2387"/>
                <a:gd name="T64" fmla="*/ 435 w 4781"/>
                <a:gd name="T65" fmla="*/ 1860 h 2387"/>
                <a:gd name="T66" fmla="*/ 145 w 4781"/>
                <a:gd name="T67" fmla="*/ 2334 h 23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81"/>
                <a:gd name="T103" fmla="*/ 0 h 2387"/>
                <a:gd name="T104" fmla="*/ 4781 w 4781"/>
                <a:gd name="T105" fmla="*/ 2387 h 23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81" h="2387">
                  <a:moveTo>
                    <a:pt x="0" y="2387"/>
                  </a:moveTo>
                  <a:lnTo>
                    <a:pt x="0" y="2335"/>
                  </a:lnTo>
                  <a:lnTo>
                    <a:pt x="145" y="2256"/>
                  </a:lnTo>
                  <a:lnTo>
                    <a:pt x="290" y="2213"/>
                  </a:lnTo>
                  <a:lnTo>
                    <a:pt x="435" y="1297"/>
                  </a:lnTo>
                  <a:lnTo>
                    <a:pt x="580" y="2084"/>
                  </a:lnTo>
                  <a:lnTo>
                    <a:pt x="725" y="1245"/>
                  </a:lnTo>
                  <a:lnTo>
                    <a:pt x="869" y="784"/>
                  </a:lnTo>
                  <a:lnTo>
                    <a:pt x="1014" y="407"/>
                  </a:lnTo>
                  <a:lnTo>
                    <a:pt x="1159" y="0"/>
                  </a:lnTo>
                  <a:lnTo>
                    <a:pt x="1304" y="107"/>
                  </a:lnTo>
                  <a:lnTo>
                    <a:pt x="1449" y="690"/>
                  </a:lnTo>
                  <a:lnTo>
                    <a:pt x="1594" y="927"/>
                  </a:lnTo>
                  <a:lnTo>
                    <a:pt x="1739" y="647"/>
                  </a:lnTo>
                  <a:lnTo>
                    <a:pt x="1884" y="436"/>
                  </a:lnTo>
                  <a:lnTo>
                    <a:pt x="2029" y="869"/>
                  </a:lnTo>
                  <a:lnTo>
                    <a:pt x="2174" y="1101"/>
                  </a:lnTo>
                  <a:lnTo>
                    <a:pt x="2319" y="973"/>
                  </a:lnTo>
                  <a:lnTo>
                    <a:pt x="2463" y="1245"/>
                  </a:lnTo>
                  <a:lnTo>
                    <a:pt x="2608" y="1656"/>
                  </a:lnTo>
                  <a:lnTo>
                    <a:pt x="2753" y="1762"/>
                  </a:lnTo>
                  <a:lnTo>
                    <a:pt x="2897" y="1823"/>
                  </a:lnTo>
                  <a:lnTo>
                    <a:pt x="3042" y="1721"/>
                  </a:lnTo>
                  <a:lnTo>
                    <a:pt x="3187" y="1648"/>
                  </a:lnTo>
                  <a:lnTo>
                    <a:pt x="3332" y="1680"/>
                  </a:lnTo>
                  <a:lnTo>
                    <a:pt x="3477" y="1480"/>
                  </a:lnTo>
                  <a:lnTo>
                    <a:pt x="3622" y="1559"/>
                  </a:lnTo>
                  <a:lnTo>
                    <a:pt x="3767" y="1583"/>
                  </a:lnTo>
                  <a:lnTo>
                    <a:pt x="3912" y="1502"/>
                  </a:lnTo>
                  <a:lnTo>
                    <a:pt x="4056" y="1622"/>
                  </a:lnTo>
                  <a:lnTo>
                    <a:pt x="4201" y="1736"/>
                  </a:lnTo>
                  <a:lnTo>
                    <a:pt x="4346" y="1866"/>
                  </a:lnTo>
                  <a:lnTo>
                    <a:pt x="4491" y="2100"/>
                  </a:lnTo>
                  <a:lnTo>
                    <a:pt x="4636" y="2081"/>
                  </a:lnTo>
                  <a:lnTo>
                    <a:pt x="4781" y="2211"/>
                  </a:lnTo>
                  <a:lnTo>
                    <a:pt x="4781" y="2348"/>
                  </a:lnTo>
                  <a:lnTo>
                    <a:pt x="4636" y="2293"/>
                  </a:lnTo>
                  <a:lnTo>
                    <a:pt x="4491" y="2326"/>
                  </a:lnTo>
                  <a:lnTo>
                    <a:pt x="4346" y="2290"/>
                  </a:lnTo>
                  <a:lnTo>
                    <a:pt x="4201" y="2157"/>
                  </a:lnTo>
                  <a:lnTo>
                    <a:pt x="4056" y="2050"/>
                  </a:lnTo>
                  <a:lnTo>
                    <a:pt x="3912" y="1978"/>
                  </a:lnTo>
                  <a:lnTo>
                    <a:pt x="3767" y="2062"/>
                  </a:lnTo>
                  <a:lnTo>
                    <a:pt x="3622" y="2016"/>
                  </a:lnTo>
                  <a:lnTo>
                    <a:pt x="3477" y="1856"/>
                  </a:lnTo>
                  <a:lnTo>
                    <a:pt x="3332" y="1932"/>
                  </a:lnTo>
                  <a:lnTo>
                    <a:pt x="3187" y="1878"/>
                  </a:lnTo>
                  <a:lnTo>
                    <a:pt x="3042" y="2073"/>
                  </a:lnTo>
                  <a:lnTo>
                    <a:pt x="2897" y="2124"/>
                  </a:lnTo>
                  <a:lnTo>
                    <a:pt x="2753" y="1995"/>
                  </a:lnTo>
                  <a:lnTo>
                    <a:pt x="2608" y="1830"/>
                  </a:lnTo>
                  <a:lnTo>
                    <a:pt x="2463" y="1450"/>
                  </a:lnTo>
                  <a:lnTo>
                    <a:pt x="2319" y="1261"/>
                  </a:lnTo>
                  <a:lnTo>
                    <a:pt x="2174" y="1306"/>
                  </a:lnTo>
                  <a:lnTo>
                    <a:pt x="2029" y="976"/>
                  </a:lnTo>
                  <a:lnTo>
                    <a:pt x="1884" y="707"/>
                  </a:lnTo>
                  <a:lnTo>
                    <a:pt x="1739" y="935"/>
                  </a:lnTo>
                  <a:lnTo>
                    <a:pt x="1594" y="1124"/>
                  </a:lnTo>
                  <a:lnTo>
                    <a:pt x="1449" y="815"/>
                  </a:lnTo>
                  <a:lnTo>
                    <a:pt x="1304" y="287"/>
                  </a:lnTo>
                  <a:lnTo>
                    <a:pt x="1159" y="157"/>
                  </a:lnTo>
                  <a:lnTo>
                    <a:pt x="1014" y="625"/>
                  </a:lnTo>
                  <a:lnTo>
                    <a:pt x="869" y="1084"/>
                  </a:lnTo>
                  <a:lnTo>
                    <a:pt x="725" y="1673"/>
                  </a:lnTo>
                  <a:lnTo>
                    <a:pt x="580" y="2244"/>
                  </a:lnTo>
                  <a:lnTo>
                    <a:pt x="435" y="1860"/>
                  </a:lnTo>
                  <a:lnTo>
                    <a:pt x="290" y="2236"/>
                  </a:lnTo>
                  <a:lnTo>
                    <a:pt x="145" y="2334"/>
                  </a:lnTo>
                  <a:lnTo>
                    <a:pt x="0" y="2387"/>
                  </a:lnTo>
                </a:path>
              </a:pathLst>
            </a:custGeom>
            <a:noFill/>
            <a:ln w="12700">
              <a:solidFill>
                <a:srgbClr val="000000"/>
              </a:solidFill>
              <a:prstDash val="solid"/>
              <a:round/>
              <a:headEnd/>
              <a:tailEnd/>
            </a:ln>
          </p:spPr>
          <p:txBody>
            <a:bodyPr/>
            <a:lstStyle/>
            <a:p>
              <a:endParaRPr lang="en-US"/>
            </a:p>
          </p:txBody>
        </p:sp>
        <p:sp>
          <p:nvSpPr>
            <p:cNvPr id="8202" name="Line 9"/>
            <p:cNvSpPr>
              <a:spLocks noChangeShapeType="1"/>
            </p:cNvSpPr>
            <p:nvPr/>
          </p:nvSpPr>
          <p:spPr bwMode="auto">
            <a:xfrm>
              <a:off x="914401" y="1716088"/>
              <a:ext cx="0" cy="4435475"/>
            </a:xfrm>
            <a:prstGeom prst="line">
              <a:avLst/>
            </a:prstGeom>
            <a:noFill/>
            <a:ln w="0">
              <a:solidFill>
                <a:srgbClr val="000000"/>
              </a:solidFill>
              <a:round/>
              <a:headEnd/>
              <a:tailEnd/>
            </a:ln>
          </p:spPr>
          <p:txBody>
            <a:bodyPr/>
            <a:lstStyle/>
            <a:p>
              <a:endParaRPr lang="en-US"/>
            </a:p>
          </p:txBody>
        </p:sp>
        <p:sp>
          <p:nvSpPr>
            <p:cNvPr id="8203" name="Line 10"/>
            <p:cNvSpPr>
              <a:spLocks noChangeShapeType="1"/>
            </p:cNvSpPr>
            <p:nvPr/>
          </p:nvSpPr>
          <p:spPr bwMode="auto">
            <a:xfrm>
              <a:off x="879476" y="6151563"/>
              <a:ext cx="34925" cy="0"/>
            </a:xfrm>
            <a:prstGeom prst="line">
              <a:avLst/>
            </a:prstGeom>
            <a:noFill/>
            <a:ln w="0">
              <a:solidFill>
                <a:srgbClr val="000000"/>
              </a:solidFill>
              <a:round/>
              <a:headEnd/>
              <a:tailEnd/>
            </a:ln>
          </p:spPr>
          <p:txBody>
            <a:bodyPr/>
            <a:lstStyle/>
            <a:p>
              <a:endParaRPr lang="en-US"/>
            </a:p>
          </p:txBody>
        </p:sp>
        <p:sp>
          <p:nvSpPr>
            <p:cNvPr id="8204" name="Line 11"/>
            <p:cNvSpPr>
              <a:spLocks noChangeShapeType="1"/>
            </p:cNvSpPr>
            <p:nvPr/>
          </p:nvSpPr>
          <p:spPr bwMode="auto">
            <a:xfrm>
              <a:off x="879476" y="5516563"/>
              <a:ext cx="34925" cy="0"/>
            </a:xfrm>
            <a:prstGeom prst="line">
              <a:avLst/>
            </a:prstGeom>
            <a:noFill/>
            <a:ln w="0">
              <a:solidFill>
                <a:srgbClr val="000000"/>
              </a:solidFill>
              <a:round/>
              <a:headEnd/>
              <a:tailEnd/>
            </a:ln>
          </p:spPr>
          <p:txBody>
            <a:bodyPr/>
            <a:lstStyle/>
            <a:p>
              <a:endParaRPr lang="en-US"/>
            </a:p>
          </p:txBody>
        </p:sp>
        <p:sp>
          <p:nvSpPr>
            <p:cNvPr id="8205" name="Line 12"/>
            <p:cNvSpPr>
              <a:spLocks noChangeShapeType="1"/>
            </p:cNvSpPr>
            <p:nvPr/>
          </p:nvSpPr>
          <p:spPr bwMode="auto">
            <a:xfrm>
              <a:off x="879476" y="4884738"/>
              <a:ext cx="34925" cy="0"/>
            </a:xfrm>
            <a:prstGeom prst="line">
              <a:avLst/>
            </a:prstGeom>
            <a:noFill/>
            <a:ln w="0">
              <a:solidFill>
                <a:srgbClr val="000000"/>
              </a:solidFill>
              <a:round/>
              <a:headEnd/>
              <a:tailEnd/>
            </a:ln>
          </p:spPr>
          <p:txBody>
            <a:bodyPr/>
            <a:lstStyle/>
            <a:p>
              <a:endParaRPr lang="en-US"/>
            </a:p>
          </p:txBody>
        </p:sp>
        <p:sp>
          <p:nvSpPr>
            <p:cNvPr id="8206" name="Line 13"/>
            <p:cNvSpPr>
              <a:spLocks noChangeShapeType="1"/>
            </p:cNvSpPr>
            <p:nvPr/>
          </p:nvSpPr>
          <p:spPr bwMode="auto">
            <a:xfrm>
              <a:off x="879476" y="4251325"/>
              <a:ext cx="34925" cy="0"/>
            </a:xfrm>
            <a:prstGeom prst="line">
              <a:avLst/>
            </a:prstGeom>
            <a:noFill/>
            <a:ln w="0">
              <a:solidFill>
                <a:srgbClr val="000000"/>
              </a:solidFill>
              <a:round/>
              <a:headEnd/>
              <a:tailEnd/>
            </a:ln>
          </p:spPr>
          <p:txBody>
            <a:bodyPr/>
            <a:lstStyle/>
            <a:p>
              <a:endParaRPr lang="en-US"/>
            </a:p>
          </p:txBody>
        </p:sp>
        <p:sp>
          <p:nvSpPr>
            <p:cNvPr id="8207" name="Line 14"/>
            <p:cNvSpPr>
              <a:spLocks noChangeShapeType="1"/>
            </p:cNvSpPr>
            <p:nvPr/>
          </p:nvSpPr>
          <p:spPr bwMode="auto">
            <a:xfrm>
              <a:off x="879476" y="3616325"/>
              <a:ext cx="34925" cy="0"/>
            </a:xfrm>
            <a:prstGeom prst="line">
              <a:avLst/>
            </a:prstGeom>
            <a:noFill/>
            <a:ln w="0">
              <a:solidFill>
                <a:srgbClr val="000000"/>
              </a:solidFill>
              <a:round/>
              <a:headEnd/>
              <a:tailEnd/>
            </a:ln>
          </p:spPr>
          <p:txBody>
            <a:bodyPr/>
            <a:lstStyle/>
            <a:p>
              <a:endParaRPr lang="en-US"/>
            </a:p>
          </p:txBody>
        </p:sp>
        <p:sp>
          <p:nvSpPr>
            <p:cNvPr id="8208" name="Line 15"/>
            <p:cNvSpPr>
              <a:spLocks noChangeShapeType="1"/>
            </p:cNvSpPr>
            <p:nvPr/>
          </p:nvSpPr>
          <p:spPr bwMode="auto">
            <a:xfrm>
              <a:off x="879476" y="2982913"/>
              <a:ext cx="34925" cy="0"/>
            </a:xfrm>
            <a:prstGeom prst="line">
              <a:avLst/>
            </a:prstGeom>
            <a:noFill/>
            <a:ln w="0">
              <a:solidFill>
                <a:srgbClr val="000000"/>
              </a:solidFill>
              <a:round/>
              <a:headEnd/>
              <a:tailEnd/>
            </a:ln>
          </p:spPr>
          <p:txBody>
            <a:bodyPr/>
            <a:lstStyle/>
            <a:p>
              <a:endParaRPr lang="en-US"/>
            </a:p>
          </p:txBody>
        </p:sp>
        <p:sp>
          <p:nvSpPr>
            <p:cNvPr id="8209" name="Line 16"/>
            <p:cNvSpPr>
              <a:spLocks noChangeShapeType="1"/>
            </p:cNvSpPr>
            <p:nvPr/>
          </p:nvSpPr>
          <p:spPr bwMode="auto">
            <a:xfrm>
              <a:off x="879476" y="2349500"/>
              <a:ext cx="34925" cy="0"/>
            </a:xfrm>
            <a:prstGeom prst="line">
              <a:avLst/>
            </a:prstGeom>
            <a:noFill/>
            <a:ln w="0">
              <a:solidFill>
                <a:srgbClr val="000000"/>
              </a:solidFill>
              <a:round/>
              <a:headEnd/>
              <a:tailEnd/>
            </a:ln>
          </p:spPr>
          <p:txBody>
            <a:bodyPr/>
            <a:lstStyle/>
            <a:p>
              <a:endParaRPr lang="en-US"/>
            </a:p>
          </p:txBody>
        </p:sp>
        <p:sp>
          <p:nvSpPr>
            <p:cNvPr id="8210" name="Line 17"/>
            <p:cNvSpPr>
              <a:spLocks noChangeShapeType="1"/>
            </p:cNvSpPr>
            <p:nvPr/>
          </p:nvSpPr>
          <p:spPr bwMode="auto">
            <a:xfrm>
              <a:off x="879476" y="1716088"/>
              <a:ext cx="34925" cy="0"/>
            </a:xfrm>
            <a:prstGeom prst="line">
              <a:avLst/>
            </a:prstGeom>
            <a:noFill/>
            <a:ln w="0">
              <a:solidFill>
                <a:srgbClr val="000000"/>
              </a:solidFill>
              <a:round/>
              <a:headEnd/>
              <a:tailEnd/>
            </a:ln>
          </p:spPr>
          <p:txBody>
            <a:bodyPr/>
            <a:lstStyle/>
            <a:p>
              <a:endParaRPr lang="en-US"/>
            </a:p>
          </p:txBody>
        </p:sp>
        <p:sp>
          <p:nvSpPr>
            <p:cNvPr id="8211" name="Line 18"/>
            <p:cNvSpPr>
              <a:spLocks noChangeShapeType="1"/>
            </p:cNvSpPr>
            <p:nvPr/>
          </p:nvSpPr>
          <p:spPr bwMode="auto">
            <a:xfrm>
              <a:off x="914401" y="6151563"/>
              <a:ext cx="7589838" cy="0"/>
            </a:xfrm>
            <a:prstGeom prst="line">
              <a:avLst/>
            </a:prstGeom>
            <a:noFill/>
            <a:ln w="0">
              <a:solidFill>
                <a:srgbClr val="000000"/>
              </a:solidFill>
              <a:round/>
              <a:headEnd/>
              <a:tailEnd/>
            </a:ln>
          </p:spPr>
          <p:txBody>
            <a:bodyPr/>
            <a:lstStyle/>
            <a:p>
              <a:endParaRPr lang="en-US"/>
            </a:p>
          </p:txBody>
        </p:sp>
        <p:sp>
          <p:nvSpPr>
            <p:cNvPr id="8212" name="Line 19"/>
            <p:cNvSpPr>
              <a:spLocks noChangeShapeType="1"/>
            </p:cNvSpPr>
            <p:nvPr/>
          </p:nvSpPr>
          <p:spPr bwMode="auto">
            <a:xfrm flipV="1">
              <a:off x="914401" y="6151563"/>
              <a:ext cx="0" cy="34925"/>
            </a:xfrm>
            <a:prstGeom prst="line">
              <a:avLst/>
            </a:prstGeom>
            <a:noFill/>
            <a:ln w="0">
              <a:solidFill>
                <a:srgbClr val="000000"/>
              </a:solidFill>
              <a:round/>
              <a:headEnd/>
              <a:tailEnd/>
            </a:ln>
          </p:spPr>
          <p:txBody>
            <a:bodyPr/>
            <a:lstStyle/>
            <a:p>
              <a:endParaRPr lang="en-US"/>
            </a:p>
          </p:txBody>
        </p:sp>
        <p:sp>
          <p:nvSpPr>
            <p:cNvPr id="8213" name="Line 20"/>
            <p:cNvSpPr>
              <a:spLocks noChangeShapeType="1"/>
            </p:cNvSpPr>
            <p:nvPr/>
          </p:nvSpPr>
          <p:spPr bwMode="auto">
            <a:xfrm flipV="1">
              <a:off x="1144588" y="6151563"/>
              <a:ext cx="0" cy="34925"/>
            </a:xfrm>
            <a:prstGeom prst="line">
              <a:avLst/>
            </a:prstGeom>
            <a:noFill/>
            <a:ln w="0">
              <a:solidFill>
                <a:srgbClr val="000000"/>
              </a:solidFill>
              <a:round/>
              <a:headEnd/>
              <a:tailEnd/>
            </a:ln>
          </p:spPr>
          <p:txBody>
            <a:bodyPr/>
            <a:lstStyle/>
            <a:p>
              <a:endParaRPr lang="en-US"/>
            </a:p>
          </p:txBody>
        </p:sp>
        <p:sp>
          <p:nvSpPr>
            <p:cNvPr id="8214" name="Line 21"/>
            <p:cNvSpPr>
              <a:spLocks noChangeShapeType="1"/>
            </p:cNvSpPr>
            <p:nvPr/>
          </p:nvSpPr>
          <p:spPr bwMode="auto">
            <a:xfrm flipV="1">
              <a:off x="1374776" y="6151563"/>
              <a:ext cx="0" cy="34925"/>
            </a:xfrm>
            <a:prstGeom prst="line">
              <a:avLst/>
            </a:prstGeom>
            <a:noFill/>
            <a:ln w="0">
              <a:solidFill>
                <a:srgbClr val="000000"/>
              </a:solidFill>
              <a:round/>
              <a:headEnd/>
              <a:tailEnd/>
            </a:ln>
          </p:spPr>
          <p:txBody>
            <a:bodyPr/>
            <a:lstStyle/>
            <a:p>
              <a:endParaRPr lang="en-US"/>
            </a:p>
          </p:txBody>
        </p:sp>
        <p:sp>
          <p:nvSpPr>
            <p:cNvPr id="8215" name="Line 22"/>
            <p:cNvSpPr>
              <a:spLocks noChangeShapeType="1"/>
            </p:cNvSpPr>
            <p:nvPr/>
          </p:nvSpPr>
          <p:spPr bwMode="auto">
            <a:xfrm flipV="1">
              <a:off x="1604963" y="6151563"/>
              <a:ext cx="0" cy="34925"/>
            </a:xfrm>
            <a:prstGeom prst="line">
              <a:avLst/>
            </a:prstGeom>
            <a:noFill/>
            <a:ln w="0">
              <a:solidFill>
                <a:srgbClr val="000000"/>
              </a:solidFill>
              <a:round/>
              <a:headEnd/>
              <a:tailEnd/>
            </a:ln>
          </p:spPr>
          <p:txBody>
            <a:bodyPr/>
            <a:lstStyle/>
            <a:p>
              <a:endParaRPr lang="en-US"/>
            </a:p>
          </p:txBody>
        </p:sp>
        <p:sp>
          <p:nvSpPr>
            <p:cNvPr id="8216" name="Line 23"/>
            <p:cNvSpPr>
              <a:spLocks noChangeShapeType="1"/>
            </p:cNvSpPr>
            <p:nvPr/>
          </p:nvSpPr>
          <p:spPr bwMode="auto">
            <a:xfrm flipV="1">
              <a:off x="1835151" y="6151563"/>
              <a:ext cx="0" cy="34925"/>
            </a:xfrm>
            <a:prstGeom prst="line">
              <a:avLst/>
            </a:prstGeom>
            <a:noFill/>
            <a:ln w="0">
              <a:solidFill>
                <a:srgbClr val="000000"/>
              </a:solidFill>
              <a:round/>
              <a:headEnd/>
              <a:tailEnd/>
            </a:ln>
          </p:spPr>
          <p:txBody>
            <a:bodyPr/>
            <a:lstStyle/>
            <a:p>
              <a:endParaRPr lang="en-US"/>
            </a:p>
          </p:txBody>
        </p:sp>
        <p:sp>
          <p:nvSpPr>
            <p:cNvPr id="8217" name="Line 24"/>
            <p:cNvSpPr>
              <a:spLocks noChangeShapeType="1"/>
            </p:cNvSpPr>
            <p:nvPr/>
          </p:nvSpPr>
          <p:spPr bwMode="auto">
            <a:xfrm flipV="1">
              <a:off x="2065338" y="6151563"/>
              <a:ext cx="0" cy="34925"/>
            </a:xfrm>
            <a:prstGeom prst="line">
              <a:avLst/>
            </a:prstGeom>
            <a:noFill/>
            <a:ln w="0">
              <a:solidFill>
                <a:srgbClr val="000000"/>
              </a:solidFill>
              <a:round/>
              <a:headEnd/>
              <a:tailEnd/>
            </a:ln>
          </p:spPr>
          <p:txBody>
            <a:bodyPr/>
            <a:lstStyle/>
            <a:p>
              <a:endParaRPr lang="en-US"/>
            </a:p>
          </p:txBody>
        </p:sp>
        <p:sp>
          <p:nvSpPr>
            <p:cNvPr id="8218" name="Line 25"/>
            <p:cNvSpPr>
              <a:spLocks noChangeShapeType="1"/>
            </p:cNvSpPr>
            <p:nvPr/>
          </p:nvSpPr>
          <p:spPr bwMode="auto">
            <a:xfrm flipV="1">
              <a:off x="2293938" y="6151563"/>
              <a:ext cx="0" cy="34925"/>
            </a:xfrm>
            <a:prstGeom prst="line">
              <a:avLst/>
            </a:prstGeom>
            <a:noFill/>
            <a:ln w="0">
              <a:solidFill>
                <a:srgbClr val="000000"/>
              </a:solidFill>
              <a:round/>
              <a:headEnd/>
              <a:tailEnd/>
            </a:ln>
          </p:spPr>
          <p:txBody>
            <a:bodyPr/>
            <a:lstStyle/>
            <a:p>
              <a:endParaRPr lang="en-US"/>
            </a:p>
          </p:txBody>
        </p:sp>
        <p:sp>
          <p:nvSpPr>
            <p:cNvPr id="8219" name="Line 26"/>
            <p:cNvSpPr>
              <a:spLocks noChangeShapeType="1"/>
            </p:cNvSpPr>
            <p:nvPr/>
          </p:nvSpPr>
          <p:spPr bwMode="auto">
            <a:xfrm flipV="1">
              <a:off x="2524126" y="6151563"/>
              <a:ext cx="0" cy="34925"/>
            </a:xfrm>
            <a:prstGeom prst="line">
              <a:avLst/>
            </a:prstGeom>
            <a:noFill/>
            <a:ln w="0">
              <a:solidFill>
                <a:srgbClr val="000000"/>
              </a:solidFill>
              <a:round/>
              <a:headEnd/>
              <a:tailEnd/>
            </a:ln>
          </p:spPr>
          <p:txBody>
            <a:bodyPr/>
            <a:lstStyle/>
            <a:p>
              <a:endParaRPr lang="en-US"/>
            </a:p>
          </p:txBody>
        </p:sp>
        <p:sp>
          <p:nvSpPr>
            <p:cNvPr id="8220" name="Line 27"/>
            <p:cNvSpPr>
              <a:spLocks noChangeShapeType="1"/>
            </p:cNvSpPr>
            <p:nvPr/>
          </p:nvSpPr>
          <p:spPr bwMode="auto">
            <a:xfrm flipV="1">
              <a:off x="2754313" y="6151563"/>
              <a:ext cx="0" cy="34925"/>
            </a:xfrm>
            <a:prstGeom prst="line">
              <a:avLst/>
            </a:prstGeom>
            <a:noFill/>
            <a:ln w="0">
              <a:solidFill>
                <a:srgbClr val="000000"/>
              </a:solidFill>
              <a:round/>
              <a:headEnd/>
              <a:tailEnd/>
            </a:ln>
          </p:spPr>
          <p:txBody>
            <a:bodyPr/>
            <a:lstStyle/>
            <a:p>
              <a:endParaRPr lang="en-US"/>
            </a:p>
          </p:txBody>
        </p:sp>
        <p:sp>
          <p:nvSpPr>
            <p:cNvPr id="8221" name="Line 28"/>
            <p:cNvSpPr>
              <a:spLocks noChangeShapeType="1"/>
            </p:cNvSpPr>
            <p:nvPr/>
          </p:nvSpPr>
          <p:spPr bwMode="auto">
            <a:xfrm flipV="1">
              <a:off x="2984501" y="6151563"/>
              <a:ext cx="0" cy="34925"/>
            </a:xfrm>
            <a:prstGeom prst="line">
              <a:avLst/>
            </a:prstGeom>
            <a:noFill/>
            <a:ln w="0">
              <a:solidFill>
                <a:srgbClr val="000000"/>
              </a:solidFill>
              <a:round/>
              <a:headEnd/>
              <a:tailEnd/>
            </a:ln>
          </p:spPr>
          <p:txBody>
            <a:bodyPr/>
            <a:lstStyle/>
            <a:p>
              <a:endParaRPr lang="en-US"/>
            </a:p>
          </p:txBody>
        </p:sp>
        <p:sp>
          <p:nvSpPr>
            <p:cNvPr id="8222" name="Line 29"/>
            <p:cNvSpPr>
              <a:spLocks noChangeShapeType="1"/>
            </p:cNvSpPr>
            <p:nvPr/>
          </p:nvSpPr>
          <p:spPr bwMode="auto">
            <a:xfrm flipV="1">
              <a:off x="3214688" y="6151563"/>
              <a:ext cx="0" cy="34925"/>
            </a:xfrm>
            <a:prstGeom prst="line">
              <a:avLst/>
            </a:prstGeom>
            <a:noFill/>
            <a:ln w="0">
              <a:solidFill>
                <a:srgbClr val="000000"/>
              </a:solidFill>
              <a:round/>
              <a:headEnd/>
              <a:tailEnd/>
            </a:ln>
          </p:spPr>
          <p:txBody>
            <a:bodyPr/>
            <a:lstStyle/>
            <a:p>
              <a:endParaRPr lang="en-US"/>
            </a:p>
          </p:txBody>
        </p:sp>
        <p:sp>
          <p:nvSpPr>
            <p:cNvPr id="8223" name="Line 30"/>
            <p:cNvSpPr>
              <a:spLocks noChangeShapeType="1"/>
            </p:cNvSpPr>
            <p:nvPr/>
          </p:nvSpPr>
          <p:spPr bwMode="auto">
            <a:xfrm flipV="1">
              <a:off x="3444876" y="6151563"/>
              <a:ext cx="0" cy="34925"/>
            </a:xfrm>
            <a:prstGeom prst="line">
              <a:avLst/>
            </a:prstGeom>
            <a:noFill/>
            <a:ln w="0">
              <a:solidFill>
                <a:srgbClr val="000000"/>
              </a:solidFill>
              <a:round/>
              <a:headEnd/>
              <a:tailEnd/>
            </a:ln>
          </p:spPr>
          <p:txBody>
            <a:bodyPr/>
            <a:lstStyle/>
            <a:p>
              <a:endParaRPr lang="en-US"/>
            </a:p>
          </p:txBody>
        </p:sp>
        <p:sp>
          <p:nvSpPr>
            <p:cNvPr id="8224" name="Line 31"/>
            <p:cNvSpPr>
              <a:spLocks noChangeShapeType="1"/>
            </p:cNvSpPr>
            <p:nvPr/>
          </p:nvSpPr>
          <p:spPr bwMode="auto">
            <a:xfrm flipV="1">
              <a:off x="3675063" y="6151563"/>
              <a:ext cx="0" cy="34925"/>
            </a:xfrm>
            <a:prstGeom prst="line">
              <a:avLst/>
            </a:prstGeom>
            <a:noFill/>
            <a:ln w="0">
              <a:solidFill>
                <a:srgbClr val="000000"/>
              </a:solidFill>
              <a:round/>
              <a:headEnd/>
              <a:tailEnd/>
            </a:ln>
          </p:spPr>
          <p:txBody>
            <a:bodyPr/>
            <a:lstStyle/>
            <a:p>
              <a:endParaRPr lang="en-US"/>
            </a:p>
          </p:txBody>
        </p:sp>
        <p:sp>
          <p:nvSpPr>
            <p:cNvPr id="8225" name="Line 32"/>
            <p:cNvSpPr>
              <a:spLocks noChangeShapeType="1"/>
            </p:cNvSpPr>
            <p:nvPr/>
          </p:nvSpPr>
          <p:spPr bwMode="auto">
            <a:xfrm flipV="1">
              <a:off x="3905251" y="6151563"/>
              <a:ext cx="0" cy="34925"/>
            </a:xfrm>
            <a:prstGeom prst="line">
              <a:avLst/>
            </a:prstGeom>
            <a:noFill/>
            <a:ln w="0">
              <a:solidFill>
                <a:srgbClr val="000000"/>
              </a:solidFill>
              <a:round/>
              <a:headEnd/>
              <a:tailEnd/>
            </a:ln>
          </p:spPr>
          <p:txBody>
            <a:bodyPr/>
            <a:lstStyle/>
            <a:p>
              <a:endParaRPr lang="en-US"/>
            </a:p>
          </p:txBody>
        </p:sp>
        <p:sp>
          <p:nvSpPr>
            <p:cNvPr id="8226" name="Line 33"/>
            <p:cNvSpPr>
              <a:spLocks noChangeShapeType="1"/>
            </p:cNvSpPr>
            <p:nvPr/>
          </p:nvSpPr>
          <p:spPr bwMode="auto">
            <a:xfrm flipV="1">
              <a:off x="4135438" y="6151563"/>
              <a:ext cx="0" cy="34925"/>
            </a:xfrm>
            <a:prstGeom prst="line">
              <a:avLst/>
            </a:prstGeom>
            <a:noFill/>
            <a:ln w="0">
              <a:solidFill>
                <a:srgbClr val="000000"/>
              </a:solidFill>
              <a:round/>
              <a:headEnd/>
              <a:tailEnd/>
            </a:ln>
          </p:spPr>
          <p:txBody>
            <a:bodyPr/>
            <a:lstStyle/>
            <a:p>
              <a:endParaRPr lang="en-US"/>
            </a:p>
          </p:txBody>
        </p:sp>
        <p:sp>
          <p:nvSpPr>
            <p:cNvPr id="8227" name="Line 34"/>
            <p:cNvSpPr>
              <a:spLocks noChangeShapeType="1"/>
            </p:cNvSpPr>
            <p:nvPr/>
          </p:nvSpPr>
          <p:spPr bwMode="auto">
            <a:xfrm flipV="1">
              <a:off x="4365626" y="6151563"/>
              <a:ext cx="0" cy="34925"/>
            </a:xfrm>
            <a:prstGeom prst="line">
              <a:avLst/>
            </a:prstGeom>
            <a:noFill/>
            <a:ln w="0">
              <a:solidFill>
                <a:srgbClr val="000000"/>
              </a:solidFill>
              <a:round/>
              <a:headEnd/>
              <a:tailEnd/>
            </a:ln>
          </p:spPr>
          <p:txBody>
            <a:bodyPr/>
            <a:lstStyle/>
            <a:p>
              <a:endParaRPr lang="en-US"/>
            </a:p>
          </p:txBody>
        </p:sp>
        <p:sp>
          <p:nvSpPr>
            <p:cNvPr id="8228" name="Line 35"/>
            <p:cNvSpPr>
              <a:spLocks noChangeShapeType="1"/>
            </p:cNvSpPr>
            <p:nvPr/>
          </p:nvSpPr>
          <p:spPr bwMode="auto">
            <a:xfrm flipV="1">
              <a:off x="4595813" y="6151563"/>
              <a:ext cx="0" cy="34925"/>
            </a:xfrm>
            <a:prstGeom prst="line">
              <a:avLst/>
            </a:prstGeom>
            <a:noFill/>
            <a:ln w="0">
              <a:solidFill>
                <a:srgbClr val="000000"/>
              </a:solidFill>
              <a:round/>
              <a:headEnd/>
              <a:tailEnd/>
            </a:ln>
          </p:spPr>
          <p:txBody>
            <a:bodyPr/>
            <a:lstStyle/>
            <a:p>
              <a:endParaRPr lang="en-US"/>
            </a:p>
          </p:txBody>
        </p:sp>
        <p:sp>
          <p:nvSpPr>
            <p:cNvPr id="8229" name="Line 36"/>
            <p:cNvSpPr>
              <a:spLocks noChangeShapeType="1"/>
            </p:cNvSpPr>
            <p:nvPr/>
          </p:nvSpPr>
          <p:spPr bwMode="auto">
            <a:xfrm flipV="1">
              <a:off x="4824413" y="6151563"/>
              <a:ext cx="0" cy="34925"/>
            </a:xfrm>
            <a:prstGeom prst="line">
              <a:avLst/>
            </a:prstGeom>
            <a:noFill/>
            <a:ln w="0">
              <a:solidFill>
                <a:srgbClr val="000000"/>
              </a:solidFill>
              <a:round/>
              <a:headEnd/>
              <a:tailEnd/>
            </a:ln>
          </p:spPr>
          <p:txBody>
            <a:bodyPr/>
            <a:lstStyle/>
            <a:p>
              <a:endParaRPr lang="en-US"/>
            </a:p>
          </p:txBody>
        </p:sp>
        <p:sp>
          <p:nvSpPr>
            <p:cNvPr id="8230" name="Line 37"/>
            <p:cNvSpPr>
              <a:spLocks noChangeShapeType="1"/>
            </p:cNvSpPr>
            <p:nvPr/>
          </p:nvSpPr>
          <p:spPr bwMode="auto">
            <a:xfrm flipV="1">
              <a:off x="5054601" y="6151563"/>
              <a:ext cx="0" cy="34925"/>
            </a:xfrm>
            <a:prstGeom prst="line">
              <a:avLst/>
            </a:prstGeom>
            <a:noFill/>
            <a:ln w="0">
              <a:solidFill>
                <a:srgbClr val="000000"/>
              </a:solidFill>
              <a:round/>
              <a:headEnd/>
              <a:tailEnd/>
            </a:ln>
          </p:spPr>
          <p:txBody>
            <a:bodyPr/>
            <a:lstStyle/>
            <a:p>
              <a:endParaRPr lang="en-US"/>
            </a:p>
          </p:txBody>
        </p:sp>
        <p:sp>
          <p:nvSpPr>
            <p:cNvPr id="8231" name="Line 38"/>
            <p:cNvSpPr>
              <a:spLocks noChangeShapeType="1"/>
            </p:cNvSpPr>
            <p:nvPr/>
          </p:nvSpPr>
          <p:spPr bwMode="auto">
            <a:xfrm flipV="1">
              <a:off x="5284788" y="6151563"/>
              <a:ext cx="0" cy="34925"/>
            </a:xfrm>
            <a:prstGeom prst="line">
              <a:avLst/>
            </a:prstGeom>
            <a:noFill/>
            <a:ln w="0">
              <a:solidFill>
                <a:srgbClr val="000000"/>
              </a:solidFill>
              <a:round/>
              <a:headEnd/>
              <a:tailEnd/>
            </a:ln>
          </p:spPr>
          <p:txBody>
            <a:bodyPr/>
            <a:lstStyle/>
            <a:p>
              <a:endParaRPr lang="en-US"/>
            </a:p>
          </p:txBody>
        </p:sp>
        <p:sp>
          <p:nvSpPr>
            <p:cNvPr id="8232" name="Line 39"/>
            <p:cNvSpPr>
              <a:spLocks noChangeShapeType="1"/>
            </p:cNvSpPr>
            <p:nvPr/>
          </p:nvSpPr>
          <p:spPr bwMode="auto">
            <a:xfrm flipV="1">
              <a:off x="5513388" y="6151563"/>
              <a:ext cx="0" cy="34925"/>
            </a:xfrm>
            <a:prstGeom prst="line">
              <a:avLst/>
            </a:prstGeom>
            <a:noFill/>
            <a:ln w="0">
              <a:solidFill>
                <a:srgbClr val="000000"/>
              </a:solidFill>
              <a:round/>
              <a:headEnd/>
              <a:tailEnd/>
            </a:ln>
          </p:spPr>
          <p:txBody>
            <a:bodyPr/>
            <a:lstStyle/>
            <a:p>
              <a:endParaRPr lang="en-US"/>
            </a:p>
          </p:txBody>
        </p:sp>
        <p:sp>
          <p:nvSpPr>
            <p:cNvPr id="8233" name="Line 40"/>
            <p:cNvSpPr>
              <a:spLocks noChangeShapeType="1"/>
            </p:cNvSpPr>
            <p:nvPr/>
          </p:nvSpPr>
          <p:spPr bwMode="auto">
            <a:xfrm flipV="1">
              <a:off x="5743576" y="6151563"/>
              <a:ext cx="0" cy="34925"/>
            </a:xfrm>
            <a:prstGeom prst="line">
              <a:avLst/>
            </a:prstGeom>
            <a:noFill/>
            <a:ln w="0">
              <a:solidFill>
                <a:srgbClr val="000000"/>
              </a:solidFill>
              <a:round/>
              <a:headEnd/>
              <a:tailEnd/>
            </a:ln>
          </p:spPr>
          <p:txBody>
            <a:bodyPr/>
            <a:lstStyle/>
            <a:p>
              <a:endParaRPr lang="en-US"/>
            </a:p>
          </p:txBody>
        </p:sp>
        <p:sp>
          <p:nvSpPr>
            <p:cNvPr id="8234" name="Line 41"/>
            <p:cNvSpPr>
              <a:spLocks noChangeShapeType="1"/>
            </p:cNvSpPr>
            <p:nvPr/>
          </p:nvSpPr>
          <p:spPr bwMode="auto">
            <a:xfrm flipV="1">
              <a:off x="5973763" y="6151563"/>
              <a:ext cx="0" cy="34925"/>
            </a:xfrm>
            <a:prstGeom prst="line">
              <a:avLst/>
            </a:prstGeom>
            <a:noFill/>
            <a:ln w="0">
              <a:solidFill>
                <a:srgbClr val="000000"/>
              </a:solidFill>
              <a:round/>
              <a:headEnd/>
              <a:tailEnd/>
            </a:ln>
          </p:spPr>
          <p:txBody>
            <a:bodyPr/>
            <a:lstStyle/>
            <a:p>
              <a:endParaRPr lang="en-US"/>
            </a:p>
          </p:txBody>
        </p:sp>
        <p:sp>
          <p:nvSpPr>
            <p:cNvPr id="8235" name="Line 42"/>
            <p:cNvSpPr>
              <a:spLocks noChangeShapeType="1"/>
            </p:cNvSpPr>
            <p:nvPr/>
          </p:nvSpPr>
          <p:spPr bwMode="auto">
            <a:xfrm flipV="1">
              <a:off x="6203951" y="6151563"/>
              <a:ext cx="0" cy="34925"/>
            </a:xfrm>
            <a:prstGeom prst="line">
              <a:avLst/>
            </a:prstGeom>
            <a:noFill/>
            <a:ln w="0">
              <a:solidFill>
                <a:srgbClr val="000000"/>
              </a:solidFill>
              <a:round/>
              <a:headEnd/>
              <a:tailEnd/>
            </a:ln>
          </p:spPr>
          <p:txBody>
            <a:bodyPr/>
            <a:lstStyle/>
            <a:p>
              <a:endParaRPr lang="en-US"/>
            </a:p>
          </p:txBody>
        </p:sp>
        <p:sp>
          <p:nvSpPr>
            <p:cNvPr id="8236" name="Line 43"/>
            <p:cNvSpPr>
              <a:spLocks noChangeShapeType="1"/>
            </p:cNvSpPr>
            <p:nvPr/>
          </p:nvSpPr>
          <p:spPr bwMode="auto">
            <a:xfrm flipV="1">
              <a:off x="6434138" y="6151563"/>
              <a:ext cx="0" cy="34925"/>
            </a:xfrm>
            <a:prstGeom prst="line">
              <a:avLst/>
            </a:prstGeom>
            <a:noFill/>
            <a:ln w="0">
              <a:solidFill>
                <a:srgbClr val="000000"/>
              </a:solidFill>
              <a:round/>
              <a:headEnd/>
              <a:tailEnd/>
            </a:ln>
          </p:spPr>
          <p:txBody>
            <a:bodyPr/>
            <a:lstStyle/>
            <a:p>
              <a:endParaRPr lang="en-US"/>
            </a:p>
          </p:txBody>
        </p:sp>
        <p:sp>
          <p:nvSpPr>
            <p:cNvPr id="8237" name="Line 44"/>
            <p:cNvSpPr>
              <a:spLocks noChangeShapeType="1"/>
            </p:cNvSpPr>
            <p:nvPr/>
          </p:nvSpPr>
          <p:spPr bwMode="auto">
            <a:xfrm flipV="1">
              <a:off x="6664326" y="6151563"/>
              <a:ext cx="0" cy="34925"/>
            </a:xfrm>
            <a:prstGeom prst="line">
              <a:avLst/>
            </a:prstGeom>
            <a:noFill/>
            <a:ln w="0">
              <a:solidFill>
                <a:srgbClr val="000000"/>
              </a:solidFill>
              <a:round/>
              <a:headEnd/>
              <a:tailEnd/>
            </a:ln>
          </p:spPr>
          <p:txBody>
            <a:bodyPr/>
            <a:lstStyle/>
            <a:p>
              <a:endParaRPr lang="en-US"/>
            </a:p>
          </p:txBody>
        </p:sp>
        <p:sp>
          <p:nvSpPr>
            <p:cNvPr id="8238" name="Line 45"/>
            <p:cNvSpPr>
              <a:spLocks noChangeShapeType="1"/>
            </p:cNvSpPr>
            <p:nvPr/>
          </p:nvSpPr>
          <p:spPr bwMode="auto">
            <a:xfrm flipV="1">
              <a:off x="6894513" y="6151563"/>
              <a:ext cx="0" cy="34925"/>
            </a:xfrm>
            <a:prstGeom prst="line">
              <a:avLst/>
            </a:prstGeom>
            <a:noFill/>
            <a:ln w="0">
              <a:solidFill>
                <a:srgbClr val="000000"/>
              </a:solidFill>
              <a:round/>
              <a:headEnd/>
              <a:tailEnd/>
            </a:ln>
          </p:spPr>
          <p:txBody>
            <a:bodyPr/>
            <a:lstStyle/>
            <a:p>
              <a:endParaRPr lang="en-US"/>
            </a:p>
          </p:txBody>
        </p:sp>
        <p:sp>
          <p:nvSpPr>
            <p:cNvPr id="8239" name="Line 46"/>
            <p:cNvSpPr>
              <a:spLocks noChangeShapeType="1"/>
            </p:cNvSpPr>
            <p:nvPr/>
          </p:nvSpPr>
          <p:spPr bwMode="auto">
            <a:xfrm flipV="1">
              <a:off x="7124701" y="6151563"/>
              <a:ext cx="0" cy="34925"/>
            </a:xfrm>
            <a:prstGeom prst="line">
              <a:avLst/>
            </a:prstGeom>
            <a:noFill/>
            <a:ln w="0">
              <a:solidFill>
                <a:srgbClr val="000000"/>
              </a:solidFill>
              <a:round/>
              <a:headEnd/>
              <a:tailEnd/>
            </a:ln>
          </p:spPr>
          <p:txBody>
            <a:bodyPr/>
            <a:lstStyle/>
            <a:p>
              <a:endParaRPr lang="en-US"/>
            </a:p>
          </p:txBody>
        </p:sp>
        <p:sp>
          <p:nvSpPr>
            <p:cNvPr id="8240" name="Line 47"/>
            <p:cNvSpPr>
              <a:spLocks noChangeShapeType="1"/>
            </p:cNvSpPr>
            <p:nvPr/>
          </p:nvSpPr>
          <p:spPr bwMode="auto">
            <a:xfrm flipV="1">
              <a:off x="7353301" y="6151563"/>
              <a:ext cx="0" cy="34925"/>
            </a:xfrm>
            <a:prstGeom prst="line">
              <a:avLst/>
            </a:prstGeom>
            <a:noFill/>
            <a:ln w="0">
              <a:solidFill>
                <a:srgbClr val="000000"/>
              </a:solidFill>
              <a:round/>
              <a:headEnd/>
              <a:tailEnd/>
            </a:ln>
          </p:spPr>
          <p:txBody>
            <a:bodyPr/>
            <a:lstStyle/>
            <a:p>
              <a:endParaRPr lang="en-US"/>
            </a:p>
          </p:txBody>
        </p:sp>
        <p:sp>
          <p:nvSpPr>
            <p:cNvPr id="8241" name="Line 48"/>
            <p:cNvSpPr>
              <a:spLocks noChangeShapeType="1"/>
            </p:cNvSpPr>
            <p:nvPr/>
          </p:nvSpPr>
          <p:spPr bwMode="auto">
            <a:xfrm flipV="1">
              <a:off x="7583488" y="6151563"/>
              <a:ext cx="0" cy="34925"/>
            </a:xfrm>
            <a:prstGeom prst="line">
              <a:avLst/>
            </a:prstGeom>
            <a:noFill/>
            <a:ln w="0">
              <a:solidFill>
                <a:srgbClr val="000000"/>
              </a:solidFill>
              <a:round/>
              <a:headEnd/>
              <a:tailEnd/>
            </a:ln>
          </p:spPr>
          <p:txBody>
            <a:bodyPr/>
            <a:lstStyle/>
            <a:p>
              <a:endParaRPr lang="en-US"/>
            </a:p>
          </p:txBody>
        </p:sp>
        <p:sp>
          <p:nvSpPr>
            <p:cNvPr id="8242" name="Line 49"/>
            <p:cNvSpPr>
              <a:spLocks noChangeShapeType="1"/>
            </p:cNvSpPr>
            <p:nvPr/>
          </p:nvSpPr>
          <p:spPr bwMode="auto">
            <a:xfrm flipV="1">
              <a:off x="7813676" y="6151563"/>
              <a:ext cx="0" cy="34925"/>
            </a:xfrm>
            <a:prstGeom prst="line">
              <a:avLst/>
            </a:prstGeom>
            <a:noFill/>
            <a:ln w="0">
              <a:solidFill>
                <a:srgbClr val="000000"/>
              </a:solidFill>
              <a:round/>
              <a:headEnd/>
              <a:tailEnd/>
            </a:ln>
          </p:spPr>
          <p:txBody>
            <a:bodyPr/>
            <a:lstStyle/>
            <a:p>
              <a:endParaRPr lang="en-US"/>
            </a:p>
          </p:txBody>
        </p:sp>
        <p:sp>
          <p:nvSpPr>
            <p:cNvPr id="8243" name="Line 50"/>
            <p:cNvSpPr>
              <a:spLocks noChangeShapeType="1"/>
            </p:cNvSpPr>
            <p:nvPr/>
          </p:nvSpPr>
          <p:spPr bwMode="auto">
            <a:xfrm flipV="1">
              <a:off x="8043863" y="6151563"/>
              <a:ext cx="0" cy="34925"/>
            </a:xfrm>
            <a:prstGeom prst="line">
              <a:avLst/>
            </a:prstGeom>
            <a:noFill/>
            <a:ln w="0">
              <a:solidFill>
                <a:srgbClr val="000000"/>
              </a:solidFill>
              <a:round/>
              <a:headEnd/>
              <a:tailEnd/>
            </a:ln>
          </p:spPr>
          <p:txBody>
            <a:bodyPr/>
            <a:lstStyle/>
            <a:p>
              <a:endParaRPr lang="en-US"/>
            </a:p>
          </p:txBody>
        </p:sp>
        <p:sp>
          <p:nvSpPr>
            <p:cNvPr id="8244" name="Line 51"/>
            <p:cNvSpPr>
              <a:spLocks noChangeShapeType="1"/>
            </p:cNvSpPr>
            <p:nvPr/>
          </p:nvSpPr>
          <p:spPr bwMode="auto">
            <a:xfrm flipV="1">
              <a:off x="8274051" y="6151563"/>
              <a:ext cx="0" cy="34925"/>
            </a:xfrm>
            <a:prstGeom prst="line">
              <a:avLst/>
            </a:prstGeom>
            <a:noFill/>
            <a:ln w="0">
              <a:solidFill>
                <a:srgbClr val="000000"/>
              </a:solidFill>
              <a:round/>
              <a:headEnd/>
              <a:tailEnd/>
            </a:ln>
          </p:spPr>
          <p:txBody>
            <a:bodyPr/>
            <a:lstStyle/>
            <a:p>
              <a:endParaRPr lang="en-US"/>
            </a:p>
          </p:txBody>
        </p:sp>
        <p:sp>
          <p:nvSpPr>
            <p:cNvPr id="8245" name="Line 52"/>
            <p:cNvSpPr>
              <a:spLocks noChangeShapeType="1"/>
            </p:cNvSpPr>
            <p:nvPr/>
          </p:nvSpPr>
          <p:spPr bwMode="auto">
            <a:xfrm flipV="1">
              <a:off x="8504238" y="6151563"/>
              <a:ext cx="0" cy="34925"/>
            </a:xfrm>
            <a:prstGeom prst="line">
              <a:avLst/>
            </a:prstGeom>
            <a:noFill/>
            <a:ln w="0">
              <a:solidFill>
                <a:srgbClr val="000000"/>
              </a:solidFill>
              <a:round/>
              <a:headEnd/>
              <a:tailEnd/>
            </a:ln>
          </p:spPr>
          <p:txBody>
            <a:bodyPr/>
            <a:lstStyle/>
            <a:p>
              <a:endParaRPr lang="en-US"/>
            </a:p>
          </p:txBody>
        </p:sp>
        <p:sp>
          <p:nvSpPr>
            <p:cNvPr id="8246" name="Rectangle 53"/>
            <p:cNvSpPr>
              <a:spLocks noChangeArrowheads="1"/>
            </p:cNvSpPr>
            <p:nvPr/>
          </p:nvSpPr>
          <p:spPr bwMode="auto">
            <a:xfrm>
              <a:off x="714376" y="6083300"/>
              <a:ext cx="128240"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$0</a:t>
              </a:r>
              <a:endParaRPr lang="en-US">
                <a:solidFill>
                  <a:srgbClr val="000099"/>
                </a:solidFill>
                <a:latin typeface="Arial" charset="0"/>
              </a:endParaRPr>
            </a:p>
          </p:txBody>
        </p:sp>
        <p:sp>
          <p:nvSpPr>
            <p:cNvPr id="8247" name="Rectangle 54"/>
            <p:cNvSpPr>
              <a:spLocks noChangeArrowheads="1"/>
            </p:cNvSpPr>
            <p:nvPr/>
          </p:nvSpPr>
          <p:spPr bwMode="auto">
            <a:xfrm>
              <a:off x="395288" y="5448300"/>
              <a:ext cx="480901"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$100,000</a:t>
              </a:r>
              <a:endParaRPr lang="en-US">
                <a:solidFill>
                  <a:srgbClr val="000099"/>
                </a:solidFill>
                <a:latin typeface="Arial" charset="0"/>
              </a:endParaRPr>
            </a:p>
          </p:txBody>
        </p:sp>
        <p:sp>
          <p:nvSpPr>
            <p:cNvPr id="8248" name="Rectangle 55"/>
            <p:cNvSpPr>
              <a:spLocks noChangeArrowheads="1"/>
            </p:cNvSpPr>
            <p:nvPr/>
          </p:nvSpPr>
          <p:spPr bwMode="auto">
            <a:xfrm>
              <a:off x="395288" y="4816476"/>
              <a:ext cx="480901"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$200,000</a:t>
              </a:r>
              <a:endParaRPr lang="en-US">
                <a:solidFill>
                  <a:srgbClr val="000099"/>
                </a:solidFill>
                <a:latin typeface="Arial" charset="0"/>
              </a:endParaRPr>
            </a:p>
          </p:txBody>
        </p:sp>
        <p:sp>
          <p:nvSpPr>
            <p:cNvPr id="8249" name="Rectangle 56"/>
            <p:cNvSpPr>
              <a:spLocks noChangeArrowheads="1"/>
            </p:cNvSpPr>
            <p:nvPr/>
          </p:nvSpPr>
          <p:spPr bwMode="auto">
            <a:xfrm>
              <a:off x="395288" y="4181476"/>
              <a:ext cx="480901"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$300,000</a:t>
              </a:r>
              <a:endParaRPr lang="en-US">
                <a:solidFill>
                  <a:srgbClr val="000099"/>
                </a:solidFill>
                <a:latin typeface="Arial" charset="0"/>
              </a:endParaRPr>
            </a:p>
          </p:txBody>
        </p:sp>
        <p:sp>
          <p:nvSpPr>
            <p:cNvPr id="8250" name="Rectangle 57"/>
            <p:cNvSpPr>
              <a:spLocks noChangeArrowheads="1"/>
            </p:cNvSpPr>
            <p:nvPr/>
          </p:nvSpPr>
          <p:spPr bwMode="auto">
            <a:xfrm>
              <a:off x="395288" y="3548063"/>
              <a:ext cx="480901"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$400,000</a:t>
              </a:r>
              <a:endParaRPr lang="en-US">
                <a:solidFill>
                  <a:srgbClr val="000099"/>
                </a:solidFill>
                <a:latin typeface="Arial" charset="0"/>
              </a:endParaRPr>
            </a:p>
          </p:txBody>
        </p:sp>
        <p:sp>
          <p:nvSpPr>
            <p:cNvPr id="8251" name="Rectangle 58"/>
            <p:cNvSpPr>
              <a:spLocks noChangeArrowheads="1"/>
            </p:cNvSpPr>
            <p:nvPr/>
          </p:nvSpPr>
          <p:spPr bwMode="auto">
            <a:xfrm>
              <a:off x="395288" y="2914650"/>
              <a:ext cx="480901"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$500,000</a:t>
              </a:r>
              <a:endParaRPr lang="en-US">
                <a:solidFill>
                  <a:srgbClr val="000099"/>
                </a:solidFill>
                <a:latin typeface="Arial" charset="0"/>
              </a:endParaRPr>
            </a:p>
          </p:txBody>
        </p:sp>
        <p:sp>
          <p:nvSpPr>
            <p:cNvPr id="8252" name="Rectangle 59"/>
            <p:cNvSpPr>
              <a:spLocks noChangeArrowheads="1"/>
            </p:cNvSpPr>
            <p:nvPr/>
          </p:nvSpPr>
          <p:spPr bwMode="auto">
            <a:xfrm>
              <a:off x="395288" y="2281238"/>
              <a:ext cx="480901"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$600,000</a:t>
              </a:r>
              <a:endParaRPr lang="en-US">
                <a:solidFill>
                  <a:srgbClr val="000099"/>
                </a:solidFill>
                <a:latin typeface="Arial" charset="0"/>
              </a:endParaRPr>
            </a:p>
          </p:txBody>
        </p:sp>
        <p:sp>
          <p:nvSpPr>
            <p:cNvPr id="8253" name="Rectangle 60"/>
            <p:cNvSpPr>
              <a:spLocks noChangeArrowheads="1"/>
            </p:cNvSpPr>
            <p:nvPr/>
          </p:nvSpPr>
          <p:spPr bwMode="auto">
            <a:xfrm>
              <a:off x="395288" y="1647825"/>
              <a:ext cx="480901"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$700,000</a:t>
              </a:r>
              <a:endParaRPr lang="en-US">
                <a:solidFill>
                  <a:srgbClr val="000099"/>
                </a:solidFill>
                <a:latin typeface="Arial" charset="0"/>
              </a:endParaRPr>
            </a:p>
          </p:txBody>
        </p:sp>
        <p:sp>
          <p:nvSpPr>
            <p:cNvPr id="8254" name="Rectangle 61"/>
            <p:cNvSpPr>
              <a:spLocks noChangeArrowheads="1"/>
            </p:cNvSpPr>
            <p:nvPr/>
          </p:nvSpPr>
          <p:spPr bwMode="auto">
            <a:xfrm rot="18900000">
              <a:off x="616205"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FY86</a:t>
              </a:r>
              <a:endParaRPr lang="en-US">
                <a:solidFill>
                  <a:srgbClr val="000099"/>
                </a:solidFill>
                <a:latin typeface="Arial" charset="0"/>
              </a:endParaRPr>
            </a:p>
          </p:txBody>
        </p:sp>
        <p:sp>
          <p:nvSpPr>
            <p:cNvPr id="8255" name="Rectangle 62"/>
            <p:cNvSpPr>
              <a:spLocks noChangeArrowheads="1"/>
            </p:cNvSpPr>
            <p:nvPr/>
          </p:nvSpPr>
          <p:spPr bwMode="auto">
            <a:xfrm rot="18900000">
              <a:off x="1076580"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FY88</a:t>
              </a:r>
              <a:endParaRPr lang="en-US">
                <a:solidFill>
                  <a:srgbClr val="000099"/>
                </a:solidFill>
                <a:latin typeface="Arial" charset="0"/>
              </a:endParaRPr>
            </a:p>
          </p:txBody>
        </p:sp>
        <p:sp>
          <p:nvSpPr>
            <p:cNvPr id="8256" name="Rectangle 63"/>
            <p:cNvSpPr>
              <a:spLocks noChangeArrowheads="1"/>
            </p:cNvSpPr>
            <p:nvPr/>
          </p:nvSpPr>
          <p:spPr bwMode="auto">
            <a:xfrm rot="18900000">
              <a:off x="1536955"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FY90</a:t>
              </a:r>
              <a:endParaRPr lang="en-US">
                <a:solidFill>
                  <a:srgbClr val="000099"/>
                </a:solidFill>
                <a:latin typeface="Arial" charset="0"/>
              </a:endParaRPr>
            </a:p>
          </p:txBody>
        </p:sp>
        <p:sp>
          <p:nvSpPr>
            <p:cNvPr id="8257" name="Rectangle 64"/>
            <p:cNvSpPr>
              <a:spLocks noChangeArrowheads="1"/>
            </p:cNvSpPr>
            <p:nvPr/>
          </p:nvSpPr>
          <p:spPr bwMode="auto">
            <a:xfrm rot="18900000">
              <a:off x="1995743"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FY92</a:t>
              </a:r>
              <a:endParaRPr lang="en-US">
                <a:solidFill>
                  <a:srgbClr val="000099"/>
                </a:solidFill>
                <a:latin typeface="Arial" charset="0"/>
              </a:endParaRPr>
            </a:p>
          </p:txBody>
        </p:sp>
        <p:sp>
          <p:nvSpPr>
            <p:cNvPr id="8258" name="Rectangle 65"/>
            <p:cNvSpPr>
              <a:spLocks noChangeArrowheads="1"/>
            </p:cNvSpPr>
            <p:nvPr/>
          </p:nvSpPr>
          <p:spPr bwMode="auto">
            <a:xfrm rot="18900000">
              <a:off x="2456118"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FY94</a:t>
              </a:r>
              <a:endParaRPr lang="en-US">
                <a:solidFill>
                  <a:srgbClr val="000099"/>
                </a:solidFill>
                <a:latin typeface="Arial" charset="0"/>
              </a:endParaRPr>
            </a:p>
          </p:txBody>
        </p:sp>
        <p:sp>
          <p:nvSpPr>
            <p:cNvPr id="8259" name="Rectangle 66"/>
            <p:cNvSpPr>
              <a:spLocks noChangeArrowheads="1"/>
            </p:cNvSpPr>
            <p:nvPr/>
          </p:nvSpPr>
          <p:spPr bwMode="auto">
            <a:xfrm rot="18900000">
              <a:off x="2916493"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FY96</a:t>
              </a:r>
              <a:endParaRPr lang="en-US">
                <a:solidFill>
                  <a:srgbClr val="000099"/>
                </a:solidFill>
                <a:latin typeface="Arial" charset="0"/>
              </a:endParaRPr>
            </a:p>
          </p:txBody>
        </p:sp>
        <p:sp>
          <p:nvSpPr>
            <p:cNvPr id="8260" name="Rectangle 67"/>
            <p:cNvSpPr>
              <a:spLocks noChangeArrowheads="1"/>
            </p:cNvSpPr>
            <p:nvPr/>
          </p:nvSpPr>
          <p:spPr bwMode="auto">
            <a:xfrm rot="18900000">
              <a:off x="3376868"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FY98</a:t>
              </a:r>
              <a:endParaRPr lang="en-US">
                <a:solidFill>
                  <a:srgbClr val="000099"/>
                </a:solidFill>
                <a:latin typeface="Arial" charset="0"/>
              </a:endParaRPr>
            </a:p>
          </p:txBody>
        </p:sp>
        <p:sp>
          <p:nvSpPr>
            <p:cNvPr id="8261" name="Rectangle 68"/>
            <p:cNvSpPr>
              <a:spLocks noChangeArrowheads="1"/>
            </p:cNvSpPr>
            <p:nvPr/>
          </p:nvSpPr>
          <p:spPr bwMode="auto">
            <a:xfrm rot="18900000">
              <a:off x="3837243"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FY00</a:t>
              </a:r>
              <a:endParaRPr lang="en-US">
                <a:solidFill>
                  <a:srgbClr val="000099"/>
                </a:solidFill>
                <a:latin typeface="Arial" charset="0"/>
              </a:endParaRPr>
            </a:p>
          </p:txBody>
        </p:sp>
        <p:sp>
          <p:nvSpPr>
            <p:cNvPr id="8262" name="Rectangle 69"/>
            <p:cNvSpPr>
              <a:spLocks noChangeArrowheads="1"/>
            </p:cNvSpPr>
            <p:nvPr/>
          </p:nvSpPr>
          <p:spPr bwMode="auto">
            <a:xfrm rot="18900000">
              <a:off x="4297618"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FY02</a:t>
              </a:r>
              <a:endParaRPr lang="en-US">
                <a:solidFill>
                  <a:srgbClr val="000099"/>
                </a:solidFill>
                <a:latin typeface="Arial" charset="0"/>
              </a:endParaRPr>
            </a:p>
          </p:txBody>
        </p:sp>
        <p:sp>
          <p:nvSpPr>
            <p:cNvPr id="8263" name="Rectangle 70"/>
            <p:cNvSpPr>
              <a:spLocks noChangeArrowheads="1"/>
            </p:cNvSpPr>
            <p:nvPr/>
          </p:nvSpPr>
          <p:spPr bwMode="auto">
            <a:xfrm rot="18900000">
              <a:off x="4756405"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FY04</a:t>
              </a:r>
              <a:endParaRPr lang="en-US">
                <a:solidFill>
                  <a:srgbClr val="000099"/>
                </a:solidFill>
                <a:latin typeface="Arial" charset="0"/>
              </a:endParaRPr>
            </a:p>
          </p:txBody>
        </p:sp>
        <p:sp>
          <p:nvSpPr>
            <p:cNvPr id="8264" name="Rectangle 71"/>
            <p:cNvSpPr>
              <a:spLocks noChangeArrowheads="1"/>
            </p:cNvSpPr>
            <p:nvPr/>
          </p:nvSpPr>
          <p:spPr bwMode="auto">
            <a:xfrm rot="18900000">
              <a:off x="5215193"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FY06</a:t>
              </a:r>
              <a:endParaRPr lang="en-US">
                <a:solidFill>
                  <a:srgbClr val="000099"/>
                </a:solidFill>
                <a:latin typeface="Arial" charset="0"/>
              </a:endParaRPr>
            </a:p>
          </p:txBody>
        </p:sp>
        <p:sp>
          <p:nvSpPr>
            <p:cNvPr id="8265" name="Rectangle 72"/>
            <p:cNvSpPr>
              <a:spLocks noChangeArrowheads="1"/>
            </p:cNvSpPr>
            <p:nvPr/>
          </p:nvSpPr>
          <p:spPr bwMode="auto">
            <a:xfrm rot="18900000">
              <a:off x="5675568"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FY08</a:t>
              </a:r>
              <a:endParaRPr lang="en-US">
                <a:solidFill>
                  <a:srgbClr val="000099"/>
                </a:solidFill>
                <a:latin typeface="Arial" charset="0"/>
              </a:endParaRPr>
            </a:p>
          </p:txBody>
        </p:sp>
        <p:sp>
          <p:nvSpPr>
            <p:cNvPr id="8266" name="Rectangle 73"/>
            <p:cNvSpPr>
              <a:spLocks noChangeArrowheads="1"/>
            </p:cNvSpPr>
            <p:nvPr/>
          </p:nvSpPr>
          <p:spPr bwMode="auto">
            <a:xfrm rot="18900000">
              <a:off x="6135943"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FY10</a:t>
              </a:r>
              <a:endParaRPr lang="en-US">
                <a:solidFill>
                  <a:srgbClr val="000099"/>
                </a:solidFill>
                <a:latin typeface="Arial" charset="0"/>
              </a:endParaRPr>
            </a:p>
          </p:txBody>
        </p:sp>
        <p:sp>
          <p:nvSpPr>
            <p:cNvPr id="8267" name="Rectangle 74"/>
            <p:cNvSpPr>
              <a:spLocks noChangeArrowheads="1"/>
            </p:cNvSpPr>
            <p:nvPr/>
          </p:nvSpPr>
          <p:spPr bwMode="auto">
            <a:xfrm rot="18900000">
              <a:off x="6596318"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FY12</a:t>
              </a:r>
              <a:endParaRPr lang="en-US">
                <a:solidFill>
                  <a:srgbClr val="000099"/>
                </a:solidFill>
                <a:latin typeface="Arial" charset="0"/>
              </a:endParaRPr>
            </a:p>
          </p:txBody>
        </p:sp>
        <p:sp>
          <p:nvSpPr>
            <p:cNvPr id="8268" name="Rectangle 75"/>
            <p:cNvSpPr>
              <a:spLocks noChangeArrowheads="1"/>
            </p:cNvSpPr>
            <p:nvPr/>
          </p:nvSpPr>
          <p:spPr bwMode="auto">
            <a:xfrm rot="18900000">
              <a:off x="7055105"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FY14</a:t>
              </a:r>
              <a:endParaRPr lang="en-US">
                <a:solidFill>
                  <a:srgbClr val="000099"/>
                </a:solidFill>
                <a:latin typeface="Arial" charset="0"/>
              </a:endParaRPr>
            </a:p>
          </p:txBody>
        </p:sp>
        <p:sp>
          <p:nvSpPr>
            <p:cNvPr id="8269" name="Rectangle 76"/>
            <p:cNvSpPr>
              <a:spLocks noChangeArrowheads="1"/>
            </p:cNvSpPr>
            <p:nvPr/>
          </p:nvSpPr>
          <p:spPr bwMode="auto">
            <a:xfrm rot="18900000">
              <a:off x="7515480"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FY16</a:t>
              </a:r>
              <a:endParaRPr lang="en-US">
                <a:solidFill>
                  <a:srgbClr val="000099"/>
                </a:solidFill>
                <a:latin typeface="Arial" charset="0"/>
              </a:endParaRPr>
            </a:p>
          </p:txBody>
        </p:sp>
        <p:sp>
          <p:nvSpPr>
            <p:cNvPr id="8270" name="Rectangle 77"/>
            <p:cNvSpPr>
              <a:spLocks noChangeArrowheads="1"/>
            </p:cNvSpPr>
            <p:nvPr/>
          </p:nvSpPr>
          <p:spPr bwMode="auto">
            <a:xfrm rot="18900000">
              <a:off x="7975855" y="6325201"/>
              <a:ext cx="275717" cy="138499"/>
            </a:xfrm>
            <a:prstGeom prst="rect">
              <a:avLst/>
            </a:prstGeom>
            <a:noFill/>
            <a:ln w="9525">
              <a:noFill/>
              <a:miter lim="800000"/>
              <a:headEnd/>
              <a:tailEnd/>
            </a:ln>
          </p:spPr>
          <p:txBody>
            <a:bodyPr wrap="none" lIns="0" tIns="0" rIns="0" bIns="0">
              <a:spAutoFit/>
            </a:bodyPr>
            <a:lstStyle/>
            <a:p>
              <a:pPr algn="l"/>
              <a:r>
                <a:rPr lang="en-US" sz="900">
                  <a:solidFill>
                    <a:srgbClr val="000000"/>
                  </a:solidFill>
                  <a:latin typeface="Arial" charset="0"/>
                </a:rPr>
                <a:t>FY18</a:t>
              </a:r>
              <a:endParaRPr lang="en-US">
                <a:solidFill>
                  <a:srgbClr val="000099"/>
                </a:solidFill>
                <a:latin typeface="Arial" charset="0"/>
              </a:endParaRPr>
            </a:p>
          </p:txBody>
        </p:sp>
        <p:sp>
          <p:nvSpPr>
            <p:cNvPr id="8271" name="Rectangle 78"/>
            <p:cNvSpPr>
              <a:spLocks noChangeArrowheads="1"/>
            </p:cNvSpPr>
            <p:nvPr/>
          </p:nvSpPr>
          <p:spPr bwMode="auto">
            <a:xfrm rot="16200000">
              <a:off x="-127638" y="3809256"/>
              <a:ext cx="788677" cy="153888"/>
            </a:xfrm>
            <a:prstGeom prst="rect">
              <a:avLst/>
            </a:prstGeom>
            <a:noFill/>
            <a:ln w="9525">
              <a:noFill/>
              <a:miter lim="800000"/>
              <a:headEnd/>
              <a:tailEnd/>
            </a:ln>
          </p:spPr>
          <p:txBody>
            <a:bodyPr wrap="none" lIns="0" tIns="0" rIns="0" bIns="0">
              <a:spAutoFit/>
            </a:bodyPr>
            <a:lstStyle/>
            <a:p>
              <a:pPr algn="l"/>
              <a:r>
                <a:rPr lang="en-US" sz="1000" b="1">
                  <a:solidFill>
                    <a:srgbClr val="000000"/>
                  </a:solidFill>
                  <a:latin typeface="Arial" charset="0"/>
                </a:rPr>
                <a:t>$ Thousands</a:t>
              </a:r>
              <a:endParaRPr lang="en-US">
                <a:solidFill>
                  <a:srgbClr val="000099"/>
                </a:solidFill>
                <a:latin typeface="Arial" charset="0"/>
              </a:endParaRPr>
            </a:p>
          </p:txBody>
        </p:sp>
        <p:sp>
          <p:nvSpPr>
            <p:cNvPr id="8275" name="Rectangle 82"/>
            <p:cNvSpPr>
              <a:spLocks noChangeArrowheads="1"/>
            </p:cNvSpPr>
            <p:nvPr/>
          </p:nvSpPr>
          <p:spPr bwMode="auto">
            <a:xfrm>
              <a:off x="6824663" y="3713163"/>
              <a:ext cx="843180" cy="153888"/>
            </a:xfrm>
            <a:prstGeom prst="rect">
              <a:avLst/>
            </a:prstGeom>
            <a:noFill/>
            <a:ln w="9525">
              <a:noFill/>
              <a:miter lim="800000"/>
              <a:headEnd/>
              <a:tailEnd/>
            </a:ln>
          </p:spPr>
          <p:txBody>
            <a:bodyPr wrap="none" lIns="0" tIns="0" rIns="0" bIns="0">
              <a:spAutoFit/>
            </a:bodyPr>
            <a:lstStyle/>
            <a:p>
              <a:pPr algn="l"/>
              <a:r>
                <a:rPr lang="en-US" sz="1000">
                  <a:solidFill>
                    <a:srgbClr val="000000"/>
                  </a:solidFill>
                  <a:latin typeface="Arial" charset="0"/>
                </a:rPr>
                <a:t>Non-Mandated</a:t>
              </a:r>
              <a:endParaRPr lang="en-US">
                <a:solidFill>
                  <a:srgbClr val="000099"/>
                </a:solidFill>
                <a:latin typeface="Arial" charset="0"/>
              </a:endParaRPr>
            </a:p>
          </p:txBody>
        </p:sp>
        <p:sp>
          <p:nvSpPr>
            <p:cNvPr id="8276" name="Rectangle 83"/>
            <p:cNvSpPr>
              <a:spLocks noChangeArrowheads="1"/>
            </p:cNvSpPr>
            <p:nvPr/>
          </p:nvSpPr>
          <p:spPr bwMode="auto">
            <a:xfrm>
              <a:off x="1216026" y="1955799"/>
              <a:ext cx="2056653" cy="153888"/>
            </a:xfrm>
            <a:prstGeom prst="rect">
              <a:avLst/>
            </a:prstGeom>
            <a:noFill/>
            <a:ln w="9525">
              <a:noFill/>
              <a:miter lim="800000"/>
              <a:headEnd/>
              <a:tailEnd/>
            </a:ln>
          </p:spPr>
          <p:txBody>
            <a:bodyPr wrap="none" lIns="0" tIns="0" rIns="0" bIns="0">
              <a:spAutoFit/>
            </a:bodyPr>
            <a:lstStyle/>
            <a:p>
              <a:pPr algn="l"/>
              <a:r>
                <a:rPr lang="en-US" sz="1000" dirty="0">
                  <a:solidFill>
                    <a:srgbClr val="000000"/>
                  </a:solidFill>
                  <a:latin typeface="Arial" charset="0"/>
                </a:rPr>
                <a:t>Mandated (Court &amp; Consent Orders)</a:t>
              </a:r>
              <a:endParaRPr lang="en-US" dirty="0">
                <a:solidFill>
                  <a:srgbClr val="000099"/>
                </a:solidFill>
                <a:latin typeface="Arial" charset="0"/>
              </a:endParaRPr>
            </a:p>
          </p:txBody>
        </p:sp>
        <p:sp>
          <p:nvSpPr>
            <p:cNvPr id="8277" name="Freeform 84"/>
            <p:cNvSpPr>
              <a:spLocks noEditPoints="1"/>
            </p:cNvSpPr>
            <p:nvPr/>
          </p:nvSpPr>
          <p:spPr bwMode="auto">
            <a:xfrm>
              <a:off x="1589088" y="2116138"/>
              <a:ext cx="1562100" cy="2132012"/>
            </a:xfrm>
            <a:custGeom>
              <a:avLst/>
              <a:gdLst>
                <a:gd name="T0" fmla="*/ 64 w 8197"/>
                <a:gd name="T1" fmla="*/ 18 h 11189"/>
                <a:gd name="T2" fmla="*/ 8028 w 8197"/>
                <a:gd name="T3" fmla="*/ 10901 h 11189"/>
                <a:gd name="T4" fmla="*/ 8020 w 8197"/>
                <a:gd name="T5" fmla="*/ 10947 h 11189"/>
                <a:gd name="T6" fmla="*/ 7974 w 8197"/>
                <a:gd name="T7" fmla="*/ 10940 h 11189"/>
                <a:gd name="T8" fmla="*/ 11 w 8197"/>
                <a:gd name="T9" fmla="*/ 57 h 11189"/>
                <a:gd name="T10" fmla="*/ 18 w 8197"/>
                <a:gd name="T11" fmla="*/ 11 h 11189"/>
                <a:gd name="T12" fmla="*/ 64 w 8197"/>
                <a:gd name="T13" fmla="*/ 18 h 11189"/>
                <a:gd name="T14" fmla="*/ 8123 w 8197"/>
                <a:gd name="T15" fmla="*/ 10749 h 11189"/>
                <a:gd name="T16" fmla="*/ 8197 w 8197"/>
                <a:gd name="T17" fmla="*/ 11189 h 11189"/>
                <a:gd name="T18" fmla="*/ 7800 w 8197"/>
                <a:gd name="T19" fmla="*/ 10985 h 11189"/>
                <a:gd name="T20" fmla="*/ 8123 w 8197"/>
                <a:gd name="T21" fmla="*/ 10749 h 1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97"/>
                <a:gd name="T34" fmla="*/ 0 h 11189"/>
                <a:gd name="T35" fmla="*/ 8197 w 8197"/>
                <a:gd name="T36" fmla="*/ 11189 h 11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97" h="11189">
                  <a:moveTo>
                    <a:pt x="64" y="18"/>
                  </a:moveTo>
                  <a:lnTo>
                    <a:pt x="8028" y="10901"/>
                  </a:lnTo>
                  <a:cubicBezTo>
                    <a:pt x="8038" y="10916"/>
                    <a:pt x="8035" y="10937"/>
                    <a:pt x="8020" y="10947"/>
                  </a:cubicBezTo>
                  <a:cubicBezTo>
                    <a:pt x="8005" y="10958"/>
                    <a:pt x="7985" y="10955"/>
                    <a:pt x="7974" y="10940"/>
                  </a:cubicBezTo>
                  <a:lnTo>
                    <a:pt x="11" y="57"/>
                  </a:lnTo>
                  <a:cubicBezTo>
                    <a:pt x="0" y="42"/>
                    <a:pt x="3" y="21"/>
                    <a:pt x="18" y="11"/>
                  </a:cubicBezTo>
                  <a:cubicBezTo>
                    <a:pt x="33" y="0"/>
                    <a:pt x="53" y="3"/>
                    <a:pt x="64" y="18"/>
                  </a:cubicBezTo>
                  <a:close/>
                  <a:moveTo>
                    <a:pt x="8123" y="10749"/>
                  </a:moveTo>
                  <a:lnTo>
                    <a:pt x="8197" y="11189"/>
                  </a:lnTo>
                  <a:lnTo>
                    <a:pt x="7800" y="10985"/>
                  </a:lnTo>
                  <a:lnTo>
                    <a:pt x="8123" y="10749"/>
                  </a:lnTo>
                  <a:close/>
                </a:path>
              </a:pathLst>
            </a:custGeom>
            <a:solidFill>
              <a:srgbClr val="000000"/>
            </a:solidFill>
            <a:ln w="1588" cap="flat">
              <a:solidFill>
                <a:srgbClr val="000000"/>
              </a:solidFill>
              <a:prstDash val="solid"/>
              <a:bevel/>
              <a:headEnd/>
              <a:tailEnd/>
            </a:ln>
          </p:spPr>
          <p:txBody>
            <a:bodyPr/>
            <a:lstStyle/>
            <a:p>
              <a:endParaRPr lang="en-US"/>
            </a:p>
          </p:txBody>
        </p:sp>
        <p:sp>
          <p:nvSpPr>
            <p:cNvPr id="8278" name="Freeform 85"/>
            <p:cNvSpPr>
              <a:spLocks noEditPoints="1"/>
            </p:cNvSpPr>
            <p:nvPr/>
          </p:nvSpPr>
          <p:spPr bwMode="auto">
            <a:xfrm>
              <a:off x="6400801" y="3859213"/>
              <a:ext cx="401638" cy="987425"/>
            </a:xfrm>
            <a:custGeom>
              <a:avLst/>
              <a:gdLst>
                <a:gd name="T0" fmla="*/ 1051 w 1054"/>
                <a:gd name="T1" fmla="*/ 25 h 2594"/>
                <a:gd name="T2" fmla="*/ 96 w 1054"/>
                <a:gd name="T3" fmla="*/ 2446 h 2594"/>
                <a:gd name="T4" fmla="*/ 75 w 1054"/>
                <a:gd name="T5" fmla="*/ 2455 h 2594"/>
                <a:gd name="T6" fmla="*/ 65 w 1054"/>
                <a:gd name="T7" fmla="*/ 2433 h 2594"/>
                <a:gd name="T8" fmla="*/ 1020 w 1054"/>
                <a:gd name="T9" fmla="*/ 12 h 2594"/>
                <a:gd name="T10" fmla="*/ 1042 w 1054"/>
                <a:gd name="T11" fmla="*/ 3 h 2594"/>
                <a:gd name="T12" fmla="*/ 1051 w 1054"/>
                <a:gd name="T13" fmla="*/ 25 h 2594"/>
                <a:gd name="T14" fmla="*/ 186 w 1054"/>
                <a:gd name="T15" fmla="*/ 2445 h 2594"/>
                <a:gd name="T16" fmla="*/ 19 w 1054"/>
                <a:gd name="T17" fmla="*/ 2594 h 2594"/>
                <a:gd name="T18" fmla="*/ 0 w 1054"/>
                <a:gd name="T19" fmla="*/ 2372 h 2594"/>
                <a:gd name="T20" fmla="*/ 186 w 1054"/>
                <a:gd name="T21" fmla="*/ 2445 h 2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4"/>
                <a:gd name="T34" fmla="*/ 0 h 2594"/>
                <a:gd name="T35" fmla="*/ 1054 w 1054"/>
                <a:gd name="T36" fmla="*/ 2594 h 2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4" h="2594">
                  <a:moveTo>
                    <a:pt x="1051" y="25"/>
                  </a:moveTo>
                  <a:lnTo>
                    <a:pt x="96" y="2446"/>
                  </a:lnTo>
                  <a:cubicBezTo>
                    <a:pt x="93" y="2454"/>
                    <a:pt x="83" y="2458"/>
                    <a:pt x="75" y="2455"/>
                  </a:cubicBezTo>
                  <a:cubicBezTo>
                    <a:pt x="66" y="2452"/>
                    <a:pt x="62" y="2442"/>
                    <a:pt x="65" y="2433"/>
                  </a:cubicBezTo>
                  <a:lnTo>
                    <a:pt x="1020" y="12"/>
                  </a:lnTo>
                  <a:cubicBezTo>
                    <a:pt x="1023" y="4"/>
                    <a:pt x="1033" y="0"/>
                    <a:pt x="1042" y="3"/>
                  </a:cubicBezTo>
                  <a:cubicBezTo>
                    <a:pt x="1050" y="6"/>
                    <a:pt x="1054" y="16"/>
                    <a:pt x="1051" y="25"/>
                  </a:cubicBezTo>
                  <a:close/>
                  <a:moveTo>
                    <a:pt x="186" y="2445"/>
                  </a:moveTo>
                  <a:lnTo>
                    <a:pt x="19" y="2594"/>
                  </a:lnTo>
                  <a:lnTo>
                    <a:pt x="0" y="2372"/>
                  </a:lnTo>
                  <a:lnTo>
                    <a:pt x="186" y="2445"/>
                  </a:lnTo>
                  <a:close/>
                </a:path>
              </a:pathLst>
            </a:custGeom>
            <a:solidFill>
              <a:srgbClr val="000000"/>
            </a:solidFill>
            <a:ln w="1588" cap="flat">
              <a:solidFill>
                <a:srgbClr val="000000"/>
              </a:solidFill>
              <a:prstDash val="solid"/>
              <a:bevel/>
              <a:headEnd/>
              <a:tailEnd/>
            </a:ln>
          </p:spPr>
          <p:txBody>
            <a:bodyPr/>
            <a:lstStyle/>
            <a:p>
              <a:endParaRPr lang="en-US"/>
            </a:p>
          </p:txBody>
        </p:sp>
      </p:gr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Restore One Of The World’s Greatest Water Systems</a:t>
            </a:r>
            <a:endParaRPr lang="en-US" dirty="0"/>
          </a:p>
        </p:txBody>
      </p:sp>
      <p:sp>
        <p:nvSpPr>
          <p:cNvPr id="4" name="Slide Number Placeholder 3"/>
          <p:cNvSpPr>
            <a:spLocks noGrp="1"/>
          </p:cNvSpPr>
          <p:nvPr>
            <p:ph type="sldNum" sz="quarter" idx="10"/>
          </p:nvPr>
        </p:nvSpPr>
        <p:spPr/>
        <p:txBody>
          <a:bodyPr/>
          <a:lstStyle/>
          <a:p>
            <a:pPr>
              <a:defRPr/>
            </a:pPr>
            <a:fld id="{4950C343-94EC-4B0A-98D0-C03C31B3B269}" type="slidenum">
              <a:rPr lang="en-US" smtClean="0"/>
              <a:pPr>
                <a:defRPr/>
              </a:pPr>
              <a:t>24</a:t>
            </a:fld>
            <a:endParaRPr lang="en-US" sz="1200" dirty="0"/>
          </a:p>
        </p:txBody>
      </p:sp>
      <p:sp>
        <p:nvSpPr>
          <p:cNvPr id="5" name="Slide Number Placeholder 1"/>
          <p:cNvSpPr txBox="1">
            <a:spLocks/>
          </p:cNvSpPr>
          <p:nvPr/>
        </p:nvSpPr>
        <p:spPr bwMode="auto">
          <a:xfrm>
            <a:off x="8382000" y="65532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1FCB977-4006-4F3D-9FBA-612FBC39B188}" type="slidenum">
              <a:rPr kumimoji="0" lang="en-US" altLang="en-US" sz="800" b="0" i="0" u="none" strike="noStrike" kern="1200" cap="none" spc="0" normalizeH="0" baseline="0" noProof="0" smtClean="0">
                <a:ln>
                  <a:noFill/>
                </a:ln>
                <a:solidFill>
                  <a:srgbClr val="003399"/>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3399"/>
              </a:solidFill>
              <a:effectLst/>
              <a:uLnTx/>
              <a:uFillTx/>
              <a:latin typeface="Arial" pitchFamily="34" charset="0"/>
              <a:ea typeface="+mn-ea"/>
              <a:cs typeface="+mn-cs"/>
            </a:endParaRPr>
          </a:p>
        </p:txBody>
      </p:sp>
      <p:sp>
        <p:nvSpPr>
          <p:cNvPr id="7" name="Text Box 3"/>
          <p:cNvSpPr txBox="1">
            <a:spLocks noChangeArrowheads="1"/>
          </p:cNvSpPr>
          <p:nvPr/>
        </p:nvSpPr>
        <p:spPr bwMode="auto">
          <a:xfrm>
            <a:off x="609600" y="1295401"/>
            <a:ext cx="4572000" cy="2086725"/>
          </a:xfrm>
          <a:prstGeom prst="rect">
            <a:avLst/>
          </a:prstGeom>
          <a:noFill/>
          <a:ln w="9525">
            <a:noFill/>
            <a:miter lim="800000"/>
            <a:headEnd/>
            <a:tailEnd/>
          </a:ln>
        </p:spPr>
        <p:txBody>
          <a:bodyPr>
            <a:spAutoFit/>
          </a:bodyPr>
          <a:lstStyle/>
          <a:p>
            <a:pPr algn="l">
              <a:lnSpc>
                <a:spcPct val="80000"/>
              </a:lnSpc>
            </a:pPr>
            <a:r>
              <a:rPr lang="en-US" sz="1800" u="sng" dirty="0">
                <a:solidFill>
                  <a:srgbClr val="000099"/>
                </a:solidFill>
                <a:latin typeface="Arial" charset="0"/>
              </a:rPr>
              <a:t>Quabbin Reservoir</a:t>
            </a:r>
            <a:endParaRPr lang="en-US" sz="1800" dirty="0">
              <a:solidFill>
                <a:srgbClr val="000099"/>
              </a:solidFill>
              <a:latin typeface="Arial" charset="0"/>
            </a:endParaRPr>
          </a:p>
          <a:p>
            <a:pPr algn="l">
              <a:lnSpc>
                <a:spcPct val="80000"/>
              </a:lnSpc>
            </a:pPr>
            <a:endParaRPr lang="en-US" sz="1800" dirty="0">
              <a:solidFill>
                <a:srgbClr val="000099"/>
              </a:solidFill>
              <a:latin typeface="Arial" charset="0"/>
            </a:endParaRPr>
          </a:p>
          <a:p>
            <a:pPr algn="l">
              <a:lnSpc>
                <a:spcPct val="80000"/>
              </a:lnSpc>
            </a:pPr>
            <a:r>
              <a:rPr lang="en-US" sz="1800" dirty="0">
                <a:solidFill>
                  <a:srgbClr val="000099"/>
                </a:solidFill>
                <a:latin typeface="Arial" charset="0"/>
              </a:rPr>
              <a:t>Storage: 	412 billion gallons</a:t>
            </a:r>
          </a:p>
          <a:p>
            <a:pPr algn="l">
              <a:lnSpc>
                <a:spcPct val="80000"/>
              </a:lnSpc>
            </a:pPr>
            <a:endParaRPr lang="en-US" sz="1800" dirty="0">
              <a:solidFill>
                <a:srgbClr val="000099"/>
              </a:solidFill>
              <a:latin typeface="Arial" charset="0"/>
            </a:endParaRPr>
          </a:p>
          <a:p>
            <a:pPr algn="l">
              <a:lnSpc>
                <a:spcPct val="80000"/>
              </a:lnSpc>
            </a:pPr>
            <a:r>
              <a:rPr lang="en-US" sz="1800" dirty="0">
                <a:solidFill>
                  <a:srgbClr val="000099"/>
                </a:solidFill>
                <a:latin typeface="Arial" charset="0"/>
              </a:rPr>
              <a:t>Depth: 		150 feet  </a:t>
            </a:r>
          </a:p>
          <a:p>
            <a:pPr algn="l">
              <a:lnSpc>
                <a:spcPct val="80000"/>
              </a:lnSpc>
            </a:pPr>
            <a:endParaRPr lang="en-US" sz="1800" dirty="0">
              <a:solidFill>
                <a:srgbClr val="000099"/>
              </a:solidFill>
              <a:latin typeface="Arial" charset="0"/>
            </a:endParaRPr>
          </a:p>
          <a:p>
            <a:pPr algn="l">
              <a:lnSpc>
                <a:spcPct val="80000"/>
              </a:lnSpc>
            </a:pPr>
            <a:r>
              <a:rPr lang="en-US" sz="1800" dirty="0">
                <a:solidFill>
                  <a:srgbClr val="000099"/>
                </a:solidFill>
                <a:latin typeface="Arial" charset="0"/>
              </a:rPr>
              <a:t>Length: 	</a:t>
            </a:r>
            <a:r>
              <a:rPr lang="en-US" sz="1800" dirty="0" smtClean="0">
                <a:solidFill>
                  <a:srgbClr val="000099"/>
                </a:solidFill>
                <a:latin typeface="Arial" charset="0"/>
              </a:rPr>
              <a:t>	17.9 </a:t>
            </a:r>
            <a:r>
              <a:rPr lang="en-US" sz="1800" dirty="0">
                <a:solidFill>
                  <a:srgbClr val="000099"/>
                </a:solidFill>
                <a:latin typeface="Arial" charset="0"/>
              </a:rPr>
              <a:t>miles </a:t>
            </a:r>
          </a:p>
          <a:p>
            <a:pPr algn="l">
              <a:lnSpc>
                <a:spcPct val="80000"/>
              </a:lnSpc>
            </a:pPr>
            <a:endParaRPr lang="en-US" sz="1800" dirty="0">
              <a:solidFill>
                <a:srgbClr val="000099"/>
              </a:solidFill>
              <a:latin typeface="Arial" charset="0"/>
            </a:endParaRPr>
          </a:p>
          <a:p>
            <a:pPr algn="l">
              <a:lnSpc>
                <a:spcPct val="80000"/>
              </a:lnSpc>
            </a:pPr>
            <a:r>
              <a:rPr lang="en-US" sz="1800" dirty="0">
                <a:solidFill>
                  <a:srgbClr val="000099"/>
                </a:solidFill>
                <a:latin typeface="Arial" charset="0"/>
              </a:rPr>
              <a:t>Width:  		3 miles	</a:t>
            </a:r>
          </a:p>
        </p:txBody>
      </p:sp>
      <p:sp>
        <p:nvSpPr>
          <p:cNvPr id="8" name="Text Box 4"/>
          <p:cNvSpPr txBox="1">
            <a:spLocks noChangeArrowheads="1"/>
          </p:cNvSpPr>
          <p:nvPr/>
        </p:nvSpPr>
        <p:spPr bwMode="auto">
          <a:xfrm>
            <a:off x="609600" y="4038601"/>
            <a:ext cx="4267200" cy="2031325"/>
          </a:xfrm>
          <a:prstGeom prst="rect">
            <a:avLst/>
          </a:prstGeom>
          <a:noFill/>
          <a:ln w="9525">
            <a:noFill/>
            <a:miter lim="800000"/>
            <a:headEnd/>
            <a:tailEnd/>
          </a:ln>
        </p:spPr>
        <p:txBody>
          <a:bodyPr>
            <a:spAutoFit/>
          </a:bodyPr>
          <a:lstStyle/>
          <a:p>
            <a:pPr algn="l">
              <a:spcBef>
                <a:spcPct val="50000"/>
              </a:spcBef>
            </a:pPr>
            <a:r>
              <a:rPr lang="en-US" sz="1800" u="sng" dirty="0">
                <a:solidFill>
                  <a:srgbClr val="000099"/>
                </a:solidFill>
                <a:latin typeface="Arial" charset="0"/>
              </a:rPr>
              <a:t>Wachusett Reservoir</a:t>
            </a:r>
            <a:endParaRPr lang="en-US" sz="1800" dirty="0">
              <a:solidFill>
                <a:srgbClr val="000099"/>
              </a:solidFill>
              <a:latin typeface="Arial" charset="0"/>
            </a:endParaRPr>
          </a:p>
          <a:p>
            <a:pPr algn="l">
              <a:spcBef>
                <a:spcPct val="50000"/>
              </a:spcBef>
            </a:pPr>
            <a:r>
              <a:rPr lang="en-US" sz="1800" dirty="0">
                <a:solidFill>
                  <a:srgbClr val="000099"/>
                </a:solidFill>
                <a:latin typeface="Arial" charset="0"/>
              </a:rPr>
              <a:t>Storage:  	65 billion gallons</a:t>
            </a:r>
          </a:p>
          <a:p>
            <a:pPr algn="l">
              <a:spcBef>
                <a:spcPct val="50000"/>
              </a:spcBef>
            </a:pPr>
            <a:r>
              <a:rPr lang="en-US" sz="1800" dirty="0">
                <a:solidFill>
                  <a:srgbClr val="000099"/>
                </a:solidFill>
                <a:latin typeface="Arial" charset="0"/>
              </a:rPr>
              <a:t>Depth:  		129 feet</a:t>
            </a:r>
          </a:p>
          <a:p>
            <a:pPr algn="l">
              <a:spcBef>
                <a:spcPct val="50000"/>
              </a:spcBef>
            </a:pPr>
            <a:r>
              <a:rPr lang="en-US" sz="1800" dirty="0">
                <a:solidFill>
                  <a:srgbClr val="000099"/>
                </a:solidFill>
                <a:latin typeface="Arial" charset="0"/>
              </a:rPr>
              <a:t>Length:  	</a:t>
            </a:r>
            <a:r>
              <a:rPr lang="en-US" sz="1800" dirty="0" smtClean="0">
                <a:solidFill>
                  <a:srgbClr val="000099"/>
                </a:solidFill>
                <a:latin typeface="Arial" charset="0"/>
              </a:rPr>
              <a:t>	8.5 </a:t>
            </a:r>
            <a:r>
              <a:rPr lang="en-US" sz="1800" dirty="0">
                <a:solidFill>
                  <a:srgbClr val="000099"/>
                </a:solidFill>
                <a:latin typeface="Arial" charset="0"/>
              </a:rPr>
              <a:t>miles</a:t>
            </a:r>
          </a:p>
          <a:p>
            <a:pPr algn="l">
              <a:spcBef>
                <a:spcPct val="50000"/>
              </a:spcBef>
            </a:pPr>
            <a:r>
              <a:rPr lang="en-US" sz="1800" dirty="0">
                <a:solidFill>
                  <a:srgbClr val="000099"/>
                </a:solidFill>
                <a:latin typeface="Arial" charset="0"/>
              </a:rPr>
              <a:t>Width:  		1 mile</a:t>
            </a:r>
          </a:p>
        </p:txBody>
      </p:sp>
      <p:pic>
        <p:nvPicPr>
          <p:cNvPr id="9" name="Picture 8" descr="DSC01957.JPG"/>
          <p:cNvPicPr>
            <a:picLocks noChangeAspect="1"/>
          </p:cNvPicPr>
          <p:nvPr/>
        </p:nvPicPr>
        <p:blipFill>
          <a:blip r:embed="rId2" cstate="email">
            <a:lum bright="10000"/>
            <a:extLst>
              <a:ext uri="{28A0092B-C50C-407E-A947-70E740481C1C}">
                <a14:useLocalDpi xmlns:a14="http://schemas.microsoft.com/office/drawing/2010/main"/>
              </a:ext>
            </a:extLst>
          </a:blip>
          <a:stretch>
            <a:fillRect/>
          </a:stretch>
        </p:blipFill>
        <p:spPr>
          <a:xfrm>
            <a:off x="4781550" y="1243561"/>
            <a:ext cx="3913628" cy="2604540"/>
          </a:xfrm>
          <a:prstGeom prst="rect">
            <a:avLst/>
          </a:prstGeom>
          <a:ln>
            <a:noFill/>
          </a:ln>
          <a:effectLst>
            <a:outerShdw blurRad="190500" algn="tl" rotWithShape="0">
              <a:srgbClr val="000000">
                <a:alpha val="70000"/>
              </a:srgbClr>
            </a:outerShdw>
          </a:effectLst>
        </p:spPr>
      </p:pic>
      <p:pic>
        <p:nvPicPr>
          <p:cNvPr id="10" name="Picture 9" descr="111119-0025M1.jpg"/>
          <p:cNvPicPr>
            <a:picLocks noChangeAspect="1"/>
          </p:cNvPicPr>
          <p:nvPr/>
        </p:nvPicPr>
        <p:blipFill>
          <a:blip r:embed="rId3" cstate="email">
            <a:lum bright="10000"/>
            <a:extLst>
              <a:ext uri="{28A0092B-C50C-407E-A947-70E740481C1C}">
                <a14:useLocalDpi xmlns:a14="http://schemas.microsoft.com/office/drawing/2010/main"/>
              </a:ext>
            </a:extLst>
          </a:blip>
          <a:stretch>
            <a:fillRect/>
          </a:stretch>
        </p:blipFill>
        <p:spPr>
          <a:xfrm>
            <a:off x="4781551" y="3914232"/>
            <a:ext cx="3914775" cy="2611155"/>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69AEBD4-CF61-4C90-B726-06714A590101}" type="slidenum">
              <a:rPr lang="en-US"/>
              <a:pPr/>
              <a:t>25</a:t>
            </a:fld>
            <a:endParaRPr lang="en-US" sz="1200" dirty="0"/>
          </a:p>
        </p:txBody>
      </p:sp>
      <p:sp>
        <p:nvSpPr>
          <p:cNvPr id="842754" name="Rectangle 2"/>
          <p:cNvSpPr>
            <a:spLocks noGrp="1" noChangeArrowheads="1"/>
          </p:cNvSpPr>
          <p:nvPr>
            <p:ph type="title"/>
          </p:nvPr>
        </p:nvSpPr>
        <p:spPr/>
        <p:txBody>
          <a:bodyPr/>
          <a:lstStyle/>
          <a:p>
            <a:r>
              <a:rPr lang="en-US" dirty="0" smtClean="0"/>
              <a:t>An Civil Engineering Marvel</a:t>
            </a:r>
            <a:endParaRPr lang="en-US" dirty="0"/>
          </a:p>
        </p:txBody>
      </p:sp>
      <p:sp>
        <p:nvSpPr>
          <p:cNvPr id="842755" name="Rectangle 3"/>
          <p:cNvSpPr>
            <a:spLocks noGrp="1" noChangeArrowheads="1"/>
          </p:cNvSpPr>
          <p:nvPr>
            <p:ph type="body" idx="1"/>
          </p:nvPr>
        </p:nvSpPr>
        <p:spPr>
          <a:xfrm>
            <a:off x="357188" y="1256736"/>
            <a:ext cx="8456612" cy="4645025"/>
          </a:xfrm>
        </p:spPr>
        <p:txBody>
          <a:bodyPr/>
          <a:lstStyle/>
          <a:p>
            <a:pPr lvl="1"/>
            <a:r>
              <a:rPr lang="en-US" sz="1800" dirty="0" smtClean="0"/>
              <a:t>102 </a:t>
            </a:r>
            <a:r>
              <a:rPr lang="en-US" sz="1800" dirty="0"/>
              <a:t>miles of active transmission mains and tunnels (43 miles on standby) </a:t>
            </a:r>
          </a:p>
          <a:p>
            <a:pPr lvl="1"/>
            <a:r>
              <a:rPr lang="en-US" sz="1800" dirty="0" smtClean="0"/>
              <a:t>284 </a:t>
            </a:r>
            <a:r>
              <a:rPr lang="en-US" sz="1800" dirty="0"/>
              <a:t>miles of distribution mains with over </a:t>
            </a:r>
            <a:r>
              <a:rPr lang="en-US" sz="1800" dirty="0" smtClean="0"/>
              <a:t>4,700 valves</a:t>
            </a:r>
          </a:p>
          <a:p>
            <a:pPr lvl="1"/>
            <a:r>
              <a:rPr lang="en-US" sz="1800" dirty="0" smtClean="0">
                <a:solidFill>
                  <a:srgbClr val="000099"/>
                </a:solidFill>
                <a:latin typeface="Calibri" pitchFamily="34" charset="0"/>
              </a:rPr>
              <a:t>About 85% of the water is delivered by gravity</a:t>
            </a:r>
            <a:endParaRPr lang="en-US" sz="1800" dirty="0"/>
          </a:p>
          <a:p>
            <a:pPr lvl="1"/>
            <a:r>
              <a:rPr lang="en-US" sz="1800" dirty="0" smtClean="0"/>
              <a:t>11 </a:t>
            </a:r>
            <a:r>
              <a:rPr lang="en-US" sz="1800" dirty="0"/>
              <a:t>pump </a:t>
            </a:r>
            <a:r>
              <a:rPr lang="en-US" sz="1800" dirty="0" smtClean="0"/>
              <a:t>stations</a:t>
            </a:r>
          </a:p>
          <a:p>
            <a:pPr lvl="1"/>
            <a:r>
              <a:rPr lang="en-US" sz="1800" dirty="0" smtClean="0"/>
              <a:t>5 years of storage</a:t>
            </a:r>
            <a:endParaRPr lang="en-US" sz="1800" dirty="0"/>
          </a:p>
          <a:p>
            <a:endParaRPr lang="en-US" sz="1800" dirty="0"/>
          </a:p>
          <a:p>
            <a:endParaRPr lang="en-US" dirty="0"/>
          </a:p>
        </p:txBody>
      </p:sp>
      <p:pic>
        <p:nvPicPr>
          <p:cNvPr id="942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9838" y="3083862"/>
            <a:ext cx="8192033" cy="3678796"/>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3739" y="2399559"/>
            <a:ext cx="4706680" cy="4800600"/>
          </a:xfrm>
        </p:spPr>
        <p:txBody>
          <a:bodyPr>
            <a:normAutofit/>
          </a:bodyPr>
          <a:lstStyle/>
          <a:p>
            <a:pPr marL="0" indent="0">
              <a:buNone/>
            </a:pPr>
            <a:r>
              <a:rPr lang="en-US" sz="1800" dirty="0" smtClean="0"/>
              <a:t>I think we should realize the responsibility that rests on us as superintendents and engineers to do all that we can to raise the standard; to insist that a city or town should have good water and that they should judiciously spend enough to make it good.”</a:t>
            </a:r>
          </a:p>
          <a:p>
            <a:pPr marL="0" indent="0">
              <a:buNone/>
            </a:pPr>
            <a:endParaRPr lang="en-US" sz="1800" dirty="0" smtClean="0"/>
          </a:p>
          <a:p>
            <a:pPr algn="r">
              <a:buNone/>
            </a:pPr>
            <a:r>
              <a:rPr lang="en-US" sz="1800" dirty="0" smtClean="0"/>
              <a:t>	</a:t>
            </a:r>
            <a:r>
              <a:rPr lang="en-US" sz="1800" i="1" dirty="0" smtClean="0"/>
              <a:t>-Desmond Fitzgerald, Boston Water Works 1895 annual meeting of the</a:t>
            </a:r>
          </a:p>
          <a:p>
            <a:pPr algn="r">
              <a:buNone/>
            </a:pPr>
            <a:r>
              <a:rPr lang="en-US" sz="1800" i="1" dirty="0" smtClean="0"/>
              <a:t>New England Water Works Association</a:t>
            </a:r>
          </a:p>
          <a:p>
            <a:endParaRPr lang="en-US" dirty="0"/>
          </a:p>
        </p:txBody>
      </p:sp>
      <p:sp>
        <p:nvSpPr>
          <p:cNvPr id="3" name="Title 2"/>
          <p:cNvSpPr>
            <a:spLocks noGrp="1"/>
          </p:cNvSpPr>
          <p:nvPr>
            <p:ph type="title"/>
          </p:nvPr>
        </p:nvSpPr>
        <p:spPr/>
        <p:txBody>
          <a:bodyPr/>
          <a:lstStyle/>
          <a:p>
            <a:r>
              <a:rPr lang="en-US" dirty="0" smtClean="0"/>
              <a:t>Words To Live By</a:t>
            </a:r>
            <a:endParaRPr lang="en-US" dirty="0"/>
          </a:p>
        </p:txBody>
      </p:sp>
      <p:sp>
        <p:nvSpPr>
          <p:cNvPr id="4" name="Slide Number Placeholder 3"/>
          <p:cNvSpPr>
            <a:spLocks noGrp="1"/>
          </p:cNvSpPr>
          <p:nvPr>
            <p:ph type="sldNum" sz="quarter" idx="10"/>
          </p:nvPr>
        </p:nvSpPr>
        <p:spPr/>
        <p:txBody>
          <a:bodyPr/>
          <a:lstStyle/>
          <a:p>
            <a:pPr>
              <a:defRPr/>
            </a:pPr>
            <a:fld id="{4950C343-94EC-4B0A-98D0-C03C31B3B269}" type="slidenum">
              <a:rPr lang="en-US" smtClean="0"/>
              <a:pPr>
                <a:defRPr/>
              </a:pPr>
              <a:t>26</a:t>
            </a:fld>
            <a:endParaRPr lang="en-US" sz="1200" dirty="0"/>
          </a:p>
        </p:txBody>
      </p:sp>
      <p:pic>
        <p:nvPicPr>
          <p:cNvPr id="1026" name="Picture 2" descr="The conventional account of cholera in the 1840s and 1850s held that it was spread as a poison through the air (miasma). English physician John Snow identified the source as the public water pump on Broad Street observing that cholera is communicated by means of dirty, compromised water.&amp;nbsp; &lt;br /&gt;&lt;br /&gt;This sketch, called &quot;Death's Dispensary&quot;, was drawn by George Pinwell in 1866 around the time John Snow published his definitive studi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56095" y="2690035"/>
            <a:ext cx="2875524" cy="4029603"/>
          </a:xfrm>
          <a:prstGeom prst="rect">
            <a:avLst/>
          </a:prstGeom>
          <a:ln>
            <a:noFill/>
          </a:ln>
          <a:effectLst>
            <a:outerShdw blurRad="190500" algn="tl" rotWithShape="0">
              <a:srgbClr val="000000">
                <a:alpha val="70000"/>
              </a:srgbClr>
            </a:outerShdw>
          </a:effectLst>
        </p:spPr>
      </p:pic>
      <p:sp>
        <p:nvSpPr>
          <p:cNvPr id="6" name="Content Placeholder 1"/>
          <p:cNvSpPr txBox="1">
            <a:spLocks/>
          </p:cNvSpPr>
          <p:nvPr/>
        </p:nvSpPr>
        <p:spPr bwMode="auto">
          <a:xfrm>
            <a:off x="577277" y="1297265"/>
            <a:ext cx="8055936"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dirty="0" smtClean="0">
                <a:ln>
                  <a:noFill/>
                </a:ln>
                <a:solidFill>
                  <a:srgbClr val="000099"/>
                </a:solidFill>
                <a:effectLst/>
                <a:uLnTx/>
                <a:uFillTx/>
                <a:latin typeface="Calibri" pitchFamily="34" charset="0"/>
                <a:ea typeface="+mn-ea"/>
                <a:cs typeface="+mn-cs"/>
              </a:rPr>
              <a:t>“…as we progress and find that we can control the quality of the water by our own acts, we realize it is a wicked thing to turn water containing a large amount of organic matter into a city or town for people to drink – children, invalids and people whose constitutions are too weak to overcome the effects of bad water. </a:t>
            </a:r>
            <a:endParaRPr kumimoji="0" lang="en-US" sz="1800" b="0" i="0" u="none" strike="noStrike" kern="0" cap="none" spc="0" normalizeH="0" baseline="0" noProof="0" dirty="0">
              <a:ln>
                <a:noFill/>
              </a:ln>
              <a:solidFill>
                <a:srgbClr val="000099"/>
              </a:solidFill>
              <a:effectLst/>
              <a:uLnTx/>
              <a:uFillTx/>
              <a:latin typeface="Calibri" pitchFamily="34"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382000" y="6553200"/>
            <a:ext cx="381000" cy="228600"/>
          </a:xfrm>
          <a:prstGeom prst="rect">
            <a:avLst/>
          </a:prstGeom>
        </p:spPr>
        <p:txBody>
          <a:bodyPr/>
          <a:lstStyle/>
          <a:p>
            <a:pPr>
              <a:defRPr/>
            </a:pPr>
            <a:fld id="{DB4C4506-38CE-4D22-A4BA-038A47F91783}" type="slidenum">
              <a:rPr lang="en-US" altLang="en-US"/>
              <a:pPr>
                <a:defRPr/>
              </a:pPr>
              <a:t>27</a:t>
            </a:fld>
            <a:endParaRPr lang="en-US" altLang="en-US" sz="1200" dirty="0"/>
          </a:p>
        </p:txBody>
      </p:sp>
      <p:sp>
        <p:nvSpPr>
          <p:cNvPr id="12291" name="Rectangle 2"/>
          <p:cNvSpPr>
            <a:spLocks noGrp="1" noChangeArrowheads="1"/>
          </p:cNvSpPr>
          <p:nvPr>
            <p:ph type="title"/>
          </p:nvPr>
        </p:nvSpPr>
        <p:spPr/>
        <p:txBody>
          <a:bodyPr/>
          <a:lstStyle/>
          <a:p>
            <a:r>
              <a:rPr lang="en-US" sz="2000" dirty="0" smtClean="0">
                <a:effectLst>
                  <a:outerShdw blurRad="38100" dist="38100" dir="2700000" algn="tl">
                    <a:srgbClr val="000000">
                      <a:alpha val="43137"/>
                    </a:srgbClr>
                  </a:outerShdw>
                </a:effectLst>
              </a:rPr>
              <a:t>John J. Carroll Water Treatment Plant</a:t>
            </a:r>
          </a:p>
        </p:txBody>
      </p:sp>
      <p:pic>
        <p:nvPicPr>
          <p:cNvPr id="880643" name="Picture 3" descr="Carroll Treatment Pla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4546" y="1335409"/>
            <a:ext cx="3743151" cy="2307979"/>
          </a:xfrm>
          <a:prstGeom prst="rect">
            <a:avLst/>
          </a:prstGeom>
          <a:ln>
            <a:noFill/>
          </a:ln>
          <a:effectLst>
            <a:outerShdw blurRad="190500" algn="tl" rotWithShape="0">
              <a:srgbClr val="000000">
                <a:alpha val="70000"/>
              </a:srgbClr>
            </a:outerShdw>
          </a:effectLst>
        </p:spPr>
      </p:pic>
      <p:sp>
        <p:nvSpPr>
          <p:cNvPr id="12293" name="Rectangle 4"/>
          <p:cNvSpPr>
            <a:spLocks noGrp="1" noChangeArrowheads="1"/>
          </p:cNvSpPr>
          <p:nvPr>
            <p:ph type="body" idx="1"/>
          </p:nvPr>
        </p:nvSpPr>
        <p:spPr>
          <a:xfrm>
            <a:off x="629392" y="1657351"/>
            <a:ext cx="4037611" cy="4457700"/>
          </a:xfrm>
        </p:spPr>
        <p:txBody>
          <a:bodyPr>
            <a:normAutofit lnSpcReduction="10000"/>
          </a:bodyPr>
          <a:lstStyle/>
          <a:p>
            <a:r>
              <a:rPr lang="en-US" dirty="0" smtClean="0"/>
              <a:t>Completed in July 2005</a:t>
            </a:r>
          </a:p>
          <a:p>
            <a:pPr>
              <a:buFontTx/>
              <a:buNone/>
            </a:pPr>
            <a:r>
              <a:rPr lang="en-US" dirty="0" smtClean="0"/>
              <a:t> </a:t>
            </a:r>
          </a:p>
          <a:p>
            <a:r>
              <a:rPr lang="en-US" dirty="0" smtClean="0"/>
              <a:t>Treatment Processes:</a:t>
            </a:r>
          </a:p>
          <a:p>
            <a:endParaRPr lang="en-US" dirty="0" smtClean="0"/>
          </a:p>
          <a:p>
            <a:pPr lvl="1"/>
            <a:r>
              <a:rPr lang="en-US" dirty="0" smtClean="0"/>
              <a:t>Ozonation for primary disinfection</a:t>
            </a:r>
          </a:p>
          <a:p>
            <a:pPr lvl="1">
              <a:buFontTx/>
              <a:buNone/>
            </a:pPr>
            <a:endParaRPr lang="en-US" dirty="0" smtClean="0"/>
          </a:p>
          <a:p>
            <a:pPr lvl="1"/>
            <a:r>
              <a:rPr lang="en-US" dirty="0" smtClean="0"/>
              <a:t>Corrosion control</a:t>
            </a:r>
          </a:p>
          <a:p>
            <a:pPr lvl="1"/>
            <a:endParaRPr lang="en-US" dirty="0" smtClean="0"/>
          </a:p>
          <a:p>
            <a:pPr lvl="1"/>
            <a:r>
              <a:rPr lang="en-US" dirty="0" smtClean="0"/>
              <a:t>Chloramination for secondary disinfection</a:t>
            </a:r>
          </a:p>
          <a:p>
            <a:pPr lvl="1">
              <a:buFontTx/>
              <a:buNone/>
            </a:pPr>
            <a:endParaRPr lang="en-US" dirty="0" smtClean="0"/>
          </a:p>
          <a:p>
            <a:pPr lvl="1"/>
            <a:r>
              <a:rPr lang="en-US" dirty="0" smtClean="0"/>
              <a:t>Fluoridation</a:t>
            </a:r>
          </a:p>
          <a:p>
            <a:endParaRPr lang="en-US" sz="2000" dirty="0" smtClean="0"/>
          </a:p>
        </p:txBody>
      </p:sp>
      <p:pic>
        <p:nvPicPr>
          <p:cNvPr id="40962" name="Picture 2" descr="http://www.mwra.com/04water/graphic/cwtp/mwra-cwtp-ozone-tanks-10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63887" y="3707128"/>
            <a:ext cx="3740727" cy="2799701"/>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p:txBody>
          <a:bodyPr/>
          <a:lstStyle/>
          <a:p>
            <a:pPr>
              <a:buFontTx/>
              <a:buNone/>
            </a:pPr>
            <a:endParaRPr lang="en-US" sz="2000" b="1" dirty="0" smtClean="0"/>
          </a:p>
          <a:p>
            <a:pPr>
              <a:buFontTx/>
              <a:buNone/>
            </a:pPr>
            <a:endParaRPr lang="en-US" sz="2000" b="1" dirty="0" smtClean="0"/>
          </a:p>
        </p:txBody>
      </p:sp>
      <p:sp>
        <p:nvSpPr>
          <p:cNvPr id="11" name="Title 10"/>
          <p:cNvSpPr>
            <a:spLocks noGrp="1"/>
          </p:cNvSpPr>
          <p:nvPr>
            <p:ph type="title"/>
          </p:nvPr>
        </p:nvSpPr>
        <p:spPr/>
        <p:txBody>
          <a:bodyPr/>
          <a:lstStyle/>
          <a:p>
            <a:r>
              <a:rPr lang="en-US" dirty="0" smtClean="0">
                <a:effectLst>
                  <a:outerShdw blurRad="38100" dist="38100" dir="2700000" algn="tl">
                    <a:srgbClr val="000000">
                      <a:alpha val="43137"/>
                    </a:srgbClr>
                  </a:outerShdw>
                </a:effectLst>
              </a:rPr>
              <a:t>Addition Of Ultraviolet Light Disinfection</a:t>
            </a:r>
            <a:endParaRPr lang="en-US" dirty="0"/>
          </a:p>
        </p:txBody>
      </p:sp>
      <p:sp>
        <p:nvSpPr>
          <p:cNvPr id="7" name="Slide Number Placeholder 3"/>
          <p:cNvSpPr>
            <a:spLocks noGrp="1"/>
          </p:cNvSpPr>
          <p:nvPr>
            <p:ph type="sldNum" sz="quarter" idx="10"/>
          </p:nvPr>
        </p:nvSpPr>
        <p:spPr>
          <a:prstGeom prst="rect">
            <a:avLst/>
          </a:prstGeom>
        </p:spPr>
        <p:txBody>
          <a:bodyPr/>
          <a:lstStyle/>
          <a:p>
            <a:pPr>
              <a:defRPr/>
            </a:pPr>
            <a:fld id="{68293FB9-8813-478C-9A97-C760AD98F33D}" type="slidenum">
              <a:rPr lang="en-US" altLang="en-US"/>
              <a:pPr>
                <a:defRPr/>
              </a:pPr>
              <a:t>28</a:t>
            </a:fld>
            <a:endParaRPr lang="en-US" altLang="en-US" sz="1200" dirty="0"/>
          </a:p>
        </p:txBody>
      </p:sp>
      <p:sp>
        <p:nvSpPr>
          <p:cNvPr id="14339" name="Rectangle 2"/>
          <p:cNvSpPr>
            <a:spLocks noChangeArrowheads="1"/>
          </p:cNvSpPr>
          <p:nvPr/>
        </p:nvSpPr>
        <p:spPr bwMode="auto">
          <a:xfrm>
            <a:off x="1366838" y="368300"/>
            <a:ext cx="6902450" cy="609600"/>
          </a:xfrm>
          <a:prstGeom prst="rect">
            <a:avLst/>
          </a:prstGeom>
          <a:noFill/>
          <a:ln w="9525">
            <a:noFill/>
            <a:miter lim="800000"/>
            <a:headEnd/>
            <a:tailEnd/>
          </a:ln>
        </p:spPr>
        <p:txBody>
          <a:bodyPr anchor="ctr"/>
          <a:lstStyle/>
          <a:p>
            <a:pPr algn="l"/>
            <a:endParaRPr lang="en-US" sz="2400" b="1" dirty="0">
              <a:solidFill>
                <a:schemeClr val="bg1"/>
              </a:solidFill>
              <a:latin typeface="Tahoma" pitchFamily="34" charset="0"/>
            </a:endParaRPr>
          </a:p>
        </p:txBody>
      </p:sp>
      <p:sp>
        <p:nvSpPr>
          <p:cNvPr id="14342" name="Rectangle 5"/>
          <p:cNvSpPr>
            <a:spLocks noChangeArrowheads="1"/>
          </p:cNvSpPr>
          <p:nvPr/>
        </p:nvSpPr>
        <p:spPr bwMode="auto">
          <a:xfrm>
            <a:off x="369888" y="1183340"/>
            <a:ext cx="8081962" cy="5126871"/>
          </a:xfrm>
          <a:prstGeom prst="rect">
            <a:avLst/>
          </a:prstGeom>
          <a:noFill/>
          <a:ln w="9525">
            <a:noFill/>
            <a:miter lim="800000"/>
            <a:headEnd/>
            <a:tailEnd/>
          </a:ln>
        </p:spPr>
        <p:txBody>
          <a:bodyPr/>
          <a:lstStyle/>
          <a:p>
            <a:pPr marL="342900" indent="-342900" algn="l">
              <a:spcBef>
                <a:spcPct val="20000"/>
              </a:spcBef>
              <a:buFontTx/>
              <a:buChar char="•"/>
            </a:pPr>
            <a:r>
              <a:rPr lang="en-US" dirty="0" smtClean="0">
                <a:solidFill>
                  <a:srgbClr val="000099"/>
                </a:solidFill>
              </a:rPr>
              <a:t>New regulations required that u</a:t>
            </a:r>
            <a:r>
              <a:rPr lang="en-US" sz="1800" dirty="0" smtClean="0">
                <a:solidFill>
                  <a:srgbClr val="000099"/>
                </a:solidFill>
                <a:latin typeface="+mn-lt"/>
              </a:rPr>
              <a:t>nfiltered </a:t>
            </a:r>
            <a:r>
              <a:rPr lang="en-US" sz="1800" dirty="0">
                <a:solidFill>
                  <a:srgbClr val="000099"/>
                </a:solidFill>
                <a:latin typeface="+mn-lt"/>
              </a:rPr>
              <a:t>systems must have two primary disinfectants, one of which must achieve </a:t>
            </a:r>
            <a:r>
              <a:rPr lang="en-US" sz="1800" i="1" dirty="0">
                <a:solidFill>
                  <a:srgbClr val="000099"/>
                </a:solidFill>
                <a:latin typeface="+mn-lt"/>
              </a:rPr>
              <a:t>Cryptosporidium</a:t>
            </a:r>
            <a:r>
              <a:rPr lang="en-US" sz="1800" dirty="0">
                <a:solidFill>
                  <a:srgbClr val="000099"/>
                </a:solidFill>
                <a:latin typeface="+mn-lt"/>
              </a:rPr>
              <a:t> inactivation</a:t>
            </a:r>
          </a:p>
          <a:p>
            <a:pPr marL="342900" indent="-342900" algn="l">
              <a:spcBef>
                <a:spcPct val="20000"/>
              </a:spcBef>
              <a:buFontTx/>
              <a:buChar char="•"/>
            </a:pPr>
            <a:endParaRPr lang="en-US" sz="1100" dirty="0">
              <a:solidFill>
                <a:srgbClr val="000099"/>
              </a:solidFill>
              <a:latin typeface="+mn-lt"/>
            </a:endParaRPr>
          </a:p>
          <a:p>
            <a:pPr marL="342900" indent="-342900" algn="l">
              <a:spcBef>
                <a:spcPct val="20000"/>
              </a:spcBef>
              <a:buFontTx/>
              <a:buChar char="•"/>
            </a:pPr>
            <a:r>
              <a:rPr lang="en-US" sz="1800" dirty="0" smtClean="0">
                <a:solidFill>
                  <a:srgbClr val="000099"/>
                </a:solidFill>
                <a:latin typeface="+mn-lt"/>
              </a:rPr>
              <a:t>UV facilities at </a:t>
            </a:r>
            <a:r>
              <a:rPr lang="en-US" sz="1800" dirty="0">
                <a:solidFill>
                  <a:srgbClr val="000099"/>
                </a:solidFill>
                <a:latin typeface="+mn-lt"/>
              </a:rPr>
              <a:t>the Carroll Treatment Plant </a:t>
            </a:r>
            <a:r>
              <a:rPr lang="en-US" sz="1800" dirty="0" smtClean="0">
                <a:solidFill>
                  <a:srgbClr val="000099"/>
                </a:solidFill>
                <a:latin typeface="+mn-lt"/>
              </a:rPr>
              <a:t>came on-line in April 2014</a:t>
            </a:r>
            <a:endParaRPr lang="en-US" sz="1800" dirty="0">
              <a:solidFill>
                <a:srgbClr val="000099"/>
              </a:solidFill>
              <a:latin typeface="+mn-lt"/>
            </a:endParaRPr>
          </a:p>
        </p:txBody>
      </p:sp>
      <p:pic>
        <p:nvPicPr>
          <p:cNvPr id="136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0658" y="3245224"/>
            <a:ext cx="5002347" cy="3307976"/>
          </a:xfrm>
          <a:prstGeom prst="rect">
            <a:avLst/>
          </a:prstGeom>
          <a:ln>
            <a:noFill/>
          </a:ln>
          <a:effectLst>
            <a:outerShdw blurRad="190500" algn="tl" rotWithShape="0">
              <a:srgbClr val="000000">
                <a:alpha val="70000"/>
              </a:srgbClr>
            </a:outerShdw>
          </a:effectLst>
        </p:spPr>
      </p:pic>
      <p:pic>
        <p:nvPicPr>
          <p:cNvPr id="10" name="Picture 9" descr="DSCF400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0635" y="2718311"/>
            <a:ext cx="3512174" cy="3263395"/>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UV Header Pipe</a:t>
            </a:r>
            <a:endParaRPr lang="en-US"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29</a:t>
            </a:fld>
            <a:endParaRPr lang="en-US" sz="1200" dirty="0"/>
          </a:p>
        </p:txBody>
      </p:sp>
      <p:sp>
        <p:nvSpPr>
          <p:cNvPr id="8" name="Content Placeholder 7"/>
          <p:cNvSpPr>
            <a:spLocks noGrp="1"/>
          </p:cNvSpPr>
          <p:nvPr>
            <p:ph idx="1"/>
          </p:nvPr>
        </p:nvSpPr>
        <p:spPr/>
        <p:txBody>
          <a:bodyPr/>
          <a:lstStyle/>
          <a:p>
            <a:endParaRPr lang="en-US"/>
          </a:p>
        </p:txBody>
      </p:sp>
      <p:pic>
        <p:nvPicPr>
          <p:cNvPr id="9" name="Picture 8" descr="20120606 120 in Pipe Install3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9346" y="1031360"/>
            <a:ext cx="7456968" cy="5592727"/>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effectLst>
                  <a:outerShdw blurRad="38100" dist="38100" dir="2700000" algn="tl">
                    <a:srgbClr val="000000">
                      <a:alpha val="43137"/>
                    </a:srgbClr>
                  </a:outerShdw>
                </a:effectLst>
              </a:rPr>
              <a:t>Make-Up Of MWRA Service Area</a:t>
            </a:r>
          </a:p>
        </p:txBody>
      </p:sp>
      <p:sp>
        <p:nvSpPr>
          <p:cNvPr id="6147" name="Rectangle 3"/>
          <p:cNvSpPr>
            <a:spLocks noGrp="1" noChangeArrowheads="1"/>
          </p:cNvSpPr>
          <p:nvPr>
            <p:ph type="body" idx="1"/>
          </p:nvPr>
        </p:nvSpPr>
        <p:spPr>
          <a:xfrm>
            <a:off x="904876" y="1358900"/>
            <a:ext cx="8032936" cy="4767264"/>
          </a:xfrm>
        </p:spPr>
        <p:txBody>
          <a:bodyPr/>
          <a:lstStyle/>
          <a:p>
            <a:r>
              <a:rPr lang="en-US" sz="2000" dirty="0" smtClean="0"/>
              <a:t>51 communities that get water service – over 6,000 miles of water pipe</a:t>
            </a:r>
          </a:p>
          <a:p>
            <a:r>
              <a:rPr lang="en-US" sz="2000" dirty="0" smtClean="0"/>
              <a:t>43 communities that get sewer service</a:t>
            </a:r>
          </a:p>
          <a:p>
            <a:r>
              <a:rPr lang="en-US" sz="2000" dirty="0" smtClean="0"/>
              <a:t>Of those, 30 get both water and sewer</a:t>
            </a:r>
          </a:p>
          <a:p>
            <a:endParaRPr lang="en-US" sz="2000" dirty="0" smtClean="0"/>
          </a:p>
          <a:p>
            <a:pPr lvl="1"/>
            <a:r>
              <a:rPr lang="en-US" sz="2000" dirty="0" smtClean="0"/>
              <a:t>39 Towns</a:t>
            </a:r>
          </a:p>
          <a:p>
            <a:pPr lvl="1"/>
            <a:r>
              <a:rPr lang="en-US" sz="2000" dirty="0" smtClean="0"/>
              <a:t>20 Cities</a:t>
            </a:r>
          </a:p>
          <a:p>
            <a:pPr lvl="1"/>
            <a:r>
              <a:rPr lang="en-US" sz="2000" dirty="0" smtClean="0"/>
              <a:t>1 Fire District</a:t>
            </a:r>
          </a:p>
          <a:p>
            <a:pPr lvl="1"/>
            <a:endParaRPr lang="en-US" sz="2000" dirty="0" smtClean="0"/>
          </a:p>
          <a:p>
            <a:pPr lvl="1"/>
            <a:r>
              <a:rPr lang="en-US" sz="2000" dirty="0" smtClean="0"/>
              <a:t>37 Boards of Selectmen</a:t>
            </a:r>
          </a:p>
          <a:p>
            <a:pPr lvl="1"/>
            <a:r>
              <a:rPr lang="en-US" sz="2000" dirty="0" smtClean="0"/>
              <a:t>20 Mayors</a:t>
            </a:r>
          </a:p>
          <a:p>
            <a:pPr lvl="1"/>
            <a:r>
              <a:rPr lang="en-US" sz="2000" dirty="0" smtClean="0"/>
              <a:t>3 Council Presidents</a:t>
            </a:r>
          </a:p>
        </p:txBody>
      </p:sp>
      <p:sp>
        <p:nvSpPr>
          <p:cNvPr id="4" name="Slide Number Placeholder 3"/>
          <p:cNvSpPr>
            <a:spLocks noGrp="1"/>
          </p:cNvSpPr>
          <p:nvPr>
            <p:ph type="sldNum" sz="quarter" idx="10"/>
          </p:nvPr>
        </p:nvSpPr>
        <p:spPr>
          <a:xfrm>
            <a:off x="8382000" y="6553200"/>
            <a:ext cx="381000" cy="228600"/>
          </a:xfrm>
        </p:spPr>
        <p:txBody>
          <a:bodyPr/>
          <a:lstStyle/>
          <a:p>
            <a:pPr>
              <a:defRPr/>
            </a:pPr>
            <a:fld id="{4950C343-94EC-4B0A-98D0-C03C31B3B269}" type="slidenum">
              <a:rPr lang="en-US" smtClean="0"/>
              <a:pPr>
                <a:defRPr/>
              </a:pPr>
              <a:t>3</a:t>
            </a:fld>
            <a:endParaRPr lang="en-US" sz="1200" dirty="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a:t>MWRA Metropolitan Area Storage Capacity Over Time</a:t>
            </a:r>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3236" y="1091567"/>
            <a:ext cx="7946142" cy="5590901"/>
          </a:xfrm>
          <a:prstGeom prst="rect">
            <a:avLst/>
          </a:prstGeom>
          <a:ln>
            <a:noFill/>
          </a:ln>
          <a:effectLst>
            <a:softEdge rad="112500"/>
          </a:effectLst>
        </p:spPr>
      </p:pic>
    </p:spTree>
    <p:extLst>
      <p:ext uri="{BB962C8B-B14F-4D97-AF65-F5344CB8AC3E}">
        <p14:creationId xmlns:p14="http://schemas.microsoft.com/office/powerpoint/2010/main" val="1434615372"/>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4294967295"/>
          </p:nvPr>
        </p:nvSpPr>
        <p:spPr>
          <a:xfrm>
            <a:off x="8382000" y="6553200"/>
            <a:ext cx="381000" cy="228600"/>
          </a:xfrm>
          <a:prstGeom prst="rect">
            <a:avLst/>
          </a:prstGeom>
          <a:noFill/>
        </p:spPr>
        <p:txBody>
          <a:bodyPr/>
          <a:lstStyle/>
          <a:p>
            <a:fld id="{7DBA4F69-2FE5-4C5B-BAEA-C1459C3963CC}" type="slidenum">
              <a:rPr lang="en-US" smtClean="0"/>
              <a:pPr/>
              <a:t>31</a:t>
            </a:fld>
            <a:endParaRPr lang="en-US" sz="1200" dirty="0" smtClean="0"/>
          </a:p>
        </p:txBody>
      </p:sp>
      <p:sp>
        <p:nvSpPr>
          <p:cNvPr id="24579" name="Rectangle 2"/>
          <p:cNvSpPr>
            <a:spLocks noGrp="1" noChangeArrowheads="1"/>
          </p:cNvSpPr>
          <p:nvPr>
            <p:ph type="title"/>
          </p:nvPr>
        </p:nvSpPr>
        <p:spPr/>
        <p:txBody>
          <a:bodyPr/>
          <a:lstStyle/>
          <a:p>
            <a:r>
              <a:rPr lang="en-US" altLang="en-US" dirty="0" smtClean="0">
                <a:effectLst>
                  <a:outerShdw blurRad="38100" dist="38100" dir="2700000" algn="tl">
                    <a:srgbClr val="000000">
                      <a:alpha val="43137"/>
                    </a:srgbClr>
                  </a:outerShdw>
                </a:effectLst>
              </a:rPr>
              <a:t>Covered Storage Projects</a:t>
            </a:r>
          </a:p>
        </p:txBody>
      </p:sp>
      <p:sp>
        <p:nvSpPr>
          <p:cNvPr id="24580" name="Rectangle 3"/>
          <p:cNvSpPr>
            <a:spLocks noChangeArrowheads="1"/>
          </p:cNvSpPr>
          <p:nvPr/>
        </p:nvSpPr>
        <p:spPr bwMode="auto">
          <a:xfrm>
            <a:off x="609601" y="1236285"/>
            <a:ext cx="7648575" cy="4724400"/>
          </a:xfrm>
          <a:prstGeom prst="rect">
            <a:avLst/>
          </a:prstGeom>
          <a:noFill/>
          <a:ln w="9525">
            <a:noFill/>
            <a:miter lim="800000"/>
            <a:headEnd/>
            <a:tailEnd/>
          </a:ln>
        </p:spPr>
        <p:txBody>
          <a:bodyPr/>
          <a:lstStyle/>
          <a:p>
            <a:pPr marL="342900" indent="-342900">
              <a:spcBef>
                <a:spcPct val="20000"/>
              </a:spcBef>
              <a:buFontTx/>
              <a:buChar char="•"/>
            </a:pPr>
            <a:r>
              <a:rPr lang="en-US" altLang="en-US" sz="1800" dirty="0">
                <a:solidFill>
                  <a:srgbClr val="003399"/>
                </a:solidFill>
                <a:latin typeface="+mn-lt"/>
              </a:rPr>
              <a:t>MWRA </a:t>
            </a:r>
            <a:r>
              <a:rPr lang="en-US" altLang="en-US" sz="1800" dirty="0" smtClean="0">
                <a:solidFill>
                  <a:srgbClr val="003399"/>
                </a:solidFill>
                <a:latin typeface="+mn-lt"/>
              </a:rPr>
              <a:t>has built six new </a:t>
            </a:r>
            <a:r>
              <a:rPr lang="en-US" altLang="en-US" sz="1800" dirty="0">
                <a:solidFill>
                  <a:srgbClr val="003399"/>
                </a:solidFill>
                <a:latin typeface="+mn-lt"/>
              </a:rPr>
              <a:t>covered storage tanks to replace all open reservoirs</a:t>
            </a:r>
          </a:p>
          <a:p>
            <a:pPr marL="342900" indent="-342900">
              <a:lnSpc>
                <a:spcPct val="40000"/>
              </a:lnSpc>
              <a:spcBef>
                <a:spcPct val="20000"/>
              </a:spcBef>
              <a:buFontTx/>
              <a:buChar char="•"/>
            </a:pPr>
            <a:endParaRPr lang="en-US" altLang="en-US" sz="1800" dirty="0">
              <a:solidFill>
                <a:srgbClr val="003399"/>
              </a:solidFill>
              <a:latin typeface="+mn-lt"/>
            </a:endParaRPr>
          </a:p>
          <a:p>
            <a:pPr marL="342900" indent="-342900">
              <a:spcBef>
                <a:spcPct val="20000"/>
              </a:spcBef>
              <a:buFontTx/>
              <a:buChar char="•"/>
            </a:pPr>
            <a:r>
              <a:rPr lang="en-US" altLang="en-US" sz="1800" dirty="0" smtClean="0">
                <a:solidFill>
                  <a:srgbClr val="003399"/>
                </a:solidFill>
                <a:latin typeface="+mn-lt"/>
              </a:rPr>
              <a:t>The last one is just about complete</a:t>
            </a:r>
            <a:endParaRPr lang="en-US" altLang="en-US" sz="1800" dirty="0">
              <a:solidFill>
                <a:srgbClr val="003399"/>
              </a:solidFill>
              <a:latin typeface="+mn-lt"/>
            </a:endParaRPr>
          </a:p>
          <a:p>
            <a:pPr marL="342900" indent="-342900">
              <a:lnSpc>
                <a:spcPct val="60000"/>
              </a:lnSpc>
              <a:spcBef>
                <a:spcPct val="20000"/>
              </a:spcBef>
              <a:buFontTx/>
              <a:buChar char="•"/>
            </a:pPr>
            <a:endParaRPr lang="en-US" altLang="en-US" sz="1800" dirty="0"/>
          </a:p>
        </p:txBody>
      </p:sp>
      <p:pic>
        <p:nvPicPr>
          <p:cNvPr id="2" name="Picture 1" descr="covered storage map.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17812" y="2286000"/>
            <a:ext cx="6427694" cy="4276165"/>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1" name="Picture 5" descr="C:\Users\CONVERY_R\Documents\WORKING FILES\AdvBdBoards8-21-14\SpotPondProgress\SPCS6457_20121031_415-Southwest corner looking Northeas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23924"/>
            <a:ext cx="3414889" cy="2286000"/>
          </a:xfrm>
          <a:prstGeom prst="rect">
            <a:avLst/>
          </a:prstGeom>
          <a:ln>
            <a:noFill/>
          </a:ln>
          <a:effectLst>
            <a:outerShdw blurRad="190500" algn="tl" rotWithShape="0">
              <a:srgbClr val="000000">
                <a:alpha val="70000"/>
              </a:srgbClr>
            </a:outerShdw>
          </a:effectLst>
        </p:spPr>
      </p:pic>
      <p:sp>
        <p:nvSpPr>
          <p:cNvPr id="6" name="Title 5"/>
          <p:cNvSpPr>
            <a:spLocks noGrp="1"/>
          </p:cNvSpPr>
          <p:nvPr>
            <p:ph type="title"/>
          </p:nvPr>
        </p:nvSpPr>
        <p:spPr/>
        <p:txBody>
          <a:bodyPr/>
          <a:lstStyle/>
          <a:p>
            <a:r>
              <a:rPr lang="en-US" dirty="0" smtClean="0"/>
              <a:t>Spot Pond Covered Storage And Pump Station</a:t>
            </a:r>
            <a:endParaRPr lang="en-US" dirty="0"/>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32</a:t>
            </a:fld>
            <a:endParaRPr lang="en-US" altLang="en-US" sz="1200"/>
          </a:p>
        </p:txBody>
      </p:sp>
      <p:pic>
        <p:nvPicPr>
          <p:cNvPr id="157698" name="Picture 2" descr="C:\Users\CONVERY_R\Documents\WORKING FILES\AdvBdBoards8-21-14\SpotPondProgress\SPCS6457_20140703_DSC0583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575900"/>
            <a:ext cx="3438378" cy="2286000"/>
          </a:xfrm>
          <a:prstGeom prst="rect">
            <a:avLst/>
          </a:prstGeom>
          <a:ln>
            <a:noFill/>
          </a:ln>
          <a:effectLst>
            <a:outerShdw blurRad="190500" algn="tl" rotWithShape="0">
              <a:srgbClr val="000000">
                <a:alpha val="70000"/>
              </a:srgbClr>
            </a:outerShdw>
          </a:effectLst>
        </p:spPr>
      </p:pic>
      <p:pic>
        <p:nvPicPr>
          <p:cNvPr id="157699" name="Picture 3" descr="C:\Users\CONVERY_R\Documents\WORKING FILES\AdvBdBoards8-21-14\SpotPondProgress\SPCS6457_20130313_824-SW corner looking N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42191" y="1326417"/>
            <a:ext cx="3441843" cy="2286000"/>
          </a:xfrm>
          <a:prstGeom prst="rect">
            <a:avLst/>
          </a:prstGeom>
          <a:ln>
            <a:noFill/>
          </a:ln>
          <a:effectLst>
            <a:outerShdw blurRad="190500" algn="tl" rotWithShape="0">
              <a:srgbClr val="000000">
                <a:alpha val="70000"/>
              </a:srgbClr>
            </a:outerShdw>
          </a:effectLst>
        </p:spPr>
      </p:pic>
      <p:pic>
        <p:nvPicPr>
          <p:cNvPr id="14" name="Picture 13" descr="0614 SC-A18 (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3628" y="4029075"/>
            <a:ext cx="3048000" cy="2286000"/>
          </a:xfrm>
          <a:prstGeom prst="rect">
            <a:avLst/>
          </a:prstGeom>
          <a:ln>
            <a:noFill/>
          </a:ln>
          <a:effectLst>
            <a:outerShdw blurRad="190500" algn="tl" rotWithShape="0">
              <a:srgbClr val="000000">
                <a:alpha val="70000"/>
              </a:srgbClr>
            </a:outerShdw>
          </a:effectLst>
        </p:spPr>
      </p:pic>
      <p:pic>
        <p:nvPicPr>
          <p:cNvPr id="157702" name="Picture 6" descr="C:\Users\CONVERY_R\Desktop\2015-06-04LawlerLecture\Pictures\SpotPondTankconstructio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81725" y="1790700"/>
            <a:ext cx="3438144" cy="2286000"/>
          </a:xfrm>
          <a:prstGeom prst="rect">
            <a:avLst/>
          </a:prstGeom>
          <a:ln>
            <a:noFill/>
          </a:ln>
          <a:effectLst>
            <a:outerShdw blurRad="190500" algn="tl" rotWithShape="0">
              <a:srgbClr val="000000">
                <a:alpha val="70000"/>
              </a:srgbClr>
            </a:outerShdw>
          </a:effectLst>
        </p:spPr>
      </p:pic>
      <p:pic>
        <p:nvPicPr>
          <p:cNvPr id="13" name="Picture 12" descr="0614 SC-A18 (2).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6000" y="4543425"/>
            <a:ext cx="3048000" cy="22860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elsea10v\Construction_images\MetroWest Water Supply Tunnel\6063\MWWST6063_ND_00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6314" y="3450565"/>
            <a:ext cx="4567687" cy="3407435"/>
          </a:xfrm>
          <a:prstGeom prst="rect">
            <a:avLst/>
          </a:prstGeom>
          <a:ln>
            <a:noFill/>
          </a:ln>
          <a:effectLst>
            <a:outerShdw blurRad="190500" algn="tl" rotWithShape="0">
              <a:srgbClr val="000000">
                <a:alpha val="70000"/>
              </a:srgbClr>
            </a:outerShdw>
          </a:effectLst>
        </p:spPr>
      </p:pic>
      <p:sp>
        <p:nvSpPr>
          <p:cNvPr id="66562" name="Rectangle 2"/>
          <p:cNvSpPr>
            <a:spLocks noGrp="1" noChangeArrowheads="1"/>
          </p:cNvSpPr>
          <p:nvPr>
            <p:ph type="title"/>
          </p:nvPr>
        </p:nvSpPr>
        <p:spPr/>
        <p:txBody>
          <a:bodyPr/>
          <a:lstStyle/>
          <a:p>
            <a:r>
              <a:rPr lang="en-US" dirty="0" smtClean="0">
                <a:effectLst>
                  <a:outerShdw blurRad="38100" dist="38100" dir="2700000" algn="tl">
                    <a:srgbClr val="000000">
                      <a:alpha val="43137"/>
                    </a:srgbClr>
                  </a:outerShdw>
                </a:effectLst>
              </a:rPr>
              <a:t>MetroWest Water Supply Tunnel</a:t>
            </a:r>
          </a:p>
        </p:txBody>
      </p:sp>
      <p:sp>
        <p:nvSpPr>
          <p:cNvPr id="66563" name="Rectangle 3"/>
          <p:cNvSpPr>
            <a:spLocks noGrp="1" noChangeArrowheads="1"/>
          </p:cNvSpPr>
          <p:nvPr>
            <p:ph type="body" idx="1"/>
          </p:nvPr>
        </p:nvSpPr>
        <p:spPr>
          <a:xfrm>
            <a:off x="904876" y="1147481"/>
            <a:ext cx="7334251" cy="4978683"/>
          </a:xfrm>
        </p:spPr>
        <p:txBody>
          <a:bodyPr/>
          <a:lstStyle/>
          <a:p>
            <a:r>
              <a:rPr lang="en-US" sz="1800" dirty="0" smtClean="0"/>
              <a:t>The MetroWest Water Supply Tunnel was brought on-line in November 2003</a:t>
            </a:r>
          </a:p>
          <a:p>
            <a:endParaRPr lang="en-US" sz="1400" dirty="0" smtClean="0"/>
          </a:p>
          <a:p>
            <a:r>
              <a:rPr lang="en-US" sz="1800" dirty="0" smtClean="0"/>
              <a:t>By March 2004, the Tunnel was being fully utilized allowing the shutdown of the Hultman Aqueduct for repair</a:t>
            </a:r>
          </a:p>
        </p:txBody>
      </p:sp>
      <p:pic>
        <p:nvPicPr>
          <p:cNvPr id="66564" name="Picture 4"/>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2943225"/>
            <a:ext cx="6172205" cy="2173856"/>
          </a:xfrm>
          <a:prstGeom prst="rect">
            <a:avLst/>
          </a:prstGeom>
          <a:ln>
            <a:noFill/>
          </a:ln>
          <a:effectLst>
            <a:outerShdw blurRad="190500" algn="tl" rotWithShape="0">
              <a:srgbClr val="000000">
                <a:alpha val="70000"/>
              </a:srgbClr>
            </a:outerShdw>
          </a:effectLst>
        </p:spPr>
      </p:pic>
      <p:sp>
        <p:nvSpPr>
          <p:cNvPr id="6" name="Slide Number Placeholder 3"/>
          <p:cNvSpPr>
            <a:spLocks noGrp="1"/>
          </p:cNvSpPr>
          <p:nvPr>
            <p:ph type="sldNum" sz="quarter" idx="10"/>
          </p:nvPr>
        </p:nvSpPr>
        <p:spPr>
          <a:xfrm>
            <a:off x="8382000" y="6553200"/>
            <a:ext cx="381000" cy="228600"/>
          </a:xfrm>
        </p:spPr>
        <p:txBody>
          <a:bodyPr/>
          <a:lstStyle/>
          <a:p>
            <a:pPr>
              <a:defRPr/>
            </a:pPr>
            <a:fld id="{4950C343-94EC-4B0A-98D0-C03C31B3B269}" type="slidenum">
              <a:rPr lang="en-US" smtClean="0"/>
              <a:pPr>
                <a:defRPr/>
              </a:pPr>
              <a:t>33</a:t>
            </a:fld>
            <a:endParaRPr lang="en-US" sz="1200" dirty="0"/>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US" dirty="0" smtClean="0"/>
              <a:t>Since 2013, for the first time since originally planned in the 1930s, the Metropolitan Water System has redundancy for the Hultman Aqueduct from Marlborough to Weston</a:t>
            </a:r>
          </a:p>
          <a:p>
            <a:endParaRPr lang="en-US" dirty="0"/>
          </a:p>
        </p:txBody>
      </p:sp>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Hultman Aqueduct Rehabilitation</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E6E4E831-4E13-4FC7-ABC7-100E0F509D03}" type="slidenum">
              <a:rPr lang="en-US" smtClean="0"/>
              <a:pPr/>
              <a:t>34</a:t>
            </a:fld>
            <a:endParaRPr lang="en-US" dirty="0"/>
          </a:p>
        </p:txBody>
      </p:sp>
      <p:pic>
        <p:nvPicPr>
          <p:cNvPr id="6" name="Picture 3" descr="map143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659" y="3086102"/>
            <a:ext cx="8427392" cy="2888364"/>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3399"/>
                </a:solidFill>
              </a:rPr>
              <a:t>81 miles of MWRA-owned pipeline</a:t>
            </a:r>
          </a:p>
          <a:p>
            <a:endParaRPr lang="en-US" dirty="0" smtClean="0">
              <a:solidFill>
                <a:srgbClr val="003399"/>
              </a:solidFill>
            </a:endParaRPr>
          </a:p>
          <a:p>
            <a:r>
              <a:rPr lang="en-US" dirty="0" smtClean="0">
                <a:solidFill>
                  <a:srgbClr val="003399"/>
                </a:solidFill>
              </a:rPr>
              <a:t>474 miles of community-owned pipeline</a:t>
            </a:r>
            <a:endParaRPr lang="en-US" dirty="0">
              <a:solidFill>
                <a:srgbClr val="003399"/>
              </a:solidFill>
            </a:endParaRPr>
          </a:p>
        </p:txBody>
      </p:sp>
      <p:sp>
        <p:nvSpPr>
          <p:cNvPr id="3" name="Title 2"/>
          <p:cNvSpPr>
            <a:spLocks noGrp="1"/>
          </p:cNvSpPr>
          <p:nvPr>
            <p:ph type="title"/>
          </p:nvPr>
        </p:nvSpPr>
        <p:spPr/>
        <p:txBody>
          <a:bodyPr/>
          <a:lstStyle/>
          <a:p>
            <a:r>
              <a:rPr lang="en-US" dirty="0" smtClean="0"/>
              <a:t>Water Pipeline Rehabbed Or Replaced</a:t>
            </a:r>
            <a:endParaRPr lang="en-US" dirty="0"/>
          </a:p>
        </p:txBody>
      </p:sp>
      <p:sp>
        <p:nvSpPr>
          <p:cNvPr id="4" name="Slide Number Placeholder 3"/>
          <p:cNvSpPr>
            <a:spLocks noGrp="1"/>
          </p:cNvSpPr>
          <p:nvPr>
            <p:ph type="sldNum" sz="quarter" idx="10"/>
          </p:nvPr>
        </p:nvSpPr>
        <p:spPr/>
        <p:txBody>
          <a:bodyPr/>
          <a:lstStyle/>
          <a:p>
            <a:pPr>
              <a:defRPr/>
            </a:pPr>
            <a:fld id="{4950C343-94EC-4B0A-98D0-C03C31B3B269}" type="slidenum">
              <a:rPr lang="en-US" smtClean="0"/>
              <a:pPr>
                <a:defRPr/>
              </a:pPr>
              <a:t>35</a:t>
            </a:fld>
            <a:endParaRPr lang="en-US" sz="1200" dirty="0"/>
          </a:p>
        </p:txBody>
      </p:sp>
      <p:pic>
        <p:nvPicPr>
          <p:cNvPr id="1026" name="Picture 2" descr="\\Chelsea4\ria_mwra_pres\PresentationsFAL\UCANE\UCANE3-16-11\107Milton\IMG00040-20100916-13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2628900"/>
            <a:ext cx="4267200" cy="3200400"/>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475" y="3333751"/>
            <a:ext cx="4267200" cy="32004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5070" y="1213227"/>
            <a:ext cx="8635630" cy="5036948"/>
          </a:xfrm>
          <a:prstGeom prst="rect">
            <a:avLst/>
          </a:prstGeom>
          <a:noFill/>
          <a:ln w="9525">
            <a:noFill/>
            <a:miter lim="800000"/>
            <a:headEnd/>
            <a:tailEnd/>
          </a:ln>
          <a:effectLst/>
        </p:spPr>
      </p:pic>
      <p:sp>
        <p:nvSpPr>
          <p:cNvPr id="6" name="Title 5"/>
          <p:cNvSpPr>
            <a:spLocks noGrp="1"/>
          </p:cNvSpPr>
          <p:nvPr>
            <p:ph type="title"/>
          </p:nvPr>
        </p:nvSpPr>
        <p:spPr>
          <a:xfrm>
            <a:off x="905933" y="9"/>
            <a:ext cx="8114243" cy="842963"/>
          </a:xfrm>
        </p:spPr>
        <p:txBody>
          <a:bodyPr/>
          <a:lstStyle/>
          <a:p>
            <a:r>
              <a:rPr lang="en-US" dirty="0" smtClean="0"/>
              <a:t>State-Of-The-Art Monitoring System</a:t>
            </a:r>
            <a:endParaRPr lang="en-US" dirty="0"/>
          </a:p>
        </p:txBody>
      </p:sp>
    </p:spTree>
    <p:extLst>
      <p:ext uri="{BB962C8B-B14F-4D97-AF65-F5344CB8AC3E}">
        <p14:creationId xmlns:p14="http://schemas.microsoft.com/office/powerpoint/2010/main" val="114879752"/>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358900"/>
            <a:ext cx="7629527" cy="4767264"/>
          </a:xfrm>
        </p:spPr>
        <p:txBody>
          <a:bodyPr/>
          <a:lstStyle/>
          <a:p>
            <a:pPr>
              <a:buFont typeface="Arial" pitchFamily="34" charset="0"/>
              <a:buChar char="•"/>
            </a:pPr>
            <a:r>
              <a:rPr lang="en-US" dirty="0" smtClean="0"/>
              <a:t>pH</a:t>
            </a:r>
          </a:p>
          <a:p>
            <a:pPr>
              <a:buFont typeface="Arial" pitchFamily="34" charset="0"/>
              <a:buChar char="•"/>
            </a:pPr>
            <a:r>
              <a:rPr lang="en-US" dirty="0" smtClean="0"/>
              <a:t>Temperature</a:t>
            </a:r>
          </a:p>
          <a:p>
            <a:pPr>
              <a:buFont typeface="Arial" pitchFamily="34" charset="0"/>
              <a:buChar char="•"/>
            </a:pPr>
            <a:r>
              <a:rPr lang="en-US" dirty="0" smtClean="0"/>
              <a:t>Conductivity</a:t>
            </a:r>
          </a:p>
          <a:p>
            <a:pPr>
              <a:buFont typeface="Arial" pitchFamily="34" charset="0"/>
              <a:buChar char="•"/>
            </a:pPr>
            <a:r>
              <a:rPr lang="en-US" dirty="0" smtClean="0"/>
              <a:t>Turbidity</a:t>
            </a:r>
          </a:p>
          <a:p>
            <a:pPr>
              <a:buFont typeface="Arial" pitchFamily="34" charset="0"/>
              <a:buChar char="•"/>
            </a:pPr>
            <a:r>
              <a:rPr lang="en-US" dirty="0" smtClean="0"/>
              <a:t>Dissolved Organic Carbon</a:t>
            </a:r>
          </a:p>
          <a:p>
            <a:pPr>
              <a:buFont typeface="Arial" pitchFamily="34" charset="0"/>
              <a:buChar char="•"/>
            </a:pPr>
            <a:r>
              <a:rPr lang="en-US" dirty="0" smtClean="0"/>
              <a:t>Total Organic Carbon</a:t>
            </a:r>
          </a:p>
          <a:p>
            <a:pPr>
              <a:buFont typeface="Arial" pitchFamily="34" charset="0"/>
              <a:buChar char="•"/>
            </a:pPr>
            <a:r>
              <a:rPr lang="en-US" dirty="0" smtClean="0"/>
              <a:t>Nitrate-N</a:t>
            </a:r>
          </a:p>
          <a:p>
            <a:pPr>
              <a:buFont typeface="Arial" pitchFamily="34" charset="0"/>
              <a:buChar char="•"/>
            </a:pPr>
            <a:r>
              <a:rPr lang="en-US" dirty="0" smtClean="0"/>
              <a:t>UV 254</a:t>
            </a:r>
          </a:p>
          <a:p>
            <a:pPr>
              <a:buFont typeface="Arial" pitchFamily="34" charset="0"/>
              <a:buChar char="•"/>
            </a:pPr>
            <a:r>
              <a:rPr lang="en-US" dirty="0" smtClean="0"/>
              <a:t>Oxidation-Reduction Potential</a:t>
            </a:r>
          </a:p>
          <a:p>
            <a:pPr>
              <a:buFont typeface="Arial" pitchFamily="34" charset="0"/>
              <a:buChar char="•"/>
            </a:pPr>
            <a:r>
              <a:rPr lang="en-US" dirty="0" smtClean="0"/>
              <a:t>Monochloramine </a:t>
            </a:r>
          </a:p>
          <a:p>
            <a:pPr>
              <a:buFont typeface="Arial" pitchFamily="34" charset="0"/>
              <a:buChar char="•"/>
            </a:pPr>
            <a:r>
              <a:rPr lang="en-US" dirty="0" smtClean="0"/>
              <a:t>Free Chlorine</a:t>
            </a:r>
          </a:p>
          <a:p>
            <a:pPr>
              <a:buFont typeface="Arial" pitchFamily="34" charset="0"/>
              <a:buChar char="•"/>
            </a:pPr>
            <a:r>
              <a:rPr lang="en-US" dirty="0" smtClean="0"/>
              <a:t>Total Dissolved Solids</a:t>
            </a:r>
          </a:p>
          <a:p>
            <a:endParaRPr lang="en-US" dirty="0"/>
          </a:p>
        </p:txBody>
      </p:sp>
      <p:sp>
        <p:nvSpPr>
          <p:cNvPr id="5" name="Title 4"/>
          <p:cNvSpPr>
            <a:spLocks noGrp="1"/>
          </p:cNvSpPr>
          <p:nvPr>
            <p:ph type="title"/>
          </p:nvPr>
        </p:nvSpPr>
        <p:spPr/>
        <p:txBody>
          <a:bodyPr/>
          <a:lstStyle/>
          <a:p>
            <a:r>
              <a:rPr lang="en-US" altLang="en-US" dirty="0" smtClean="0">
                <a:effectLst>
                  <a:outerShdw blurRad="38100" dist="38100" dir="2700000" algn="tl">
                    <a:srgbClr val="000000">
                      <a:alpha val="43137"/>
                    </a:srgbClr>
                  </a:outerShdw>
                </a:effectLst>
              </a:rPr>
              <a:t>s::can Parameters Monitored At 18 Locations</a:t>
            </a:r>
            <a:endParaRPr lang="en-US" dirty="0"/>
          </a:p>
        </p:txBody>
      </p:sp>
      <p:pic>
        <p:nvPicPr>
          <p:cNvPr id="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38625" y="1466850"/>
            <a:ext cx="4648200" cy="27790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879752"/>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Investments In Watershed Protection</a:t>
            </a:r>
          </a:p>
        </p:txBody>
      </p:sp>
      <p:pic>
        <p:nvPicPr>
          <p:cNvPr id="16387" name="Picture 4" descr="\\DCRCAUHOME\DCRPrivate\jyeo\My Pictures\quabbin wind storm cemetery 1.jpg"/>
          <p:cNvPicPr>
            <a:picLocks noChangeAspect="1" noChangeArrowheads="1"/>
          </p:cNvPicPr>
          <p:nvPr/>
        </p:nvPicPr>
        <p:blipFill>
          <a:blip r:embed="rId3" cstate="email"/>
          <a:srcRect/>
          <a:stretch>
            <a:fillRect/>
          </a:stretch>
        </p:blipFill>
        <p:spPr bwMode="auto">
          <a:xfrm>
            <a:off x="-7781925" y="-5838825"/>
            <a:ext cx="3656012" cy="2743200"/>
          </a:xfrm>
          <a:prstGeom prst="rect">
            <a:avLst/>
          </a:prstGeom>
          <a:noFill/>
          <a:ln w="9525">
            <a:noFill/>
            <a:miter lim="800000"/>
            <a:headEnd/>
            <a:tailEnd/>
          </a:ln>
        </p:spPr>
      </p:pic>
      <p:pic>
        <p:nvPicPr>
          <p:cNvPr id="16388" name="Picture 5" descr="\\DCRCAUHOME\DCRPrivate\jyeo\My Pictures\quabbin wind storm cemetery 1.jpg"/>
          <p:cNvPicPr>
            <a:picLocks noChangeAspect="1" noChangeArrowheads="1"/>
          </p:cNvPicPr>
          <p:nvPr/>
        </p:nvPicPr>
        <p:blipFill>
          <a:blip r:embed="rId3" cstate="email"/>
          <a:srcRect/>
          <a:stretch>
            <a:fillRect/>
          </a:stretch>
        </p:blipFill>
        <p:spPr bwMode="auto">
          <a:xfrm>
            <a:off x="-7781925" y="-5838825"/>
            <a:ext cx="3656012" cy="2743200"/>
          </a:xfrm>
          <a:prstGeom prst="rect">
            <a:avLst/>
          </a:prstGeom>
          <a:noFill/>
          <a:ln w="9525">
            <a:noFill/>
            <a:miter lim="800000"/>
            <a:headEnd/>
            <a:tailEnd/>
          </a:ln>
        </p:spPr>
      </p:pic>
      <p:graphicFrame>
        <p:nvGraphicFramePr>
          <p:cNvPr id="9" name="Table 8"/>
          <p:cNvGraphicFramePr>
            <a:graphicFrameLocks noGrp="1"/>
          </p:cNvGraphicFramePr>
          <p:nvPr>
            <p:extLst>
              <p:ext uri="{D42A27DB-BD31-4B8C-83A1-F6EECF244321}">
                <p14:modId xmlns:p14="http://schemas.microsoft.com/office/powerpoint/2010/main" val="515824631"/>
              </p:ext>
            </p:extLst>
          </p:nvPr>
        </p:nvGraphicFramePr>
        <p:xfrm>
          <a:off x="2439288" y="3048383"/>
          <a:ext cx="4043276" cy="2700116"/>
        </p:xfrm>
        <a:graphic>
          <a:graphicData uri="http://schemas.openxmlformats.org/drawingml/2006/table">
            <a:tbl>
              <a:tblPr>
                <a:tableStyleId>{35758FB7-9AC5-4552-8A53-C91805E547FA}</a:tableStyleId>
              </a:tblPr>
              <a:tblGrid>
                <a:gridCol w="2047876"/>
                <a:gridCol w="1995400"/>
              </a:tblGrid>
              <a:tr h="761999">
                <a:tc>
                  <a:txBody>
                    <a:bodyPr/>
                    <a:lstStyle/>
                    <a:p>
                      <a:pPr marL="0" marR="0" algn="ctr">
                        <a:spcBef>
                          <a:spcPts val="0"/>
                        </a:spcBef>
                        <a:spcAft>
                          <a:spcPts val="0"/>
                        </a:spcAft>
                      </a:pPr>
                      <a:r>
                        <a:rPr lang="en-US" sz="2000" b="1" dirty="0">
                          <a:solidFill>
                            <a:schemeClr val="bg1"/>
                          </a:solidFill>
                        </a:rPr>
                        <a:t>Watershed</a:t>
                      </a:r>
                      <a:endParaRPr lang="en-US" sz="2000" b="1" dirty="0">
                        <a:solidFill>
                          <a:schemeClr val="bg1"/>
                        </a:solidFill>
                        <a:latin typeface="Courier"/>
                        <a:ea typeface="Times New Roman"/>
                        <a:cs typeface="Times New Roman"/>
                      </a:endParaRPr>
                    </a:p>
                  </a:txBody>
                  <a:tcPr marL="66401" marR="66401" marT="0" marB="0" anchor="ctr">
                    <a:solidFill>
                      <a:srgbClr val="009900"/>
                    </a:solidFill>
                  </a:tcPr>
                </a:tc>
                <a:tc>
                  <a:txBody>
                    <a:bodyPr/>
                    <a:lstStyle/>
                    <a:p>
                      <a:pPr marL="0" marR="0" algn="ctr">
                        <a:spcBef>
                          <a:spcPts val="0"/>
                        </a:spcBef>
                        <a:spcAft>
                          <a:spcPts val="0"/>
                        </a:spcAft>
                      </a:pPr>
                      <a:r>
                        <a:rPr lang="en-US" sz="2000" b="1" dirty="0">
                          <a:solidFill>
                            <a:schemeClr val="bg1"/>
                          </a:solidFill>
                        </a:rPr>
                        <a:t>% of </a:t>
                      </a:r>
                      <a:r>
                        <a:rPr lang="en-US" sz="2000" b="1" dirty="0" smtClean="0">
                          <a:solidFill>
                            <a:schemeClr val="bg1"/>
                          </a:solidFill>
                        </a:rPr>
                        <a:t>Watershed</a:t>
                      </a:r>
                      <a:endParaRPr lang="en-US" sz="2000" b="1" dirty="0">
                        <a:solidFill>
                          <a:schemeClr val="bg1"/>
                        </a:solidFill>
                        <a:latin typeface="Courier"/>
                        <a:ea typeface="Times New Roman"/>
                        <a:cs typeface="Times New Roman"/>
                      </a:endParaRPr>
                    </a:p>
                  </a:txBody>
                  <a:tcPr marL="66401" marR="66401" marT="0" marB="0" anchor="ctr">
                    <a:solidFill>
                      <a:srgbClr val="009900"/>
                    </a:solidFill>
                  </a:tcPr>
                </a:tc>
              </a:tr>
              <a:tr h="712023">
                <a:tc>
                  <a:txBody>
                    <a:bodyPr/>
                    <a:lstStyle/>
                    <a:p>
                      <a:pPr marL="0" marR="0">
                        <a:spcBef>
                          <a:spcPts val="0"/>
                        </a:spcBef>
                        <a:spcAft>
                          <a:spcPts val="0"/>
                        </a:spcAft>
                      </a:pPr>
                      <a:r>
                        <a:rPr lang="en-US" sz="2000" dirty="0">
                          <a:solidFill>
                            <a:srgbClr val="003399"/>
                          </a:solidFill>
                        </a:rPr>
                        <a:t>Wachusett Reservoir</a:t>
                      </a:r>
                      <a:endParaRPr lang="en-US" sz="2000" dirty="0">
                        <a:solidFill>
                          <a:srgbClr val="003399"/>
                        </a:solidFill>
                        <a:latin typeface="Courier"/>
                        <a:ea typeface="Times New Roman"/>
                        <a:cs typeface="Times New Roman"/>
                      </a:endParaRPr>
                    </a:p>
                  </a:txBody>
                  <a:tcPr marL="66401" marR="66401" marT="0" marB="0" anchor="ctr">
                    <a:solidFill>
                      <a:schemeClr val="accent3">
                        <a:lumMod val="20000"/>
                        <a:lumOff val="80000"/>
                      </a:schemeClr>
                    </a:solidFill>
                  </a:tcPr>
                </a:tc>
                <a:tc>
                  <a:txBody>
                    <a:bodyPr/>
                    <a:lstStyle/>
                    <a:p>
                      <a:pPr marL="0" marR="0" algn="ctr">
                        <a:spcBef>
                          <a:spcPts val="0"/>
                        </a:spcBef>
                        <a:spcAft>
                          <a:spcPts val="0"/>
                        </a:spcAft>
                      </a:pPr>
                      <a:r>
                        <a:rPr lang="en-US" sz="2000" dirty="0" smtClean="0">
                          <a:solidFill>
                            <a:srgbClr val="003399"/>
                          </a:solidFill>
                        </a:rPr>
                        <a:t>56%</a:t>
                      </a:r>
                      <a:endParaRPr lang="en-US" sz="2000" dirty="0">
                        <a:solidFill>
                          <a:srgbClr val="003399"/>
                        </a:solidFill>
                        <a:latin typeface="Courier"/>
                        <a:ea typeface="Times New Roman"/>
                        <a:cs typeface="Times New Roman"/>
                      </a:endParaRPr>
                    </a:p>
                  </a:txBody>
                  <a:tcPr marL="66401" marR="66401" marT="0" marB="0" anchor="ctr">
                    <a:solidFill>
                      <a:schemeClr val="accent3">
                        <a:lumMod val="20000"/>
                        <a:lumOff val="80000"/>
                      </a:schemeClr>
                    </a:solidFill>
                  </a:tcPr>
                </a:tc>
              </a:tr>
              <a:tr h="589021">
                <a:tc>
                  <a:txBody>
                    <a:bodyPr/>
                    <a:lstStyle/>
                    <a:p>
                      <a:pPr marL="0" marR="0">
                        <a:spcBef>
                          <a:spcPts val="0"/>
                        </a:spcBef>
                        <a:spcAft>
                          <a:spcPts val="0"/>
                        </a:spcAft>
                      </a:pPr>
                      <a:r>
                        <a:rPr lang="en-US" sz="2000" dirty="0">
                          <a:solidFill>
                            <a:srgbClr val="003399"/>
                          </a:solidFill>
                        </a:rPr>
                        <a:t>Ware River</a:t>
                      </a:r>
                      <a:endParaRPr lang="en-US" sz="2000" dirty="0">
                        <a:solidFill>
                          <a:srgbClr val="003399"/>
                        </a:solidFill>
                        <a:latin typeface="Courier"/>
                        <a:ea typeface="Times New Roman"/>
                        <a:cs typeface="Times New Roman"/>
                      </a:endParaRPr>
                    </a:p>
                  </a:txBody>
                  <a:tcPr marL="66401" marR="66401" marT="0" marB="0" anchor="ctr">
                    <a:solidFill>
                      <a:schemeClr val="accent3">
                        <a:lumMod val="20000"/>
                        <a:lumOff val="80000"/>
                      </a:schemeClr>
                    </a:solidFill>
                  </a:tcPr>
                </a:tc>
                <a:tc>
                  <a:txBody>
                    <a:bodyPr/>
                    <a:lstStyle/>
                    <a:p>
                      <a:pPr marL="0" marR="0" algn="ctr">
                        <a:spcBef>
                          <a:spcPts val="0"/>
                        </a:spcBef>
                        <a:spcAft>
                          <a:spcPts val="0"/>
                        </a:spcAft>
                      </a:pPr>
                      <a:r>
                        <a:rPr lang="en-US" sz="2000" dirty="0" smtClean="0">
                          <a:solidFill>
                            <a:srgbClr val="003399"/>
                          </a:solidFill>
                        </a:rPr>
                        <a:t>62%</a:t>
                      </a:r>
                      <a:endParaRPr lang="en-US" sz="2000" dirty="0">
                        <a:solidFill>
                          <a:srgbClr val="003399"/>
                        </a:solidFill>
                        <a:latin typeface="Courier"/>
                        <a:ea typeface="Times New Roman"/>
                        <a:cs typeface="Times New Roman"/>
                      </a:endParaRPr>
                    </a:p>
                  </a:txBody>
                  <a:tcPr marL="66401" marR="66401" marT="0" marB="0" anchor="ctr">
                    <a:solidFill>
                      <a:schemeClr val="accent3">
                        <a:lumMod val="20000"/>
                        <a:lumOff val="80000"/>
                      </a:schemeClr>
                    </a:solidFill>
                  </a:tcPr>
                </a:tc>
              </a:tr>
              <a:tr h="637073">
                <a:tc>
                  <a:txBody>
                    <a:bodyPr/>
                    <a:lstStyle/>
                    <a:p>
                      <a:pPr marL="0" marR="0">
                        <a:spcBef>
                          <a:spcPts val="0"/>
                        </a:spcBef>
                        <a:spcAft>
                          <a:spcPts val="0"/>
                        </a:spcAft>
                      </a:pPr>
                      <a:r>
                        <a:rPr lang="en-US" sz="2000" dirty="0">
                          <a:solidFill>
                            <a:srgbClr val="003399"/>
                          </a:solidFill>
                        </a:rPr>
                        <a:t>Quabbin Reservoir</a:t>
                      </a:r>
                      <a:endParaRPr lang="en-US" sz="2000" dirty="0">
                        <a:solidFill>
                          <a:srgbClr val="003399"/>
                        </a:solidFill>
                        <a:latin typeface="Courier"/>
                        <a:ea typeface="Times New Roman"/>
                        <a:cs typeface="Times New Roman"/>
                      </a:endParaRPr>
                    </a:p>
                  </a:txBody>
                  <a:tcPr marL="66401" marR="66401" marT="0" marB="0" anchor="ctr">
                    <a:solidFill>
                      <a:schemeClr val="accent3">
                        <a:lumMod val="20000"/>
                        <a:lumOff val="80000"/>
                      </a:schemeClr>
                    </a:solidFill>
                  </a:tcPr>
                </a:tc>
                <a:tc>
                  <a:txBody>
                    <a:bodyPr/>
                    <a:lstStyle/>
                    <a:p>
                      <a:pPr marL="0" marR="0" algn="ctr">
                        <a:spcBef>
                          <a:spcPts val="0"/>
                        </a:spcBef>
                        <a:spcAft>
                          <a:spcPts val="0"/>
                        </a:spcAft>
                      </a:pPr>
                      <a:r>
                        <a:rPr lang="en-US" sz="2000" dirty="0" smtClean="0">
                          <a:solidFill>
                            <a:srgbClr val="003399"/>
                          </a:solidFill>
                        </a:rPr>
                        <a:t>80%</a:t>
                      </a:r>
                      <a:endParaRPr lang="en-US" sz="2000" dirty="0">
                        <a:solidFill>
                          <a:srgbClr val="003399"/>
                        </a:solidFill>
                        <a:latin typeface="Courier"/>
                        <a:ea typeface="Times New Roman"/>
                        <a:cs typeface="Times New Roman"/>
                      </a:endParaRPr>
                    </a:p>
                  </a:txBody>
                  <a:tcPr marL="66401" marR="66401" marT="0" marB="0" anchor="ctr">
                    <a:solidFill>
                      <a:schemeClr val="accent3">
                        <a:lumMod val="20000"/>
                        <a:lumOff val="80000"/>
                      </a:schemeClr>
                    </a:solidFill>
                  </a:tcPr>
                </a:tc>
              </a:tr>
            </a:tbl>
          </a:graphicData>
        </a:graphic>
      </p:graphicFrame>
      <p:sp>
        <p:nvSpPr>
          <p:cNvPr id="6" name="Rectangle 4"/>
          <p:cNvSpPr txBox="1">
            <a:spLocks noChangeArrowheads="1"/>
          </p:cNvSpPr>
          <p:nvPr/>
        </p:nvSpPr>
        <p:spPr bwMode="auto">
          <a:xfrm>
            <a:off x="609600" y="1447800"/>
            <a:ext cx="8001000" cy="124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99"/>
                </a:solidFill>
                <a:effectLst/>
                <a:uLnTx/>
                <a:uFillTx/>
                <a:latin typeface="Calibri" pitchFamily="34" charset="0"/>
                <a:ea typeface="+mn-ea"/>
                <a:cs typeface="+mn-cs"/>
              </a:rPr>
              <a:t>Since 1985, $133 million has been invested in land preservation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000099"/>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99"/>
                </a:solidFill>
                <a:effectLst/>
                <a:uLnTx/>
                <a:uFillTx/>
                <a:latin typeface="Calibri" pitchFamily="34" charset="0"/>
                <a:ea typeface="+mn-ea"/>
                <a:cs typeface="+mn-cs"/>
              </a:rPr>
              <a:t>So well protected, the Safe Drinking Water Act requires only disinfection</a:t>
            </a:r>
            <a:endParaRPr kumimoji="0" lang="en-US" sz="2000" b="0" i="0" u="none" strike="noStrike" kern="0" cap="none" spc="0" normalizeH="0" baseline="0" noProof="0" dirty="0">
              <a:ln>
                <a:noFill/>
              </a:ln>
              <a:solidFill>
                <a:srgbClr val="000099"/>
              </a:solidFill>
              <a:effectLst/>
              <a:uLnTx/>
              <a:uFillTx/>
              <a:latin typeface="Calibri" pitchFamily="34"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70072" y="1"/>
            <a:ext cx="8114243" cy="842963"/>
          </a:xfrm>
        </p:spPr>
        <p:txBody>
          <a:bodyPr/>
          <a:lstStyle/>
          <a:p>
            <a:pPr eaLnBrk="1" hangingPunct="1"/>
            <a:r>
              <a:rPr lang="en-US" dirty="0" smtClean="0"/>
              <a:t>Wachusett Watershed Protected Land: 1985 - 2014 </a:t>
            </a:r>
          </a:p>
        </p:txBody>
      </p:sp>
      <p:sp>
        <p:nvSpPr>
          <p:cNvPr id="7174" name="TextBox 5"/>
          <p:cNvSpPr txBox="1">
            <a:spLocks noChangeArrowheads="1"/>
          </p:cNvSpPr>
          <p:nvPr/>
        </p:nvSpPr>
        <p:spPr bwMode="auto">
          <a:xfrm>
            <a:off x="5477425" y="1524000"/>
            <a:ext cx="1905000" cy="400110"/>
          </a:xfrm>
          <a:prstGeom prst="rect">
            <a:avLst/>
          </a:prstGeom>
          <a:noFill/>
          <a:ln w="9525">
            <a:noFill/>
            <a:miter lim="800000"/>
            <a:headEnd/>
            <a:tailEnd/>
          </a:ln>
        </p:spPr>
        <p:txBody>
          <a:bodyPr>
            <a:spAutoFit/>
          </a:bodyPr>
          <a:lstStyle/>
          <a:p>
            <a:r>
              <a:rPr lang="en-US" sz="2000">
                <a:solidFill>
                  <a:schemeClr val="tx2"/>
                </a:solidFill>
              </a:rPr>
              <a:t>1985 Fee </a:t>
            </a:r>
          </a:p>
        </p:txBody>
      </p:sp>
      <p:pic>
        <p:nvPicPr>
          <p:cNvPr id="11" name="Picture 6" descr="Z:\Water Supply Protection\Statewide WSP\Watershed Management\Power Point Presentations\Drafts\wscac 3_2012\Land Acq Progression jpegs\Land_Acq_in_1985.jpg"/>
          <p:cNvPicPr>
            <a:picLocks noChangeAspect="1" noChangeArrowheads="1"/>
          </p:cNvPicPr>
          <p:nvPr/>
        </p:nvPicPr>
        <p:blipFill>
          <a:blip r:embed="rId3" cstate="email"/>
          <a:srcRect/>
          <a:stretch>
            <a:fillRect/>
          </a:stretch>
        </p:blipFill>
        <p:spPr bwMode="auto">
          <a:xfrm>
            <a:off x="1391803" y="1264025"/>
            <a:ext cx="5715000" cy="5116513"/>
          </a:xfrm>
          <a:prstGeom prst="rect">
            <a:avLst/>
          </a:prstGeom>
          <a:ln>
            <a:noFill/>
          </a:ln>
          <a:effectLst>
            <a:softEdge rad="112500"/>
          </a:effectLst>
        </p:spPr>
      </p:pic>
      <p:sp>
        <p:nvSpPr>
          <p:cNvPr id="12" name="TextBox 5"/>
          <p:cNvSpPr txBox="1">
            <a:spLocks noChangeArrowheads="1"/>
          </p:cNvSpPr>
          <p:nvPr/>
        </p:nvSpPr>
        <p:spPr bwMode="auto">
          <a:xfrm>
            <a:off x="5782225" y="1524000"/>
            <a:ext cx="1905000" cy="400110"/>
          </a:xfrm>
          <a:prstGeom prst="rect">
            <a:avLst/>
          </a:prstGeom>
          <a:noFill/>
          <a:ln w="9525">
            <a:noFill/>
            <a:miter lim="800000"/>
            <a:headEnd/>
            <a:tailEnd/>
          </a:ln>
        </p:spPr>
        <p:txBody>
          <a:bodyPr>
            <a:spAutoFit/>
          </a:bodyPr>
          <a:lstStyle/>
          <a:p>
            <a:r>
              <a:rPr lang="en-US" sz="2000" dirty="0"/>
              <a:t>1985 Fee </a:t>
            </a:r>
          </a:p>
        </p:txBody>
      </p:sp>
      <p:grpSp>
        <p:nvGrpSpPr>
          <p:cNvPr id="15" name="Group 14"/>
          <p:cNvGrpSpPr/>
          <p:nvPr/>
        </p:nvGrpSpPr>
        <p:grpSpPr>
          <a:xfrm>
            <a:off x="2217141" y="1197865"/>
            <a:ext cx="6248400" cy="5151439"/>
            <a:chOff x="2362200" y="1219200"/>
            <a:chExt cx="6248400" cy="5151438"/>
          </a:xfrm>
        </p:grpSpPr>
        <p:pic>
          <p:nvPicPr>
            <p:cNvPr id="18" name="Picture 2" descr="Z:\Water Supply Protection\Statewide WSP\Watershed Management\Power Point Presentations\Drafts\wscac 3_2012\Land Acq Progression jpegs\Land_Acq_in_2012_w_Other_OS.jpg"/>
            <p:cNvPicPr>
              <a:picLocks noChangeAspect="1" noChangeArrowheads="1"/>
            </p:cNvPicPr>
            <p:nvPr/>
          </p:nvPicPr>
          <p:blipFill>
            <a:blip r:embed="rId4" cstate="print"/>
            <a:srcRect/>
            <a:stretch>
              <a:fillRect/>
            </a:stretch>
          </p:blipFill>
          <p:spPr bwMode="auto">
            <a:xfrm>
              <a:off x="2362200" y="1219200"/>
              <a:ext cx="4419600" cy="5151438"/>
            </a:xfrm>
            <a:prstGeom prst="rect">
              <a:avLst/>
            </a:prstGeom>
            <a:noFill/>
            <a:ln w="9525">
              <a:noFill/>
              <a:miter lim="800000"/>
              <a:headEnd/>
              <a:tailEnd/>
            </a:ln>
          </p:spPr>
        </p:pic>
        <p:sp>
          <p:nvSpPr>
            <p:cNvPr id="19" name="TextBox 5"/>
            <p:cNvSpPr txBox="1">
              <a:spLocks noChangeArrowheads="1"/>
            </p:cNvSpPr>
            <p:nvPr/>
          </p:nvSpPr>
          <p:spPr bwMode="auto">
            <a:xfrm>
              <a:off x="5943600" y="1505712"/>
              <a:ext cx="1905000" cy="400110"/>
            </a:xfrm>
            <a:prstGeom prst="rect">
              <a:avLst/>
            </a:prstGeom>
            <a:solidFill>
              <a:schemeClr val="bg1"/>
            </a:solidFill>
            <a:ln w="9525">
              <a:noFill/>
              <a:miter lim="800000"/>
              <a:headEnd/>
              <a:tailEnd/>
            </a:ln>
          </p:spPr>
          <p:txBody>
            <a:bodyPr>
              <a:spAutoFit/>
            </a:bodyPr>
            <a:lstStyle/>
            <a:p>
              <a:r>
                <a:rPr lang="en-US" sz="2000">
                  <a:solidFill>
                    <a:schemeClr val="tx2"/>
                  </a:solidFill>
                </a:rPr>
                <a:t>1985 Fee </a:t>
              </a:r>
            </a:p>
          </p:txBody>
        </p:sp>
        <p:sp>
          <p:nvSpPr>
            <p:cNvPr id="20" name="TextBox 6"/>
            <p:cNvSpPr txBox="1">
              <a:spLocks noChangeArrowheads="1"/>
            </p:cNvSpPr>
            <p:nvPr/>
          </p:nvSpPr>
          <p:spPr bwMode="auto">
            <a:xfrm>
              <a:off x="5943600" y="1886712"/>
              <a:ext cx="2667000" cy="400110"/>
            </a:xfrm>
            <a:prstGeom prst="rect">
              <a:avLst/>
            </a:prstGeom>
            <a:solidFill>
              <a:schemeClr val="bg1"/>
            </a:solidFill>
            <a:ln w="9525">
              <a:noFill/>
              <a:miter lim="800000"/>
              <a:headEnd/>
              <a:tailEnd/>
            </a:ln>
          </p:spPr>
          <p:txBody>
            <a:bodyPr>
              <a:spAutoFit/>
            </a:bodyPr>
            <a:lstStyle/>
            <a:p>
              <a:r>
                <a:rPr lang="en-US" sz="2000" dirty="0" smtClean="0">
                  <a:solidFill>
                    <a:schemeClr val="tx2"/>
                  </a:solidFill>
                </a:rPr>
                <a:t>1985-2014 </a:t>
              </a:r>
              <a:r>
                <a:rPr lang="en-US" sz="2000" dirty="0">
                  <a:solidFill>
                    <a:schemeClr val="tx2"/>
                  </a:solidFill>
                </a:rPr>
                <a:t>Fee, WPR </a:t>
              </a:r>
            </a:p>
          </p:txBody>
        </p:sp>
        <p:sp>
          <p:nvSpPr>
            <p:cNvPr id="21" name="TextBox 7"/>
            <p:cNvSpPr txBox="1">
              <a:spLocks noChangeArrowheads="1"/>
            </p:cNvSpPr>
            <p:nvPr/>
          </p:nvSpPr>
          <p:spPr bwMode="auto">
            <a:xfrm>
              <a:off x="5943600" y="2267712"/>
              <a:ext cx="2667000" cy="400110"/>
            </a:xfrm>
            <a:prstGeom prst="rect">
              <a:avLst/>
            </a:prstGeom>
            <a:solidFill>
              <a:schemeClr val="bg1"/>
            </a:solidFill>
            <a:ln w="9525">
              <a:noFill/>
              <a:miter lim="800000"/>
              <a:headEnd/>
              <a:tailEnd/>
            </a:ln>
          </p:spPr>
          <p:txBody>
            <a:bodyPr>
              <a:spAutoFit/>
            </a:bodyPr>
            <a:lstStyle/>
            <a:p>
              <a:r>
                <a:rPr lang="en-US" sz="2000" dirty="0">
                  <a:solidFill>
                    <a:schemeClr val="tx2"/>
                  </a:solidFill>
                </a:rPr>
                <a:t>Other Protected Lands  </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effectLst>
                  <a:outerShdw blurRad="38100" dist="38100" dir="2700000" algn="tl">
                    <a:srgbClr val="000000">
                      <a:alpha val="43137"/>
                    </a:srgbClr>
                  </a:outerShdw>
                </a:effectLst>
              </a:rPr>
              <a:t>Violation Of The Clean Water Act</a:t>
            </a:r>
          </a:p>
        </p:txBody>
      </p:sp>
      <p:sp>
        <p:nvSpPr>
          <p:cNvPr id="35843" name="Rectangle 3"/>
          <p:cNvSpPr>
            <a:spLocks noGrp="1" noChangeArrowheads="1"/>
          </p:cNvSpPr>
          <p:nvPr>
            <p:ph type="body" idx="1"/>
          </p:nvPr>
        </p:nvSpPr>
        <p:spPr>
          <a:xfrm>
            <a:off x="573741" y="1216213"/>
            <a:ext cx="8178800" cy="1181100"/>
          </a:xfrm>
        </p:spPr>
        <p:txBody>
          <a:bodyPr>
            <a:noAutofit/>
          </a:bodyPr>
          <a:lstStyle/>
          <a:p>
            <a:r>
              <a:rPr lang="en-US" dirty="0" smtClean="0"/>
              <a:t>In 1982</a:t>
            </a:r>
            <a:r>
              <a:rPr lang="en-US" sz="2400" dirty="0" smtClean="0"/>
              <a:t> and 1983, </a:t>
            </a:r>
            <a:r>
              <a:rPr lang="en-US" dirty="0" smtClean="0"/>
              <a:t>civil suits were filed against the MDC and other state agencies claiming that the Massachusetts Clean Waters Act had been violated as a result of discharges of untreated and partially treated sewage from Nut and Deer Islands</a:t>
            </a:r>
          </a:p>
        </p:txBody>
      </p:sp>
      <p:pic>
        <p:nvPicPr>
          <p:cNvPr id="1308676" name="Picture 4" descr="SL0088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3919" y="2816795"/>
            <a:ext cx="6386308" cy="3575379"/>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p:cNvGraphicFramePr>
          <p:nvPr/>
        </p:nvGraphicFramePr>
        <p:xfrm>
          <a:off x="457667" y="1308847"/>
          <a:ext cx="8327744" cy="554915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smtClean="0"/>
              <a:t>Fecal </a:t>
            </a:r>
            <a:r>
              <a:rPr lang="en-US" dirty="0" err="1" smtClean="0"/>
              <a:t>Coliform</a:t>
            </a:r>
            <a:r>
              <a:rPr lang="en-US" dirty="0" smtClean="0"/>
              <a:t> Sampling Results At Wachusett Reservoir</a:t>
            </a:r>
            <a:endParaRPr lang="en-US"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40</a:t>
            </a:fld>
            <a:endParaRPr lang="en-US" sz="1200" dirty="0"/>
          </a:p>
        </p:txBody>
      </p:sp>
      <p:sp>
        <p:nvSpPr>
          <p:cNvPr id="7" name="Rectangle 6"/>
          <p:cNvSpPr/>
          <p:nvPr/>
        </p:nvSpPr>
        <p:spPr>
          <a:xfrm>
            <a:off x="2151529" y="1141913"/>
            <a:ext cx="6553200" cy="484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6" name="Title 5"/>
          <p:cNvSpPr>
            <a:spLocks noGrp="1"/>
          </p:cNvSpPr>
          <p:nvPr>
            <p:ph type="title"/>
          </p:nvPr>
        </p:nvSpPr>
        <p:spPr/>
        <p:txBody>
          <a:bodyPr/>
          <a:lstStyle/>
          <a:p>
            <a:r>
              <a:rPr lang="en-US" dirty="0" smtClean="0"/>
              <a:t>Community Total </a:t>
            </a:r>
            <a:r>
              <a:rPr lang="en-US" dirty="0" err="1" smtClean="0"/>
              <a:t>Coliform</a:t>
            </a:r>
            <a:r>
              <a:rPr lang="en-US" dirty="0" smtClean="0"/>
              <a:t> Rule Compliance</a:t>
            </a:r>
            <a:endParaRPr lang="en-US" dirty="0"/>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41</a:t>
            </a:fld>
            <a:endParaRPr lang="en-US" altLang="en-US" sz="1200"/>
          </a:p>
        </p:txBody>
      </p:sp>
      <p:graphicFrame>
        <p:nvGraphicFramePr>
          <p:cNvPr id="8" name="Chart 7"/>
          <p:cNvGraphicFramePr>
            <a:graphicFrameLocks noGrp="1"/>
          </p:cNvGraphicFramePr>
          <p:nvPr/>
        </p:nvGraphicFramePr>
        <p:xfrm>
          <a:off x="180754" y="925033"/>
          <a:ext cx="8676167" cy="593296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3030279" y="1141913"/>
            <a:ext cx="5674450" cy="484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6" name="Title 5"/>
          <p:cNvSpPr>
            <a:spLocks noGrp="1"/>
          </p:cNvSpPr>
          <p:nvPr>
            <p:ph type="title"/>
          </p:nvPr>
        </p:nvSpPr>
        <p:spPr/>
        <p:txBody>
          <a:bodyPr/>
          <a:lstStyle/>
          <a:p>
            <a:r>
              <a:rPr lang="en-US" dirty="0" smtClean="0"/>
              <a:t>Disinfection By-Products</a:t>
            </a:r>
            <a:endParaRPr lang="en-US" dirty="0"/>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42</a:t>
            </a:fld>
            <a:endParaRPr lang="en-US" altLang="en-US" sz="1200"/>
          </a:p>
        </p:txBody>
      </p:sp>
      <p:graphicFrame>
        <p:nvGraphicFramePr>
          <p:cNvPr id="9" name="Chart 8"/>
          <p:cNvGraphicFramePr>
            <a:graphicFrameLocks/>
          </p:cNvGraphicFramePr>
          <p:nvPr/>
        </p:nvGraphicFramePr>
        <p:xfrm>
          <a:off x="133350" y="1148316"/>
          <a:ext cx="9010650" cy="5975498"/>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5836799" y="1005431"/>
            <a:ext cx="3193115" cy="5852570"/>
            <a:chOff x="3249137" y="1616864"/>
            <a:chExt cx="5419734" cy="4845970"/>
          </a:xfrm>
        </p:grpSpPr>
        <p:sp>
          <p:nvSpPr>
            <p:cNvPr id="11" name="Rectangle 10"/>
            <p:cNvSpPr/>
            <p:nvPr/>
          </p:nvSpPr>
          <p:spPr>
            <a:xfrm>
              <a:off x="3284664" y="1616864"/>
              <a:ext cx="5384207" cy="4845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2780129">
              <a:off x="3302236" y="5484718"/>
              <a:ext cx="808202" cy="914400"/>
            </a:xfrm>
            <a:prstGeom prst="triangle">
              <a:avLst>
                <a:gd name="adj" fmla="val 491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2094634" y="2115882"/>
            <a:ext cx="1289520" cy="338554"/>
          </a:xfrm>
          <a:prstGeom prst="rect">
            <a:avLst/>
          </a:prstGeom>
          <a:noFill/>
        </p:spPr>
        <p:txBody>
          <a:bodyPr wrap="none" rtlCol="0">
            <a:spAutoFit/>
          </a:bodyPr>
          <a:lstStyle/>
          <a:p>
            <a:r>
              <a:rPr lang="en-US" sz="1600" dirty="0" smtClean="0">
                <a:solidFill>
                  <a:srgbClr val="FF0000"/>
                </a:solidFill>
              </a:rPr>
              <a:t>EPA Standard</a:t>
            </a:r>
            <a:endParaRPr lang="en-US" sz="1600" dirty="0">
              <a:solidFill>
                <a:srgbClr val="FF0000"/>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512064" y="1176337"/>
          <a:ext cx="8174736" cy="524239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smtClean="0"/>
              <a:t>Lead Levels In MWRA Communities</a:t>
            </a:r>
            <a:endParaRPr lang="en-US" dirty="0"/>
          </a:p>
        </p:txBody>
      </p:sp>
      <p:sp>
        <p:nvSpPr>
          <p:cNvPr id="4" name="Slide Number Placeholder 3"/>
          <p:cNvSpPr>
            <a:spLocks noGrp="1"/>
          </p:cNvSpPr>
          <p:nvPr>
            <p:ph type="sldNum" sz="quarter" idx="10"/>
          </p:nvPr>
        </p:nvSpPr>
        <p:spPr/>
        <p:txBody>
          <a:bodyPr/>
          <a:lstStyle/>
          <a:p>
            <a:pPr>
              <a:defRPr/>
            </a:pPr>
            <a:fld id="{9F464477-37E9-4083-9773-8F30B921B54E}" type="slidenum">
              <a:rPr lang="en-US" altLang="en-US" smtClean="0"/>
              <a:pPr>
                <a:defRPr/>
              </a:pPr>
              <a:t>43</a:t>
            </a:fld>
            <a:endParaRPr lang="en-US" altLang="en-US" sz="1200" dirty="0"/>
          </a:p>
        </p:txBody>
      </p:sp>
      <p:grpSp>
        <p:nvGrpSpPr>
          <p:cNvPr id="8" name="Group 7"/>
          <p:cNvGrpSpPr/>
          <p:nvPr/>
        </p:nvGrpSpPr>
        <p:grpSpPr>
          <a:xfrm>
            <a:off x="3249137" y="1616864"/>
            <a:ext cx="5419734" cy="4845971"/>
            <a:chOff x="3249137" y="1616864"/>
            <a:chExt cx="5419734" cy="4845970"/>
          </a:xfrm>
        </p:grpSpPr>
        <p:sp>
          <p:nvSpPr>
            <p:cNvPr id="5" name="Rectangle 4"/>
            <p:cNvSpPr/>
            <p:nvPr/>
          </p:nvSpPr>
          <p:spPr>
            <a:xfrm>
              <a:off x="3284664" y="1616864"/>
              <a:ext cx="5384207" cy="4845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2780129">
              <a:off x="3302236" y="5484718"/>
              <a:ext cx="808202" cy="914400"/>
            </a:xfrm>
            <a:prstGeom prst="triangle">
              <a:avLst>
                <a:gd name="adj" fmla="val 491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Water Conservation Worked</a:t>
            </a:r>
            <a:endParaRPr lang="en-US"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44</a:t>
            </a:fld>
            <a:endParaRPr lang="en-US" sz="1200" dirty="0"/>
          </a:p>
        </p:txBody>
      </p:sp>
      <p:graphicFrame>
        <p:nvGraphicFramePr>
          <p:cNvPr id="6" name="Chart 5"/>
          <p:cNvGraphicFramePr>
            <a:graphicFrameLocks noGrp="1"/>
          </p:cNvGraphicFramePr>
          <p:nvPr/>
        </p:nvGraphicFramePr>
        <p:xfrm>
          <a:off x="402282" y="1129014"/>
          <a:ext cx="8311403" cy="555475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424511" y="1715655"/>
            <a:ext cx="5459504" cy="484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Boston’s Usage Is At A 110-Year Low</a:t>
            </a:r>
          </a:p>
        </p:txBody>
      </p:sp>
      <p:pic>
        <p:nvPicPr>
          <p:cNvPr id="61443"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r="5963"/>
          <a:stretch>
            <a:fillRect/>
          </a:stretch>
        </p:blipFill>
        <p:spPr bwMode="auto">
          <a:xfrm>
            <a:off x="179301" y="1273176"/>
            <a:ext cx="8704729" cy="4513263"/>
          </a:xfrm>
          <a:prstGeom prst="rect">
            <a:avLst/>
          </a:prstGeom>
          <a:noFill/>
          <a:ln w="9525">
            <a:noFill/>
            <a:miter lim="800000"/>
            <a:headEnd/>
            <a:tailEnd/>
          </a:ln>
        </p:spPr>
      </p:pic>
    </p:spTree>
    <p:extLst>
      <p:ext uri="{BB962C8B-B14F-4D97-AF65-F5344CB8AC3E}">
        <p14:creationId xmlns:p14="http://schemas.microsoft.com/office/powerpoint/2010/main" val="3333227089"/>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Size of the treatment plant</a:t>
            </a:r>
          </a:p>
          <a:p>
            <a:endParaRPr lang="en-US" dirty="0" smtClean="0"/>
          </a:p>
          <a:p>
            <a:r>
              <a:rPr lang="en-US" dirty="0" smtClean="0"/>
              <a:t>Storage size and water age</a:t>
            </a:r>
          </a:p>
          <a:p>
            <a:endParaRPr lang="en-US" dirty="0" smtClean="0"/>
          </a:p>
          <a:p>
            <a:r>
              <a:rPr lang="en-US" dirty="0" smtClean="0"/>
              <a:t>Plumbing issues</a:t>
            </a:r>
          </a:p>
          <a:p>
            <a:endParaRPr lang="en-US" dirty="0" smtClean="0"/>
          </a:p>
          <a:p>
            <a:r>
              <a:rPr lang="en-US" dirty="0" smtClean="0"/>
              <a:t>Rate setting</a:t>
            </a:r>
          </a:p>
        </p:txBody>
      </p:sp>
      <p:sp>
        <p:nvSpPr>
          <p:cNvPr id="3" name="Title 2"/>
          <p:cNvSpPr>
            <a:spLocks noGrp="1"/>
          </p:cNvSpPr>
          <p:nvPr>
            <p:ph type="title"/>
          </p:nvPr>
        </p:nvSpPr>
        <p:spPr/>
        <p:txBody>
          <a:bodyPr/>
          <a:lstStyle/>
          <a:p>
            <a:r>
              <a:rPr lang="en-US" dirty="0" smtClean="0"/>
              <a:t>Collateral Issues</a:t>
            </a:r>
            <a:endParaRPr lang="en-US" dirty="0"/>
          </a:p>
        </p:txBody>
      </p:sp>
      <p:sp>
        <p:nvSpPr>
          <p:cNvPr id="4" name="Slide Number Placeholder 3"/>
          <p:cNvSpPr>
            <a:spLocks noGrp="1"/>
          </p:cNvSpPr>
          <p:nvPr>
            <p:ph type="sldNum" sz="quarter" idx="10"/>
          </p:nvPr>
        </p:nvSpPr>
        <p:spPr/>
        <p:txBody>
          <a:bodyPr/>
          <a:lstStyle/>
          <a:p>
            <a:pPr>
              <a:defRPr/>
            </a:pPr>
            <a:fld id="{9F464477-37E9-4083-9773-8F30B921B54E}" type="slidenum">
              <a:rPr lang="en-US" altLang="en-US" smtClean="0"/>
              <a:pPr>
                <a:defRPr/>
              </a:pPr>
              <a:t>46</a:t>
            </a:fld>
            <a:endParaRPr lang="en-US" altLang="en-US" sz="1200" dirty="0"/>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srcRect/>
          <a:stretch>
            <a:fillRect/>
          </a:stretch>
        </p:blipFill>
        <p:spPr bwMode="auto">
          <a:xfrm>
            <a:off x="959220" y="878540"/>
            <a:ext cx="6667500" cy="5267325"/>
          </a:xfrm>
          <a:prstGeom prst="rect">
            <a:avLst/>
          </a:prstGeom>
          <a:noFill/>
          <a:ln w="9525">
            <a:noFill/>
            <a:miter lim="800000"/>
            <a:headEnd/>
            <a:tailEnd/>
          </a:ln>
          <a:effectLst/>
        </p:spPr>
      </p:pic>
      <p:sp>
        <p:nvSpPr>
          <p:cNvPr id="5" name="TextBox 4"/>
          <p:cNvSpPr txBox="1"/>
          <p:nvPr/>
        </p:nvSpPr>
        <p:spPr>
          <a:xfrm>
            <a:off x="7512420" y="3850341"/>
            <a:ext cx="990600" cy="307777"/>
          </a:xfrm>
          <a:prstGeom prst="rect">
            <a:avLst/>
          </a:prstGeom>
          <a:noFill/>
        </p:spPr>
        <p:txBody>
          <a:bodyPr wrap="square" rtlCol="0">
            <a:spAutoFit/>
          </a:bodyPr>
          <a:lstStyle/>
          <a:p>
            <a:r>
              <a:rPr lang="en-US" sz="1400" dirty="0" smtClean="0">
                <a:solidFill>
                  <a:srgbClr val="FF0000"/>
                </a:solidFill>
              </a:rPr>
              <a:t>165 </a:t>
            </a:r>
            <a:r>
              <a:rPr lang="en-US" sz="1400" dirty="0" err="1" smtClean="0">
                <a:solidFill>
                  <a:srgbClr val="FF0000"/>
                </a:solidFill>
              </a:rPr>
              <a:t>mgd</a:t>
            </a:r>
            <a:endParaRPr lang="en-US" sz="1400" dirty="0">
              <a:solidFill>
                <a:srgbClr val="FF0000"/>
              </a:solidFill>
            </a:endParaRPr>
          </a:p>
        </p:txBody>
      </p:sp>
      <p:sp>
        <p:nvSpPr>
          <p:cNvPr id="6" name="TextBox 5"/>
          <p:cNvSpPr txBox="1"/>
          <p:nvPr/>
        </p:nvSpPr>
        <p:spPr>
          <a:xfrm>
            <a:off x="7512420" y="2859741"/>
            <a:ext cx="990600" cy="307777"/>
          </a:xfrm>
          <a:prstGeom prst="rect">
            <a:avLst/>
          </a:prstGeom>
          <a:noFill/>
        </p:spPr>
        <p:txBody>
          <a:bodyPr wrap="square" rtlCol="0">
            <a:spAutoFit/>
          </a:bodyPr>
          <a:lstStyle/>
          <a:p>
            <a:r>
              <a:rPr lang="en-US" sz="1400" dirty="0" smtClean="0">
                <a:solidFill>
                  <a:srgbClr val="FF0000"/>
                </a:solidFill>
              </a:rPr>
              <a:t>270 </a:t>
            </a:r>
            <a:r>
              <a:rPr lang="en-US" sz="1400" dirty="0" err="1" smtClean="0">
                <a:solidFill>
                  <a:srgbClr val="FF0000"/>
                </a:solidFill>
              </a:rPr>
              <a:t>mgd</a:t>
            </a:r>
            <a:endParaRPr lang="en-US" sz="1400" dirty="0">
              <a:solidFill>
                <a:srgbClr val="FF0000"/>
              </a:solidFill>
            </a:endParaRPr>
          </a:p>
        </p:txBody>
      </p:sp>
      <p:sp>
        <p:nvSpPr>
          <p:cNvPr id="7" name="TextBox 6"/>
          <p:cNvSpPr txBox="1"/>
          <p:nvPr/>
        </p:nvSpPr>
        <p:spPr>
          <a:xfrm>
            <a:off x="7436220" y="1564341"/>
            <a:ext cx="990600" cy="307777"/>
          </a:xfrm>
          <a:prstGeom prst="rect">
            <a:avLst/>
          </a:prstGeom>
          <a:noFill/>
        </p:spPr>
        <p:txBody>
          <a:bodyPr wrap="square" rtlCol="0">
            <a:spAutoFit/>
          </a:bodyPr>
          <a:lstStyle/>
          <a:p>
            <a:r>
              <a:rPr lang="en-US" sz="1400" dirty="0" smtClean="0">
                <a:solidFill>
                  <a:srgbClr val="FF0000"/>
                </a:solidFill>
              </a:rPr>
              <a:t>405 </a:t>
            </a:r>
            <a:r>
              <a:rPr lang="en-US" sz="1400" dirty="0" err="1" smtClean="0">
                <a:solidFill>
                  <a:srgbClr val="FF0000"/>
                </a:solidFill>
              </a:rPr>
              <a:t>mgd</a:t>
            </a:r>
            <a:endParaRPr lang="en-US" sz="1400" dirty="0">
              <a:solidFill>
                <a:srgbClr val="FF0000"/>
              </a:solidFill>
            </a:endParaRPr>
          </a:p>
        </p:txBody>
      </p:sp>
      <p:sp>
        <p:nvSpPr>
          <p:cNvPr id="8" name="TextBox 7"/>
          <p:cNvSpPr txBox="1"/>
          <p:nvPr/>
        </p:nvSpPr>
        <p:spPr>
          <a:xfrm>
            <a:off x="4159620" y="1792940"/>
            <a:ext cx="1524000" cy="246221"/>
          </a:xfrm>
          <a:prstGeom prst="rect">
            <a:avLst/>
          </a:prstGeom>
          <a:noFill/>
        </p:spPr>
        <p:txBody>
          <a:bodyPr wrap="square" rtlCol="0">
            <a:spAutoFit/>
          </a:bodyPr>
          <a:lstStyle/>
          <a:p>
            <a:r>
              <a:rPr lang="en-US" sz="1000" dirty="0" smtClean="0"/>
              <a:t>Monthly Maximum</a:t>
            </a:r>
            <a:endParaRPr lang="en-US" sz="1000" dirty="0"/>
          </a:p>
        </p:txBody>
      </p:sp>
      <p:sp>
        <p:nvSpPr>
          <p:cNvPr id="9" name="TextBox 8"/>
          <p:cNvSpPr txBox="1"/>
          <p:nvPr/>
        </p:nvSpPr>
        <p:spPr>
          <a:xfrm>
            <a:off x="5074020" y="2554941"/>
            <a:ext cx="1371600" cy="246221"/>
          </a:xfrm>
          <a:prstGeom prst="rect">
            <a:avLst/>
          </a:prstGeom>
          <a:noFill/>
        </p:spPr>
        <p:txBody>
          <a:bodyPr wrap="square" rtlCol="0">
            <a:spAutoFit/>
          </a:bodyPr>
          <a:lstStyle/>
          <a:p>
            <a:r>
              <a:rPr lang="en-US" sz="1000" dirty="0" smtClean="0"/>
              <a:t>Monthly Median</a:t>
            </a:r>
            <a:endParaRPr lang="en-US" sz="1000" dirty="0"/>
          </a:p>
        </p:txBody>
      </p:sp>
      <p:sp>
        <p:nvSpPr>
          <p:cNvPr id="10" name="TextBox 9"/>
          <p:cNvSpPr txBox="1"/>
          <p:nvPr/>
        </p:nvSpPr>
        <p:spPr>
          <a:xfrm>
            <a:off x="4083420" y="5069541"/>
            <a:ext cx="1295400" cy="246221"/>
          </a:xfrm>
          <a:prstGeom prst="rect">
            <a:avLst/>
          </a:prstGeom>
          <a:noFill/>
        </p:spPr>
        <p:txBody>
          <a:bodyPr wrap="square" rtlCol="0">
            <a:spAutoFit/>
          </a:bodyPr>
          <a:lstStyle/>
          <a:p>
            <a:r>
              <a:rPr lang="en-US" sz="1000" dirty="0" smtClean="0"/>
              <a:t>Monthly Minimum</a:t>
            </a:r>
            <a:endParaRPr lang="en-US" sz="1000" dirty="0"/>
          </a:p>
        </p:txBody>
      </p:sp>
      <p:cxnSp>
        <p:nvCxnSpPr>
          <p:cNvPr id="12" name="Straight Arrow Connector 11"/>
          <p:cNvCxnSpPr/>
          <p:nvPr/>
        </p:nvCxnSpPr>
        <p:spPr>
          <a:xfrm>
            <a:off x="4540620" y="2250140"/>
            <a:ext cx="228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464420" y="4155140"/>
            <a:ext cx="381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845420" y="2783540"/>
            <a:ext cx="304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127" name="Object 7"/>
          <p:cNvGraphicFramePr>
            <a:graphicFrameLocks noChangeAspect="1"/>
          </p:cNvGraphicFramePr>
          <p:nvPr/>
        </p:nvGraphicFramePr>
        <p:xfrm>
          <a:off x="1645020" y="6047751"/>
          <a:ext cx="5715000" cy="212415"/>
        </p:xfrm>
        <a:graphic>
          <a:graphicData uri="http://schemas.openxmlformats.org/presentationml/2006/ole">
            <mc:AlternateContent xmlns:mc="http://schemas.openxmlformats.org/markup-compatibility/2006">
              <mc:Choice xmlns:v="urn:schemas-microsoft-com:vml" Requires="v">
                <p:oleObj spid="_x0000_s102403" name="Worksheet" r:id="rId5" imgW="5381588" imgH="200070" progId="Excel.Sheet.12">
                  <p:embed/>
                </p:oleObj>
              </mc:Choice>
              <mc:Fallback>
                <p:oleObj name="Worksheet" r:id="rId5" imgW="5381588" imgH="200070" progId="Excel.Shee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5020" y="6047751"/>
                        <a:ext cx="5715000" cy="21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Box 21"/>
          <p:cNvSpPr txBox="1"/>
          <p:nvPr/>
        </p:nvSpPr>
        <p:spPr>
          <a:xfrm>
            <a:off x="7588620" y="5602942"/>
            <a:ext cx="762000" cy="276999"/>
          </a:xfrm>
          <a:prstGeom prst="rect">
            <a:avLst/>
          </a:prstGeom>
          <a:noFill/>
        </p:spPr>
        <p:txBody>
          <a:bodyPr wrap="square" rtlCol="0">
            <a:spAutoFit/>
          </a:bodyPr>
          <a:lstStyle/>
          <a:p>
            <a:r>
              <a:rPr lang="en-US" sz="1200" b="1" dirty="0" smtClean="0"/>
              <a:t>Month</a:t>
            </a:r>
            <a:endParaRPr lang="en-US" sz="1200" b="1" dirty="0"/>
          </a:p>
        </p:txBody>
      </p:sp>
      <p:sp>
        <p:nvSpPr>
          <p:cNvPr id="23" name="TextBox 22"/>
          <p:cNvSpPr txBox="1"/>
          <p:nvPr/>
        </p:nvSpPr>
        <p:spPr>
          <a:xfrm>
            <a:off x="7377939" y="5983940"/>
            <a:ext cx="1550907" cy="738664"/>
          </a:xfrm>
          <a:prstGeom prst="rect">
            <a:avLst/>
          </a:prstGeom>
          <a:noFill/>
        </p:spPr>
        <p:txBody>
          <a:bodyPr wrap="square" rtlCol="0">
            <a:spAutoFit/>
          </a:bodyPr>
          <a:lstStyle/>
          <a:p>
            <a:r>
              <a:rPr lang="en-US" sz="1400" b="1" dirty="0" smtClean="0"/>
              <a:t>Percentage of flows lower than</a:t>
            </a:r>
          </a:p>
          <a:p>
            <a:r>
              <a:rPr lang="en-US" sz="1400" b="1" dirty="0" smtClean="0"/>
              <a:t>165 </a:t>
            </a:r>
            <a:r>
              <a:rPr lang="en-US" sz="1400" b="1" dirty="0" err="1" smtClean="0"/>
              <a:t>mgd</a:t>
            </a:r>
            <a:endParaRPr lang="en-US" sz="1400" b="1" dirty="0"/>
          </a:p>
        </p:txBody>
      </p:sp>
      <p:sp>
        <p:nvSpPr>
          <p:cNvPr id="17" name="Title 16"/>
          <p:cNvSpPr>
            <a:spLocks noGrp="1"/>
          </p:cNvSpPr>
          <p:nvPr>
            <p:ph type="title"/>
          </p:nvPr>
        </p:nvSpPr>
        <p:spPr/>
        <p:txBody>
          <a:bodyPr>
            <a:normAutofit/>
          </a:bodyPr>
          <a:lstStyle/>
          <a:p>
            <a:r>
              <a:rPr lang="en-US" dirty="0" smtClean="0"/>
              <a:t>Hourly Flows By Month - 2014</a:t>
            </a:r>
            <a:endParaRPr lang="en-US" dirty="0"/>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E5AF648-C26B-4332-A6A3-C8932F76ED9F}" type="slidenum">
              <a:rPr lang="en-US" altLang="en-US"/>
              <a:pPr/>
              <a:t>48</a:t>
            </a:fld>
            <a:endParaRPr lang="en-US" altLang="en-US" sz="1200"/>
          </a:p>
        </p:txBody>
      </p:sp>
      <p:sp>
        <p:nvSpPr>
          <p:cNvPr id="830466" name="Rectangle 2"/>
          <p:cNvSpPr>
            <a:spLocks noGrp="1" noChangeArrowheads="1"/>
          </p:cNvSpPr>
          <p:nvPr>
            <p:ph type="title"/>
          </p:nvPr>
        </p:nvSpPr>
        <p:spPr/>
        <p:txBody>
          <a:bodyPr/>
          <a:lstStyle/>
          <a:p>
            <a:r>
              <a:rPr lang="en-US" altLang="en-US" dirty="0" smtClean="0"/>
              <a:t>On The Wastewater Side</a:t>
            </a:r>
            <a:endParaRPr lang="en-US" altLang="en-US" dirty="0"/>
          </a:p>
        </p:txBody>
      </p:sp>
      <p:sp>
        <p:nvSpPr>
          <p:cNvPr id="830467" name="Rectangle 3"/>
          <p:cNvSpPr>
            <a:spLocks noGrp="1" noChangeArrowheads="1"/>
          </p:cNvSpPr>
          <p:nvPr>
            <p:ph type="body" idx="1"/>
          </p:nvPr>
        </p:nvSpPr>
        <p:spPr>
          <a:xfrm>
            <a:off x="618564" y="1178859"/>
            <a:ext cx="8001000" cy="2057400"/>
          </a:xfrm>
        </p:spPr>
        <p:txBody>
          <a:bodyPr>
            <a:normAutofit fontScale="92500"/>
          </a:bodyPr>
          <a:lstStyle/>
          <a:p>
            <a:pPr>
              <a:lnSpc>
                <a:spcPct val="90000"/>
              </a:lnSpc>
            </a:pPr>
            <a:r>
              <a:rPr lang="en-US" altLang="en-US" dirty="0"/>
              <a:t>The 15-year, $3.8 billion Boston Harbor Project </a:t>
            </a:r>
            <a:r>
              <a:rPr lang="en-US" altLang="en-US" dirty="0" smtClean="0"/>
              <a:t>was completed in 2001</a:t>
            </a:r>
            <a:endParaRPr lang="en-US" altLang="en-US" dirty="0"/>
          </a:p>
          <a:p>
            <a:pPr>
              <a:lnSpc>
                <a:spcPct val="80000"/>
              </a:lnSpc>
            </a:pPr>
            <a:endParaRPr lang="en-US" altLang="en-US" dirty="0"/>
          </a:p>
          <a:p>
            <a:pPr>
              <a:lnSpc>
                <a:spcPct val="90000"/>
              </a:lnSpc>
            </a:pPr>
            <a:r>
              <a:rPr lang="en-US" altLang="en-US" dirty="0"/>
              <a:t>About 380 million gallons of wastewater is treated at the new Deer Island Treatment plant every day, with a peak capacity of 1.2 billion gallons</a:t>
            </a:r>
          </a:p>
          <a:p>
            <a:pPr>
              <a:lnSpc>
                <a:spcPct val="60000"/>
              </a:lnSpc>
            </a:pPr>
            <a:endParaRPr lang="en-US" altLang="en-US" dirty="0"/>
          </a:p>
          <a:p>
            <a:pPr>
              <a:lnSpc>
                <a:spcPct val="90000"/>
              </a:lnSpc>
            </a:pPr>
            <a:r>
              <a:rPr lang="en-US" altLang="en-US" dirty="0"/>
              <a:t>Treated wastewater is discharged 9.5 miles out into the deeper waters of Massachusetts Bay</a:t>
            </a:r>
          </a:p>
          <a:p>
            <a:pPr>
              <a:lnSpc>
                <a:spcPct val="30000"/>
              </a:lnSpc>
            </a:pPr>
            <a:endParaRPr lang="en-US" altLang="en-US" sz="1800" dirty="0"/>
          </a:p>
        </p:txBody>
      </p:sp>
      <p:pic>
        <p:nvPicPr>
          <p:cNvPr id="798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6237" y="3264348"/>
            <a:ext cx="5010633" cy="3333677"/>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Metals In Deer Island Effluent</a:t>
            </a:r>
            <a:endParaRPr lang="en-US"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49</a:t>
            </a:fld>
            <a:endParaRPr lang="en-US" sz="1200" dirty="0"/>
          </a:p>
        </p:txBody>
      </p:sp>
      <p:graphicFrame>
        <p:nvGraphicFramePr>
          <p:cNvPr id="6" name="Chart 5"/>
          <p:cNvGraphicFramePr/>
          <p:nvPr/>
        </p:nvGraphicFramePr>
        <p:xfrm>
          <a:off x="340662" y="1365718"/>
          <a:ext cx="8382000" cy="50768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909485" y="1223133"/>
            <a:ext cx="6521820" cy="459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effectLst>
                  <a:outerShdw blurRad="38100" dist="38100" dir="2700000" algn="tl">
                    <a:srgbClr val="000000">
                      <a:alpha val="43137"/>
                    </a:srgbClr>
                  </a:outerShdw>
                </a:effectLst>
              </a:rPr>
              <a:t>A New Agency Was Needed</a:t>
            </a:r>
          </a:p>
        </p:txBody>
      </p:sp>
      <p:sp>
        <p:nvSpPr>
          <p:cNvPr id="37891" name="Rectangle 3"/>
          <p:cNvSpPr>
            <a:spLocks noGrp="1" noChangeArrowheads="1"/>
          </p:cNvSpPr>
          <p:nvPr>
            <p:ph type="body" idx="1"/>
          </p:nvPr>
        </p:nvSpPr>
        <p:spPr>
          <a:xfrm>
            <a:off x="609600" y="1447800"/>
            <a:ext cx="4089400" cy="1574800"/>
          </a:xfrm>
        </p:spPr>
        <p:txBody>
          <a:bodyPr>
            <a:noAutofit/>
          </a:bodyPr>
          <a:lstStyle/>
          <a:p>
            <a:r>
              <a:rPr lang="en-US" sz="1800" dirty="0" smtClean="0"/>
              <a:t>MDC was determined to be unable to fulfill its mission</a:t>
            </a:r>
          </a:p>
          <a:p>
            <a:endParaRPr lang="en-US" sz="1800" dirty="0" smtClean="0"/>
          </a:p>
          <a:p>
            <a:r>
              <a:rPr lang="en-US" sz="1800" dirty="0" smtClean="0"/>
              <a:t>Comprehensive legislation was ready for consideration by the legislature in 1984</a:t>
            </a:r>
          </a:p>
        </p:txBody>
      </p:sp>
      <p:sp>
        <p:nvSpPr>
          <p:cNvPr id="37892" name="Rectangle 4"/>
          <p:cNvSpPr>
            <a:spLocks noChangeArrowheads="1"/>
          </p:cNvSpPr>
          <p:nvPr/>
        </p:nvSpPr>
        <p:spPr bwMode="auto">
          <a:xfrm>
            <a:off x="584200" y="3517900"/>
            <a:ext cx="3994150" cy="22352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pPr>
            <a:r>
              <a:rPr lang="en-US" sz="1800" dirty="0" smtClean="0">
                <a:solidFill>
                  <a:srgbClr val="003399"/>
                </a:solidFill>
                <a:latin typeface="+mn-lt"/>
              </a:rPr>
              <a:t>But </a:t>
            </a:r>
            <a:r>
              <a:rPr lang="en-US" sz="1800" dirty="0">
                <a:solidFill>
                  <a:srgbClr val="003399"/>
                </a:solidFill>
                <a:latin typeface="+mn-lt"/>
              </a:rPr>
              <a:t>over the summer, progress was slowed as lawmakers, regulators, lawyers, environmentalists and citizens wrangled over the details</a:t>
            </a:r>
          </a:p>
          <a:p>
            <a:pPr marL="342900" indent="-342900" eaLnBrk="0" hangingPunct="0">
              <a:spcBef>
                <a:spcPct val="20000"/>
              </a:spcBef>
              <a:buFontTx/>
              <a:buChar char="•"/>
            </a:pPr>
            <a:endParaRPr lang="en-US" sz="1800" dirty="0">
              <a:solidFill>
                <a:srgbClr val="003399"/>
              </a:solidFill>
              <a:latin typeface="+mn-lt"/>
            </a:endParaRPr>
          </a:p>
          <a:p>
            <a:pPr marL="342900" indent="-342900" eaLnBrk="0" hangingPunct="0">
              <a:spcBef>
                <a:spcPct val="20000"/>
              </a:spcBef>
              <a:buFontTx/>
              <a:buChar char="•"/>
            </a:pPr>
            <a:r>
              <a:rPr lang="en-US" sz="1800" dirty="0" smtClean="0">
                <a:solidFill>
                  <a:srgbClr val="003399"/>
                </a:solidFill>
                <a:latin typeface="+mn-lt"/>
              </a:rPr>
              <a:t>A Federal Judge </a:t>
            </a:r>
            <a:r>
              <a:rPr lang="en-US" sz="1800" dirty="0">
                <a:solidFill>
                  <a:srgbClr val="003399"/>
                </a:solidFill>
                <a:latin typeface="+mn-lt"/>
              </a:rPr>
              <a:t>brought the process to a head by declaring a moratorium on new sewer hookups</a:t>
            </a:r>
          </a:p>
        </p:txBody>
      </p:sp>
      <p:pic>
        <p:nvPicPr>
          <p:cNvPr id="6" name="Picture 5" descr="Harbor of Shame"/>
          <p:cNvPicPr>
            <a:picLocks noChangeAspect="1" noChangeArrowheads="1"/>
          </p:cNvPicPr>
          <p:nvPr/>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4799206" y="1682751"/>
            <a:ext cx="4066021" cy="4144093"/>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Solids In Deer Island Effluent</a:t>
            </a:r>
            <a:endParaRPr lang="en-US"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50</a:t>
            </a:fld>
            <a:endParaRPr lang="en-US" sz="1200" dirty="0"/>
          </a:p>
        </p:txBody>
      </p:sp>
      <p:sp>
        <p:nvSpPr>
          <p:cNvPr id="7" name="Rectangle 6"/>
          <p:cNvSpPr/>
          <p:nvPr/>
        </p:nvSpPr>
        <p:spPr>
          <a:xfrm>
            <a:off x="1828800" y="1178308"/>
            <a:ext cx="6521820" cy="459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p:nvPr/>
        </p:nvGraphicFramePr>
        <p:xfrm>
          <a:off x="663388" y="1300444"/>
          <a:ext cx="7587783" cy="5010151"/>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864660" y="1285888"/>
            <a:ext cx="6521820" cy="459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1CFB833-4569-437E-A078-D2104C0B7B3C}" type="slidenum">
              <a:rPr lang="en-US" altLang="en-US"/>
              <a:pPr/>
              <a:t>51</a:t>
            </a:fld>
            <a:endParaRPr lang="en-US" altLang="en-US" sz="1200"/>
          </a:p>
        </p:txBody>
      </p:sp>
      <p:sp>
        <p:nvSpPr>
          <p:cNvPr id="858114" name="Rectangle 2"/>
          <p:cNvSpPr>
            <a:spLocks noGrp="1" noChangeArrowheads="1"/>
          </p:cNvSpPr>
          <p:nvPr>
            <p:ph type="title"/>
          </p:nvPr>
        </p:nvSpPr>
        <p:spPr/>
        <p:txBody>
          <a:bodyPr/>
          <a:lstStyle/>
          <a:p>
            <a:r>
              <a:rPr lang="en-US" altLang="en-US" dirty="0"/>
              <a:t>The Harbor </a:t>
            </a:r>
            <a:r>
              <a:rPr lang="en-US" altLang="en-US" dirty="0" smtClean="0"/>
              <a:t>Continues To Recover</a:t>
            </a:r>
            <a:endParaRPr lang="en-US" altLang="en-US" dirty="0"/>
          </a:p>
        </p:txBody>
      </p:sp>
      <p:sp>
        <p:nvSpPr>
          <p:cNvPr id="858115" name="Text Box 3"/>
          <p:cNvSpPr txBox="1">
            <a:spLocks noChangeArrowheads="1"/>
          </p:cNvSpPr>
          <p:nvPr/>
        </p:nvSpPr>
        <p:spPr bwMode="auto">
          <a:xfrm>
            <a:off x="838200" y="1524001"/>
            <a:ext cx="3810000" cy="369332"/>
          </a:xfrm>
          <a:prstGeom prst="rect">
            <a:avLst/>
          </a:prstGeom>
          <a:noFill/>
          <a:ln w="9525">
            <a:noFill/>
            <a:miter lim="800000"/>
            <a:headEnd/>
            <a:tailEnd/>
          </a:ln>
          <a:effectLst/>
        </p:spPr>
        <p:txBody>
          <a:bodyPr>
            <a:spAutoFit/>
          </a:bodyPr>
          <a:lstStyle/>
          <a:p>
            <a:pPr>
              <a:spcBef>
                <a:spcPct val="50000"/>
              </a:spcBef>
            </a:pPr>
            <a:endParaRPr lang="en-US" altLang="en-US"/>
          </a:p>
        </p:txBody>
      </p:sp>
      <p:sp>
        <p:nvSpPr>
          <p:cNvPr id="858116" name="Rectangle 4"/>
          <p:cNvSpPr>
            <a:spLocks noGrp="1" noChangeArrowheads="1"/>
          </p:cNvSpPr>
          <p:nvPr>
            <p:ph type="body" idx="1"/>
          </p:nvPr>
        </p:nvSpPr>
        <p:spPr>
          <a:xfrm>
            <a:off x="609600" y="2305049"/>
            <a:ext cx="3962400" cy="3733800"/>
          </a:xfrm>
          <a:noFill/>
          <a:ln/>
        </p:spPr>
        <p:txBody>
          <a:bodyPr/>
          <a:lstStyle/>
          <a:p>
            <a:pPr lvl="1">
              <a:spcBef>
                <a:spcPct val="50000"/>
              </a:spcBef>
            </a:pPr>
            <a:r>
              <a:rPr lang="en-US" altLang="en-US" sz="1800" dirty="0"/>
              <a:t>Sewage solids discharged from Deer Island have been reduced by 85%</a:t>
            </a:r>
          </a:p>
          <a:p>
            <a:pPr lvl="1">
              <a:lnSpc>
                <a:spcPct val="10000"/>
              </a:lnSpc>
              <a:spcBef>
                <a:spcPct val="50000"/>
              </a:spcBef>
            </a:pPr>
            <a:endParaRPr lang="en-US" altLang="en-US" sz="1800" dirty="0"/>
          </a:p>
          <a:p>
            <a:pPr lvl="1">
              <a:spcBef>
                <a:spcPct val="50000"/>
              </a:spcBef>
            </a:pPr>
            <a:r>
              <a:rPr lang="en-US" altLang="en-US" sz="1800" dirty="0"/>
              <a:t>Toxic pollutants have been reduced by 90% </a:t>
            </a:r>
          </a:p>
          <a:p>
            <a:pPr lvl="1">
              <a:lnSpc>
                <a:spcPct val="20000"/>
              </a:lnSpc>
              <a:spcBef>
                <a:spcPct val="50000"/>
              </a:spcBef>
            </a:pPr>
            <a:endParaRPr lang="en-US" altLang="en-US" sz="1800" dirty="0"/>
          </a:p>
          <a:p>
            <a:pPr lvl="1">
              <a:spcBef>
                <a:spcPct val="50000"/>
              </a:spcBef>
            </a:pPr>
            <a:r>
              <a:rPr lang="en-US" altLang="en-US" sz="1800" dirty="0"/>
              <a:t>Water is </a:t>
            </a:r>
            <a:r>
              <a:rPr lang="en-US" altLang="en-US" sz="1800" dirty="0" smtClean="0"/>
              <a:t>three times as </a:t>
            </a:r>
            <a:r>
              <a:rPr lang="en-US" altLang="en-US" sz="1800" dirty="0"/>
              <a:t>clear</a:t>
            </a:r>
          </a:p>
        </p:txBody>
      </p:sp>
      <p:sp>
        <p:nvSpPr>
          <p:cNvPr id="858117" name="Rectangle 5"/>
          <p:cNvSpPr>
            <a:spLocks noChangeArrowheads="1"/>
          </p:cNvSpPr>
          <p:nvPr/>
        </p:nvSpPr>
        <p:spPr bwMode="auto">
          <a:xfrm>
            <a:off x="609600" y="1543051"/>
            <a:ext cx="8001000" cy="1066800"/>
          </a:xfrm>
          <a:prstGeom prst="rect">
            <a:avLst/>
          </a:prstGeom>
          <a:noFill/>
          <a:ln w="9525">
            <a:noFill/>
            <a:miter lim="800000"/>
            <a:headEnd/>
            <a:tailEnd/>
          </a:ln>
          <a:effectLst/>
        </p:spPr>
        <p:txBody>
          <a:bodyPr/>
          <a:lstStyle/>
          <a:p>
            <a:pPr marL="342900" indent="-342900">
              <a:spcBef>
                <a:spcPct val="50000"/>
              </a:spcBef>
              <a:buFontTx/>
              <a:buChar char="•"/>
            </a:pPr>
            <a:r>
              <a:rPr lang="en-US" altLang="en-US" sz="1800" dirty="0">
                <a:solidFill>
                  <a:srgbClr val="000099"/>
                </a:solidFill>
              </a:rPr>
              <a:t>Water quality in Boston Harbor continues to improve dramatically</a:t>
            </a:r>
          </a:p>
        </p:txBody>
      </p:sp>
      <p:pic>
        <p:nvPicPr>
          <p:cNvPr id="858118" name="Picture 6" descr="\\Mwra-cy-4\OED Shared\PresentationsFAL\Quincy1-02\QPix\Untitled-1 copy.jpg"/>
          <p:cNvPicPr>
            <a:picLocks noChangeAspect="1" noChangeArrowheads="1"/>
          </p:cNvPicPr>
          <p:nvPr/>
        </p:nvPicPr>
        <p:blipFill>
          <a:blip r:embed="rId3" cstate="print"/>
          <a:srcRect/>
          <a:stretch>
            <a:fillRect/>
          </a:stretch>
        </p:blipFill>
        <p:spPr bwMode="auto">
          <a:xfrm>
            <a:off x="5149850" y="2197101"/>
            <a:ext cx="3130550" cy="2019300"/>
          </a:xfrm>
          <a:prstGeom prst="rect">
            <a:avLst/>
          </a:prstGeom>
          <a:ln>
            <a:noFill/>
          </a:ln>
          <a:effectLst>
            <a:outerShdw blurRad="190500" algn="tl" rotWithShape="0">
              <a:srgbClr val="000000">
                <a:alpha val="70000"/>
              </a:srgbClr>
            </a:outerShdw>
          </a:effectLst>
        </p:spPr>
      </p:pic>
      <p:pic>
        <p:nvPicPr>
          <p:cNvPr id="858119" name="Picture 7" descr="\\Mwra-cy-4\Public Affairs Shared\Photographs\Photos to be filed\3 April 02\KidsBeac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53025" y="4305300"/>
            <a:ext cx="3144838" cy="2041525"/>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L13840.jpg"/>
          <p:cNvPicPr>
            <a:picLocks noGrp="1" noChangeAspect="1"/>
          </p:cNvPicPr>
          <p:nvPr>
            <p:ph idx="1"/>
          </p:nvPr>
        </p:nvPicPr>
        <p:blipFill>
          <a:blip r:embed="rId2" cstate="print"/>
          <a:stretch>
            <a:fillRect/>
          </a:stretch>
        </p:blipFill>
        <p:spPr>
          <a:xfrm>
            <a:off x="991688" y="1358902"/>
            <a:ext cx="7160624" cy="4767263"/>
          </a:xfrm>
          <a:prstGeom prst="rect">
            <a:avLst/>
          </a:prstGeom>
          <a:ln>
            <a:noFill/>
          </a:ln>
          <a:effectLst>
            <a:outerShdw blurRad="190500" algn="tl" rotWithShape="0">
              <a:srgbClr val="000000">
                <a:alpha val="70000"/>
              </a:srgbClr>
            </a:outerShdw>
          </a:effectLst>
        </p:spPr>
      </p:pic>
      <p:sp>
        <p:nvSpPr>
          <p:cNvPr id="6" name="Title 5"/>
          <p:cNvSpPr>
            <a:spLocks noGrp="1"/>
          </p:cNvSpPr>
          <p:nvPr>
            <p:ph type="title"/>
          </p:nvPr>
        </p:nvSpPr>
        <p:spPr/>
        <p:txBody>
          <a:bodyPr/>
          <a:lstStyle/>
          <a:p>
            <a:r>
              <a:rPr lang="en-US" dirty="0" smtClean="0"/>
              <a:t>Deer Island Construction</a:t>
            </a:r>
            <a:endParaRPr lang="en-US" dirty="0"/>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52</a:t>
            </a:fld>
            <a:endParaRPr lang="en-US" altLang="en-US" sz="1200"/>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L12369.jpg"/>
          <p:cNvPicPr>
            <a:picLocks noGrp="1" noChangeAspect="1"/>
          </p:cNvPicPr>
          <p:nvPr>
            <p:ph idx="1"/>
          </p:nvPr>
        </p:nvPicPr>
        <p:blipFill>
          <a:blip r:embed="rId2" cstate="print"/>
          <a:stretch>
            <a:fillRect/>
          </a:stretch>
        </p:blipFill>
        <p:spPr>
          <a:xfrm>
            <a:off x="991688" y="1358902"/>
            <a:ext cx="7160624" cy="4767263"/>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p:txBody>
          <a:bodyPr/>
          <a:lstStyle/>
          <a:p>
            <a:r>
              <a:rPr lang="en-US" dirty="0" smtClean="0"/>
              <a:t>Deer Island Construction</a:t>
            </a:r>
            <a:endParaRPr lang="en-US" dirty="0"/>
          </a:p>
        </p:txBody>
      </p:sp>
      <p:sp>
        <p:nvSpPr>
          <p:cNvPr id="4" name="Slide Number Placeholder 3"/>
          <p:cNvSpPr>
            <a:spLocks noGrp="1"/>
          </p:cNvSpPr>
          <p:nvPr>
            <p:ph type="sldNum" sz="quarter" idx="10"/>
          </p:nvPr>
        </p:nvSpPr>
        <p:spPr/>
        <p:txBody>
          <a:bodyPr/>
          <a:lstStyle/>
          <a:p>
            <a:pPr>
              <a:defRPr/>
            </a:pPr>
            <a:fld id="{9F464477-37E9-4083-9773-8F30B921B54E}" type="slidenum">
              <a:rPr lang="en-US" altLang="en-US" smtClean="0"/>
              <a:pPr>
                <a:defRPr/>
              </a:pPr>
              <a:t>53</a:t>
            </a:fld>
            <a:endParaRPr lang="en-US" altLang="en-US" sz="1200" dirty="0"/>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Grp="1"/>
          </p:cNvGraphicFramePr>
          <p:nvPr/>
        </p:nvGraphicFramePr>
        <p:xfrm>
          <a:off x="242889" y="285751"/>
          <a:ext cx="8658225" cy="62865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556658" y="1572768"/>
            <a:ext cx="4919472" cy="459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t>Sewer System Pumping Capacity</a:t>
            </a: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4548" y="1161676"/>
            <a:ext cx="7334251" cy="4767264"/>
          </a:xfrm>
        </p:spPr>
        <p:txBody>
          <a:bodyPr>
            <a:normAutofit/>
          </a:bodyPr>
          <a:lstStyle/>
          <a:p>
            <a:pPr>
              <a:spcBef>
                <a:spcPts val="500"/>
              </a:spcBef>
              <a:spcAft>
                <a:spcPts val="500"/>
              </a:spcAft>
            </a:pPr>
            <a:r>
              <a:rPr lang="en-US" sz="1800" dirty="0" smtClean="0"/>
              <a:t>Five communities - Boston, Brookline, Cambridge, Chelsea and Somerville - have combined sewer systems that connect to MWRA's sewer system </a:t>
            </a:r>
          </a:p>
          <a:p>
            <a:pPr>
              <a:spcBef>
                <a:spcPts val="500"/>
              </a:spcBef>
              <a:spcAft>
                <a:spcPts val="500"/>
              </a:spcAft>
            </a:pPr>
            <a:endParaRPr lang="en-US" sz="1800" dirty="0" smtClean="0"/>
          </a:p>
          <a:p>
            <a:pPr>
              <a:spcBef>
                <a:spcPts val="500"/>
              </a:spcBef>
              <a:spcAft>
                <a:spcPts val="500"/>
              </a:spcAft>
            </a:pPr>
            <a:r>
              <a:rPr lang="en-US" sz="1800" dirty="0" smtClean="0"/>
              <a:t>Since 1996, 94 miles of new storm drains and sanitary sewers have been installed </a:t>
            </a:r>
          </a:p>
        </p:txBody>
      </p:sp>
      <p:sp>
        <p:nvSpPr>
          <p:cNvPr id="3" name="Title 2"/>
          <p:cNvSpPr>
            <a:spLocks noGrp="1"/>
          </p:cNvSpPr>
          <p:nvPr>
            <p:ph type="title"/>
          </p:nvPr>
        </p:nvSpPr>
        <p:spPr/>
        <p:txBody>
          <a:bodyPr/>
          <a:lstStyle/>
          <a:p>
            <a:r>
              <a:rPr lang="en-US" dirty="0" smtClean="0"/>
              <a:t>Combined Sewer Overflow Control Program</a:t>
            </a:r>
            <a:endParaRPr lang="en-US" dirty="0"/>
          </a:p>
        </p:txBody>
      </p:sp>
      <p:sp>
        <p:nvSpPr>
          <p:cNvPr id="4" name="Slide Number Placeholder 3"/>
          <p:cNvSpPr>
            <a:spLocks noGrp="1"/>
          </p:cNvSpPr>
          <p:nvPr>
            <p:ph type="sldNum" sz="quarter" idx="10"/>
          </p:nvPr>
        </p:nvSpPr>
        <p:spPr/>
        <p:txBody>
          <a:bodyPr/>
          <a:lstStyle/>
          <a:p>
            <a:pPr>
              <a:defRPr/>
            </a:pPr>
            <a:fld id="{4950C343-94EC-4B0A-98D0-C03C31B3B269}" type="slidenum">
              <a:rPr lang="en-US" smtClean="0"/>
              <a:pPr>
                <a:defRPr/>
              </a:pPr>
              <a:t>55</a:t>
            </a:fld>
            <a:endParaRPr lang="en-US" sz="1200" dirty="0"/>
          </a:p>
        </p:txBody>
      </p:sp>
      <p:pic>
        <p:nvPicPr>
          <p:cNvPr id="6" name="Picture 4" descr="Installation of 54-inch RCP Drain on K St (C3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757" y="3515295"/>
            <a:ext cx="3929290" cy="2949101"/>
          </a:xfrm>
          <a:prstGeom prst="rect">
            <a:avLst/>
          </a:prstGeom>
          <a:ln>
            <a:noFill/>
          </a:ln>
          <a:effectLst>
            <a:outerShdw blurRad="190500" algn="tl" rotWithShape="0">
              <a:srgbClr val="000000">
                <a:alpha val="70000"/>
              </a:srgbClr>
            </a:outerShdw>
          </a:effectLst>
        </p:spPr>
      </p:pic>
      <p:pic>
        <p:nvPicPr>
          <p:cNvPr id="7" name="Picture 1" descr="Z:\Annual-2012 CSO report\Pictures from Chris\BWSC\Reinforcing special mainhole B at E First St and K St (C3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6584" y="3517189"/>
            <a:ext cx="3942471" cy="2953512"/>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South Boston CSO Tunnel</a:t>
            </a:r>
            <a:endParaRPr lang="en-US" dirty="0"/>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56</a:t>
            </a:fld>
            <a:endParaRPr lang="en-US" altLang="en-US" sz="1200"/>
          </a:p>
        </p:txBody>
      </p:sp>
      <p:pic>
        <p:nvPicPr>
          <p:cNvPr id="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1320" y="3657601"/>
            <a:ext cx="3666565" cy="2796987"/>
          </a:xfrm>
          <a:prstGeom prst="rect">
            <a:avLst/>
          </a:prstGeom>
          <a:ln>
            <a:noFill/>
          </a:ln>
          <a:effectLst>
            <a:outerShdw blurRad="190500" algn="tl" rotWithShape="0">
              <a:srgbClr val="000000">
                <a:alpha val="70000"/>
              </a:srgbClr>
            </a:outerShdw>
          </a:effectLst>
        </p:spPr>
      </p:pic>
      <p:pic>
        <p:nvPicPr>
          <p:cNvPr id="9" name="Picture 4" descr="\\Cumulus\construction_images\North Dorchester Bay\6245\NDBP6245_20110726_25 - N Dorchest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0989" y="3324788"/>
            <a:ext cx="4545106" cy="2600885"/>
          </a:xfrm>
          <a:prstGeom prst="rect">
            <a:avLst/>
          </a:prstGeom>
          <a:ln>
            <a:noFill/>
          </a:ln>
          <a:effectLst>
            <a:outerShdw blurRad="190500" algn="tl" rotWithShape="0">
              <a:srgbClr val="000000">
                <a:alpha val="70000"/>
              </a:srgbClr>
            </a:outerShdw>
          </a:effectLst>
        </p:spPr>
      </p:pic>
      <p:pic>
        <p:nvPicPr>
          <p:cNvPr id="10"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46728" y="977155"/>
            <a:ext cx="3657600" cy="27432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Brookline Overflow Conduit</a:t>
            </a:r>
            <a:endParaRPr lang="en-US"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57</a:t>
            </a:fld>
            <a:endParaRPr lang="en-US" sz="1200" dirty="0"/>
          </a:p>
        </p:txBody>
      </p:sp>
      <p:pic>
        <p:nvPicPr>
          <p:cNvPr id="1034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2" y="1266545"/>
            <a:ext cx="3565525" cy="5214939"/>
          </a:xfrm>
          <a:prstGeom prst="rect">
            <a:avLst/>
          </a:prstGeom>
          <a:ln>
            <a:noFill/>
          </a:ln>
          <a:effectLst>
            <a:outerShdw blurRad="190500" algn="tl" rotWithShape="0">
              <a:srgbClr val="000000">
                <a:alpha val="70000"/>
              </a:srgbClr>
            </a:outerShdw>
          </a:effectLst>
        </p:spPr>
      </p:pic>
      <p:pic>
        <p:nvPicPr>
          <p:cNvPr id="103433"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715" y="1264019"/>
            <a:ext cx="3565525" cy="5223344"/>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Union Park Detention/Treatment Facility</a:t>
            </a:r>
            <a:endParaRPr lang="en-US"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58</a:t>
            </a:fld>
            <a:endParaRPr lang="en-US" sz="1200" dirty="0"/>
          </a:p>
        </p:txBody>
      </p:sp>
      <p:pic>
        <p:nvPicPr>
          <p:cNvPr id="103431"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4705" y="1613649"/>
            <a:ext cx="6400800" cy="4284663"/>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smtClean="0">
                <a:effectLst>
                  <a:outerShdw blurRad="38100" dist="38100" dir="2700000" algn="tl">
                    <a:srgbClr val="000000">
                      <a:alpha val="43137"/>
                    </a:srgbClr>
                  </a:outerShdw>
                </a:effectLst>
              </a:rPr>
              <a:t>Annual CSO Volume Has Been Reduced Dramatically   </a:t>
            </a:r>
          </a:p>
        </p:txBody>
      </p:sp>
      <p:sp>
        <p:nvSpPr>
          <p:cNvPr id="46083" name="Rectangle 54"/>
          <p:cNvSpPr>
            <a:spLocks noChangeArrowheads="1"/>
          </p:cNvSpPr>
          <p:nvPr/>
        </p:nvSpPr>
        <p:spPr bwMode="auto">
          <a:xfrm>
            <a:off x="609600" y="1327037"/>
            <a:ext cx="8026400" cy="1155700"/>
          </a:xfrm>
          <a:prstGeom prst="rect">
            <a:avLst/>
          </a:prstGeom>
          <a:noFill/>
          <a:ln w="9525">
            <a:noFill/>
            <a:miter lim="800000"/>
            <a:headEnd/>
            <a:tailEnd/>
          </a:ln>
        </p:spPr>
        <p:txBody>
          <a:bodyPr/>
          <a:lstStyle/>
          <a:p>
            <a:pPr marL="342900" indent="-342900">
              <a:lnSpc>
                <a:spcPct val="70000"/>
              </a:lnSpc>
              <a:spcBef>
                <a:spcPct val="20000"/>
              </a:spcBef>
              <a:buFontTx/>
              <a:buChar char="•"/>
            </a:pPr>
            <a:r>
              <a:rPr lang="en-US" altLang="en-US" sz="1800" dirty="0" smtClean="0">
                <a:solidFill>
                  <a:srgbClr val="003399"/>
                </a:solidFill>
                <a:latin typeface="+mn-lt"/>
              </a:rPr>
              <a:t>$900 million program</a:t>
            </a:r>
          </a:p>
          <a:p>
            <a:pPr marL="342900" indent="-342900">
              <a:lnSpc>
                <a:spcPct val="70000"/>
              </a:lnSpc>
              <a:spcBef>
                <a:spcPct val="20000"/>
              </a:spcBef>
              <a:buFontTx/>
              <a:buChar char="•"/>
            </a:pPr>
            <a:endParaRPr lang="en-US" altLang="en-US" dirty="0" smtClean="0">
              <a:solidFill>
                <a:srgbClr val="003399"/>
              </a:solidFill>
            </a:endParaRPr>
          </a:p>
          <a:p>
            <a:pPr marL="342900" indent="-342900">
              <a:lnSpc>
                <a:spcPct val="70000"/>
              </a:lnSpc>
              <a:spcBef>
                <a:spcPct val="20000"/>
              </a:spcBef>
              <a:buFontTx/>
              <a:buChar char="•"/>
            </a:pPr>
            <a:r>
              <a:rPr lang="en-US" altLang="en-US" sz="1800" dirty="0" smtClean="0">
                <a:solidFill>
                  <a:srgbClr val="003399"/>
                </a:solidFill>
                <a:latin typeface="+mn-lt"/>
              </a:rPr>
              <a:t>32 of </a:t>
            </a:r>
            <a:r>
              <a:rPr lang="en-US" altLang="en-US" sz="1800" dirty="0">
                <a:solidFill>
                  <a:srgbClr val="003399"/>
                </a:solidFill>
                <a:latin typeface="+mn-lt"/>
              </a:rPr>
              <a:t>35 projects have been completed to date</a:t>
            </a:r>
          </a:p>
          <a:p>
            <a:pPr marL="342900" indent="-342900">
              <a:lnSpc>
                <a:spcPct val="70000"/>
              </a:lnSpc>
              <a:spcBef>
                <a:spcPct val="20000"/>
              </a:spcBef>
              <a:buFontTx/>
              <a:buChar char="•"/>
            </a:pPr>
            <a:endParaRPr lang="en-US" altLang="en-US" sz="1800" dirty="0">
              <a:solidFill>
                <a:srgbClr val="003399"/>
              </a:solidFill>
              <a:latin typeface="+mn-lt"/>
            </a:endParaRPr>
          </a:p>
          <a:p>
            <a:pPr marL="342900" indent="-342900">
              <a:lnSpc>
                <a:spcPct val="70000"/>
              </a:lnSpc>
              <a:spcBef>
                <a:spcPct val="20000"/>
              </a:spcBef>
              <a:buFontTx/>
              <a:buChar char="•"/>
            </a:pPr>
            <a:r>
              <a:rPr lang="en-US" altLang="en-US" sz="1800" dirty="0">
                <a:solidFill>
                  <a:srgbClr val="003399"/>
                </a:solidFill>
                <a:latin typeface="+mn-lt"/>
              </a:rPr>
              <a:t>Annual CSO volumes have already been reduced by 2.7 billion gallons</a:t>
            </a:r>
          </a:p>
          <a:p>
            <a:pPr marL="342900" indent="-342900">
              <a:lnSpc>
                <a:spcPct val="70000"/>
              </a:lnSpc>
              <a:spcBef>
                <a:spcPct val="20000"/>
              </a:spcBef>
              <a:buFontTx/>
              <a:buChar char="•"/>
            </a:pPr>
            <a:endParaRPr lang="en-US" altLang="en-US" sz="1800" dirty="0">
              <a:solidFill>
                <a:srgbClr val="003399"/>
              </a:solidFill>
              <a:latin typeface="+mn-lt"/>
            </a:endParaRPr>
          </a:p>
          <a:p>
            <a:pPr marL="342900" indent="-342900">
              <a:lnSpc>
                <a:spcPct val="70000"/>
              </a:lnSpc>
              <a:spcBef>
                <a:spcPct val="20000"/>
              </a:spcBef>
              <a:buFontTx/>
              <a:buChar char="•"/>
            </a:pPr>
            <a:r>
              <a:rPr lang="en-US" altLang="en-US" sz="1800" dirty="0">
                <a:solidFill>
                  <a:srgbClr val="003399"/>
                </a:solidFill>
                <a:latin typeface="+mn-lt"/>
              </a:rPr>
              <a:t>By 2015, 93% of the remaining CSO flows will be treated</a:t>
            </a:r>
            <a:r>
              <a:rPr lang="en-US" altLang="en-US" sz="1800" dirty="0">
                <a:latin typeface="+mn-lt"/>
              </a:rPr>
              <a:t>	</a:t>
            </a:r>
          </a:p>
          <a:p>
            <a:pPr marL="342900" indent="-342900">
              <a:lnSpc>
                <a:spcPct val="20000"/>
              </a:lnSpc>
              <a:spcBef>
                <a:spcPct val="20000"/>
              </a:spcBef>
            </a:pPr>
            <a:endParaRPr lang="en-US" altLang="en-US" sz="1800" dirty="0"/>
          </a:p>
        </p:txBody>
      </p:sp>
      <p:graphicFrame>
        <p:nvGraphicFramePr>
          <p:cNvPr id="56" name="Chart 55"/>
          <p:cNvGraphicFramePr>
            <a:graphicFrameLocks/>
          </p:cNvGraphicFramePr>
          <p:nvPr/>
        </p:nvGraphicFramePr>
        <p:xfrm>
          <a:off x="2047875" y="2905125"/>
          <a:ext cx="5444378" cy="39528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effectLst>
                  <a:outerShdw blurRad="38100" dist="38100" dir="2700000" algn="tl">
                    <a:srgbClr val="000000">
                      <a:alpha val="43137"/>
                    </a:srgbClr>
                  </a:outerShdw>
                </a:effectLst>
              </a:rPr>
              <a:t>On July 1, 1985, The MWRA Opened</a:t>
            </a:r>
          </a:p>
        </p:txBody>
      </p:sp>
      <p:sp>
        <p:nvSpPr>
          <p:cNvPr id="38915" name="Rectangle 3"/>
          <p:cNvSpPr>
            <a:spLocks noGrp="1" noChangeArrowheads="1"/>
          </p:cNvSpPr>
          <p:nvPr>
            <p:ph type="body" idx="1"/>
          </p:nvPr>
        </p:nvSpPr>
        <p:spPr/>
        <p:txBody>
          <a:bodyPr>
            <a:noAutofit/>
          </a:bodyPr>
          <a:lstStyle/>
          <a:p>
            <a:pPr>
              <a:lnSpc>
                <a:spcPct val="90000"/>
              </a:lnSpc>
            </a:pPr>
            <a:r>
              <a:rPr lang="en-US" dirty="0" smtClean="0"/>
              <a:t>MWRA assumed responsibility for the water and sewer infrastructure serving greater Boston, and to end the pollution of Boston Harbor from obsolete treatment plants</a:t>
            </a:r>
          </a:p>
          <a:p>
            <a:pPr>
              <a:lnSpc>
                <a:spcPct val="90000"/>
              </a:lnSpc>
            </a:pPr>
            <a:endParaRPr lang="en-US" dirty="0" smtClean="0"/>
          </a:p>
          <a:p>
            <a:pPr>
              <a:lnSpc>
                <a:spcPct val="90000"/>
              </a:lnSpc>
            </a:pPr>
            <a:r>
              <a:rPr lang="en-US" dirty="0" smtClean="0"/>
              <a:t>MWRA was created as an independent authority charged with raising its revenue from ratepayers, bond sales and grants</a:t>
            </a:r>
          </a:p>
          <a:p>
            <a:pPr>
              <a:lnSpc>
                <a:spcPct val="90000"/>
              </a:lnSpc>
            </a:pPr>
            <a:endParaRPr lang="en-US" dirty="0" smtClean="0"/>
          </a:p>
          <a:p>
            <a:pPr>
              <a:lnSpc>
                <a:spcPct val="90000"/>
              </a:lnSpc>
            </a:pPr>
            <a:r>
              <a:rPr lang="en-US" dirty="0" smtClean="0"/>
              <a:t>MWRA had to establish wholesale water and sewer rates to cover all costs, including a massive capital program to repair and upgrade the systems</a:t>
            </a:r>
          </a:p>
          <a:p>
            <a:pPr>
              <a:lnSpc>
                <a:spcPct val="90000"/>
              </a:lnSpc>
            </a:pPr>
            <a:endParaRPr lang="en-US" dirty="0" smtClean="0"/>
          </a:p>
          <a:p>
            <a:pPr>
              <a:lnSpc>
                <a:spcPct val="90000"/>
              </a:lnSpc>
            </a:pPr>
            <a:r>
              <a:rPr lang="en-US" dirty="0" smtClean="0"/>
              <a:t>MWRA was also charged with promotion and enforcement of water conservation and planning for the future</a:t>
            </a:r>
          </a:p>
          <a:p>
            <a:pPr>
              <a:lnSpc>
                <a:spcPct val="90000"/>
              </a:lnSpc>
            </a:pPr>
            <a:endParaRPr lang="en-US" dirty="0" smtClean="0"/>
          </a:p>
          <a:p>
            <a:pPr>
              <a:lnSpc>
                <a:spcPct val="90000"/>
              </a:lnSpc>
            </a:pPr>
            <a:r>
              <a:rPr lang="en-US" dirty="0" smtClean="0"/>
              <a:t>In compromise with Western and Central Massachusetts, MDC retained watershed management, but MWRA covers costs</a:t>
            </a:r>
          </a:p>
        </p:txBody>
      </p:sp>
      <p:sp>
        <p:nvSpPr>
          <p:cNvPr id="4" name="Slide Number Placeholder 3"/>
          <p:cNvSpPr>
            <a:spLocks noGrp="1"/>
          </p:cNvSpPr>
          <p:nvPr>
            <p:ph type="sldNum" sz="quarter" idx="10"/>
          </p:nvPr>
        </p:nvSpPr>
        <p:spPr>
          <a:xfrm>
            <a:off x="8382000" y="6553200"/>
            <a:ext cx="381000" cy="228600"/>
          </a:xfrm>
        </p:spPr>
        <p:txBody>
          <a:bodyPr/>
          <a:lstStyle/>
          <a:p>
            <a:pPr>
              <a:defRPr/>
            </a:pPr>
            <a:fld id="{4950C343-94EC-4B0A-98D0-C03C31B3B269}" type="slidenum">
              <a:rPr lang="en-US" smtClean="0"/>
              <a:pPr>
                <a:defRPr/>
              </a:pPr>
              <a:t>6</a:t>
            </a:fld>
            <a:endParaRPr lang="en-US" sz="1200" dirty="0"/>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dirty="0" smtClean="0"/>
              <a:t>Dramatic Improvements In Water Quality – Even In Wet Weather</a:t>
            </a:r>
          </a:p>
        </p:txBody>
      </p:sp>
      <p:sp>
        <p:nvSpPr>
          <p:cNvPr id="8194" name="Slide Number Placeholder 3"/>
          <p:cNvSpPr>
            <a:spLocks noGrp="1"/>
          </p:cNvSpPr>
          <p:nvPr>
            <p:ph type="sldNum" sz="quarter" idx="10"/>
          </p:nvPr>
        </p:nvSpPr>
        <p:spPr>
          <a:noFill/>
        </p:spPr>
        <p:txBody>
          <a:bodyPr/>
          <a:lstStyle/>
          <a:p>
            <a:fld id="{9BF5D563-4A48-4EDA-9A9E-AD6F897125EC}" type="slidenum">
              <a:rPr lang="en-US" smtClean="0"/>
              <a:pPr/>
              <a:t>60</a:t>
            </a:fld>
            <a:endParaRPr lang="en-US" sz="1200" dirty="0" smtClean="0"/>
          </a:p>
        </p:txBody>
      </p:sp>
      <p:sp>
        <p:nvSpPr>
          <p:cNvPr id="8196" name="Text Box 9"/>
          <p:cNvSpPr txBox="1">
            <a:spLocks noChangeArrowheads="1"/>
          </p:cNvSpPr>
          <p:nvPr/>
        </p:nvSpPr>
        <p:spPr bwMode="auto">
          <a:xfrm>
            <a:off x="1778000" y="5880100"/>
            <a:ext cx="5562600" cy="600164"/>
          </a:xfrm>
          <a:prstGeom prst="rect">
            <a:avLst/>
          </a:prstGeom>
          <a:noFill/>
          <a:ln w="9525">
            <a:noFill/>
            <a:miter lim="800000"/>
            <a:headEnd/>
            <a:tailEnd/>
          </a:ln>
        </p:spPr>
        <p:txBody>
          <a:bodyPr>
            <a:spAutoFit/>
          </a:bodyPr>
          <a:lstStyle/>
          <a:p>
            <a:pPr algn="ctr">
              <a:spcBef>
                <a:spcPct val="50000"/>
              </a:spcBef>
            </a:pPr>
            <a:r>
              <a:rPr lang="en-US" sz="1200" dirty="0">
                <a:solidFill>
                  <a:srgbClr val="003399"/>
                </a:solidFill>
              </a:rPr>
              <a:t>Average </a:t>
            </a:r>
            <a:r>
              <a:rPr lang="en-US" sz="1200" i="1" dirty="0">
                <a:solidFill>
                  <a:srgbClr val="003399"/>
                </a:solidFill>
              </a:rPr>
              <a:t>Enterococcus</a:t>
            </a:r>
            <a:r>
              <a:rPr lang="en-US" sz="1200" dirty="0">
                <a:solidFill>
                  <a:srgbClr val="003399"/>
                </a:solidFill>
              </a:rPr>
              <a:t> counts in Boston Harbor in wet weather</a:t>
            </a:r>
          </a:p>
          <a:p>
            <a:pPr algn="ctr">
              <a:spcBef>
                <a:spcPct val="50000"/>
              </a:spcBef>
            </a:pPr>
            <a:r>
              <a:rPr lang="en-US" sz="1400" b="1" i="1" dirty="0">
                <a:solidFill>
                  <a:srgbClr val="003399"/>
                </a:solidFill>
              </a:rPr>
              <a:t>The lighter the blue, the better</a:t>
            </a:r>
            <a:endParaRPr lang="en-US" sz="1400" b="1" i="1" dirty="0">
              <a:solidFill>
                <a:srgbClr val="003399"/>
              </a:solidFill>
              <a:latin typeface="Times" pitchFamily="18" charset="0"/>
            </a:endParaRPr>
          </a:p>
        </p:txBody>
      </p:sp>
      <p:sp>
        <p:nvSpPr>
          <p:cNvPr id="8197" name="Text Box 10"/>
          <p:cNvSpPr txBox="1">
            <a:spLocks noChangeArrowheads="1"/>
          </p:cNvSpPr>
          <p:nvPr/>
        </p:nvSpPr>
        <p:spPr bwMode="auto">
          <a:xfrm>
            <a:off x="455614" y="1423988"/>
            <a:ext cx="3887787" cy="523220"/>
          </a:xfrm>
          <a:prstGeom prst="rect">
            <a:avLst/>
          </a:prstGeom>
          <a:noFill/>
          <a:ln w="9525">
            <a:noFill/>
            <a:miter lim="800000"/>
            <a:headEnd/>
            <a:tailEnd/>
          </a:ln>
        </p:spPr>
        <p:txBody>
          <a:bodyPr>
            <a:spAutoFit/>
          </a:bodyPr>
          <a:lstStyle/>
          <a:p>
            <a:pPr algn="ctr">
              <a:spcBef>
                <a:spcPct val="50000"/>
              </a:spcBef>
            </a:pPr>
            <a:r>
              <a:rPr lang="en-US" sz="1400" b="1" dirty="0">
                <a:solidFill>
                  <a:srgbClr val="003399"/>
                </a:solidFill>
              </a:rPr>
              <a:t>1987-1998 (Before Secondary Treatment and South System transfer)</a:t>
            </a:r>
            <a:r>
              <a:rPr lang="en-US" sz="1400" dirty="0">
                <a:solidFill>
                  <a:srgbClr val="003399"/>
                </a:solidFill>
              </a:rPr>
              <a:t> </a:t>
            </a:r>
          </a:p>
        </p:txBody>
      </p:sp>
      <p:sp>
        <p:nvSpPr>
          <p:cNvPr id="8198" name="Rectangle 11"/>
          <p:cNvSpPr>
            <a:spLocks noChangeArrowheads="1"/>
          </p:cNvSpPr>
          <p:nvPr/>
        </p:nvSpPr>
        <p:spPr bwMode="auto">
          <a:xfrm>
            <a:off x="4652963" y="1416051"/>
            <a:ext cx="3986212" cy="630942"/>
          </a:xfrm>
          <a:prstGeom prst="rect">
            <a:avLst/>
          </a:prstGeom>
          <a:noFill/>
          <a:ln w="9525">
            <a:noFill/>
            <a:miter lim="800000"/>
            <a:headEnd/>
            <a:tailEnd/>
          </a:ln>
        </p:spPr>
        <p:txBody>
          <a:bodyPr>
            <a:spAutoFit/>
          </a:bodyPr>
          <a:lstStyle/>
          <a:p>
            <a:pPr algn="ctr"/>
            <a:r>
              <a:rPr lang="en-US" sz="1400" b="1" dirty="0">
                <a:solidFill>
                  <a:srgbClr val="003399"/>
                </a:solidFill>
              </a:rPr>
              <a:t>1999 - </a:t>
            </a:r>
            <a:r>
              <a:rPr lang="en-US" sz="1400" b="1" dirty="0" smtClean="0">
                <a:solidFill>
                  <a:srgbClr val="003399"/>
                </a:solidFill>
              </a:rPr>
              <a:t>2014 </a:t>
            </a:r>
            <a:r>
              <a:rPr lang="en-US" sz="1400" b="1" dirty="0">
                <a:solidFill>
                  <a:srgbClr val="003399"/>
                </a:solidFill>
              </a:rPr>
              <a:t>(After Secondary Treatment </a:t>
            </a:r>
          </a:p>
          <a:p>
            <a:pPr algn="ctr"/>
            <a:r>
              <a:rPr lang="en-US" sz="1400" b="1" dirty="0">
                <a:solidFill>
                  <a:srgbClr val="003399"/>
                </a:solidFill>
              </a:rPr>
              <a:t>and  New Outfall)</a:t>
            </a:r>
          </a:p>
          <a:p>
            <a:pPr algn="ctr">
              <a:lnSpc>
                <a:spcPct val="50000"/>
              </a:lnSpc>
            </a:pPr>
            <a:endParaRPr lang="en-US" sz="1400" dirty="0">
              <a:solidFill>
                <a:srgbClr val="003399"/>
              </a:solidFill>
            </a:endParaRPr>
          </a:p>
        </p:txBody>
      </p:sp>
      <p:grpSp>
        <p:nvGrpSpPr>
          <p:cNvPr id="2" name="Group 12"/>
          <p:cNvGrpSpPr>
            <a:grpSpLocks/>
          </p:cNvGrpSpPr>
          <p:nvPr/>
        </p:nvGrpSpPr>
        <p:grpSpPr bwMode="auto">
          <a:xfrm>
            <a:off x="4686302" y="2036764"/>
            <a:ext cx="3878263" cy="3590925"/>
            <a:chOff x="2952" y="1283"/>
            <a:chExt cx="2443" cy="2262"/>
          </a:xfrm>
        </p:grpSpPr>
        <p:pic>
          <p:nvPicPr>
            <p:cNvPr id="8203" name="Picture 13"/>
            <p:cNvPicPr>
              <a:picLocks noChangeAspect="1" noChangeArrowheads="1"/>
            </p:cNvPicPr>
            <p:nvPr/>
          </p:nvPicPr>
          <p:blipFill>
            <a:blip r:embed="rId2" cstate="screen"/>
            <a:srcRect/>
            <a:stretch>
              <a:fillRect/>
            </a:stretch>
          </p:blipFill>
          <p:spPr bwMode="auto">
            <a:xfrm>
              <a:off x="2952" y="1283"/>
              <a:ext cx="2443" cy="2262"/>
            </a:xfrm>
            <a:prstGeom prst="rect">
              <a:avLst/>
            </a:prstGeom>
            <a:noFill/>
            <a:ln w="9525">
              <a:noFill/>
              <a:miter lim="800000"/>
              <a:headEnd/>
              <a:tailEnd/>
            </a:ln>
          </p:spPr>
        </p:pic>
        <p:sp>
          <p:nvSpPr>
            <p:cNvPr id="8204" name="Text Box 14"/>
            <p:cNvSpPr txBox="1">
              <a:spLocks noChangeArrowheads="1"/>
            </p:cNvSpPr>
            <p:nvPr/>
          </p:nvSpPr>
          <p:spPr bwMode="auto">
            <a:xfrm>
              <a:off x="4804" y="1360"/>
              <a:ext cx="447" cy="89"/>
            </a:xfrm>
            <a:prstGeom prst="rect">
              <a:avLst/>
            </a:prstGeom>
            <a:solidFill>
              <a:schemeClr val="bg1"/>
            </a:solidFill>
            <a:ln w="9525">
              <a:noFill/>
              <a:miter lim="800000"/>
              <a:headEnd/>
              <a:tailEnd/>
            </a:ln>
          </p:spPr>
          <p:txBody>
            <a:bodyPr lIns="9144" tIns="9144" rIns="9144" bIns="9144">
              <a:spAutoFit/>
            </a:bodyPr>
            <a:lstStyle/>
            <a:p>
              <a:pPr>
                <a:spcBef>
                  <a:spcPct val="50000"/>
                </a:spcBef>
              </a:pPr>
              <a:r>
                <a:rPr lang="en-US" sz="800" b="1" dirty="0">
                  <a:solidFill>
                    <a:schemeClr val="tx1"/>
                  </a:solidFill>
                </a:rPr>
                <a:t>  1999 - </a:t>
              </a:r>
              <a:r>
                <a:rPr lang="en-US" sz="800" b="1" dirty="0" smtClean="0">
                  <a:solidFill>
                    <a:schemeClr val="tx1"/>
                  </a:solidFill>
                </a:rPr>
                <a:t>2014  </a:t>
              </a:r>
              <a:endParaRPr lang="en-US" sz="800" b="1" dirty="0">
                <a:solidFill>
                  <a:schemeClr val="tx1"/>
                </a:solidFill>
              </a:endParaRPr>
            </a:p>
          </p:txBody>
        </p:sp>
      </p:grpSp>
      <p:grpSp>
        <p:nvGrpSpPr>
          <p:cNvPr id="3" name="Group 15"/>
          <p:cNvGrpSpPr>
            <a:grpSpLocks/>
          </p:cNvGrpSpPr>
          <p:nvPr/>
        </p:nvGrpSpPr>
        <p:grpSpPr bwMode="auto">
          <a:xfrm>
            <a:off x="371475" y="2062163"/>
            <a:ext cx="4186238" cy="3586163"/>
            <a:chOff x="234" y="1299"/>
            <a:chExt cx="2637" cy="2259"/>
          </a:xfrm>
        </p:grpSpPr>
        <p:pic>
          <p:nvPicPr>
            <p:cNvPr id="8201" name="Picture 16"/>
            <p:cNvPicPr>
              <a:picLocks noChangeAspect="1" noChangeArrowheads="1"/>
            </p:cNvPicPr>
            <p:nvPr/>
          </p:nvPicPr>
          <p:blipFill>
            <a:blip r:embed="rId3" cstate="screen"/>
            <a:srcRect/>
            <a:stretch>
              <a:fillRect/>
            </a:stretch>
          </p:blipFill>
          <p:spPr bwMode="auto">
            <a:xfrm>
              <a:off x="234" y="1299"/>
              <a:ext cx="2637" cy="2259"/>
            </a:xfrm>
            <a:prstGeom prst="rect">
              <a:avLst/>
            </a:prstGeom>
            <a:noFill/>
            <a:ln w="9525">
              <a:noFill/>
              <a:miter lim="800000"/>
              <a:headEnd/>
              <a:tailEnd/>
            </a:ln>
          </p:spPr>
        </p:pic>
        <p:sp>
          <p:nvSpPr>
            <p:cNvPr id="8202" name="Text Box 17"/>
            <p:cNvSpPr txBox="1">
              <a:spLocks noChangeArrowheads="1"/>
            </p:cNvSpPr>
            <p:nvPr/>
          </p:nvSpPr>
          <p:spPr bwMode="auto">
            <a:xfrm>
              <a:off x="2184" y="1356"/>
              <a:ext cx="447" cy="89"/>
            </a:xfrm>
            <a:prstGeom prst="rect">
              <a:avLst/>
            </a:prstGeom>
            <a:solidFill>
              <a:schemeClr val="bg1"/>
            </a:solidFill>
            <a:ln w="9525">
              <a:noFill/>
              <a:miter lim="800000"/>
              <a:headEnd/>
              <a:tailEnd/>
            </a:ln>
          </p:spPr>
          <p:txBody>
            <a:bodyPr lIns="9144" tIns="9144" rIns="9144" bIns="9144">
              <a:spAutoFit/>
            </a:bodyPr>
            <a:lstStyle/>
            <a:p>
              <a:pPr>
                <a:spcBef>
                  <a:spcPct val="50000"/>
                </a:spcBef>
              </a:pPr>
              <a:r>
                <a:rPr lang="en-US" sz="800" b="1" dirty="0">
                  <a:solidFill>
                    <a:schemeClr val="tx1"/>
                  </a:solidFill>
                </a:rPr>
                <a:t>  1987 - 1991 </a:t>
              </a:r>
            </a:p>
          </p:txBody>
        </p:sp>
      </p:gr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 We Love Being Green!</a:t>
            </a:r>
            <a:endParaRPr lang="en-US"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61</a:t>
            </a:fld>
            <a:endParaRPr lang="en-US" sz="1200" dirty="0"/>
          </a:p>
        </p:txBody>
      </p:sp>
      <p:pic>
        <p:nvPicPr>
          <p:cNvPr id="1105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22072" y="2323214"/>
            <a:ext cx="4179321" cy="4248357"/>
          </a:xfrm>
          <a:prstGeom prst="rect">
            <a:avLst/>
          </a:prstGeom>
          <a:ln>
            <a:noFill/>
          </a:ln>
          <a:effectLst>
            <a:softEdge rad="112500"/>
          </a:effectLst>
        </p:spPr>
      </p:pic>
      <p:sp>
        <p:nvSpPr>
          <p:cNvPr id="5" name="Rectangle 13"/>
          <p:cNvSpPr>
            <a:spLocks noChangeArrowheads="1"/>
          </p:cNvSpPr>
          <p:nvPr/>
        </p:nvSpPr>
        <p:spPr bwMode="auto">
          <a:xfrm>
            <a:off x="609600" y="1447800"/>
            <a:ext cx="7840663" cy="4800600"/>
          </a:xfrm>
          <a:prstGeom prst="rect">
            <a:avLst/>
          </a:prstGeom>
          <a:noFill/>
          <a:ln w="9525">
            <a:noFill/>
            <a:miter lim="800000"/>
            <a:headEnd/>
            <a:tailEnd/>
          </a:ln>
        </p:spPr>
        <p:txBody>
          <a:bodyPr/>
          <a:lstStyle/>
          <a:p>
            <a:pPr marL="342900" indent="-342900">
              <a:spcBef>
                <a:spcPct val="20000"/>
              </a:spcBef>
              <a:buFontTx/>
              <a:buChar char="•"/>
            </a:pPr>
            <a:r>
              <a:rPr lang="en-US" sz="2000" dirty="0" smtClean="0">
                <a:solidFill>
                  <a:srgbClr val="000099"/>
                </a:solidFill>
                <a:latin typeface="Calibri" pitchFamily="34" charset="0"/>
              </a:rPr>
              <a:t>Of our $40 million annual energy budget, $22 million comes from renewable sources</a:t>
            </a:r>
            <a:endParaRPr lang="en-US" sz="2000" dirty="0">
              <a:solidFill>
                <a:srgbClr val="000099"/>
              </a:solidFill>
              <a:latin typeface="Calibri" pitchFamily="34" charset="0"/>
            </a:endParaRPr>
          </a:p>
          <a:p>
            <a:pPr marL="342900" indent="-342900">
              <a:lnSpc>
                <a:spcPct val="50000"/>
              </a:lnSpc>
              <a:spcBef>
                <a:spcPct val="20000"/>
              </a:spcBef>
              <a:buFontTx/>
              <a:buChar char="•"/>
            </a:pPr>
            <a:endParaRPr lang="en-US" sz="1800" dirty="0">
              <a:solidFill>
                <a:srgbClr val="000099"/>
              </a:solidFill>
              <a:latin typeface="Arial" charset="0"/>
            </a:endParaRPr>
          </a:p>
        </p:txBody>
      </p:sp>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r>
              <a:rPr lang="en-US" dirty="0" smtClean="0">
                <a:latin typeface="Tahoma" pitchFamily="34" charset="0"/>
                <a:cs typeface="Tahoma" pitchFamily="34" charset="0"/>
              </a:rPr>
              <a:t>Water System Profile</a:t>
            </a:r>
          </a:p>
        </p:txBody>
      </p:sp>
      <p:sp>
        <p:nvSpPr>
          <p:cNvPr id="4" name="Slide Number Placeholder 3"/>
          <p:cNvSpPr>
            <a:spLocks noGrp="1"/>
          </p:cNvSpPr>
          <p:nvPr>
            <p:ph type="sldNum" sz="quarter" idx="10"/>
          </p:nvPr>
        </p:nvSpPr>
        <p:spPr/>
        <p:txBody>
          <a:bodyPr/>
          <a:lstStyle/>
          <a:p>
            <a:pPr>
              <a:defRPr/>
            </a:pPr>
            <a:fld id="{80D4EA98-D628-4F91-8193-3BD2FE97DFBF}" type="slidenum">
              <a:rPr lang="en-US"/>
              <a:pPr>
                <a:defRPr/>
              </a:pPr>
              <a:t>62</a:t>
            </a:fld>
            <a:endParaRPr lang="en-US" sz="1200"/>
          </a:p>
        </p:txBody>
      </p:sp>
      <p:pic>
        <p:nvPicPr>
          <p:cNvPr id="5" name="Picture 4" descr="Profile.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633663"/>
            <a:ext cx="9144000" cy="1715053"/>
          </a:xfrm>
          <a:prstGeom prst="rect">
            <a:avLst/>
          </a:prstGeom>
          <a:ln>
            <a:noFill/>
          </a:ln>
          <a:effectLst>
            <a:outerShdw blurRad="190500" algn="tl" rotWithShape="0">
              <a:srgbClr val="000000">
                <a:alpha val="70000"/>
              </a:srgbClr>
            </a:outerShdw>
          </a:effectLst>
        </p:spPr>
      </p:pic>
      <p:sp>
        <p:nvSpPr>
          <p:cNvPr id="11269" name="TextBox 5"/>
          <p:cNvSpPr txBox="1">
            <a:spLocks noChangeArrowheads="1"/>
          </p:cNvSpPr>
          <p:nvPr/>
        </p:nvSpPr>
        <p:spPr bwMode="auto">
          <a:xfrm>
            <a:off x="4238625" y="2974975"/>
            <a:ext cx="588963" cy="214313"/>
          </a:xfrm>
          <a:prstGeom prst="rect">
            <a:avLst/>
          </a:prstGeom>
          <a:solidFill>
            <a:srgbClr val="D5DDF7"/>
          </a:solidFill>
          <a:ln w="9525">
            <a:noFill/>
            <a:miter lim="800000"/>
            <a:headEnd/>
            <a:tailEnd/>
          </a:ln>
        </p:spPr>
        <p:txBody>
          <a:bodyPr>
            <a:spAutoFit/>
          </a:bodyPr>
          <a:lstStyle/>
          <a:p>
            <a:pPr algn="ctr"/>
            <a:r>
              <a:rPr lang="en-US" sz="400">
                <a:latin typeface="Arial Narrow" pitchFamily="34" charset="0"/>
              </a:rPr>
              <a:t>Carroll Water </a:t>
            </a:r>
          </a:p>
          <a:p>
            <a:pPr algn="ctr"/>
            <a:r>
              <a:rPr lang="en-US" sz="400">
                <a:latin typeface="Arial Narrow" pitchFamily="34" charset="0"/>
              </a:rPr>
              <a:t>Treatment Plant</a:t>
            </a:r>
          </a:p>
        </p:txBody>
      </p:sp>
      <p:sp>
        <p:nvSpPr>
          <p:cNvPr id="11270" name="Rectangle 13"/>
          <p:cNvSpPr>
            <a:spLocks noChangeArrowheads="1"/>
          </p:cNvSpPr>
          <p:nvPr/>
        </p:nvSpPr>
        <p:spPr bwMode="auto">
          <a:xfrm>
            <a:off x="609600" y="1447800"/>
            <a:ext cx="7840663" cy="4800600"/>
          </a:xfrm>
          <a:prstGeom prst="rect">
            <a:avLst/>
          </a:prstGeom>
          <a:noFill/>
          <a:ln w="9525">
            <a:noFill/>
            <a:miter lim="800000"/>
            <a:headEnd/>
            <a:tailEnd/>
          </a:ln>
        </p:spPr>
        <p:txBody>
          <a:bodyPr/>
          <a:lstStyle/>
          <a:p>
            <a:pPr marL="342900" indent="-342900">
              <a:spcBef>
                <a:spcPct val="20000"/>
              </a:spcBef>
              <a:buFontTx/>
              <a:buChar char="•"/>
            </a:pPr>
            <a:r>
              <a:rPr lang="en-US" sz="2000" dirty="0">
                <a:solidFill>
                  <a:srgbClr val="000099"/>
                </a:solidFill>
                <a:latin typeface="Calibri" pitchFamily="34" charset="0"/>
              </a:rPr>
              <a:t>About 85% </a:t>
            </a:r>
            <a:r>
              <a:rPr lang="en-US" sz="2000" dirty="0" smtClean="0">
                <a:solidFill>
                  <a:srgbClr val="000099"/>
                </a:solidFill>
                <a:latin typeface="Calibri" pitchFamily="34" charset="0"/>
              </a:rPr>
              <a:t>of the water </a:t>
            </a:r>
            <a:r>
              <a:rPr lang="en-US" sz="2000" dirty="0">
                <a:solidFill>
                  <a:srgbClr val="000099"/>
                </a:solidFill>
                <a:latin typeface="Calibri" pitchFamily="34" charset="0"/>
              </a:rPr>
              <a:t>is delivered by gravity</a:t>
            </a:r>
          </a:p>
          <a:p>
            <a:pPr marL="342900" indent="-342900">
              <a:lnSpc>
                <a:spcPct val="50000"/>
              </a:lnSpc>
              <a:spcBef>
                <a:spcPct val="20000"/>
              </a:spcBef>
              <a:buFontTx/>
              <a:buChar char="•"/>
            </a:pPr>
            <a:endParaRPr lang="en-US" sz="1800" dirty="0">
              <a:solidFill>
                <a:srgbClr val="000099"/>
              </a:solidFill>
              <a:latin typeface="Arial" charset="0"/>
            </a:endParaRPr>
          </a:p>
        </p:txBody>
      </p:sp>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r>
              <a:rPr lang="en-US" dirty="0" smtClean="0">
                <a:latin typeface="Tahoma" pitchFamily="34" charset="0"/>
                <a:cs typeface="Tahoma" pitchFamily="34" charset="0"/>
              </a:rPr>
              <a:t>Hydroelectric Power</a:t>
            </a:r>
            <a:endParaRPr lang="en-US" dirty="0">
              <a:latin typeface="Tahoma" pitchFamily="34" charset="0"/>
              <a:cs typeface="Tahoma" pitchFamily="34" charset="0"/>
            </a:endParaRPr>
          </a:p>
        </p:txBody>
      </p:sp>
      <p:sp>
        <p:nvSpPr>
          <p:cNvPr id="8" name="Slide Number Placeholder 1"/>
          <p:cNvSpPr>
            <a:spLocks noGrp="1"/>
          </p:cNvSpPr>
          <p:nvPr>
            <p:ph type="sldNum" sz="quarter" idx="10"/>
          </p:nvPr>
        </p:nvSpPr>
        <p:spPr/>
        <p:txBody>
          <a:bodyPr/>
          <a:lstStyle/>
          <a:p>
            <a:fld id="{27946E08-1CFA-4802-8F3B-DD8ABA730063}" type="slidenum">
              <a:rPr lang="en-US" altLang="en-US"/>
              <a:pPr/>
              <a:t>63</a:t>
            </a:fld>
            <a:endParaRPr lang="en-US" altLang="en-US" sz="1200"/>
          </a:p>
        </p:txBody>
      </p:sp>
      <p:sp>
        <p:nvSpPr>
          <p:cNvPr id="19458" name="Slide Number Placeholder 1"/>
          <p:cNvSpPr txBox="1">
            <a:spLocks noGrp="1"/>
          </p:cNvSpPr>
          <p:nvPr/>
        </p:nvSpPr>
        <p:spPr bwMode="auto">
          <a:xfrm>
            <a:off x="8382000" y="6553200"/>
            <a:ext cx="381000" cy="228600"/>
          </a:xfrm>
          <a:prstGeom prst="rect">
            <a:avLst/>
          </a:prstGeom>
          <a:noFill/>
          <a:ln w="9525">
            <a:noFill/>
            <a:miter lim="800000"/>
            <a:headEnd/>
            <a:tailEnd/>
          </a:ln>
        </p:spPr>
        <p:txBody>
          <a:bodyPr/>
          <a:lstStyle/>
          <a:p>
            <a:pPr algn="r"/>
            <a:fld id="{63E9EFD8-8026-4D54-B956-3E8FB9242517}" type="slidenum">
              <a:rPr lang="en-US" sz="800">
                <a:solidFill>
                  <a:srgbClr val="003399"/>
                </a:solidFill>
                <a:latin typeface="Arial" charset="0"/>
              </a:rPr>
              <a:pPr algn="r"/>
              <a:t>63</a:t>
            </a:fld>
            <a:endParaRPr lang="en-US" sz="1200">
              <a:solidFill>
                <a:srgbClr val="003399"/>
              </a:solidFill>
              <a:latin typeface="Arial" charset="0"/>
            </a:endParaRPr>
          </a:p>
        </p:txBody>
      </p:sp>
      <p:sp>
        <p:nvSpPr>
          <p:cNvPr id="19459" name="Slide Number Placeholder 3"/>
          <p:cNvSpPr txBox="1">
            <a:spLocks noGrp="1"/>
          </p:cNvSpPr>
          <p:nvPr/>
        </p:nvSpPr>
        <p:spPr bwMode="auto">
          <a:xfrm>
            <a:off x="8382000" y="6553200"/>
            <a:ext cx="381000" cy="228600"/>
          </a:xfrm>
          <a:prstGeom prst="rect">
            <a:avLst/>
          </a:prstGeom>
          <a:noFill/>
          <a:ln w="9525">
            <a:noFill/>
            <a:miter lim="800000"/>
            <a:headEnd/>
            <a:tailEnd/>
          </a:ln>
        </p:spPr>
        <p:txBody>
          <a:bodyPr/>
          <a:lstStyle/>
          <a:p>
            <a:pPr algn="r"/>
            <a:fld id="{3F440D80-93E2-4B66-B504-73836C3E6188}" type="slidenum">
              <a:rPr lang="en-US" sz="800">
                <a:solidFill>
                  <a:srgbClr val="003399"/>
                </a:solidFill>
                <a:latin typeface="Arial" charset="0"/>
              </a:rPr>
              <a:pPr algn="r"/>
              <a:t>63</a:t>
            </a:fld>
            <a:endParaRPr lang="en-US" sz="1200">
              <a:solidFill>
                <a:srgbClr val="003399"/>
              </a:solidFill>
              <a:latin typeface="Arial" charset="0"/>
            </a:endParaRPr>
          </a:p>
        </p:txBody>
      </p:sp>
      <p:pic>
        <p:nvPicPr>
          <p:cNvPr id="19464" name="Picture 8" descr="turbine 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6171" y="1140584"/>
            <a:ext cx="3880561" cy="2910421"/>
          </a:xfrm>
          <a:prstGeom prst="rect">
            <a:avLst/>
          </a:prstGeom>
          <a:ln>
            <a:noFill/>
          </a:ln>
          <a:effectLst>
            <a:outerShdw blurRad="190500" algn="tl" rotWithShape="0">
              <a:srgbClr val="000000">
                <a:alpha val="70000"/>
              </a:srgbClr>
            </a:outerShdw>
          </a:effectLst>
        </p:spPr>
      </p:pic>
      <p:pic>
        <p:nvPicPr>
          <p:cNvPr id="9" name="Picture 3" descr="15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381" y="3503221"/>
            <a:ext cx="4727108" cy="3148177"/>
          </a:xfrm>
          <a:prstGeom prst="rect">
            <a:avLst/>
          </a:prstGeom>
          <a:ln>
            <a:noFill/>
          </a:ln>
          <a:effectLst>
            <a:outerShdw blurRad="190500" algn="tl" rotWithShape="0">
              <a:srgbClr val="000000">
                <a:alpha val="70000"/>
              </a:srgbClr>
            </a:outerShdw>
          </a:effectLst>
        </p:spPr>
      </p:pic>
      <p:pic>
        <p:nvPicPr>
          <p:cNvPr id="10" name="Picture 3" descr="01-03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86562" y="3966360"/>
            <a:ext cx="3914934" cy="2630384"/>
          </a:xfrm>
          <a:prstGeom prst="rect">
            <a:avLst/>
          </a:prstGeom>
          <a:ln>
            <a:noFill/>
          </a:ln>
          <a:effectLst>
            <a:outerShdw blurRad="190500" algn="tl" rotWithShape="0">
              <a:srgbClr val="000000">
                <a:alpha val="70000"/>
              </a:srgbClr>
            </a:outerShdw>
          </a:effectLst>
        </p:spPr>
      </p:pic>
      <p:pic>
        <p:nvPicPr>
          <p:cNvPr id="11" name="Picture 4" descr="2008-7-8DItourLBE 0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2856" y="1012024"/>
            <a:ext cx="2606999" cy="3031444"/>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68DADD13-5DC5-4858-8A44-4A8D82D45284}" type="slidenum">
              <a:rPr lang="en-US" altLang="en-US"/>
              <a:pPr/>
              <a:t>64</a:t>
            </a:fld>
            <a:endParaRPr lang="en-US" altLang="en-US" sz="1200"/>
          </a:p>
        </p:txBody>
      </p:sp>
      <p:sp>
        <p:nvSpPr>
          <p:cNvPr id="10242" name="Rectangle 2"/>
          <p:cNvSpPr>
            <a:spLocks noGrp="1" noChangeArrowheads="1"/>
          </p:cNvSpPr>
          <p:nvPr>
            <p:ph type="title"/>
          </p:nvPr>
        </p:nvSpPr>
        <p:spPr/>
        <p:txBody>
          <a:bodyPr/>
          <a:lstStyle/>
          <a:p>
            <a:r>
              <a:rPr lang="en-US" dirty="0">
                <a:latin typeface="Tahoma" pitchFamily="34" charset="0"/>
                <a:cs typeface="Tahoma" pitchFamily="34" charset="0"/>
              </a:rPr>
              <a:t>Methane Utilization </a:t>
            </a:r>
            <a:r>
              <a:rPr lang="en-US" dirty="0" smtClean="0">
                <a:latin typeface="Tahoma" pitchFamily="34" charset="0"/>
                <a:cs typeface="Tahoma" pitchFamily="34" charset="0"/>
              </a:rPr>
              <a:t>At Deer </a:t>
            </a:r>
            <a:r>
              <a:rPr lang="en-US" dirty="0">
                <a:latin typeface="Tahoma" pitchFamily="34" charset="0"/>
                <a:cs typeface="Tahoma" pitchFamily="34" charset="0"/>
              </a:rPr>
              <a:t>Island</a:t>
            </a:r>
          </a:p>
        </p:txBody>
      </p:sp>
      <p:pic>
        <p:nvPicPr>
          <p:cNvPr id="10244" name="Picture 4" descr="SL318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12" y="2558546"/>
            <a:ext cx="5305645" cy="3763027"/>
          </a:xfrm>
          <a:prstGeom prst="rect">
            <a:avLst/>
          </a:prstGeom>
          <a:ln>
            <a:noFill/>
          </a:ln>
          <a:effectLst>
            <a:outerShdw blurRad="190500" algn="tl" rotWithShape="0">
              <a:srgbClr val="000000">
                <a:alpha val="70000"/>
              </a:srgbClr>
            </a:outerShdw>
          </a:effectLst>
        </p:spPr>
      </p:pic>
      <p:pic>
        <p:nvPicPr>
          <p:cNvPr id="10245" name="Picture 5" descr="2008-7-8DItourLBE 019"/>
          <p:cNvPicPr>
            <a:picLocks noChangeAspect="1" noChangeArrowheads="1"/>
          </p:cNvPicPr>
          <p:nvPr/>
        </p:nvPicPr>
        <p:blipFill>
          <a:blip r:embed="rId3" cstate="print">
            <a:lum bright="10000" contrast="4000"/>
          </a:blip>
          <a:srcRect/>
          <a:stretch>
            <a:fillRect/>
          </a:stretch>
        </p:blipFill>
        <p:spPr bwMode="auto">
          <a:xfrm>
            <a:off x="4895408" y="1509645"/>
            <a:ext cx="3919537" cy="2941638"/>
          </a:xfrm>
          <a:prstGeom prst="rect">
            <a:avLst/>
          </a:prstGeom>
          <a:ln>
            <a:noFill/>
          </a:ln>
          <a:effectLst>
            <a:outerShdw blurRad="190500" algn="tl" rotWithShape="0">
              <a:srgbClr val="000000">
                <a:alpha val="70000"/>
              </a:srgbClr>
            </a:outerShdw>
          </a:effectLst>
        </p:spPr>
      </p:pic>
      <p:sp>
        <p:nvSpPr>
          <p:cNvPr id="10246" name="Text Box 6"/>
          <p:cNvSpPr txBox="1">
            <a:spLocks noChangeArrowheads="1"/>
          </p:cNvSpPr>
          <p:nvPr/>
        </p:nvSpPr>
        <p:spPr bwMode="auto">
          <a:xfrm>
            <a:off x="4756150" y="2049463"/>
            <a:ext cx="184150" cy="396875"/>
          </a:xfrm>
          <a:prstGeom prst="rect">
            <a:avLst/>
          </a:prstGeom>
          <a:noFill/>
          <a:ln w="9525">
            <a:noFill/>
            <a:miter lim="800000"/>
            <a:headEnd/>
            <a:tailEnd/>
          </a:ln>
          <a:effectLst/>
        </p:spPr>
        <p:txBody>
          <a:bodyPr wrap="none">
            <a:spAutoFit/>
          </a:bodyPr>
          <a:lstStyle/>
          <a:p>
            <a:endParaRPr lang="en-US"/>
          </a:p>
        </p:txBody>
      </p:sp>
      <p:sp>
        <p:nvSpPr>
          <p:cNvPr id="8" name="TextBox 7"/>
          <p:cNvSpPr txBox="1"/>
          <p:nvPr/>
        </p:nvSpPr>
        <p:spPr>
          <a:xfrm>
            <a:off x="666750" y="1524000"/>
            <a:ext cx="3227996" cy="400110"/>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003399"/>
                </a:solidFill>
              </a:rPr>
              <a:t>98% of methane is utilized</a:t>
            </a:r>
            <a:endParaRPr lang="en-US" sz="2000" dirty="0">
              <a:solidFill>
                <a:srgbClr val="003399"/>
              </a:solidFill>
            </a:endParaRPr>
          </a:p>
        </p:txBody>
      </p:sp>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83326" y="3311823"/>
            <a:ext cx="4548027" cy="3411703"/>
          </a:xfrm>
          <a:prstGeom prst="rect">
            <a:avLst/>
          </a:prstGeom>
          <a:ln>
            <a:noFill/>
          </a:ln>
          <a:effectLst>
            <a:outerShdw blurRad="190500" algn="tl" rotWithShape="0">
              <a:srgbClr val="000000">
                <a:alpha val="70000"/>
              </a:srgbClr>
            </a:outerShdw>
          </a:effectLst>
        </p:spPr>
      </p:pic>
      <p:sp>
        <p:nvSpPr>
          <p:cNvPr id="5" name="Slide Number Placeholder 3"/>
          <p:cNvSpPr>
            <a:spLocks noGrp="1"/>
          </p:cNvSpPr>
          <p:nvPr>
            <p:ph type="sldNum" sz="quarter" idx="10"/>
          </p:nvPr>
        </p:nvSpPr>
        <p:spPr/>
        <p:txBody>
          <a:bodyPr/>
          <a:lstStyle/>
          <a:p>
            <a:fld id="{97BA449C-35E4-4591-B560-E1D48AA211E9}" type="slidenum">
              <a:rPr lang="en-US" altLang="en-US"/>
              <a:pPr/>
              <a:t>65</a:t>
            </a:fld>
            <a:endParaRPr lang="en-US" altLang="en-US" sz="1200"/>
          </a:p>
        </p:txBody>
      </p:sp>
      <p:sp>
        <p:nvSpPr>
          <p:cNvPr id="15362" name="Rectangle 2"/>
          <p:cNvSpPr>
            <a:spLocks noGrp="1" noChangeArrowheads="1"/>
          </p:cNvSpPr>
          <p:nvPr>
            <p:ph type="title"/>
          </p:nvPr>
        </p:nvSpPr>
        <p:spPr/>
        <p:txBody>
          <a:bodyPr/>
          <a:lstStyle/>
          <a:p>
            <a:r>
              <a:rPr lang="en-US" dirty="0" smtClean="0">
                <a:latin typeface="Tahoma" pitchFamily="34" charset="0"/>
                <a:cs typeface="Tahoma" pitchFamily="34" charset="0"/>
              </a:rPr>
              <a:t>Solar Power</a:t>
            </a:r>
            <a:endParaRPr lang="en-US" dirty="0">
              <a:latin typeface="Tahoma" pitchFamily="34" charset="0"/>
              <a:cs typeface="Tahoma" pitchFamily="34" charset="0"/>
            </a:endParaRPr>
          </a:p>
        </p:txBody>
      </p:sp>
      <p:sp>
        <p:nvSpPr>
          <p:cNvPr id="15363" name="Rectangle 3"/>
          <p:cNvSpPr>
            <a:spLocks noGrp="1" noChangeArrowheads="1"/>
          </p:cNvSpPr>
          <p:nvPr>
            <p:ph type="body" idx="1"/>
          </p:nvPr>
        </p:nvSpPr>
        <p:spPr>
          <a:xfrm>
            <a:off x="557274" y="1267445"/>
            <a:ext cx="8001000" cy="1561481"/>
          </a:xfrm>
        </p:spPr>
        <p:txBody>
          <a:bodyPr/>
          <a:lstStyle/>
          <a:p>
            <a:endParaRPr lang="en-US" sz="1800" dirty="0"/>
          </a:p>
        </p:txBody>
      </p:sp>
      <p:pic>
        <p:nvPicPr>
          <p:cNvPr id="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731" y="1048932"/>
            <a:ext cx="3738791" cy="2487880"/>
          </a:xfrm>
          <a:prstGeom prst="rect">
            <a:avLst/>
          </a:prstGeom>
          <a:ln>
            <a:noFill/>
          </a:ln>
          <a:effectLst>
            <a:outerShdw blurRad="190500" algn="tl" rotWithShape="0">
              <a:srgbClr val="000000">
                <a:alpha val="70000"/>
              </a:srgbClr>
            </a:outerShdw>
          </a:effectLst>
        </p:spPr>
      </p:pic>
      <p:pic>
        <p:nvPicPr>
          <p:cNvPr id="8" name="Picture 2" descr="C:\Users\patneaude_k\Pictures\Energy\111102-0182.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3598" y="1383748"/>
            <a:ext cx="4333875" cy="2889251"/>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8E84B1E8-13CC-4FA7-9B10-3F0C14D083E9}" type="slidenum">
              <a:rPr lang="en-US" altLang="en-US"/>
              <a:pPr/>
              <a:t>66</a:t>
            </a:fld>
            <a:endParaRPr lang="en-US" altLang="en-US" sz="1200"/>
          </a:p>
        </p:txBody>
      </p:sp>
      <p:sp>
        <p:nvSpPr>
          <p:cNvPr id="13314" name="Rectangle 2"/>
          <p:cNvSpPr>
            <a:spLocks noGrp="1" noChangeArrowheads="1"/>
          </p:cNvSpPr>
          <p:nvPr>
            <p:ph type="title"/>
          </p:nvPr>
        </p:nvSpPr>
        <p:spPr>
          <a:xfrm>
            <a:off x="914401" y="135387"/>
            <a:ext cx="7972425" cy="609600"/>
          </a:xfrm>
        </p:spPr>
        <p:txBody>
          <a:bodyPr/>
          <a:lstStyle/>
          <a:p>
            <a:r>
              <a:rPr lang="en-US" dirty="0" smtClean="0">
                <a:latin typeface="Tahoma" pitchFamily="34" charset="0"/>
                <a:cs typeface="Tahoma" pitchFamily="34" charset="0"/>
              </a:rPr>
              <a:t>Wind Power</a:t>
            </a:r>
            <a:endParaRPr lang="en-US" dirty="0">
              <a:latin typeface="Tahoma" pitchFamily="34" charset="0"/>
              <a:cs typeface="Tahoma" pitchFamily="34" charset="0"/>
            </a:endParaRPr>
          </a:p>
        </p:txBody>
      </p:sp>
      <p:pic>
        <p:nvPicPr>
          <p:cNvPr id="13317" name="Picture 5" descr="DSC0198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8649" y="1144063"/>
            <a:ext cx="5218030" cy="3472761"/>
          </a:xfrm>
          <a:prstGeom prst="rect">
            <a:avLst/>
          </a:prstGeom>
          <a:ln>
            <a:noFill/>
          </a:ln>
          <a:effectLst>
            <a:outerShdw blurRad="190500" algn="tl" rotWithShape="0">
              <a:srgbClr val="000000">
                <a:alpha val="70000"/>
              </a:srgbClr>
            </a:outerShdw>
          </a:effectLst>
        </p:spPr>
      </p:pic>
      <p:pic>
        <p:nvPicPr>
          <p:cNvPr id="7" name="Picture 2" descr="E:\FloDesign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1991" y="3747247"/>
            <a:ext cx="1989640" cy="2994212"/>
          </a:xfrm>
          <a:prstGeom prst="rect">
            <a:avLst/>
          </a:prstGeom>
          <a:ln>
            <a:noFill/>
          </a:ln>
          <a:effectLst>
            <a:outerShdw blurRad="190500" algn="tl" rotWithShape="0">
              <a:srgbClr val="000000">
                <a:alpha val="70000"/>
              </a:srgbClr>
            </a:outerShdw>
          </a:effectLst>
        </p:spPr>
      </p:pic>
      <p:pic>
        <p:nvPicPr>
          <p:cNvPr id="9" name="Picture 4" descr="C:\Users\patneaude_k\Pictures\Energy\111102-0261.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929" y="1464609"/>
            <a:ext cx="3441699" cy="5162551"/>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6" name="Title 5"/>
          <p:cNvSpPr>
            <a:spLocks noGrp="1"/>
          </p:cNvSpPr>
          <p:nvPr>
            <p:ph type="title"/>
          </p:nvPr>
        </p:nvSpPr>
        <p:spPr/>
        <p:txBody>
          <a:bodyPr/>
          <a:lstStyle/>
          <a:p>
            <a:r>
              <a:rPr lang="en-US" dirty="0" smtClean="0"/>
              <a:t>Public Access</a:t>
            </a:r>
            <a:endParaRPr lang="en-US" dirty="0"/>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67</a:t>
            </a:fld>
            <a:endParaRPr lang="en-US" altLang="en-US" sz="1200"/>
          </a:p>
        </p:txBody>
      </p:sp>
      <p:pic>
        <p:nvPicPr>
          <p:cNvPr id="1085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0885" y="2753834"/>
            <a:ext cx="5046921" cy="3785191"/>
          </a:xfrm>
          <a:prstGeom prst="rect">
            <a:avLst/>
          </a:prstGeom>
          <a:ln>
            <a:noFill/>
          </a:ln>
          <a:effectLst>
            <a:outerShdw blurRad="190500" algn="tl" rotWithShape="0">
              <a:srgbClr val="000000">
                <a:alpha val="70000"/>
              </a:srgbClr>
            </a:outerShdw>
          </a:effectLst>
        </p:spPr>
      </p:pic>
      <p:pic>
        <p:nvPicPr>
          <p:cNvPr id="1085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563" y="1013637"/>
            <a:ext cx="4759842" cy="3558363"/>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dirty="0"/>
          </a:p>
        </p:txBody>
      </p:sp>
      <p:sp>
        <p:nvSpPr>
          <p:cNvPr id="7" name="Title 6"/>
          <p:cNvSpPr>
            <a:spLocks noGrp="1"/>
          </p:cNvSpPr>
          <p:nvPr>
            <p:ph type="title"/>
          </p:nvPr>
        </p:nvSpPr>
        <p:spPr/>
        <p:txBody>
          <a:bodyPr/>
          <a:lstStyle/>
          <a:p>
            <a:r>
              <a:rPr lang="en-US" dirty="0" smtClean="0"/>
              <a:t>Alewife </a:t>
            </a:r>
            <a:r>
              <a:rPr lang="en-US" dirty="0" err="1" smtClean="0"/>
              <a:t>Stormwater</a:t>
            </a:r>
            <a:r>
              <a:rPr lang="en-US" dirty="0" smtClean="0"/>
              <a:t> Wetland</a:t>
            </a:r>
            <a:endParaRPr lang="en-US" dirty="0"/>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68</a:t>
            </a:fld>
            <a:endParaRPr lang="en-US" altLang="en-US" sz="1200"/>
          </a:p>
        </p:txBody>
      </p:sp>
      <p:pic>
        <p:nvPicPr>
          <p:cNvPr id="6" name="Picture 8" descr="C:\Users\CONVERY_R\Desktop\2015-06-04LawlerLecture\Final Drafts\New pieces\AlewifeWetlan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4981" y="968747"/>
            <a:ext cx="5007536" cy="3755652"/>
          </a:xfrm>
          <a:prstGeom prst="rect">
            <a:avLst/>
          </a:prstGeom>
          <a:ln>
            <a:noFill/>
          </a:ln>
          <a:effectLst>
            <a:outerShdw blurRad="190500" algn="tl" rotWithShape="0">
              <a:srgbClr val="000000">
                <a:alpha val="70000"/>
              </a:srgbClr>
            </a:outerShdw>
          </a:effectLst>
        </p:spPr>
      </p:pic>
      <p:pic>
        <p:nvPicPr>
          <p:cNvPr id="1054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65176" y="3228561"/>
            <a:ext cx="5267326" cy="3501975"/>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Aqueduct Trails</a:t>
            </a:r>
            <a:endParaRPr lang="en-US" dirty="0"/>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69</a:t>
            </a:fld>
            <a:endParaRPr lang="en-US" altLang="en-US" sz="1200"/>
          </a:p>
        </p:txBody>
      </p:sp>
      <p:pic>
        <p:nvPicPr>
          <p:cNvPr id="1566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49526" y="1052623"/>
            <a:ext cx="6103088" cy="3795824"/>
          </a:xfrm>
          <a:prstGeom prst="rect">
            <a:avLst/>
          </a:prstGeom>
          <a:ln>
            <a:noFill/>
          </a:ln>
          <a:effectLst>
            <a:outerShdw blurRad="190500" algn="tl" rotWithShape="0">
              <a:srgbClr val="000000">
                <a:alpha val="70000"/>
              </a:srgbClr>
            </a:outerShdw>
          </a:effectLst>
        </p:spPr>
      </p:pic>
      <p:pic>
        <p:nvPicPr>
          <p:cNvPr id="109570" name="Picture 2" descr="C:\Users\CONVERY_R\Documents\BOARD\Transition Report11-14\Pictures\i-fqkr8s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495" y="3363620"/>
            <a:ext cx="5390707" cy="3302997"/>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ctr">
              <a:buNone/>
            </a:pPr>
            <a:endParaRPr lang="en-US" sz="3200" dirty="0" smtClean="0"/>
          </a:p>
          <a:p>
            <a:pPr algn="ctr">
              <a:buNone/>
            </a:pPr>
            <a:endParaRPr lang="en-US" sz="3200" dirty="0" smtClean="0"/>
          </a:p>
          <a:p>
            <a:pPr algn="ctr">
              <a:buNone/>
            </a:pPr>
            <a:endParaRPr lang="en-US" sz="3200" dirty="0" smtClean="0"/>
          </a:p>
          <a:p>
            <a:pPr algn="ctr">
              <a:buNone/>
            </a:pPr>
            <a:r>
              <a:rPr lang="en-US" sz="3200" dirty="0" smtClean="0"/>
              <a:t>What did we inherit?</a:t>
            </a:r>
            <a:endParaRPr lang="en-US" sz="3200" dirty="0"/>
          </a:p>
        </p:txBody>
      </p:sp>
      <p:sp>
        <p:nvSpPr>
          <p:cNvPr id="4" name="Title 3"/>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7</a:t>
            </a:fld>
            <a:endParaRPr lang="en-US" sz="1200" dirty="0"/>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ctr">
              <a:buNone/>
            </a:pPr>
            <a:endParaRPr lang="en-US" sz="3200" dirty="0" smtClean="0"/>
          </a:p>
          <a:p>
            <a:pPr algn="ctr">
              <a:buNone/>
            </a:pPr>
            <a:endParaRPr lang="en-US" sz="3200" dirty="0" smtClean="0"/>
          </a:p>
          <a:p>
            <a:pPr algn="ctr">
              <a:buNone/>
            </a:pPr>
            <a:endParaRPr lang="en-US" sz="3200" dirty="0" smtClean="0"/>
          </a:p>
          <a:p>
            <a:pPr algn="ctr">
              <a:buNone/>
            </a:pPr>
            <a:r>
              <a:rPr lang="en-US" sz="3200" dirty="0" smtClean="0"/>
              <a:t>What have we learned?</a:t>
            </a:r>
            <a:endParaRPr lang="en-US" sz="3200" dirty="0"/>
          </a:p>
        </p:txBody>
      </p:sp>
      <p:sp>
        <p:nvSpPr>
          <p:cNvPr id="4" name="Title 3"/>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pPr>
              <a:defRPr/>
            </a:pPr>
            <a:fld id="{4950C343-94EC-4B0A-98D0-C03C31B3B269}" type="slidenum">
              <a:rPr lang="en-US" smtClean="0"/>
              <a:pPr>
                <a:defRPr/>
              </a:pPr>
              <a:t>70</a:t>
            </a:fld>
            <a:endParaRPr lang="en-US" sz="1200" dirty="0"/>
          </a:p>
        </p:txBody>
      </p:sp>
    </p:spTree>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8403C0D5-9A65-4911-88A8-FA3948A1DE7B}" type="slidenum">
              <a:rPr lang="en-US" altLang="en-US"/>
              <a:pPr>
                <a:defRPr/>
              </a:pPr>
              <a:t>71</a:t>
            </a:fld>
            <a:endParaRPr lang="en-US" altLang="en-US" sz="1200"/>
          </a:p>
        </p:txBody>
      </p:sp>
      <p:sp>
        <p:nvSpPr>
          <p:cNvPr id="29699" name="Rectangle 2"/>
          <p:cNvSpPr>
            <a:spLocks noGrp="1" noChangeArrowheads="1"/>
          </p:cNvSpPr>
          <p:nvPr>
            <p:ph type="title"/>
          </p:nvPr>
        </p:nvSpPr>
        <p:spPr/>
        <p:txBody>
          <a:bodyPr/>
          <a:lstStyle/>
          <a:p>
            <a:r>
              <a:rPr lang="en-US" smtClean="0"/>
              <a:t>Utility Conflicts Abound In Older Cities</a:t>
            </a:r>
          </a:p>
        </p:txBody>
      </p:sp>
      <p:sp>
        <p:nvSpPr>
          <p:cNvPr id="29700" name="Rectangle 3"/>
          <p:cNvSpPr>
            <a:spLocks noGrp="1" noChangeArrowheads="1"/>
          </p:cNvSpPr>
          <p:nvPr>
            <p:ph type="body" idx="1"/>
          </p:nvPr>
        </p:nvSpPr>
        <p:spPr/>
        <p:txBody>
          <a:bodyPr/>
          <a:lstStyle/>
          <a:p>
            <a:endParaRPr lang="en-US" smtClean="0"/>
          </a:p>
        </p:txBody>
      </p:sp>
      <p:pic>
        <p:nvPicPr>
          <p:cNvPr id="848900" name="Picture 4" descr="Malden, Hancock at Cross, Section 14 Valve work, 6-03-09 00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675" y="1083701"/>
            <a:ext cx="7497431" cy="562356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97E582E6-2A27-40BB-83A5-AB3C3E69AB81}" type="slidenum">
              <a:rPr lang="en-US" altLang="en-US"/>
              <a:pPr>
                <a:defRPr/>
              </a:pPr>
              <a:t>72</a:t>
            </a:fld>
            <a:endParaRPr lang="en-US" altLang="en-US" sz="1200"/>
          </a:p>
        </p:txBody>
      </p:sp>
      <p:sp>
        <p:nvSpPr>
          <p:cNvPr id="30723" name="Rectangle 2"/>
          <p:cNvSpPr>
            <a:spLocks noGrp="1" noChangeArrowheads="1"/>
          </p:cNvSpPr>
          <p:nvPr>
            <p:ph type="title"/>
          </p:nvPr>
        </p:nvSpPr>
        <p:spPr/>
        <p:txBody>
          <a:bodyPr/>
          <a:lstStyle/>
          <a:p>
            <a:r>
              <a:rPr lang="en-US" smtClean="0"/>
              <a:t>(And It’s Nothing New)</a:t>
            </a:r>
          </a:p>
        </p:txBody>
      </p:sp>
      <p:sp>
        <p:nvSpPr>
          <p:cNvPr id="30724" name="Rectangle 3"/>
          <p:cNvSpPr>
            <a:spLocks noGrp="1" noChangeArrowheads="1"/>
          </p:cNvSpPr>
          <p:nvPr>
            <p:ph type="body" idx="1"/>
          </p:nvPr>
        </p:nvSpPr>
        <p:spPr/>
        <p:txBody>
          <a:bodyPr/>
          <a:lstStyle/>
          <a:p>
            <a:endParaRPr lang="en-US" smtClean="0"/>
          </a:p>
        </p:txBody>
      </p:sp>
      <p:pic>
        <p:nvPicPr>
          <p:cNvPr id="832516" name="Picture 4" descr="737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9667" y="1117899"/>
            <a:ext cx="7653585" cy="562356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FE4086-1E41-494F-BA76-66A34BF55577}" type="slidenum">
              <a:rPr lang="en-US" altLang="en-US"/>
              <a:pPr>
                <a:defRPr/>
              </a:pPr>
              <a:t>73</a:t>
            </a:fld>
            <a:endParaRPr lang="en-US" altLang="en-US" sz="1200"/>
          </a:p>
        </p:txBody>
      </p:sp>
      <p:sp>
        <p:nvSpPr>
          <p:cNvPr id="32771" name="Rectangle 2"/>
          <p:cNvSpPr>
            <a:spLocks noGrp="1" noChangeArrowheads="1"/>
          </p:cNvSpPr>
          <p:nvPr>
            <p:ph type="title"/>
          </p:nvPr>
        </p:nvSpPr>
        <p:spPr/>
        <p:txBody>
          <a:bodyPr/>
          <a:lstStyle/>
          <a:p>
            <a:r>
              <a:rPr lang="en-US" smtClean="0"/>
              <a:t>Creative Construction Technologies</a:t>
            </a:r>
          </a:p>
        </p:txBody>
      </p:sp>
      <p:sp>
        <p:nvSpPr>
          <p:cNvPr id="32772" name="Rectangle 3"/>
          <p:cNvSpPr>
            <a:spLocks noGrp="1" noChangeArrowheads="1"/>
          </p:cNvSpPr>
          <p:nvPr>
            <p:ph type="body" idx="1"/>
          </p:nvPr>
        </p:nvSpPr>
        <p:spPr/>
        <p:txBody>
          <a:bodyPr/>
          <a:lstStyle/>
          <a:p>
            <a:r>
              <a:rPr lang="en-US" sz="2400" dirty="0" smtClean="0"/>
              <a:t>Means and methods</a:t>
            </a:r>
          </a:p>
          <a:p>
            <a:endParaRPr lang="en-US" sz="2400" dirty="0" smtClean="0"/>
          </a:p>
          <a:p>
            <a:r>
              <a:rPr lang="en-US" sz="2400" dirty="0" smtClean="0"/>
              <a:t>New technologies are developed all the time</a:t>
            </a:r>
          </a:p>
          <a:p>
            <a:endParaRPr lang="en-US" sz="2400" dirty="0" smtClean="0"/>
          </a:p>
          <a:p>
            <a:r>
              <a:rPr lang="en-US" sz="2400" dirty="0" smtClean="0"/>
              <a:t>Need to choose the right tool for the job</a:t>
            </a:r>
          </a:p>
          <a:p>
            <a:endParaRPr lang="en-US" sz="2400" dirty="0" smtClean="0"/>
          </a:p>
          <a:p>
            <a:r>
              <a:rPr lang="en-US" sz="2400" dirty="0" smtClean="0"/>
              <a:t>If it seems too good to be true, it probably is</a:t>
            </a:r>
          </a:p>
          <a:p>
            <a:endParaRPr lang="en-US" dirty="0" smtClean="0"/>
          </a:p>
          <a:p>
            <a:endParaRPr lang="en-US" dirty="0" smtClean="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33795" name="Rectangle 2"/>
          <p:cNvSpPr>
            <a:spLocks noGrp="1" noChangeArrowheads="1"/>
          </p:cNvSpPr>
          <p:nvPr>
            <p:ph type="title"/>
          </p:nvPr>
        </p:nvSpPr>
        <p:spPr/>
        <p:txBody>
          <a:bodyPr/>
          <a:lstStyle/>
          <a:p>
            <a:r>
              <a:rPr lang="en-US" smtClean="0"/>
              <a:t>Microtunneling East Boston Branch Sewer</a:t>
            </a:r>
          </a:p>
        </p:txBody>
      </p:sp>
      <p:sp>
        <p:nvSpPr>
          <p:cNvPr id="5" name="Slide Number Placeholder 4"/>
          <p:cNvSpPr>
            <a:spLocks noGrp="1"/>
          </p:cNvSpPr>
          <p:nvPr>
            <p:ph type="sldNum" sz="quarter" idx="10"/>
          </p:nvPr>
        </p:nvSpPr>
        <p:spPr/>
        <p:txBody>
          <a:bodyPr/>
          <a:lstStyle/>
          <a:p>
            <a:pPr>
              <a:defRPr/>
            </a:pPr>
            <a:fld id="{A08DC154-CF51-4913-AC0D-7E76D165D579}" type="slidenum">
              <a:rPr lang="en-US" altLang="en-US"/>
              <a:pPr>
                <a:defRPr/>
              </a:pPr>
              <a:t>74</a:t>
            </a:fld>
            <a:endParaRPr lang="en-US" altLang="en-US" sz="1200"/>
          </a:p>
        </p:txBody>
      </p:sp>
      <p:pic>
        <p:nvPicPr>
          <p:cNvPr id="834564" name="Picture 4" descr="JS9A - RS9 Drive #1-66"/>
          <p:cNvPicPr>
            <a:picLocks noChangeAspect="1" noChangeArrowheads="1"/>
          </p:cNvPicPr>
          <p:nvPr/>
        </p:nvPicPr>
        <p:blipFill>
          <a:blip r:embed="rId2" cstate="print"/>
          <a:srcRect/>
          <a:stretch>
            <a:fillRect/>
          </a:stretch>
        </p:blipFill>
        <p:spPr bwMode="auto">
          <a:xfrm>
            <a:off x="661988" y="1319214"/>
            <a:ext cx="4316412" cy="3240087"/>
          </a:xfrm>
          <a:prstGeom prst="rect">
            <a:avLst/>
          </a:prstGeom>
          <a:ln>
            <a:noFill/>
          </a:ln>
          <a:effectLst>
            <a:outerShdw blurRad="190500" algn="tl" rotWithShape="0">
              <a:srgbClr val="000000">
                <a:alpha val="70000"/>
              </a:srgbClr>
            </a:outerShdw>
          </a:effectLst>
        </p:spPr>
      </p:pic>
      <p:pic>
        <p:nvPicPr>
          <p:cNvPr id="83456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6002" y="1884365"/>
            <a:ext cx="3427413" cy="4568825"/>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34819" name="Rectangle 2"/>
          <p:cNvSpPr>
            <a:spLocks noGrp="1" noChangeArrowheads="1"/>
          </p:cNvSpPr>
          <p:nvPr>
            <p:ph type="title"/>
          </p:nvPr>
        </p:nvSpPr>
        <p:spPr/>
        <p:txBody>
          <a:bodyPr/>
          <a:lstStyle/>
          <a:p>
            <a:r>
              <a:rPr lang="en-US" smtClean="0"/>
              <a:t>Pipebursting East Boston Branch Sewer</a:t>
            </a:r>
          </a:p>
        </p:txBody>
      </p:sp>
      <p:sp>
        <p:nvSpPr>
          <p:cNvPr id="5" name="Slide Number Placeholder 4"/>
          <p:cNvSpPr>
            <a:spLocks noGrp="1"/>
          </p:cNvSpPr>
          <p:nvPr>
            <p:ph type="sldNum" sz="quarter" idx="10"/>
          </p:nvPr>
        </p:nvSpPr>
        <p:spPr/>
        <p:txBody>
          <a:bodyPr/>
          <a:lstStyle/>
          <a:p>
            <a:pPr>
              <a:defRPr/>
            </a:pPr>
            <a:fld id="{6C1D5CC7-8DFD-499A-A560-7C398E32806D}" type="slidenum">
              <a:rPr lang="en-US" altLang="en-US"/>
              <a:pPr>
                <a:defRPr/>
              </a:pPr>
              <a:t>75</a:t>
            </a:fld>
            <a:endParaRPr lang="en-US" altLang="en-US" sz="1200"/>
          </a:p>
        </p:txBody>
      </p:sp>
      <p:pic>
        <p:nvPicPr>
          <p:cNvPr id="835587" name="Picture 3" descr="IS#9 pneumatic machine"/>
          <p:cNvPicPr>
            <a:picLocks noChangeAspect="1" noChangeArrowheads="1"/>
          </p:cNvPicPr>
          <p:nvPr/>
        </p:nvPicPr>
        <p:blipFill>
          <a:blip r:embed="rId2" cstate="print"/>
          <a:srcRect/>
          <a:stretch>
            <a:fillRect/>
          </a:stretch>
        </p:blipFill>
        <p:spPr bwMode="auto">
          <a:xfrm>
            <a:off x="857251" y="1453497"/>
            <a:ext cx="3402013" cy="4540251"/>
          </a:xfrm>
          <a:prstGeom prst="rect">
            <a:avLst/>
          </a:prstGeom>
          <a:ln>
            <a:noFill/>
          </a:ln>
          <a:effectLst>
            <a:outerShdw blurRad="190500" algn="tl" rotWithShape="0">
              <a:srgbClr val="000000">
                <a:alpha val="70000"/>
              </a:srgbClr>
            </a:outerShdw>
          </a:effectLst>
        </p:spPr>
      </p:pic>
      <p:pic>
        <p:nvPicPr>
          <p:cNvPr id="835588" name="Picture 4" descr="Marginal-Border 004"/>
          <p:cNvPicPr>
            <a:picLocks noChangeAspect="1" noChangeArrowheads="1"/>
          </p:cNvPicPr>
          <p:nvPr/>
        </p:nvPicPr>
        <p:blipFill>
          <a:blip r:embed="rId3" cstate="print"/>
          <a:srcRect/>
          <a:stretch>
            <a:fillRect/>
          </a:stretch>
        </p:blipFill>
        <p:spPr bwMode="auto">
          <a:xfrm>
            <a:off x="4032250" y="2878137"/>
            <a:ext cx="4664075" cy="3498851"/>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35843" name="Rectangle 2"/>
          <p:cNvSpPr>
            <a:spLocks noGrp="1" noChangeArrowheads="1"/>
          </p:cNvSpPr>
          <p:nvPr>
            <p:ph type="title"/>
          </p:nvPr>
        </p:nvSpPr>
        <p:spPr/>
        <p:txBody>
          <a:bodyPr/>
          <a:lstStyle/>
          <a:p>
            <a:r>
              <a:rPr lang="en-US" smtClean="0"/>
              <a:t>Soft-ground Tunneling South Boston</a:t>
            </a:r>
          </a:p>
        </p:txBody>
      </p:sp>
      <p:sp>
        <p:nvSpPr>
          <p:cNvPr id="5" name="Slide Number Placeholder 4"/>
          <p:cNvSpPr>
            <a:spLocks noGrp="1"/>
          </p:cNvSpPr>
          <p:nvPr>
            <p:ph type="sldNum" sz="quarter" idx="10"/>
          </p:nvPr>
        </p:nvSpPr>
        <p:spPr/>
        <p:txBody>
          <a:bodyPr/>
          <a:lstStyle/>
          <a:p>
            <a:pPr>
              <a:defRPr/>
            </a:pPr>
            <a:fld id="{87C7DA46-ED38-454B-9E5F-BDA6E7C57406}" type="slidenum">
              <a:rPr lang="en-US" altLang="en-US"/>
              <a:pPr>
                <a:defRPr/>
              </a:pPr>
              <a:t>76</a:t>
            </a:fld>
            <a:endParaRPr lang="en-US" altLang="en-US" sz="1200"/>
          </a:p>
        </p:txBody>
      </p:sp>
      <p:pic>
        <p:nvPicPr>
          <p:cNvPr id="841734" name="Picture 6"/>
          <p:cNvPicPr>
            <a:picLocks noChangeAspect="1" noChangeArrowheads="1"/>
          </p:cNvPicPr>
          <p:nvPr/>
        </p:nvPicPr>
        <p:blipFill>
          <a:blip r:embed="rId2" cstate="print"/>
          <a:srcRect/>
          <a:stretch>
            <a:fillRect/>
          </a:stretch>
        </p:blipFill>
        <p:spPr bwMode="auto">
          <a:xfrm>
            <a:off x="3957638" y="3187700"/>
            <a:ext cx="4800600" cy="3209925"/>
          </a:xfrm>
          <a:prstGeom prst="rect">
            <a:avLst/>
          </a:prstGeom>
          <a:ln>
            <a:noFill/>
          </a:ln>
          <a:effectLst>
            <a:outerShdw blurRad="190500" algn="tl" rotWithShape="0">
              <a:srgbClr val="000000">
                <a:alpha val="70000"/>
              </a:srgbClr>
            </a:outerShdw>
          </a:effectLst>
        </p:spPr>
      </p:pic>
      <p:pic>
        <p:nvPicPr>
          <p:cNvPr id="84173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213" y="1855789"/>
            <a:ext cx="4268787" cy="3201987"/>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36867" name="Rectangle 2"/>
          <p:cNvSpPr>
            <a:spLocks noGrp="1" noChangeArrowheads="1"/>
          </p:cNvSpPr>
          <p:nvPr>
            <p:ph type="title"/>
          </p:nvPr>
        </p:nvSpPr>
        <p:spPr/>
        <p:txBody>
          <a:bodyPr/>
          <a:lstStyle/>
          <a:p>
            <a:r>
              <a:rPr lang="en-US" smtClean="0"/>
              <a:t>Slurry Walls For South Boston Pump Station</a:t>
            </a:r>
          </a:p>
        </p:txBody>
      </p:sp>
      <p:sp>
        <p:nvSpPr>
          <p:cNvPr id="5" name="Slide Number Placeholder 4"/>
          <p:cNvSpPr>
            <a:spLocks noGrp="1"/>
          </p:cNvSpPr>
          <p:nvPr>
            <p:ph type="sldNum" sz="quarter" idx="10"/>
          </p:nvPr>
        </p:nvSpPr>
        <p:spPr/>
        <p:txBody>
          <a:bodyPr/>
          <a:lstStyle/>
          <a:p>
            <a:pPr>
              <a:defRPr/>
            </a:pPr>
            <a:fld id="{D514A945-6B8C-4137-981C-098B703B2FAF}" type="slidenum">
              <a:rPr lang="en-US" altLang="en-US"/>
              <a:pPr>
                <a:defRPr/>
              </a:pPr>
              <a:t>77</a:t>
            </a:fld>
            <a:endParaRPr lang="en-US" altLang="en-US" sz="1200"/>
          </a:p>
        </p:txBody>
      </p:sp>
      <p:pic>
        <p:nvPicPr>
          <p:cNvPr id="836611" name="Picture 3" descr="IMGP9175"/>
          <p:cNvPicPr>
            <a:picLocks noChangeAspect="1" noChangeArrowheads="1"/>
          </p:cNvPicPr>
          <p:nvPr/>
        </p:nvPicPr>
        <p:blipFill>
          <a:blip r:embed="rId2" cstate="print"/>
          <a:srcRect/>
          <a:stretch>
            <a:fillRect/>
          </a:stretch>
        </p:blipFill>
        <p:spPr bwMode="auto">
          <a:xfrm>
            <a:off x="314325" y="2776539"/>
            <a:ext cx="4786313" cy="3590925"/>
          </a:xfrm>
          <a:prstGeom prst="rect">
            <a:avLst/>
          </a:prstGeom>
          <a:ln>
            <a:noFill/>
          </a:ln>
          <a:effectLst>
            <a:outerShdw blurRad="190500" algn="tl" rotWithShape="0">
              <a:srgbClr val="000000">
                <a:alpha val="70000"/>
              </a:srgbClr>
            </a:outerShdw>
          </a:effectLst>
        </p:spPr>
      </p:pic>
      <p:pic>
        <p:nvPicPr>
          <p:cNvPr id="836612" name="Picture 4" descr="IMGP0514"/>
          <p:cNvPicPr>
            <a:picLocks noChangeAspect="1" noChangeArrowheads="1"/>
          </p:cNvPicPr>
          <p:nvPr/>
        </p:nvPicPr>
        <p:blipFill>
          <a:blip r:embed="rId3" cstate="print"/>
          <a:srcRect/>
          <a:stretch>
            <a:fillRect/>
          </a:stretch>
        </p:blipFill>
        <p:spPr bwMode="auto">
          <a:xfrm>
            <a:off x="4500563" y="1466851"/>
            <a:ext cx="4419600" cy="33147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a:p>
        </p:txBody>
      </p:sp>
      <p:sp>
        <p:nvSpPr>
          <p:cNvPr id="8" name="Title 7"/>
          <p:cNvSpPr>
            <a:spLocks noGrp="1"/>
          </p:cNvSpPr>
          <p:nvPr>
            <p:ph type="title"/>
          </p:nvPr>
        </p:nvSpPr>
        <p:spPr/>
        <p:txBody>
          <a:bodyPr/>
          <a:lstStyle/>
          <a:p>
            <a:r>
              <a:rPr lang="en-US" dirty="0" smtClean="0"/>
              <a:t>Horizontal Directional Drilling The Fore River Siphon</a:t>
            </a:r>
            <a:endParaRPr lang="en-US" dirty="0"/>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78</a:t>
            </a:fld>
            <a:endParaRPr lang="en-US" altLang="en-US" sz="1200"/>
          </a:p>
        </p:txBody>
      </p:sp>
      <p:pic>
        <p:nvPicPr>
          <p:cNvPr id="1075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1860" y="1031359"/>
            <a:ext cx="6875721" cy="5472112"/>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a:p>
        </p:txBody>
      </p:sp>
      <p:sp>
        <p:nvSpPr>
          <p:cNvPr id="8" name="Title 7"/>
          <p:cNvSpPr>
            <a:spLocks noGrp="1"/>
          </p:cNvSpPr>
          <p:nvPr>
            <p:ph type="title"/>
          </p:nvPr>
        </p:nvSpPr>
        <p:spPr/>
        <p:txBody>
          <a:bodyPr/>
          <a:lstStyle/>
          <a:p>
            <a:r>
              <a:rPr lang="en-US" dirty="0" smtClean="0"/>
              <a:t>Horizontal Directional Drilling Mill Cove Siphon</a:t>
            </a:r>
            <a:endParaRPr lang="en-US" dirty="0"/>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79</a:t>
            </a:fld>
            <a:endParaRPr lang="en-US" altLang="en-US" sz="1200"/>
          </a:p>
        </p:txBody>
      </p:sp>
      <p:pic>
        <p:nvPicPr>
          <p:cNvPr id="1075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3644" y="999472"/>
            <a:ext cx="7089194" cy="546811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2"/>
          <p:cNvSpPr>
            <a:spLocks noGrp="1" noChangeArrowheads="1"/>
          </p:cNvSpPr>
          <p:nvPr>
            <p:ph type="title"/>
          </p:nvPr>
        </p:nvSpPr>
        <p:spPr/>
        <p:txBody>
          <a:bodyPr/>
          <a:lstStyle/>
          <a:p>
            <a:r>
              <a:rPr lang="en-US" dirty="0" smtClean="0"/>
              <a:t>Two Obsolete Wastewater Treatment Plants</a:t>
            </a:r>
          </a:p>
        </p:txBody>
      </p:sp>
      <p:sp>
        <p:nvSpPr>
          <p:cNvPr id="1305603" name="Rectangle 3"/>
          <p:cNvSpPr>
            <a:spLocks noGrp="1" noChangeArrowheads="1"/>
          </p:cNvSpPr>
          <p:nvPr>
            <p:ph type="body" idx="1"/>
          </p:nvPr>
        </p:nvSpPr>
        <p:spPr>
          <a:xfrm>
            <a:off x="598583" y="3657601"/>
            <a:ext cx="3863248" cy="2495551"/>
          </a:xfrm>
        </p:spPr>
        <p:txBody>
          <a:bodyPr/>
          <a:lstStyle/>
          <a:p>
            <a:endParaRPr lang="en-US" sz="1800" dirty="0" smtClean="0"/>
          </a:p>
          <a:p>
            <a:endParaRPr lang="en-US" sz="1800" dirty="0" smtClean="0"/>
          </a:p>
        </p:txBody>
      </p:sp>
      <p:sp>
        <p:nvSpPr>
          <p:cNvPr id="1305605" name="Rectangle 5"/>
          <p:cNvSpPr>
            <a:spLocks noChangeArrowheads="1"/>
          </p:cNvSpPr>
          <p:nvPr/>
        </p:nvSpPr>
        <p:spPr bwMode="auto">
          <a:xfrm>
            <a:off x="609600" y="1485901"/>
            <a:ext cx="7639050" cy="2038351"/>
          </a:xfrm>
          <a:prstGeom prst="rect">
            <a:avLst/>
          </a:prstGeom>
          <a:noFill/>
          <a:ln w="9525">
            <a:noFill/>
            <a:miter lim="800000"/>
            <a:headEnd/>
            <a:tailEnd/>
          </a:ln>
          <a:effectLst/>
        </p:spPr>
        <p:txBody>
          <a:bodyPr/>
          <a:lstStyle/>
          <a:p>
            <a:pPr marL="342900" indent="-342900" eaLnBrk="0" hangingPunct="0">
              <a:spcBef>
                <a:spcPct val="20000"/>
              </a:spcBef>
              <a:buFontTx/>
              <a:buChar char="•"/>
            </a:pPr>
            <a:endParaRPr lang="en-US" sz="1800" dirty="0"/>
          </a:p>
          <a:p>
            <a:pPr marL="342900" indent="-342900" eaLnBrk="0" hangingPunct="0">
              <a:spcBef>
                <a:spcPct val="20000"/>
              </a:spcBef>
              <a:buFontTx/>
              <a:buChar char="•"/>
            </a:pPr>
            <a:endParaRPr lang="en-US" sz="1800" dirty="0"/>
          </a:p>
          <a:p>
            <a:pPr marL="342900" indent="-342900" eaLnBrk="0" hangingPunct="0">
              <a:spcBef>
                <a:spcPct val="20000"/>
              </a:spcBef>
              <a:buFontTx/>
              <a:buChar char="•"/>
            </a:pPr>
            <a:endParaRPr lang="en-US" sz="1800" dirty="0"/>
          </a:p>
        </p:txBody>
      </p:sp>
      <p:pic>
        <p:nvPicPr>
          <p:cNvPr id="6" name="Picture 2" descr="D:\OLDPP001.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153" y="1053354"/>
            <a:ext cx="4527844" cy="3231775"/>
          </a:xfrm>
          <a:prstGeom prst="rect">
            <a:avLst/>
          </a:prstGeom>
          <a:ln>
            <a:noFill/>
          </a:ln>
          <a:effectLst>
            <a:outerShdw blurRad="190500" algn="tl" rotWithShape="0">
              <a:srgbClr val="000000">
                <a:alpha val="70000"/>
              </a:srgbClr>
            </a:outerShdw>
          </a:effectLst>
        </p:spPr>
      </p:pic>
      <p:pic>
        <p:nvPicPr>
          <p:cNvPr id="9" name="Picture 8" descr="SL0089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114809" y="3505208"/>
            <a:ext cx="4800600" cy="32004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Wachusett Aqueduct Pumping Station</a:t>
            </a:r>
            <a:endParaRPr lang="en-US" dirty="0"/>
          </a:p>
        </p:txBody>
      </p:sp>
      <p:sp>
        <p:nvSpPr>
          <p:cNvPr id="4" name="Slide Number Placeholder 3"/>
          <p:cNvSpPr>
            <a:spLocks noGrp="1"/>
          </p:cNvSpPr>
          <p:nvPr>
            <p:ph type="sldNum" sz="quarter" idx="10"/>
          </p:nvPr>
        </p:nvSpPr>
        <p:spPr/>
        <p:txBody>
          <a:bodyPr/>
          <a:lstStyle/>
          <a:p>
            <a:pPr>
              <a:defRPr/>
            </a:pPr>
            <a:fld id="{4950C343-94EC-4B0A-98D0-C03C31B3B269}" type="slidenum">
              <a:rPr lang="en-US" smtClean="0"/>
              <a:pPr>
                <a:defRPr/>
              </a:pPr>
              <a:t>80</a:t>
            </a:fld>
            <a:endParaRPr lang="en-US" sz="1200"/>
          </a:p>
        </p:txBody>
      </p:sp>
      <p:pic>
        <p:nvPicPr>
          <p:cNvPr id="2050" name="Picture 2" descr="C:\Users\Sullivan_W\Desktop\Documents\My Documents\Wach Aq PS\Renderings\Revised Renderings\Wach Aq PS Hartford Green Roof.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0819" y="1474839"/>
            <a:ext cx="8796201" cy="4945627"/>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76F8B80-3382-44AB-B9E5-25BA0A9827A6}" type="slidenum">
              <a:rPr lang="en-US" altLang="en-US"/>
              <a:pPr>
                <a:defRPr/>
              </a:pPr>
              <a:t>81</a:t>
            </a:fld>
            <a:endParaRPr lang="en-US" altLang="en-US" sz="1200"/>
          </a:p>
        </p:txBody>
      </p:sp>
      <p:sp>
        <p:nvSpPr>
          <p:cNvPr id="52227" name="Rectangle 2"/>
          <p:cNvSpPr>
            <a:spLocks noGrp="1" noChangeArrowheads="1"/>
          </p:cNvSpPr>
          <p:nvPr>
            <p:ph type="title"/>
          </p:nvPr>
        </p:nvSpPr>
        <p:spPr/>
        <p:txBody>
          <a:bodyPr/>
          <a:lstStyle/>
          <a:p>
            <a:r>
              <a:rPr lang="en-US" dirty="0" smtClean="0"/>
              <a:t>But No Matter How Well You Plan…</a:t>
            </a:r>
          </a:p>
        </p:txBody>
      </p:sp>
      <p:sp>
        <p:nvSpPr>
          <p:cNvPr id="52228" name="Rectangle 3"/>
          <p:cNvSpPr>
            <a:spLocks noGrp="1" noChangeArrowheads="1"/>
          </p:cNvSpPr>
          <p:nvPr>
            <p:ph type="body" idx="1"/>
          </p:nvPr>
        </p:nvSpPr>
        <p:spPr/>
        <p:txBody>
          <a:bodyPr>
            <a:normAutofit/>
          </a:bodyPr>
          <a:lstStyle/>
          <a:p>
            <a:pPr>
              <a:buNone/>
            </a:pPr>
            <a:r>
              <a:rPr lang="en-US" sz="2400" dirty="0" smtClean="0"/>
              <a:t>…things can go wrong</a:t>
            </a:r>
          </a:p>
        </p:txBody>
      </p:sp>
    </p:spTree>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C954DCBB-146B-4710-8026-0465D8EF072F}" type="slidenum">
              <a:rPr lang="en-US" altLang="en-US"/>
              <a:pPr>
                <a:defRPr/>
              </a:pPr>
              <a:t>82</a:t>
            </a:fld>
            <a:endParaRPr lang="en-US" altLang="en-US" sz="1200"/>
          </a:p>
        </p:txBody>
      </p:sp>
      <p:sp>
        <p:nvSpPr>
          <p:cNvPr id="54275" name="Rectangle 2"/>
          <p:cNvSpPr>
            <a:spLocks noGrp="1" noChangeArrowheads="1"/>
          </p:cNvSpPr>
          <p:nvPr>
            <p:ph type="title"/>
          </p:nvPr>
        </p:nvSpPr>
        <p:spPr/>
        <p:txBody>
          <a:bodyPr/>
          <a:lstStyle/>
          <a:p>
            <a:r>
              <a:rPr lang="en-US" smtClean="0"/>
              <a:t>A Water Main Break</a:t>
            </a:r>
          </a:p>
        </p:txBody>
      </p:sp>
      <p:sp>
        <p:nvSpPr>
          <p:cNvPr id="54276" name="Rectangle 3"/>
          <p:cNvSpPr>
            <a:spLocks noGrp="1" noChangeArrowheads="1"/>
          </p:cNvSpPr>
          <p:nvPr>
            <p:ph type="body" idx="1"/>
          </p:nvPr>
        </p:nvSpPr>
        <p:spPr/>
        <p:txBody>
          <a:bodyPr/>
          <a:lstStyle/>
          <a:p>
            <a:endParaRPr lang="en-US" smtClean="0"/>
          </a:p>
        </p:txBody>
      </p:sp>
      <p:pic>
        <p:nvPicPr>
          <p:cNvPr id="593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0636" y="1021979"/>
            <a:ext cx="7958208" cy="5620871"/>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79F6BC0F-812B-4C81-82AE-1BCA36ADCE6B}" type="slidenum">
              <a:rPr lang="en-US" altLang="en-US"/>
              <a:pPr>
                <a:defRPr/>
              </a:pPr>
              <a:t>83</a:t>
            </a:fld>
            <a:endParaRPr lang="en-US" altLang="en-US" sz="1200"/>
          </a:p>
        </p:txBody>
      </p:sp>
      <p:sp>
        <p:nvSpPr>
          <p:cNvPr id="53251" name="Rectangle 2"/>
          <p:cNvSpPr>
            <a:spLocks noGrp="1" noChangeArrowheads="1"/>
          </p:cNvSpPr>
          <p:nvPr>
            <p:ph type="title"/>
          </p:nvPr>
        </p:nvSpPr>
        <p:spPr/>
        <p:txBody>
          <a:bodyPr/>
          <a:lstStyle/>
          <a:p>
            <a:r>
              <a:rPr lang="en-US" smtClean="0"/>
              <a:t>A Geyser</a:t>
            </a:r>
          </a:p>
        </p:txBody>
      </p:sp>
      <p:sp>
        <p:nvSpPr>
          <p:cNvPr id="53252" name="Rectangle 3"/>
          <p:cNvSpPr>
            <a:spLocks noGrp="1" noChangeArrowheads="1"/>
          </p:cNvSpPr>
          <p:nvPr>
            <p:ph type="body" idx="1"/>
          </p:nvPr>
        </p:nvSpPr>
        <p:spPr/>
        <p:txBody>
          <a:bodyPr/>
          <a:lstStyle/>
          <a:p>
            <a:endParaRPr lang="en-US" smtClean="0"/>
          </a:p>
        </p:txBody>
      </p:sp>
      <p:pic>
        <p:nvPicPr>
          <p:cNvPr id="857092" name="Picture 4" descr="100_053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00340" y="1181100"/>
            <a:ext cx="3741737" cy="5434013"/>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02B0C920-B06F-406E-B939-B4354D14CFCC}" type="slidenum">
              <a:rPr lang="en-US" altLang="en-US"/>
              <a:pPr>
                <a:defRPr/>
              </a:pPr>
              <a:t>84</a:t>
            </a:fld>
            <a:endParaRPr lang="en-US" altLang="en-US" sz="1200"/>
          </a:p>
        </p:txBody>
      </p:sp>
      <p:sp>
        <p:nvSpPr>
          <p:cNvPr id="55299" name="Rectangle 2"/>
          <p:cNvSpPr>
            <a:spLocks noGrp="1" noChangeArrowheads="1"/>
          </p:cNvSpPr>
          <p:nvPr>
            <p:ph type="title"/>
          </p:nvPr>
        </p:nvSpPr>
        <p:spPr/>
        <p:txBody>
          <a:bodyPr/>
          <a:lstStyle/>
          <a:p>
            <a:r>
              <a:rPr lang="en-US" smtClean="0"/>
              <a:t>A Sinkhole</a:t>
            </a:r>
          </a:p>
        </p:txBody>
      </p:sp>
      <p:sp>
        <p:nvSpPr>
          <p:cNvPr id="55300" name="Rectangle 3"/>
          <p:cNvSpPr>
            <a:spLocks noGrp="1" noChangeArrowheads="1"/>
          </p:cNvSpPr>
          <p:nvPr>
            <p:ph type="body" idx="1"/>
          </p:nvPr>
        </p:nvSpPr>
        <p:spPr/>
        <p:txBody>
          <a:bodyPr/>
          <a:lstStyle/>
          <a:p>
            <a:endParaRPr lang="en-US" smtClean="0"/>
          </a:p>
        </p:txBody>
      </p:sp>
      <p:pic>
        <p:nvPicPr>
          <p:cNvPr id="821253" name="Picture 5" descr="IMG_182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0540" y="1064105"/>
            <a:ext cx="7259611" cy="562356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2FD8D7FD-7201-4A9B-A90D-B923F0054337}" type="slidenum">
              <a:rPr lang="en-US" altLang="en-US"/>
              <a:pPr>
                <a:defRPr/>
              </a:pPr>
              <a:t>85</a:t>
            </a:fld>
            <a:endParaRPr lang="en-US" altLang="en-US" sz="1200"/>
          </a:p>
        </p:txBody>
      </p:sp>
      <p:sp>
        <p:nvSpPr>
          <p:cNvPr id="56323" name="Rectangle 2"/>
          <p:cNvSpPr>
            <a:spLocks noGrp="1" noChangeArrowheads="1"/>
          </p:cNvSpPr>
          <p:nvPr>
            <p:ph type="title"/>
          </p:nvPr>
        </p:nvSpPr>
        <p:spPr/>
        <p:txBody>
          <a:bodyPr/>
          <a:lstStyle/>
          <a:p>
            <a:r>
              <a:rPr lang="en-US" smtClean="0"/>
              <a:t>Another Sinkhole</a:t>
            </a:r>
          </a:p>
        </p:txBody>
      </p:sp>
      <p:sp>
        <p:nvSpPr>
          <p:cNvPr id="56324" name="Rectangle 3"/>
          <p:cNvSpPr>
            <a:spLocks noGrp="1" noChangeArrowheads="1"/>
          </p:cNvSpPr>
          <p:nvPr>
            <p:ph type="body" idx="1"/>
          </p:nvPr>
        </p:nvSpPr>
        <p:spPr/>
        <p:txBody>
          <a:bodyPr/>
          <a:lstStyle/>
          <a:p>
            <a:endParaRPr lang="en-US" smtClean="0"/>
          </a:p>
        </p:txBody>
      </p:sp>
      <p:pic>
        <p:nvPicPr>
          <p:cNvPr id="822277" name="Picture 5" descr="2008-5-27SBsinkhole 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458" y="1086691"/>
            <a:ext cx="7500032" cy="562356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C9FE6456-0A0A-48D3-8AF5-508A256E542A}" type="slidenum">
              <a:rPr lang="en-US" altLang="en-US"/>
              <a:pPr>
                <a:defRPr/>
              </a:pPr>
              <a:t>86</a:t>
            </a:fld>
            <a:endParaRPr lang="en-US" altLang="en-US" sz="1200"/>
          </a:p>
        </p:txBody>
      </p:sp>
      <p:sp>
        <p:nvSpPr>
          <p:cNvPr id="57347" name="Rectangle 2"/>
          <p:cNvSpPr>
            <a:spLocks noGrp="1" noChangeArrowheads="1"/>
          </p:cNvSpPr>
          <p:nvPr>
            <p:ph type="title"/>
          </p:nvPr>
        </p:nvSpPr>
        <p:spPr/>
        <p:txBody>
          <a:bodyPr/>
          <a:lstStyle/>
          <a:p>
            <a:r>
              <a:rPr lang="en-US" smtClean="0"/>
              <a:t>A Heave In The Street</a:t>
            </a:r>
          </a:p>
        </p:txBody>
      </p:sp>
      <p:sp>
        <p:nvSpPr>
          <p:cNvPr id="57348" name="Rectangle 3"/>
          <p:cNvSpPr>
            <a:spLocks noGrp="1" noChangeArrowheads="1"/>
          </p:cNvSpPr>
          <p:nvPr>
            <p:ph type="body" idx="1"/>
          </p:nvPr>
        </p:nvSpPr>
        <p:spPr/>
        <p:txBody>
          <a:bodyPr/>
          <a:lstStyle/>
          <a:p>
            <a:endParaRPr lang="en-US" smtClean="0"/>
          </a:p>
        </p:txBody>
      </p:sp>
      <p:pic>
        <p:nvPicPr>
          <p:cNvPr id="823301" name="Picture 5" descr="P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6731" y="1204721"/>
            <a:ext cx="4897958" cy="3657600"/>
          </a:xfrm>
          <a:prstGeom prst="rect">
            <a:avLst/>
          </a:prstGeom>
          <a:ln>
            <a:noFill/>
          </a:ln>
          <a:effectLst>
            <a:outerShdw blurRad="190500" algn="tl" rotWithShape="0">
              <a:srgbClr val="000000">
                <a:alpha val="70000"/>
              </a:srgbClr>
            </a:outerShdw>
          </a:effectLst>
        </p:spPr>
      </p:pic>
      <p:pic>
        <p:nvPicPr>
          <p:cNvPr id="823302" name="Picture 6" descr="P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723" y="2921101"/>
            <a:ext cx="4897956" cy="36576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925CFB6F-38D8-42C4-8102-7CFD9489B8B7}" type="slidenum">
              <a:rPr lang="en-US" altLang="en-US"/>
              <a:pPr>
                <a:defRPr/>
              </a:pPr>
              <a:t>87</a:t>
            </a:fld>
            <a:endParaRPr lang="en-US" altLang="en-US" sz="1200"/>
          </a:p>
        </p:txBody>
      </p:sp>
      <p:sp>
        <p:nvSpPr>
          <p:cNvPr id="58371" name="Rectangle 2"/>
          <p:cNvSpPr>
            <a:spLocks noGrp="1" noChangeArrowheads="1"/>
          </p:cNvSpPr>
          <p:nvPr>
            <p:ph type="title"/>
          </p:nvPr>
        </p:nvSpPr>
        <p:spPr/>
        <p:txBody>
          <a:bodyPr/>
          <a:lstStyle/>
          <a:p>
            <a:r>
              <a:rPr lang="en-US" smtClean="0"/>
              <a:t>A Pipeline Collapse</a:t>
            </a:r>
          </a:p>
        </p:txBody>
      </p:sp>
      <p:sp>
        <p:nvSpPr>
          <p:cNvPr id="58372" name="Rectangle 3"/>
          <p:cNvSpPr>
            <a:spLocks noGrp="1" noChangeArrowheads="1"/>
          </p:cNvSpPr>
          <p:nvPr>
            <p:ph type="body" idx="1"/>
          </p:nvPr>
        </p:nvSpPr>
        <p:spPr/>
        <p:txBody>
          <a:bodyPr/>
          <a:lstStyle/>
          <a:p>
            <a:endParaRPr lang="en-US" smtClean="0"/>
          </a:p>
        </p:txBody>
      </p:sp>
      <p:pic>
        <p:nvPicPr>
          <p:cNvPr id="824328" name="Picture 8" descr="25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7037" y="1153084"/>
            <a:ext cx="5164770" cy="3429000"/>
          </a:xfrm>
          <a:prstGeom prst="rect">
            <a:avLst/>
          </a:prstGeom>
          <a:ln>
            <a:noFill/>
          </a:ln>
          <a:effectLst>
            <a:outerShdw blurRad="190500" algn="tl" rotWithShape="0">
              <a:srgbClr val="000000">
                <a:alpha val="70000"/>
              </a:srgbClr>
            </a:outerShdw>
          </a:effectLst>
        </p:spPr>
      </p:pic>
      <p:pic>
        <p:nvPicPr>
          <p:cNvPr id="824326" name="Picture 6" descr="24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713" y="3379415"/>
            <a:ext cx="4818062" cy="3198812"/>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lgn="ctr">
              <a:buNone/>
            </a:pPr>
            <a:endParaRPr lang="en-US" sz="3200" dirty="0" smtClean="0"/>
          </a:p>
          <a:p>
            <a:pPr algn="ctr">
              <a:buNone/>
            </a:pPr>
            <a:endParaRPr lang="en-US" sz="3200" dirty="0" smtClean="0"/>
          </a:p>
          <a:p>
            <a:pPr algn="ctr">
              <a:buNone/>
            </a:pPr>
            <a:endParaRPr lang="en-US" sz="3200" dirty="0" smtClean="0"/>
          </a:p>
          <a:p>
            <a:pPr algn="ctr">
              <a:buNone/>
            </a:pPr>
            <a:r>
              <a:rPr lang="en-US" sz="3200" dirty="0" smtClean="0"/>
              <a:t>Future challenges</a:t>
            </a:r>
            <a:endParaRPr lang="en-US" sz="3200" dirty="0"/>
          </a:p>
        </p:txBody>
      </p:sp>
      <p:sp>
        <p:nvSpPr>
          <p:cNvPr id="6" name="Title 5"/>
          <p:cNvSpPr>
            <a:spLocks noGrp="1"/>
          </p:cNvSpPr>
          <p:nvPr>
            <p:ph type="title"/>
          </p:nvPr>
        </p:nvSpPr>
        <p:spPr/>
        <p:txBody>
          <a:bodyPr/>
          <a:lstStyle/>
          <a:p>
            <a:endParaRPr lang="en-US"/>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88</a:t>
            </a:fld>
            <a:endParaRPr lang="en-US" altLang="en-US" sz="1200"/>
          </a:p>
        </p:txBody>
      </p:sp>
    </p:spTree>
  </p:cSld>
  <p:clrMapOvr>
    <a:masterClrMapping/>
  </p:clrMapOvr>
  <p:transition spd="med">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NPDES Permit</a:t>
            </a:r>
          </a:p>
          <a:p>
            <a:endParaRPr lang="en-US" dirty="0" smtClean="0"/>
          </a:p>
          <a:p>
            <a:r>
              <a:rPr lang="en-US" dirty="0" smtClean="0"/>
              <a:t>MS4 </a:t>
            </a:r>
            <a:r>
              <a:rPr lang="en-US" dirty="0" err="1" smtClean="0"/>
              <a:t>Stormwater</a:t>
            </a:r>
            <a:endParaRPr lang="en-US" dirty="0" smtClean="0"/>
          </a:p>
          <a:p>
            <a:endParaRPr lang="en-US" dirty="0" smtClean="0"/>
          </a:p>
          <a:p>
            <a:r>
              <a:rPr lang="en-US" dirty="0" smtClean="0"/>
              <a:t>Pharmaceuticals</a:t>
            </a:r>
          </a:p>
          <a:p>
            <a:endParaRPr lang="en-US" dirty="0"/>
          </a:p>
        </p:txBody>
      </p:sp>
      <p:sp>
        <p:nvSpPr>
          <p:cNvPr id="3" name="Title 2"/>
          <p:cNvSpPr>
            <a:spLocks noGrp="1"/>
          </p:cNvSpPr>
          <p:nvPr>
            <p:ph type="title"/>
          </p:nvPr>
        </p:nvSpPr>
        <p:spPr/>
        <p:txBody>
          <a:bodyPr/>
          <a:lstStyle/>
          <a:p>
            <a:r>
              <a:rPr lang="en-US" dirty="0" smtClean="0"/>
              <a:t>How Clean Is Clean?</a:t>
            </a:r>
            <a:endParaRPr lang="en-US" dirty="0"/>
          </a:p>
        </p:txBody>
      </p:sp>
      <p:sp>
        <p:nvSpPr>
          <p:cNvPr id="4" name="Slide Number Placeholder 3"/>
          <p:cNvSpPr>
            <a:spLocks noGrp="1"/>
          </p:cNvSpPr>
          <p:nvPr>
            <p:ph type="sldNum" sz="quarter" idx="10"/>
          </p:nvPr>
        </p:nvSpPr>
        <p:spPr/>
        <p:txBody>
          <a:bodyPr/>
          <a:lstStyle/>
          <a:p>
            <a:pPr>
              <a:defRPr/>
            </a:pPr>
            <a:fld id="{9F464477-37E9-4083-9773-8F30B921B54E}" type="slidenum">
              <a:rPr lang="en-US" altLang="en-US" smtClean="0"/>
              <a:pPr>
                <a:defRPr/>
              </a:pPr>
              <a:t>89</a:t>
            </a:fld>
            <a:endParaRPr lang="en-US" altLang="en-US" sz="1200" dirty="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2.1.018.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3481" y="982383"/>
            <a:ext cx="4120399" cy="2743200"/>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p:txBody>
          <a:bodyPr/>
          <a:lstStyle/>
          <a:p>
            <a:r>
              <a:rPr lang="en-US" dirty="0" smtClean="0"/>
              <a:t>Raw Sewage Pouring Into Boston Harbor Daily</a:t>
            </a:r>
            <a:endParaRPr lang="en-US" dirty="0"/>
          </a:p>
        </p:txBody>
      </p:sp>
      <p:sp>
        <p:nvSpPr>
          <p:cNvPr id="4" name="Slide Number Placeholder 3"/>
          <p:cNvSpPr>
            <a:spLocks noGrp="1"/>
          </p:cNvSpPr>
          <p:nvPr>
            <p:ph type="sldNum" sz="quarter" idx="10"/>
          </p:nvPr>
        </p:nvSpPr>
        <p:spPr/>
        <p:txBody>
          <a:bodyPr/>
          <a:lstStyle/>
          <a:p>
            <a:pPr>
              <a:defRPr/>
            </a:pPr>
            <a:fld id="{9F464477-37E9-4083-9773-8F30B921B54E}" type="slidenum">
              <a:rPr lang="en-US" altLang="en-US" smtClean="0"/>
              <a:pPr>
                <a:defRPr/>
              </a:pPr>
              <a:t>9</a:t>
            </a:fld>
            <a:endParaRPr lang="en-US" altLang="en-US" sz="1200" dirty="0"/>
          </a:p>
        </p:txBody>
      </p:sp>
      <p:pic>
        <p:nvPicPr>
          <p:cNvPr id="9" name="Picture 8" descr="SL0248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5892" y="3840919"/>
            <a:ext cx="4127182" cy="2743200"/>
          </a:xfrm>
          <a:prstGeom prst="rect">
            <a:avLst/>
          </a:prstGeom>
          <a:ln>
            <a:noFill/>
          </a:ln>
          <a:effectLst>
            <a:outerShdw blurRad="190500" algn="tl" rotWithShape="0">
              <a:srgbClr val="000000">
                <a:alpha val="70000"/>
              </a:srgbClr>
            </a:outerShdw>
          </a:effectLst>
        </p:spPr>
      </p:pic>
      <p:pic>
        <p:nvPicPr>
          <p:cNvPr id="10" name="Picture 9" descr="SL0925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769222" y="984248"/>
            <a:ext cx="4132730" cy="2743200"/>
          </a:xfrm>
          <a:prstGeom prst="rect">
            <a:avLst/>
          </a:prstGeom>
          <a:ln>
            <a:noFill/>
          </a:ln>
          <a:effectLst>
            <a:outerShdw blurRad="190500" algn="tl" rotWithShape="0">
              <a:srgbClr val="000000">
                <a:alpha val="70000"/>
              </a:srgbClr>
            </a:outerShdw>
          </a:effectLst>
        </p:spPr>
      </p:pic>
      <p:pic>
        <p:nvPicPr>
          <p:cNvPr id="11" name="Picture 4" descr="BeachRC000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9900" y="3814535"/>
            <a:ext cx="4129701" cy="27432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Continued Maintenance</a:t>
            </a:r>
            <a:endParaRPr lang="en-US" dirty="0"/>
          </a:p>
        </p:txBody>
      </p:sp>
      <p:sp>
        <p:nvSpPr>
          <p:cNvPr id="9" name="Content Placeholder 8"/>
          <p:cNvSpPr>
            <a:spLocks noGrp="1"/>
          </p:cNvSpPr>
          <p:nvPr>
            <p:ph idx="1"/>
          </p:nvPr>
        </p:nvSpPr>
        <p:spPr>
          <a:xfrm>
            <a:off x="552452" y="1092200"/>
            <a:ext cx="7334251" cy="4767264"/>
          </a:xfrm>
        </p:spPr>
        <p:txBody>
          <a:bodyPr>
            <a:normAutofit/>
          </a:bodyPr>
          <a:lstStyle/>
          <a:p>
            <a:endParaRPr lang="en-US" sz="1600" dirty="0" smtClean="0">
              <a:latin typeface="+mj-lt"/>
            </a:endParaRPr>
          </a:p>
          <a:p>
            <a:endParaRPr lang="en-US" sz="1600" dirty="0" smtClean="0">
              <a:latin typeface="+mj-lt"/>
            </a:endParaRPr>
          </a:p>
          <a:p>
            <a:r>
              <a:rPr lang="en-US" sz="1800" dirty="0" smtClean="0">
                <a:latin typeface="+mj-lt"/>
              </a:rPr>
              <a:t>Preventive Maintenance</a:t>
            </a:r>
          </a:p>
          <a:p>
            <a:r>
              <a:rPr lang="en-US" sz="1800" dirty="0" smtClean="0">
                <a:latin typeface="+mj-lt"/>
              </a:rPr>
              <a:t>Predictive Maintenance</a:t>
            </a:r>
          </a:p>
          <a:p>
            <a:r>
              <a:rPr lang="en-US" sz="1800" dirty="0" smtClean="0">
                <a:latin typeface="+mj-lt"/>
              </a:rPr>
              <a:t>Corrective Maintenance</a:t>
            </a:r>
          </a:p>
          <a:p>
            <a:r>
              <a:rPr lang="en-US" sz="1800" dirty="0" smtClean="0">
                <a:latin typeface="+mj-lt"/>
              </a:rPr>
              <a:t>Emergency Work Orders </a:t>
            </a:r>
          </a:p>
          <a:p>
            <a:endParaRPr lang="en-US" sz="1800" dirty="0" smtClean="0">
              <a:latin typeface="+mj-lt"/>
            </a:endParaRPr>
          </a:p>
          <a:p>
            <a:endParaRPr lang="en-US" sz="1800" dirty="0" smtClean="0">
              <a:latin typeface="+mj-lt"/>
            </a:endParaRPr>
          </a:p>
          <a:p>
            <a:endParaRPr lang="en-US" sz="1800" dirty="0" smtClean="0">
              <a:latin typeface="+mj-lt"/>
            </a:endParaRPr>
          </a:p>
          <a:p>
            <a:r>
              <a:rPr lang="en-US" sz="1800" dirty="0" smtClean="0">
                <a:latin typeface="+mj-lt"/>
              </a:rPr>
              <a:t>67,000 work orders completed per year</a:t>
            </a:r>
          </a:p>
          <a:p>
            <a:r>
              <a:rPr lang="en-US" sz="1800" dirty="0" smtClean="0">
                <a:latin typeface="+mj-lt"/>
              </a:rPr>
              <a:t>Less than 0.1% are emergency</a:t>
            </a:r>
            <a:endParaRPr lang="en-US" sz="1800" dirty="0">
              <a:latin typeface="+mj-lt"/>
            </a:endParaRPr>
          </a:p>
        </p:txBody>
      </p:sp>
      <p:graphicFrame>
        <p:nvGraphicFramePr>
          <p:cNvPr id="11" name="Chart 10"/>
          <p:cNvGraphicFramePr/>
          <p:nvPr/>
        </p:nvGraphicFramePr>
        <p:xfrm>
          <a:off x="5048250" y="927100"/>
          <a:ext cx="3219451" cy="29400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5171565" y="3741473"/>
          <a:ext cx="3067560" cy="28498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Currently, we average 104 rain events per year with an average of 44 inches of rainfall</a:t>
            </a:r>
          </a:p>
          <a:p>
            <a:endParaRPr lang="en-US" sz="2000" dirty="0" smtClean="0"/>
          </a:p>
          <a:p>
            <a:r>
              <a:rPr lang="en-US" sz="2000" dirty="0" smtClean="0"/>
              <a:t>Models suggest we’ll see longer dry spells with shorter, heavier rain</a:t>
            </a:r>
          </a:p>
          <a:p>
            <a:endParaRPr lang="en-US" sz="2000" dirty="0" smtClean="0"/>
          </a:p>
          <a:p>
            <a:r>
              <a:rPr lang="en-US" sz="2000" dirty="0" smtClean="0"/>
              <a:t>For an overall modest increase in total rainfall</a:t>
            </a:r>
            <a:endParaRPr lang="en-US" sz="2000" dirty="0"/>
          </a:p>
        </p:txBody>
      </p:sp>
      <p:sp>
        <p:nvSpPr>
          <p:cNvPr id="3" name="Title 2"/>
          <p:cNvSpPr>
            <a:spLocks noGrp="1"/>
          </p:cNvSpPr>
          <p:nvPr>
            <p:ph type="title"/>
          </p:nvPr>
        </p:nvSpPr>
        <p:spPr/>
        <p:txBody>
          <a:bodyPr/>
          <a:lstStyle/>
          <a:p>
            <a:r>
              <a:rPr lang="en-US" dirty="0" smtClean="0"/>
              <a:t>Climate Change In Our Service Area</a:t>
            </a:r>
            <a:endParaRPr lang="en-US" dirty="0"/>
          </a:p>
        </p:txBody>
      </p:sp>
      <p:sp>
        <p:nvSpPr>
          <p:cNvPr id="4" name="Slide Number Placeholder 3"/>
          <p:cNvSpPr>
            <a:spLocks noGrp="1"/>
          </p:cNvSpPr>
          <p:nvPr>
            <p:ph type="sldNum" sz="quarter" idx="10"/>
          </p:nvPr>
        </p:nvSpPr>
        <p:spPr/>
        <p:txBody>
          <a:bodyPr/>
          <a:lstStyle/>
          <a:p>
            <a:pPr>
              <a:defRPr/>
            </a:pPr>
            <a:fld id="{78730574-0420-48C5-80D5-DFA2333086B9}" type="slidenum">
              <a:rPr lang="en-US" smtClean="0"/>
              <a:pPr>
                <a:defRPr/>
              </a:pPr>
              <a:t>91</a:t>
            </a:fld>
            <a:endParaRPr lang="en-US" sz="1200" dirty="0"/>
          </a:p>
        </p:txBody>
      </p:sp>
    </p:spTree>
  </p:cSld>
  <p:clrMapOvr>
    <a:masterClrMapping/>
  </p:clrMapOvr>
  <p:transition spd="med">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0"/>
          </p:nvPr>
        </p:nvSpPr>
        <p:spPr>
          <a:noFill/>
        </p:spPr>
        <p:txBody>
          <a:bodyPr/>
          <a:lstStyle/>
          <a:p>
            <a:fld id="{B7649598-0F7A-4991-BC97-2480F2809F43}" type="slidenum">
              <a:rPr lang="en-US" altLang="en-US" smtClean="0">
                <a:latin typeface="Arial" charset="0"/>
              </a:rPr>
              <a:pPr/>
              <a:t>92</a:t>
            </a:fld>
            <a:endParaRPr lang="en-US" altLang="en-US" sz="1200" smtClean="0">
              <a:latin typeface="Arial" charset="0"/>
            </a:endParaRPr>
          </a:p>
        </p:txBody>
      </p:sp>
      <p:sp>
        <p:nvSpPr>
          <p:cNvPr id="1028" name="Rectangle 2"/>
          <p:cNvSpPr>
            <a:spLocks noGrp="1" noChangeArrowheads="1"/>
          </p:cNvSpPr>
          <p:nvPr>
            <p:ph type="title"/>
          </p:nvPr>
        </p:nvSpPr>
        <p:spPr>
          <a:xfrm>
            <a:off x="1059543" y="152400"/>
            <a:ext cx="7855857" cy="609600"/>
          </a:xfrm>
        </p:spPr>
        <p:txBody>
          <a:bodyPr>
            <a:normAutofit fontScale="90000"/>
          </a:bodyPr>
          <a:lstStyle/>
          <a:p>
            <a:r>
              <a:rPr lang="en-US" dirty="0" smtClean="0"/>
              <a:t>Large Reservoirs  With Large Storage Capacity + More Precipitation  = Plenty Of High Quality Water</a:t>
            </a:r>
          </a:p>
        </p:txBody>
      </p:sp>
      <p:pic>
        <p:nvPicPr>
          <p:cNvPr id="6" name="Content Placeholder 5" descr="Mt Pomeroy - Curtis Island looking north  (1).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06046" y="1447800"/>
            <a:ext cx="7208108" cy="48006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DEDA699-2D9B-466D-B982-6542D85F8C4C}" type="slidenum">
              <a:rPr lang="en-US" altLang="en-US"/>
              <a:pPr>
                <a:defRPr/>
              </a:pPr>
              <a:t>93</a:t>
            </a:fld>
            <a:endParaRPr lang="en-US" altLang="en-US" sz="1200" dirty="0"/>
          </a:p>
        </p:txBody>
      </p:sp>
      <p:sp>
        <p:nvSpPr>
          <p:cNvPr id="1028" name="Rectangle 2"/>
          <p:cNvSpPr>
            <a:spLocks noGrp="1" noChangeArrowheads="1"/>
          </p:cNvSpPr>
          <p:nvPr>
            <p:ph type="title"/>
          </p:nvPr>
        </p:nvSpPr>
        <p:spPr>
          <a:xfrm>
            <a:off x="928468" y="76200"/>
            <a:ext cx="8215532" cy="609600"/>
          </a:xfrm>
        </p:spPr>
        <p:txBody>
          <a:bodyPr/>
          <a:lstStyle/>
          <a:p>
            <a:r>
              <a:rPr lang="en-US" dirty="0" smtClean="0"/>
              <a:t>Drinking Water System Is In Good Shape</a:t>
            </a:r>
          </a:p>
        </p:txBody>
      </p:sp>
      <p:sp>
        <p:nvSpPr>
          <p:cNvPr id="5" name="Content Placeholder 4"/>
          <p:cNvSpPr>
            <a:spLocks noGrp="1"/>
          </p:cNvSpPr>
          <p:nvPr>
            <p:ph idx="1"/>
          </p:nvPr>
        </p:nvSpPr>
        <p:spPr>
          <a:xfrm>
            <a:off x="609600" y="1219200"/>
            <a:ext cx="3876675" cy="4800600"/>
          </a:xfrm>
        </p:spPr>
        <p:txBody>
          <a:bodyPr>
            <a:normAutofit lnSpcReduction="10000"/>
          </a:bodyPr>
          <a:lstStyle/>
          <a:p>
            <a:r>
              <a:rPr lang="en-US" sz="1800" dirty="0" err="1" smtClean="0"/>
              <a:t>Quabbin</a:t>
            </a:r>
            <a:r>
              <a:rPr lang="en-US" sz="1800" dirty="0" smtClean="0"/>
              <a:t> Reservoir, Belchertown</a:t>
            </a:r>
          </a:p>
          <a:p>
            <a:pPr lvl="1"/>
            <a:r>
              <a:rPr lang="en-US" sz="1800" dirty="0" smtClean="0"/>
              <a:t>65 miles west of Boston</a:t>
            </a:r>
          </a:p>
          <a:p>
            <a:pPr lvl="1"/>
            <a:r>
              <a:rPr lang="en-US" sz="1800" dirty="0" smtClean="0"/>
              <a:t>Elevation 528 feet</a:t>
            </a:r>
          </a:p>
          <a:p>
            <a:pPr lvl="1"/>
            <a:endParaRPr lang="en-US" sz="1800" dirty="0" smtClean="0"/>
          </a:p>
          <a:p>
            <a:r>
              <a:rPr lang="en-US" sz="1800" dirty="0" err="1" smtClean="0"/>
              <a:t>Wachusett</a:t>
            </a:r>
            <a:r>
              <a:rPr lang="en-US" sz="1800" dirty="0" smtClean="0"/>
              <a:t> Reservoir, Clinton</a:t>
            </a:r>
          </a:p>
          <a:p>
            <a:pPr lvl="1"/>
            <a:r>
              <a:rPr lang="en-US" sz="1800" dirty="0" smtClean="0"/>
              <a:t>35 miles west of Boston</a:t>
            </a:r>
          </a:p>
          <a:p>
            <a:pPr lvl="1"/>
            <a:r>
              <a:rPr lang="en-US" sz="1800" dirty="0" smtClean="0"/>
              <a:t>Elevation 395 feet</a:t>
            </a:r>
          </a:p>
          <a:p>
            <a:pPr lvl="1"/>
            <a:endParaRPr lang="en-US" sz="1800" dirty="0" smtClean="0"/>
          </a:p>
          <a:p>
            <a:r>
              <a:rPr lang="en-US" sz="1800" dirty="0" smtClean="0"/>
              <a:t>Water treatment plant is in Marlborough</a:t>
            </a:r>
          </a:p>
          <a:p>
            <a:pPr lvl="1"/>
            <a:endParaRPr lang="en-US" sz="1800" dirty="0" smtClean="0"/>
          </a:p>
          <a:p>
            <a:r>
              <a:rPr lang="en-US" sz="1800" dirty="0" smtClean="0"/>
              <a:t>85% of water delivered by gravity</a:t>
            </a:r>
          </a:p>
          <a:p>
            <a:pPr lvl="1"/>
            <a:endParaRPr lang="en-US" sz="1800" dirty="0" smtClean="0"/>
          </a:p>
          <a:p>
            <a:r>
              <a:rPr lang="en-US" sz="1800" dirty="0" smtClean="0"/>
              <a:t>Lowest elevation of a water tank is 192 feet above sea level</a:t>
            </a:r>
          </a:p>
          <a:p>
            <a:endParaRPr lang="en-US" sz="1800" dirty="0" smtClean="0"/>
          </a:p>
        </p:txBody>
      </p:sp>
      <p:pic>
        <p:nvPicPr>
          <p:cNvPr id="6" name="Picture 5" descr="DSC0195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1550" y="1313900"/>
            <a:ext cx="3913628" cy="2604540"/>
          </a:xfrm>
          <a:prstGeom prst="rect">
            <a:avLst/>
          </a:prstGeom>
          <a:ln>
            <a:noFill/>
          </a:ln>
          <a:effectLst>
            <a:outerShdw blurRad="190500" algn="tl" rotWithShape="0">
              <a:srgbClr val="000000">
                <a:alpha val="70000"/>
              </a:srgbClr>
            </a:outerShdw>
          </a:effectLst>
        </p:spPr>
      </p:pic>
      <p:pic>
        <p:nvPicPr>
          <p:cNvPr id="7" name="Picture 6" descr="111119-0025M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1549" y="3984571"/>
            <a:ext cx="3914775" cy="2611155"/>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609600" y="1219200"/>
            <a:ext cx="8001000" cy="2076450"/>
          </a:xfrm>
        </p:spPr>
        <p:txBody>
          <a:bodyPr/>
          <a:lstStyle/>
          <a:p>
            <a:r>
              <a:rPr lang="en-US" sz="1800" dirty="0" smtClean="0"/>
              <a:t>Deer Island plant fully protected</a:t>
            </a:r>
          </a:p>
          <a:p>
            <a:pPr lvl="1"/>
            <a:r>
              <a:rPr lang="en-US" sz="1800" dirty="0" smtClean="0"/>
              <a:t>100-year flood</a:t>
            </a:r>
          </a:p>
          <a:p>
            <a:pPr lvl="1"/>
            <a:r>
              <a:rPr lang="en-US" sz="1800" dirty="0" smtClean="0"/>
              <a:t>1.9-foot sea level rise</a:t>
            </a:r>
          </a:p>
          <a:p>
            <a:pPr lvl="1"/>
            <a:r>
              <a:rPr lang="en-US" sz="1800" dirty="0" smtClean="0"/>
              <a:t>Wave </a:t>
            </a:r>
            <a:r>
              <a:rPr lang="en-US" sz="1800" dirty="0" err="1" smtClean="0"/>
              <a:t>runup</a:t>
            </a:r>
            <a:r>
              <a:rPr lang="en-US" sz="1800" dirty="0" smtClean="0"/>
              <a:t> of 14 feet on east side and 2 feet on west side</a:t>
            </a:r>
          </a:p>
          <a:p>
            <a:pPr lvl="1"/>
            <a:endParaRPr lang="en-US" sz="1800" dirty="0" smtClean="0"/>
          </a:p>
          <a:p>
            <a:r>
              <a:rPr lang="en-US" sz="1800" dirty="0" smtClean="0"/>
              <a:t>On-site power plant ensures uninterrupted power supply</a:t>
            </a:r>
          </a:p>
          <a:p>
            <a:pPr lvl="1"/>
            <a:endParaRPr lang="en-US" sz="1800" dirty="0" smtClean="0"/>
          </a:p>
          <a:p>
            <a:endParaRPr lang="en-US" sz="1600" dirty="0" smtClean="0"/>
          </a:p>
          <a:p>
            <a:endParaRPr lang="en-US" sz="1800" dirty="0" smtClean="0"/>
          </a:p>
        </p:txBody>
      </p:sp>
      <p:sp>
        <p:nvSpPr>
          <p:cNvPr id="11268" name="Slide Number Placeholder 3"/>
          <p:cNvSpPr>
            <a:spLocks noGrp="1"/>
          </p:cNvSpPr>
          <p:nvPr>
            <p:ph type="sldNum" sz="quarter" idx="10"/>
          </p:nvPr>
        </p:nvSpPr>
        <p:spPr>
          <a:noFill/>
        </p:spPr>
        <p:txBody>
          <a:bodyPr/>
          <a:lstStyle/>
          <a:p>
            <a:fld id="{DE9E330A-A4F8-468E-86DC-DB5AB88B68D6}" type="slidenum">
              <a:rPr lang="en-US" smtClean="0">
                <a:latin typeface="Arial" charset="0"/>
              </a:rPr>
              <a:pPr/>
              <a:t>94</a:t>
            </a:fld>
            <a:endParaRPr lang="en-US" sz="1200" smtClean="0">
              <a:latin typeface="Arial" charset="0"/>
            </a:endParaRPr>
          </a:p>
        </p:txBody>
      </p:sp>
      <p:sp>
        <p:nvSpPr>
          <p:cNvPr id="7" name="Content Placeholder 1"/>
          <p:cNvSpPr txBox="1">
            <a:spLocks/>
          </p:cNvSpPr>
          <p:nvPr/>
        </p:nvSpPr>
        <p:spPr bwMode="auto">
          <a:xfrm>
            <a:off x="609600" y="3124200"/>
            <a:ext cx="3638550" cy="2647950"/>
          </a:xfrm>
          <a:prstGeom prst="rect">
            <a:avLst/>
          </a:prstGeom>
          <a:noFill/>
          <a:ln w="9525">
            <a:noFill/>
            <a:miter lim="800000"/>
            <a:headEnd/>
            <a:tailEnd/>
          </a:ln>
        </p:spPr>
        <p:txBody>
          <a:bodyPr/>
          <a:lstStyle/>
          <a:p>
            <a:pPr marL="342900" indent="-342900" eaLnBrk="0" hangingPunct="0">
              <a:spcBef>
                <a:spcPct val="20000"/>
              </a:spcBef>
              <a:buFontTx/>
              <a:buChar char="•"/>
              <a:defRPr/>
            </a:pPr>
            <a:endParaRPr lang="en-US" sz="1800" kern="0" dirty="0">
              <a:latin typeface="+mn-lt"/>
            </a:endParaRPr>
          </a:p>
          <a:p>
            <a:pPr marL="342900" indent="-342900" eaLnBrk="0" hangingPunct="0">
              <a:spcBef>
                <a:spcPct val="20000"/>
              </a:spcBef>
              <a:buFontTx/>
              <a:buChar char="•"/>
              <a:defRPr/>
            </a:pPr>
            <a:r>
              <a:rPr lang="en-US" sz="1800" kern="0" dirty="0">
                <a:solidFill>
                  <a:srgbClr val="003399"/>
                </a:solidFill>
                <a:latin typeface="+mn-lt"/>
              </a:rPr>
              <a:t>Nut Island </a:t>
            </a:r>
            <a:r>
              <a:rPr lang="en-US" sz="1800" kern="0" dirty="0" err="1">
                <a:solidFill>
                  <a:srgbClr val="003399"/>
                </a:solidFill>
                <a:latin typeface="+mn-lt"/>
              </a:rPr>
              <a:t>headworks</a:t>
            </a:r>
            <a:r>
              <a:rPr lang="en-US" sz="1800" kern="0" dirty="0">
                <a:solidFill>
                  <a:srgbClr val="003399"/>
                </a:solidFill>
                <a:latin typeface="+mn-lt"/>
              </a:rPr>
              <a:t> in Quincy </a:t>
            </a:r>
            <a:r>
              <a:rPr lang="en-US" sz="1800" kern="0" dirty="0">
                <a:solidFill>
                  <a:srgbClr val="003399"/>
                </a:solidFill>
                <a:latin typeface="Calibri" pitchFamily="34" charset="0"/>
              </a:rPr>
              <a:t>similarly designed for sea level rise</a:t>
            </a:r>
          </a:p>
          <a:p>
            <a:pPr marL="342900" indent="-342900" eaLnBrk="0" hangingPunct="0">
              <a:spcBef>
                <a:spcPct val="20000"/>
              </a:spcBef>
              <a:buFontTx/>
              <a:buChar char="•"/>
              <a:defRPr/>
            </a:pPr>
            <a:endParaRPr lang="en-US" sz="1800" kern="0" dirty="0">
              <a:latin typeface="Calibri" pitchFamily="34" charset="0"/>
            </a:endParaRPr>
          </a:p>
        </p:txBody>
      </p:sp>
      <p:sp>
        <p:nvSpPr>
          <p:cNvPr id="9" name="Rectangle 2"/>
          <p:cNvSpPr txBox="1">
            <a:spLocks noChangeArrowheads="1"/>
          </p:cNvSpPr>
          <p:nvPr/>
        </p:nvSpPr>
        <p:spPr bwMode="auto">
          <a:xfrm>
            <a:off x="884465" y="362829"/>
            <a:ext cx="791754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10" name="Rectangle 2"/>
          <p:cNvSpPr>
            <a:spLocks noGrp="1" noChangeArrowheads="1"/>
          </p:cNvSpPr>
          <p:nvPr>
            <p:ph type="title"/>
          </p:nvPr>
        </p:nvSpPr>
        <p:spPr>
          <a:xfrm>
            <a:off x="884238" y="152400"/>
            <a:ext cx="7918450" cy="609600"/>
          </a:xfrm>
        </p:spPr>
        <p:txBody>
          <a:bodyPr>
            <a:normAutofit fontScale="90000"/>
          </a:bodyPr>
          <a:lstStyle/>
          <a:p>
            <a:r>
              <a:rPr lang="en-US" dirty="0" smtClean="0"/>
              <a:t>On The Wastewater Side, Sea Level Rise Was Anticipated In The Design of Deer Island Treatment Plant</a:t>
            </a: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3505200"/>
            <a:ext cx="4195194" cy="2857976"/>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50A04324-A7BD-47AC-AEDA-A66984519769}" type="slidenum">
              <a:rPr lang="en-US" altLang="en-US" smtClean="0">
                <a:latin typeface="Arial" charset="0"/>
              </a:rPr>
              <a:pPr/>
              <a:t>95</a:t>
            </a:fld>
            <a:endParaRPr lang="en-US" altLang="en-US" sz="1200" smtClean="0">
              <a:latin typeface="Arial" charset="0"/>
            </a:endParaRPr>
          </a:p>
        </p:txBody>
      </p:sp>
      <p:sp>
        <p:nvSpPr>
          <p:cNvPr id="12291" name="Rectangle 2"/>
          <p:cNvSpPr>
            <a:spLocks noGrp="1" noChangeArrowheads="1"/>
          </p:cNvSpPr>
          <p:nvPr>
            <p:ph type="title"/>
          </p:nvPr>
        </p:nvSpPr>
        <p:spPr>
          <a:xfrm>
            <a:off x="884238" y="152400"/>
            <a:ext cx="7918450" cy="609600"/>
          </a:xfrm>
        </p:spPr>
        <p:txBody>
          <a:bodyPr/>
          <a:lstStyle/>
          <a:p>
            <a:r>
              <a:rPr lang="en-US" dirty="0" smtClean="0"/>
              <a:t>A Rising Sea Impacts The Hydraulics Of The Outfall Tunnel</a:t>
            </a:r>
          </a:p>
        </p:txBody>
      </p:sp>
      <p:sp>
        <p:nvSpPr>
          <p:cNvPr id="12292" name="Text Box 4"/>
          <p:cNvSpPr txBox="1">
            <a:spLocks noChangeArrowheads="1"/>
          </p:cNvSpPr>
          <p:nvPr/>
        </p:nvSpPr>
        <p:spPr bwMode="auto">
          <a:xfrm>
            <a:off x="1371600" y="1219200"/>
            <a:ext cx="5867400" cy="396875"/>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293" name="Content Placeholder 6"/>
          <p:cNvSpPr>
            <a:spLocks noGrp="1"/>
          </p:cNvSpPr>
          <p:nvPr>
            <p:ph idx="1"/>
          </p:nvPr>
        </p:nvSpPr>
        <p:spPr/>
        <p:txBody>
          <a:bodyPr/>
          <a:lstStyle/>
          <a:p>
            <a:r>
              <a:rPr lang="en-US" sz="1800" smtClean="0"/>
              <a:t>The effluent from the sewage treatment plant is discharged by gravity to the 9.5 mile </a:t>
            </a:r>
          </a:p>
          <a:p>
            <a:endParaRPr lang="en-US" sz="1200" smtClean="0"/>
          </a:p>
          <a:p>
            <a:r>
              <a:rPr lang="en-US" sz="1800" smtClean="0"/>
              <a:t>To maintain hydraulic capacity,  plant process tank elevation raised 1.9 feet and tunnel diameter was up-sized from 24 feet to 24.25 feet</a:t>
            </a:r>
          </a:p>
          <a:p>
            <a:endParaRPr lang="en-US" sz="1800" smtClean="0"/>
          </a:p>
        </p:txBody>
      </p:sp>
      <p:grpSp>
        <p:nvGrpSpPr>
          <p:cNvPr id="2" name="Group 10"/>
          <p:cNvGrpSpPr>
            <a:grpSpLocks/>
          </p:cNvGrpSpPr>
          <p:nvPr/>
        </p:nvGrpSpPr>
        <p:grpSpPr bwMode="auto">
          <a:xfrm>
            <a:off x="714375" y="2971800"/>
            <a:ext cx="7162800" cy="4591050"/>
            <a:chOff x="781050" y="2419350"/>
            <a:chExt cx="7162800" cy="4591050"/>
          </a:xfrm>
        </p:grpSpPr>
        <p:pic>
          <p:nvPicPr>
            <p:cNvPr id="12295" name="Picture 3"/>
            <p:cNvPicPr>
              <a:picLocks noChangeAspect="1" noChangeArrowheads="1"/>
            </p:cNvPicPr>
            <p:nvPr/>
          </p:nvPicPr>
          <p:blipFill>
            <a:blip r:embed="rId3" cstate="print">
              <a:clrChange>
                <a:clrFrom>
                  <a:srgbClr val="C2857F"/>
                </a:clrFrom>
                <a:clrTo>
                  <a:srgbClr val="C2857F">
                    <a:alpha val="0"/>
                  </a:srgbClr>
                </a:clrTo>
              </a:clrChange>
            </a:blip>
            <a:srcRect/>
            <a:stretch>
              <a:fillRect/>
            </a:stretch>
          </p:blipFill>
          <p:spPr bwMode="auto">
            <a:xfrm>
              <a:off x="2441302" y="2419350"/>
              <a:ext cx="5502548" cy="3927091"/>
            </a:xfrm>
            <a:prstGeom prst="rect">
              <a:avLst/>
            </a:prstGeom>
            <a:noFill/>
            <a:ln w="9525">
              <a:noFill/>
              <a:miter lim="800000"/>
              <a:headEnd/>
              <a:tailEnd/>
            </a:ln>
          </p:spPr>
        </p:pic>
        <p:sp>
          <p:nvSpPr>
            <p:cNvPr id="12296" name="Isosceles Triangle 8"/>
            <p:cNvSpPr>
              <a:spLocks noChangeArrowheads="1"/>
            </p:cNvSpPr>
            <p:nvPr/>
          </p:nvSpPr>
          <p:spPr bwMode="auto">
            <a:xfrm rot="-2257006">
              <a:off x="781050" y="3572033"/>
              <a:ext cx="3723707" cy="3438367"/>
            </a:xfrm>
            <a:prstGeom prst="triangle">
              <a:avLst>
                <a:gd name="adj" fmla="val 50000"/>
              </a:avLst>
            </a:prstGeom>
            <a:solidFill>
              <a:schemeClr val="bg1"/>
            </a:solidFill>
            <a:ln w="9525" algn="ctr">
              <a:noFill/>
              <a:round/>
              <a:headEnd/>
              <a:tailEnd/>
            </a:ln>
          </p:spPr>
          <p:txBody>
            <a:bodyPr wrap="none" lIns="0" tIns="0" rIns="0" bIns="0">
              <a:spAutoFit/>
            </a:bodyPr>
            <a:lstStyle/>
            <a:p>
              <a:pPr eaLnBrk="0" hangingPunct="0"/>
              <a:endParaRPr lang="en-US"/>
            </a:p>
          </p:txBody>
        </p:sp>
        <p:sp>
          <p:nvSpPr>
            <p:cNvPr id="12297" name="Rectangle 9"/>
            <p:cNvSpPr>
              <a:spLocks noChangeArrowheads="1"/>
            </p:cNvSpPr>
            <p:nvPr/>
          </p:nvSpPr>
          <p:spPr bwMode="auto">
            <a:xfrm>
              <a:off x="2607327" y="5777332"/>
              <a:ext cx="2774992" cy="1019654"/>
            </a:xfrm>
            <a:prstGeom prst="rect">
              <a:avLst/>
            </a:prstGeom>
            <a:solidFill>
              <a:schemeClr val="bg1"/>
            </a:solidFill>
            <a:ln w="9525" algn="ctr">
              <a:noFill/>
              <a:round/>
              <a:headEnd/>
              <a:tailEnd/>
            </a:ln>
          </p:spPr>
          <p:txBody>
            <a:bodyPr wrap="none" lIns="0" tIns="0" rIns="0" bIns="0">
              <a:spAutoFit/>
            </a:bodyPr>
            <a:lstStyle/>
            <a:p>
              <a:pPr eaLnBrk="0" hangingPunct="0"/>
              <a:endParaRPr lang="en-US"/>
            </a:p>
          </p:txBody>
        </p:sp>
      </p:grpSp>
    </p:spTree>
  </p:cSld>
  <p:clrMapOvr>
    <a:masterClrMapping/>
  </p:clrMapOvr>
  <p:transition spd="med">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42975" y="31750"/>
            <a:ext cx="7958138" cy="806450"/>
          </a:xfrm>
        </p:spPr>
        <p:txBody>
          <a:bodyPr/>
          <a:lstStyle/>
          <a:p>
            <a:r>
              <a:rPr lang="en-US" smtClean="0"/>
              <a:t>21 Of MWRA Coastal Sewer Facilities Are Within </a:t>
            </a:r>
            <a:br>
              <a:rPr lang="en-US" smtClean="0"/>
            </a:br>
            <a:r>
              <a:rPr lang="en-US" smtClean="0"/>
              <a:t>15 Feet Of Mean Sea Level</a:t>
            </a:r>
          </a:p>
        </p:txBody>
      </p:sp>
      <p:sp>
        <p:nvSpPr>
          <p:cNvPr id="21507" name="Slide Number Placeholder 3"/>
          <p:cNvSpPr>
            <a:spLocks noGrp="1"/>
          </p:cNvSpPr>
          <p:nvPr>
            <p:ph type="sldNum" sz="quarter" idx="10"/>
          </p:nvPr>
        </p:nvSpPr>
        <p:spPr>
          <a:noFill/>
        </p:spPr>
        <p:txBody>
          <a:bodyPr/>
          <a:lstStyle/>
          <a:p>
            <a:fld id="{3E5A6CC5-B089-4F15-8136-9E4FDD8DAA18}" type="slidenum">
              <a:rPr lang="en-US" altLang="en-US" smtClean="0">
                <a:latin typeface="Arial" charset="0"/>
              </a:rPr>
              <a:pPr/>
              <a:t>96</a:t>
            </a:fld>
            <a:endParaRPr lang="en-US" altLang="en-US" sz="1200" smtClean="0">
              <a:latin typeface="Arial" charset="0"/>
            </a:endParaRPr>
          </a:p>
        </p:txBody>
      </p:sp>
      <p:pic>
        <p:nvPicPr>
          <p:cNvPr id="8" name="Picture 7" descr="PPTDOT_CAT0.jpg"/>
          <p:cNvPicPr>
            <a:picLocks noChangeAspect="1"/>
          </p:cNvPicPr>
          <p:nvPr/>
        </p:nvPicPr>
        <p:blipFill>
          <a:blip r:embed="rId3" cstate="print"/>
          <a:srcRect/>
          <a:stretch>
            <a:fillRect/>
          </a:stretch>
        </p:blipFill>
        <p:spPr>
          <a:xfrm>
            <a:off x="304800" y="1143000"/>
            <a:ext cx="8534400" cy="5362575"/>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Envelope Flood Protection Measures</a:t>
            </a:r>
            <a:endParaRPr lang="en-US" dirty="0"/>
          </a:p>
        </p:txBody>
      </p:sp>
      <p:pic>
        <p:nvPicPr>
          <p:cNvPr id="4" name="Picture 3" descr="C:\Documents and Settings\pottle_d\My Documents\Personal\Alewife Brook Pump Station #2 (7034)\Presentation 2-6-13 ABPS Bypass Pumping\east side 7-9-09.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308" y="1143000"/>
            <a:ext cx="8601075" cy="5186363"/>
          </a:xfrm>
          <a:prstGeom prst="rect">
            <a:avLst/>
          </a:prstGeom>
          <a:ln>
            <a:noFill/>
          </a:ln>
          <a:effectLst>
            <a:outerShdw blurRad="190500" algn="tl" rotWithShape="0">
              <a:srgbClr val="000000">
                <a:alpha val="70000"/>
              </a:srgbClr>
            </a:outerShdw>
          </a:effectLst>
        </p:spPr>
      </p:pic>
      <p:sp>
        <p:nvSpPr>
          <p:cNvPr id="6" name="Slide Number Placeholder 2"/>
          <p:cNvSpPr txBox="1">
            <a:spLocks/>
          </p:cNvSpPr>
          <p:nvPr/>
        </p:nvSpPr>
        <p:spPr bwMode="auto">
          <a:xfrm>
            <a:off x="8382000" y="65532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CD0248C-C547-47D0-977B-5C65C458AEDB}" type="slidenum">
              <a:rPr kumimoji="0" lang="en-US" altLang="en-US" sz="800" b="0" i="0" u="none" strike="noStrike" kern="1200" cap="none" spc="0" normalizeH="0" baseline="0" noProof="0" smtClean="0">
                <a:ln>
                  <a:noFill/>
                </a:ln>
                <a:solidFill>
                  <a:srgbClr val="003399"/>
                </a:solidFill>
                <a:effectLst/>
                <a:uLnTx/>
                <a:uFillTx/>
                <a:latin typeface="+mn-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dirty="0">
              <a:ln>
                <a:noFill/>
              </a:ln>
              <a:solidFill>
                <a:srgbClr val="003399"/>
              </a:solidFill>
              <a:effectLst/>
              <a:uLnTx/>
              <a:uFillTx/>
              <a:latin typeface="+mn-lt"/>
              <a:ea typeface="+mn-ea"/>
              <a:cs typeface="+mn-cs"/>
            </a:endParaRPr>
          </a:p>
        </p:txBody>
      </p:sp>
      <p:cxnSp>
        <p:nvCxnSpPr>
          <p:cNvPr id="8" name="Straight Connector 7"/>
          <p:cNvCxnSpPr/>
          <p:nvPr/>
        </p:nvCxnSpPr>
        <p:spPr bwMode="auto">
          <a:xfrm rot="10800000">
            <a:off x="273050" y="4176358"/>
            <a:ext cx="1822450" cy="6985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flipV="1">
            <a:off x="2095995" y="4153102"/>
            <a:ext cx="1098467" cy="95003"/>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a:off x="5474525" y="4111539"/>
            <a:ext cx="1003465" cy="2375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rot="10800000">
            <a:off x="5337959" y="4111539"/>
            <a:ext cx="130629"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flipV="1">
            <a:off x="6483927" y="4099663"/>
            <a:ext cx="1175657" cy="35626"/>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
        <p:nvSpPr>
          <p:cNvPr id="15" name="Rectangle 14"/>
          <p:cNvSpPr/>
          <p:nvPr/>
        </p:nvSpPr>
        <p:spPr bwMode="auto">
          <a:xfrm>
            <a:off x="1083733" y="4976458"/>
            <a:ext cx="1388534"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Flood logs (exterior)</a:t>
            </a:r>
          </a:p>
        </p:txBody>
      </p:sp>
      <p:sp>
        <p:nvSpPr>
          <p:cNvPr id="16" name="Rectangle 15"/>
          <p:cNvSpPr/>
          <p:nvPr/>
        </p:nvSpPr>
        <p:spPr bwMode="auto">
          <a:xfrm>
            <a:off x="3115733" y="4993391"/>
            <a:ext cx="1388534"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smtClean="0">
                <a:latin typeface="+mn-lt"/>
              </a:rPr>
              <a:t>Flood logs (interior)</a:t>
            </a:r>
          </a:p>
        </p:txBody>
      </p:sp>
      <p:sp>
        <p:nvSpPr>
          <p:cNvPr id="17" name="Rectangle 16"/>
          <p:cNvSpPr/>
          <p:nvPr/>
        </p:nvSpPr>
        <p:spPr bwMode="auto">
          <a:xfrm>
            <a:off x="4997450" y="4972224"/>
            <a:ext cx="1388534"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smtClean="0">
                <a:latin typeface="+mn-lt"/>
              </a:rPr>
              <a:t>Watertight hatch</a:t>
            </a:r>
          </a:p>
        </p:txBody>
      </p:sp>
      <p:sp>
        <p:nvSpPr>
          <p:cNvPr id="18" name="Rectangle 17"/>
          <p:cNvSpPr/>
          <p:nvPr/>
        </p:nvSpPr>
        <p:spPr bwMode="auto">
          <a:xfrm>
            <a:off x="6942667" y="4993392"/>
            <a:ext cx="1388534"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smtClean="0">
                <a:latin typeface="+mn-lt"/>
              </a:rPr>
              <a:t>Flood logs (interior)</a:t>
            </a:r>
          </a:p>
        </p:txBody>
      </p:sp>
      <p:cxnSp>
        <p:nvCxnSpPr>
          <p:cNvPr id="20" name="Straight Arrow Connector 19"/>
          <p:cNvCxnSpPr/>
          <p:nvPr/>
        </p:nvCxnSpPr>
        <p:spPr bwMode="auto">
          <a:xfrm rot="5400000" flipH="1" flipV="1">
            <a:off x="1864426" y="4283732"/>
            <a:ext cx="724395" cy="605641"/>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cxnSp>
        <p:nvCxnSpPr>
          <p:cNvPr id="22" name="Straight Arrow Connector 21"/>
          <p:cNvCxnSpPr>
            <a:stCxn id="16" idx="0"/>
          </p:cNvCxnSpPr>
          <p:nvPr/>
        </p:nvCxnSpPr>
        <p:spPr bwMode="auto">
          <a:xfrm rot="16200000" flipV="1">
            <a:off x="3010835" y="4194226"/>
            <a:ext cx="804663" cy="793668"/>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cxnSp>
        <p:nvCxnSpPr>
          <p:cNvPr id="24" name="Straight Arrow Connector 23"/>
          <p:cNvCxnSpPr>
            <a:stCxn id="17" idx="0"/>
          </p:cNvCxnSpPr>
          <p:nvPr/>
        </p:nvCxnSpPr>
        <p:spPr bwMode="auto">
          <a:xfrm rot="16200000" flipV="1">
            <a:off x="5179498" y="4460005"/>
            <a:ext cx="771621" cy="252818"/>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cxnSp>
        <p:nvCxnSpPr>
          <p:cNvPr id="28" name="Straight Arrow Connector 27"/>
          <p:cNvCxnSpPr>
            <a:stCxn id="18" idx="0"/>
          </p:cNvCxnSpPr>
          <p:nvPr/>
        </p:nvCxnSpPr>
        <p:spPr bwMode="auto">
          <a:xfrm rot="16200000" flipV="1">
            <a:off x="6806541" y="4162999"/>
            <a:ext cx="852165" cy="808622"/>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sp>
        <p:nvSpPr>
          <p:cNvPr id="29" name="Rectangle 28"/>
          <p:cNvSpPr/>
          <p:nvPr/>
        </p:nvSpPr>
        <p:spPr bwMode="auto">
          <a:xfrm>
            <a:off x="2859320" y="5884301"/>
            <a:ext cx="3410857" cy="36871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All flood logs to el 115.6</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endParaRPr>
          </a:p>
        </p:txBody>
      </p:sp>
    </p:spTree>
  </p:cSld>
  <p:clrMapOvr>
    <a:masterClrMapping/>
  </p:clrMapOvr>
  <p:transition spd="med">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F777EE43-A85D-46F7-A54F-5115A03FA28D}" type="slidenum">
              <a:rPr lang="en-US" sz="1200" smtClean="0">
                <a:latin typeface="Arial" charset="0"/>
              </a:rPr>
              <a:pPr/>
              <a:t>98</a:t>
            </a:fld>
            <a:endParaRPr lang="en-US" sz="1200" smtClean="0">
              <a:latin typeface="Arial" charset="0"/>
            </a:endParaRPr>
          </a:p>
        </p:txBody>
      </p:sp>
      <p:sp>
        <p:nvSpPr>
          <p:cNvPr id="32771" name="Title 5"/>
          <p:cNvSpPr>
            <a:spLocks noGrp="1"/>
          </p:cNvSpPr>
          <p:nvPr>
            <p:ph type="title"/>
          </p:nvPr>
        </p:nvSpPr>
        <p:spPr>
          <a:xfrm>
            <a:off x="1001486" y="0"/>
            <a:ext cx="8142514" cy="889000"/>
          </a:xfrm>
        </p:spPr>
        <p:txBody>
          <a:bodyPr/>
          <a:lstStyle/>
          <a:p>
            <a:r>
              <a:rPr lang="en-US" dirty="0" smtClean="0"/>
              <a:t>Climate Change/Sea Level Rise</a:t>
            </a:r>
          </a:p>
        </p:txBody>
      </p:sp>
      <p:sp>
        <p:nvSpPr>
          <p:cNvPr id="11" name="Text Placeholder 8"/>
          <p:cNvSpPr txBox="1">
            <a:spLocks/>
          </p:cNvSpPr>
          <p:nvPr/>
        </p:nvSpPr>
        <p:spPr>
          <a:xfrm>
            <a:off x="457200" y="1219200"/>
            <a:ext cx="8218488" cy="2006600"/>
          </a:xfrm>
          <a:prstGeom prst="rect">
            <a:avLst/>
          </a:prstGeom>
        </p:spPr>
        <p:txBody>
          <a:bodyPr/>
          <a:lstStyle/>
          <a:p>
            <a:pPr marL="742950" lvl="1" indent="-285750" eaLnBrk="0" hangingPunct="0">
              <a:spcBef>
                <a:spcPct val="20000"/>
              </a:spcBef>
              <a:buFont typeface="Arial" pitchFamily="34" charset="0"/>
              <a:buChar char="•"/>
              <a:defRPr/>
            </a:pPr>
            <a:r>
              <a:rPr lang="en-US" sz="2000" kern="0" dirty="0" smtClean="0">
                <a:solidFill>
                  <a:srgbClr val="003399"/>
                </a:solidFill>
                <a:latin typeface="+mn-lt"/>
              </a:rPr>
              <a:t>MWRA facilities on a 20-year rehab schedule</a:t>
            </a:r>
          </a:p>
          <a:p>
            <a:pPr marL="742950" lvl="1" indent="-285750" eaLnBrk="0" hangingPunct="0">
              <a:spcBef>
                <a:spcPct val="20000"/>
              </a:spcBef>
              <a:buFont typeface="Arial" pitchFamily="34" charset="0"/>
              <a:buChar char="•"/>
              <a:defRPr/>
            </a:pPr>
            <a:endParaRPr lang="en-US" kern="0" dirty="0" smtClean="0">
              <a:solidFill>
                <a:srgbClr val="003399"/>
              </a:solidFill>
              <a:latin typeface="+mn-lt"/>
            </a:endParaRPr>
          </a:p>
          <a:p>
            <a:pPr marL="742950" lvl="1" indent="-285750" eaLnBrk="0" hangingPunct="0">
              <a:spcBef>
                <a:spcPct val="20000"/>
              </a:spcBef>
              <a:buFont typeface="Arial" pitchFamily="34" charset="0"/>
              <a:buChar char="•"/>
              <a:defRPr/>
            </a:pPr>
            <a:r>
              <a:rPr lang="en-US" sz="2000" kern="0" dirty="0" smtClean="0">
                <a:solidFill>
                  <a:srgbClr val="003399"/>
                </a:solidFill>
                <a:latin typeface="+mn-lt"/>
              </a:rPr>
              <a:t>Future </a:t>
            </a:r>
            <a:r>
              <a:rPr lang="en-US" sz="2000" kern="0" dirty="0">
                <a:solidFill>
                  <a:srgbClr val="003399"/>
                </a:solidFill>
                <a:latin typeface="+mn-lt"/>
              </a:rPr>
              <a:t>contracts </a:t>
            </a:r>
            <a:r>
              <a:rPr lang="en-US" sz="2000" kern="0" dirty="0" smtClean="0">
                <a:solidFill>
                  <a:srgbClr val="003399"/>
                </a:solidFill>
              </a:rPr>
              <a:t>will include</a:t>
            </a:r>
          </a:p>
          <a:p>
            <a:pPr marL="742950" lvl="1" indent="-285750" eaLnBrk="0" hangingPunct="0">
              <a:spcBef>
                <a:spcPct val="20000"/>
              </a:spcBef>
              <a:buFont typeface="Arial" pitchFamily="34" charset="0"/>
              <a:buChar char="•"/>
              <a:defRPr/>
            </a:pPr>
            <a:endParaRPr lang="en-US" sz="1400" kern="0" dirty="0" smtClean="0">
              <a:solidFill>
                <a:srgbClr val="003399"/>
              </a:solidFill>
            </a:endParaRPr>
          </a:p>
          <a:p>
            <a:pPr marL="1200150" lvl="2" indent="-285750" eaLnBrk="0" hangingPunct="0">
              <a:spcBef>
                <a:spcPct val="20000"/>
              </a:spcBef>
              <a:buFont typeface="Calibri" pitchFamily="34" charset="0"/>
              <a:buChar char="‒"/>
              <a:defRPr/>
            </a:pPr>
            <a:r>
              <a:rPr lang="en-US" sz="2000" kern="0" dirty="0" smtClean="0">
                <a:solidFill>
                  <a:srgbClr val="003399"/>
                </a:solidFill>
                <a:latin typeface="+mn-lt"/>
              </a:rPr>
              <a:t>Flood protection</a:t>
            </a:r>
          </a:p>
          <a:p>
            <a:pPr marL="1200150" lvl="2" indent="-285750" eaLnBrk="0" hangingPunct="0">
              <a:spcBef>
                <a:spcPct val="20000"/>
              </a:spcBef>
              <a:buFont typeface="Calibri" pitchFamily="34" charset="0"/>
              <a:buChar char="‒"/>
              <a:defRPr/>
            </a:pPr>
            <a:r>
              <a:rPr lang="en-US" sz="2000" kern="0" dirty="0" smtClean="0">
                <a:solidFill>
                  <a:srgbClr val="003399"/>
                </a:solidFill>
              </a:rPr>
              <a:t>Alternative energy</a:t>
            </a:r>
          </a:p>
          <a:p>
            <a:pPr marL="1200150" lvl="2" indent="-285750" eaLnBrk="0" hangingPunct="0">
              <a:spcBef>
                <a:spcPct val="20000"/>
              </a:spcBef>
              <a:buFont typeface="Calibri" pitchFamily="34" charset="0"/>
              <a:buChar char="‒"/>
              <a:defRPr/>
            </a:pPr>
            <a:r>
              <a:rPr lang="en-US" sz="2000" kern="0" dirty="0" smtClean="0">
                <a:solidFill>
                  <a:srgbClr val="003399"/>
                </a:solidFill>
                <a:latin typeface="+mn-lt"/>
              </a:rPr>
              <a:t>Security upgrades</a:t>
            </a:r>
            <a:endParaRPr lang="en-US" sz="2000" kern="0" dirty="0">
              <a:solidFill>
                <a:srgbClr val="003399"/>
              </a:solidFill>
              <a:latin typeface="+mn-lt"/>
            </a:endParaRPr>
          </a:p>
          <a:p>
            <a:pPr marL="342900" indent="-342900" eaLnBrk="0" hangingPunct="0">
              <a:spcBef>
                <a:spcPct val="20000"/>
              </a:spcBef>
              <a:buFontTx/>
              <a:buChar char="•"/>
              <a:defRPr/>
            </a:pPr>
            <a:endParaRPr lang="en-US" sz="1800" kern="0" dirty="0">
              <a:latin typeface="+mn-lt"/>
            </a:endParaRPr>
          </a:p>
        </p:txBody>
      </p:sp>
      <p:pic>
        <p:nvPicPr>
          <p:cNvPr id="6" name="Content Placeholder 7" descr="ELEVATIONS.jpg"/>
          <p:cNvPicPr>
            <a:picLocks noGrp="1"/>
          </p:cNvPicPr>
          <p:nvPr>
            <p:ph sz="half" idx="1"/>
          </p:nvPr>
        </p:nvPicPr>
        <p:blipFill>
          <a:blip r:embed="rId2" cstate="print"/>
          <a:srcRect/>
          <a:stretch>
            <a:fillRect/>
          </a:stretch>
        </p:blipFill>
        <p:spPr>
          <a:xfrm>
            <a:off x="0" y="3978275"/>
            <a:ext cx="9144000" cy="2816225"/>
          </a:xfrm>
        </p:spPr>
      </p:pic>
    </p:spTree>
  </p:cSld>
  <p:clrMapOvr>
    <a:masterClrMapping/>
  </p:clrMapOvr>
  <p:transition spd="med">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6" name="Title 5"/>
          <p:cNvSpPr>
            <a:spLocks noGrp="1"/>
          </p:cNvSpPr>
          <p:nvPr>
            <p:ph type="title"/>
          </p:nvPr>
        </p:nvSpPr>
        <p:spPr/>
        <p:txBody>
          <a:bodyPr/>
          <a:lstStyle/>
          <a:p>
            <a:r>
              <a:rPr lang="en-US" dirty="0" smtClean="0"/>
              <a:t>Age Of Wastewater Pipes</a:t>
            </a:r>
            <a:endParaRPr lang="en-US" dirty="0"/>
          </a:p>
        </p:txBody>
      </p:sp>
      <p:sp>
        <p:nvSpPr>
          <p:cNvPr id="5" name="Slide Number Placeholder 4"/>
          <p:cNvSpPr>
            <a:spLocks noGrp="1"/>
          </p:cNvSpPr>
          <p:nvPr>
            <p:ph type="sldNum" sz="quarter" idx="10"/>
          </p:nvPr>
        </p:nvSpPr>
        <p:spPr/>
        <p:txBody>
          <a:bodyPr/>
          <a:lstStyle/>
          <a:p>
            <a:pPr>
              <a:defRPr/>
            </a:pPr>
            <a:fld id="{BDC36EBB-5DB7-45FD-A2AD-D6C72A410EAE}" type="slidenum">
              <a:rPr lang="en-US" altLang="en-US" smtClean="0"/>
              <a:pPr>
                <a:defRPr/>
              </a:pPr>
              <a:t>99</a:t>
            </a:fld>
            <a:endParaRPr lang="en-US" altLang="en-US" sz="1200"/>
          </a:p>
        </p:txBody>
      </p:sp>
      <p:graphicFrame>
        <p:nvGraphicFramePr>
          <p:cNvPr id="9" name="Chart 8"/>
          <p:cNvGraphicFramePr/>
          <p:nvPr/>
        </p:nvGraphicFramePr>
        <p:xfrm>
          <a:off x="590550" y="752474"/>
          <a:ext cx="7858125" cy="6105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1490</TotalTime>
  <Words>2624</Words>
  <Application>Microsoft Office PowerPoint</Application>
  <PresentationFormat>On-screen Show (4:3)</PresentationFormat>
  <Paragraphs>576</Paragraphs>
  <Slides>114</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114</vt:i4>
      </vt:variant>
    </vt:vector>
  </HeadingPairs>
  <TitlesOfParts>
    <vt:vector size="117" baseType="lpstr">
      <vt:lpstr>Office Theme</vt:lpstr>
      <vt:lpstr>1_Office Theme</vt:lpstr>
      <vt:lpstr>Worksheet</vt:lpstr>
      <vt:lpstr>    Joint Public Advisory Commission Public Forum  MWRA at 30:  Then and Now </vt:lpstr>
      <vt:lpstr>MWRA Service Area</vt:lpstr>
      <vt:lpstr>Make-Up Of MWRA Service Area</vt:lpstr>
      <vt:lpstr>Violation Of The Clean Water Act</vt:lpstr>
      <vt:lpstr>A New Agency Was Needed</vt:lpstr>
      <vt:lpstr>On July 1, 1985, The MWRA Opened</vt:lpstr>
      <vt:lpstr>PowerPoint Presentation</vt:lpstr>
      <vt:lpstr>Two Obsolete Wastewater Treatment Plants</vt:lpstr>
      <vt:lpstr>Raw Sewage Pouring Into Boston Harbor Daily</vt:lpstr>
      <vt:lpstr>Dry Weather CSOs</vt:lpstr>
      <vt:lpstr>On The Water Side, Things Were Pretty Grim</vt:lpstr>
      <vt:lpstr>Gaseous Chlorine</vt:lpstr>
      <vt:lpstr>And A Lot Of Leaky, Old Pipes</vt:lpstr>
      <vt:lpstr>Neglected Dams And Unprotected Watersheds</vt:lpstr>
      <vt:lpstr>And A Lot Of Leaky, Old Pipes</vt:lpstr>
      <vt:lpstr>Tuberculated Pipe</vt:lpstr>
      <vt:lpstr>And A Lot Of Leaky, Old Pipes</vt:lpstr>
      <vt:lpstr>Leaking Valve Assembly</vt:lpstr>
      <vt:lpstr>Water System Demand Exceeded Safe Yield</vt:lpstr>
      <vt:lpstr>Studies For Alternative Sources</vt:lpstr>
      <vt:lpstr>PowerPoint Presentation</vt:lpstr>
      <vt:lpstr>MWRA’s $7 Billion Capital Improvement Program  </vt:lpstr>
      <vt:lpstr>80% Of Capital Spending Has Been Mandated</vt:lpstr>
      <vt:lpstr>Restore One Of The World’s Greatest Water Systems</vt:lpstr>
      <vt:lpstr>An Civil Engineering Marvel</vt:lpstr>
      <vt:lpstr>Words To Live By</vt:lpstr>
      <vt:lpstr>John J. Carroll Water Treatment Plant</vt:lpstr>
      <vt:lpstr>Addition Of Ultraviolet Light Disinfection</vt:lpstr>
      <vt:lpstr>UV Header Pipe</vt:lpstr>
      <vt:lpstr>MWRA Metropolitan Area Storage Capacity Over Time</vt:lpstr>
      <vt:lpstr>Covered Storage Projects</vt:lpstr>
      <vt:lpstr>Spot Pond Covered Storage And Pump Station</vt:lpstr>
      <vt:lpstr>MetroWest Water Supply Tunnel</vt:lpstr>
      <vt:lpstr>Hultman Aqueduct Rehabilitation</vt:lpstr>
      <vt:lpstr>Water Pipeline Rehabbed Or Replaced</vt:lpstr>
      <vt:lpstr>State-Of-The-Art Monitoring System</vt:lpstr>
      <vt:lpstr>s::can Parameters Monitored At 18 Locations</vt:lpstr>
      <vt:lpstr>Investments In Watershed Protection</vt:lpstr>
      <vt:lpstr>Wachusett Watershed Protected Land: 1985 - 2014 </vt:lpstr>
      <vt:lpstr>Fecal Coliform Sampling Results At Wachusett Reservoir</vt:lpstr>
      <vt:lpstr>Community Total Coliform Rule Compliance</vt:lpstr>
      <vt:lpstr>Disinfection By-Products</vt:lpstr>
      <vt:lpstr>Lead Levels In MWRA Communities</vt:lpstr>
      <vt:lpstr>Water Conservation Worked</vt:lpstr>
      <vt:lpstr>Boston’s Usage Is At A 110-Year Low</vt:lpstr>
      <vt:lpstr>Collateral Issues</vt:lpstr>
      <vt:lpstr>Hourly Flows By Month - 2014</vt:lpstr>
      <vt:lpstr>On The Wastewater Side</vt:lpstr>
      <vt:lpstr>Metals In Deer Island Effluent</vt:lpstr>
      <vt:lpstr>Solids In Deer Island Effluent</vt:lpstr>
      <vt:lpstr>The Harbor Continues To Recover</vt:lpstr>
      <vt:lpstr>Deer Island Construction</vt:lpstr>
      <vt:lpstr>Deer Island Construction</vt:lpstr>
      <vt:lpstr>Sewer System Pumping Capacity</vt:lpstr>
      <vt:lpstr>Combined Sewer Overflow Control Program</vt:lpstr>
      <vt:lpstr>South Boston CSO Tunnel</vt:lpstr>
      <vt:lpstr>Brookline Overflow Conduit</vt:lpstr>
      <vt:lpstr>Union Park Detention/Treatment Facility</vt:lpstr>
      <vt:lpstr>Annual CSO Volume Has Been Reduced Dramatically   </vt:lpstr>
      <vt:lpstr>Dramatic Improvements In Water Quality – Even In Wet Weather</vt:lpstr>
      <vt:lpstr>And We Love Being Green!</vt:lpstr>
      <vt:lpstr>Water System Profile</vt:lpstr>
      <vt:lpstr>Hydroelectric Power</vt:lpstr>
      <vt:lpstr>Methane Utilization At Deer Island</vt:lpstr>
      <vt:lpstr>Solar Power</vt:lpstr>
      <vt:lpstr>Wind Power</vt:lpstr>
      <vt:lpstr>Public Access</vt:lpstr>
      <vt:lpstr>Alewife Stormwater Wetland</vt:lpstr>
      <vt:lpstr>Aqueduct Trails</vt:lpstr>
      <vt:lpstr>PowerPoint Presentation</vt:lpstr>
      <vt:lpstr>Utility Conflicts Abound In Older Cities</vt:lpstr>
      <vt:lpstr>(And It’s Nothing New)</vt:lpstr>
      <vt:lpstr>Creative Construction Technologies</vt:lpstr>
      <vt:lpstr>Microtunneling East Boston Branch Sewer</vt:lpstr>
      <vt:lpstr>Pipebursting East Boston Branch Sewer</vt:lpstr>
      <vt:lpstr>Soft-ground Tunneling South Boston</vt:lpstr>
      <vt:lpstr>Slurry Walls For South Boston Pump Station</vt:lpstr>
      <vt:lpstr>Horizontal Directional Drilling The Fore River Siphon</vt:lpstr>
      <vt:lpstr>Horizontal Directional Drilling Mill Cove Siphon</vt:lpstr>
      <vt:lpstr>Wachusett Aqueduct Pumping Station</vt:lpstr>
      <vt:lpstr>But No Matter How Well You Plan…</vt:lpstr>
      <vt:lpstr>A Water Main Break</vt:lpstr>
      <vt:lpstr>A Geyser</vt:lpstr>
      <vt:lpstr>A Sinkhole</vt:lpstr>
      <vt:lpstr>Another Sinkhole</vt:lpstr>
      <vt:lpstr>A Heave In The Street</vt:lpstr>
      <vt:lpstr>A Pipeline Collapse</vt:lpstr>
      <vt:lpstr>PowerPoint Presentation</vt:lpstr>
      <vt:lpstr>How Clean Is Clean?</vt:lpstr>
      <vt:lpstr>Continued Maintenance</vt:lpstr>
      <vt:lpstr>Climate Change In Our Service Area</vt:lpstr>
      <vt:lpstr>Large Reservoirs  With Large Storage Capacity + More Precipitation  = Plenty Of High Quality Water</vt:lpstr>
      <vt:lpstr>Drinking Water System Is In Good Shape</vt:lpstr>
      <vt:lpstr>On The Wastewater Side, Sea Level Rise Was Anticipated In The Design of Deer Island Treatment Plant</vt:lpstr>
      <vt:lpstr>A Rising Sea Impacts The Hydraulics Of The Outfall Tunnel</vt:lpstr>
      <vt:lpstr>21 Of MWRA Coastal Sewer Facilities Are Within  15 Feet Of Mean Sea Level</vt:lpstr>
      <vt:lpstr>Envelope Flood Protection Measures</vt:lpstr>
      <vt:lpstr>Climate Change/Sea Level Rise</vt:lpstr>
      <vt:lpstr>Age Of Wastewater Pipes</vt:lpstr>
      <vt:lpstr>Age Of Water Pipes</vt:lpstr>
      <vt:lpstr>Age Of Pipes</vt:lpstr>
      <vt:lpstr>Transmission System Redundancy</vt:lpstr>
      <vt:lpstr>City Tunnel Top Of Shaft</vt:lpstr>
      <vt:lpstr>City Tunnel Redundancy</vt:lpstr>
      <vt:lpstr>Mountain Of Debt</vt:lpstr>
      <vt:lpstr>Deer Island Co-Digestion</vt:lpstr>
      <vt:lpstr>Deer Island Combined Heat and Power Technology Change</vt:lpstr>
      <vt:lpstr>PowerPoint Presentation</vt:lpstr>
      <vt:lpstr>Deer Island Received Its 4th Platinum Award</vt:lpstr>
      <vt:lpstr>Charles River Gets High Marks</vt:lpstr>
      <vt:lpstr>Boston Now Has Some Of The Cleanest Urban Beaches  In The Country</vt:lpstr>
      <vt:lpstr>Boston’s Waterfront Is The Region’s Fastest Growing Zip Code</vt:lpstr>
      <vt:lpstr>“Best Drinking Water” In The Country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Board of Directors  FY15 Proposed  Capital Improvement Budget</dc:title>
  <dc:creator>MWRA</dc:creator>
  <cp:lastModifiedBy>Mireille Alejandra Pasos</cp:lastModifiedBy>
  <cp:revision>309</cp:revision>
  <dcterms:created xsi:type="dcterms:W3CDTF">2015-05-27T17:46:40Z</dcterms:created>
  <dcterms:modified xsi:type="dcterms:W3CDTF">2019-11-14T23:35:52Z</dcterms:modified>
</cp:coreProperties>
</file>