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1"/>
  </p:sldMasterIdLst>
  <p:notesMasterIdLst>
    <p:notesMasterId r:id="rId49"/>
  </p:notesMasterIdLst>
  <p:handoutMasterIdLst>
    <p:handoutMasterId r:id="rId50"/>
  </p:handoutMasterIdLst>
  <p:sldIdLst>
    <p:sldId id="616" r:id="rId22"/>
    <p:sldId id="653" r:id="rId23"/>
    <p:sldId id="655" r:id="rId24"/>
    <p:sldId id="654" r:id="rId25"/>
    <p:sldId id="619" r:id="rId26"/>
    <p:sldId id="656" r:id="rId27"/>
    <p:sldId id="621" r:id="rId28"/>
    <p:sldId id="276" r:id="rId29"/>
    <p:sldId id="629" r:id="rId30"/>
    <p:sldId id="643" r:id="rId31"/>
    <p:sldId id="657" r:id="rId32"/>
    <p:sldId id="658" r:id="rId33"/>
    <p:sldId id="652" r:id="rId34"/>
    <p:sldId id="637" r:id="rId35"/>
    <p:sldId id="659" r:id="rId36"/>
    <p:sldId id="661" r:id="rId37"/>
    <p:sldId id="660" r:id="rId38"/>
    <p:sldId id="662" r:id="rId39"/>
    <p:sldId id="663" r:id="rId40"/>
    <p:sldId id="664" r:id="rId41"/>
    <p:sldId id="665" r:id="rId42"/>
    <p:sldId id="666" r:id="rId43"/>
    <p:sldId id="667" r:id="rId44"/>
    <p:sldId id="668" r:id="rId45"/>
    <p:sldId id="614" r:id="rId46"/>
    <p:sldId id="499" r:id="rId47"/>
    <p:sldId id="306"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6A6"/>
    <a:srgbClr val="FFC00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2" autoAdjust="0"/>
    <p:restoredTop sz="86372" autoAdjust="0"/>
  </p:normalViewPr>
  <p:slideViewPr>
    <p:cSldViewPr snapToGrid="0">
      <p:cViewPr varScale="1">
        <p:scale>
          <a:sx n="65" d="100"/>
          <a:sy n="65" d="100"/>
        </p:scale>
        <p:origin x="-1200" y="-114"/>
      </p:cViewPr>
      <p:guideLst>
        <p:guide orient="horz" pos="2160"/>
        <p:guide pos="3840"/>
      </p:guideLst>
    </p:cSldViewPr>
  </p:slideViewPr>
  <p:outlineViewPr>
    <p:cViewPr>
      <p:scale>
        <a:sx n="33" d="100"/>
        <a:sy n="33" d="100"/>
      </p:scale>
      <p:origin x="0" y="-3861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8.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8" Type="http://schemas.openxmlformats.org/officeDocument/2006/relationships/customXml" Target="../customXml/item8.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20" Type="http://schemas.openxmlformats.org/officeDocument/2006/relationships/customXml" Target="../customXml/item20.xml"/><Relationship Id="rId41" Type="http://schemas.openxmlformats.org/officeDocument/2006/relationships/slide" Target="slides/slide2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9998CC2-A084-47DD-80C9-2B853FBD190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2831574-48C5-4092-A6DC-9602F88C9F9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6D9332-740B-4E29-B3BE-612C02B81B3A}" type="datetimeFigureOut">
              <a:rPr lang="en-US" smtClean="0"/>
              <a:t>10/24/2019</a:t>
            </a:fld>
            <a:endParaRPr lang="en-US"/>
          </a:p>
        </p:txBody>
      </p:sp>
      <p:sp>
        <p:nvSpPr>
          <p:cNvPr id="4" name="Footer Placeholder 3">
            <a:extLst>
              <a:ext uri="{FF2B5EF4-FFF2-40B4-BE49-F238E27FC236}">
                <a16:creationId xmlns:a16="http://schemas.microsoft.com/office/drawing/2014/main" xmlns="" id="{36A6305B-D15A-4F06-9A20-D29ACD7DBA9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7A58C27-B69B-4904-9B12-2A75711953C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0B0D18C-AFB7-432C-B8BB-BC92C70C4074}" type="slidenum">
              <a:rPr lang="en-US" smtClean="0"/>
              <a:t>‹#›</a:t>
            </a:fld>
            <a:endParaRPr lang="en-US"/>
          </a:p>
        </p:txBody>
      </p:sp>
    </p:spTree>
    <p:extLst>
      <p:ext uri="{BB962C8B-B14F-4D97-AF65-F5344CB8AC3E}">
        <p14:creationId xmlns:p14="http://schemas.microsoft.com/office/powerpoint/2010/main" val="152363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91A415-B672-4B18-A592-808E70513515}" type="datetimeFigureOut">
              <a:rPr lang="es-CL" smtClean="0"/>
              <a:t>24-10-2019</a:t>
            </a:fld>
            <a:endParaRPr lang="es-C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42E2B-7544-4B81-AC47-09A3A88BAD77}" type="slidenum">
              <a:rPr lang="es-CL" smtClean="0"/>
              <a:t>‹#›</a:t>
            </a:fld>
            <a:endParaRPr lang="es-CL"/>
          </a:p>
        </p:txBody>
      </p:sp>
    </p:spTree>
    <p:extLst>
      <p:ext uri="{BB962C8B-B14F-4D97-AF65-F5344CB8AC3E}">
        <p14:creationId xmlns:p14="http://schemas.microsoft.com/office/powerpoint/2010/main" val="256496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7BC5FDA-2DC9-480E-937C-968DF30BD6C3}" type="slidenum">
              <a:rPr lang="en-US" altLang="en-US" smtClean="0"/>
              <a:pPr/>
              <a:t>2</a:t>
            </a:fld>
            <a:endParaRPr lang="en-US" altLang="en-US"/>
          </a:p>
        </p:txBody>
      </p:sp>
    </p:spTree>
    <p:extLst>
      <p:ext uri="{BB962C8B-B14F-4D97-AF65-F5344CB8AC3E}">
        <p14:creationId xmlns:p14="http://schemas.microsoft.com/office/powerpoint/2010/main" val="373596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7BC5FDA-2DC9-480E-937C-968DF30BD6C3}" type="slidenum">
              <a:rPr lang="en-US" altLang="en-US" smtClean="0"/>
              <a:pPr/>
              <a:t>5</a:t>
            </a:fld>
            <a:endParaRPr lang="en-US" altLang="en-US"/>
          </a:p>
        </p:txBody>
      </p:sp>
    </p:spTree>
    <p:extLst>
      <p:ext uri="{BB962C8B-B14F-4D97-AF65-F5344CB8AC3E}">
        <p14:creationId xmlns:p14="http://schemas.microsoft.com/office/powerpoint/2010/main" val="273207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42E2B-7544-4B81-AC47-09A3A88BAD77}" type="slidenum">
              <a:rPr lang="es-CL" smtClean="0"/>
              <a:t>11</a:t>
            </a:fld>
            <a:endParaRPr lang="es-CL"/>
          </a:p>
        </p:txBody>
      </p:sp>
    </p:spTree>
    <p:extLst>
      <p:ext uri="{BB962C8B-B14F-4D97-AF65-F5344CB8AC3E}">
        <p14:creationId xmlns:p14="http://schemas.microsoft.com/office/powerpoint/2010/main" val="188875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67BC5FDA-2DC9-480E-937C-968DF30BD6C3}" type="slidenum">
              <a:rPr lang="en-US" altLang="en-US" smtClean="0"/>
              <a:pPr/>
              <a:t>17</a:t>
            </a:fld>
            <a:endParaRPr lang="en-US" altLang="en-US"/>
          </a:p>
        </p:txBody>
      </p:sp>
    </p:spTree>
    <p:extLst>
      <p:ext uri="{BB962C8B-B14F-4D97-AF65-F5344CB8AC3E}">
        <p14:creationId xmlns:p14="http://schemas.microsoft.com/office/powerpoint/2010/main" val="283340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C09FEB-384A-4E40-B21E-FB154044C853}"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229563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9FEB-384A-4E40-B21E-FB154044C853}"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31679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9FEB-384A-4E40-B21E-FB154044C853}"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3821374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8032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C09FEB-384A-4E40-B21E-FB154044C853}"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351941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C09FEB-384A-4E40-B21E-FB154044C853}" type="datetimeFigureOut">
              <a:rPr lang="en-US" smtClean="0"/>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269226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C09FEB-384A-4E40-B21E-FB154044C853}"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181135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C09FEB-384A-4E40-B21E-FB154044C853}" type="datetimeFigureOut">
              <a:rPr lang="en-US" smtClean="0"/>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158425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C09FEB-384A-4E40-B21E-FB154044C853}" type="datetimeFigureOut">
              <a:rPr lang="en-US" smtClean="0"/>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79819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C09FEB-384A-4E40-B21E-FB154044C853}" type="datetimeFigureOut">
              <a:rPr lang="en-US" smtClean="0"/>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20730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C09FEB-384A-4E40-B21E-FB154044C853}"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2895026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C09FEB-384A-4E40-B21E-FB154044C853}" type="datetimeFigureOut">
              <a:rPr lang="en-US" smtClean="0"/>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AAA559-7B06-4B93-9381-34FCB73C6A38}" type="slidenum">
              <a:rPr lang="en-US" smtClean="0"/>
              <a:t>‹#›</a:t>
            </a:fld>
            <a:endParaRPr lang="en-US"/>
          </a:p>
        </p:txBody>
      </p:sp>
    </p:spTree>
    <p:extLst>
      <p:ext uri="{BB962C8B-B14F-4D97-AF65-F5344CB8AC3E}">
        <p14:creationId xmlns:p14="http://schemas.microsoft.com/office/powerpoint/2010/main" val="179915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09FEB-384A-4E40-B21E-FB154044C853}" type="datetimeFigureOut">
              <a:rPr lang="en-US" smtClean="0"/>
              <a:t>10/24/2019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AA559-7B06-4B93-9381-34FCB73C6A38}" type="slidenum">
              <a:rPr lang="en-US" smtClean="0"/>
              <a:t>‹#›</a:t>
            </a:fld>
            <a:endParaRPr lang="en-US"/>
          </a:p>
        </p:txBody>
      </p:sp>
    </p:spTree>
    <p:extLst>
      <p:ext uri="{BB962C8B-B14F-4D97-AF65-F5344CB8AC3E}">
        <p14:creationId xmlns:p14="http://schemas.microsoft.com/office/powerpoint/2010/main" val="392942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12.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1743072"/>
            <a:ext cx="3613347" cy="3731342"/>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ON THE ROAD TO</a:t>
            </a:r>
          </a:p>
          <a:p>
            <a:pPr algn="ctr" eaLnBrk="1" hangingPunct="1">
              <a:defRPr/>
            </a:pPr>
            <a:r>
              <a:rPr lang="en-US" sz="4000" dirty="0">
                <a:solidFill>
                  <a:schemeClr val="bg1"/>
                </a:solidFill>
                <a:latin typeface="Arial"/>
                <a:cs typeface="Arial"/>
              </a:rPr>
              <a:t>RECOVERY…</a:t>
            </a:r>
            <a:endParaRPr lang="en-US" sz="4000" dirty="0">
              <a:solidFill>
                <a:schemeClr val="bg1"/>
              </a:solidFill>
              <a:latin typeface="Arial" charset="0"/>
            </a:endParaRPr>
          </a:p>
        </p:txBody>
      </p:sp>
      <p:pic>
        <p:nvPicPr>
          <p:cNvPr id="4" name="Content Placeholder 5">
            <a:extLst>
              <a:ext uri="{FF2B5EF4-FFF2-40B4-BE49-F238E27FC236}">
                <a16:creationId xmlns:a16="http://schemas.microsoft.com/office/drawing/2014/main" xmlns="" id="{62141BB1-82EA-4991-BF90-79F0C4A8419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13347" y="16902"/>
            <a:ext cx="4914899" cy="3276600"/>
          </a:xfrm>
        </p:spPr>
      </p:pic>
      <p:pic>
        <p:nvPicPr>
          <p:cNvPr id="5" name="Picture 4">
            <a:extLst>
              <a:ext uri="{FF2B5EF4-FFF2-40B4-BE49-F238E27FC236}">
                <a16:creationId xmlns:a16="http://schemas.microsoft.com/office/drawing/2014/main" xmlns="" id="{FBD7E45E-6C27-4A07-BAE2-2D56BB762BD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3347" y="3282166"/>
            <a:ext cx="4914899" cy="3575834"/>
          </a:xfrm>
          <a:prstGeom prst="rect">
            <a:avLst/>
          </a:prstGeom>
        </p:spPr>
      </p:pic>
      <p:sp>
        <p:nvSpPr>
          <p:cNvPr id="6" name="Title 1">
            <a:extLst>
              <a:ext uri="{FF2B5EF4-FFF2-40B4-BE49-F238E27FC236}">
                <a16:creationId xmlns:a16="http://schemas.microsoft.com/office/drawing/2014/main" xmlns="" id="{ED27334D-A15A-4FBE-A0DD-BEB1B02CB240}"/>
              </a:ext>
            </a:extLst>
          </p:cNvPr>
          <p:cNvSpPr txBox="1">
            <a:spLocks/>
          </p:cNvSpPr>
          <p:nvPr/>
        </p:nvSpPr>
        <p:spPr bwMode="auto">
          <a:xfrm>
            <a:off x="8528246" y="1743072"/>
            <a:ext cx="3668670" cy="3731342"/>
          </a:xfrm>
          <a:prstGeom prst="rect">
            <a:avLst/>
          </a:prstGeom>
          <a:solidFill>
            <a:schemeClr val="bg1">
              <a:lumMod val="50000"/>
            </a:schemeClr>
          </a:solidFill>
          <a:ln w="9525">
            <a:noFill/>
            <a:miter lim="800000"/>
            <a:headEnd/>
            <a:tailEnd/>
          </a:ln>
        </p:spPr>
        <p:txBody>
          <a:bodyPr anchor="ctr"/>
          <a:lstStyle/>
          <a:p>
            <a:pPr algn="ctr">
              <a:defRPr/>
            </a:pPr>
            <a:r>
              <a:rPr lang="en-US" sz="2400" dirty="0">
                <a:solidFill>
                  <a:schemeClr val="bg1"/>
                </a:solidFill>
                <a:latin typeface="Arial"/>
                <a:cs typeface="Arial"/>
              </a:rPr>
              <a:t>BUILDING LOCAL RESILIENCE IN PR’S DISASTER </a:t>
            </a:r>
          </a:p>
          <a:p>
            <a:pPr algn="ctr">
              <a:defRPr/>
            </a:pPr>
            <a:r>
              <a:rPr lang="en-US" sz="2400" dirty="0">
                <a:solidFill>
                  <a:schemeClr val="bg1"/>
                </a:solidFill>
                <a:latin typeface="Arial"/>
                <a:cs typeface="Arial"/>
              </a:rPr>
              <a:t>RECOVERY AND RECONSTRUCTION  EFFORTS</a:t>
            </a:r>
            <a:endParaRPr lang="en-US" sz="2400" dirty="0">
              <a:solidFill>
                <a:schemeClr val="bg1"/>
              </a:solidFill>
              <a:latin typeface="Arial" charset="0"/>
            </a:endParaRPr>
          </a:p>
        </p:txBody>
      </p:sp>
    </p:spTree>
    <p:extLst>
      <p:ext uri="{BB962C8B-B14F-4D97-AF65-F5344CB8AC3E}">
        <p14:creationId xmlns:p14="http://schemas.microsoft.com/office/powerpoint/2010/main" val="7737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E689F6-EAB4-444A-B253-84F04B7F9F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4833" y="0"/>
            <a:ext cx="10274449" cy="7939347"/>
          </a:xfrm>
          <a:prstGeom prst="rect">
            <a:avLst/>
          </a:prstGeom>
        </p:spPr>
      </p:pic>
      <p:sp>
        <p:nvSpPr>
          <p:cNvPr id="4" name="Title 1">
            <a:extLst>
              <a:ext uri="{FF2B5EF4-FFF2-40B4-BE49-F238E27FC236}">
                <a16:creationId xmlns:a16="http://schemas.microsoft.com/office/drawing/2014/main" xmlns="" id="{C6B484A0-32C5-418C-810B-F3AB20328487}"/>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EPA CARIBBEAN DISASTER RECOVERY TEAM</a:t>
            </a:r>
            <a:endParaRPr lang="en-US" sz="4000" dirty="0">
              <a:solidFill>
                <a:schemeClr val="bg1"/>
              </a:solidFill>
              <a:latin typeface="Arial" charset="0"/>
            </a:endParaRPr>
          </a:p>
        </p:txBody>
      </p:sp>
      <p:sp>
        <p:nvSpPr>
          <p:cNvPr id="6" name="TextBox 5">
            <a:extLst>
              <a:ext uri="{FF2B5EF4-FFF2-40B4-BE49-F238E27FC236}">
                <a16:creationId xmlns:a16="http://schemas.microsoft.com/office/drawing/2014/main" xmlns="" id="{E1FF378D-F96E-4CD9-A008-AFEC53C71643}"/>
              </a:ext>
            </a:extLst>
          </p:cNvPr>
          <p:cNvSpPr txBox="1"/>
          <p:nvPr/>
        </p:nvSpPr>
        <p:spPr>
          <a:xfrm rot="19506418">
            <a:off x="10421952" y="5021144"/>
            <a:ext cx="1828800" cy="338554"/>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Water Advisor</a:t>
            </a:r>
          </a:p>
        </p:txBody>
      </p:sp>
      <p:cxnSp>
        <p:nvCxnSpPr>
          <p:cNvPr id="8" name="Connector: Curved 7">
            <a:extLst>
              <a:ext uri="{FF2B5EF4-FFF2-40B4-BE49-F238E27FC236}">
                <a16:creationId xmlns:a16="http://schemas.microsoft.com/office/drawing/2014/main" xmlns="" id="{E625D63A-88AC-41D2-B4D4-577D308B8EEB}"/>
              </a:ext>
            </a:extLst>
          </p:cNvPr>
          <p:cNvCxnSpPr/>
          <p:nvPr/>
        </p:nvCxnSpPr>
        <p:spPr>
          <a:xfrm rot="5400000" flipH="1" flipV="1">
            <a:off x="10837791" y="5695439"/>
            <a:ext cx="1023985" cy="4652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17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RECOVERY PLAN FOR PUERTO RICO</a:t>
            </a:r>
            <a:endParaRPr lang="en-US" sz="4000" dirty="0">
              <a:solidFill>
                <a:schemeClr val="bg1"/>
              </a:solidFill>
              <a:latin typeface="Arial" charset="0"/>
            </a:endParaRPr>
          </a:p>
        </p:txBody>
      </p:sp>
      <p:pic>
        <p:nvPicPr>
          <p:cNvPr id="4" name="Picture 3">
            <a:extLst>
              <a:ext uri="{FF2B5EF4-FFF2-40B4-BE49-F238E27FC236}">
                <a16:creationId xmlns:a16="http://schemas.microsoft.com/office/drawing/2014/main" xmlns="" id="{1B00E283-EF50-4E2E-95DF-DF2D513A3F8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033" y="1388703"/>
            <a:ext cx="4050890" cy="5253874"/>
          </a:xfrm>
          <a:prstGeom prst="rect">
            <a:avLst/>
          </a:prstGeom>
          <a:noFill/>
          <a:ln>
            <a:noFill/>
          </a:ln>
        </p:spPr>
      </p:pic>
      <p:pic>
        <p:nvPicPr>
          <p:cNvPr id="5" name="Picture 4">
            <a:extLst>
              <a:ext uri="{FF2B5EF4-FFF2-40B4-BE49-F238E27FC236}">
                <a16:creationId xmlns:a16="http://schemas.microsoft.com/office/drawing/2014/main" xmlns="" id="{1A586FAB-2D6B-4BA9-90D3-07DD83F49F5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5610905" y="1388703"/>
            <a:ext cx="5786439" cy="3950740"/>
          </a:xfrm>
          <a:prstGeom prst="rect">
            <a:avLst/>
          </a:prstGeom>
          <a:noFill/>
          <a:ln>
            <a:noFill/>
          </a:ln>
        </p:spPr>
      </p:pic>
      <p:sp>
        <p:nvSpPr>
          <p:cNvPr id="2" name="Rectangle 1">
            <a:extLst>
              <a:ext uri="{FF2B5EF4-FFF2-40B4-BE49-F238E27FC236}">
                <a16:creationId xmlns:a16="http://schemas.microsoft.com/office/drawing/2014/main" xmlns="" id="{71E06744-2C87-4904-B532-3D9F0B8ACFD9}"/>
              </a:ext>
            </a:extLst>
          </p:cNvPr>
          <p:cNvSpPr/>
          <p:nvPr/>
        </p:nvSpPr>
        <p:spPr>
          <a:xfrm>
            <a:off x="5456124" y="5453743"/>
            <a:ext cx="6096000" cy="954107"/>
          </a:xfrm>
          <a:prstGeom prst="rect">
            <a:avLst/>
          </a:prstGeom>
        </p:spPr>
        <p:txBody>
          <a:bodyPr>
            <a:spAutoFit/>
          </a:bodyPr>
          <a:lstStyle/>
          <a:p>
            <a:pPr algn="ctr"/>
            <a:r>
              <a:rPr lang="en-US" sz="28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Solid Waste Management =</a:t>
            </a:r>
            <a:endParaRPr lang="en-US" sz="24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$800 M</a:t>
            </a:r>
            <a:endParaRPr lang="en-US" sz="2800" dirty="0">
              <a:solidFill>
                <a:schemeClr val="accent6">
                  <a:lumMod val="75000"/>
                </a:schemeClr>
              </a:solidFill>
            </a:endParaRPr>
          </a:p>
        </p:txBody>
      </p:sp>
      <p:cxnSp>
        <p:nvCxnSpPr>
          <p:cNvPr id="6" name="Straight Connector 5">
            <a:extLst>
              <a:ext uri="{FF2B5EF4-FFF2-40B4-BE49-F238E27FC236}">
                <a16:creationId xmlns:a16="http://schemas.microsoft.com/office/drawing/2014/main" xmlns="" id="{C4751917-90E8-4AF2-A261-F8F124B952BB}"/>
              </a:ext>
            </a:extLst>
          </p:cNvPr>
          <p:cNvCxnSpPr/>
          <p:nvPr/>
        </p:nvCxnSpPr>
        <p:spPr>
          <a:xfrm>
            <a:off x="8495619" y="5110843"/>
            <a:ext cx="0" cy="424542"/>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69DF503-7B7B-4990-AAFB-47BE8BE83868}"/>
              </a:ext>
            </a:extLst>
          </p:cNvPr>
          <p:cNvCxnSpPr>
            <a:cxnSpLocks/>
          </p:cNvCxnSpPr>
          <p:nvPr/>
        </p:nvCxnSpPr>
        <p:spPr>
          <a:xfrm>
            <a:off x="4859791" y="1388703"/>
            <a:ext cx="0" cy="525387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050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44CA159-BF6A-4056-8514-C5099BF46D91}"/>
              </a:ext>
            </a:extLst>
          </p:cNvPr>
          <p:cNvPicPr>
            <a:picLocks noChangeAspect="1"/>
          </p:cNvPicPr>
          <p:nvPr/>
        </p:nvPicPr>
        <p:blipFill>
          <a:blip r:embed="rId2"/>
          <a:stretch>
            <a:fillRect/>
          </a:stretch>
        </p:blipFill>
        <p:spPr>
          <a:xfrm>
            <a:off x="-1" y="1657547"/>
            <a:ext cx="3140923" cy="5200453"/>
          </a:xfrm>
          <a:prstGeom prst="rect">
            <a:avLst/>
          </a:prstGeom>
        </p:spPr>
      </p:pic>
      <p:pic>
        <p:nvPicPr>
          <p:cNvPr id="7" name="Picture 6">
            <a:extLst>
              <a:ext uri="{FF2B5EF4-FFF2-40B4-BE49-F238E27FC236}">
                <a16:creationId xmlns:a16="http://schemas.microsoft.com/office/drawing/2014/main" xmlns="" id="{F1B862D2-EE89-48EA-9CCD-01A1ADF1E1BD}"/>
              </a:ext>
            </a:extLst>
          </p:cNvPr>
          <p:cNvPicPr>
            <a:picLocks noChangeAspect="1"/>
          </p:cNvPicPr>
          <p:nvPr/>
        </p:nvPicPr>
        <p:blipFill>
          <a:blip r:embed="rId3"/>
          <a:stretch>
            <a:fillRect/>
          </a:stretch>
        </p:blipFill>
        <p:spPr>
          <a:xfrm>
            <a:off x="3140922" y="1657548"/>
            <a:ext cx="6548086" cy="5221620"/>
          </a:xfrm>
          <a:prstGeom prst="rect">
            <a:avLst/>
          </a:prstGeom>
        </p:spPr>
      </p:pic>
      <p:pic>
        <p:nvPicPr>
          <p:cNvPr id="9" name="Picture 8">
            <a:extLst>
              <a:ext uri="{FF2B5EF4-FFF2-40B4-BE49-F238E27FC236}">
                <a16:creationId xmlns:a16="http://schemas.microsoft.com/office/drawing/2014/main" xmlns="" id="{535F8604-9D79-43E3-92A8-4E5C4FB98DF9}"/>
              </a:ext>
            </a:extLst>
          </p:cNvPr>
          <p:cNvPicPr>
            <a:picLocks noChangeAspect="1"/>
          </p:cNvPicPr>
          <p:nvPr/>
        </p:nvPicPr>
        <p:blipFill>
          <a:blip r:embed="rId4"/>
          <a:stretch>
            <a:fillRect/>
          </a:stretch>
        </p:blipFill>
        <p:spPr>
          <a:xfrm>
            <a:off x="9315413" y="1657549"/>
            <a:ext cx="2876587" cy="5200452"/>
          </a:xfrm>
          <a:prstGeom prst="rect">
            <a:avLst/>
          </a:prstGeom>
        </p:spPr>
      </p:pic>
      <p:sp>
        <p:nvSpPr>
          <p:cNvPr id="10" name="TextBox 9">
            <a:extLst>
              <a:ext uri="{FF2B5EF4-FFF2-40B4-BE49-F238E27FC236}">
                <a16:creationId xmlns:a16="http://schemas.microsoft.com/office/drawing/2014/main" xmlns="" id="{910586AC-33B5-4E0D-8717-09F53B7C3AB0}"/>
              </a:ext>
            </a:extLst>
          </p:cNvPr>
          <p:cNvSpPr txBox="1"/>
          <p:nvPr/>
        </p:nvSpPr>
        <p:spPr>
          <a:xfrm>
            <a:off x="8903370" y="322646"/>
            <a:ext cx="2368147" cy="861774"/>
          </a:xfrm>
          <a:prstGeom prst="rect">
            <a:avLst/>
          </a:prstGeom>
          <a:noFill/>
        </p:spPr>
        <p:txBody>
          <a:bodyPr wrap="square" rtlCol="0">
            <a:spAutoFit/>
          </a:bodyPr>
          <a:lstStyle/>
          <a:p>
            <a:r>
              <a:rPr lang="en-US" sz="5000" b="1" dirty="0"/>
              <a:t>$803M</a:t>
            </a:r>
          </a:p>
        </p:txBody>
      </p:sp>
      <p:sp>
        <p:nvSpPr>
          <p:cNvPr id="8" name="Title 1">
            <a:extLst>
              <a:ext uri="{FF2B5EF4-FFF2-40B4-BE49-F238E27FC236}">
                <a16:creationId xmlns:a16="http://schemas.microsoft.com/office/drawing/2014/main" xmlns="" id="{933E1E90-818D-4334-9271-6E922E87F8F6}"/>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a:defRPr/>
            </a:pPr>
            <a:r>
              <a:rPr lang="en-US" sz="4000" dirty="0">
                <a:solidFill>
                  <a:schemeClr val="bg1"/>
                </a:solidFill>
                <a:latin typeface="Arial"/>
                <a:cs typeface="Arial"/>
              </a:rPr>
              <a:t>RECOVERY PLAN FOR PUERTO RICO</a:t>
            </a:r>
            <a:endParaRPr lang="en-US" sz="4000" dirty="0">
              <a:solidFill>
                <a:schemeClr val="bg1"/>
              </a:solidFill>
              <a:latin typeface="Arial" charset="0"/>
            </a:endParaRPr>
          </a:p>
        </p:txBody>
      </p:sp>
    </p:spTree>
    <p:extLst>
      <p:ext uri="{BB962C8B-B14F-4D97-AF65-F5344CB8AC3E}">
        <p14:creationId xmlns:p14="http://schemas.microsoft.com/office/powerpoint/2010/main" val="133805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xmlns="" id="{59FFE983-ABD7-4D97-B861-D90B35E7EB66}"/>
              </a:ext>
            </a:extLst>
          </p:cNvPr>
          <p:cNvSpPr>
            <a:spLocks noGrp="1"/>
          </p:cNvSpPr>
          <p:nvPr>
            <p:ph idx="1"/>
          </p:nvPr>
        </p:nvSpPr>
        <p:spPr>
          <a:xfrm>
            <a:off x="4727566" y="922564"/>
            <a:ext cx="7464434" cy="5913437"/>
          </a:xfrm>
        </p:spPr>
        <p:txBody>
          <a:bodyPr>
            <a:noAutofit/>
          </a:bodyPr>
          <a:lstStyle/>
          <a:p>
            <a:pPr marL="0" indent="0" algn="just">
              <a:buNone/>
              <a:defRPr/>
            </a:pPr>
            <a:r>
              <a:rPr lang="en-US" sz="2000" b="1" u="sng" dirty="0">
                <a:solidFill>
                  <a:schemeClr val="accent1">
                    <a:lumMod val="50000"/>
                  </a:schemeClr>
                </a:solidFill>
                <a:latin typeface="Arial" panose="020B0604020202020204" pitchFamily="34" charset="0"/>
                <a:cs typeface="Arial" panose="020B0604020202020204" pitchFamily="34" charset="0"/>
              </a:rPr>
              <a:t>US ENVIRONMENTAL PROTECTION AGENCY:</a:t>
            </a:r>
            <a:endParaRPr lang="en-US" sz="2000" b="1" dirty="0">
              <a:solidFill>
                <a:schemeClr val="accent1">
                  <a:lumMod val="50000"/>
                </a:schemeClr>
              </a:solidFill>
              <a:latin typeface="Arial" panose="020B0604020202020204" pitchFamily="34" charset="0"/>
              <a:cs typeface="Arial" panose="020B0604020202020204" pitchFamily="34" charset="0"/>
            </a:endParaRPr>
          </a:p>
          <a:p>
            <a:pPr algn="just">
              <a:buFont typeface="Courier New" panose="02070309020205020404" pitchFamily="49" charset="0"/>
              <a:buChar char="o"/>
              <a:defRPr/>
            </a:pPr>
            <a:r>
              <a:rPr lang="en-US" sz="2400" b="1" dirty="0">
                <a:solidFill>
                  <a:schemeClr val="accent6">
                    <a:lumMod val="75000"/>
                  </a:schemeClr>
                </a:solidFill>
                <a:latin typeface="Arial" panose="020B0604020202020204" pitchFamily="34" charset="0"/>
                <a:cs typeface="Arial" panose="020B0604020202020204" pitchFamily="34" charset="0"/>
              </a:rPr>
              <a:t>$40M </a:t>
            </a:r>
            <a:r>
              <a:rPr lang="en-US" sz="2000" dirty="0">
                <a:solidFill>
                  <a:schemeClr val="accent1">
                    <a:lumMod val="50000"/>
                  </a:schemeClr>
                </a:solidFill>
                <a:latin typeface="Arial" panose="020B0604020202020204" pitchFamily="34" charset="0"/>
                <a:cs typeface="Arial" panose="020B0604020202020204" pitchFamily="34" charset="0"/>
              </a:rPr>
              <a:t>- “hazardous waste financial assistance grants program and for other solid waste management activities” related to HIM / “State and Tribal Assistance Grants (STAG)”</a:t>
            </a:r>
          </a:p>
          <a:p>
            <a:pPr algn="just">
              <a:buFont typeface="Courier New" panose="02070309020205020404" pitchFamily="49" charset="0"/>
              <a:buChar char="o"/>
              <a:defRPr/>
            </a:pPr>
            <a:r>
              <a:rPr lang="en-US" sz="2000" dirty="0">
                <a:solidFill>
                  <a:schemeClr val="accent1">
                    <a:lumMod val="50000"/>
                  </a:schemeClr>
                </a:solidFill>
                <a:latin typeface="Arial" panose="020B0604020202020204" pitchFamily="34" charset="0"/>
                <a:cs typeface="Arial" panose="020B0604020202020204" pitchFamily="34" charset="0"/>
              </a:rPr>
              <a:t>PR Clean Water State Revolving Fund  </a:t>
            </a:r>
          </a:p>
          <a:p>
            <a:pPr algn="just">
              <a:buFont typeface="Courier New" panose="02070309020205020404" pitchFamily="49" charset="0"/>
              <a:buChar char="o"/>
              <a:defRPr/>
            </a:pPr>
            <a:r>
              <a:rPr lang="en-US" sz="2000" dirty="0">
                <a:solidFill>
                  <a:schemeClr val="accent1">
                    <a:lumMod val="50000"/>
                  </a:schemeClr>
                </a:solidFill>
                <a:latin typeface="Arial" panose="020B0604020202020204" pitchFamily="34" charset="0"/>
                <a:cs typeface="Arial" panose="020B0604020202020204" pitchFamily="34" charset="0"/>
              </a:rPr>
              <a:t>Brownfields Redevelopment Program</a:t>
            </a:r>
          </a:p>
          <a:p>
            <a:pPr marL="0" indent="0" algn="just">
              <a:buNone/>
              <a:defRPr/>
            </a:pPr>
            <a:endParaRPr lang="en-US" sz="100" u="sng" dirty="0">
              <a:solidFill>
                <a:schemeClr val="accent1">
                  <a:lumMod val="50000"/>
                </a:schemeClr>
              </a:solidFill>
              <a:latin typeface="Arial" panose="020B0604020202020204" pitchFamily="34" charset="0"/>
              <a:cs typeface="Arial" panose="020B0604020202020204" pitchFamily="34" charset="0"/>
            </a:endParaRPr>
          </a:p>
          <a:p>
            <a:pPr marL="0" indent="0" algn="just">
              <a:buNone/>
              <a:defRPr/>
            </a:pPr>
            <a:r>
              <a:rPr lang="en-US" sz="2000" b="1" u="sng" dirty="0">
                <a:solidFill>
                  <a:schemeClr val="accent1">
                    <a:lumMod val="50000"/>
                  </a:schemeClr>
                </a:solidFill>
                <a:latin typeface="Arial" panose="020B0604020202020204" pitchFamily="34" charset="0"/>
                <a:cs typeface="Arial" panose="020B0604020202020204" pitchFamily="34" charset="0"/>
              </a:rPr>
              <a:t>OTHER FEDERAL PARTNERS:</a:t>
            </a:r>
          </a:p>
          <a:p>
            <a:pPr algn="just">
              <a:buFont typeface="Courier New" panose="02070309020205020404" pitchFamily="49" charset="0"/>
              <a:buChar char="o"/>
              <a:defRPr/>
            </a:pPr>
            <a:r>
              <a:rPr lang="en-US" sz="2000" dirty="0">
                <a:solidFill>
                  <a:schemeClr val="accent1">
                    <a:lumMod val="50000"/>
                  </a:schemeClr>
                </a:solidFill>
                <a:latin typeface="Arial" panose="020B0604020202020204" pitchFamily="34" charset="0"/>
                <a:cs typeface="Arial" panose="020B0604020202020204" pitchFamily="34" charset="0"/>
              </a:rPr>
              <a:t>FEMA Public Assistance (406) and Hazard Mitigation (404 - </a:t>
            </a:r>
            <a:r>
              <a:rPr lang="en-US" sz="2400" b="1" dirty="0">
                <a:solidFill>
                  <a:schemeClr val="accent6">
                    <a:lumMod val="75000"/>
                  </a:schemeClr>
                </a:solidFill>
                <a:latin typeface="Arial" panose="020B0604020202020204" pitchFamily="34" charset="0"/>
                <a:cs typeface="Arial" panose="020B0604020202020204" pitchFamily="34" charset="0"/>
              </a:rPr>
              <a:t>$3B</a:t>
            </a:r>
            <a:r>
              <a:rPr lang="en-US" sz="2000" dirty="0">
                <a:solidFill>
                  <a:schemeClr val="accent1">
                    <a:lumMod val="50000"/>
                  </a:schemeClr>
                </a:solidFill>
                <a:latin typeface="Arial" panose="020B0604020202020204" pitchFamily="34" charset="0"/>
                <a:cs typeface="Arial" panose="020B0604020202020204" pitchFamily="34" charset="0"/>
              </a:rPr>
              <a:t>)</a:t>
            </a:r>
          </a:p>
          <a:p>
            <a:pPr algn="just">
              <a:buFont typeface="Courier New" panose="02070309020205020404" pitchFamily="49" charset="0"/>
              <a:buChar char="o"/>
              <a:defRPr/>
            </a:pPr>
            <a:r>
              <a:rPr lang="en-US" sz="2400" b="1" dirty="0">
                <a:solidFill>
                  <a:schemeClr val="accent6">
                    <a:lumMod val="75000"/>
                  </a:schemeClr>
                </a:solidFill>
                <a:latin typeface="Arial" panose="020B0604020202020204" pitchFamily="34" charset="0"/>
                <a:cs typeface="Arial" panose="020B0604020202020204" pitchFamily="34" charset="0"/>
              </a:rPr>
              <a:t>$165M</a:t>
            </a:r>
            <a:r>
              <a:rPr lang="en-US" sz="2000" dirty="0">
                <a:solidFill>
                  <a:schemeClr val="accent1">
                    <a:lumMod val="50000"/>
                  </a:schemeClr>
                </a:solidFill>
                <a:latin typeface="Arial" panose="020B0604020202020204" pitchFamily="34" charset="0"/>
                <a:cs typeface="Arial" panose="020B0604020202020204" pitchFamily="34" charset="0"/>
              </a:rPr>
              <a:t> - USDA’s Rural Water and Waste Disposal Program Account for grants to repair drinking water systems and sewer and solid waste disposal systems impacted by HIM.</a:t>
            </a:r>
          </a:p>
          <a:p>
            <a:pPr algn="just">
              <a:buFont typeface="Courier New" panose="02070309020205020404" pitchFamily="49" charset="0"/>
              <a:buChar char="o"/>
              <a:defRPr/>
            </a:pPr>
            <a:r>
              <a:rPr lang="en-US" sz="2400" b="1" dirty="0">
                <a:solidFill>
                  <a:schemeClr val="accent6">
                    <a:lumMod val="75000"/>
                  </a:schemeClr>
                </a:solidFill>
                <a:latin typeface="Arial" panose="020B0604020202020204" pitchFamily="34" charset="0"/>
                <a:cs typeface="Arial" panose="020B0604020202020204" pitchFamily="34" charset="0"/>
              </a:rPr>
              <a:t>$18.5B </a:t>
            </a:r>
            <a:r>
              <a:rPr lang="en-US" sz="2000" dirty="0">
                <a:solidFill>
                  <a:schemeClr val="accent1">
                    <a:lumMod val="50000"/>
                  </a:schemeClr>
                </a:solidFill>
                <a:latin typeface="Arial" panose="020B0604020202020204" pitchFamily="34" charset="0"/>
                <a:cs typeface="Arial" panose="020B0604020202020204" pitchFamily="34" charset="0"/>
              </a:rPr>
              <a:t>- HUD’s Community Development Fund for “disaster relief, long-term recovery, restoration of infrastructure and housing, economic revitalization, and mitigation in the most impacted and distressed areas. </a:t>
            </a:r>
          </a:p>
          <a:p>
            <a:pPr>
              <a:buFont typeface="Arial" pitchFamily="-107" charset="0"/>
              <a:buNone/>
              <a:defRPr/>
            </a:pPr>
            <a:endParaRPr lang="en-US" sz="1800" dirty="0">
              <a:solidFill>
                <a:schemeClr val="accent1">
                  <a:lumMod val="50000"/>
                </a:schemeClr>
              </a:solidFill>
              <a:latin typeface="Arial" panose="020B0604020202020204" pitchFamily="34" charset="0"/>
              <a:cs typeface="Arial" panose="020B0604020202020204" pitchFamily="34" charset="0"/>
            </a:endParaRPr>
          </a:p>
          <a:p>
            <a:pPr>
              <a:buFont typeface="Arial" pitchFamily="-107" charset="0"/>
              <a:buNone/>
              <a:defRPr/>
            </a:pPr>
            <a:endParaRPr lang="en-US" sz="1800" dirty="0">
              <a:solidFill>
                <a:schemeClr val="accent1">
                  <a:lumMod val="50000"/>
                </a:schemeClr>
              </a:solidFill>
              <a:latin typeface="Arial" panose="020B0604020202020204" pitchFamily="34" charset="0"/>
              <a:cs typeface="Arial" panose="020B0604020202020204" pitchFamily="34" charset="0"/>
            </a:endParaRPr>
          </a:p>
          <a:p>
            <a:pPr>
              <a:buFont typeface="Arial" pitchFamily="-107" charset="0"/>
              <a:buNone/>
              <a:defRPr/>
            </a:pPr>
            <a:endParaRPr lang="en-US" sz="1500" dirty="0">
              <a:solidFill>
                <a:schemeClr val="accent1">
                  <a:lumMod val="50000"/>
                </a:schemeClr>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73DD100E-2899-4DB2-932A-C966B8CD0961}"/>
              </a:ext>
            </a:extLst>
          </p:cNvPr>
          <p:cNvSpPr txBox="1">
            <a:spLocks/>
          </p:cNvSpPr>
          <p:nvPr/>
        </p:nvSpPr>
        <p:spPr bwMode="auto">
          <a:xfrm>
            <a:off x="0" y="0"/>
            <a:ext cx="12192000" cy="857250"/>
          </a:xfrm>
          <a:prstGeom prst="rect">
            <a:avLst/>
          </a:prstGeom>
          <a:solidFill>
            <a:schemeClr val="bg1">
              <a:lumMod val="50000"/>
            </a:schemeClr>
          </a:solidFill>
          <a:ln w="9525">
            <a:noFill/>
            <a:miter lim="800000"/>
            <a:headEnd/>
            <a:tailEnd/>
          </a:ln>
        </p:spPr>
        <p:txBody>
          <a:bodyPr anchor="ctr"/>
          <a:lstStyle/>
          <a:p>
            <a:pPr algn="ctr">
              <a:defRPr/>
            </a:pPr>
            <a:r>
              <a:rPr lang="en-US" sz="4800" dirty="0">
                <a:solidFill>
                  <a:schemeClr val="bg1"/>
                </a:solidFill>
                <a:latin typeface="Calibri" pitchFamily="-107" charset="0"/>
                <a:ea typeface="ＭＳ Ｐゴシック" pitchFamily="-107" charset="-128"/>
                <a:cs typeface="ＭＳ Ｐゴシック" pitchFamily="-107" charset="-128"/>
              </a:rPr>
              <a:t>LEVERAGING FEDERAL FUNDING SOURCES</a:t>
            </a:r>
          </a:p>
        </p:txBody>
      </p:sp>
      <p:pic>
        <p:nvPicPr>
          <p:cNvPr id="59396" name="Picture 1">
            <a:extLst>
              <a:ext uri="{FF2B5EF4-FFF2-40B4-BE49-F238E27FC236}">
                <a16:creationId xmlns:a16="http://schemas.microsoft.com/office/drawing/2014/main" xmlns="" id="{B0DB6912-6503-4A2D-9BC7-C3B6450745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935" y="2462698"/>
            <a:ext cx="4247330" cy="28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06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xmlns=""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xmlns=""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email">
            <a:extLst>
              <a:ext uri="{28A0092B-C50C-407E-A947-70E740481C1C}">
                <a14:useLocalDpi xmlns:a14="http://schemas.microsoft.com/office/drawing/2010/main"/>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7" name="Title 1">
            <a:extLst>
              <a:ext uri="{FF2B5EF4-FFF2-40B4-BE49-F238E27FC236}">
                <a16:creationId xmlns:a16="http://schemas.microsoft.com/office/drawing/2014/main" xmlns="" id="{0C45666A-3873-43A1-98C8-EC6908794C88}"/>
              </a:ext>
            </a:extLst>
          </p:cNvPr>
          <p:cNvSpPr txBox="1">
            <a:spLocks/>
          </p:cNvSpPr>
          <p:nvPr/>
        </p:nvSpPr>
        <p:spPr bwMode="auto">
          <a:xfrm>
            <a:off x="804484" y="1191796"/>
            <a:ext cx="10320716" cy="2976344"/>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6600" dirty="0">
                <a:solidFill>
                  <a:srgbClr val="FFFFFF"/>
                </a:solidFill>
                <a:latin typeface="+mj-lt"/>
                <a:ea typeface="+mj-ea"/>
                <a:cs typeface="+mj-cs"/>
              </a:rPr>
              <a:t>KEY RECOVERY INITIATIVES</a:t>
            </a:r>
            <a:endParaRPr lang="en-US" sz="6600" kern="1200" dirty="0">
              <a:solidFill>
                <a:srgbClr val="FFFFFF"/>
              </a:solidFill>
              <a:latin typeface="+mj-lt"/>
              <a:ea typeface="+mj-ea"/>
              <a:cs typeface="+mj-cs"/>
            </a:endParaRPr>
          </a:p>
        </p:txBody>
      </p:sp>
    </p:spTree>
    <p:extLst>
      <p:ext uri="{BB962C8B-B14F-4D97-AF65-F5344CB8AC3E}">
        <p14:creationId xmlns:p14="http://schemas.microsoft.com/office/powerpoint/2010/main" val="381138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D27334D-A15A-4FBE-A0DD-BEB1B02CB240}"/>
              </a:ext>
            </a:extLst>
          </p:cNvPr>
          <p:cNvSpPr txBox="1">
            <a:spLocks/>
          </p:cNvSpPr>
          <p:nvPr/>
        </p:nvSpPr>
        <p:spPr bwMode="auto">
          <a:xfrm>
            <a:off x="0" y="-4085"/>
            <a:ext cx="12192000" cy="1163414"/>
          </a:xfrm>
          <a:prstGeom prst="rect">
            <a:avLst/>
          </a:prstGeom>
          <a:solidFill>
            <a:schemeClr val="bg1">
              <a:lumMod val="50000"/>
            </a:schemeClr>
          </a:solidFill>
          <a:ln w="9525">
            <a:noFill/>
            <a:miter lim="800000"/>
            <a:headEnd/>
            <a:tailEnd/>
          </a:ln>
        </p:spPr>
        <p:txBody>
          <a:bodyPr anchor="ctr"/>
          <a:lstStyle/>
          <a:p>
            <a:pPr algn="ctr">
              <a:defRPr/>
            </a:pPr>
            <a:r>
              <a:rPr lang="en-US" sz="4000" dirty="0">
                <a:solidFill>
                  <a:schemeClr val="bg1"/>
                </a:solidFill>
                <a:latin typeface="Arial"/>
                <a:cs typeface="Arial"/>
              </a:rPr>
              <a:t>$40M IN SUPPLEMENTAL APPROPRIATION</a:t>
            </a:r>
            <a:endParaRPr lang="en-US" sz="4000" dirty="0">
              <a:solidFill>
                <a:schemeClr val="bg1"/>
              </a:solidFill>
              <a:latin typeface="Arial" charset="0"/>
            </a:endParaRPr>
          </a:p>
        </p:txBody>
      </p:sp>
      <p:sp>
        <p:nvSpPr>
          <p:cNvPr id="7" name="Rectangle 6">
            <a:extLst>
              <a:ext uri="{FF2B5EF4-FFF2-40B4-BE49-F238E27FC236}">
                <a16:creationId xmlns:a16="http://schemas.microsoft.com/office/drawing/2014/main" xmlns="" id="{E1F56457-2E3F-49B9-9330-298B2233939C}"/>
              </a:ext>
            </a:extLst>
          </p:cNvPr>
          <p:cNvSpPr/>
          <p:nvPr/>
        </p:nvSpPr>
        <p:spPr>
          <a:xfrm>
            <a:off x="5219700" y="1159329"/>
            <a:ext cx="6972300" cy="5771901"/>
          </a:xfrm>
          <a:prstGeom prst="rect">
            <a:avLst/>
          </a:prstGeom>
        </p:spPr>
        <p:txBody>
          <a:bodyPr wrap="square">
            <a:spAutoFit/>
          </a:bodyPr>
          <a:lstStyle/>
          <a:p>
            <a:pPr marR="0" lvl="0">
              <a:lnSpc>
                <a:spcPct val="107000"/>
              </a:lnSpc>
              <a:spcBef>
                <a:spcPts val="0"/>
              </a:spcBef>
              <a:spcAft>
                <a:spcPts val="0"/>
              </a:spcAft>
            </a:pPr>
            <a:r>
              <a:rPr lang="en-US" sz="2400" b="1" u="sng"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SUPPLEMENTAL APPROPRIATION GUIDANCE:</a:t>
            </a:r>
          </a:p>
          <a:p>
            <a:pPr marR="0" lvl="0">
              <a:lnSpc>
                <a:spcPct val="107000"/>
              </a:lnSpc>
              <a:spcBef>
                <a:spcPts val="0"/>
              </a:spcBef>
              <a:spcAft>
                <a:spcPts val="0"/>
              </a:spcAft>
            </a:pPr>
            <a:endParaRPr lang="en-US" sz="1000" b="1" u="sng"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DNER Permitting and Enforcement Program Needs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Waste Characterization Study</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Revise/Update Solid Waste Management Plans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Close Open Dumps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Economic Market Analysis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Address Illegal Dumping/Dump Sites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Construct/Repair Solid Waste Infrastructure</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Source Reduction and Diversion: Composting and Recycling</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Management and Disposal of Debris (Construction and Demolition Debris)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Development of Demonstration Projects</a:t>
            </a:r>
          </a:p>
          <a:p>
            <a:pPr marL="342900" marR="0" lvl="0" indent="-342900">
              <a:lnSpc>
                <a:spcPct val="107000"/>
              </a:lnSpc>
              <a:spcBef>
                <a:spcPts val="0"/>
              </a:spcBef>
              <a:spcAft>
                <a:spcPts val="0"/>
              </a:spcAft>
              <a:buFont typeface="Courier New" panose="02070309020205020404" pitchFamily="49" charset="0"/>
              <a:buChar char="o"/>
            </a:pPr>
            <a:r>
              <a:rPr lang="en-US" sz="2400" dirty="0">
                <a:solidFill>
                  <a:schemeClr val="accent5">
                    <a:lumMod val="50000"/>
                  </a:schemeClr>
                </a:solidFill>
                <a:latin typeface="Calibri" panose="020F0502020204030204" pitchFamily="34" charset="0"/>
                <a:ea typeface="Calibri" panose="020F0502020204030204" pitchFamily="34" charset="0"/>
                <a:cs typeface="Times New Roman" panose="02020603050405020304" pitchFamily="18" charset="0"/>
              </a:rPr>
              <a:t>Trainings</a:t>
            </a:r>
          </a:p>
        </p:txBody>
      </p:sp>
      <p:pic>
        <p:nvPicPr>
          <p:cNvPr id="8" name="Picture 7">
            <a:extLst>
              <a:ext uri="{FF2B5EF4-FFF2-40B4-BE49-F238E27FC236}">
                <a16:creationId xmlns:a16="http://schemas.microsoft.com/office/drawing/2014/main" xmlns="" id="{63F9F8BA-425C-4987-BAA4-D809572FA6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283" y="1448294"/>
            <a:ext cx="4879236" cy="5148447"/>
          </a:xfrm>
          <a:prstGeom prst="rect">
            <a:avLst/>
          </a:prstGeom>
        </p:spPr>
      </p:pic>
    </p:spTree>
    <p:extLst>
      <p:ext uri="{BB962C8B-B14F-4D97-AF65-F5344CB8AC3E}">
        <p14:creationId xmlns:p14="http://schemas.microsoft.com/office/powerpoint/2010/main" val="262463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a:extLst>
              <a:ext uri="{FF2B5EF4-FFF2-40B4-BE49-F238E27FC236}">
                <a16:creationId xmlns:a16="http://schemas.microsoft.com/office/drawing/2014/main" xmlns="" id="{A4449504-4709-40C7-BA9B-59F82150CC5B}"/>
              </a:ext>
            </a:extLst>
          </p:cNvPr>
          <p:cNvSpPr>
            <a:spLocks noGrp="1" noChangeArrowheads="1"/>
          </p:cNvSpPr>
          <p:nvPr>
            <p:ph type="body" idx="1"/>
          </p:nvPr>
        </p:nvSpPr>
        <p:spPr>
          <a:xfrm>
            <a:off x="208084" y="2353091"/>
            <a:ext cx="11775831" cy="3086100"/>
          </a:xfrm>
        </p:spPr>
        <p:txBody>
          <a:bodyPr>
            <a:normAutofit/>
          </a:bodyPr>
          <a:lstStyle/>
          <a:p>
            <a:pPr marL="457200" indent="-457200">
              <a:buFont typeface="Courier New" panose="02070309020205020404" pitchFamily="49" charset="0"/>
              <a:buChar char="o"/>
              <a:defRPr/>
            </a:pPr>
            <a:r>
              <a:rPr lang="en-US" altLang="en-US" dirty="0">
                <a:solidFill>
                  <a:schemeClr val="accent1">
                    <a:lumMod val="50000"/>
                  </a:schemeClr>
                </a:solidFill>
              </a:rPr>
              <a:t>FEMA Guidance - Sustainable Materials Management in PR Disaster Recovery</a:t>
            </a:r>
          </a:p>
          <a:p>
            <a:pPr marL="457200" indent="-457200">
              <a:buFont typeface="Courier New" panose="02070309020205020404" pitchFamily="49" charset="0"/>
              <a:buChar char="o"/>
              <a:defRPr/>
            </a:pPr>
            <a:r>
              <a:rPr lang="en-US" altLang="en-US" dirty="0">
                <a:solidFill>
                  <a:schemeClr val="accent1">
                    <a:lumMod val="50000"/>
                  </a:schemeClr>
                </a:solidFill>
              </a:rPr>
              <a:t>Solutions Team – Private Property Debris Removal (PPDR) Program (~6M CY of additional disaster debris) </a:t>
            </a:r>
          </a:p>
          <a:p>
            <a:pPr marL="457200" indent="-457200">
              <a:buFont typeface="Courier New" panose="02070309020205020404" pitchFamily="49" charset="0"/>
              <a:buChar char="o"/>
              <a:defRPr/>
            </a:pPr>
            <a:r>
              <a:rPr lang="en-US" altLang="en-US" dirty="0">
                <a:solidFill>
                  <a:schemeClr val="accent1">
                    <a:lumMod val="50000"/>
                  </a:schemeClr>
                </a:solidFill>
              </a:rPr>
              <a:t>Unclaimed Damages and funds availability (training workshops)</a:t>
            </a:r>
          </a:p>
          <a:p>
            <a:pPr marL="457200" indent="-457200">
              <a:buFont typeface="Courier New" panose="02070309020205020404" pitchFamily="49" charset="0"/>
              <a:buChar char="o"/>
              <a:defRPr/>
            </a:pPr>
            <a:r>
              <a:rPr lang="en-US" altLang="en-US" dirty="0">
                <a:solidFill>
                  <a:schemeClr val="accent1">
                    <a:lumMod val="50000"/>
                  </a:schemeClr>
                </a:solidFill>
              </a:rPr>
              <a:t>Updated Disaster Debris Management Plans for Municipalities</a:t>
            </a:r>
          </a:p>
          <a:p>
            <a:pPr marL="457200" indent="-457200">
              <a:buFont typeface="Courier New" panose="02070309020205020404" pitchFamily="49" charset="0"/>
              <a:buChar char="o"/>
              <a:defRPr/>
            </a:pPr>
            <a:r>
              <a:rPr lang="en-US" altLang="en-US" dirty="0">
                <a:solidFill>
                  <a:schemeClr val="accent1">
                    <a:lumMod val="50000"/>
                  </a:schemeClr>
                </a:solidFill>
              </a:rPr>
              <a:t>Clandestine/Illegal Dumps Strategy in partnership with NOAA and NGOs</a:t>
            </a:r>
          </a:p>
        </p:txBody>
      </p:sp>
      <p:sp>
        <p:nvSpPr>
          <p:cNvPr id="6" name="Title 1">
            <a:extLst>
              <a:ext uri="{FF2B5EF4-FFF2-40B4-BE49-F238E27FC236}">
                <a16:creationId xmlns:a16="http://schemas.microsoft.com/office/drawing/2014/main" xmlns="" id="{141AF3FE-429C-49C4-ADD0-0E64EAB9B0BD}"/>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FEMA-EPA </a:t>
            </a:r>
          </a:p>
          <a:p>
            <a:pPr algn="ctr" eaLnBrk="1" hangingPunct="1">
              <a:defRPr/>
            </a:pPr>
            <a:r>
              <a:rPr lang="en-US" sz="4000" dirty="0">
                <a:solidFill>
                  <a:schemeClr val="bg1"/>
                </a:solidFill>
                <a:latin typeface="Arial"/>
                <a:cs typeface="Arial"/>
              </a:rPr>
              <a:t>ACTION ITEMS</a:t>
            </a:r>
            <a:endParaRPr lang="en-US" sz="4000" dirty="0">
              <a:solidFill>
                <a:schemeClr val="bg1"/>
              </a:solidFill>
              <a:latin typeface="Arial" charset="0"/>
            </a:endParaRPr>
          </a:p>
        </p:txBody>
      </p:sp>
      <p:pic>
        <p:nvPicPr>
          <p:cNvPr id="7" name="Picture 6" descr="Image result for epa logo">
            <a:extLst>
              <a:ext uri="{FF2B5EF4-FFF2-40B4-BE49-F238E27FC236}">
                <a16:creationId xmlns:a16="http://schemas.microsoft.com/office/drawing/2014/main" xmlns="" id="{2128800C-8C7E-469B-BE26-459C8B09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5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COMMUNITY AQUEDUCTS</a:t>
            </a:r>
          </a:p>
          <a:p>
            <a:pPr algn="ctr" eaLnBrk="1" hangingPunct="1">
              <a:defRPr/>
            </a:pPr>
            <a:r>
              <a:rPr lang="en-US" sz="4000" dirty="0">
                <a:solidFill>
                  <a:schemeClr val="bg1"/>
                </a:solidFill>
                <a:latin typeface="Arial"/>
                <a:cs typeface="Arial"/>
              </a:rPr>
              <a:t>MULTI-SECTORAL ENGAGEMENT</a:t>
            </a:r>
            <a:endParaRPr lang="en-US" sz="4000" dirty="0">
              <a:solidFill>
                <a:schemeClr val="bg1"/>
              </a:solidFill>
              <a:latin typeface="Arial" charset="0"/>
            </a:endParaRPr>
          </a:p>
        </p:txBody>
      </p:sp>
      <p:pic>
        <p:nvPicPr>
          <p:cNvPr id="6" name="Picture 5">
            <a:extLst>
              <a:ext uri="{FF2B5EF4-FFF2-40B4-BE49-F238E27FC236}">
                <a16:creationId xmlns:a16="http://schemas.microsoft.com/office/drawing/2014/main" xmlns="" id="{1BADF3C5-33F2-443F-B15D-9F6E724E59E9}"/>
              </a:ext>
            </a:extLst>
          </p:cNvPr>
          <p:cNvPicPr/>
          <p:nvPr/>
        </p:nvPicPr>
        <p:blipFill rotWithShape="1">
          <a:blip r:embed="rId3" cstate="email">
            <a:extLst>
              <a:ext uri="{28A0092B-C50C-407E-A947-70E740481C1C}">
                <a14:useLocalDpi xmlns:a14="http://schemas.microsoft.com/office/drawing/2010/main"/>
              </a:ext>
            </a:extLst>
          </a:blip>
          <a:srcRect b="14122"/>
          <a:stretch/>
        </p:blipFill>
        <p:spPr>
          <a:xfrm>
            <a:off x="1771650" y="1346043"/>
            <a:ext cx="8648700" cy="4286250"/>
          </a:xfrm>
          <a:prstGeom prst="rect">
            <a:avLst/>
          </a:prstGeom>
        </p:spPr>
      </p:pic>
      <p:sp>
        <p:nvSpPr>
          <p:cNvPr id="8" name="Rectangle 7">
            <a:extLst>
              <a:ext uri="{FF2B5EF4-FFF2-40B4-BE49-F238E27FC236}">
                <a16:creationId xmlns:a16="http://schemas.microsoft.com/office/drawing/2014/main" xmlns="" id="{2C561F9F-7851-48E8-AF15-2A91060EABD2}"/>
              </a:ext>
            </a:extLst>
          </p:cNvPr>
          <p:cNvSpPr/>
          <p:nvPr/>
        </p:nvSpPr>
        <p:spPr>
          <a:xfrm>
            <a:off x="1524000" y="5690908"/>
            <a:ext cx="9144000" cy="1446550"/>
          </a:xfrm>
          <a:prstGeom prst="rect">
            <a:avLst/>
          </a:prstGeom>
        </p:spPr>
        <p:txBody>
          <a:bodyPr wrap="square">
            <a:spAutoFit/>
          </a:bodyPr>
          <a:lstStyle/>
          <a:p>
            <a:pPr algn="ctr">
              <a:defRPr/>
            </a:pPr>
            <a:r>
              <a:rPr lang="en-US" altLang="es-PR" b="1" dirty="0">
                <a:solidFill>
                  <a:schemeClr val="tx2">
                    <a:lumMod val="50000"/>
                  </a:schemeClr>
                </a:solidFill>
                <a:cs typeface="Times New Roman" panose="02020603050405020304" pitchFamily="18" charset="0"/>
              </a:rPr>
              <a:t>WATER COALITION</a:t>
            </a:r>
          </a:p>
          <a:p>
            <a:pPr algn="ctr">
              <a:defRPr/>
            </a:pPr>
            <a:r>
              <a:rPr lang="en-US" altLang="es-PR" b="1" dirty="0">
                <a:solidFill>
                  <a:schemeClr val="tx2">
                    <a:lumMod val="50000"/>
                  </a:schemeClr>
                </a:solidFill>
                <a:cs typeface="Times New Roman" panose="02020603050405020304" pitchFamily="18" charset="0"/>
              </a:rPr>
              <a:t>Signing of Memorandum of Understanding with</a:t>
            </a:r>
          </a:p>
          <a:p>
            <a:pPr algn="ctr">
              <a:defRPr/>
            </a:pPr>
            <a:r>
              <a:rPr lang="en-US" altLang="es-PR" b="1" dirty="0">
                <a:solidFill>
                  <a:schemeClr val="tx2">
                    <a:lumMod val="50000"/>
                  </a:schemeClr>
                </a:solidFill>
                <a:cs typeface="Times New Roman" panose="02020603050405020304" pitchFamily="18" charset="0"/>
              </a:rPr>
              <a:t>NGOs that are Engaged in Recovery and Resiliency Efforts in Puerto Rico</a:t>
            </a:r>
          </a:p>
          <a:p>
            <a:pPr algn="ctr">
              <a:defRPr/>
            </a:pPr>
            <a:r>
              <a:rPr lang="en-US" altLang="es-PR" dirty="0">
                <a:solidFill>
                  <a:schemeClr val="tx2">
                    <a:lumMod val="50000"/>
                  </a:schemeClr>
                </a:solidFill>
                <a:cs typeface="Times New Roman" panose="02020603050405020304" pitchFamily="18" charset="0"/>
              </a:rPr>
              <a:t>September 18, 2018</a:t>
            </a:r>
          </a:p>
          <a:p>
            <a:pPr marL="285750" indent="-285750" algn="just">
              <a:buFont typeface="Courier New" panose="02070309020205020404" pitchFamily="49" charset="0"/>
              <a:buChar char="o"/>
              <a:defRPr/>
            </a:pPr>
            <a:endParaRPr lang="en-US" sz="1600" b="1" dirty="0">
              <a:solidFill>
                <a:schemeClr val="tx2">
                  <a:lumMod val="50000"/>
                </a:schemeClr>
              </a:solidFill>
              <a:cs typeface="Arial" panose="020B0604020202020204" pitchFamily="34" charset="0"/>
            </a:endParaRPr>
          </a:p>
        </p:txBody>
      </p:sp>
    </p:spTree>
    <p:extLst>
      <p:ext uri="{BB962C8B-B14F-4D97-AF65-F5344CB8AC3E}">
        <p14:creationId xmlns:p14="http://schemas.microsoft.com/office/powerpoint/2010/main" val="403110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59595" y="1143000"/>
            <a:ext cx="5232405" cy="5715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extBox 1"/>
          <p:cNvSpPr txBox="1"/>
          <p:nvPr/>
        </p:nvSpPr>
        <p:spPr>
          <a:xfrm>
            <a:off x="413847" y="1013424"/>
            <a:ext cx="6131901" cy="6894195"/>
          </a:xfrm>
          <a:prstGeom prst="rect">
            <a:avLst/>
          </a:prstGeom>
          <a:noFill/>
        </p:spPr>
        <p:txBody>
          <a:bodyPr wrap="square">
            <a:spAutoFit/>
          </a:bodyPr>
          <a:lstStyle/>
          <a:p>
            <a:pPr algn="just">
              <a:defRPr/>
            </a:pPr>
            <a:endParaRPr lang="en-US" sz="2000" b="1" dirty="0">
              <a:solidFill>
                <a:schemeClr val="accent1">
                  <a:lumMod val="50000"/>
                </a:schemeClr>
              </a:solidFill>
            </a:endParaRPr>
          </a:p>
          <a:p>
            <a:pPr marL="285750" indent="-285750">
              <a:buFont typeface="Courier New" panose="02070309020205020404" pitchFamily="49" charset="0"/>
              <a:buChar char="o"/>
              <a:defRPr/>
            </a:pPr>
            <a:r>
              <a:rPr lang="en-US" sz="2400" dirty="0">
                <a:solidFill>
                  <a:schemeClr val="tx2">
                    <a:lumMod val="50000"/>
                  </a:schemeClr>
                </a:solidFill>
              </a:rPr>
              <a:t>Capacity Building and Technical Assistance</a:t>
            </a:r>
          </a:p>
          <a:p>
            <a:pPr marL="285750" indent="-285750">
              <a:buFont typeface="Courier New" panose="02070309020205020404" pitchFamily="49" charset="0"/>
              <a:buChar char="o"/>
              <a:defRPr/>
            </a:pPr>
            <a:r>
              <a:rPr lang="en-US" sz="2400" dirty="0">
                <a:solidFill>
                  <a:schemeClr val="tx2">
                    <a:lumMod val="50000"/>
                  </a:schemeClr>
                </a:solidFill>
              </a:rPr>
              <a:t>Community Organization</a:t>
            </a:r>
          </a:p>
          <a:p>
            <a:pPr marL="285750" indent="-285750">
              <a:buFont typeface="Courier New" panose="02070309020205020404" pitchFamily="49" charset="0"/>
              <a:buChar char="o"/>
              <a:defRPr/>
            </a:pPr>
            <a:r>
              <a:rPr lang="en-US" sz="2400" dirty="0">
                <a:solidFill>
                  <a:schemeClr val="tx2">
                    <a:lumMod val="50000"/>
                  </a:schemeClr>
                </a:solidFill>
              </a:rPr>
              <a:t>Infrastructure Design and Construction</a:t>
            </a:r>
          </a:p>
          <a:p>
            <a:pPr marL="285750" indent="-285750">
              <a:buFont typeface="Courier New" panose="02070309020205020404" pitchFamily="49" charset="0"/>
              <a:buChar char="o"/>
              <a:defRPr/>
            </a:pPr>
            <a:r>
              <a:rPr lang="en-US" sz="2400" dirty="0">
                <a:solidFill>
                  <a:schemeClr val="tx2">
                    <a:lumMod val="50000"/>
                  </a:schemeClr>
                </a:solidFill>
              </a:rPr>
              <a:t>Capital improvement plans</a:t>
            </a:r>
          </a:p>
          <a:p>
            <a:pPr marL="285750" indent="-285750">
              <a:buFont typeface="Courier New" panose="02070309020205020404" pitchFamily="49" charset="0"/>
              <a:buChar char="o"/>
              <a:defRPr/>
            </a:pPr>
            <a:r>
              <a:rPr lang="en-US" sz="2400" dirty="0">
                <a:solidFill>
                  <a:schemeClr val="tx2">
                    <a:lumMod val="50000"/>
                  </a:schemeClr>
                </a:solidFill>
              </a:rPr>
              <a:t>Maintenance</a:t>
            </a:r>
          </a:p>
          <a:p>
            <a:pPr marL="285750" indent="-285750">
              <a:buFont typeface="Courier New" panose="02070309020205020404" pitchFamily="49" charset="0"/>
              <a:buChar char="o"/>
              <a:defRPr/>
            </a:pPr>
            <a:r>
              <a:rPr lang="en-US" sz="2400" dirty="0">
                <a:solidFill>
                  <a:schemeClr val="tx2">
                    <a:lumMod val="50000"/>
                  </a:schemeClr>
                </a:solidFill>
              </a:rPr>
              <a:t>Equipment and Materials</a:t>
            </a:r>
          </a:p>
          <a:p>
            <a:pPr marL="285750" indent="-285750">
              <a:buFont typeface="Courier New" panose="02070309020205020404" pitchFamily="49" charset="0"/>
              <a:buChar char="o"/>
              <a:defRPr/>
            </a:pPr>
            <a:r>
              <a:rPr lang="en-US" sz="2400" dirty="0">
                <a:solidFill>
                  <a:schemeClr val="tx2">
                    <a:lumMod val="50000"/>
                  </a:schemeClr>
                </a:solidFill>
              </a:rPr>
              <a:t>Operator Certifications</a:t>
            </a:r>
          </a:p>
          <a:p>
            <a:pPr marL="285750" indent="-285750">
              <a:buFont typeface="Courier New" panose="02070309020205020404" pitchFamily="49" charset="0"/>
              <a:buChar char="o"/>
              <a:defRPr/>
            </a:pPr>
            <a:r>
              <a:rPr lang="en-US" sz="2400" dirty="0">
                <a:solidFill>
                  <a:schemeClr val="tx2">
                    <a:lumMod val="50000"/>
                  </a:schemeClr>
                </a:solidFill>
              </a:rPr>
              <a:t>Emergency Management Plans</a:t>
            </a:r>
          </a:p>
          <a:p>
            <a:pPr marL="285750" indent="-285750">
              <a:buFont typeface="Courier New" panose="02070309020205020404" pitchFamily="49" charset="0"/>
              <a:buChar char="o"/>
              <a:defRPr/>
            </a:pPr>
            <a:r>
              <a:rPr lang="en-US" sz="2400" dirty="0">
                <a:solidFill>
                  <a:schemeClr val="tx2">
                    <a:lumMod val="50000"/>
                  </a:schemeClr>
                </a:solidFill>
              </a:rPr>
              <a:t>Water Quality Monitoring Analysis</a:t>
            </a:r>
          </a:p>
          <a:p>
            <a:pPr marL="285750" indent="-285750">
              <a:buFont typeface="Courier New" panose="02070309020205020404" pitchFamily="49" charset="0"/>
              <a:buChar char="o"/>
              <a:defRPr/>
            </a:pPr>
            <a:r>
              <a:rPr lang="en-US" sz="2400" dirty="0">
                <a:solidFill>
                  <a:schemeClr val="tx2">
                    <a:lumMod val="50000"/>
                  </a:schemeClr>
                </a:solidFill>
              </a:rPr>
              <a:t>Compliance with SWDA and local DOH Regulations</a:t>
            </a:r>
          </a:p>
          <a:p>
            <a:pPr marL="285750" indent="-285750">
              <a:buFont typeface="Courier New" panose="02070309020205020404" pitchFamily="49" charset="0"/>
              <a:buChar char="o"/>
              <a:defRPr/>
            </a:pPr>
            <a:r>
              <a:rPr lang="en-US" sz="2400" dirty="0">
                <a:solidFill>
                  <a:schemeClr val="tx2">
                    <a:lumMod val="50000"/>
                  </a:schemeClr>
                </a:solidFill>
              </a:rPr>
              <a:t>Finance Structure / Budget Bookkeeping / Accounting</a:t>
            </a:r>
          </a:p>
          <a:p>
            <a:pPr marL="285750" indent="-285750">
              <a:buFont typeface="Courier New" panose="02070309020205020404" pitchFamily="49" charset="0"/>
              <a:buChar char="o"/>
              <a:defRPr/>
            </a:pPr>
            <a:r>
              <a:rPr lang="en-US" sz="2400" dirty="0">
                <a:solidFill>
                  <a:schemeClr val="tx2">
                    <a:lumMod val="50000"/>
                  </a:schemeClr>
                </a:solidFill>
              </a:rPr>
              <a:t>Outreach and Education and many others</a:t>
            </a:r>
          </a:p>
          <a:p>
            <a:pPr algn="just">
              <a:defRPr/>
            </a:pPr>
            <a:endParaRPr lang="en-US" sz="2400" dirty="0">
              <a:solidFill>
                <a:schemeClr val="accent1">
                  <a:lumMod val="50000"/>
                </a:schemeClr>
              </a:solidFill>
              <a:cs typeface="Arial" panose="020B0604020202020204" pitchFamily="34" charset="0"/>
            </a:endParaRPr>
          </a:p>
          <a:p>
            <a:pPr marL="285750" indent="-285750" algn="just">
              <a:buFont typeface="Courier New" panose="02070309020205020404" pitchFamily="49" charset="0"/>
              <a:buChar char="o"/>
              <a:defRPr/>
            </a:pPr>
            <a:endParaRPr lang="en-US" sz="2400" dirty="0">
              <a:solidFill>
                <a:schemeClr val="accent1">
                  <a:lumMod val="50000"/>
                </a:schemeClr>
              </a:solidFill>
            </a:endParaRPr>
          </a:p>
          <a:p>
            <a:pPr marL="285750" indent="-285750" algn="just">
              <a:buFont typeface="Courier New" panose="02070309020205020404" pitchFamily="49" charset="0"/>
              <a:buChar char="o"/>
              <a:defRPr/>
            </a:pPr>
            <a:endParaRPr lang="en-US" sz="2000" dirty="0">
              <a:solidFill>
                <a:schemeClr val="accent1">
                  <a:lumMod val="50000"/>
                </a:schemeClr>
              </a:solidFill>
            </a:endParaRPr>
          </a:p>
          <a:p>
            <a:pPr marL="285750" indent="-285750">
              <a:buFont typeface="Courier New" panose="02070309020205020404" pitchFamily="49" charset="0"/>
              <a:buChar char="o"/>
              <a:defRPr/>
            </a:pPr>
            <a:endParaRPr lang="en-US" dirty="0"/>
          </a:p>
        </p:txBody>
      </p:sp>
      <p:sp>
        <p:nvSpPr>
          <p:cNvPr id="5" name="Title 1">
            <a:extLst>
              <a:ext uri="{FF2B5EF4-FFF2-40B4-BE49-F238E27FC236}">
                <a16:creationId xmlns:a16="http://schemas.microsoft.com/office/drawing/2014/main" xmlns="" id="{3CE96E0F-5037-484E-A176-CC41206E90B7}"/>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COMMUNITY AQUEDUCT SYSTEMS</a:t>
            </a:r>
          </a:p>
          <a:p>
            <a:pPr algn="ctr">
              <a:defRPr/>
            </a:pPr>
            <a:r>
              <a:rPr lang="en-US" sz="4000" dirty="0">
                <a:solidFill>
                  <a:schemeClr val="bg1"/>
                </a:solidFill>
                <a:latin typeface="Arial"/>
                <a:cs typeface="Arial"/>
              </a:rPr>
              <a:t>SUPPORT AREAS</a:t>
            </a:r>
            <a:endParaRPr lang="en-US" sz="4000" dirty="0">
              <a:solidFill>
                <a:schemeClr val="bg1"/>
              </a:solidFill>
              <a:latin typeface="Arial" charset="0"/>
            </a:endParaRPr>
          </a:p>
        </p:txBody>
      </p:sp>
    </p:spTree>
    <p:extLst>
      <p:ext uri="{BB962C8B-B14F-4D97-AF65-F5344CB8AC3E}">
        <p14:creationId xmlns:p14="http://schemas.microsoft.com/office/powerpoint/2010/main" val="264654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generated with high confidence">
            <a:extLst>
              <a:ext uri="{FF2B5EF4-FFF2-40B4-BE49-F238E27FC236}">
                <a16:creationId xmlns:a16="http://schemas.microsoft.com/office/drawing/2014/main" xmlns="" id="{50F96741-F046-4C16-90E4-B81512ABB0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2419" y="555544"/>
            <a:ext cx="11176981" cy="6302456"/>
          </a:xfrm>
          <a:prstGeom prst="rect">
            <a:avLst/>
          </a:prstGeom>
          <a:ln>
            <a:noFill/>
          </a:ln>
          <a:effectLst/>
        </p:spPr>
      </p:pic>
      <p:sp>
        <p:nvSpPr>
          <p:cNvPr id="3" name="TextBox 2">
            <a:extLst>
              <a:ext uri="{FF2B5EF4-FFF2-40B4-BE49-F238E27FC236}">
                <a16:creationId xmlns:a16="http://schemas.microsoft.com/office/drawing/2014/main" xmlns="" id="{0624D994-053C-4783-92AC-6005155277DE}"/>
              </a:ext>
            </a:extLst>
          </p:cNvPr>
          <p:cNvSpPr txBox="1"/>
          <p:nvPr/>
        </p:nvSpPr>
        <p:spPr>
          <a:xfrm>
            <a:off x="1847394" y="5313164"/>
            <a:ext cx="3956506" cy="1477328"/>
          </a:xfrm>
          <a:prstGeom prst="rect">
            <a:avLst/>
          </a:prstGeom>
          <a:noFill/>
          <a:ln w="38100">
            <a:solidFill>
              <a:schemeClr val="tx1"/>
            </a:solidFill>
          </a:ln>
        </p:spPr>
        <p:txBody>
          <a:bodyPr wrap="square" rtlCol="0">
            <a:spAutoFit/>
          </a:bodyPr>
          <a:lstStyle/>
          <a:p>
            <a:r>
              <a:rPr lang="es-PR" altLang="es-PR" b="1" dirty="0">
                <a:solidFill>
                  <a:schemeClr val="accent5">
                    <a:lumMod val="50000"/>
                  </a:schemeClr>
                </a:solidFill>
              </a:rPr>
              <a:t>Estimated Inventory:</a:t>
            </a:r>
            <a:endParaRPr lang="es-PR" altLang="es-PR" dirty="0">
              <a:solidFill>
                <a:schemeClr val="accent5">
                  <a:lumMod val="50000"/>
                </a:schemeClr>
              </a:solidFill>
            </a:endParaRPr>
          </a:p>
          <a:p>
            <a:pPr marL="457200" indent="-457200">
              <a:buFont typeface="Arial" panose="020B0604020202020204" pitchFamily="34" charset="0"/>
              <a:buChar char="•"/>
            </a:pPr>
            <a:r>
              <a:rPr lang="es-PR" altLang="es-PR" dirty="0">
                <a:solidFill>
                  <a:schemeClr val="accent5">
                    <a:lumMod val="50000"/>
                  </a:schemeClr>
                </a:solidFill>
              </a:rPr>
              <a:t>Residential = </a:t>
            </a:r>
            <a:r>
              <a:rPr lang="es-PR" altLang="es-PR" b="1" dirty="0">
                <a:solidFill>
                  <a:schemeClr val="accent5">
                    <a:lumMod val="50000"/>
                  </a:schemeClr>
                </a:solidFill>
              </a:rPr>
              <a:t>550,000 a 600,000</a:t>
            </a:r>
          </a:p>
          <a:p>
            <a:pPr marL="457200" indent="-457200">
              <a:buFont typeface="Arial" panose="020B0604020202020204" pitchFamily="34" charset="0"/>
              <a:buChar char="•"/>
            </a:pPr>
            <a:r>
              <a:rPr lang="es-PR" altLang="es-PR" dirty="0">
                <a:solidFill>
                  <a:schemeClr val="accent5">
                    <a:lumMod val="50000"/>
                  </a:schemeClr>
                </a:solidFill>
              </a:rPr>
              <a:t>Commercial = </a:t>
            </a:r>
            <a:r>
              <a:rPr lang="es-PR" altLang="es-PR" b="1" dirty="0">
                <a:solidFill>
                  <a:schemeClr val="accent5">
                    <a:lumMod val="50000"/>
                  </a:schemeClr>
                </a:solidFill>
              </a:rPr>
              <a:t>20,600</a:t>
            </a:r>
          </a:p>
          <a:p>
            <a:pPr marL="457200" indent="-457200">
              <a:buFont typeface="Arial" panose="020B0604020202020204" pitchFamily="34" charset="0"/>
              <a:buChar char="•"/>
            </a:pPr>
            <a:r>
              <a:rPr lang="es-PR" altLang="es-PR" dirty="0">
                <a:solidFill>
                  <a:schemeClr val="accent5">
                    <a:lumMod val="50000"/>
                  </a:schemeClr>
                </a:solidFill>
              </a:rPr>
              <a:t>Government = </a:t>
            </a:r>
            <a:r>
              <a:rPr lang="es-PR" altLang="es-PR" b="1" dirty="0">
                <a:solidFill>
                  <a:schemeClr val="accent5">
                    <a:lumMod val="50000"/>
                  </a:schemeClr>
                </a:solidFill>
              </a:rPr>
              <a:t>3,800</a:t>
            </a:r>
          </a:p>
          <a:p>
            <a:pPr marL="457200" indent="-457200">
              <a:buFont typeface="Arial" panose="020B0604020202020204" pitchFamily="34" charset="0"/>
              <a:buChar char="•"/>
            </a:pPr>
            <a:r>
              <a:rPr lang="es-PR" altLang="es-PR" dirty="0">
                <a:solidFill>
                  <a:schemeClr val="accent5">
                    <a:lumMod val="50000"/>
                  </a:schemeClr>
                </a:solidFill>
              </a:rPr>
              <a:t>Industry = </a:t>
            </a:r>
            <a:r>
              <a:rPr lang="es-PR" altLang="es-PR" b="1" dirty="0">
                <a:solidFill>
                  <a:schemeClr val="accent5">
                    <a:lumMod val="50000"/>
                  </a:schemeClr>
                </a:solidFill>
              </a:rPr>
              <a:t>230</a:t>
            </a:r>
            <a:endParaRPr lang="en-US" sz="1100" dirty="0">
              <a:solidFill>
                <a:schemeClr val="accent5">
                  <a:lumMod val="50000"/>
                </a:schemeClr>
              </a:solidFill>
            </a:endParaRPr>
          </a:p>
        </p:txBody>
      </p:sp>
      <p:sp>
        <p:nvSpPr>
          <p:cNvPr id="11" name="Title 1"/>
          <p:cNvSpPr txBox="1">
            <a:spLocks/>
          </p:cNvSpPr>
          <p:nvPr/>
        </p:nvSpPr>
        <p:spPr bwMode="auto">
          <a:xfrm>
            <a:off x="0" y="0"/>
            <a:ext cx="12192000" cy="583636"/>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3200" dirty="0">
                <a:solidFill>
                  <a:schemeClr val="bg1"/>
                </a:solidFill>
                <a:latin typeface="Arial"/>
                <a:cs typeface="Arial"/>
              </a:rPr>
              <a:t>SEPTIC SYSTEMS</a:t>
            </a:r>
            <a:endParaRPr lang="en-US" sz="3200" dirty="0">
              <a:solidFill>
                <a:schemeClr val="bg1"/>
              </a:solidFill>
              <a:latin typeface="Arial" charset="0"/>
            </a:endParaRPr>
          </a:p>
        </p:txBody>
      </p:sp>
    </p:spTree>
    <p:extLst>
      <p:ext uri="{BB962C8B-B14F-4D97-AF65-F5344CB8AC3E}">
        <p14:creationId xmlns:p14="http://schemas.microsoft.com/office/powerpoint/2010/main" val="312118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ENVIROMENTAL AND PUBLIC HEALTH IMPACTS</a:t>
            </a:r>
            <a:endParaRPr lang="en-US" sz="4000" dirty="0">
              <a:solidFill>
                <a:schemeClr val="bg1"/>
              </a:solidFill>
              <a:latin typeface="Arial" charset="0"/>
            </a:endParaRPr>
          </a:p>
        </p:txBody>
      </p:sp>
      <p:sp>
        <p:nvSpPr>
          <p:cNvPr id="2" name="TextBox 1">
            <a:extLst>
              <a:ext uri="{FF2B5EF4-FFF2-40B4-BE49-F238E27FC236}">
                <a16:creationId xmlns:a16="http://schemas.microsoft.com/office/drawing/2014/main" xmlns="" id="{0A601804-2786-4019-B991-703CD65A4811}"/>
              </a:ext>
            </a:extLst>
          </p:cNvPr>
          <p:cNvSpPr txBox="1"/>
          <p:nvPr/>
        </p:nvSpPr>
        <p:spPr>
          <a:xfrm>
            <a:off x="8701019" y="3406075"/>
            <a:ext cx="3052917" cy="1323439"/>
          </a:xfrm>
          <a:prstGeom prst="rect">
            <a:avLst/>
          </a:prstGeom>
          <a:noFill/>
        </p:spPr>
        <p:txBody>
          <a:bodyPr wrap="square" rtlCol="0">
            <a:spAutoFit/>
          </a:bodyPr>
          <a:lstStyle/>
          <a:p>
            <a:r>
              <a:rPr lang="en-US" sz="2000" b="1" dirty="0">
                <a:solidFill>
                  <a:schemeClr val="tx2">
                    <a:lumMod val="50000"/>
                  </a:schemeClr>
                </a:solidFill>
              </a:rPr>
              <a:t>Water Quality: </a:t>
            </a:r>
            <a:r>
              <a:rPr lang="en-US" sz="2000" dirty="0">
                <a:solidFill>
                  <a:schemeClr val="tx2">
                    <a:lumMod val="50000"/>
                  </a:schemeClr>
                </a:solidFill>
              </a:rPr>
              <a:t>Impacted by sewage overflows, erosion and sedimentation, debris, others</a:t>
            </a:r>
          </a:p>
        </p:txBody>
      </p:sp>
      <p:pic>
        <p:nvPicPr>
          <p:cNvPr id="10" name="Picture 9">
            <a:extLst>
              <a:ext uri="{FF2B5EF4-FFF2-40B4-BE49-F238E27FC236}">
                <a16:creationId xmlns:a16="http://schemas.microsoft.com/office/drawing/2014/main" xmlns="" id="{28AE80AA-851A-49DE-A8D5-8842F440A3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267293" y="5122028"/>
            <a:ext cx="2153265" cy="1433912"/>
          </a:xfrm>
          <a:prstGeom prst="rect">
            <a:avLst/>
          </a:prstGeom>
          <a:effectLst>
            <a:outerShdw blurRad="50800" dist="38100" dir="5400000" algn="t" rotWithShape="0">
              <a:prstClr val="black">
                <a:alpha val="40000"/>
              </a:prstClr>
            </a:outerShdw>
          </a:effectLst>
        </p:spPr>
      </p:pic>
      <p:sp>
        <p:nvSpPr>
          <p:cNvPr id="11" name="Rectangle 10">
            <a:extLst>
              <a:ext uri="{FF2B5EF4-FFF2-40B4-BE49-F238E27FC236}">
                <a16:creationId xmlns:a16="http://schemas.microsoft.com/office/drawing/2014/main" xmlns="" id="{5F3C6131-BF3F-426F-941C-60AD43F6D824}"/>
              </a:ext>
            </a:extLst>
          </p:cNvPr>
          <p:cNvSpPr/>
          <p:nvPr/>
        </p:nvSpPr>
        <p:spPr>
          <a:xfrm>
            <a:off x="2752014" y="4955284"/>
            <a:ext cx="3512519" cy="1938992"/>
          </a:xfrm>
          <a:prstGeom prst="rect">
            <a:avLst/>
          </a:prstGeom>
        </p:spPr>
        <p:txBody>
          <a:bodyPr wrap="square">
            <a:spAutoFit/>
          </a:bodyPr>
          <a:lstStyle/>
          <a:p>
            <a:pPr>
              <a:defRPr/>
            </a:pPr>
            <a:r>
              <a:rPr lang="en-US" sz="2000" b="1" dirty="0">
                <a:solidFill>
                  <a:schemeClr val="tx2">
                    <a:lumMod val="50000"/>
                  </a:schemeClr>
                </a:solidFill>
              </a:rPr>
              <a:t>Defoliation/Deforestation/</a:t>
            </a:r>
          </a:p>
          <a:p>
            <a:pPr>
              <a:defRPr/>
            </a:pPr>
            <a:r>
              <a:rPr lang="en-US" sz="2000" b="1" dirty="0">
                <a:solidFill>
                  <a:schemeClr val="tx2">
                    <a:lumMod val="50000"/>
                  </a:schemeClr>
                </a:solidFill>
              </a:rPr>
              <a:t>Urban Flooding: </a:t>
            </a:r>
            <a:r>
              <a:rPr lang="en-US" sz="2000" dirty="0">
                <a:solidFill>
                  <a:schemeClr val="tx2">
                    <a:lumMod val="50000"/>
                  </a:schemeClr>
                </a:solidFill>
              </a:rPr>
              <a:t>Mortality Rate of 10% (144M trees) and Severe Damages (avg. 42% of height) / Old, inefficient stormwater systems</a:t>
            </a:r>
          </a:p>
        </p:txBody>
      </p:sp>
      <p:sp>
        <p:nvSpPr>
          <p:cNvPr id="13" name="Rectangle 12">
            <a:extLst>
              <a:ext uri="{FF2B5EF4-FFF2-40B4-BE49-F238E27FC236}">
                <a16:creationId xmlns:a16="http://schemas.microsoft.com/office/drawing/2014/main" xmlns="" id="{F4682521-AD32-48C7-9259-732293C4ACC9}"/>
              </a:ext>
            </a:extLst>
          </p:cNvPr>
          <p:cNvSpPr/>
          <p:nvPr/>
        </p:nvSpPr>
        <p:spPr>
          <a:xfrm>
            <a:off x="2761248" y="3394539"/>
            <a:ext cx="3220065" cy="1323439"/>
          </a:xfrm>
          <a:prstGeom prst="rect">
            <a:avLst/>
          </a:prstGeom>
        </p:spPr>
        <p:txBody>
          <a:bodyPr wrap="square">
            <a:spAutoFit/>
          </a:bodyPr>
          <a:lstStyle/>
          <a:p>
            <a:pPr>
              <a:defRPr/>
            </a:pPr>
            <a:r>
              <a:rPr lang="en-US" sz="2000" b="1" dirty="0">
                <a:solidFill>
                  <a:schemeClr val="tx2">
                    <a:lumMod val="50000"/>
                  </a:schemeClr>
                </a:solidFill>
              </a:rPr>
              <a:t>Drinking Water: </a:t>
            </a:r>
            <a:r>
              <a:rPr lang="en-US" sz="2000" dirty="0">
                <a:solidFill>
                  <a:schemeClr val="tx2">
                    <a:lumMod val="50000"/>
                  </a:schemeClr>
                </a:solidFill>
              </a:rPr>
              <a:t>Lack of access to safe drinking water / Communication of public health advisories</a:t>
            </a:r>
          </a:p>
        </p:txBody>
      </p:sp>
      <p:sp>
        <p:nvSpPr>
          <p:cNvPr id="15" name="Rectangle 14">
            <a:extLst>
              <a:ext uri="{FF2B5EF4-FFF2-40B4-BE49-F238E27FC236}">
                <a16:creationId xmlns:a16="http://schemas.microsoft.com/office/drawing/2014/main" xmlns="" id="{533DF66E-57A2-4A76-9B83-AE123ED7A420}"/>
              </a:ext>
            </a:extLst>
          </p:cNvPr>
          <p:cNvSpPr/>
          <p:nvPr/>
        </p:nvSpPr>
        <p:spPr>
          <a:xfrm>
            <a:off x="2761249" y="1641080"/>
            <a:ext cx="3220065" cy="1015663"/>
          </a:xfrm>
          <a:prstGeom prst="rect">
            <a:avLst/>
          </a:prstGeom>
        </p:spPr>
        <p:txBody>
          <a:bodyPr wrap="square">
            <a:spAutoFit/>
          </a:bodyPr>
          <a:lstStyle/>
          <a:p>
            <a:pPr>
              <a:defRPr/>
            </a:pPr>
            <a:r>
              <a:rPr lang="en-US" sz="2000" b="1" dirty="0">
                <a:solidFill>
                  <a:schemeClr val="tx2">
                    <a:lumMod val="50000"/>
                  </a:schemeClr>
                </a:solidFill>
              </a:rPr>
              <a:t>Loss of Electricity: </a:t>
            </a:r>
            <a:r>
              <a:rPr lang="en-US" sz="2000" dirty="0">
                <a:solidFill>
                  <a:schemeClr val="tx2">
                    <a:lumMod val="50000"/>
                  </a:schemeClr>
                </a:solidFill>
              </a:rPr>
              <a:t>Vulnerability of Centralized Electrical Distribution System</a:t>
            </a:r>
          </a:p>
        </p:txBody>
      </p:sp>
      <p:sp>
        <p:nvSpPr>
          <p:cNvPr id="20" name="Rectangle 19">
            <a:extLst>
              <a:ext uri="{FF2B5EF4-FFF2-40B4-BE49-F238E27FC236}">
                <a16:creationId xmlns:a16="http://schemas.microsoft.com/office/drawing/2014/main" xmlns="" id="{6EDAD158-A00A-49B0-B255-37BD8D8BAEEE}"/>
              </a:ext>
            </a:extLst>
          </p:cNvPr>
          <p:cNvSpPr/>
          <p:nvPr/>
        </p:nvSpPr>
        <p:spPr>
          <a:xfrm>
            <a:off x="8701018" y="5187788"/>
            <a:ext cx="3220065" cy="1323439"/>
          </a:xfrm>
          <a:prstGeom prst="rect">
            <a:avLst/>
          </a:prstGeom>
        </p:spPr>
        <p:txBody>
          <a:bodyPr wrap="square">
            <a:spAutoFit/>
          </a:bodyPr>
          <a:lstStyle/>
          <a:p>
            <a:pPr>
              <a:defRPr/>
            </a:pPr>
            <a:r>
              <a:rPr lang="en-US" sz="2000" b="1" dirty="0">
                <a:solidFill>
                  <a:schemeClr val="tx2">
                    <a:lumMod val="50000"/>
                  </a:schemeClr>
                </a:solidFill>
              </a:rPr>
              <a:t>Debris: </a:t>
            </a:r>
            <a:r>
              <a:rPr lang="en-US" sz="2000" dirty="0">
                <a:solidFill>
                  <a:schemeClr val="tx2">
                    <a:lumMod val="50000"/>
                  </a:schemeClr>
                </a:solidFill>
              </a:rPr>
              <a:t>Solid waste collection / Staging and collection areas / Hazardous wastes / 377 sunken and grounded vessels</a:t>
            </a:r>
          </a:p>
        </p:txBody>
      </p:sp>
      <p:pic>
        <p:nvPicPr>
          <p:cNvPr id="16" name="Picture 15">
            <a:extLst>
              <a:ext uri="{FF2B5EF4-FFF2-40B4-BE49-F238E27FC236}">
                <a16:creationId xmlns:a16="http://schemas.microsoft.com/office/drawing/2014/main" xmlns="" id="{8F5AAA94-4E0D-4399-8939-4DE9DAB6C4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67293" y="1470302"/>
            <a:ext cx="2147747" cy="1426261"/>
          </a:xfrm>
          <a:prstGeom prst="rect">
            <a:avLst/>
          </a:prstGeom>
          <a:effectLst>
            <a:outerShdw blurRad="50800" dist="38100" dir="5400000" algn="t" rotWithShape="0">
              <a:prstClr val="black">
                <a:alpha val="40000"/>
              </a:prstClr>
            </a:outerShdw>
          </a:effectLst>
        </p:spPr>
      </p:pic>
      <p:sp>
        <p:nvSpPr>
          <p:cNvPr id="17" name="Rectangle 16">
            <a:extLst>
              <a:ext uri="{FF2B5EF4-FFF2-40B4-BE49-F238E27FC236}">
                <a16:creationId xmlns:a16="http://schemas.microsoft.com/office/drawing/2014/main" xmlns="" id="{89B3DBFF-471E-4152-8FC4-39D8DD4CB226}"/>
              </a:ext>
            </a:extLst>
          </p:cNvPr>
          <p:cNvSpPr/>
          <p:nvPr/>
        </p:nvSpPr>
        <p:spPr>
          <a:xfrm>
            <a:off x="8701019" y="1445132"/>
            <a:ext cx="3220065" cy="1631216"/>
          </a:xfrm>
          <a:prstGeom prst="rect">
            <a:avLst/>
          </a:prstGeom>
        </p:spPr>
        <p:txBody>
          <a:bodyPr wrap="square">
            <a:spAutoFit/>
          </a:bodyPr>
          <a:lstStyle/>
          <a:p>
            <a:pPr>
              <a:defRPr/>
            </a:pPr>
            <a:r>
              <a:rPr lang="en-US" sz="2000" b="1" dirty="0">
                <a:solidFill>
                  <a:schemeClr val="tx2">
                    <a:lumMod val="50000"/>
                  </a:schemeClr>
                </a:solidFill>
              </a:rPr>
              <a:t>Air Quality: </a:t>
            </a:r>
            <a:r>
              <a:rPr lang="en-US" sz="2000" dirty="0">
                <a:solidFill>
                  <a:schemeClr val="tx2">
                    <a:lumMod val="50000"/>
                  </a:schemeClr>
                </a:solidFill>
              </a:rPr>
              <a:t>Lack of Electricity Led to Increase in Use of Generators / Impacts to PREQB’s Air Monitoring Network and Env. Laboratory</a:t>
            </a:r>
          </a:p>
        </p:txBody>
      </p:sp>
      <p:pic>
        <p:nvPicPr>
          <p:cNvPr id="2050" name="Picture 2" descr="NASA revela imágenes de la deforestación de la isla tras María">
            <a:extLst>
              <a:ext uri="{FF2B5EF4-FFF2-40B4-BE49-F238E27FC236}">
                <a16:creationId xmlns:a16="http://schemas.microsoft.com/office/drawing/2014/main" xmlns="" id="{50BB5DEA-9839-43AE-87C5-D8AF5734600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6460" y="5108271"/>
            <a:ext cx="2204352" cy="163121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Resultado de imagen para Puerto Rico Power Authority images">
            <a:extLst>
              <a:ext uri="{FF2B5EF4-FFF2-40B4-BE49-F238E27FC236}">
                <a16:creationId xmlns:a16="http://schemas.microsoft.com/office/drawing/2014/main" xmlns="" id="{D4735AD4-BDCB-4EB8-8D03-182C82BE9D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7547" y="1429529"/>
            <a:ext cx="2153265" cy="161494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Resultado de imagen para water quality Puerto Rico images">
            <a:extLst>
              <a:ext uri="{FF2B5EF4-FFF2-40B4-BE49-F238E27FC236}">
                <a16:creationId xmlns:a16="http://schemas.microsoft.com/office/drawing/2014/main" xmlns="" id="{196AC2E0-57EC-4B43-8597-5541764E4FC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7546" y="3256585"/>
            <a:ext cx="2153265" cy="159934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6" name="Picture 8" descr="Resultado de imagen para water quality Puerto Rico images">
            <a:extLst>
              <a:ext uri="{FF2B5EF4-FFF2-40B4-BE49-F238E27FC236}">
                <a16:creationId xmlns:a16="http://schemas.microsoft.com/office/drawing/2014/main" xmlns="" id="{23A54932-E4C7-42BD-94D6-1068AF5E5C3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4533" y="3294005"/>
            <a:ext cx="2153265" cy="143550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0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CARIBBEAN SEPTIC SYSTEMS WORKGROUP</a:t>
            </a:r>
            <a:endParaRPr lang="en-US" sz="4000" dirty="0">
              <a:solidFill>
                <a:schemeClr val="bg1"/>
              </a:solidFill>
              <a:latin typeface="Arial" charset="0"/>
            </a:endParaRPr>
          </a:p>
        </p:txBody>
      </p:sp>
      <p:pic>
        <p:nvPicPr>
          <p:cNvPr id="4" name="Picture 3" descr="Image result for epa logo">
            <a:extLst>
              <a:ext uri="{FF2B5EF4-FFF2-40B4-BE49-F238E27FC236}">
                <a16:creationId xmlns:a16="http://schemas.microsoft.com/office/drawing/2014/main" xmlns="" id="{41C22010-C502-45B7-B1CE-A99CD77796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12071F7-BC10-438B-B9FF-3DD8656BE0A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69689" y="1443789"/>
            <a:ext cx="4955764" cy="2926574"/>
          </a:xfrm>
          <a:prstGeom prst="rect">
            <a:avLst/>
          </a:prstGeom>
          <a:noFill/>
        </p:spPr>
      </p:pic>
      <p:sp>
        <p:nvSpPr>
          <p:cNvPr id="3" name="TextBox 2">
            <a:extLst>
              <a:ext uri="{FF2B5EF4-FFF2-40B4-BE49-F238E27FC236}">
                <a16:creationId xmlns:a16="http://schemas.microsoft.com/office/drawing/2014/main" xmlns="" id="{9964AB43-F0CF-4255-A3B8-D2CEA8E4E9FE}"/>
              </a:ext>
            </a:extLst>
          </p:cNvPr>
          <p:cNvSpPr txBox="1"/>
          <p:nvPr/>
        </p:nvSpPr>
        <p:spPr>
          <a:xfrm>
            <a:off x="5400383" y="1471554"/>
            <a:ext cx="6316146" cy="5262979"/>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Community outreach, training and capacity building</a:t>
            </a: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Grants</a:t>
            </a: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Communications and Education Plan</a:t>
            </a:r>
          </a:p>
          <a:p>
            <a:r>
              <a:rPr lang="en-US" sz="2400" dirty="0">
                <a:solidFill>
                  <a:schemeClr val="accent5">
                    <a:lumMod val="50000"/>
                  </a:schemeClr>
                </a:solidFill>
                <a:latin typeface="Arial" panose="020B0604020202020204" pitchFamily="34" charset="0"/>
                <a:cs typeface="Arial" panose="020B0604020202020204" pitchFamily="34" charset="0"/>
              </a:rPr>
              <a:t>	Septic SMART 	</a:t>
            </a:r>
            <a:r>
              <a:rPr lang="es-PR" altLang="es-PR" sz="2400" dirty="0">
                <a:solidFill>
                  <a:schemeClr val="accent5">
                    <a:lumMod val="50000"/>
                  </a:schemeClr>
                </a:solidFill>
                <a:latin typeface="Arial" panose="020B0604020202020204" pitchFamily="34" charset="0"/>
                <a:cs typeface="Arial" panose="020B0604020202020204" pitchFamily="34" charset="0"/>
              </a:rPr>
              <a:t>(www.epa.gov/septicsmart)</a:t>
            </a:r>
            <a:endParaRPr lang="en-US" sz="2400" dirty="0">
              <a:solidFill>
                <a:schemeClr val="accent5">
                  <a:lumMod val="50000"/>
                </a:schemeClr>
              </a:solidFill>
              <a:latin typeface="Arial" panose="020B0604020202020204" pitchFamily="34" charset="0"/>
              <a:cs typeface="Arial" panose="020B0604020202020204" pitchFamily="34" charset="0"/>
            </a:endParaRP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Septic Systems Guidebook</a:t>
            </a: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Comment and Review New PR Construction Code and Other Local Regulations</a:t>
            </a: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Research and Development (Academia)</a:t>
            </a:r>
          </a:p>
          <a:p>
            <a:pPr marL="342900" indent="-342900">
              <a:buFont typeface="Courier New" panose="02070309020205020404" pitchFamily="49" charset="0"/>
              <a:buChar char="o"/>
            </a:pPr>
            <a:r>
              <a:rPr lang="en-US" sz="2400" dirty="0">
                <a:solidFill>
                  <a:schemeClr val="accent5">
                    <a:lumMod val="50000"/>
                  </a:schemeClr>
                </a:solidFill>
                <a:latin typeface="Arial" panose="020B0604020202020204" pitchFamily="34" charset="0"/>
                <a:cs typeface="Arial" panose="020B0604020202020204" pitchFamily="34" charset="0"/>
              </a:rPr>
              <a:t>Pilot Projects / Demonstration Projects (Watershed Stewardship, RCAP Solutions, SJBEP)</a:t>
            </a:r>
          </a:p>
        </p:txBody>
      </p:sp>
      <p:pic>
        <p:nvPicPr>
          <p:cNvPr id="8" name="Picture 1">
            <a:extLst>
              <a:ext uri="{FF2B5EF4-FFF2-40B4-BE49-F238E27FC236}">
                <a16:creationId xmlns:a16="http://schemas.microsoft.com/office/drawing/2014/main" xmlns="" id="{FDE278DE-D073-44AA-B67F-85795AC5B25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6140" t="18232" r="29649" b="56055"/>
          <a:stretch/>
        </p:blipFill>
        <p:spPr bwMode="auto">
          <a:xfrm>
            <a:off x="727165" y="4600204"/>
            <a:ext cx="4042610" cy="160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35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40099" y="1007802"/>
            <a:ext cx="2212258" cy="2172565"/>
          </a:xfrm>
          <a:prstGeom prst="roundRect">
            <a:avLst/>
          </a:prstGeom>
          <a:solidFill>
            <a:schemeClr val="accent1"/>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rPr>
              <a:t>PR-</a:t>
            </a:r>
            <a:r>
              <a:rPr kumimoji="0" lang="en-US" sz="2200" b="1" i="0" u="sng" strike="noStrike" kern="1200" cap="none" spc="0" normalizeH="0" baseline="0" noProof="0" dirty="0">
                <a:ln>
                  <a:noFill/>
                </a:ln>
                <a:solidFill>
                  <a:srgbClr val="FFFF00"/>
                </a:solidFill>
                <a:effectLst/>
                <a:uLnTx/>
                <a:uFillTx/>
                <a:latin typeface="Gill Sans MT" panose="020B0502020104020203"/>
                <a:ea typeface="+mn-ea"/>
                <a:cs typeface="+mn-cs"/>
              </a:rPr>
              <a:t>COR3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SHMO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Territory Agencies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DNER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Planning Board</a:t>
            </a:r>
          </a:p>
        </p:txBody>
      </p:sp>
      <p:sp>
        <p:nvSpPr>
          <p:cNvPr id="8" name="Rounded Rectangle 7"/>
          <p:cNvSpPr/>
          <p:nvPr/>
        </p:nvSpPr>
        <p:spPr>
          <a:xfrm>
            <a:off x="7452357" y="1007802"/>
            <a:ext cx="2212258" cy="2172565"/>
          </a:xfrm>
          <a:prstGeom prst="roundRect">
            <a:avLst/>
          </a:prstGeom>
          <a:solidFill>
            <a:schemeClr val="accent2"/>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rPr>
              <a:t>RSF Lead-</a:t>
            </a:r>
            <a:r>
              <a:rPr kumimoji="0" lang="en-US" sz="2200" b="1" i="0" u="sng" strike="noStrike" kern="1200" cap="none" spc="0" normalizeH="0" baseline="0" noProof="0" dirty="0">
                <a:ln>
                  <a:noFill/>
                </a:ln>
                <a:solidFill>
                  <a:srgbClr val="FFFF00"/>
                </a:solidFill>
                <a:effectLst/>
                <a:uLnTx/>
                <a:uFillTx/>
                <a:latin typeface="Gill Sans MT" panose="020B0502020104020203"/>
                <a:ea typeface="+mn-ea"/>
                <a:cs typeface="+mn-cs"/>
              </a:rPr>
              <a:t>EPA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panose="020B0502020104020203"/>
                <a:ea typeface="+mn-ea"/>
                <a:cs typeface="+mn-cs"/>
              </a:rPr>
              <a:t>CPCB</a:t>
            </a:r>
          </a:p>
        </p:txBody>
      </p:sp>
      <p:sp>
        <p:nvSpPr>
          <p:cNvPr id="9" name="Rounded Rectangle 8"/>
          <p:cNvSpPr/>
          <p:nvPr/>
        </p:nvSpPr>
        <p:spPr>
          <a:xfrm>
            <a:off x="9664615" y="1007802"/>
            <a:ext cx="2212258" cy="2172565"/>
          </a:xfrm>
          <a:prstGeom prst="roundRect">
            <a:avLst/>
          </a:prstGeom>
          <a:solidFill>
            <a:schemeClr val="accent2">
              <a:lumMod val="60000"/>
              <a:lumOff val="40000"/>
            </a:schemeClr>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rPr>
              <a:t>FEMA Sector Lead-</a:t>
            </a:r>
            <a:r>
              <a:rPr kumimoji="0" lang="en-US" sz="2200" b="1" i="0" u="sng" strike="noStrike" kern="1200" cap="none" spc="0" normalizeH="0" baseline="0" noProof="0" dirty="0">
                <a:ln>
                  <a:noFill/>
                </a:ln>
                <a:solidFill>
                  <a:srgbClr val="FFFF00"/>
                </a:solidFill>
                <a:effectLst/>
                <a:uLnTx/>
                <a:uFillTx/>
                <a:latin typeface="Gill Sans MT" panose="020B0502020104020203"/>
                <a:ea typeface="+mn-ea"/>
                <a:cs typeface="+mn-cs"/>
              </a:rPr>
              <a:t>Water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panose="020B0502020104020203"/>
                <a:ea typeface="+mn-ea"/>
                <a:cs typeface="+mn-cs"/>
              </a:rPr>
              <a:t>NCR</a:t>
            </a: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0" name="Rounded Rectangle 9"/>
          <p:cNvSpPr/>
          <p:nvPr/>
        </p:nvSpPr>
        <p:spPr>
          <a:xfrm>
            <a:off x="5240099" y="3174073"/>
            <a:ext cx="3318387" cy="2172565"/>
          </a:xfrm>
          <a:prstGeom prst="roundRect">
            <a:avLst/>
          </a:prstGeom>
          <a:solidFill>
            <a:schemeClr val="accent6">
              <a:lumMod val="75000"/>
            </a:schemeClr>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rPr>
              <a:t>OFA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Gill Sans MT" panose="020B0502020104020203"/>
                <a:ea typeface="+mn-ea"/>
                <a:cs typeface="+mn-cs"/>
              </a:rPr>
              <a:t>USACE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USGS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FHWA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rPr>
              <a:t>USDA-NRCS, RD</a:t>
            </a:r>
          </a:p>
        </p:txBody>
      </p:sp>
      <p:sp>
        <p:nvSpPr>
          <p:cNvPr id="13" name="Rounded Rectangle 12"/>
          <p:cNvSpPr/>
          <p:nvPr/>
        </p:nvSpPr>
        <p:spPr>
          <a:xfrm>
            <a:off x="8553572" y="3185232"/>
            <a:ext cx="3318387" cy="2172565"/>
          </a:xfrm>
          <a:prstGeom prst="roundRect">
            <a:avLst/>
          </a:prstGeom>
          <a:solidFill>
            <a:schemeClr val="accent2">
              <a:lumMod val="50000"/>
            </a:schemeClr>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a:ln>
                  <a:noFill/>
                </a:ln>
                <a:solidFill>
                  <a:prstClr val="white"/>
                </a:solidFill>
                <a:effectLst/>
                <a:uLnTx/>
                <a:uFillTx/>
                <a:latin typeface="Gill Sans MT" panose="020B0502020104020203"/>
                <a:ea typeface="+mn-ea"/>
                <a:cs typeface="+mn-cs"/>
              </a:rPr>
              <a:t>NGO and Academia</a:t>
            </a:r>
            <a:endPar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4" name="Rounded Rectangle 13"/>
          <p:cNvSpPr/>
          <p:nvPr/>
        </p:nvSpPr>
        <p:spPr>
          <a:xfrm>
            <a:off x="5235185" y="5346638"/>
            <a:ext cx="6636774" cy="1086283"/>
          </a:xfrm>
          <a:prstGeom prst="roundRect">
            <a:avLst/>
          </a:prstGeom>
          <a:solidFill>
            <a:schemeClr val="accent6"/>
          </a:solidFill>
          <a:ln>
            <a:noFill/>
          </a:ln>
          <a:effectLst>
            <a:glow rad="127000">
              <a:schemeClr val="bg1">
                <a:alpha val="43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Gill Sans MT" panose="020B0502020104020203"/>
                <a:ea typeface="+mn-ea"/>
                <a:cs typeface="+mn-cs"/>
              </a:rPr>
              <a:t>Cross-Sector Relationships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Gill Sans MT" panose="020B0502020104020203"/>
                <a:ea typeface="+mn-ea"/>
                <a:cs typeface="+mn-cs"/>
              </a:rPr>
              <a:t>Municipalities, </a:t>
            </a: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Transportation, Public Buildings, Energy</a:t>
            </a:r>
            <a:endParaRPr kumimoji="0" lang="en-US" sz="2800" b="1" i="0" u="sng"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16" name="Title 1"/>
          <p:cNvSpPr>
            <a:spLocks noGrp="1"/>
          </p:cNvSpPr>
          <p:nvPr>
            <p:ph type="title"/>
          </p:nvPr>
        </p:nvSpPr>
        <p:spPr>
          <a:xfrm>
            <a:off x="395200" y="1983143"/>
            <a:ext cx="4346954" cy="3653713"/>
          </a:xfrm>
          <a:noFill/>
          <a:ln w="66675">
            <a:solidFill>
              <a:schemeClr val="tx1"/>
            </a:solidFill>
          </a:ln>
        </p:spPr>
        <p:txBody>
          <a:bodyPr>
            <a:noAutofit/>
          </a:bodyPr>
          <a:lstStyle/>
          <a:p>
            <a:r>
              <a:rPr lang="en-US" sz="4000" b="1" dirty="0">
                <a:solidFill>
                  <a:schemeClr val="bg1"/>
                </a:solidFill>
                <a:effectLst>
                  <a:glow rad="228600">
                    <a:srgbClr val="5471AB"/>
                  </a:glow>
                </a:effectLst>
                <a:latin typeface="Century Gothic" panose="020B0502020202020204" pitchFamily="34" charset="0"/>
              </a:rPr>
              <a:t>Flood Control And drainage Solutions Team Relationships</a:t>
            </a:r>
          </a:p>
        </p:txBody>
      </p:sp>
      <p:sp>
        <p:nvSpPr>
          <p:cNvPr id="12" name="Title 1">
            <a:extLst>
              <a:ext uri="{FF2B5EF4-FFF2-40B4-BE49-F238E27FC236}">
                <a16:creationId xmlns:a16="http://schemas.microsoft.com/office/drawing/2014/main" xmlns="" id="{E6E4E7D9-236D-4895-88E5-BBAF612DC33A}"/>
              </a:ext>
            </a:extLst>
          </p:cNvPr>
          <p:cNvSpPr txBox="1">
            <a:spLocks/>
          </p:cNvSpPr>
          <p:nvPr/>
        </p:nvSpPr>
        <p:spPr bwMode="auto">
          <a:xfrm>
            <a:off x="0" y="0"/>
            <a:ext cx="12192000" cy="770021"/>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3200" dirty="0">
                <a:solidFill>
                  <a:schemeClr val="bg1"/>
                </a:solidFill>
                <a:latin typeface="Arial"/>
                <a:cs typeface="Arial"/>
              </a:rPr>
              <a:t>FLOOD CONTROL AND DRAINAGE (STORMWATER)</a:t>
            </a:r>
            <a:endParaRPr lang="en-US" sz="3200" dirty="0">
              <a:solidFill>
                <a:schemeClr val="bg1"/>
              </a:solidFill>
              <a:latin typeface="Arial" charset="0"/>
            </a:endParaRPr>
          </a:p>
        </p:txBody>
      </p:sp>
    </p:spTree>
    <p:extLst>
      <p:ext uri="{BB962C8B-B14F-4D97-AF65-F5344CB8AC3E}">
        <p14:creationId xmlns:p14="http://schemas.microsoft.com/office/powerpoint/2010/main" val="3303441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46BD910-97D5-416E-B05B-C6DA145103E1}"/>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3200" dirty="0">
                <a:solidFill>
                  <a:schemeClr val="bg1"/>
                </a:solidFill>
                <a:latin typeface="Arial"/>
                <a:cs typeface="Arial"/>
              </a:rPr>
              <a:t>ENERGY GENERATION IN PUERTO RICO</a:t>
            </a:r>
            <a:endParaRPr lang="en-US" sz="3200" dirty="0">
              <a:solidFill>
                <a:schemeClr val="bg1"/>
              </a:solidFill>
              <a:latin typeface="Arial" charset="0"/>
            </a:endParaRPr>
          </a:p>
        </p:txBody>
      </p:sp>
      <p:graphicFrame>
        <p:nvGraphicFramePr>
          <p:cNvPr id="25603" name="Chart 7">
            <a:extLst>
              <a:ext uri="{FF2B5EF4-FFF2-40B4-BE49-F238E27FC236}">
                <a16:creationId xmlns:a16="http://schemas.microsoft.com/office/drawing/2014/main" xmlns="" id="{564AD363-FC75-4A63-B08B-59F47C614D94}"/>
              </a:ext>
            </a:extLst>
          </p:cNvPr>
          <p:cNvGraphicFramePr>
            <a:graphicFrameLocks/>
          </p:cNvGraphicFramePr>
          <p:nvPr/>
        </p:nvGraphicFramePr>
        <p:xfrm>
          <a:off x="2684464" y="1144588"/>
          <a:ext cx="6823075" cy="5816600"/>
        </p:xfrm>
        <a:graphic>
          <a:graphicData uri="http://schemas.openxmlformats.org/presentationml/2006/ole">
            <mc:AlternateContent xmlns:mc="http://schemas.openxmlformats.org/markup-compatibility/2006">
              <mc:Choice xmlns:v="urn:schemas-microsoft-com:vml" Requires="v">
                <p:oleObj spid="_x0000_s3083" name="Chart" r:id="rId3" imgW="6828112" imgH="5822185" progId="Excel.Chart.8">
                  <p:embed/>
                </p:oleObj>
              </mc:Choice>
              <mc:Fallback>
                <p:oleObj name="Chart" r:id="rId3" imgW="6828112" imgH="5822185" progId="Excel.Chart.8">
                  <p:embed/>
                  <p:pic>
                    <p:nvPicPr>
                      <p:cNvPr id="25603" name="Chart 7">
                        <a:extLst>
                          <a:ext uri="{FF2B5EF4-FFF2-40B4-BE49-F238E27FC236}">
                            <a16:creationId xmlns:a16="http://schemas.microsoft.com/office/drawing/2014/main" xmlns="" id="{564AD363-FC75-4A63-B08B-59F47C614D9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64" y="1144588"/>
                        <a:ext cx="6823075"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xmlns="" id="{1CA1B9E7-28CD-46C3-AF13-55A2A19A1C95}"/>
              </a:ext>
            </a:extLst>
          </p:cNvPr>
          <p:cNvSpPr txBox="1"/>
          <p:nvPr/>
        </p:nvSpPr>
        <p:spPr>
          <a:xfrm rot="20106341">
            <a:off x="7766305" y="4937283"/>
            <a:ext cx="4184571" cy="1200329"/>
          </a:xfrm>
          <a:prstGeom prst="rect">
            <a:avLst/>
          </a:prstGeom>
          <a:noFill/>
        </p:spPr>
        <p:txBody>
          <a:bodyPr wrap="square">
            <a:spAutoFit/>
          </a:bodyPr>
          <a:lstStyle/>
          <a:p>
            <a:pPr algn="ctr">
              <a:defRPr/>
            </a:pPr>
            <a:r>
              <a:rPr lang="en-US" sz="2400" dirty="0">
                <a:solidFill>
                  <a:schemeClr val="accent3">
                    <a:lumMod val="50000"/>
                  </a:schemeClr>
                </a:solidFill>
              </a:rPr>
              <a:t>Renewable sources and Hydroelectric power</a:t>
            </a:r>
          </a:p>
          <a:p>
            <a:pPr algn="ctr">
              <a:defRPr/>
            </a:pPr>
            <a:r>
              <a:rPr lang="en-US" sz="2400" dirty="0">
                <a:solidFill>
                  <a:schemeClr val="accent3">
                    <a:lumMod val="50000"/>
                  </a:schemeClr>
                </a:solidFill>
              </a:rPr>
              <a:t>2%</a:t>
            </a:r>
          </a:p>
        </p:txBody>
      </p:sp>
      <p:sp>
        <p:nvSpPr>
          <p:cNvPr id="10" name="Curved Up Arrow 9">
            <a:extLst>
              <a:ext uri="{FF2B5EF4-FFF2-40B4-BE49-F238E27FC236}">
                <a16:creationId xmlns:a16="http://schemas.microsoft.com/office/drawing/2014/main" xmlns="" id="{E5B98097-A5CA-4272-A2AF-6F603CD9F379}"/>
              </a:ext>
            </a:extLst>
          </p:cNvPr>
          <p:cNvSpPr/>
          <p:nvPr/>
        </p:nvSpPr>
        <p:spPr>
          <a:xfrm rot="13508816">
            <a:off x="5395913" y="2503488"/>
            <a:ext cx="5146675" cy="781050"/>
          </a:xfrm>
          <a:prstGeom prst="curvedUpArrow">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6" name="Picture 5" descr="Image result for epa logo">
            <a:extLst>
              <a:ext uri="{FF2B5EF4-FFF2-40B4-BE49-F238E27FC236}">
                <a16:creationId xmlns:a16="http://schemas.microsoft.com/office/drawing/2014/main" xmlns="" id="{248F9083-1885-4DDF-B1FD-011DA26C08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xmlns="" id="{897F92E3-5CBD-4C65-A1FB-FCEA90C4E080}"/>
              </a:ext>
            </a:extLst>
          </p:cNvPr>
          <p:cNvGrpSpPr/>
          <p:nvPr/>
        </p:nvGrpSpPr>
        <p:grpSpPr>
          <a:xfrm>
            <a:off x="3908844" y="2807642"/>
            <a:ext cx="1956440" cy="852190"/>
            <a:chOff x="3908844" y="2807642"/>
            <a:chExt cx="1956440" cy="852190"/>
          </a:xfrm>
        </p:grpSpPr>
        <p:sp>
          <p:nvSpPr>
            <p:cNvPr id="2" name="TextBox 1">
              <a:extLst>
                <a:ext uri="{FF2B5EF4-FFF2-40B4-BE49-F238E27FC236}">
                  <a16:creationId xmlns:a16="http://schemas.microsoft.com/office/drawing/2014/main" xmlns="" id="{99CD67CB-03AB-4431-9007-45F95310F42A}"/>
                </a:ext>
              </a:extLst>
            </p:cNvPr>
            <p:cNvSpPr txBox="1"/>
            <p:nvPr/>
          </p:nvSpPr>
          <p:spPr>
            <a:xfrm>
              <a:off x="3908844" y="3198167"/>
              <a:ext cx="1711930" cy="461665"/>
            </a:xfrm>
            <a:prstGeom prst="rect">
              <a:avLst/>
            </a:prstGeom>
            <a:solidFill>
              <a:srgbClr val="FFC000"/>
            </a:solidFill>
          </p:spPr>
          <p:txBody>
            <a:bodyPr wrap="square" rtlCol="0">
              <a:spAutoFit/>
            </a:bodyPr>
            <a:lstStyle/>
            <a:p>
              <a:r>
                <a:rPr lang="en-US" sz="2400" b="1" dirty="0">
                  <a:solidFill>
                    <a:schemeClr val="bg2">
                      <a:lumMod val="25000"/>
                    </a:schemeClr>
                  </a:solidFill>
                </a:rPr>
                <a:t>Natural Gas</a:t>
              </a:r>
            </a:p>
          </p:txBody>
        </p:sp>
        <p:sp>
          <p:nvSpPr>
            <p:cNvPr id="8" name="TextBox 7">
              <a:extLst>
                <a:ext uri="{FF2B5EF4-FFF2-40B4-BE49-F238E27FC236}">
                  <a16:creationId xmlns:a16="http://schemas.microsoft.com/office/drawing/2014/main" xmlns="" id="{DF135AF4-0314-4799-B2A6-9B7E3B39839B}"/>
                </a:ext>
              </a:extLst>
            </p:cNvPr>
            <p:cNvSpPr txBox="1"/>
            <p:nvPr/>
          </p:nvSpPr>
          <p:spPr>
            <a:xfrm>
              <a:off x="4153354" y="2807642"/>
              <a:ext cx="1711930" cy="461665"/>
            </a:xfrm>
            <a:prstGeom prst="rect">
              <a:avLst/>
            </a:prstGeom>
            <a:solidFill>
              <a:srgbClr val="FFC000"/>
            </a:solidFill>
          </p:spPr>
          <p:txBody>
            <a:bodyPr wrap="square" rtlCol="0">
              <a:spAutoFit/>
            </a:bodyPr>
            <a:lstStyle/>
            <a:p>
              <a:endParaRPr lang="en-US" sz="2400" b="1" dirty="0">
                <a:solidFill>
                  <a:schemeClr val="bg2">
                    <a:lumMod val="25000"/>
                  </a:schemeClr>
                </a:solidFill>
              </a:endParaRPr>
            </a:p>
          </p:txBody>
        </p:sp>
      </p:grpSp>
      <p:sp>
        <p:nvSpPr>
          <p:cNvPr id="11" name="TextBox 10">
            <a:extLst>
              <a:ext uri="{FF2B5EF4-FFF2-40B4-BE49-F238E27FC236}">
                <a16:creationId xmlns:a16="http://schemas.microsoft.com/office/drawing/2014/main" xmlns="" id="{65A215CB-2593-4676-B76C-35CCF111EB79}"/>
              </a:ext>
            </a:extLst>
          </p:cNvPr>
          <p:cNvSpPr txBox="1"/>
          <p:nvPr/>
        </p:nvSpPr>
        <p:spPr>
          <a:xfrm>
            <a:off x="4884625" y="5153424"/>
            <a:ext cx="1211375" cy="461665"/>
          </a:xfrm>
          <a:prstGeom prst="rect">
            <a:avLst/>
          </a:prstGeom>
          <a:solidFill>
            <a:srgbClr val="A6A6A6"/>
          </a:solidFill>
        </p:spPr>
        <p:txBody>
          <a:bodyPr wrap="square" rtlCol="0">
            <a:spAutoFit/>
          </a:bodyPr>
          <a:lstStyle/>
          <a:p>
            <a:pPr algn="ctr"/>
            <a:r>
              <a:rPr lang="en-US" sz="2400" b="1" dirty="0">
                <a:solidFill>
                  <a:schemeClr val="bg2">
                    <a:lumMod val="25000"/>
                  </a:schemeClr>
                </a:solidFill>
              </a:rPr>
              <a:t>Coal</a:t>
            </a:r>
          </a:p>
        </p:txBody>
      </p:sp>
      <p:sp>
        <p:nvSpPr>
          <p:cNvPr id="12" name="TextBox 11">
            <a:extLst>
              <a:ext uri="{FF2B5EF4-FFF2-40B4-BE49-F238E27FC236}">
                <a16:creationId xmlns:a16="http://schemas.microsoft.com/office/drawing/2014/main" xmlns="" id="{A945096E-9088-4648-884C-ACBF6E4AA65B}"/>
              </a:ext>
            </a:extLst>
          </p:cNvPr>
          <p:cNvSpPr txBox="1"/>
          <p:nvPr/>
        </p:nvSpPr>
        <p:spPr>
          <a:xfrm>
            <a:off x="6394869" y="3341042"/>
            <a:ext cx="1711930" cy="461665"/>
          </a:xfrm>
          <a:prstGeom prst="rect">
            <a:avLst/>
          </a:prstGeom>
          <a:solidFill>
            <a:srgbClr val="404040"/>
          </a:solidFill>
        </p:spPr>
        <p:txBody>
          <a:bodyPr wrap="square" rtlCol="0">
            <a:spAutoFit/>
          </a:bodyPr>
          <a:lstStyle/>
          <a:p>
            <a:pPr algn="ctr"/>
            <a:r>
              <a:rPr lang="en-US" sz="2400" b="1" dirty="0">
                <a:solidFill>
                  <a:schemeClr val="bg1"/>
                </a:solidFill>
              </a:rPr>
              <a:t>Oil</a:t>
            </a:r>
          </a:p>
        </p:txBody>
      </p:sp>
    </p:spTree>
    <p:extLst>
      <p:ext uri="{BB962C8B-B14F-4D97-AF65-F5344CB8AC3E}">
        <p14:creationId xmlns:p14="http://schemas.microsoft.com/office/powerpoint/2010/main" val="2836513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46BD910-97D5-416E-B05B-C6DA145103E1}"/>
              </a:ext>
            </a:extLst>
          </p:cNvPr>
          <p:cNvSpPr txBox="1">
            <a:spLocks/>
          </p:cNvSpPr>
          <p:nvPr/>
        </p:nvSpPr>
        <p:spPr bwMode="auto">
          <a:xfrm>
            <a:off x="0" y="0"/>
            <a:ext cx="12192000" cy="873457"/>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3200" dirty="0">
                <a:solidFill>
                  <a:schemeClr val="bg1"/>
                </a:solidFill>
                <a:latin typeface="Arial"/>
                <a:cs typeface="Arial"/>
              </a:rPr>
              <a:t>MICRO GRID ASSESSMENT IN CULEBRA</a:t>
            </a:r>
            <a:endParaRPr lang="en-US" sz="3200" dirty="0">
              <a:solidFill>
                <a:schemeClr val="bg1"/>
              </a:solidFill>
              <a:latin typeface="Arial" charset="0"/>
            </a:endParaRPr>
          </a:p>
        </p:txBody>
      </p:sp>
      <p:pic>
        <p:nvPicPr>
          <p:cNvPr id="6" name="Picture 5" descr="Image result for epa logo">
            <a:extLst>
              <a:ext uri="{FF2B5EF4-FFF2-40B4-BE49-F238E27FC236}">
                <a16:creationId xmlns:a16="http://schemas.microsoft.com/office/drawing/2014/main" xmlns="" id="{248F9083-1885-4DDF-B1FD-011DA26C08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C503C96D-99E5-41EB-854E-FC7F41E8A2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9742" y="969709"/>
            <a:ext cx="4488238" cy="5751345"/>
          </a:xfrm>
          <a:prstGeom prst="rect">
            <a:avLst/>
          </a:prstGeom>
        </p:spPr>
      </p:pic>
      <p:grpSp>
        <p:nvGrpSpPr>
          <p:cNvPr id="9" name="Group 8">
            <a:extLst>
              <a:ext uri="{FF2B5EF4-FFF2-40B4-BE49-F238E27FC236}">
                <a16:creationId xmlns:a16="http://schemas.microsoft.com/office/drawing/2014/main" xmlns="" id="{CD5C5DBC-9466-484C-919B-EDE72DB797BD}"/>
              </a:ext>
            </a:extLst>
          </p:cNvPr>
          <p:cNvGrpSpPr/>
          <p:nvPr/>
        </p:nvGrpSpPr>
        <p:grpSpPr>
          <a:xfrm>
            <a:off x="6304547" y="3870760"/>
            <a:ext cx="5887453" cy="2751409"/>
            <a:chOff x="5943600" y="2181476"/>
            <a:chExt cx="6248400" cy="3072188"/>
          </a:xfrm>
        </p:grpSpPr>
        <p:pic>
          <p:nvPicPr>
            <p:cNvPr id="5" name="Picture 4">
              <a:extLst>
                <a:ext uri="{FF2B5EF4-FFF2-40B4-BE49-F238E27FC236}">
                  <a16:creationId xmlns:a16="http://schemas.microsoft.com/office/drawing/2014/main" xmlns="" id="{5CE2148A-6F65-46BF-95A0-1F73B723E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2181476"/>
              <a:ext cx="6248400" cy="1924050"/>
            </a:xfrm>
            <a:prstGeom prst="rect">
              <a:avLst/>
            </a:prstGeom>
          </p:spPr>
        </p:pic>
        <p:pic>
          <p:nvPicPr>
            <p:cNvPr id="8" name="Picture 7">
              <a:extLst>
                <a:ext uri="{FF2B5EF4-FFF2-40B4-BE49-F238E27FC236}">
                  <a16:creationId xmlns:a16="http://schemas.microsoft.com/office/drawing/2014/main" xmlns="" id="{7756FC4A-97D1-40DD-A9C2-12D9E28A05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3882064"/>
              <a:ext cx="6115050" cy="1371600"/>
            </a:xfrm>
            <a:prstGeom prst="rect">
              <a:avLst/>
            </a:prstGeom>
          </p:spPr>
        </p:pic>
      </p:grpSp>
      <p:pic>
        <p:nvPicPr>
          <p:cNvPr id="2050" name="Picture 2" descr="Image result for Fundacion Comunitaria EDA">
            <a:extLst>
              <a:ext uri="{FF2B5EF4-FFF2-40B4-BE49-F238E27FC236}">
                <a16:creationId xmlns:a16="http://schemas.microsoft.com/office/drawing/2014/main" xmlns="" id="{4E6126DE-96F1-4D85-B8EA-F81F183079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33314" y="1902640"/>
            <a:ext cx="2029326" cy="182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pa">
            <a:extLst>
              <a:ext uri="{FF2B5EF4-FFF2-40B4-BE49-F238E27FC236}">
                <a16:creationId xmlns:a16="http://schemas.microsoft.com/office/drawing/2014/main" xmlns="" id="{F7C59043-8D9F-4982-899F-217DFD4BEDA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231191" y="1979640"/>
            <a:ext cx="1673500" cy="1673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undacion comunitaria puerto rico">
            <a:extLst>
              <a:ext uri="{FF2B5EF4-FFF2-40B4-BE49-F238E27FC236}">
                <a16:creationId xmlns:a16="http://schemas.microsoft.com/office/drawing/2014/main" xmlns="" id="{A184A3B3-B369-4DB0-9F4E-424DE8FD6D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74575" y="1185030"/>
            <a:ext cx="5715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97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xmlns="" id="{A78C2FFB-ED39-483F-8035-B917E17FA3CB}"/>
              </a:ext>
            </a:extLst>
          </p:cNvPr>
          <p:cNvSpPr>
            <a:spLocks noGrp="1"/>
          </p:cNvSpPr>
          <p:nvPr>
            <p:ph idx="1"/>
          </p:nvPr>
        </p:nvSpPr>
        <p:spPr>
          <a:xfrm>
            <a:off x="3700235" y="1603529"/>
            <a:ext cx="3939765" cy="5359426"/>
          </a:xfrm>
        </p:spPr>
        <p:txBody>
          <a:bodyPr>
            <a:normAutofit fontScale="92500" lnSpcReduction="10000"/>
          </a:bodyPr>
          <a:lstStyle/>
          <a:p>
            <a:pPr marL="457200" indent="-457200" eaLnBrk="1" hangingPunct="1">
              <a:buFont typeface="Courier New" panose="02070309020205020404" pitchFamily="49" charset="0"/>
              <a:buChar char="o"/>
              <a:defRPr/>
            </a:pPr>
            <a:r>
              <a:rPr lang="en-US" altLang="en-US" sz="2400" dirty="0">
                <a:solidFill>
                  <a:schemeClr val="accent5">
                    <a:lumMod val="50000"/>
                  </a:schemeClr>
                </a:solidFill>
              </a:rPr>
              <a:t>Aimed at redevelopment and transforming towns into sustainable communities.</a:t>
            </a:r>
          </a:p>
          <a:p>
            <a:pPr marL="457200" indent="-457200" eaLnBrk="1" hangingPunct="1">
              <a:buFont typeface="Courier New" panose="02070309020205020404" pitchFamily="49" charset="0"/>
              <a:buChar char="o"/>
              <a:defRPr/>
            </a:pPr>
            <a:r>
              <a:rPr lang="en-US" altLang="en-US" sz="2400" dirty="0">
                <a:solidFill>
                  <a:schemeClr val="accent5">
                    <a:lumMod val="50000"/>
                  </a:schemeClr>
                </a:solidFill>
              </a:rPr>
              <a:t>Provides funding to plan, inventory and asses abandoned properties contaminated with hazardous substances, pollutants, contaminants, petroleum products.</a:t>
            </a:r>
          </a:p>
          <a:p>
            <a:pPr marL="457200" indent="-457200" eaLnBrk="1" hangingPunct="1">
              <a:buFont typeface="Courier New" panose="02070309020205020404" pitchFamily="49" charset="0"/>
              <a:buChar char="o"/>
              <a:defRPr/>
            </a:pPr>
            <a:r>
              <a:rPr lang="en-US" altLang="en-US" sz="2400" dirty="0">
                <a:solidFill>
                  <a:schemeClr val="accent5">
                    <a:lumMod val="50000"/>
                  </a:schemeClr>
                </a:solidFill>
              </a:rPr>
              <a:t>Promotes partnerships between state, municipal  governments with potential partners such as non-profits, universities, private developers, investors and banks.</a:t>
            </a:r>
          </a:p>
        </p:txBody>
      </p:sp>
      <p:sp>
        <p:nvSpPr>
          <p:cNvPr id="4" name="Title 1">
            <a:extLst>
              <a:ext uri="{FF2B5EF4-FFF2-40B4-BE49-F238E27FC236}">
                <a16:creationId xmlns:a16="http://schemas.microsoft.com/office/drawing/2014/main" xmlns="" id="{7D6131FC-6200-4318-A4F0-5DDBE444E9E8}"/>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BROWNFIELDS</a:t>
            </a:r>
            <a:endParaRPr lang="en-US" sz="4000" dirty="0">
              <a:solidFill>
                <a:schemeClr val="bg1"/>
              </a:solidFill>
              <a:latin typeface="Arial" charset="0"/>
            </a:endParaRPr>
          </a:p>
        </p:txBody>
      </p:sp>
      <p:pic>
        <p:nvPicPr>
          <p:cNvPr id="54277" name="Picture 1">
            <a:extLst>
              <a:ext uri="{FF2B5EF4-FFF2-40B4-BE49-F238E27FC236}">
                <a16:creationId xmlns:a16="http://schemas.microsoft.com/office/drawing/2014/main" xmlns="" id="{80F7EBC7-A3A6-4816-8461-DAD5B25C107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90" y="4634338"/>
            <a:ext cx="3285512" cy="68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2D49248D-21CC-483D-AEA8-40C78304D10D}"/>
              </a:ext>
            </a:extLst>
          </p:cNvPr>
          <p:cNvSpPr txBox="1">
            <a:spLocks/>
          </p:cNvSpPr>
          <p:nvPr/>
        </p:nvSpPr>
        <p:spPr bwMode="auto">
          <a:xfrm>
            <a:off x="169690" y="1367020"/>
            <a:ext cx="3285512" cy="2916222"/>
          </a:xfrm>
          <a:prstGeom prst="rect">
            <a:avLst/>
          </a:prstGeom>
          <a:solidFill>
            <a:schemeClr val="tx2">
              <a:lumMod val="20000"/>
              <a:lumOff val="80000"/>
            </a:schemeClr>
          </a:solidFill>
          <a:ln>
            <a:noFill/>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defRPr/>
            </a:pPr>
            <a:endParaRPr lang="es-PR" sz="1600" b="1" dirty="0">
              <a:solidFill>
                <a:schemeClr val="accent6">
                  <a:lumMod val="75000"/>
                </a:schemeClr>
              </a:solidFill>
            </a:endParaRPr>
          </a:p>
          <a:p>
            <a:pPr marL="0" indent="0" algn="ctr" eaLnBrk="1" hangingPunct="1">
              <a:buNone/>
              <a:defRPr/>
            </a:pPr>
            <a:r>
              <a:rPr lang="es-PR" sz="2400" b="1" dirty="0">
                <a:solidFill>
                  <a:schemeClr val="accent6">
                    <a:lumMod val="75000"/>
                  </a:schemeClr>
                </a:solidFill>
              </a:rPr>
              <a:t>152</a:t>
            </a:r>
            <a:r>
              <a:rPr lang="es-PR" sz="2400" dirty="0">
                <a:solidFill>
                  <a:schemeClr val="tx2">
                    <a:lumMod val="75000"/>
                  </a:schemeClr>
                </a:solidFill>
              </a:rPr>
              <a:t> Brownfields Sites in Puerto Rico</a:t>
            </a:r>
          </a:p>
          <a:p>
            <a:pPr marL="0" indent="0" algn="ctr" eaLnBrk="1" hangingPunct="1">
              <a:buNone/>
              <a:defRPr/>
            </a:pPr>
            <a:r>
              <a:rPr lang="es-PR" sz="2400" dirty="0">
                <a:solidFill>
                  <a:schemeClr val="tx2">
                    <a:lumMod val="75000"/>
                  </a:schemeClr>
                </a:solidFill>
              </a:rPr>
              <a:t>-----</a:t>
            </a:r>
          </a:p>
          <a:p>
            <a:pPr marL="0" indent="0" algn="ctr" eaLnBrk="1" hangingPunct="1">
              <a:buNone/>
              <a:defRPr/>
            </a:pPr>
            <a:r>
              <a:rPr lang="es-PR" sz="2400" dirty="0">
                <a:solidFill>
                  <a:schemeClr val="tx2">
                    <a:lumMod val="75000"/>
                  </a:schemeClr>
                </a:solidFill>
              </a:rPr>
              <a:t>Inventory </a:t>
            </a:r>
            <a:r>
              <a:rPr lang="es-PR" sz="2400" dirty="0" err="1">
                <a:solidFill>
                  <a:schemeClr val="tx2">
                    <a:lumMod val="75000"/>
                  </a:schemeClr>
                </a:solidFill>
              </a:rPr>
              <a:t>will</a:t>
            </a:r>
            <a:r>
              <a:rPr lang="es-PR" sz="2400" dirty="0">
                <a:solidFill>
                  <a:schemeClr val="tx2">
                    <a:lumMod val="75000"/>
                  </a:schemeClr>
                </a:solidFill>
              </a:rPr>
              <a:t> be updated</a:t>
            </a:r>
          </a:p>
          <a:p>
            <a:pPr eaLnBrk="1" hangingPunct="1">
              <a:buFont typeface="Courier New" panose="02070309020205020404" pitchFamily="49" charset="0"/>
              <a:buChar char="o"/>
              <a:defRPr/>
            </a:pPr>
            <a:endParaRPr lang="en-US" altLang="en-US" sz="2000" dirty="0">
              <a:solidFill>
                <a:schemeClr val="tx2">
                  <a:lumMod val="75000"/>
                </a:schemeClr>
              </a:solidFill>
            </a:endParaRPr>
          </a:p>
        </p:txBody>
      </p:sp>
      <p:pic>
        <p:nvPicPr>
          <p:cNvPr id="8" name="Picture 7" descr="Image result for epa logo">
            <a:extLst>
              <a:ext uri="{FF2B5EF4-FFF2-40B4-BE49-F238E27FC236}">
                <a16:creationId xmlns:a16="http://schemas.microsoft.com/office/drawing/2014/main" xmlns="" id="{E0133439-38C2-4128-A9CD-3CE0227936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48AEB53-F224-4D21-A59E-0722E1BB96FF}"/>
              </a:ext>
            </a:extLst>
          </p:cNvPr>
          <p:cNvSpPr/>
          <p:nvPr/>
        </p:nvSpPr>
        <p:spPr>
          <a:xfrm>
            <a:off x="1149667" y="5377453"/>
            <a:ext cx="1529200" cy="400110"/>
          </a:xfrm>
          <a:prstGeom prst="rect">
            <a:avLst/>
          </a:prstGeom>
        </p:spPr>
        <p:txBody>
          <a:bodyPr wrap="none">
            <a:spAutoFit/>
          </a:bodyPr>
          <a:lstStyle/>
          <a:p>
            <a:pPr algn="ctr">
              <a:defRPr/>
            </a:pPr>
            <a:r>
              <a:rPr lang="en-US" altLang="en-US" sz="2000" dirty="0">
                <a:solidFill>
                  <a:schemeClr val="accent5">
                    <a:lumMod val="50000"/>
                  </a:schemeClr>
                </a:solidFill>
              </a:rPr>
              <a:t>www.cclr.org</a:t>
            </a:r>
          </a:p>
        </p:txBody>
      </p:sp>
      <p:pic>
        <p:nvPicPr>
          <p:cNvPr id="12" name="Picture 11">
            <a:extLst>
              <a:ext uri="{FF2B5EF4-FFF2-40B4-BE49-F238E27FC236}">
                <a16:creationId xmlns:a16="http://schemas.microsoft.com/office/drawing/2014/main" xmlns="" id="{E72B3716-57D0-4EF0-88E3-A23D342FF5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033" y="4070123"/>
            <a:ext cx="4869884" cy="812800"/>
          </a:xfrm>
          <a:prstGeom prst="rect">
            <a:avLst/>
          </a:prstGeom>
        </p:spPr>
      </p:pic>
      <p:sp>
        <p:nvSpPr>
          <p:cNvPr id="13" name="Content Placeholder 2">
            <a:extLst>
              <a:ext uri="{FF2B5EF4-FFF2-40B4-BE49-F238E27FC236}">
                <a16:creationId xmlns:a16="http://schemas.microsoft.com/office/drawing/2014/main" xmlns="" id="{60EA844C-B169-4589-8121-66DF677DF8E1}"/>
              </a:ext>
            </a:extLst>
          </p:cNvPr>
          <p:cNvSpPr txBox="1">
            <a:spLocks/>
          </p:cNvSpPr>
          <p:nvPr/>
        </p:nvSpPr>
        <p:spPr>
          <a:xfrm>
            <a:off x="7919775" y="4658645"/>
            <a:ext cx="4165891" cy="221243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600" dirty="0" err="1"/>
              <a:t>Naranjito</a:t>
            </a:r>
            <a:r>
              <a:rPr lang="en-US" sz="1600" dirty="0"/>
              <a:t>, Puerto Rico to receive a </a:t>
            </a:r>
            <a:r>
              <a:rPr lang="en-US" sz="2000" b="1" dirty="0">
                <a:solidFill>
                  <a:schemeClr val="accent6"/>
                </a:solidFill>
              </a:rPr>
              <a:t>$300,000 </a:t>
            </a:r>
            <a:r>
              <a:rPr lang="en-US" sz="1600" dirty="0"/>
              <a:t>Brownfields Assessment Grant to assess sites for hazardous substances and petroleum contamination. Grant funds will also be used to prepare cleanup plans, update and prioritize a brownfield inventory, and conduct community involvement activities. The target areas for this grant are the PR5/152 Corridor and the </a:t>
            </a:r>
            <a:r>
              <a:rPr lang="en-US" sz="1600" dirty="0" err="1"/>
              <a:t>Anones</a:t>
            </a:r>
            <a:r>
              <a:rPr lang="en-US" sz="1600" dirty="0"/>
              <a:t> District.</a:t>
            </a:r>
            <a:endParaRPr lang="en-US" altLang="en-US" sz="1400" dirty="0">
              <a:solidFill>
                <a:schemeClr val="accent5">
                  <a:lumMod val="50000"/>
                </a:schemeClr>
              </a:solidFill>
            </a:endParaRPr>
          </a:p>
        </p:txBody>
      </p:sp>
      <p:pic>
        <p:nvPicPr>
          <p:cNvPr id="3074" name="Picture 2" descr="Image result for EPA brownfield Puerto Rico naranjito">
            <a:extLst>
              <a:ext uri="{FF2B5EF4-FFF2-40B4-BE49-F238E27FC236}">
                <a16:creationId xmlns:a16="http://schemas.microsoft.com/office/drawing/2014/main" xmlns="" id="{54278793-FBD4-4757-94E7-223F72F7B84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3936" y="1221880"/>
            <a:ext cx="2998151" cy="2848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2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CHALLENGES AND OPPORTUNITIES</a:t>
            </a:r>
            <a:endParaRPr lang="en-US" sz="4000" dirty="0">
              <a:solidFill>
                <a:schemeClr val="bg1"/>
              </a:solidFill>
              <a:latin typeface="Arial" charset="0"/>
            </a:endParaRPr>
          </a:p>
        </p:txBody>
      </p:sp>
      <p:sp>
        <p:nvSpPr>
          <p:cNvPr id="19459" name="TextBox 1"/>
          <p:cNvSpPr txBox="1">
            <a:spLocks noChangeArrowheads="1"/>
          </p:cNvSpPr>
          <p:nvPr/>
        </p:nvSpPr>
        <p:spPr bwMode="auto">
          <a:xfrm>
            <a:off x="4503880" y="1056432"/>
            <a:ext cx="7652657"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en-US" sz="2400" dirty="0">
              <a:solidFill>
                <a:schemeClr val="tx2">
                  <a:lumMod val="50000"/>
                </a:schemeClr>
              </a:solidFill>
            </a:endParaRPr>
          </a:p>
          <a:p>
            <a:pPr marL="342900" indent="-342900">
              <a:spcAft>
                <a:spcPts val="600"/>
              </a:spcAft>
              <a:buFont typeface="Courier New" panose="02070309020205020404" pitchFamily="49" charset="0"/>
              <a:buChar char="o"/>
              <a:defRPr/>
            </a:pPr>
            <a:r>
              <a:rPr lang="en-US" sz="2200" dirty="0">
                <a:solidFill>
                  <a:schemeClr val="tx2">
                    <a:lumMod val="50000"/>
                  </a:schemeClr>
                </a:solidFill>
              </a:rPr>
              <a:t>Pre-existing conditions: Deterioration of infrastructure (~53% water loss, sedimentation levels in dams) / Lack of maintenance</a:t>
            </a:r>
          </a:p>
          <a:p>
            <a:pPr marL="342900" indent="-342900">
              <a:spcAft>
                <a:spcPts val="600"/>
              </a:spcAft>
              <a:buFont typeface="Courier New" panose="02070309020205020404" pitchFamily="49" charset="0"/>
              <a:buChar char="o"/>
              <a:defRPr/>
            </a:pPr>
            <a:r>
              <a:rPr lang="en-US" sz="2200" dirty="0">
                <a:solidFill>
                  <a:schemeClr val="tx2">
                    <a:lumMod val="50000"/>
                  </a:schemeClr>
                </a:solidFill>
              </a:rPr>
              <a:t>Fiscal situation / Limited funds / Lack of access to markets / Leveraging Federal Funding Sources</a:t>
            </a:r>
          </a:p>
          <a:p>
            <a:pPr marL="342900" indent="-342900">
              <a:spcAft>
                <a:spcPts val="600"/>
              </a:spcAft>
              <a:buFont typeface="Courier New" panose="02070309020205020404" pitchFamily="49" charset="0"/>
              <a:buChar char="o"/>
              <a:defRPr/>
            </a:pPr>
            <a:r>
              <a:rPr lang="en-US" sz="2200" dirty="0">
                <a:solidFill>
                  <a:schemeClr val="tx2">
                    <a:lumMod val="50000"/>
                  </a:schemeClr>
                </a:solidFill>
              </a:rPr>
              <a:t>Historical non-compliance / Permitting process</a:t>
            </a:r>
          </a:p>
          <a:p>
            <a:pPr marL="342900" indent="-342900">
              <a:spcAft>
                <a:spcPts val="600"/>
              </a:spcAft>
              <a:buFont typeface="Courier New" panose="02070309020205020404" pitchFamily="49" charset="0"/>
              <a:buChar char="o"/>
              <a:defRPr/>
            </a:pPr>
            <a:r>
              <a:rPr lang="en-US" sz="2200" dirty="0">
                <a:solidFill>
                  <a:schemeClr val="tx2">
                    <a:lumMod val="50000"/>
                  </a:schemeClr>
                </a:solidFill>
              </a:rPr>
              <a:t>Degradation and threats associated with pollution sources and extreme weather events (hurricanes, droughts, extreme precipitation events, sea level rise, critical condition of southern aquifer, salinity intrusion, extreme sargassum accumulation events, others)</a:t>
            </a:r>
          </a:p>
          <a:p>
            <a:pPr marL="342900" indent="-342900">
              <a:spcAft>
                <a:spcPts val="600"/>
              </a:spcAft>
              <a:buFont typeface="Courier New" panose="02070309020205020404" pitchFamily="49" charset="0"/>
              <a:buChar char="o"/>
              <a:defRPr/>
            </a:pPr>
            <a:r>
              <a:rPr lang="en-US" altLang="en-US" sz="2200" dirty="0">
                <a:solidFill>
                  <a:schemeClr val="tx2">
                    <a:lumMod val="50000"/>
                  </a:schemeClr>
                </a:solidFill>
              </a:rPr>
              <a:t>Islands as Laboratories of Resiliency (</a:t>
            </a:r>
            <a:r>
              <a:rPr lang="en-US" altLang="en-US" sz="2200" i="1" dirty="0">
                <a:solidFill>
                  <a:schemeClr val="tx2">
                    <a:lumMod val="50000"/>
                  </a:schemeClr>
                </a:solidFill>
              </a:rPr>
              <a:t>Local 2030 Islands Network</a:t>
            </a:r>
            <a:r>
              <a:rPr lang="en-US" altLang="en-US" sz="2200" dirty="0">
                <a:solidFill>
                  <a:schemeClr val="tx2">
                    <a:lumMod val="50000"/>
                  </a:schemeClr>
                </a:solidFill>
              </a:rPr>
              <a:t>) (2020-2030 = The Decisive Decade)</a:t>
            </a:r>
          </a:p>
          <a:p>
            <a:pPr marL="342900" indent="-342900">
              <a:spcAft>
                <a:spcPts val="600"/>
              </a:spcAft>
              <a:buFont typeface="Courier New" panose="02070309020205020404" pitchFamily="49" charset="0"/>
              <a:buChar char="o"/>
              <a:defRPr/>
            </a:pPr>
            <a:r>
              <a:rPr lang="en-US" altLang="en-US" sz="2200" dirty="0">
                <a:solidFill>
                  <a:schemeClr val="tx2">
                    <a:lumMod val="50000"/>
                  </a:schemeClr>
                </a:solidFill>
              </a:rPr>
              <a:t>Building community resiliency…</a:t>
            </a:r>
          </a:p>
        </p:txBody>
      </p:sp>
      <p:pic>
        <p:nvPicPr>
          <p:cNvPr id="4" name="Picture 3">
            <a:extLst>
              <a:ext uri="{FF2B5EF4-FFF2-40B4-BE49-F238E27FC236}">
                <a16:creationId xmlns:a16="http://schemas.microsoft.com/office/drawing/2014/main" xmlns="" id="{1B00E283-EF50-4E2E-95DF-DF2D513A3F82}"/>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06033" y="1388703"/>
            <a:ext cx="4050890" cy="5253874"/>
          </a:xfrm>
          <a:prstGeom prst="rect">
            <a:avLst/>
          </a:prstGeom>
          <a:noFill/>
          <a:ln>
            <a:noFill/>
          </a:ln>
        </p:spPr>
      </p:pic>
      <p:sp>
        <p:nvSpPr>
          <p:cNvPr id="5" name="TextBox 4">
            <a:extLst>
              <a:ext uri="{FF2B5EF4-FFF2-40B4-BE49-F238E27FC236}">
                <a16:creationId xmlns:a16="http://schemas.microsoft.com/office/drawing/2014/main" xmlns="" id="{62D550F5-2ACA-47C3-86B4-D46F2B9E9EB3}"/>
              </a:ext>
            </a:extLst>
          </p:cNvPr>
          <p:cNvSpPr txBox="1"/>
          <p:nvPr/>
        </p:nvSpPr>
        <p:spPr>
          <a:xfrm rot="20375817">
            <a:off x="386095" y="4663914"/>
            <a:ext cx="3890766" cy="954107"/>
          </a:xfrm>
          <a:prstGeom prst="rect">
            <a:avLst/>
          </a:prstGeom>
          <a:solidFill>
            <a:schemeClr val="accent6">
              <a:lumMod val="60000"/>
              <a:lumOff val="40000"/>
            </a:schemeClr>
          </a:solidFill>
        </p:spPr>
        <p:txBody>
          <a:bodyPr wrap="square">
            <a:spAutoFit/>
          </a:bodyPr>
          <a:lstStyle/>
          <a:p>
            <a:pPr algn="ctr">
              <a:defRPr/>
            </a:pPr>
            <a:r>
              <a:rPr lang="en-US" sz="2800" b="1" dirty="0"/>
              <a:t>Disaster Relief Request:</a:t>
            </a:r>
          </a:p>
          <a:p>
            <a:pPr algn="ctr">
              <a:defRPr/>
            </a:pPr>
            <a:r>
              <a:rPr lang="en-US" sz="2800" dirty="0"/>
              <a:t>PR = $94.3 Billion</a:t>
            </a:r>
          </a:p>
        </p:txBody>
      </p:sp>
    </p:spTree>
    <p:extLst>
      <p:ext uri="{BB962C8B-B14F-4D97-AF65-F5344CB8AC3E}">
        <p14:creationId xmlns:p14="http://schemas.microsoft.com/office/powerpoint/2010/main" val="300815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Content Placeholder 6" descr="SDGs.png">
            <a:extLst>
              <a:ext uri="{FF2B5EF4-FFF2-40B4-BE49-F238E27FC236}">
                <a16:creationId xmlns:a16="http://schemas.microsoft.com/office/drawing/2014/main" xmlns="" id="{C412BDAE-1196-4924-95FB-D00B9EBFB8BF}"/>
              </a:ext>
            </a:extLst>
          </p:cNvPr>
          <p:cNvPicPr>
            <a:picLocks noChangeAspect="1"/>
          </p:cNvPicPr>
          <p:nvPr/>
        </p:nvPicPr>
        <p:blipFill>
          <a:blip r:embed="rId2" cstate="email">
            <a:extLst>
              <a:ext uri="{28A0092B-C50C-407E-A947-70E740481C1C}">
                <a14:useLocalDpi xmlns:a14="http://schemas.microsoft.com/office/drawing/2010/main"/>
              </a:ext>
            </a:extLst>
          </a:blip>
          <a:srcRect l="-6638" r="-6638"/>
          <a:stretch>
            <a:fillRect/>
          </a:stretch>
        </p:blipFill>
        <p:spPr bwMode="auto">
          <a:xfrm>
            <a:off x="-667979" y="0"/>
            <a:ext cx="13527958" cy="744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mj-lt"/>
                <a:ea typeface="+mj-ea"/>
                <a:cs typeface="+mj-cs"/>
              </a:rPr>
              <a:t>GRACIAS…</a:t>
            </a:r>
          </a:p>
        </p:txBody>
      </p:sp>
      <p:pic>
        <p:nvPicPr>
          <p:cNvPr id="7" name="Picture 6" descr="Ceiba historic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78" y="1291217"/>
            <a:ext cx="8152443" cy="5434961"/>
          </a:xfrm>
          <a:prstGeom prst="roundRect">
            <a:avLst>
              <a:gd name="adj" fmla="val 8594"/>
            </a:avLst>
          </a:prstGeom>
          <a:solidFill>
            <a:srgbClr val="FFFFFF">
              <a:shade val="85000"/>
            </a:srgbClr>
          </a:solidFill>
          <a:ln>
            <a:noFill/>
          </a:ln>
          <a:effectLst/>
        </p:spPr>
      </p:pic>
      <p:sp>
        <p:nvSpPr>
          <p:cNvPr id="66565" name="TextBox 1"/>
          <p:cNvSpPr txBox="1">
            <a:spLocks noChangeArrowheads="1"/>
          </p:cNvSpPr>
          <p:nvPr/>
        </p:nvSpPr>
        <p:spPr bwMode="auto">
          <a:xfrm>
            <a:off x="5345113" y="4351339"/>
            <a:ext cx="4640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2400" b="1" dirty="0">
                <a:solidFill>
                  <a:schemeClr val="bg1"/>
                </a:solidFill>
                <a:latin typeface="Arial" panose="020B0604020202020204" pitchFamily="34" charset="0"/>
              </a:rPr>
              <a:t>CONTACT INFORMATION:</a:t>
            </a:r>
          </a:p>
          <a:p>
            <a:pPr algn="r">
              <a:spcBef>
                <a:spcPct val="0"/>
              </a:spcBef>
              <a:buFontTx/>
              <a:buNone/>
            </a:pPr>
            <a:r>
              <a:rPr lang="en-US" altLang="en-US" sz="2400" dirty="0">
                <a:solidFill>
                  <a:schemeClr val="bg1"/>
                </a:solidFill>
                <a:latin typeface="Arial" panose="020B0604020202020204" pitchFamily="34" charset="0"/>
              </a:rPr>
              <a:t>CARMEN GUERRERO PÉREZ</a:t>
            </a:r>
          </a:p>
          <a:p>
            <a:pPr algn="r">
              <a:spcBef>
                <a:spcPct val="0"/>
              </a:spcBef>
              <a:buFontTx/>
              <a:buNone/>
            </a:pPr>
            <a:r>
              <a:rPr lang="en-US" altLang="en-US" sz="2400" dirty="0">
                <a:solidFill>
                  <a:schemeClr val="bg1"/>
                </a:solidFill>
                <a:latin typeface="Arial" panose="020B0604020202020204" pitchFamily="34" charset="0"/>
              </a:rPr>
              <a:t>CEPD-EPA</a:t>
            </a:r>
          </a:p>
          <a:p>
            <a:pPr algn="r">
              <a:spcBef>
                <a:spcPct val="0"/>
              </a:spcBef>
              <a:buFontTx/>
              <a:buNone/>
            </a:pPr>
            <a:endParaRPr lang="en-US" altLang="en-US" sz="2400" dirty="0">
              <a:solidFill>
                <a:schemeClr val="bg1"/>
              </a:solidFill>
              <a:latin typeface="Arial" panose="020B0604020202020204" pitchFamily="34" charset="0"/>
            </a:endParaRPr>
          </a:p>
          <a:p>
            <a:pPr algn="r">
              <a:spcBef>
                <a:spcPct val="0"/>
              </a:spcBef>
              <a:buFontTx/>
              <a:buNone/>
            </a:pPr>
            <a:r>
              <a:rPr lang="en-US" altLang="en-US" sz="2400" dirty="0">
                <a:solidFill>
                  <a:schemeClr val="bg1"/>
                </a:solidFill>
                <a:latin typeface="Arial" panose="020B0604020202020204" pitchFamily="34" charset="0"/>
              </a:rPr>
              <a:t>787-977-5875</a:t>
            </a:r>
          </a:p>
          <a:p>
            <a:pPr algn="r">
              <a:spcBef>
                <a:spcPct val="0"/>
              </a:spcBef>
              <a:buFontTx/>
              <a:buNone/>
            </a:pPr>
            <a:r>
              <a:rPr lang="en-US" altLang="en-US" sz="2400" dirty="0">
                <a:solidFill>
                  <a:schemeClr val="bg1"/>
                </a:solidFill>
                <a:latin typeface="Arial" panose="020B0604020202020204" pitchFamily="34" charset="0"/>
              </a:rPr>
              <a:t>guerrero.carmen@epa.gov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0"/>
            <a:ext cx="12192000" cy="954107"/>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3600" dirty="0">
                <a:solidFill>
                  <a:schemeClr val="bg1"/>
                </a:solidFill>
                <a:latin typeface="Arial"/>
                <a:cs typeface="Arial"/>
              </a:rPr>
              <a:t>IMPACTS TO COMMUNITY AQUEDUCT SYSTEMS</a:t>
            </a:r>
          </a:p>
        </p:txBody>
      </p:sp>
      <p:pic>
        <p:nvPicPr>
          <p:cNvPr id="4" name="Picture 3">
            <a:extLst>
              <a:ext uri="{FF2B5EF4-FFF2-40B4-BE49-F238E27FC236}">
                <a16:creationId xmlns:a16="http://schemas.microsoft.com/office/drawing/2014/main" xmlns="" id="{B39789C7-0584-4390-A143-498CDB6E7C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88381" y="1184397"/>
            <a:ext cx="10215235" cy="4489206"/>
          </a:xfrm>
          <a:prstGeom prst="rect">
            <a:avLst/>
          </a:prstGeom>
        </p:spPr>
      </p:pic>
      <p:sp>
        <p:nvSpPr>
          <p:cNvPr id="2" name="Rectangle 1">
            <a:extLst>
              <a:ext uri="{FF2B5EF4-FFF2-40B4-BE49-F238E27FC236}">
                <a16:creationId xmlns:a16="http://schemas.microsoft.com/office/drawing/2014/main" xmlns="" id="{E6B9BEB0-B796-4934-8FC8-DA0552CF2D0F}"/>
              </a:ext>
            </a:extLst>
          </p:cNvPr>
          <p:cNvSpPr/>
          <p:nvPr/>
        </p:nvSpPr>
        <p:spPr>
          <a:xfrm>
            <a:off x="545834" y="5715000"/>
            <a:ext cx="11469703" cy="954107"/>
          </a:xfrm>
          <a:prstGeom prst="rect">
            <a:avLst/>
          </a:prstGeom>
        </p:spPr>
        <p:txBody>
          <a:bodyPr wrap="square">
            <a:spAutoFit/>
          </a:bodyPr>
          <a:lstStyle/>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Approximately, </a:t>
            </a:r>
            <a:r>
              <a:rPr lang="en-US" altLang="es-PR" sz="2800" b="1" dirty="0">
                <a:solidFill>
                  <a:schemeClr val="accent5">
                    <a:lumMod val="50000"/>
                  </a:schemeClr>
                </a:solidFill>
                <a:cs typeface="Arial" panose="020B0604020202020204" pitchFamily="34" charset="0"/>
              </a:rPr>
              <a:t>241</a:t>
            </a:r>
            <a:r>
              <a:rPr lang="en-US" altLang="es-PR" sz="2400" dirty="0">
                <a:solidFill>
                  <a:schemeClr val="tx2">
                    <a:lumMod val="50000"/>
                  </a:schemeClr>
                </a:solidFill>
                <a:cs typeface="Arial" panose="020B0604020202020204" pitchFamily="34" charset="0"/>
              </a:rPr>
              <a:t> community aqueduct systems in Puerto Rico</a:t>
            </a:r>
          </a:p>
          <a:p>
            <a:pPr marL="914400" lvl="1" indent="-457200">
              <a:buFont typeface="Courier New" panose="02070309020205020404" pitchFamily="49" charset="0"/>
              <a:buChar char="o"/>
            </a:pPr>
            <a:r>
              <a:rPr lang="en-US" sz="2400" b="1" dirty="0">
                <a:solidFill>
                  <a:schemeClr val="tx2">
                    <a:lumMod val="50000"/>
                  </a:schemeClr>
                </a:solidFill>
              </a:rPr>
              <a:t>~ </a:t>
            </a:r>
            <a:r>
              <a:rPr lang="en-US" sz="2800" b="1" dirty="0">
                <a:solidFill>
                  <a:schemeClr val="accent5">
                    <a:lumMod val="50000"/>
                  </a:schemeClr>
                </a:solidFill>
              </a:rPr>
              <a:t>40%</a:t>
            </a:r>
            <a:r>
              <a:rPr lang="en-US" sz="2800" b="1" dirty="0">
                <a:solidFill>
                  <a:schemeClr val="tx2">
                    <a:lumMod val="50000"/>
                  </a:schemeClr>
                </a:solidFill>
              </a:rPr>
              <a:t> </a:t>
            </a:r>
            <a:r>
              <a:rPr lang="en-US" sz="2400" dirty="0">
                <a:solidFill>
                  <a:schemeClr val="tx2">
                    <a:lumMod val="50000"/>
                  </a:schemeClr>
                </a:solidFill>
              </a:rPr>
              <a:t>of systems use surface water sources and </a:t>
            </a:r>
            <a:r>
              <a:rPr lang="en-US" sz="2800" b="1" dirty="0">
                <a:solidFill>
                  <a:schemeClr val="tx2">
                    <a:lumMod val="50000"/>
                  </a:schemeClr>
                </a:solidFill>
              </a:rPr>
              <a:t>~ 60% </a:t>
            </a:r>
            <a:r>
              <a:rPr lang="en-US" sz="2400" dirty="0">
                <a:solidFill>
                  <a:schemeClr val="tx2">
                    <a:lumMod val="50000"/>
                  </a:schemeClr>
                </a:solidFill>
              </a:rPr>
              <a:t>use ground water sources </a:t>
            </a:r>
          </a:p>
        </p:txBody>
      </p:sp>
    </p:spTree>
    <p:extLst>
      <p:ext uri="{BB962C8B-B14F-4D97-AF65-F5344CB8AC3E}">
        <p14:creationId xmlns:p14="http://schemas.microsoft.com/office/powerpoint/2010/main" val="140263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a:extLst>
              <a:ext uri="{FF2B5EF4-FFF2-40B4-BE49-F238E27FC236}">
                <a16:creationId xmlns:a16="http://schemas.microsoft.com/office/drawing/2014/main" xmlns="" id="{A4449504-4709-40C7-BA9B-59F82150CC5B}"/>
              </a:ext>
            </a:extLst>
          </p:cNvPr>
          <p:cNvSpPr>
            <a:spLocks noGrp="1" noChangeArrowheads="1"/>
          </p:cNvSpPr>
          <p:nvPr>
            <p:ph type="body" idx="1"/>
          </p:nvPr>
        </p:nvSpPr>
        <p:spPr>
          <a:xfrm>
            <a:off x="2250831" y="4896997"/>
            <a:ext cx="9003323" cy="3086100"/>
          </a:xfrm>
        </p:spPr>
        <p:txBody>
          <a:bodyPr>
            <a:normAutofit/>
          </a:bodyPr>
          <a:lstStyle/>
          <a:p>
            <a:pPr>
              <a:buFont typeface="Courier New" panose="02070309020205020404" pitchFamily="49" charset="0"/>
              <a:buChar char="o"/>
              <a:defRPr/>
            </a:pPr>
            <a:r>
              <a:rPr lang="en-US" altLang="en-US" sz="2400" b="1" dirty="0">
                <a:solidFill>
                  <a:schemeClr val="accent1">
                    <a:lumMod val="50000"/>
                  </a:schemeClr>
                </a:solidFill>
              </a:rPr>
              <a:t>USACE </a:t>
            </a:r>
            <a:r>
              <a:rPr lang="en-US" altLang="en-US" sz="2400" dirty="0">
                <a:solidFill>
                  <a:schemeClr val="accent1">
                    <a:lumMod val="50000"/>
                  </a:schemeClr>
                </a:solidFill>
              </a:rPr>
              <a:t>= </a:t>
            </a:r>
            <a:r>
              <a:rPr lang="en-US" altLang="en-US" sz="2400" b="1" dirty="0">
                <a:solidFill>
                  <a:schemeClr val="accent6">
                    <a:lumMod val="75000"/>
                  </a:schemeClr>
                </a:solidFill>
              </a:rPr>
              <a:t>53% </a:t>
            </a:r>
            <a:r>
              <a:rPr lang="en-US" altLang="en-US" sz="2400" dirty="0">
                <a:solidFill>
                  <a:schemeClr val="accent1">
                    <a:lumMod val="50000"/>
                  </a:schemeClr>
                </a:solidFill>
              </a:rPr>
              <a:t>construction debris and </a:t>
            </a:r>
            <a:r>
              <a:rPr lang="en-US" altLang="en-US" sz="2400" b="1" dirty="0">
                <a:solidFill>
                  <a:schemeClr val="accent6">
                    <a:lumMod val="75000"/>
                  </a:schemeClr>
                </a:solidFill>
              </a:rPr>
              <a:t>44% </a:t>
            </a:r>
            <a:r>
              <a:rPr lang="en-US" altLang="en-US" sz="2400" dirty="0">
                <a:solidFill>
                  <a:schemeClr val="accent1">
                    <a:lumMod val="50000"/>
                  </a:schemeClr>
                </a:solidFill>
              </a:rPr>
              <a:t>vegetative debris (only 35% of vegetative debris was used as mulch or composting material).</a:t>
            </a:r>
          </a:p>
          <a:p>
            <a:pPr>
              <a:buFont typeface="Courier New" panose="02070309020205020404" pitchFamily="49" charset="0"/>
              <a:buChar char="o"/>
              <a:defRPr/>
            </a:pPr>
            <a:r>
              <a:rPr lang="en-US" altLang="en-US" sz="2400" b="1" dirty="0">
                <a:solidFill>
                  <a:schemeClr val="accent1">
                    <a:lumMod val="50000"/>
                  </a:schemeClr>
                </a:solidFill>
              </a:rPr>
              <a:t>Landfill Capacity Assessment Results:</a:t>
            </a:r>
          </a:p>
          <a:p>
            <a:pPr lvl="1">
              <a:buFont typeface="Courier New" panose="02070309020205020404" pitchFamily="49" charset="0"/>
              <a:buChar char="o"/>
              <a:defRPr/>
            </a:pPr>
            <a:r>
              <a:rPr lang="en-US" altLang="en-US" sz="2000" dirty="0">
                <a:solidFill>
                  <a:schemeClr val="accent1">
                    <a:lumMod val="50000"/>
                  </a:schemeClr>
                </a:solidFill>
              </a:rPr>
              <a:t>Lost up to</a:t>
            </a:r>
            <a:r>
              <a:rPr lang="en-US" altLang="en-US" sz="2000" u="sng" dirty="0">
                <a:solidFill>
                  <a:schemeClr val="accent1">
                    <a:lumMod val="50000"/>
                  </a:schemeClr>
                </a:solidFill>
              </a:rPr>
              <a:t> </a:t>
            </a:r>
            <a:r>
              <a:rPr lang="en-US" altLang="en-US" sz="2000" b="1" u="sng" dirty="0">
                <a:solidFill>
                  <a:schemeClr val="accent6">
                    <a:lumMod val="75000"/>
                  </a:schemeClr>
                </a:solidFill>
              </a:rPr>
              <a:t>2</a:t>
            </a:r>
            <a:r>
              <a:rPr lang="en-US" altLang="en-US" sz="2000" u="sng" dirty="0">
                <a:solidFill>
                  <a:schemeClr val="accent1">
                    <a:lumMod val="50000"/>
                  </a:schemeClr>
                </a:solidFill>
              </a:rPr>
              <a:t> </a:t>
            </a:r>
            <a:r>
              <a:rPr lang="en-US" altLang="en-US" sz="2000" dirty="0">
                <a:solidFill>
                  <a:schemeClr val="accent1">
                    <a:lumMod val="50000"/>
                  </a:schemeClr>
                </a:solidFill>
              </a:rPr>
              <a:t>years of landfill capacity due to debris</a:t>
            </a:r>
          </a:p>
          <a:p>
            <a:pPr lvl="1">
              <a:buFont typeface="Courier New" panose="02070309020205020404" pitchFamily="49" charset="0"/>
              <a:buChar char="o"/>
              <a:defRPr/>
            </a:pPr>
            <a:r>
              <a:rPr lang="en-US" altLang="en-US" sz="2000" dirty="0">
                <a:solidFill>
                  <a:schemeClr val="accent1">
                    <a:lumMod val="50000"/>
                  </a:schemeClr>
                </a:solidFill>
              </a:rPr>
              <a:t>Have approximately </a:t>
            </a:r>
            <a:r>
              <a:rPr lang="en-US" altLang="en-US" sz="2000" b="1" u="sng" dirty="0">
                <a:solidFill>
                  <a:schemeClr val="accent6">
                    <a:lumMod val="75000"/>
                  </a:schemeClr>
                </a:solidFill>
              </a:rPr>
              <a:t>1 to 3 years </a:t>
            </a:r>
            <a:r>
              <a:rPr lang="en-US" altLang="en-US" sz="2000" dirty="0">
                <a:solidFill>
                  <a:schemeClr val="accent1">
                    <a:lumMod val="50000"/>
                  </a:schemeClr>
                </a:solidFill>
              </a:rPr>
              <a:t>of landfill capacity remaining</a:t>
            </a:r>
          </a:p>
        </p:txBody>
      </p:sp>
      <p:sp>
        <p:nvSpPr>
          <p:cNvPr id="6" name="Title 1">
            <a:extLst>
              <a:ext uri="{FF2B5EF4-FFF2-40B4-BE49-F238E27FC236}">
                <a16:creationId xmlns:a16="http://schemas.microsoft.com/office/drawing/2014/main" xmlns="" id="{141AF3FE-429C-49C4-ADD0-0E64EAB9B0BD}"/>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IMPACTS DISASTER DEBRIS</a:t>
            </a:r>
            <a:endParaRPr lang="en-US" sz="4000" dirty="0">
              <a:solidFill>
                <a:schemeClr val="bg1"/>
              </a:solidFill>
              <a:latin typeface="Arial" charset="0"/>
            </a:endParaRPr>
          </a:p>
        </p:txBody>
      </p:sp>
      <p:pic>
        <p:nvPicPr>
          <p:cNvPr id="7" name="Picture 6" descr="Image result for epa logo">
            <a:extLst>
              <a:ext uri="{FF2B5EF4-FFF2-40B4-BE49-F238E27FC236}">
                <a16:creationId xmlns:a16="http://schemas.microsoft.com/office/drawing/2014/main" xmlns="" id="{2128800C-8C7E-469B-BE26-459C8B09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xmlns="" id="{7DB7A4D3-91BA-46A3-82CF-ED1EF134C56D}"/>
              </a:ext>
            </a:extLst>
          </p:cNvPr>
          <p:cNvGraphicFramePr>
            <a:graphicFrameLocks noGrp="1"/>
          </p:cNvGraphicFramePr>
          <p:nvPr>
            <p:extLst/>
          </p:nvPr>
        </p:nvGraphicFramePr>
        <p:xfrm>
          <a:off x="2335824" y="1301824"/>
          <a:ext cx="6541476" cy="3528085"/>
        </p:xfrm>
        <a:graphic>
          <a:graphicData uri="http://schemas.openxmlformats.org/drawingml/2006/table">
            <a:tbl>
              <a:tblPr firstRow="1" firstCol="1" bandRow="1">
                <a:tableStyleId>{5C22544A-7EE6-4342-B048-85BDC9FD1C3A}</a:tableStyleId>
              </a:tblPr>
              <a:tblGrid>
                <a:gridCol w="3948444">
                  <a:extLst>
                    <a:ext uri="{9D8B030D-6E8A-4147-A177-3AD203B41FA5}">
                      <a16:colId xmlns:a16="http://schemas.microsoft.com/office/drawing/2014/main" xmlns="" val="1878767782"/>
                    </a:ext>
                  </a:extLst>
                </a:gridCol>
                <a:gridCol w="2593032">
                  <a:extLst>
                    <a:ext uri="{9D8B030D-6E8A-4147-A177-3AD203B41FA5}">
                      <a16:colId xmlns:a16="http://schemas.microsoft.com/office/drawing/2014/main" xmlns="" val="2415826183"/>
                    </a:ext>
                  </a:extLst>
                </a:gridCol>
              </a:tblGrid>
              <a:tr h="548644">
                <a:tc>
                  <a:txBody>
                    <a:bodyPr/>
                    <a:lstStyle/>
                    <a:p>
                      <a:pPr marL="0" marR="0" algn="ctr">
                        <a:spcBef>
                          <a:spcPts val="0"/>
                        </a:spcBef>
                        <a:spcAft>
                          <a:spcPts val="0"/>
                        </a:spcAft>
                      </a:pPr>
                      <a:r>
                        <a:rPr lang="en-US" sz="1800" dirty="0">
                          <a:effectLst/>
                        </a:rPr>
                        <a:t>ENTITY THAT MANAGED</a:t>
                      </a:r>
                    </a:p>
                    <a:p>
                      <a:pPr marL="0" marR="0" algn="ctr">
                        <a:spcBef>
                          <a:spcPts val="0"/>
                        </a:spcBef>
                        <a:spcAft>
                          <a:spcPts val="0"/>
                        </a:spcAft>
                      </a:pPr>
                      <a:r>
                        <a:rPr lang="en-US" sz="1800" dirty="0">
                          <a:effectLst/>
                        </a:rPr>
                        <a:t> DISASTER DEBRIS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s-ES_tradnl" sz="1800" dirty="0">
                          <a:effectLst/>
                        </a:rPr>
                        <a:t>TOTAL </a:t>
                      </a:r>
                    </a:p>
                    <a:p>
                      <a:pPr marL="0" marR="0" algn="ctr">
                        <a:spcBef>
                          <a:spcPts val="0"/>
                        </a:spcBef>
                        <a:spcAft>
                          <a:spcPts val="0"/>
                        </a:spcAft>
                      </a:pPr>
                      <a:r>
                        <a:rPr lang="es-ES_tradnl" sz="1800" dirty="0">
                          <a:effectLst/>
                        </a:rPr>
                        <a:t>CUBIC YARDS (CY)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144093270"/>
                  </a:ext>
                </a:extLst>
              </a:tr>
              <a:tr h="470538">
                <a:tc>
                  <a:txBody>
                    <a:bodyPr/>
                    <a:lstStyle/>
                    <a:p>
                      <a:pPr marL="0" marR="0">
                        <a:spcBef>
                          <a:spcPts val="0"/>
                        </a:spcBef>
                        <a:spcAft>
                          <a:spcPts val="0"/>
                        </a:spcAft>
                      </a:pPr>
                      <a:r>
                        <a:rPr lang="es-ES_tradnl" sz="1800" dirty="0">
                          <a:effectLst/>
                        </a:rPr>
                        <a:t>USACE (57 municipalities)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a:effectLst/>
                        </a:rPr>
                        <a:t>4,393,603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81630060"/>
                  </a:ext>
                </a:extLst>
              </a:tr>
              <a:tr h="513401">
                <a:tc>
                  <a:txBody>
                    <a:bodyPr/>
                    <a:lstStyle/>
                    <a:p>
                      <a:pPr marL="0" marR="0">
                        <a:spcBef>
                          <a:spcPts val="0"/>
                        </a:spcBef>
                        <a:spcAft>
                          <a:spcPts val="0"/>
                        </a:spcAft>
                      </a:pPr>
                      <a:r>
                        <a:rPr lang="es-ES_tradnl" sz="1800" dirty="0">
                          <a:effectLst/>
                        </a:rPr>
                        <a:t>Municipalities (21)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a:effectLst/>
                        </a:rPr>
                        <a:t>4,383,303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33436128"/>
                  </a:ext>
                </a:extLst>
              </a:tr>
              <a:tr h="548644">
                <a:tc>
                  <a:txBody>
                    <a:bodyPr/>
                    <a:lstStyle/>
                    <a:p>
                      <a:pPr marL="0" marR="0">
                        <a:spcBef>
                          <a:spcPts val="0"/>
                        </a:spcBef>
                        <a:spcAft>
                          <a:spcPts val="0"/>
                        </a:spcAft>
                      </a:pPr>
                      <a:r>
                        <a:rPr lang="es-ES_tradnl" sz="1800" dirty="0">
                          <a:effectLst/>
                        </a:rPr>
                        <a:t>DTOP (estimate)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a:effectLst/>
                        </a:rPr>
                        <a:t>2,803,444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3881107"/>
                  </a:ext>
                </a:extLst>
              </a:tr>
              <a:tr h="548644">
                <a:tc>
                  <a:txBody>
                    <a:bodyPr/>
                    <a:lstStyle/>
                    <a:p>
                      <a:pPr marL="0" marR="0">
                        <a:spcBef>
                          <a:spcPts val="0"/>
                        </a:spcBef>
                        <a:spcAft>
                          <a:spcPts val="0"/>
                        </a:spcAft>
                      </a:pPr>
                      <a:r>
                        <a:rPr lang="es-ES_tradnl" sz="1800" dirty="0">
                          <a:effectLst/>
                        </a:rPr>
                        <a:t>USDA NRCS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a:effectLst/>
                        </a:rPr>
                        <a:t>210,000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16787325"/>
                  </a:ext>
                </a:extLst>
              </a:tr>
              <a:tr h="479111">
                <a:tc>
                  <a:txBody>
                    <a:bodyPr/>
                    <a:lstStyle/>
                    <a:p>
                      <a:pPr marL="0" marR="0">
                        <a:spcBef>
                          <a:spcPts val="0"/>
                        </a:spcBef>
                        <a:spcAft>
                          <a:spcPts val="0"/>
                        </a:spcAft>
                      </a:pPr>
                      <a:r>
                        <a:rPr lang="es-ES_tradnl" sz="1800" dirty="0">
                          <a:effectLst/>
                        </a:rPr>
                        <a:t>Coastal debris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a:effectLst/>
                        </a:rPr>
                        <a:t>15,000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97230684"/>
                  </a:ext>
                </a:extLst>
              </a:tr>
              <a:tr h="419103">
                <a:tc>
                  <a:txBody>
                    <a:bodyPr/>
                    <a:lstStyle/>
                    <a:p>
                      <a:pPr marL="0" marR="0" algn="r">
                        <a:spcBef>
                          <a:spcPts val="0"/>
                        </a:spcBef>
                        <a:spcAft>
                          <a:spcPts val="0"/>
                        </a:spcAft>
                      </a:pPr>
                      <a:r>
                        <a:rPr lang="es-ES_tradnl" sz="18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504190" algn="r">
                        <a:spcBef>
                          <a:spcPts val="0"/>
                        </a:spcBef>
                        <a:spcAft>
                          <a:spcPts val="0"/>
                        </a:spcAft>
                      </a:pPr>
                      <a:r>
                        <a:rPr lang="en-US" sz="1800" dirty="0">
                          <a:effectLst/>
                        </a:rPr>
                        <a:t>11,805,350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13747343"/>
                  </a:ext>
                </a:extLst>
              </a:tr>
            </a:tbl>
          </a:graphicData>
        </a:graphic>
      </p:graphicFrame>
    </p:spTree>
    <p:extLst>
      <p:ext uri="{BB962C8B-B14F-4D97-AF65-F5344CB8AC3E}">
        <p14:creationId xmlns:p14="http://schemas.microsoft.com/office/powerpoint/2010/main" val="184233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FEMA MISSION ASSIGNMENTS TO EPA</a:t>
            </a:r>
            <a:endParaRPr lang="en-US" sz="4000" dirty="0">
              <a:solidFill>
                <a:schemeClr val="bg1"/>
              </a:solidFill>
              <a:latin typeface="Arial" charset="0"/>
            </a:endParaRPr>
          </a:p>
        </p:txBody>
      </p:sp>
      <p:sp>
        <p:nvSpPr>
          <p:cNvPr id="2" name="TextBox 1">
            <a:extLst>
              <a:ext uri="{FF2B5EF4-FFF2-40B4-BE49-F238E27FC236}">
                <a16:creationId xmlns:a16="http://schemas.microsoft.com/office/drawing/2014/main" xmlns="" id="{0A601804-2786-4019-B991-703CD65A4811}"/>
              </a:ext>
            </a:extLst>
          </p:cNvPr>
          <p:cNvSpPr txBox="1"/>
          <p:nvPr/>
        </p:nvSpPr>
        <p:spPr>
          <a:xfrm>
            <a:off x="2647333" y="1600529"/>
            <a:ext cx="3052917" cy="1015663"/>
          </a:xfrm>
          <a:prstGeom prst="rect">
            <a:avLst/>
          </a:prstGeom>
          <a:noFill/>
        </p:spPr>
        <p:txBody>
          <a:bodyPr wrap="square" rtlCol="0">
            <a:spAutoFit/>
          </a:bodyPr>
          <a:lstStyle/>
          <a:p>
            <a:r>
              <a:rPr lang="en-US" sz="2000" dirty="0">
                <a:solidFill>
                  <a:schemeClr val="tx2">
                    <a:lumMod val="50000"/>
                  </a:schemeClr>
                </a:solidFill>
              </a:rPr>
              <a:t>Assessment of Superfund (19) and Regulated Facilities (177)</a:t>
            </a:r>
          </a:p>
        </p:txBody>
      </p:sp>
      <p:sp>
        <p:nvSpPr>
          <p:cNvPr id="8" name="Rectangle 7">
            <a:extLst>
              <a:ext uri="{FF2B5EF4-FFF2-40B4-BE49-F238E27FC236}">
                <a16:creationId xmlns:a16="http://schemas.microsoft.com/office/drawing/2014/main" xmlns="" id="{53DE7815-7AAB-4720-81DA-6AC74B032C1D}"/>
              </a:ext>
            </a:extLst>
          </p:cNvPr>
          <p:cNvSpPr/>
          <p:nvPr/>
        </p:nvSpPr>
        <p:spPr>
          <a:xfrm>
            <a:off x="2647333" y="3187302"/>
            <a:ext cx="3220065" cy="1631216"/>
          </a:xfrm>
          <a:prstGeom prst="rect">
            <a:avLst/>
          </a:prstGeom>
        </p:spPr>
        <p:txBody>
          <a:bodyPr wrap="square">
            <a:spAutoFit/>
          </a:bodyPr>
          <a:lstStyle/>
          <a:p>
            <a:pPr>
              <a:defRPr/>
            </a:pPr>
            <a:r>
              <a:rPr lang="en-US" sz="2000" dirty="0">
                <a:solidFill>
                  <a:schemeClr val="tx2">
                    <a:lumMod val="50000"/>
                  </a:schemeClr>
                </a:solidFill>
              </a:rPr>
              <a:t>Collection of Household Hazardous Wastes (HHW), White Goods, E-Waste, and Medical Waste (322,148 containers collected)</a:t>
            </a:r>
          </a:p>
        </p:txBody>
      </p:sp>
      <p:pic>
        <p:nvPicPr>
          <p:cNvPr id="9" name="Picture 8" descr="https://us.vocuspr.com/Publish/518041/vcsPRAsset_518041_113151_e45fdfb7-c7fc-439a-8666-56552e76fd32_0.jpg">
            <a:extLst>
              <a:ext uri="{FF2B5EF4-FFF2-40B4-BE49-F238E27FC236}">
                <a16:creationId xmlns:a16="http://schemas.microsoft.com/office/drawing/2014/main" xmlns="" id="{C342798D-F86B-4BA9-AE05-B54D7CA691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005" y="3231960"/>
            <a:ext cx="2153265" cy="1433912"/>
          </a:xfrm>
          <a:prstGeom prst="rect">
            <a:avLst/>
          </a:prstGeom>
          <a:noFill/>
          <a:ln>
            <a:noFill/>
          </a:ln>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xmlns="" id="{28AE80AA-851A-49DE-A8D5-8842F440A3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322004" y="5091205"/>
            <a:ext cx="2153265" cy="1433912"/>
          </a:xfrm>
          <a:prstGeom prst="rect">
            <a:avLst/>
          </a:prstGeom>
          <a:effectLst>
            <a:outerShdw blurRad="50800" dist="38100" dir="5400000" algn="t" rotWithShape="0">
              <a:prstClr val="black">
                <a:alpha val="40000"/>
              </a:prstClr>
            </a:outerShdw>
          </a:effectLst>
        </p:spPr>
      </p:pic>
      <p:sp>
        <p:nvSpPr>
          <p:cNvPr id="11" name="Rectangle 10">
            <a:extLst>
              <a:ext uri="{FF2B5EF4-FFF2-40B4-BE49-F238E27FC236}">
                <a16:creationId xmlns:a16="http://schemas.microsoft.com/office/drawing/2014/main" xmlns="" id="{5F3C6131-BF3F-426F-941C-60AD43F6D824}"/>
              </a:ext>
            </a:extLst>
          </p:cNvPr>
          <p:cNvSpPr/>
          <p:nvPr/>
        </p:nvSpPr>
        <p:spPr>
          <a:xfrm>
            <a:off x="2647333" y="5169520"/>
            <a:ext cx="3220065" cy="1323439"/>
          </a:xfrm>
          <a:prstGeom prst="rect">
            <a:avLst/>
          </a:prstGeom>
        </p:spPr>
        <p:txBody>
          <a:bodyPr wrap="square">
            <a:spAutoFit/>
          </a:bodyPr>
          <a:lstStyle/>
          <a:p>
            <a:pPr>
              <a:defRPr/>
            </a:pPr>
            <a:r>
              <a:rPr lang="en-US" sz="2000" dirty="0">
                <a:solidFill>
                  <a:schemeClr val="tx2">
                    <a:lumMod val="50000"/>
                  </a:schemeClr>
                </a:solidFill>
              </a:rPr>
              <a:t>Assessment of sunken and grounded vessels and removal of hazardous substances (377)</a:t>
            </a:r>
          </a:p>
        </p:txBody>
      </p:sp>
      <p:pic>
        <p:nvPicPr>
          <p:cNvPr id="12" name="Picture 11">
            <a:extLst>
              <a:ext uri="{FF2B5EF4-FFF2-40B4-BE49-F238E27FC236}">
                <a16:creationId xmlns:a16="http://schemas.microsoft.com/office/drawing/2014/main" xmlns="" id="{595FD7B8-69E5-49E0-9B94-84BBF0150E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43121" y="1476778"/>
            <a:ext cx="2153265" cy="1424048"/>
          </a:xfrm>
          <a:prstGeom prst="rect">
            <a:avLst/>
          </a:prstGeom>
          <a:effectLst>
            <a:outerShdw blurRad="50800" dist="38100" dir="5400000" algn="t" rotWithShape="0">
              <a:prstClr val="black">
                <a:alpha val="40000"/>
              </a:prstClr>
            </a:outerShdw>
          </a:effectLst>
        </p:spPr>
      </p:pic>
      <p:sp>
        <p:nvSpPr>
          <p:cNvPr id="13" name="Rectangle 12">
            <a:extLst>
              <a:ext uri="{FF2B5EF4-FFF2-40B4-BE49-F238E27FC236}">
                <a16:creationId xmlns:a16="http://schemas.microsoft.com/office/drawing/2014/main" xmlns="" id="{F4682521-AD32-48C7-9259-732293C4ACC9}"/>
              </a:ext>
            </a:extLst>
          </p:cNvPr>
          <p:cNvSpPr/>
          <p:nvPr/>
        </p:nvSpPr>
        <p:spPr>
          <a:xfrm>
            <a:off x="8582365" y="1703599"/>
            <a:ext cx="3220065" cy="1015663"/>
          </a:xfrm>
          <a:prstGeom prst="rect">
            <a:avLst/>
          </a:prstGeom>
        </p:spPr>
        <p:txBody>
          <a:bodyPr wrap="square">
            <a:spAutoFit/>
          </a:bodyPr>
          <a:lstStyle/>
          <a:p>
            <a:pPr>
              <a:defRPr/>
            </a:pPr>
            <a:r>
              <a:rPr lang="en-US" sz="2000" dirty="0">
                <a:solidFill>
                  <a:schemeClr val="tx2">
                    <a:lumMod val="50000"/>
                  </a:schemeClr>
                </a:solidFill>
              </a:rPr>
              <a:t>Support PRDOH and VIDPNR in collecting drinking water samples</a:t>
            </a:r>
          </a:p>
        </p:txBody>
      </p:sp>
      <p:pic>
        <p:nvPicPr>
          <p:cNvPr id="14" name="Picture 13">
            <a:extLst>
              <a:ext uri="{FF2B5EF4-FFF2-40B4-BE49-F238E27FC236}">
                <a16:creationId xmlns:a16="http://schemas.microsoft.com/office/drawing/2014/main" xmlns="" id="{F29433F9-9EA4-4B99-95FD-A578A9B909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43121" y="3244044"/>
            <a:ext cx="2147747" cy="1426261"/>
          </a:xfrm>
          <a:prstGeom prst="rect">
            <a:avLst/>
          </a:prstGeom>
          <a:effectLst>
            <a:outerShdw blurRad="50800" dist="38100" dir="5400000" algn="t" rotWithShape="0">
              <a:prstClr val="black">
                <a:alpha val="40000"/>
              </a:prstClr>
            </a:outerShdw>
          </a:effectLst>
        </p:spPr>
      </p:pic>
      <p:sp>
        <p:nvSpPr>
          <p:cNvPr id="15" name="Rectangle 14">
            <a:extLst>
              <a:ext uri="{FF2B5EF4-FFF2-40B4-BE49-F238E27FC236}">
                <a16:creationId xmlns:a16="http://schemas.microsoft.com/office/drawing/2014/main" xmlns="" id="{533DF66E-57A2-4A76-9B83-AE123ED7A420}"/>
              </a:ext>
            </a:extLst>
          </p:cNvPr>
          <p:cNvSpPr/>
          <p:nvPr/>
        </p:nvSpPr>
        <p:spPr>
          <a:xfrm>
            <a:off x="8582365" y="3261456"/>
            <a:ext cx="3220065" cy="1323439"/>
          </a:xfrm>
          <a:prstGeom prst="rect">
            <a:avLst/>
          </a:prstGeom>
        </p:spPr>
        <p:txBody>
          <a:bodyPr wrap="square">
            <a:spAutoFit/>
          </a:bodyPr>
          <a:lstStyle/>
          <a:p>
            <a:pPr>
              <a:defRPr/>
            </a:pPr>
            <a:r>
              <a:rPr lang="en-US" sz="2000" dirty="0">
                <a:solidFill>
                  <a:schemeClr val="tx2">
                    <a:lumMod val="50000"/>
                  </a:schemeClr>
                </a:solidFill>
              </a:rPr>
              <a:t>Restoration of PREQB’s Environmental Laboratory /</a:t>
            </a:r>
          </a:p>
          <a:p>
            <a:pPr>
              <a:defRPr/>
            </a:pPr>
            <a:r>
              <a:rPr lang="en-US" sz="2000" dirty="0">
                <a:solidFill>
                  <a:schemeClr val="tx2">
                    <a:lumMod val="50000"/>
                  </a:schemeClr>
                </a:solidFill>
              </a:rPr>
              <a:t>Restoration of PREQB’s Air Monitoring Network</a:t>
            </a:r>
          </a:p>
        </p:txBody>
      </p:sp>
      <p:pic>
        <p:nvPicPr>
          <p:cNvPr id="18" name="Picture 17">
            <a:extLst>
              <a:ext uri="{FF2B5EF4-FFF2-40B4-BE49-F238E27FC236}">
                <a16:creationId xmlns:a16="http://schemas.microsoft.com/office/drawing/2014/main" xmlns="" id="{5FA5DA75-7D31-4141-BC75-37F357803BC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6836" y="1414867"/>
            <a:ext cx="2153264" cy="1433912"/>
          </a:xfrm>
          <a:prstGeom prst="rect">
            <a:avLst/>
          </a:prstGeom>
          <a:effectLst>
            <a:outerShdw blurRad="50800" dist="38100" dir="5400000" algn="t" rotWithShape="0">
              <a:prstClr val="black">
                <a:alpha val="43000"/>
              </a:prstClr>
            </a:outerShdw>
          </a:effectLst>
        </p:spPr>
      </p:pic>
      <p:pic>
        <p:nvPicPr>
          <p:cNvPr id="19" name="Picture 18">
            <a:extLst>
              <a:ext uri="{FF2B5EF4-FFF2-40B4-BE49-F238E27FC236}">
                <a16:creationId xmlns:a16="http://schemas.microsoft.com/office/drawing/2014/main" xmlns="" id="{15A9391F-227E-49BD-8322-A749AADCC6D5}"/>
              </a:ext>
            </a:extLst>
          </p:cNvPr>
          <p:cNvPicPr/>
          <p:nvPr/>
        </p:nvPicPr>
        <p:blipFill rotWithShape="1">
          <a:blip r:embed="rId8" cstate="email">
            <a:extLst>
              <a:ext uri="{28A0092B-C50C-407E-A947-70E740481C1C}">
                <a14:useLocalDpi xmlns:a14="http://schemas.microsoft.com/office/drawing/2010/main"/>
              </a:ext>
            </a:extLst>
          </a:blip>
          <a:srcRect r="-804"/>
          <a:stretch/>
        </p:blipFill>
        <p:spPr bwMode="auto">
          <a:xfrm>
            <a:off x="6178971" y="5091204"/>
            <a:ext cx="2111897" cy="1433913"/>
          </a:xfrm>
          <a:prstGeom prst="rect">
            <a:avLst/>
          </a:prstGeom>
          <a:ln>
            <a:solidFill>
              <a:schemeClr val="bg1">
                <a:lumMod val="65000"/>
              </a:schemeClr>
            </a:solid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xmlns="" id="{6EDAD158-A00A-49B0-B255-37BD8D8BAEEE}"/>
              </a:ext>
            </a:extLst>
          </p:cNvPr>
          <p:cNvSpPr/>
          <p:nvPr/>
        </p:nvSpPr>
        <p:spPr>
          <a:xfrm>
            <a:off x="8582365" y="5301468"/>
            <a:ext cx="3220065" cy="1015663"/>
          </a:xfrm>
          <a:prstGeom prst="rect">
            <a:avLst/>
          </a:prstGeom>
        </p:spPr>
        <p:txBody>
          <a:bodyPr wrap="square">
            <a:spAutoFit/>
          </a:bodyPr>
          <a:lstStyle/>
          <a:p>
            <a:pPr>
              <a:defRPr/>
            </a:pPr>
            <a:r>
              <a:rPr lang="en-US" sz="2000" dirty="0">
                <a:solidFill>
                  <a:schemeClr val="tx2">
                    <a:lumMod val="50000"/>
                  </a:schemeClr>
                </a:solidFill>
              </a:rPr>
              <a:t>Conduct Landfill Capacity Assessments at PR’s 29 Landfills and Open Dumps</a:t>
            </a:r>
          </a:p>
        </p:txBody>
      </p:sp>
    </p:spTree>
    <p:extLst>
      <p:ext uri="{BB962C8B-B14F-4D97-AF65-F5344CB8AC3E}">
        <p14:creationId xmlns:p14="http://schemas.microsoft.com/office/powerpoint/2010/main" val="398071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a:defRPr/>
            </a:pPr>
            <a:r>
              <a:rPr lang="en-US" sz="4000" dirty="0">
                <a:solidFill>
                  <a:schemeClr val="bg1"/>
                </a:solidFill>
                <a:latin typeface="Arial"/>
                <a:cs typeface="Arial"/>
              </a:rPr>
              <a:t>FEMA MISSION ASSIGNMENT TO SERVE </a:t>
            </a:r>
          </a:p>
          <a:p>
            <a:pPr algn="ctr" eaLnBrk="1" hangingPunct="1">
              <a:defRPr/>
            </a:pPr>
            <a:r>
              <a:rPr lang="en-US" sz="4000" dirty="0">
                <a:solidFill>
                  <a:schemeClr val="bg1"/>
                </a:solidFill>
                <a:latin typeface="Arial"/>
                <a:cs typeface="Arial"/>
              </a:rPr>
              <a:t>COMMUNITY AQUEDUCT SYSTEMS</a:t>
            </a:r>
            <a:endParaRPr lang="en-US" sz="4000" dirty="0">
              <a:solidFill>
                <a:schemeClr val="bg1"/>
              </a:solidFill>
              <a:latin typeface="Arial" charset="0"/>
            </a:endParaRPr>
          </a:p>
        </p:txBody>
      </p:sp>
      <p:sp>
        <p:nvSpPr>
          <p:cNvPr id="2" name="Rectangle 1">
            <a:extLst>
              <a:ext uri="{FF2B5EF4-FFF2-40B4-BE49-F238E27FC236}">
                <a16:creationId xmlns:a16="http://schemas.microsoft.com/office/drawing/2014/main" xmlns="" id="{E6B9BEB0-B796-4934-8FC8-DA0552CF2D0F}"/>
              </a:ext>
            </a:extLst>
          </p:cNvPr>
          <p:cNvSpPr/>
          <p:nvPr/>
        </p:nvSpPr>
        <p:spPr>
          <a:xfrm>
            <a:off x="5550568" y="1225689"/>
            <a:ext cx="6384758" cy="5632311"/>
          </a:xfrm>
          <a:prstGeom prst="rect">
            <a:avLst/>
          </a:prstGeom>
        </p:spPr>
        <p:txBody>
          <a:bodyPr wrap="square">
            <a:spAutoFit/>
          </a:bodyPr>
          <a:lstStyle/>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Determine operational status in coordination with USACE, FEMA, local DOH and NGOs.</a:t>
            </a:r>
          </a:p>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Preliminary assessments of 241 systems to determine emergency repairs and temporary power needs.</a:t>
            </a:r>
          </a:p>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Conduct emergency repairs and provide temporary power generators to address needs.</a:t>
            </a:r>
          </a:p>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Develop spreadsheet describing findings and EPA assessment data to help FEMA PA team during recovery.</a:t>
            </a:r>
          </a:p>
          <a:p>
            <a:pPr marL="914400" lvl="1" indent="-457200">
              <a:buFont typeface="Courier New" panose="02070309020205020404" pitchFamily="49" charset="0"/>
              <a:buChar char="o"/>
            </a:pPr>
            <a:r>
              <a:rPr lang="en-US" altLang="es-PR" sz="2400" dirty="0">
                <a:solidFill>
                  <a:schemeClr val="tx2">
                    <a:lumMod val="50000"/>
                  </a:schemeClr>
                </a:solidFill>
                <a:cs typeface="Arial" panose="020B0604020202020204" pitchFamily="34" charset="0"/>
              </a:rPr>
              <a:t>Assist community aqueducts reach private non-profit (PNP) status to streamline access to federal funds.</a:t>
            </a:r>
          </a:p>
        </p:txBody>
      </p:sp>
      <p:pic>
        <p:nvPicPr>
          <p:cNvPr id="5" name="Content Placeholder 8">
            <a:extLst>
              <a:ext uri="{FF2B5EF4-FFF2-40B4-BE49-F238E27FC236}">
                <a16:creationId xmlns:a16="http://schemas.microsoft.com/office/drawing/2014/main" xmlns="" id="{CFA618A7-D77A-4DD5-BDB0-69311A62EB4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10800000">
            <a:off x="565806" y="2074301"/>
            <a:ext cx="5246780" cy="393508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xmlns="" id="{C30ABE4B-2239-4E81-9A0D-429177952200}"/>
              </a:ext>
            </a:extLst>
          </p:cNvPr>
          <p:cNvSpPr/>
          <p:nvPr/>
        </p:nvSpPr>
        <p:spPr>
          <a:xfrm>
            <a:off x="4819473" y="5841269"/>
            <a:ext cx="1111427" cy="523220"/>
          </a:xfrm>
          <a:prstGeom prst="rect">
            <a:avLst/>
          </a:prstGeom>
        </p:spPr>
        <p:txBody>
          <a:bodyPr wrap="square">
            <a:spAutoFit/>
          </a:bodyPr>
          <a:lstStyle/>
          <a:p>
            <a:endParaRPr lang="en-US" sz="1400" dirty="0"/>
          </a:p>
          <a:p>
            <a:r>
              <a:rPr lang="en-US" sz="1400" dirty="0" err="1"/>
              <a:t>Patillas</a:t>
            </a:r>
            <a:r>
              <a:rPr lang="en-US" sz="1400" dirty="0"/>
              <a:t>, PR</a:t>
            </a:r>
          </a:p>
        </p:txBody>
      </p:sp>
      <p:pic>
        <p:nvPicPr>
          <p:cNvPr id="7" name="Picture 6" descr="Image result for epa logo">
            <a:extLst>
              <a:ext uri="{FF2B5EF4-FFF2-40B4-BE49-F238E27FC236}">
                <a16:creationId xmlns:a16="http://schemas.microsoft.com/office/drawing/2014/main" xmlns="" id="{EF8FCBF6-21FC-4DE0-92EC-7FDC1AEEAF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8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87910" y="1340109"/>
            <a:ext cx="2403790" cy="2213538"/>
          </a:xfrm>
          <a:prstGeom prst="rect">
            <a:avLst/>
          </a:prstGeom>
        </p:spPr>
      </p:pic>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7387910" y="3841119"/>
            <a:ext cx="4633686" cy="2788282"/>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9979416" y="1340109"/>
            <a:ext cx="2042180" cy="2213538"/>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1"/>
          <a:stretch/>
        </p:blipFill>
        <p:spPr>
          <a:xfrm>
            <a:off x="353296" y="3390287"/>
            <a:ext cx="6739941" cy="3239114"/>
          </a:xfrm>
          <a:prstGeom prst="rect">
            <a:avLst/>
          </a:prstGeom>
        </p:spPr>
      </p:pic>
      <p:sp>
        <p:nvSpPr>
          <p:cNvPr id="13"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eaLnBrk="1" hangingPunct="1">
              <a:defRPr/>
            </a:pPr>
            <a:r>
              <a:rPr lang="en-US" sz="4000" dirty="0">
                <a:solidFill>
                  <a:schemeClr val="bg1"/>
                </a:solidFill>
                <a:latin typeface="Arial"/>
                <a:cs typeface="Arial"/>
              </a:rPr>
              <a:t>COMMUNITY ORGANIZATION AND </a:t>
            </a:r>
          </a:p>
          <a:p>
            <a:pPr algn="ctr" eaLnBrk="1" hangingPunct="1">
              <a:defRPr/>
            </a:pPr>
            <a:r>
              <a:rPr lang="en-US" sz="4000" dirty="0">
                <a:solidFill>
                  <a:schemeClr val="bg1"/>
                </a:solidFill>
                <a:latin typeface="Arial"/>
                <a:cs typeface="Arial"/>
              </a:rPr>
              <a:t>NGO SUPPORT</a:t>
            </a:r>
            <a:endParaRPr lang="en-US" sz="4000" dirty="0">
              <a:solidFill>
                <a:schemeClr val="bg1"/>
              </a:solidFill>
              <a:latin typeface="Arial" charset="0"/>
            </a:endParaRPr>
          </a:p>
        </p:txBody>
      </p:sp>
      <p:sp>
        <p:nvSpPr>
          <p:cNvPr id="4" name="Rectangle 3"/>
          <p:cNvSpPr/>
          <p:nvPr/>
        </p:nvSpPr>
        <p:spPr>
          <a:xfrm>
            <a:off x="254260" y="1222385"/>
            <a:ext cx="6879019" cy="2123658"/>
          </a:xfrm>
          <a:prstGeom prst="rect">
            <a:avLst/>
          </a:prstGeom>
        </p:spPr>
        <p:txBody>
          <a:bodyPr wrap="square">
            <a:spAutoFit/>
          </a:bodyPr>
          <a:lstStyle/>
          <a:p>
            <a:pPr marL="342900" indent="-342900" algn="just">
              <a:buFont typeface="Courier New" panose="02070309020205020404" pitchFamily="49" charset="0"/>
              <a:buChar char="o"/>
            </a:pPr>
            <a:r>
              <a:rPr lang="en-US" sz="2200" dirty="0">
                <a:solidFill>
                  <a:schemeClr val="tx2">
                    <a:lumMod val="50000"/>
                  </a:schemeClr>
                </a:solidFill>
              </a:rPr>
              <a:t>Non-operating systems needed </a:t>
            </a:r>
            <a:r>
              <a:rPr lang="en-US" sz="2200" dirty="0">
                <a:solidFill>
                  <a:schemeClr val="tx2">
                    <a:lumMod val="50000"/>
                  </a:schemeClr>
                </a:solidFill>
                <a:cs typeface="Arial" panose="020B0604020202020204" pitchFamily="34" charset="0"/>
              </a:rPr>
              <a:t>generators and support activities (bulk water, water purification tablets, water filtration systems, etc.) </a:t>
            </a:r>
          </a:p>
          <a:p>
            <a:pPr marL="342900" indent="-342900" algn="just">
              <a:buFont typeface="Courier New" panose="02070309020205020404" pitchFamily="49" charset="0"/>
              <a:buChar char="o"/>
            </a:pPr>
            <a:r>
              <a:rPr lang="en-US" sz="2200" dirty="0">
                <a:solidFill>
                  <a:schemeClr val="tx2">
                    <a:lumMod val="50000"/>
                  </a:schemeClr>
                </a:solidFill>
              </a:rPr>
              <a:t>Solar PV with batteries at the Buenos Aires community water system Caguas and </a:t>
            </a:r>
            <a:r>
              <a:rPr lang="en-US" sz="2200" dirty="0" err="1">
                <a:solidFill>
                  <a:schemeClr val="tx2">
                    <a:lumMod val="50000"/>
                  </a:schemeClr>
                </a:solidFill>
              </a:rPr>
              <a:t>Sabana</a:t>
            </a:r>
            <a:r>
              <a:rPr lang="en-US" sz="2200" dirty="0">
                <a:solidFill>
                  <a:schemeClr val="tx2">
                    <a:lumMod val="50000"/>
                  </a:schemeClr>
                </a:solidFill>
              </a:rPr>
              <a:t> community water system in </a:t>
            </a:r>
            <a:r>
              <a:rPr lang="en-US" sz="2200" dirty="0" err="1">
                <a:solidFill>
                  <a:schemeClr val="tx2">
                    <a:lumMod val="50000"/>
                  </a:schemeClr>
                </a:solidFill>
              </a:rPr>
              <a:t>Orocovis</a:t>
            </a:r>
            <a:r>
              <a:rPr lang="en-US" sz="2200" dirty="0">
                <a:solidFill>
                  <a:schemeClr val="tx2">
                    <a:lumMod val="50000"/>
                  </a:schemeClr>
                </a:solidFill>
              </a:rPr>
              <a:t> thanks to Water Mission</a:t>
            </a:r>
          </a:p>
        </p:txBody>
      </p:sp>
    </p:spTree>
    <p:extLst>
      <p:ext uri="{BB962C8B-B14F-4D97-AF65-F5344CB8AC3E}">
        <p14:creationId xmlns:p14="http://schemas.microsoft.com/office/powerpoint/2010/main" val="3090452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453" y="979637"/>
            <a:ext cx="10515600" cy="1325563"/>
          </a:xfrm>
        </p:spPr>
        <p:txBody>
          <a:bodyPr/>
          <a:lstStyle/>
          <a:p>
            <a:r>
              <a:rPr lang="en-US" dirty="0">
                <a:solidFill>
                  <a:schemeClr val="accent1">
                    <a:lumMod val="50000"/>
                  </a:schemeClr>
                </a:solidFill>
              </a:rPr>
              <a:t>Recovery Timeline</a:t>
            </a:r>
          </a:p>
        </p:txBody>
      </p:sp>
      <p:grpSp>
        <p:nvGrpSpPr>
          <p:cNvPr id="27" name="Group 26"/>
          <p:cNvGrpSpPr/>
          <p:nvPr/>
        </p:nvGrpSpPr>
        <p:grpSpPr>
          <a:xfrm>
            <a:off x="131453" y="1867775"/>
            <a:ext cx="11734624" cy="4928711"/>
            <a:chOff x="342988" y="1262073"/>
            <a:chExt cx="11734624" cy="4928711"/>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2988" y="1262073"/>
              <a:ext cx="11734624" cy="4875255"/>
            </a:xfrm>
            <a:prstGeom prst="rect">
              <a:avLst/>
            </a:prstGeom>
          </p:spPr>
        </p:pic>
        <p:sp>
          <p:nvSpPr>
            <p:cNvPr id="15" name="TextBox 14"/>
            <p:cNvSpPr txBox="1"/>
            <p:nvPr/>
          </p:nvSpPr>
          <p:spPr>
            <a:xfrm>
              <a:off x="3099661" y="4990455"/>
              <a:ext cx="75786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E5D"/>
                  </a:solidFill>
                  <a:effectLst/>
                  <a:uLnTx/>
                  <a:uFillTx/>
                  <a:latin typeface="Calibri" panose="020F0502020204030204"/>
                  <a:ea typeface="+mn-ea"/>
                  <a:cs typeface="+mn-cs"/>
                </a:rPr>
                <a:t>The </a:t>
              </a:r>
              <a:r>
                <a:rPr kumimoji="0" lang="en-US" sz="1800" b="0" i="1" u="none" strike="noStrike" kern="1200" cap="none" spc="0" normalizeH="0" baseline="0" noProof="0" dirty="0">
                  <a:ln>
                    <a:noFill/>
                  </a:ln>
                  <a:solidFill>
                    <a:srgbClr val="5D5E5D"/>
                  </a:solidFill>
                  <a:effectLst/>
                  <a:uLnTx/>
                  <a:uFillTx/>
                  <a:latin typeface="Calibri" panose="020F0502020204030204"/>
                  <a:ea typeface="+mn-ea"/>
                  <a:cs typeface="+mn-cs"/>
                </a:rPr>
                <a:t>National Disaster Recovery Framework</a:t>
              </a:r>
              <a:r>
                <a:rPr kumimoji="0" lang="en-US" sz="1800" b="0" i="0" u="none" strike="noStrike" kern="1200" cap="none" spc="0" normalizeH="0" baseline="0" noProof="0" dirty="0">
                  <a:ln>
                    <a:noFill/>
                  </a:ln>
                  <a:solidFill>
                    <a:srgbClr val="5D5E5D"/>
                  </a:solidFill>
                  <a:effectLst/>
                  <a:uLnTx/>
                  <a:uFillTx/>
                  <a:latin typeface="Calibri" panose="020F0502020204030204"/>
                  <a:ea typeface="+mn-ea"/>
                  <a:cs typeface="+mn-cs"/>
                </a:rPr>
                <a:t> is a FEMA guide that enables effective recovery support to disaster-impacted States, Tribes, Territorial and local jurisdictions. It provides a flexible structure that enables disaster recovery managers to operate in a unified and collaborative manner.</a:t>
              </a:r>
            </a:p>
          </p:txBody>
        </p:sp>
        <p:sp>
          <p:nvSpPr>
            <p:cNvPr id="16" name="TextBox 15"/>
            <p:cNvSpPr txBox="1"/>
            <p:nvPr/>
          </p:nvSpPr>
          <p:spPr>
            <a:xfrm>
              <a:off x="8601559" y="1699498"/>
              <a:ext cx="2417735"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National Disaster Recovery Framework (NDRF)</a:t>
              </a:r>
            </a:p>
          </p:txBody>
        </p:sp>
        <p:sp>
          <p:nvSpPr>
            <p:cNvPr id="18" name="Rectangle 17"/>
            <p:cNvSpPr/>
            <p:nvPr/>
          </p:nvSpPr>
          <p:spPr>
            <a:xfrm>
              <a:off x="3130658" y="4324027"/>
              <a:ext cx="7067227" cy="325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Box 18"/>
            <p:cNvSpPr txBox="1"/>
            <p:nvPr/>
          </p:nvSpPr>
          <p:spPr>
            <a:xfrm>
              <a:off x="3097078" y="4192141"/>
              <a:ext cx="1800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12C1C"/>
                  </a:solidFill>
                  <a:effectLst/>
                  <a:uLnTx/>
                  <a:uFillTx/>
                  <a:latin typeface="Century Gothic" charset="0"/>
                  <a:ea typeface="Century Gothic" charset="0"/>
                  <a:cs typeface="Century Gothic" charset="0"/>
                </a:rPr>
                <a:t>SHORT-TERM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DAYS</a:t>
              </a:r>
            </a:p>
          </p:txBody>
        </p:sp>
        <p:sp>
          <p:nvSpPr>
            <p:cNvPr id="20" name="TextBox 19"/>
            <p:cNvSpPr txBox="1"/>
            <p:nvPr/>
          </p:nvSpPr>
          <p:spPr>
            <a:xfrm>
              <a:off x="5915184" y="4220553"/>
              <a:ext cx="1800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BD4F"/>
                  </a:solidFill>
                  <a:effectLst/>
                  <a:uLnTx/>
                  <a:uFillTx/>
                  <a:latin typeface="Century Gothic" charset="0"/>
                  <a:ea typeface="Century Gothic" charset="0"/>
                  <a:cs typeface="Century Gothic" charset="0"/>
                </a:rPr>
                <a:t>INTERMEDIATE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WEEKS-MONTHS</a:t>
              </a:r>
            </a:p>
          </p:txBody>
        </p:sp>
        <p:sp>
          <p:nvSpPr>
            <p:cNvPr id="21" name="TextBox 20"/>
            <p:cNvSpPr txBox="1"/>
            <p:nvPr/>
          </p:nvSpPr>
          <p:spPr>
            <a:xfrm>
              <a:off x="8826282" y="4202473"/>
              <a:ext cx="1800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BD4F"/>
                  </a:solidFill>
                  <a:effectLst/>
                  <a:uLnTx/>
                  <a:uFillTx/>
                  <a:latin typeface="Century Gothic" charset="0"/>
                  <a:ea typeface="Century Gothic" charset="0"/>
                  <a:cs typeface="Century Gothic" charset="0"/>
                </a:rPr>
                <a:t>LONG TERMS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MONTHS-YEARS</a:t>
              </a:r>
            </a:p>
          </p:txBody>
        </p:sp>
        <p:sp>
          <p:nvSpPr>
            <p:cNvPr id="23" name="Rectangle 22"/>
            <p:cNvSpPr/>
            <p:nvPr/>
          </p:nvSpPr>
          <p:spPr>
            <a:xfrm>
              <a:off x="694841" y="4321444"/>
              <a:ext cx="1753892" cy="35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TextBox 23"/>
            <p:cNvSpPr txBox="1"/>
            <p:nvPr/>
          </p:nvSpPr>
          <p:spPr>
            <a:xfrm>
              <a:off x="537275" y="4205057"/>
              <a:ext cx="1800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6422"/>
                  </a:solidFill>
                  <a:effectLst/>
                  <a:uLnTx/>
                  <a:uFillTx/>
                  <a:latin typeface="Century Gothic" charset="0"/>
                  <a:ea typeface="Century Gothic" charset="0"/>
                  <a:cs typeface="Century Gothic" charset="0"/>
                </a:rPr>
                <a:t>PREPAREDNESS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ONGOING</a:t>
              </a:r>
            </a:p>
          </p:txBody>
        </p:sp>
        <p:sp>
          <p:nvSpPr>
            <p:cNvPr id="25" name="TextBox 24"/>
            <p:cNvSpPr txBox="1"/>
            <p:nvPr/>
          </p:nvSpPr>
          <p:spPr>
            <a:xfrm rot="5400000">
              <a:off x="10353264" y="2562060"/>
              <a:ext cx="2659752"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868"/>
                  </a:solidFill>
                  <a:effectLst/>
                  <a:uLnTx/>
                  <a:uFillTx/>
                  <a:latin typeface="Century Gothic" charset="0"/>
                  <a:ea typeface="Century Gothic" charset="0"/>
                  <a:cs typeface="Century Gothic" charset="0"/>
                </a:rPr>
                <a:t>SIZE AND SCOPE OF DISASTER AND RECOVERY EFFORTS</a:t>
              </a:r>
            </a:p>
          </p:txBody>
        </p:sp>
      </p:grpSp>
      <p:sp>
        <p:nvSpPr>
          <p:cNvPr id="14" name="Title 1">
            <a:extLst>
              <a:ext uri="{FF2B5EF4-FFF2-40B4-BE49-F238E27FC236}">
                <a16:creationId xmlns:a16="http://schemas.microsoft.com/office/drawing/2014/main" xmlns="" id="{F846642F-0624-4181-84DA-0D4CE9784C7A}"/>
              </a:ext>
            </a:extLst>
          </p:cNvPr>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a:defRPr/>
            </a:pPr>
            <a:r>
              <a:rPr lang="en-US" sz="4000" dirty="0">
                <a:solidFill>
                  <a:schemeClr val="bg1"/>
                </a:solidFill>
                <a:latin typeface="Calibri" pitchFamily="-107" charset="0"/>
                <a:ea typeface="ＭＳ Ｐゴシック" pitchFamily="-107" charset="-128"/>
                <a:cs typeface="ＭＳ Ｐゴシック" pitchFamily="-107" charset="-128"/>
              </a:rPr>
              <a:t>NATIONAL DISASTER </a:t>
            </a:r>
          </a:p>
          <a:p>
            <a:pPr algn="ctr">
              <a:defRPr/>
            </a:pPr>
            <a:r>
              <a:rPr lang="en-US" sz="4000" dirty="0">
                <a:solidFill>
                  <a:schemeClr val="bg1"/>
                </a:solidFill>
                <a:latin typeface="Calibri" pitchFamily="-107" charset="0"/>
                <a:ea typeface="ＭＳ Ｐゴシック" pitchFamily="-107" charset="-128"/>
                <a:cs typeface="ＭＳ Ｐゴシック" pitchFamily="-107" charset="-128"/>
              </a:rPr>
              <a:t>RECOVERY FRAMEWORK (NDRF)</a:t>
            </a:r>
          </a:p>
        </p:txBody>
      </p:sp>
    </p:spTree>
    <p:extLst>
      <p:ext uri="{BB962C8B-B14F-4D97-AF65-F5344CB8AC3E}">
        <p14:creationId xmlns:p14="http://schemas.microsoft.com/office/powerpoint/2010/main" val="94881397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524000" y="1323476"/>
            <a:ext cx="8975558" cy="4824663"/>
          </a:xfrm>
        </p:spPr>
        <p:txBody>
          <a:bodyPr>
            <a:noAutofit/>
          </a:bodyPr>
          <a:lstStyle/>
          <a:p>
            <a:pPr algn="just">
              <a:buFont typeface="Courier New" panose="02070309020205020404" pitchFamily="49" charset="0"/>
              <a:buChar char="o"/>
            </a:pPr>
            <a:r>
              <a:rPr lang="en-US" sz="1800" dirty="0">
                <a:solidFill>
                  <a:schemeClr val="accent5">
                    <a:lumMod val="50000"/>
                  </a:schemeClr>
                </a:solidFill>
                <a:latin typeface="Arial" panose="020B0604020202020204" pitchFamily="34" charset="0"/>
                <a:cs typeface="Arial" panose="020B0604020202020204" pitchFamily="34" charset="0"/>
              </a:rPr>
              <a:t>The Recovery Support Functions (RSFs) comprise the coordinating structure for key functional areas of assistance in the NDRF. </a:t>
            </a:r>
          </a:p>
          <a:p>
            <a:pPr algn="just">
              <a:buFont typeface="Courier New" panose="02070309020205020404" pitchFamily="49" charset="0"/>
              <a:buChar char="o"/>
            </a:pPr>
            <a:r>
              <a:rPr lang="en-US" sz="1800" dirty="0">
                <a:solidFill>
                  <a:schemeClr val="accent5">
                    <a:lumMod val="50000"/>
                  </a:schemeClr>
                </a:solidFill>
                <a:latin typeface="Arial" panose="020B0604020202020204" pitchFamily="34" charset="0"/>
                <a:cs typeface="Arial" panose="020B0604020202020204" pitchFamily="34" charset="0"/>
              </a:rPr>
              <a:t>Their purpose is to support local governments by facilitating problem solving, improving access to resources and by fostering coordination among State and Federal agencies, nongovernmental partners and stakeholders.  </a:t>
            </a:r>
          </a:p>
          <a:p>
            <a:pPr algn="just">
              <a:buFont typeface="Courier New" panose="02070309020205020404" pitchFamily="49" charset="0"/>
              <a:buChar char="o"/>
            </a:pPr>
            <a:r>
              <a:rPr lang="en-US" sz="1800" dirty="0">
                <a:solidFill>
                  <a:schemeClr val="accent5">
                    <a:lumMod val="50000"/>
                  </a:schemeClr>
                </a:solidFill>
                <a:latin typeface="Arial" panose="020B0604020202020204" pitchFamily="34" charset="0"/>
                <a:cs typeface="Arial" panose="020B0604020202020204" pitchFamily="34" charset="0"/>
              </a:rPr>
              <a:t>RSFs for Hurricane María include:</a:t>
            </a:r>
          </a:p>
          <a:p>
            <a:pPr marL="0" indent="0" algn="just">
              <a:buNone/>
            </a:pPr>
            <a:endParaRPr lang="en-US" sz="100" dirty="0">
              <a:solidFill>
                <a:schemeClr val="accent5">
                  <a:lumMod val="50000"/>
                </a:schemeClr>
              </a:solidFill>
              <a:latin typeface="Arial" panose="020B0604020202020204" pitchFamily="34" charset="0"/>
              <a:cs typeface="Arial" panose="020B0604020202020204" pitchFamily="34" charset="0"/>
            </a:endParaRP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Community Planning and Capacity Building (CPCB) Recovery Support Function </a:t>
            </a:r>
            <a:r>
              <a:rPr lang="en-US" sz="1800" dirty="0">
                <a:solidFill>
                  <a:schemeClr val="accent5">
                    <a:lumMod val="50000"/>
                  </a:schemeClr>
                </a:solidFill>
                <a:latin typeface="Arial" panose="020B0604020202020204" pitchFamily="34" charset="0"/>
                <a:cs typeface="Arial" panose="020B0604020202020204" pitchFamily="34" charset="0"/>
              </a:rPr>
              <a:t>(U.S. FEMA) </a:t>
            </a: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Economic Recovery Support Function </a:t>
            </a:r>
            <a:r>
              <a:rPr lang="en-US" sz="1800" dirty="0">
                <a:solidFill>
                  <a:schemeClr val="accent5">
                    <a:lumMod val="50000"/>
                  </a:schemeClr>
                </a:solidFill>
                <a:latin typeface="Arial" panose="020B0604020202020204" pitchFamily="34" charset="0"/>
                <a:cs typeface="Arial" panose="020B0604020202020204" pitchFamily="34" charset="0"/>
              </a:rPr>
              <a:t> (U.S. Department of Commerce) </a:t>
            </a: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Health and Social Services Recovery Support Function </a:t>
            </a:r>
            <a:r>
              <a:rPr lang="en-US" sz="1800" dirty="0">
                <a:solidFill>
                  <a:schemeClr val="accent5">
                    <a:lumMod val="50000"/>
                  </a:schemeClr>
                </a:solidFill>
                <a:latin typeface="Arial" panose="020B0604020202020204" pitchFamily="34" charset="0"/>
                <a:cs typeface="Arial" panose="020B0604020202020204" pitchFamily="34" charset="0"/>
              </a:rPr>
              <a:t>(U.S. Department of Health and Human Services)</a:t>
            </a: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Housing Recovery Support Function</a:t>
            </a:r>
            <a:r>
              <a:rPr lang="en-US" sz="1800" dirty="0">
                <a:solidFill>
                  <a:schemeClr val="accent5">
                    <a:lumMod val="50000"/>
                  </a:schemeClr>
                </a:solidFill>
                <a:latin typeface="Arial" panose="020B0604020202020204" pitchFamily="34" charset="0"/>
                <a:cs typeface="Arial" panose="020B0604020202020204" pitchFamily="34" charset="0"/>
              </a:rPr>
              <a:t> (U.S. Department of Housing and Urban Development)</a:t>
            </a: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Infrastructure Systems Recovery Support Function </a:t>
            </a:r>
            <a:r>
              <a:rPr lang="en-US" sz="1800" dirty="0">
                <a:solidFill>
                  <a:schemeClr val="accent5">
                    <a:lumMod val="50000"/>
                  </a:schemeClr>
                </a:solidFill>
                <a:latin typeface="Arial" panose="020B0604020202020204" pitchFamily="34" charset="0"/>
                <a:cs typeface="Arial" panose="020B0604020202020204" pitchFamily="34" charset="0"/>
              </a:rPr>
              <a:t>(U.S. Army Corps of Engineers) </a:t>
            </a:r>
          </a:p>
          <a:p>
            <a:pPr marL="698500" algn="just">
              <a:buFont typeface="+mj-lt"/>
              <a:buAutoNum type="arabicPeriod"/>
            </a:pPr>
            <a:r>
              <a:rPr lang="en-US" sz="1800" b="1" dirty="0">
                <a:solidFill>
                  <a:schemeClr val="accent5">
                    <a:lumMod val="50000"/>
                  </a:schemeClr>
                </a:solidFill>
                <a:latin typeface="Arial" panose="020B0604020202020204" pitchFamily="34" charset="0"/>
                <a:cs typeface="Arial" panose="020B0604020202020204" pitchFamily="34" charset="0"/>
              </a:rPr>
              <a:t>Natural and Cultural Resources Recovery Support Function </a:t>
            </a:r>
            <a:r>
              <a:rPr lang="en-US" sz="1800" dirty="0">
                <a:solidFill>
                  <a:schemeClr val="accent5">
                    <a:lumMod val="50000"/>
                  </a:schemeClr>
                </a:solidFill>
                <a:latin typeface="Arial" panose="020B0604020202020204" pitchFamily="34" charset="0"/>
                <a:cs typeface="Arial" panose="020B0604020202020204" pitchFamily="34" charset="0"/>
              </a:rPr>
              <a:t>(U.S. Department of Interior) </a:t>
            </a:r>
          </a:p>
          <a:p>
            <a:pPr>
              <a:buFont typeface="Arial" pitchFamily="-107" charset="0"/>
              <a:buNone/>
              <a:defRPr/>
            </a:pPr>
            <a:endParaRPr lang="en-US" sz="1800" dirty="0">
              <a:latin typeface="Arial" panose="020B0604020202020204" pitchFamily="34" charset="0"/>
              <a:cs typeface="Arial" panose="020B0604020202020204" pitchFamily="34" charset="0"/>
            </a:endParaRPr>
          </a:p>
          <a:p>
            <a:pPr>
              <a:buFont typeface="Arial" pitchFamily="-107" charset="0"/>
              <a:buNone/>
              <a:defRPr/>
            </a:pPr>
            <a:endParaRPr lang="en-US" sz="1800" dirty="0">
              <a:latin typeface="Arial" panose="020B0604020202020204" pitchFamily="34" charset="0"/>
              <a:cs typeface="Arial" panose="020B0604020202020204" pitchFamily="34" charset="0"/>
            </a:endParaRPr>
          </a:p>
          <a:p>
            <a:pPr>
              <a:buFont typeface="Arial" pitchFamily="-107" charset="0"/>
              <a:buNone/>
              <a:defRPr/>
            </a:pPr>
            <a:endParaRPr lang="en-US" sz="1800" dirty="0">
              <a:latin typeface="Arial" panose="020B0604020202020204" pitchFamily="34" charset="0"/>
              <a:cs typeface="Arial" panose="020B0604020202020204" pitchFamily="34" charset="0"/>
            </a:endParaRPr>
          </a:p>
        </p:txBody>
      </p:sp>
      <p:sp>
        <p:nvSpPr>
          <p:cNvPr id="9" name="Title 1"/>
          <p:cNvSpPr txBox="1">
            <a:spLocks/>
          </p:cNvSpPr>
          <p:nvPr/>
        </p:nvSpPr>
        <p:spPr bwMode="auto">
          <a:xfrm>
            <a:off x="0" y="0"/>
            <a:ext cx="12192000" cy="1143000"/>
          </a:xfrm>
          <a:prstGeom prst="rect">
            <a:avLst/>
          </a:prstGeom>
          <a:solidFill>
            <a:schemeClr val="bg1">
              <a:lumMod val="50000"/>
            </a:schemeClr>
          </a:solidFill>
          <a:ln w="9525">
            <a:noFill/>
            <a:miter lim="800000"/>
            <a:headEnd/>
            <a:tailEnd/>
          </a:ln>
        </p:spPr>
        <p:txBody>
          <a:bodyPr anchor="ctr"/>
          <a:lstStyle/>
          <a:p>
            <a:pPr algn="ctr">
              <a:defRPr/>
            </a:pPr>
            <a:r>
              <a:rPr lang="en-US" sz="4000" dirty="0">
                <a:solidFill>
                  <a:schemeClr val="bg1"/>
                </a:solidFill>
                <a:latin typeface="Calibri" pitchFamily="-107" charset="0"/>
                <a:ea typeface="ＭＳ Ｐゴシック" pitchFamily="-107" charset="-128"/>
                <a:cs typeface="ＭＳ Ｐゴシック" pitchFamily="-107" charset="-128"/>
              </a:rPr>
              <a:t>NATIONAL DISASTER </a:t>
            </a:r>
          </a:p>
          <a:p>
            <a:pPr algn="ctr">
              <a:defRPr/>
            </a:pPr>
            <a:r>
              <a:rPr lang="en-US" sz="4000" dirty="0">
                <a:solidFill>
                  <a:schemeClr val="bg1"/>
                </a:solidFill>
                <a:latin typeface="Calibri" pitchFamily="-107" charset="0"/>
                <a:ea typeface="ＭＳ Ｐゴシック" pitchFamily="-107" charset="-128"/>
                <a:cs typeface="ＭＳ Ｐゴシック" pitchFamily="-107" charset="-128"/>
              </a:rPr>
              <a:t>RECOVERY FRAMEWORK (NDRF)</a:t>
            </a:r>
          </a:p>
        </p:txBody>
      </p:sp>
      <p:pic>
        <p:nvPicPr>
          <p:cNvPr id="4" name="Picture 3" descr="Image result for epa logo">
            <a:extLst>
              <a:ext uri="{FF2B5EF4-FFF2-40B4-BE49-F238E27FC236}">
                <a16:creationId xmlns:a16="http://schemas.microsoft.com/office/drawing/2014/main" xmlns="" id="{BD1B8E1F-90EC-4D54-BBE6-A9C7A53F9D0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689" y="6257925"/>
            <a:ext cx="1243288" cy="36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2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Records_x0020_Date xmlns="2582b1f2-f229-4059-a083-9301195af230"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IMAddress xmlns="http://schemas.microsoft.com/sharepoint/v3" xsi:nil="true"/>
    <Rights xmlns="4ffa91fb-a0ff-4ac5-b2db-65c790d184a4" xsi:nil="true"/>
    <Document_x0020_Creation_x0020_Date xmlns="4ffa91fb-a0ff-4ac5-b2db-65c790d184a4">2019-08-13T02:45:11+00:00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2582b1f2-f229-4059-a083-9301195af230">Pending</Records_x0020_Status>
  </documentManagement>
</p:properties>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ct:contentTypeSchema xmlns:ct="http://schemas.microsoft.com/office/2006/metadata/contentType" xmlns:ma="http://schemas.microsoft.com/office/2006/metadata/properties/metaAttributes" ct:_="" ma:_="" ma:contentTypeName="Document" ma:contentTypeID="0x0101000BAA6D5ED4B4BC46B9B6B762A5D8A3D7" ma:contentTypeVersion="32" ma:contentTypeDescription="Create a new document." ma:contentTypeScope="" ma:versionID="3d19479b313892b2fff0273f001471eb">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2582b1f2-f229-4059-a083-9301195af230" xmlns:ns7="9d3bad2d-06d1-457f-a772-667b7b4e052f" targetNamespace="http://schemas.microsoft.com/office/2006/metadata/properties" ma:root="true" ma:fieldsID="ccbbaedc61ef8239c9b33480cf9e098b" ns1:_="" ns3:_="" ns4:_="" ns5:_="" ns6:_="" ns7:_="">
    <xsd:import namespace="http://schemas.microsoft.com/sharepoint/v3"/>
    <xsd:import namespace="4ffa91fb-a0ff-4ac5-b2db-65c790d184a4"/>
    <xsd:import namespace="http://schemas.microsoft.com/sharepoint.v3"/>
    <xsd:import namespace="http://schemas.microsoft.com/sharepoint/v3/fields"/>
    <xsd:import namespace="2582b1f2-f229-4059-a083-9301195af230"/>
    <xsd:import namespace="9d3bad2d-06d1-457f-a772-667b7b4e052f"/>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1:IMAddress" minOccurs="0"/>
                <xsd:element ref="ns6:SharingHintHash" minOccurs="0"/>
                <xsd:element ref="ns6:SharedWithDetails" minOccurs="0"/>
                <xsd:element ref="ns7:MediaServiceMetadata" minOccurs="0"/>
                <xsd:element ref="ns7:MediaServiceFastMetadata" minOccurs="0"/>
                <xsd:element ref="ns7:MediaServiceAutoTags" minOccurs="0"/>
                <xsd:element ref="ns7:MediaServiceDateTaken" minOccurs="0"/>
                <xsd:element ref="ns7:MediaServiceLocation" minOccurs="0"/>
                <xsd:element ref="ns7:MediaServiceOCR" minOccurs="0"/>
                <xsd:element ref="ns6:Records_x0020_Status" minOccurs="0"/>
                <xsd:element ref="ns6:Records_x0020_Date" minOccurs="0"/>
                <xsd:element ref="ns7:MediaServiceGenerationTime" minOccurs="0"/>
                <xsd:element ref="ns7: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IMAddress" ma:index="2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5dd040a-c1a0-4d2d-83c9-456ec3f80650}" ma:internalName="TaxCatchAllLabel" ma:readOnly="true" ma:showField="CatchAllDataLabel" ma:web="2582b1f2-f229-4059-a083-9301195af230">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5dd040a-c1a0-4d2d-83c9-456ec3f80650}" ma:internalName="TaxCatchAll" ma:showField="CatchAllData" ma:web="2582b1f2-f229-4059-a083-9301195af23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82b1f2-f229-4059-a083-9301195af230"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0" nillable="true" ma:displayName="Sharing Hint Hash" ma:internalName="SharingHintHash" ma:readOnly="true">
      <xsd:simpleType>
        <xsd:restriction base="dms:Text"/>
      </xsd:simpleType>
    </xsd:element>
    <xsd:element name="SharedWithDetails" ma:index="31" nillable="true" ma:displayName="Shared With Details" ma:internalName="SharedWithDetails" ma:readOnly="true">
      <xsd:simpleType>
        <xsd:restriction base="dms:Note">
          <xsd:maxLength value="255"/>
        </xsd:restriction>
      </xsd:simpleType>
    </xsd:element>
    <xsd:element name="Records_x0020_Status" ma:index="38" nillable="true" ma:displayName="Records Status" ma:default="Pending" ma:internalName="Records_x0020_Status">
      <xsd:simpleType>
        <xsd:restriction base="dms:Text"/>
      </xsd:simpleType>
    </xsd:element>
    <xsd:element name="Records_x0020_Date" ma:index="39"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d3bad2d-06d1-457f-a772-667b7b4e052f" elementFormDefault="qualified">
    <xsd:import namespace="http://schemas.microsoft.com/office/2006/documentManagement/types"/>
    <xsd:import namespace="http://schemas.microsoft.com/office/infopath/2007/PartnerControls"/>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AutoTags" ma:index="34" nillable="true" ma:displayName="MediaServiceAutoTags" ma:description="" ma:internalName="MediaServiceAutoTags" ma:readOnly="true">
      <xsd:simpleType>
        <xsd:restriction base="dms:Text"/>
      </xsd:simpleType>
    </xsd:element>
    <xsd:element name="MediaServiceDateTaken" ma:index="35" nillable="true" ma:displayName="MediaServiceDateTaken" ma:description="" ma:hidden="true" ma:internalName="MediaServiceDateTaken" ma:readOnly="true">
      <xsd:simpleType>
        <xsd:restriction base="dms:Text"/>
      </xsd:simpleType>
    </xsd:element>
    <xsd:element name="MediaServiceLocation" ma:index="36" nillable="true" ma:displayName="MediaServiceLocation" ma:internalName="MediaServiceLocation" ma:readOnly="true">
      <xsd:simpleType>
        <xsd:restriction base="dms:Text"/>
      </xsd:simpleType>
    </xsd:element>
    <xsd:element name="MediaServiceOCR" ma:index="37" nillable="true" ma:displayName="MediaServiceOCR" ma:internalName="MediaServiceOCR"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SharedContentType xmlns="Microsoft.SharePoint.Taxonomy.ContentTypeSync" SourceId="29f62856-1543-49d4-a736-4569d363f533" ContentTypeId="0x0101" PreviousValue="false"/>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BB0343AE-2361-4C15-87C8-0E66A0E90F09}">
  <ds:schemaRefs>
    <ds:schemaRef ds:uri="ESRI.ArcGIS.Mapping.OfficeIntegration.PowerPointInfo"/>
  </ds:schemaRefs>
</ds:datastoreItem>
</file>

<file path=customXml/itemProps10.xml><?xml version="1.0" encoding="utf-8"?>
<ds:datastoreItem xmlns:ds="http://schemas.openxmlformats.org/officeDocument/2006/customXml" ds:itemID="{4BC22554-5F6C-4735-9687-DB3B34551802}">
  <ds:schemaRefs>
    <ds:schemaRef ds:uri="ESRI.ArcGIS.Mapping.OfficeIntegration.PowerPointInfo"/>
  </ds:schemaRefs>
</ds:datastoreItem>
</file>

<file path=customXml/itemProps11.xml><?xml version="1.0" encoding="utf-8"?>
<ds:datastoreItem xmlns:ds="http://schemas.openxmlformats.org/officeDocument/2006/customXml" ds:itemID="{D232CFF1-93E4-4E3C-8DA0-76F76BA3B0AE}">
  <ds:schemaRefs>
    <ds:schemaRef ds:uri="ESRI.ArcGIS.Mapping.OfficeIntegration.PowerPointInfo"/>
  </ds:schemaRefs>
</ds:datastoreItem>
</file>

<file path=customXml/itemProps12.xml><?xml version="1.0" encoding="utf-8"?>
<ds:datastoreItem xmlns:ds="http://schemas.openxmlformats.org/officeDocument/2006/customXml" ds:itemID="{0CA0ED5D-2E7A-45B5-AEC2-40A0F79BAF8F}">
  <ds:schemaRefs>
    <ds:schemaRef ds:uri="ESRI.ArcGIS.Mapping.OfficeIntegration.PowerPointInfo"/>
  </ds:schemaRefs>
</ds:datastoreItem>
</file>

<file path=customXml/itemProps13.xml><?xml version="1.0" encoding="utf-8"?>
<ds:datastoreItem xmlns:ds="http://schemas.openxmlformats.org/officeDocument/2006/customXml" ds:itemID="{650B9E13-36FF-4924-8D66-9B2A11F9317E}">
  <ds:schemaRefs>
    <ds:schemaRef ds:uri="ESRI.ArcGIS.Mapping.OfficeIntegration.PowerPointInfo"/>
  </ds:schemaRefs>
</ds:datastoreItem>
</file>

<file path=customXml/itemProps14.xml><?xml version="1.0" encoding="utf-8"?>
<ds:datastoreItem xmlns:ds="http://schemas.openxmlformats.org/officeDocument/2006/customXml" ds:itemID="{9E124CE7-BE77-4C32-998F-328487010F98}">
  <ds:schemaRefs>
    <ds:schemaRef ds:uri="http://purl.org/dc/elements/1.1/"/>
    <ds:schemaRef ds:uri="http://schemas.microsoft.com/office/2006/metadata/properties"/>
    <ds:schemaRef ds:uri="9d3bad2d-06d1-457f-a772-667b7b4e052f"/>
    <ds:schemaRef ds:uri="http://schemas.microsoft.com/sharepoint/v3"/>
    <ds:schemaRef ds:uri="http://purl.org/dc/terms/"/>
    <ds:schemaRef ds:uri="2582b1f2-f229-4059-a083-9301195af230"/>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fields"/>
    <ds:schemaRef ds:uri="http://schemas.microsoft.com/sharepoint.v3"/>
    <ds:schemaRef ds:uri="4ffa91fb-a0ff-4ac5-b2db-65c790d184a4"/>
    <ds:schemaRef ds:uri="http://www.w3.org/XML/1998/namespace"/>
    <ds:schemaRef ds:uri="http://purl.org/dc/dcmitype/"/>
  </ds:schemaRefs>
</ds:datastoreItem>
</file>

<file path=customXml/itemProps15.xml><?xml version="1.0" encoding="utf-8"?>
<ds:datastoreItem xmlns:ds="http://schemas.openxmlformats.org/officeDocument/2006/customXml" ds:itemID="{3D9E1ABF-433B-4E53-A981-6771FD9AF6DE}">
  <ds:schemaRefs>
    <ds:schemaRef ds:uri="ESRI.ArcGIS.Mapping.OfficeIntegration.PowerPointInfo"/>
  </ds:schemaRefs>
</ds:datastoreItem>
</file>

<file path=customXml/itemProps16.xml><?xml version="1.0" encoding="utf-8"?>
<ds:datastoreItem xmlns:ds="http://schemas.openxmlformats.org/officeDocument/2006/customXml" ds:itemID="{DA2887FF-EE74-4FBD-91B8-895702429663}">
  <ds:schemaRefs>
    <ds:schemaRef ds:uri="ESRI.ArcGIS.Mapping.OfficeIntegration.PowerPointInfo"/>
  </ds:schemaRefs>
</ds:datastoreItem>
</file>

<file path=customXml/itemProps17.xml><?xml version="1.0" encoding="utf-8"?>
<ds:datastoreItem xmlns:ds="http://schemas.openxmlformats.org/officeDocument/2006/customXml" ds:itemID="{E79A2072-4E7C-4F42-8657-9FAB747550AE}">
  <ds:schemaRefs>
    <ds:schemaRef ds:uri="http://schemas.microsoft.com/sharepoint/v3/contenttype/forms"/>
  </ds:schemaRefs>
</ds:datastoreItem>
</file>

<file path=customXml/itemProps18.xml><?xml version="1.0" encoding="utf-8"?>
<ds:datastoreItem xmlns:ds="http://schemas.openxmlformats.org/officeDocument/2006/customXml" ds:itemID="{B7A5543F-9FB6-4F79-ABD0-1605AD908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2582b1f2-f229-4059-a083-9301195af230"/>
    <ds:schemaRef ds:uri="9d3bad2d-06d1-457f-a772-667b7b4e05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60708A18-89DA-42F7-B88A-9DC90AF02D84}">
  <ds:schemaRefs>
    <ds:schemaRef ds:uri="ESRI.ArcGIS.Mapping.OfficeIntegration.PowerPointInfo"/>
  </ds:schemaRefs>
</ds:datastoreItem>
</file>

<file path=customXml/itemProps2.xml><?xml version="1.0" encoding="utf-8"?>
<ds:datastoreItem xmlns:ds="http://schemas.openxmlformats.org/officeDocument/2006/customXml" ds:itemID="{0B3360C1-8194-4269-8FD6-E3BC67F7989B}">
  <ds:schemaRefs>
    <ds:schemaRef ds:uri="ESRI.ArcGIS.Mapping.OfficeIntegration.PowerPointInfo"/>
  </ds:schemaRefs>
</ds:datastoreItem>
</file>

<file path=customXml/itemProps20.xml><?xml version="1.0" encoding="utf-8"?>
<ds:datastoreItem xmlns:ds="http://schemas.openxmlformats.org/officeDocument/2006/customXml" ds:itemID="{ADD74963-A9B9-4424-BA31-1BFE6EF1ECF2}">
  <ds:schemaRefs>
    <ds:schemaRef ds:uri="ESRI.ArcGIS.Mapping.OfficeIntegration.PowerPointInfo"/>
  </ds:schemaRefs>
</ds:datastoreItem>
</file>

<file path=customXml/itemProps3.xml><?xml version="1.0" encoding="utf-8"?>
<ds:datastoreItem xmlns:ds="http://schemas.openxmlformats.org/officeDocument/2006/customXml" ds:itemID="{55DC532C-F966-4E70-A909-7403248B41DF}">
  <ds:schemaRefs>
    <ds:schemaRef ds:uri="ESRI.ArcGIS.Mapping.OfficeIntegration.PowerPointInfo"/>
  </ds:schemaRefs>
</ds:datastoreItem>
</file>

<file path=customXml/itemProps4.xml><?xml version="1.0" encoding="utf-8"?>
<ds:datastoreItem xmlns:ds="http://schemas.openxmlformats.org/officeDocument/2006/customXml" ds:itemID="{745CCE90-85BE-40E3-8781-A07799E5DD20}">
  <ds:schemaRefs>
    <ds:schemaRef ds:uri="Microsoft.SharePoint.Taxonomy.ContentTypeSync"/>
  </ds:schemaRefs>
</ds:datastoreItem>
</file>

<file path=customXml/itemProps5.xml><?xml version="1.0" encoding="utf-8"?>
<ds:datastoreItem xmlns:ds="http://schemas.openxmlformats.org/officeDocument/2006/customXml" ds:itemID="{B86DDE99-ADFB-44F3-A6FB-7309710392F7}">
  <ds:schemaRefs>
    <ds:schemaRef ds:uri="ESRI.ArcGIS.Mapping.OfficeIntegration.PowerPointInfo"/>
  </ds:schemaRefs>
</ds:datastoreItem>
</file>

<file path=customXml/itemProps6.xml><?xml version="1.0" encoding="utf-8"?>
<ds:datastoreItem xmlns:ds="http://schemas.openxmlformats.org/officeDocument/2006/customXml" ds:itemID="{13DE9536-4464-4A29-AE38-6B18798B2DE2}">
  <ds:schemaRefs>
    <ds:schemaRef ds:uri="ESRI.ArcGIS.Mapping.OfficeIntegration.PowerPointInfo"/>
  </ds:schemaRefs>
</ds:datastoreItem>
</file>

<file path=customXml/itemProps7.xml><?xml version="1.0" encoding="utf-8"?>
<ds:datastoreItem xmlns:ds="http://schemas.openxmlformats.org/officeDocument/2006/customXml" ds:itemID="{A49C7686-AD3E-416E-ADD7-5C19B82ADCB6}">
  <ds:schemaRefs>
    <ds:schemaRef ds:uri="ESRI.ArcGIS.Mapping.OfficeIntegration.PowerPointInfo"/>
  </ds:schemaRefs>
</ds:datastoreItem>
</file>

<file path=customXml/itemProps8.xml><?xml version="1.0" encoding="utf-8"?>
<ds:datastoreItem xmlns:ds="http://schemas.openxmlformats.org/officeDocument/2006/customXml" ds:itemID="{E8909F4F-F6FF-46DA-9164-5F547C7A32DD}">
  <ds:schemaRefs>
    <ds:schemaRef ds:uri="ESRI.ArcGIS.Mapping.OfficeIntegration.PowerPointInfo"/>
  </ds:schemaRefs>
</ds:datastoreItem>
</file>

<file path=customXml/itemProps9.xml><?xml version="1.0" encoding="utf-8"?>
<ds:datastoreItem xmlns:ds="http://schemas.openxmlformats.org/officeDocument/2006/customXml" ds:itemID="{FA986C82-9209-43F8-8A08-2FBAE5C7441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4160</TotalTime>
  <Words>1297</Words>
  <Application>Microsoft Office PowerPoint</Application>
  <PresentationFormat>Custom</PresentationFormat>
  <Paragraphs>219</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Recovery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Flood Control And drainage Solutions Team Relationships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Guerrero, Carmen</dc:creator>
  <cp:lastModifiedBy>Windows User</cp:lastModifiedBy>
  <cp:revision>73</cp:revision>
  <dcterms:created xsi:type="dcterms:W3CDTF">2019-03-14T03:36:12Z</dcterms:created>
  <dcterms:modified xsi:type="dcterms:W3CDTF">2019-10-24T21:14:56Z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0x0101000BAA6D5ED4B4BC46B9B6B762A5D8A3D7</vt:lpwstr>
  </property>
</Properties>
</file>