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3"/>
  </p:notesMasterIdLst>
  <p:sldIdLst>
    <p:sldId id="895" r:id="rId3"/>
    <p:sldId id="264" r:id="rId4"/>
    <p:sldId id="2947" r:id="rId5"/>
    <p:sldId id="2938" r:id="rId6"/>
    <p:sldId id="2936" r:id="rId7"/>
    <p:sldId id="898" r:id="rId8"/>
    <p:sldId id="2944" r:id="rId9"/>
    <p:sldId id="2945" r:id="rId10"/>
    <p:sldId id="2946" r:id="rId11"/>
    <p:sldId id="2943" r:id="rId1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7E28FF-7C13-44F8-ADAD-C0D824492C36}">
          <p14:sldIdLst>
            <p14:sldId id="895"/>
            <p14:sldId id="264"/>
            <p14:sldId id="2947"/>
            <p14:sldId id="2938"/>
            <p14:sldId id="2936"/>
            <p14:sldId id="898"/>
            <p14:sldId id="2944"/>
            <p14:sldId id="2945"/>
            <p14:sldId id="2946"/>
            <p14:sldId id="294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orres, Tito" initials="TT" lastIdx="1" clrIdx="5">
    <p:extLst>
      <p:ext uri="{19B8F6BF-5375-455C-9EA6-DF929625EA0E}">
        <p15:presenceInfo xmlns:p15="http://schemas.microsoft.com/office/powerpoint/2012/main" userId="S-1-5-21-238447276-1040861923-1850952788-2002544" providerId="AD"/>
      </p:ext>
    </p:extLst>
  </p:cmAuthor>
  <p:cmAuthor id="1" name="Hadjialiloo, Arezu" initials="AH" lastIdx="6" clrIdx="0">
    <p:extLst>
      <p:ext uri="{19B8F6BF-5375-455C-9EA6-DF929625EA0E}">
        <p15:presenceInfo xmlns:p15="http://schemas.microsoft.com/office/powerpoint/2012/main" userId="Hadjialiloo, Arezu" providerId="None"/>
      </p:ext>
    </p:extLst>
  </p:cmAuthor>
  <p:cmAuthor id="2" name="Ernst, Pat (US - Tallahassee)" initials="EP(-T" lastIdx="1" clrIdx="1">
    <p:extLst>
      <p:ext uri="{19B8F6BF-5375-455C-9EA6-DF929625EA0E}">
        <p15:presenceInfo xmlns:p15="http://schemas.microsoft.com/office/powerpoint/2012/main" userId="S-1-5-21-238447276-1040861923-1850952788-2350742" providerId="AD"/>
      </p:ext>
    </p:extLst>
  </p:cmAuthor>
  <p:cmAuthor id="3" name="Mike Stehn" initials="A" lastIdx="1" clrIdx="2">
    <p:extLst>
      <p:ext uri="{19B8F6BF-5375-455C-9EA6-DF929625EA0E}">
        <p15:presenceInfo xmlns:p15="http://schemas.microsoft.com/office/powerpoint/2012/main" userId="Mike Stehn" providerId="None"/>
      </p:ext>
    </p:extLst>
  </p:cmAuthor>
  <p:cmAuthor id="5" name="Such, Enrique (US - San Juan)" initials="SE(-SJ" lastIdx="5" clrIdx="3">
    <p:extLst>
      <p:ext uri="{19B8F6BF-5375-455C-9EA6-DF929625EA0E}">
        <p15:presenceInfo xmlns:p15="http://schemas.microsoft.com/office/powerpoint/2012/main" userId="S-1-5-21-238447276-1040861923-1850952788-2357237" providerId="AD"/>
      </p:ext>
    </p:extLst>
  </p:cmAuthor>
  <p:cmAuthor id="6" name="White, Harvey" initials="WH" lastIdx="8" clrIdx="4">
    <p:extLst>
      <p:ext uri="{19B8F6BF-5375-455C-9EA6-DF929625EA0E}">
        <p15:presenceInfo xmlns:p15="http://schemas.microsoft.com/office/powerpoint/2012/main" userId="S::42048@icf.com::42be5beb-fd53-4420-8568-04f93874e3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72960"/>
    <a:srgbClr val="6CC82B"/>
    <a:srgbClr val="000000"/>
    <a:srgbClr val="5E5F5E"/>
    <a:srgbClr val="393868"/>
    <a:srgbClr val="5D5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0" autoAdjust="0"/>
    <p:restoredTop sz="94667" autoAdjust="0"/>
  </p:normalViewPr>
  <p:slideViewPr>
    <p:cSldViewPr snapToGrid="0">
      <p:cViewPr varScale="1">
        <p:scale>
          <a:sx n="83" d="100"/>
          <a:sy n="83" d="100"/>
        </p:scale>
        <p:origin x="523"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lgn="ctr">
              <a:defRPr sz="2000" b="0">
                <a:solidFill>
                  <a:schemeClr val="accent3"/>
                </a:solidFill>
              </a:defRPr>
            </a:pPr>
            <a:r>
              <a:rPr lang="en-US" sz="2000" dirty="0"/>
              <a:t>1%</a:t>
            </a:r>
          </a:p>
        </c:rich>
      </c:tx>
      <c:layout>
        <c:manualLayout>
          <c:xMode val="edge"/>
          <c:yMode val="edge"/>
          <c:x val="0.29200237255634814"/>
          <c:y val="0.18339465688053402"/>
        </c:manualLayout>
      </c:layout>
      <c:overlay val="0"/>
    </c:title>
    <c:autoTitleDeleted val="0"/>
    <c:plotArea>
      <c:layout>
        <c:manualLayout>
          <c:layoutTarget val="inner"/>
          <c:xMode val="edge"/>
          <c:yMode val="edge"/>
          <c:x val="5.0491723187439802E-3"/>
          <c:y val="0"/>
          <c:w val="0.975812078514109"/>
          <c:h val="0.63658134833150704"/>
        </c:manualLayout>
      </c:layout>
      <c:doughnutChart>
        <c:varyColors val="1"/>
        <c:ser>
          <c:idx val="0"/>
          <c:order val="0"/>
          <c:tx>
            <c:strRef>
              <c:f>Sheet1!$B$1</c:f>
              <c:strCache>
                <c:ptCount val="1"/>
                <c:pt idx="0">
                  <c:v>1%</c:v>
                </c:pt>
              </c:strCache>
            </c:strRef>
          </c:tx>
          <c:spPr>
            <a:solidFill>
              <a:schemeClr val="accent3"/>
            </a:solidFill>
            <a:ln>
              <a:noFill/>
            </a:ln>
          </c:spPr>
          <c:dPt>
            <c:idx val="0"/>
            <c:bubble3D val="0"/>
            <c:spPr>
              <a:solidFill>
                <a:schemeClr val="accent3"/>
              </a:solidFill>
              <a:ln w="19050">
                <a:noFill/>
              </a:ln>
              <a:effectLst/>
            </c:spPr>
            <c:extLst>
              <c:ext xmlns:c16="http://schemas.microsoft.com/office/drawing/2014/chart" uri="{C3380CC4-5D6E-409C-BE32-E72D297353CC}">
                <c16:uniqueId val="{00000001-27C5-489C-8264-1A0F61D2A4C6}"/>
              </c:ext>
            </c:extLst>
          </c:dPt>
          <c:dPt>
            <c:idx val="1"/>
            <c:bubble3D val="0"/>
            <c:spPr>
              <a:solidFill>
                <a:schemeClr val="tx2"/>
              </a:solidFill>
              <a:ln w="19050">
                <a:noFill/>
              </a:ln>
              <a:effectLst/>
            </c:spPr>
            <c:extLst>
              <c:ext xmlns:c16="http://schemas.microsoft.com/office/drawing/2014/chart" uri="{C3380CC4-5D6E-409C-BE32-E72D297353CC}">
                <c16:uniqueId val="{00000003-27C5-489C-8264-1A0F61D2A4C6}"/>
              </c:ext>
            </c:extLst>
          </c:dPt>
          <c:dPt>
            <c:idx val="2"/>
            <c:bubble3D val="0"/>
            <c:spPr>
              <a:solidFill>
                <a:schemeClr val="accent3"/>
              </a:solidFill>
              <a:ln w="19050">
                <a:noFill/>
              </a:ln>
              <a:effectLst/>
            </c:spPr>
            <c:extLst>
              <c:ext xmlns:c16="http://schemas.microsoft.com/office/drawing/2014/chart" uri="{C3380CC4-5D6E-409C-BE32-E72D297353CC}">
                <c16:uniqueId val="{00000005-27C5-489C-8264-1A0F61D2A4C6}"/>
              </c:ext>
            </c:extLst>
          </c:dPt>
          <c:dPt>
            <c:idx val="3"/>
            <c:bubble3D val="0"/>
            <c:spPr>
              <a:solidFill>
                <a:schemeClr val="accent3"/>
              </a:solidFill>
              <a:ln w="19050">
                <a:noFill/>
              </a:ln>
              <a:effectLst/>
            </c:spPr>
            <c:extLst>
              <c:ext xmlns:c16="http://schemas.microsoft.com/office/drawing/2014/chart" uri="{C3380CC4-5D6E-409C-BE32-E72D297353CC}">
                <c16:uniqueId val="{00000007-27C5-489C-8264-1A0F61D2A4C6}"/>
              </c:ext>
            </c:extLst>
          </c:dPt>
          <c:dPt>
            <c:idx val="4"/>
            <c:bubble3D val="0"/>
            <c:spPr>
              <a:solidFill>
                <a:schemeClr val="tx2"/>
              </a:solidFill>
              <a:ln w="19050">
                <a:noFill/>
              </a:ln>
              <a:effectLst/>
            </c:spPr>
            <c:extLst>
              <c:ext xmlns:c16="http://schemas.microsoft.com/office/drawing/2014/chart" uri="{C3380CC4-5D6E-409C-BE32-E72D297353CC}">
                <c16:uniqueId val="{00000009-27C5-489C-8264-1A0F61D2A4C6}"/>
              </c:ext>
            </c:extLst>
          </c:dPt>
          <c:dPt>
            <c:idx val="5"/>
            <c:bubble3D val="0"/>
            <c:spPr>
              <a:solidFill>
                <a:schemeClr val="accent3"/>
              </a:solidFill>
              <a:ln w="19050">
                <a:noFill/>
              </a:ln>
              <a:effectLst/>
            </c:spPr>
            <c:extLst>
              <c:ext xmlns:c16="http://schemas.microsoft.com/office/drawing/2014/chart" uri="{C3380CC4-5D6E-409C-BE32-E72D297353CC}">
                <c16:uniqueId val="{0000000B-27C5-489C-8264-1A0F61D2A4C6}"/>
              </c:ext>
            </c:extLst>
          </c:dPt>
          <c:dPt>
            <c:idx val="6"/>
            <c:bubble3D val="0"/>
            <c:spPr>
              <a:solidFill>
                <a:schemeClr val="accent3"/>
              </a:solidFill>
              <a:ln w="19050">
                <a:noFill/>
              </a:ln>
              <a:effectLst/>
            </c:spPr>
            <c:extLst>
              <c:ext xmlns:c16="http://schemas.microsoft.com/office/drawing/2014/chart" uri="{C3380CC4-5D6E-409C-BE32-E72D297353CC}">
                <c16:uniqueId val="{0000000D-27C5-489C-8264-1A0F61D2A4C6}"/>
              </c:ext>
            </c:extLst>
          </c:dPt>
          <c:cat>
            <c:strRef>
              <c:f>Sheet1!$A$2:$A$8</c:f>
              <c:strCache>
                <c:ptCount val="2"/>
                <c:pt idx="0">
                  <c:v>Label 1</c:v>
                </c:pt>
                <c:pt idx="1">
                  <c:v>Label 2</c:v>
                </c:pt>
              </c:strCache>
            </c:strRef>
          </c:cat>
          <c:val>
            <c:numRef>
              <c:f>Sheet1!$B$2:$B$8</c:f>
              <c:numCache>
                <c:formatCode>General</c:formatCode>
                <c:ptCount val="7"/>
                <c:pt idx="0">
                  <c:v>1</c:v>
                </c:pt>
                <c:pt idx="1">
                  <c:v>99</c:v>
                </c:pt>
              </c:numCache>
            </c:numRef>
          </c:val>
          <c:extLst>
            <c:ext xmlns:c16="http://schemas.microsoft.com/office/drawing/2014/chart" uri="{C3380CC4-5D6E-409C-BE32-E72D297353CC}">
              <c16:uniqueId val="{0000000E-27C5-489C-8264-1A0F61D2A4C6}"/>
            </c:ext>
          </c:extLst>
        </c:ser>
        <c:dLbls>
          <c:showLegendKey val="0"/>
          <c:showVal val="0"/>
          <c:showCatName val="0"/>
          <c:showSerName val="0"/>
          <c:showPercent val="0"/>
          <c:showBubbleSize val="0"/>
          <c:showLeaderLines val="0"/>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736823-9B32-446A-9C15-44CE3D01FBDE}" type="doc">
      <dgm:prSet loTypeId="urn:microsoft.com/office/officeart/2005/8/layout/cycle8" loCatId="cycle" qsTypeId="urn:microsoft.com/office/officeart/2005/8/quickstyle/simple1" qsCatId="simple" csTypeId="urn:microsoft.com/office/officeart/2005/8/colors/accent1_2" csCatId="accent1" phldr="1"/>
      <dgm:spPr/>
    </dgm:pt>
    <dgm:pt modelId="{17298C3C-4AB3-4FC1-8E95-09BE5C5E356E}">
      <dgm:prSet phldrT="[Text]" custT="1"/>
      <dgm:spPr/>
      <dgm:t>
        <a:bodyPr/>
        <a:lstStyle/>
        <a:p>
          <a:endParaRPr lang="en-US" sz="2000" dirty="0">
            <a:effectLst>
              <a:outerShdw blurRad="38100" dist="38100" dir="2700000" algn="tl">
                <a:srgbClr val="000000">
                  <a:alpha val="43137"/>
                </a:srgbClr>
              </a:outerShdw>
            </a:effectLst>
          </a:endParaRPr>
        </a:p>
      </dgm:t>
    </dgm:pt>
    <dgm:pt modelId="{670FE780-A05E-4BFF-89F7-651E20C089D1}" type="parTrans" cxnId="{D8FB9897-4C55-4942-8764-7CB42DDA99D5}">
      <dgm:prSet/>
      <dgm:spPr/>
      <dgm:t>
        <a:bodyPr/>
        <a:lstStyle/>
        <a:p>
          <a:endParaRPr lang="en-US"/>
        </a:p>
      </dgm:t>
    </dgm:pt>
    <dgm:pt modelId="{ACF0B47D-555A-4AA2-9762-D13627A2BF4E}" type="sibTrans" cxnId="{D8FB9897-4C55-4942-8764-7CB42DDA99D5}">
      <dgm:prSet/>
      <dgm:spPr/>
      <dgm:t>
        <a:bodyPr/>
        <a:lstStyle/>
        <a:p>
          <a:endParaRPr lang="en-US"/>
        </a:p>
      </dgm:t>
    </dgm:pt>
    <dgm:pt modelId="{71B89F7F-F925-4C91-9300-9A89F78F5DE5}">
      <dgm:prSet phldrT="[Text]" custT="1"/>
      <dgm:spPr/>
      <dgm:t>
        <a:bodyPr/>
        <a:lstStyle/>
        <a:p>
          <a:endParaRPr lang="en-US" sz="2850" dirty="0"/>
        </a:p>
      </dgm:t>
    </dgm:pt>
    <dgm:pt modelId="{A8A1B633-B5FA-492E-B8C4-0B54CB32E9A1}" type="parTrans" cxnId="{AAEA43D9-098E-4173-9714-0931732E553D}">
      <dgm:prSet/>
      <dgm:spPr/>
      <dgm:t>
        <a:bodyPr/>
        <a:lstStyle/>
        <a:p>
          <a:endParaRPr lang="en-US"/>
        </a:p>
      </dgm:t>
    </dgm:pt>
    <dgm:pt modelId="{28C5ABBF-3C8D-42D5-A1B8-0DBC1EF5AC5B}" type="sibTrans" cxnId="{AAEA43D9-098E-4173-9714-0931732E553D}">
      <dgm:prSet/>
      <dgm:spPr/>
      <dgm:t>
        <a:bodyPr/>
        <a:lstStyle/>
        <a:p>
          <a:endParaRPr lang="en-US"/>
        </a:p>
      </dgm:t>
    </dgm:pt>
    <dgm:pt modelId="{D6C587A4-6B41-47A3-813F-68F6FDE8DB18}">
      <dgm:prSet phldrT="[Text]" custT="1"/>
      <dgm:spPr/>
      <dgm:t>
        <a:bodyPr/>
        <a:lstStyle/>
        <a:p>
          <a:pPr algn="l"/>
          <a:endParaRPr lang="en-US" sz="2850" dirty="0">
            <a:effectLst>
              <a:outerShdw blurRad="38100" dist="38100" dir="2700000" algn="tl">
                <a:srgbClr val="000000">
                  <a:alpha val="43137"/>
                </a:srgbClr>
              </a:outerShdw>
            </a:effectLst>
          </a:endParaRPr>
        </a:p>
      </dgm:t>
    </dgm:pt>
    <dgm:pt modelId="{EB414986-B40F-484A-99A5-90B06F419BF3}" type="parTrans" cxnId="{11B470FA-CD29-4FF5-909B-772FA3D7D200}">
      <dgm:prSet/>
      <dgm:spPr/>
      <dgm:t>
        <a:bodyPr/>
        <a:lstStyle/>
        <a:p>
          <a:endParaRPr lang="en-US"/>
        </a:p>
      </dgm:t>
    </dgm:pt>
    <dgm:pt modelId="{048E9720-651C-44D2-969A-4C651B617EB7}" type="sibTrans" cxnId="{11B470FA-CD29-4FF5-909B-772FA3D7D200}">
      <dgm:prSet/>
      <dgm:spPr/>
      <dgm:t>
        <a:bodyPr/>
        <a:lstStyle/>
        <a:p>
          <a:endParaRPr lang="en-US"/>
        </a:p>
      </dgm:t>
    </dgm:pt>
    <dgm:pt modelId="{C50C28FE-0738-4F42-9C52-26FAE4A8C880}" type="pres">
      <dgm:prSet presAssocID="{66736823-9B32-446A-9C15-44CE3D01FBDE}" presName="compositeShape" presStyleCnt="0">
        <dgm:presLayoutVars>
          <dgm:chMax val="7"/>
          <dgm:dir/>
          <dgm:resizeHandles val="exact"/>
        </dgm:presLayoutVars>
      </dgm:prSet>
      <dgm:spPr/>
    </dgm:pt>
    <dgm:pt modelId="{EFE44A40-21DD-423C-AFB3-F17D22EB02A3}" type="pres">
      <dgm:prSet presAssocID="{66736823-9B32-446A-9C15-44CE3D01FBDE}" presName="wedge1" presStyleLbl="node1" presStyleIdx="0" presStyleCnt="3" custScaleX="103921" custScaleY="102544"/>
      <dgm:spPr/>
      <dgm:t>
        <a:bodyPr/>
        <a:lstStyle/>
        <a:p>
          <a:endParaRPr lang="en-US"/>
        </a:p>
      </dgm:t>
    </dgm:pt>
    <dgm:pt modelId="{21F15812-22C3-453C-97E6-7B018E21EB65}" type="pres">
      <dgm:prSet presAssocID="{66736823-9B32-446A-9C15-44CE3D01FBDE}" presName="dummy1a" presStyleCnt="0"/>
      <dgm:spPr/>
    </dgm:pt>
    <dgm:pt modelId="{A9CC954C-EFB4-469F-A04B-FD32DEBB802B}" type="pres">
      <dgm:prSet presAssocID="{66736823-9B32-446A-9C15-44CE3D01FBDE}" presName="dummy1b" presStyleCnt="0"/>
      <dgm:spPr/>
    </dgm:pt>
    <dgm:pt modelId="{7B62C434-8327-4B3D-9BB8-0190D6BED372}" type="pres">
      <dgm:prSet presAssocID="{66736823-9B32-446A-9C15-44CE3D01FBDE}" presName="wedge1Tx" presStyleLbl="node1" presStyleIdx="0" presStyleCnt="3">
        <dgm:presLayoutVars>
          <dgm:chMax val="0"/>
          <dgm:chPref val="0"/>
          <dgm:bulletEnabled val="1"/>
        </dgm:presLayoutVars>
      </dgm:prSet>
      <dgm:spPr/>
      <dgm:t>
        <a:bodyPr/>
        <a:lstStyle/>
        <a:p>
          <a:endParaRPr lang="en-US"/>
        </a:p>
      </dgm:t>
    </dgm:pt>
    <dgm:pt modelId="{BE1A06AE-2410-4F6D-AE07-46801F07D88D}" type="pres">
      <dgm:prSet presAssocID="{66736823-9B32-446A-9C15-44CE3D01FBDE}" presName="wedge2" presStyleLbl="node1" presStyleIdx="1" presStyleCnt="3"/>
      <dgm:spPr/>
      <dgm:t>
        <a:bodyPr/>
        <a:lstStyle/>
        <a:p>
          <a:endParaRPr lang="en-US"/>
        </a:p>
      </dgm:t>
    </dgm:pt>
    <dgm:pt modelId="{8C02C87B-C7A0-4CE9-8582-CD48D1C408AC}" type="pres">
      <dgm:prSet presAssocID="{66736823-9B32-446A-9C15-44CE3D01FBDE}" presName="dummy2a" presStyleCnt="0"/>
      <dgm:spPr/>
    </dgm:pt>
    <dgm:pt modelId="{D62BB9A8-E71B-431B-ABC0-DBDF360762EF}" type="pres">
      <dgm:prSet presAssocID="{66736823-9B32-446A-9C15-44CE3D01FBDE}" presName="dummy2b" presStyleCnt="0"/>
      <dgm:spPr/>
    </dgm:pt>
    <dgm:pt modelId="{1D2215D0-D14D-4CF4-80E7-472A26DAD2F4}" type="pres">
      <dgm:prSet presAssocID="{66736823-9B32-446A-9C15-44CE3D01FBDE}" presName="wedge2Tx" presStyleLbl="node1" presStyleIdx="1" presStyleCnt="3">
        <dgm:presLayoutVars>
          <dgm:chMax val="0"/>
          <dgm:chPref val="0"/>
          <dgm:bulletEnabled val="1"/>
        </dgm:presLayoutVars>
      </dgm:prSet>
      <dgm:spPr/>
      <dgm:t>
        <a:bodyPr/>
        <a:lstStyle/>
        <a:p>
          <a:endParaRPr lang="en-US"/>
        </a:p>
      </dgm:t>
    </dgm:pt>
    <dgm:pt modelId="{392FD4A1-2CDE-411B-A552-3FABD8FA2CE5}" type="pres">
      <dgm:prSet presAssocID="{66736823-9B32-446A-9C15-44CE3D01FBDE}" presName="wedge3" presStyleLbl="node1" presStyleIdx="2" presStyleCnt="3"/>
      <dgm:spPr/>
      <dgm:t>
        <a:bodyPr/>
        <a:lstStyle/>
        <a:p>
          <a:endParaRPr lang="en-US"/>
        </a:p>
      </dgm:t>
    </dgm:pt>
    <dgm:pt modelId="{EE9FCBE8-63B0-4BD3-BD21-430710CB91B0}" type="pres">
      <dgm:prSet presAssocID="{66736823-9B32-446A-9C15-44CE3D01FBDE}" presName="dummy3a" presStyleCnt="0"/>
      <dgm:spPr/>
    </dgm:pt>
    <dgm:pt modelId="{AFE8712F-3135-407F-A9C8-4A8899809890}" type="pres">
      <dgm:prSet presAssocID="{66736823-9B32-446A-9C15-44CE3D01FBDE}" presName="dummy3b" presStyleCnt="0"/>
      <dgm:spPr/>
    </dgm:pt>
    <dgm:pt modelId="{BEEB0FAC-A58B-40A1-8BD4-AC97446A62AF}" type="pres">
      <dgm:prSet presAssocID="{66736823-9B32-446A-9C15-44CE3D01FBDE}" presName="wedge3Tx" presStyleLbl="node1" presStyleIdx="2" presStyleCnt="3">
        <dgm:presLayoutVars>
          <dgm:chMax val="0"/>
          <dgm:chPref val="0"/>
          <dgm:bulletEnabled val="1"/>
        </dgm:presLayoutVars>
      </dgm:prSet>
      <dgm:spPr/>
      <dgm:t>
        <a:bodyPr/>
        <a:lstStyle/>
        <a:p>
          <a:endParaRPr lang="en-US"/>
        </a:p>
      </dgm:t>
    </dgm:pt>
    <dgm:pt modelId="{C5A8B2F2-B30D-4515-8F0A-0E8362917F8A}" type="pres">
      <dgm:prSet presAssocID="{ACF0B47D-555A-4AA2-9762-D13627A2BF4E}" presName="arrowWedge1" presStyleLbl="fgSibTrans2D1" presStyleIdx="0" presStyleCnt="3" custLinFactNeighborX="167" custLinFactNeighborY="1083"/>
      <dgm:spPr>
        <a:solidFill>
          <a:schemeClr val="accent2"/>
        </a:solidFill>
      </dgm:spPr>
    </dgm:pt>
    <dgm:pt modelId="{FDF0DE69-D2A8-480B-A9F5-B0D4B51A821F}" type="pres">
      <dgm:prSet presAssocID="{28C5ABBF-3C8D-42D5-A1B8-0DBC1EF5AC5B}" presName="arrowWedge2" presStyleLbl="fgSibTrans2D1" presStyleIdx="1" presStyleCnt="3"/>
      <dgm:spPr>
        <a:solidFill>
          <a:schemeClr val="accent2"/>
        </a:solidFill>
      </dgm:spPr>
    </dgm:pt>
    <dgm:pt modelId="{AC15CBE8-DCD0-4CED-8CCB-7461B70F8100}" type="pres">
      <dgm:prSet presAssocID="{048E9720-651C-44D2-969A-4C651B617EB7}" presName="arrowWedge3" presStyleLbl="fgSibTrans2D1" presStyleIdx="2" presStyleCnt="3" custLinFactNeighborX="921" custLinFactNeighborY="307"/>
      <dgm:spPr>
        <a:solidFill>
          <a:schemeClr val="accent2"/>
        </a:solidFill>
      </dgm:spPr>
    </dgm:pt>
  </dgm:ptLst>
  <dgm:cxnLst>
    <dgm:cxn modelId="{AAEA43D9-098E-4173-9714-0931732E553D}" srcId="{66736823-9B32-446A-9C15-44CE3D01FBDE}" destId="{71B89F7F-F925-4C91-9300-9A89F78F5DE5}" srcOrd="1" destOrd="0" parTransId="{A8A1B633-B5FA-492E-B8C4-0B54CB32E9A1}" sibTransId="{28C5ABBF-3C8D-42D5-A1B8-0DBC1EF5AC5B}"/>
    <dgm:cxn modelId="{11B470FA-CD29-4FF5-909B-772FA3D7D200}" srcId="{66736823-9B32-446A-9C15-44CE3D01FBDE}" destId="{D6C587A4-6B41-47A3-813F-68F6FDE8DB18}" srcOrd="2" destOrd="0" parTransId="{EB414986-B40F-484A-99A5-90B06F419BF3}" sibTransId="{048E9720-651C-44D2-969A-4C651B617EB7}"/>
    <dgm:cxn modelId="{26D749F4-025E-415E-96A8-8A3687E5D206}" type="presOf" srcId="{17298C3C-4AB3-4FC1-8E95-09BE5C5E356E}" destId="{7B62C434-8327-4B3D-9BB8-0190D6BED372}" srcOrd="1" destOrd="0" presId="urn:microsoft.com/office/officeart/2005/8/layout/cycle8"/>
    <dgm:cxn modelId="{CB9B37B7-4DE4-424D-9238-E06CDEA79F8C}" type="presOf" srcId="{66736823-9B32-446A-9C15-44CE3D01FBDE}" destId="{C50C28FE-0738-4F42-9C52-26FAE4A8C880}" srcOrd="0" destOrd="0" presId="urn:microsoft.com/office/officeart/2005/8/layout/cycle8"/>
    <dgm:cxn modelId="{108C77A6-D91B-4974-8B04-C4D8D4C43FAF}" type="presOf" srcId="{D6C587A4-6B41-47A3-813F-68F6FDE8DB18}" destId="{BEEB0FAC-A58B-40A1-8BD4-AC97446A62AF}" srcOrd="1" destOrd="0" presId="urn:microsoft.com/office/officeart/2005/8/layout/cycle8"/>
    <dgm:cxn modelId="{7EED92CE-CA97-463A-9FE7-33A8BE79FDEE}" type="presOf" srcId="{71B89F7F-F925-4C91-9300-9A89F78F5DE5}" destId="{1D2215D0-D14D-4CF4-80E7-472A26DAD2F4}" srcOrd="1" destOrd="0" presId="urn:microsoft.com/office/officeart/2005/8/layout/cycle8"/>
    <dgm:cxn modelId="{D8FB9897-4C55-4942-8764-7CB42DDA99D5}" srcId="{66736823-9B32-446A-9C15-44CE3D01FBDE}" destId="{17298C3C-4AB3-4FC1-8E95-09BE5C5E356E}" srcOrd="0" destOrd="0" parTransId="{670FE780-A05E-4BFF-89F7-651E20C089D1}" sibTransId="{ACF0B47D-555A-4AA2-9762-D13627A2BF4E}"/>
    <dgm:cxn modelId="{8C7DD702-6029-4CC8-B209-7BAC3B7CDAFC}" type="presOf" srcId="{71B89F7F-F925-4C91-9300-9A89F78F5DE5}" destId="{BE1A06AE-2410-4F6D-AE07-46801F07D88D}" srcOrd="0" destOrd="0" presId="urn:microsoft.com/office/officeart/2005/8/layout/cycle8"/>
    <dgm:cxn modelId="{8F7EA6E4-6566-475E-B60E-7689823786AA}" type="presOf" srcId="{17298C3C-4AB3-4FC1-8E95-09BE5C5E356E}" destId="{EFE44A40-21DD-423C-AFB3-F17D22EB02A3}" srcOrd="0" destOrd="0" presId="urn:microsoft.com/office/officeart/2005/8/layout/cycle8"/>
    <dgm:cxn modelId="{D5C4F84D-F70C-4001-A8B4-5E4190573184}" type="presOf" srcId="{D6C587A4-6B41-47A3-813F-68F6FDE8DB18}" destId="{392FD4A1-2CDE-411B-A552-3FABD8FA2CE5}" srcOrd="0" destOrd="0" presId="urn:microsoft.com/office/officeart/2005/8/layout/cycle8"/>
    <dgm:cxn modelId="{2C4BBF8D-8B04-4899-AEA5-2D6640476273}" type="presParOf" srcId="{C50C28FE-0738-4F42-9C52-26FAE4A8C880}" destId="{EFE44A40-21DD-423C-AFB3-F17D22EB02A3}" srcOrd="0" destOrd="0" presId="urn:microsoft.com/office/officeart/2005/8/layout/cycle8"/>
    <dgm:cxn modelId="{B1948D47-6986-456E-A9B8-4FAAF9F608E1}" type="presParOf" srcId="{C50C28FE-0738-4F42-9C52-26FAE4A8C880}" destId="{21F15812-22C3-453C-97E6-7B018E21EB65}" srcOrd="1" destOrd="0" presId="urn:microsoft.com/office/officeart/2005/8/layout/cycle8"/>
    <dgm:cxn modelId="{240475AC-EA37-4E78-94F7-D89AB621D6F5}" type="presParOf" srcId="{C50C28FE-0738-4F42-9C52-26FAE4A8C880}" destId="{A9CC954C-EFB4-469F-A04B-FD32DEBB802B}" srcOrd="2" destOrd="0" presId="urn:microsoft.com/office/officeart/2005/8/layout/cycle8"/>
    <dgm:cxn modelId="{BA1DF702-D59B-43D4-95B8-159B15DF9AD2}" type="presParOf" srcId="{C50C28FE-0738-4F42-9C52-26FAE4A8C880}" destId="{7B62C434-8327-4B3D-9BB8-0190D6BED372}" srcOrd="3" destOrd="0" presId="urn:microsoft.com/office/officeart/2005/8/layout/cycle8"/>
    <dgm:cxn modelId="{9E42081E-1F8D-45B9-B25E-6E36808527C5}" type="presParOf" srcId="{C50C28FE-0738-4F42-9C52-26FAE4A8C880}" destId="{BE1A06AE-2410-4F6D-AE07-46801F07D88D}" srcOrd="4" destOrd="0" presId="urn:microsoft.com/office/officeart/2005/8/layout/cycle8"/>
    <dgm:cxn modelId="{493BD4E3-6DDB-4F1B-B12F-809E0CF53AD9}" type="presParOf" srcId="{C50C28FE-0738-4F42-9C52-26FAE4A8C880}" destId="{8C02C87B-C7A0-4CE9-8582-CD48D1C408AC}" srcOrd="5" destOrd="0" presId="urn:microsoft.com/office/officeart/2005/8/layout/cycle8"/>
    <dgm:cxn modelId="{CF53B503-24BD-43CD-B18D-058DA6C37E8A}" type="presParOf" srcId="{C50C28FE-0738-4F42-9C52-26FAE4A8C880}" destId="{D62BB9A8-E71B-431B-ABC0-DBDF360762EF}" srcOrd="6" destOrd="0" presId="urn:microsoft.com/office/officeart/2005/8/layout/cycle8"/>
    <dgm:cxn modelId="{0DFF99F2-02AA-4B57-BF4B-6BDB51532B62}" type="presParOf" srcId="{C50C28FE-0738-4F42-9C52-26FAE4A8C880}" destId="{1D2215D0-D14D-4CF4-80E7-472A26DAD2F4}" srcOrd="7" destOrd="0" presId="urn:microsoft.com/office/officeart/2005/8/layout/cycle8"/>
    <dgm:cxn modelId="{5D9E3FBF-DEF0-4A12-8AAC-F8DC664D4CAF}" type="presParOf" srcId="{C50C28FE-0738-4F42-9C52-26FAE4A8C880}" destId="{392FD4A1-2CDE-411B-A552-3FABD8FA2CE5}" srcOrd="8" destOrd="0" presId="urn:microsoft.com/office/officeart/2005/8/layout/cycle8"/>
    <dgm:cxn modelId="{C854FD42-E7CF-461A-980F-5A0DA79A52E7}" type="presParOf" srcId="{C50C28FE-0738-4F42-9C52-26FAE4A8C880}" destId="{EE9FCBE8-63B0-4BD3-BD21-430710CB91B0}" srcOrd="9" destOrd="0" presId="urn:microsoft.com/office/officeart/2005/8/layout/cycle8"/>
    <dgm:cxn modelId="{F99CF173-9454-497A-BACB-02582F360534}" type="presParOf" srcId="{C50C28FE-0738-4F42-9C52-26FAE4A8C880}" destId="{AFE8712F-3135-407F-A9C8-4A8899809890}" srcOrd="10" destOrd="0" presId="urn:microsoft.com/office/officeart/2005/8/layout/cycle8"/>
    <dgm:cxn modelId="{BE421417-6415-432C-BF26-52F68BEA34A8}" type="presParOf" srcId="{C50C28FE-0738-4F42-9C52-26FAE4A8C880}" destId="{BEEB0FAC-A58B-40A1-8BD4-AC97446A62AF}" srcOrd="11" destOrd="0" presId="urn:microsoft.com/office/officeart/2005/8/layout/cycle8"/>
    <dgm:cxn modelId="{F94D1EAF-394B-44FE-B271-B80CA147C4B9}" type="presParOf" srcId="{C50C28FE-0738-4F42-9C52-26FAE4A8C880}" destId="{C5A8B2F2-B30D-4515-8F0A-0E8362917F8A}" srcOrd="12" destOrd="0" presId="urn:microsoft.com/office/officeart/2005/8/layout/cycle8"/>
    <dgm:cxn modelId="{7BBAFE3B-D512-4E00-B417-8D44C3D246B4}" type="presParOf" srcId="{C50C28FE-0738-4F42-9C52-26FAE4A8C880}" destId="{FDF0DE69-D2A8-480B-A9F5-B0D4B51A821F}" srcOrd="13" destOrd="0" presId="urn:microsoft.com/office/officeart/2005/8/layout/cycle8"/>
    <dgm:cxn modelId="{04A626DD-FBAA-444F-A1A6-C082717CD904}" type="presParOf" srcId="{C50C28FE-0738-4F42-9C52-26FAE4A8C880}" destId="{AC15CBE8-DCD0-4CED-8CCB-7461B70F810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44A40-21DD-423C-AFB3-F17D22EB02A3}">
      <dsp:nvSpPr>
        <dsp:cNvPr id="0" name=""/>
        <dsp:cNvSpPr/>
      </dsp:nvSpPr>
      <dsp:spPr>
        <a:xfrm>
          <a:off x="306542" y="1226340"/>
          <a:ext cx="3685957" cy="363711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effectLst>
              <a:outerShdw blurRad="38100" dist="38100" dir="2700000" algn="tl">
                <a:srgbClr val="000000">
                  <a:alpha val="43137"/>
                </a:srgbClr>
              </a:outerShdw>
            </a:effectLst>
          </a:endParaRPr>
        </a:p>
      </dsp:txBody>
      <dsp:txXfrm>
        <a:off x="2249129" y="1997062"/>
        <a:ext cx="1316413" cy="1082475"/>
      </dsp:txXfrm>
    </dsp:sp>
    <dsp:sp modelId="{BE1A06AE-2410-4F6D-AE07-46801F07D88D}">
      <dsp:nvSpPr>
        <dsp:cNvPr id="0" name=""/>
        <dsp:cNvSpPr/>
      </dsp:nvSpPr>
      <dsp:spPr>
        <a:xfrm>
          <a:off x="303030" y="1398131"/>
          <a:ext cx="3546884" cy="3546884"/>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66825">
            <a:lnSpc>
              <a:spcPct val="90000"/>
            </a:lnSpc>
            <a:spcBef>
              <a:spcPct val="0"/>
            </a:spcBef>
            <a:spcAft>
              <a:spcPct val="35000"/>
            </a:spcAft>
          </a:pPr>
          <a:endParaRPr lang="en-US" sz="2850" kern="1200" dirty="0"/>
        </a:p>
      </dsp:txBody>
      <dsp:txXfrm>
        <a:off x="1147526" y="3699383"/>
        <a:ext cx="1900116" cy="928945"/>
      </dsp:txXfrm>
    </dsp:sp>
    <dsp:sp modelId="{392FD4A1-2CDE-411B-A552-3FABD8FA2CE5}">
      <dsp:nvSpPr>
        <dsp:cNvPr id="0" name=""/>
        <dsp:cNvSpPr/>
      </dsp:nvSpPr>
      <dsp:spPr>
        <a:xfrm>
          <a:off x="229981" y="1271456"/>
          <a:ext cx="3546884" cy="3546884"/>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l" defTabSz="1266825">
            <a:lnSpc>
              <a:spcPct val="90000"/>
            </a:lnSpc>
            <a:spcBef>
              <a:spcPct val="0"/>
            </a:spcBef>
            <a:spcAft>
              <a:spcPct val="35000"/>
            </a:spcAft>
          </a:pPr>
          <a:endParaRPr lang="en-US" sz="2850" kern="1200" dirty="0">
            <a:effectLst>
              <a:outerShdw blurRad="38100" dist="38100" dir="2700000" algn="tl">
                <a:srgbClr val="000000">
                  <a:alpha val="43137"/>
                </a:srgbClr>
              </a:outerShdw>
            </a:effectLst>
          </a:endParaRPr>
        </a:p>
      </dsp:txBody>
      <dsp:txXfrm>
        <a:off x="640828" y="2023058"/>
        <a:ext cx="1266744" cy="1055620"/>
      </dsp:txXfrm>
    </dsp:sp>
    <dsp:sp modelId="{C5A8B2F2-B30D-4515-8F0A-0E8362917F8A}">
      <dsp:nvSpPr>
        <dsp:cNvPr id="0" name=""/>
        <dsp:cNvSpPr/>
      </dsp:nvSpPr>
      <dsp:spPr>
        <a:xfrm>
          <a:off x="162753" y="1094598"/>
          <a:ext cx="3986022" cy="3986022"/>
        </a:xfrm>
        <a:prstGeom prst="circularArrow">
          <a:avLst>
            <a:gd name="adj1" fmla="val 5085"/>
            <a:gd name="adj2" fmla="val 327528"/>
            <a:gd name="adj3" fmla="val 1472472"/>
            <a:gd name="adj4" fmla="val 16199432"/>
            <a:gd name="adj5" fmla="val 5932"/>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FDF0DE69-D2A8-480B-A9F5-B0D4B51A821F}">
      <dsp:nvSpPr>
        <dsp:cNvPr id="0" name=""/>
        <dsp:cNvSpPr/>
      </dsp:nvSpPr>
      <dsp:spPr>
        <a:xfrm>
          <a:off x="83461" y="1178338"/>
          <a:ext cx="3986022" cy="3986022"/>
        </a:xfrm>
        <a:prstGeom prst="circularArrow">
          <a:avLst>
            <a:gd name="adj1" fmla="val 5085"/>
            <a:gd name="adj2" fmla="val 327528"/>
            <a:gd name="adj3" fmla="val 8671970"/>
            <a:gd name="adj4" fmla="val 1800502"/>
            <a:gd name="adj5" fmla="val 5932"/>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AC15CBE8-DCD0-4CED-8CCB-7461B70F8100}">
      <dsp:nvSpPr>
        <dsp:cNvPr id="0" name=""/>
        <dsp:cNvSpPr/>
      </dsp:nvSpPr>
      <dsp:spPr>
        <a:xfrm>
          <a:off x="46830" y="1064124"/>
          <a:ext cx="3986022" cy="3986022"/>
        </a:xfrm>
        <a:prstGeom prst="circularArrow">
          <a:avLst>
            <a:gd name="adj1" fmla="val 5085"/>
            <a:gd name="adj2" fmla="val 327528"/>
            <a:gd name="adj3" fmla="val 15873039"/>
            <a:gd name="adj4" fmla="val 9000000"/>
            <a:gd name="adj5" fmla="val 5932"/>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45" tIns="46472" rIns="92945" bIns="46472" rtlCol="0"/>
          <a:lstStyle>
            <a:lvl1pPr algn="l">
              <a:defRPr sz="1200"/>
            </a:lvl1pPr>
          </a:lstStyle>
          <a:p>
            <a:endParaRPr lang="en-US" dirty="0"/>
          </a:p>
        </p:txBody>
      </p:sp>
      <p:sp>
        <p:nvSpPr>
          <p:cNvPr id="3" name="Date Placeholder 2"/>
          <p:cNvSpPr>
            <a:spLocks noGrp="1"/>
          </p:cNvSpPr>
          <p:nvPr>
            <p:ph type="dt" idx="1"/>
          </p:nvPr>
        </p:nvSpPr>
        <p:spPr>
          <a:xfrm>
            <a:off x="3956551" y="1"/>
            <a:ext cx="3026833" cy="465797"/>
          </a:xfrm>
          <a:prstGeom prst="rect">
            <a:avLst/>
          </a:prstGeom>
        </p:spPr>
        <p:txBody>
          <a:bodyPr vert="horz" lIns="92945" tIns="46472" rIns="92945" bIns="46472" rtlCol="0"/>
          <a:lstStyle>
            <a:lvl1pPr algn="r">
              <a:defRPr sz="1200"/>
            </a:lvl1pPr>
          </a:lstStyle>
          <a:p>
            <a:fld id="{9EBC0839-90F0-4FC7-A94D-017554D19C0A}" type="datetimeFigureOut">
              <a:rPr lang="en-US" smtClean="0"/>
              <a:t>10/23/2019</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45" tIns="46472" rIns="92945" bIns="46472" rtlCol="0" anchor="ctr"/>
          <a:lstStyle/>
          <a:p>
            <a:endParaRPr lang="en-US" dirty="0"/>
          </a:p>
        </p:txBody>
      </p:sp>
      <p:sp>
        <p:nvSpPr>
          <p:cNvPr id="5" name="Notes Placeholder 4"/>
          <p:cNvSpPr>
            <a:spLocks noGrp="1"/>
          </p:cNvSpPr>
          <p:nvPr>
            <p:ph type="body" sz="quarter" idx="3"/>
          </p:nvPr>
        </p:nvSpPr>
        <p:spPr>
          <a:xfrm>
            <a:off x="698500" y="4467782"/>
            <a:ext cx="5588000" cy="3655457"/>
          </a:xfrm>
          <a:prstGeom prst="rect">
            <a:avLst/>
          </a:prstGeom>
        </p:spPr>
        <p:txBody>
          <a:bodyPr vert="horz" lIns="92945" tIns="46472" rIns="92945" bIns="4647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45" tIns="46472" rIns="92945" bIns="464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4"/>
            <a:ext cx="3026833" cy="465796"/>
          </a:xfrm>
          <a:prstGeom prst="rect">
            <a:avLst/>
          </a:prstGeom>
        </p:spPr>
        <p:txBody>
          <a:bodyPr vert="horz" lIns="92945" tIns="46472" rIns="92945" bIns="46472" rtlCol="0" anchor="b"/>
          <a:lstStyle>
            <a:lvl1pPr algn="r">
              <a:defRPr sz="1200"/>
            </a:lvl1pPr>
          </a:lstStyle>
          <a:p>
            <a:fld id="{53584999-3340-4B40-93D2-17F6E5BEF173}" type="slidenum">
              <a:rPr lang="en-US" smtClean="0"/>
              <a:t>‹#›</a:t>
            </a:fld>
            <a:endParaRPr lang="en-US" dirty="0"/>
          </a:p>
        </p:txBody>
      </p:sp>
    </p:spTree>
    <p:extLst>
      <p:ext uri="{BB962C8B-B14F-4D97-AF65-F5344CB8AC3E}">
        <p14:creationId xmlns:p14="http://schemas.microsoft.com/office/powerpoint/2010/main" val="43231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ema.gov/media-library/assets/documents/179306"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recovery.fema.gov/state-profil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584999-3340-4B40-93D2-17F6E5BEF173}" type="slidenum">
              <a:rPr lang="en-US" smtClean="0"/>
              <a:t>2</a:t>
            </a:fld>
            <a:endParaRPr lang="en-US" dirty="0"/>
          </a:p>
        </p:txBody>
      </p:sp>
    </p:spTree>
    <p:extLst>
      <p:ext uri="{BB962C8B-B14F-4D97-AF65-F5344CB8AC3E}">
        <p14:creationId xmlns:p14="http://schemas.microsoft.com/office/powerpoint/2010/main" val="397664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Refresh Instructions:</a:t>
            </a:r>
          </a:p>
          <a:p>
            <a:pPr marL="232407" indent="-232407">
              <a:buAutoNum type="arabicPeriod"/>
            </a:pPr>
            <a:r>
              <a:rPr lang="en-US" i="0" dirty="0"/>
              <a:t>As of date for the funds appropriated by Congress: </a:t>
            </a:r>
            <a:r>
              <a:rPr lang="en-US" dirty="0">
                <a:hlinkClick r:id="rId3"/>
              </a:rPr>
              <a:t>https://www.fema.gov/media-library/assets/documents/179306</a:t>
            </a:r>
            <a:r>
              <a:rPr lang="en-US" dirty="0"/>
              <a:t> </a:t>
            </a:r>
          </a:p>
          <a:p>
            <a:pPr marL="697223" lvl="1" indent="-232407">
              <a:buAutoNum type="arabicPeriod"/>
            </a:pPr>
            <a:r>
              <a:rPr lang="en-US" i="0" dirty="0"/>
              <a:t>Refer to when the file was dated – not when the file was published. </a:t>
            </a:r>
          </a:p>
          <a:p>
            <a:pPr marL="232407" indent="-232407">
              <a:buAutoNum type="arabicPeriod"/>
            </a:pPr>
            <a:r>
              <a:rPr lang="en-US" i="0" dirty="0"/>
              <a:t>$42.80 Billion: </a:t>
            </a:r>
            <a:r>
              <a:rPr lang="en-US" dirty="0">
                <a:hlinkClick r:id="rId4"/>
              </a:rPr>
              <a:t>https://recovery.fema.gov/state-profiles</a:t>
            </a:r>
            <a:endParaRPr lang="en-US" dirty="0"/>
          </a:p>
          <a:p>
            <a:pPr marL="697223" lvl="1" indent="-232407">
              <a:buAutoNum type="arabicPeriod"/>
            </a:pPr>
            <a:r>
              <a:rPr lang="en-US" i="0" dirty="0"/>
              <a:t>Filter to Puerto Rico only and refer to “Allocated”</a:t>
            </a:r>
          </a:p>
          <a:p>
            <a:pPr marL="232407" indent="-232407">
              <a:buAutoNum type="arabicPeriod"/>
            </a:pPr>
            <a:r>
              <a:rPr lang="en-US" i="0" dirty="0"/>
              <a:t>$20.96 Billion: </a:t>
            </a:r>
            <a:r>
              <a:rPr lang="en-US" dirty="0">
                <a:hlinkClick r:id="rId4"/>
              </a:rPr>
              <a:t>https://recovery.fema.gov/state-profiles</a:t>
            </a:r>
            <a:endParaRPr lang="en-US" dirty="0"/>
          </a:p>
          <a:p>
            <a:pPr marL="697223" lvl="1" indent="-232407">
              <a:buAutoNum type="arabicPeriod"/>
            </a:pPr>
            <a:r>
              <a:rPr lang="en-US" i="0" dirty="0"/>
              <a:t>Filter to Puerto Rico only and refer to “Obligated”</a:t>
            </a:r>
          </a:p>
          <a:p>
            <a:pPr marL="232407" indent="-232407">
              <a:buAutoNum type="arabicPeriod"/>
            </a:pPr>
            <a:r>
              <a:rPr lang="en-US" i="0" dirty="0"/>
              <a:t>$14.18 Billion: </a:t>
            </a:r>
            <a:r>
              <a:rPr lang="en-US" dirty="0">
                <a:hlinkClick r:id="rId4"/>
              </a:rPr>
              <a:t>https://recovery.fema.gov/state-profiles</a:t>
            </a:r>
            <a:endParaRPr lang="en-US" dirty="0"/>
          </a:p>
          <a:p>
            <a:pPr marL="697223" lvl="1" indent="-232407">
              <a:buAutoNum type="arabicPeriod"/>
            </a:pPr>
            <a:r>
              <a:rPr lang="en-US" i="0" dirty="0"/>
              <a:t>Filter to Puerto Rico only and refer to “</a:t>
            </a:r>
            <a:r>
              <a:rPr lang="en-US" i="0" dirty="0" err="1"/>
              <a:t>Outlayed</a:t>
            </a:r>
            <a:r>
              <a:rPr lang="en-US" i="0" dirty="0"/>
              <a:t>”</a:t>
            </a:r>
          </a:p>
          <a:p>
            <a:pPr marL="240023" lvl="0" indent="-232407">
              <a:buAutoNum type="arabicPeriod"/>
            </a:pPr>
            <a:r>
              <a:rPr lang="en-US" i="0" dirty="0"/>
              <a:t>$6.28 Billion and $38.74 Million: COR3 Transparency Portal</a:t>
            </a:r>
          </a:p>
          <a:p>
            <a:pPr marL="697223" lvl="1" indent="-232407">
              <a:buAutoNum type="arabicPeriod"/>
            </a:pPr>
            <a:r>
              <a:rPr lang="en-US" i="0" dirty="0"/>
              <a:t>Utilize template to sum numbers from COR3 Transparency Portal</a:t>
            </a:r>
          </a:p>
          <a:p>
            <a:pPr marL="240023" lvl="0" indent="-232407">
              <a:buAutoNum type="arabicPeriod"/>
            </a:pPr>
            <a:r>
              <a:rPr lang="en-US" i="0" dirty="0"/>
              <a:t>15,126 PWs: Download Spreadsheet: https://www.fema.gov/openfema-dataset-public-assistance-funded-projects-details-v1 </a:t>
            </a:r>
          </a:p>
          <a:p>
            <a:pPr marL="697223" lvl="1" indent="-232407">
              <a:buAutoNum type="arabicPeriod"/>
            </a:pPr>
            <a:r>
              <a:rPr lang="en-US" i="0" dirty="0"/>
              <a:t>Download the data</a:t>
            </a:r>
          </a:p>
          <a:p>
            <a:pPr marL="697223" lvl="1" indent="-232407">
              <a:buAutoNum type="arabicPeriod"/>
            </a:pPr>
            <a:r>
              <a:rPr lang="en-US" i="0" dirty="0"/>
              <a:t>Develop a pivot table with:</a:t>
            </a:r>
          </a:p>
          <a:p>
            <a:pPr marL="1154423" lvl="2" indent="-232407">
              <a:buAutoNum type="arabicPeriod"/>
            </a:pPr>
            <a:r>
              <a:rPr lang="en-US" i="0" dirty="0"/>
              <a:t>Rows: </a:t>
            </a:r>
            <a:r>
              <a:rPr lang="en-US" i="0" dirty="0" err="1"/>
              <a:t>disasterNumber</a:t>
            </a:r>
            <a:endParaRPr lang="en-US" i="0" dirty="0"/>
          </a:p>
          <a:p>
            <a:pPr marL="1154423" lvl="2" indent="-232407">
              <a:buAutoNum type="arabicPeriod"/>
            </a:pPr>
            <a:r>
              <a:rPr lang="en-US" i="0" dirty="0"/>
              <a:t>Filters: </a:t>
            </a:r>
            <a:r>
              <a:rPr lang="en-US" i="0" dirty="0" err="1"/>
              <a:t>damageCategoryCode</a:t>
            </a:r>
            <a:endParaRPr lang="en-US" i="0" dirty="0"/>
          </a:p>
          <a:p>
            <a:pPr marL="1611623" lvl="3" indent="-232407">
              <a:buAutoNum type="arabicPeriod"/>
            </a:pPr>
            <a:r>
              <a:rPr lang="en-US" i="0" dirty="0"/>
              <a:t>Select C - G</a:t>
            </a:r>
          </a:p>
          <a:p>
            <a:pPr marL="1154423" lvl="2" indent="-232407">
              <a:buAutoNum type="arabicPeriod"/>
            </a:pPr>
            <a:r>
              <a:rPr lang="en-US" i="0" dirty="0"/>
              <a:t>Values: Count of </a:t>
            </a:r>
            <a:r>
              <a:rPr lang="en-US" i="0" dirty="0" err="1"/>
              <a:t>pwNumber</a:t>
            </a:r>
            <a:endParaRPr lang="en-US" i="0" dirty="0"/>
          </a:p>
          <a:p>
            <a:pPr marL="697223" lvl="1" indent="-232407">
              <a:buAutoNum type="arabicPeriod"/>
            </a:pPr>
            <a:r>
              <a:rPr lang="en-US" i="0" dirty="0"/>
              <a:t>Sum the “Count of </a:t>
            </a:r>
            <a:r>
              <a:rPr lang="en-US" i="0" dirty="0" err="1"/>
              <a:t>PwNumber</a:t>
            </a:r>
            <a:r>
              <a:rPr lang="en-US" i="0" dirty="0"/>
              <a:t>” in the Pivot Table from </a:t>
            </a:r>
            <a:r>
              <a:rPr lang="en-US" i="0" dirty="0" err="1"/>
              <a:t>disasterNumber</a:t>
            </a:r>
            <a:r>
              <a:rPr lang="en-US" i="0" dirty="0"/>
              <a:t> 4332 and onwards</a:t>
            </a:r>
          </a:p>
          <a:p>
            <a:pPr marL="240023" lvl="0" indent="-232407">
              <a:buAutoNum type="arabicPeriod"/>
            </a:pPr>
            <a:r>
              <a:rPr lang="en-US" i="0" dirty="0">
                <a:solidFill>
                  <a:srgbClr val="FF0000"/>
                </a:solidFill>
              </a:rPr>
              <a:t>153</a:t>
            </a:r>
            <a:r>
              <a:rPr lang="en-US" i="0" dirty="0"/>
              <a:t> PWs: Contact the Analytics Team</a:t>
            </a:r>
          </a:p>
          <a:p>
            <a:pPr marL="240023" lvl="0" indent="-232407">
              <a:buAutoNum type="arabicPeriod"/>
            </a:pPr>
            <a:endParaRPr lang="en-US" i="0" dirty="0"/>
          </a:p>
          <a:p>
            <a:endParaRPr lang="en-US" dirty="0"/>
          </a:p>
        </p:txBody>
      </p:sp>
      <p:sp>
        <p:nvSpPr>
          <p:cNvPr id="4" name="Slide Number Placeholder 3"/>
          <p:cNvSpPr>
            <a:spLocks noGrp="1"/>
          </p:cNvSpPr>
          <p:nvPr>
            <p:ph type="sldNum" sz="quarter" idx="10"/>
          </p:nvPr>
        </p:nvSpPr>
        <p:spPr/>
        <p:txBody>
          <a:bodyPr/>
          <a:lstStyle/>
          <a:p>
            <a:pPr defTabSz="929579">
              <a:defRPr/>
            </a:pPr>
            <a:fld id="{08A34052-12FB-4B01-8A2E-D87AD7371E95}" type="slidenum">
              <a:rPr lang="en-US">
                <a:solidFill>
                  <a:prstClr val="black"/>
                </a:solidFill>
                <a:latin typeface="Calibri" panose="020F0502020204030204"/>
              </a:rPr>
              <a:pPr defTabSz="929579">
                <a:defRPr/>
              </a:pPr>
              <a:t>3</a:t>
            </a:fld>
            <a:endParaRPr lang="en-US" dirty="0">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738BD4F9-3499-4C09-8511-AA7A84DCF7E9}"/>
              </a:ext>
            </a:extLst>
          </p:cNvPr>
          <p:cNvSpPr>
            <a:spLocks noGrp="1"/>
          </p:cNvSpPr>
          <p:nvPr>
            <p:ph type="ftr" sz="quarter" idx="4"/>
          </p:nvPr>
        </p:nvSpPr>
        <p:spPr/>
        <p:txBody>
          <a:bodyPr/>
          <a:lstStyle/>
          <a:p>
            <a:pPr defTabSz="929579">
              <a:defRPr/>
            </a:pPr>
            <a:r>
              <a:rPr lang="en-US" dirty="0">
                <a:solidFill>
                  <a:prstClr val="black"/>
                </a:solidFill>
                <a:latin typeface="Calibri" panose="020F0502020204030204"/>
              </a:rPr>
              <a:t>3.4</a:t>
            </a:r>
          </a:p>
        </p:txBody>
      </p:sp>
    </p:spTree>
    <p:extLst>
      <p:ext uri="{BB962C8B-B14F-4D97-AF65-F5344CB8AC3E}">
        <p14:creationId xmlns:p14="http://schemas.microsoft.com/office/powerpoint/2010/main" val="393622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584999-3340-4B40-93D2-17F6E5BEF173}" type="slidenum">
              <a:rPr lang="en-US" smtClean="0"/>
              <a:t>4</a:t>
            </a:fld>
            <a:endParaRPr lang="en-US" dirty="0"/>
          </a:p>
        </p:txBody>
      </p:sp>
    </p:spTree>
    <p:extLst>
      <p:ext uri="{BB962C8B-B14F-4D97-AF65-F5344CB8AC3E}">
        <p14:creationId xmlns:p14="http://schemas.microsoft.com/office/powerpoint/2010/main" val="3158353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0" name="Rectangle 9"/>
          <p:cNvSpPr/>
          <p:nvPr userDrawn="1"/>
        </p:nvSpPr>
        <p:spPr>
          <a:xfrm>
            <a:off x="0" y="392877"/>
            <a:ext cx="12192000" cy="2743199"/>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871536" y="720726"/>
            <a:ext cx="10256711" cy="1609725"/>
          </a:xfrm>
        </p:spPr>
        <p:txBody>
          <a:bodyPr anchor="b">
            <a:normAutofit/>
          </a:bodyPr>
          <a:lstStyle>
            <a:lvl1pPr algn="l">
              <a:defRPr sz="440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871537" y="2472532"/>
            <a:ext cx="10256710" cy="456406"/>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6" name="Group 5">
            <a:extLst>
              <a:ext uri="{FF2B5EF4-FFF2-40B4-BE49-F238E27FC236}">
                <a16:creationId xmlns:a16="http://schemas.microsoft.com/office/drawing/2014/main" id="{E86B3F42-8D90-4315-836B-9C240037294E}"/>
              </a:ext>
            </a:extLst>
          </p:cNvPr>
          <p:cNvGrpSpPr/>
          <p:nvPr userDrawn="1"/>
        </p:nvGrpSpPr>
        <p:grpSpPr>
          <a:xfrm>
            <a:off x="4730563" y="5735585"/>
            <a:ext cx="2535610" cy="859536"/>
            <a:chOff x="3445668" y="5837185"/>
            <a:chExt cx="2535610" cy="859536"/>
          </a:xfrm>
        </p:grpSpPr>
        <p:pic>
          <p:nvPicPr>
            <p:cNvPr id="7" name="Picture 6">
              <a:extLst>
                <a:ext uri="{FF2B5EF4-FFF2-40B4-BE49-F238E27FC236}">
                  <a16:creationId xmlns:a16="http://schemas.microsoft.com/office/drawing/2014/main" id="{316BA98B-4118-4104-A572-A5D0D6EED49C}"/>
                </a:ext>
              </a:extLst>
            </p:cNvPr>
            <p:cNvPicPr>
              <a:picLocks noChangeAspect="1"/>
            </p:cNvPicPr>
            <p:nvPr/>
          </p:nvPicPr>
          <p:blipFill>
            <a:blip r:embed="rId3"/>
            <a:stretch>
              <a:fillRect/>
            </a:stretch>
          </p:blipFill>
          <p:spPr>
            <a:xfrm>
              <a:off x="4747791" y="6171375"/>
              <a:ext cx="1233487" cy="395348"/>
            </a:xfrm>
            <a:prstGeom prst="rect">
              <a:avLst/>
            </a:prstGeom>
          </p:spPr>
        </p:pic>
        <p:cxnSp>
          <p:nvCxnSpPr>
            <p:cNvPr id="8" name="Straight Connector 7">
              <a:extLst>
                <a:ext uri="{FF2B5EF4-FFF2-40B4-BE49-F238E27FC236}">
                  <a16:creationId xmlns:a16="http://schemas.microsoft.com/office/drawing/2014/main" id="{18542552-6199-4312-AB48-62ABA3126012}"/>
                </a:ext>
              </a:extLst>
            </p:cNvPr>
            <p:cNvCxnSpPr/>
            <p:nvPr/>
          </p:nvCxnSpPr>
          <p:spPr>
            <a:xfrm>
              <a:off x="4528716" y="6099926"/>
              <a:ext cx="0" cy="5096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CCE93DE-1ACD-48C0-B0B1-00C5D7B10AC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45668" y="5837185"/>
              <a:ext cx="944715" cy="859536"/>
            </a:xfrm>
            <a:prstGeom prst="rect">
              <a:avLst/>
            </a:prstGeom>
          </p:spPr>
        </p:pic>
      </p:grpSp>
    </p:spTree>
    <p:extLst>
      <p:ext uri="{BB962C8B-B14F-4D97-AF65-F5344CB8AC3E}">
        <p14:creationId xmlns:p14="http://schemas.microsoft.com/office/powerpoint/2010/main" val="109261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50D7-07D5-4F06-AD38-2543B6B29BC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FCD9FAA-2F48-44FC-975B-4DB03772A739}"/>
              </a:ext>
            </a:extLst>
          </p:cNvPr>
          <p:cNvSpPr/>
          <p:nvPr userDrawn="1"/>
        </p:nvSpPr>
        <p:spPr>
          <a:xfrm>
            <a:off x="0" y="6069330"/>
            <a:ext cx="12192000" cy="788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Tree>
    <p:extLst>
      <p:ext uri="{BB962C8B-B14F-4D97-AF65-F5344CB8AC3E}">
        <p14:creationId xmlns:p14="http://schemas.microsoft.com/office/powerpoint/2010/main" val="161394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375635"/>
            <a:ext cx="3932237" cy="16002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5183187" y="375635"/>
            <a:ext cx="6446837" cy="54854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5325"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6"/>
          <p:cNvSpPr>
            <a:spLocks noGrp="1"/>
          </p:cNvSpPr>
          <p:nvPr>
            <p:ph type="sldNum" sz="quarter" idx="4"/>
          </p:nvPr>
        </p:nvSpPr>
        <p:spPr>
          <a:xfrm>
            <a:off x="11819466" y="6497374"/>
            <a:ext cx="372533" cy="365125"/>
          </a:xfrm>
          <a:prstGeom prst="rect">
            <a:avLst/>
          </a:prstGeom>
        </p:spPr>
        <p:txBody>
          <a:bodyPr vert="horz" lIns="91440" tIns="45720" rIns="91440" bIns="45720" rtlCol="0" anchor="ctr"/>
          <a:lstStyle>
            <a:lvl1pPr algn="r">
              <a:defRPr sz="1200" b="1">
                <a:solidFill>
                  <a:schemeClr val="bg1"/>
                </a:solidFill>
              </a:defRPr>
            </a:lvl1pPr>
          </a:lstStyle>
          <a:p>
            <a:fld id="{97821659-7CCA-4B39-8282-45F116F471DA}" type="slidenum">
              <a:rPr lang="en-US" smtClean="0"/>
              <a:pPr/>
              <a:t>‹#›</a:t>
            </a:fld>
            <a:endParaRPr lang="en-US" dirty="0"/>
          </a:p>
        </p:txBody>
      </p:sp>
    </p:spTree>
    <p:extLst>
      <p:ext uri="{BB962C8B-B14F-4D97-AF65-F5344CB8AC3E}">
        <p14:creationId xmlns:p14="http://schemas.microsoft.com/office/powerpoint/2010/main" val="589071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0088" y="375635"/>
            <a:ext cx="4071937" cy="1681765"/>
          </a:xfrm>
        </p:spPr>
        <p:txBody>
          <a:bodyPr anchor="b">
            <a:noAutofit/>
          </a:bodyPr>
          <a:lstStyle>
            <a:lvl1pPr>
              <a:defRPr sz="4000"/>
            </a:lvl1pPr>
          </a:lstStyle>
          <a:p>
            <a:r>
              <a:rPr lang="en-US" dirty="0"/>
              <a:t>CLICK TO EDIT MASTER TITLE STYLE</a:t>
            </a:r>
          </a:p>
        </p:txBody>
      </p:sp>
      <p:sp>
        <p:nvSpPr>
          <p:cNvPr id="3" name="Picture Placeholder 2"/>
          <p:cNvSpPr>
            <a:spLocks noGrp="1"/>
          </p:cNvSpPr>
          <p:nvPr>
            <p:ph type="pic" idx="1"/>
          </p:nvPr>
        </p:nvSpPr>
        <p:spPr>
          <a:xfrm>
            <a:off x="5183188" y="457201"/>
            <a:ext cx="6489700" cy="5411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00088" y="2057400"/>
            <a:ext cx="40719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6"/>
          <p:cNvSpPr>
            <a:spLocks noGrp="1"/>
          </p:cNvSpPr>
          <p:nvPr>
            <p:ph type="sldNum" sz="quarter" idx="4"/>
          </p:nvPr>
        </p:nvSpPr>
        <p:spPr>
          <a:xfrm>
            <a:off x="11819466" y="6497374"/>
            <a:ext cx="372533" cy="365125"/>
          </a:xfrm>
          <a:prstGeom prst="rect">
            <a:avLst/>
          </a:prstGeom>
        </p:spPr>
        <p:txBody>
          <a:bodyPr vert="horz" lIns="91440" tIns="45720" rIns="91440" bIns="45720" rtlCol="0" anchor="ctr"/>
          <a:lstStyle>
            <a:lvl1pPr algn="r">
              <a:defRPr sz="1200" b="1">
                <a:solidFill>
                  <a:schemeClr val="bg1"/>
                </a:solidFill>
              </a:defRPr>
            </a:lvl1pPr>
          </a:lstStyle>
          <a:p>
            <a:fld id="{97821659-7CCA-4B39-8282-45F116F471DA}" type="slidenum">
              <a:rPr lang="en-US" smtClean="0"/>
              <a:pPr/>
              <a:t>‹#›</a:t>
            </a:fld>
            <a:endParaRPr lang="en-US" dirty="0"/>
          </a:p>
        </p:txBody>
      </p:sp>
    </p:spTree>
    <p:extLst>
      <p:ext uri="{BB962C8B-B14F-4D97-AF65-F5344CB8AC3E}">
        <p14:creationId xmlns:p14="http://schemas.microsoft.com/office/powerpoint/2010/main" val="311420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 name="Slide Number Placeholder 6"/>
          <p:cNvSpPr>
            <a:spLocks noGrp="1"/>
          </p:cNvSpPr>
          <p:nvPr>
            <p:ph type="sldNum" sz="quarter" idx="4"/>
          </p:nvPr>
        </p:nvSpPr>
        <p:spPr>
          <a:xfrm>
            <a:off x="11819466" y="6497374"/>
            <a:ext cx="372533" cy="365125"/>
          </a:xfrm>
          <a:prstGeom prst="rect">
            <a:avLst/>
          </a:prstGeom>
        </p:spPr>
        <p:txBody>
          <a:bodyPr vert="horz" lIns="91440" tIns="45720" rIns="91440" bIns="45720" rtlCol="0" anchor="ctr"/>
          <a:lstStyle>
            <a:lvl1pPr algn="r">
              <a:defRPr sz="1200" b="1">
                <a:solidFill>
                  <a:schemeClr val="bg1"/>
                </a:solidFill>
              </a:defRPr>
            </a:lvl1pPr>
          </a:lstStyle>
          <a:p>
            <a:fld id="{97821659-7CCA-4B39-8282-45F116F471DA}" type="slidenum">
              <a:rPr lang="en-US" smtClean="0"/>
              <a:pPr/>
              <a:t>‹#›</a:t>
            </a:fld>
            <a:endParaRPr lang="en-US" dirty="0"/>
          </a:p>
        </p:txBody>
      </p:sp>
    </p:spTree>
    <p:extLst>
      <p:ext uri="{BB962C8B-B14F-4D97-AF65-F5344CB8AC3E}">
        <p14:creationId xmlns:p14="http://schemas.microsoft.com/office/powerpoint/2010/main" val="13609421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6107" y="335280"/>
            <a:ext cx="10999788" cy="542544"/>
          </a:xfrm>
        </p:spPr>
        <p:txBody>
          <a:bodyPr anchor="b">
            <a:normAutofit/>
          </a:bodyPr>
          <a:lstStyle>
            <a:lvl1pPr>
              <a:defRPr sz="2800" b="1">
                <a:solidFill>
                  <a:srgbClr val="393868"/>
                </a:solidFill>
              </a:defRPr>
            </a:lvl1pPr>
          </a:lstStyle>
          <a:p>
            <a:r>
              <a:rPr lang="en-US" dirty="0"/>
              <a:t>Click to edit Master title style</a:t>
            </a:r>
          </a:p>
        </p:txBody>
      </p:sp>
      <p:sp>
        <p:nvSpPr>
          <p:cNvPr id="3" name="Content Placeholder 2"/>
          <p:cNvSpPr>
            <a:spLocks noGrp="1"/>
          </p:cNvSpPr>
          <p:nvPr>
            <p:ph idx="1"/>
          </p:nvPr>
        </p:nvSpPr>
        <p:spPr>
          <a:xfrm>
            <a:off x="596107" y="1613043"/>
            <a:ext cx="10999788" cy="4272750"/>
          </a:xfrm>
        </p:spPr>
        <p:txBody>
          <a:bodyPr>
            <a:normAutofit/>
          </a:bodyPr>
          <a:lstStyle>
            <a:lvl1pPr>
              <a:defRPr sz="1800">
                <a:solidFill>
                  <a:srgbClr val="5D5E5D"/>
                </a:solidFill>
              </a:defRPr>
            </a:lvl1pPr>
            <a:lvl2pPr>
              <a:defRPr sz="1800">
                <a:solidFill>
                  <a:srgbClr val="5D5E5D"/>
                </a:solidFill>
              </a:defRPr>
            </a:lvl2pPr>
            <a:lvl3pPr>
              <a:defRPr sz="1400">
                <a:solidFill>
                  <a:srgbClr val="5D5E5D"/>
                </a:solidFill>
              </a:defRPr>
            </a:lvl3pPr>
            <a:lvl4pPr>
              <a:defRPr sz="1100">
                <a:solidFill>
                  <a:srgbClr val="5D5E5D"/>
                </a:solidFill>
              </a:defRPr>
            </a:lvl4pPr>
            <a:lvl5pPr>
              <a:defRPr sz="1100">
                <a:solidFill>
                  <a:srgbClr val="5D5E5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a:spLocks noGrp="1"/>
          </p:cNvSpPr>
          <p:nvPr>
            <p:ph type="sldNum" sz="quarter" idx="4"/>
          </p:nvPr>
        </p:nvSpPr>
        <p:spPr>
          <a:xfrm>
            <a:off x="11716513" y="6497380"/>
            <a:ext cx="475489" cy="365125"/>
          </a:xfrm>
          <a:prstGeom prst="rect">
            <a:avLst/>
          </a:prstGeom>
        </p:spPr>
        <p:txBody>
          <a:bodyPr vert="horz" lIns="91440" tIns="45720" rIns="91440" bIns="45720" rtlCol="0" anchor="ctr"/>
          <a:lstStyle>
            <a:lvl1pPr algn="r">
              <a:defRPr sz="900" b="1">
                <a:solidFill>
                  <a:schemeClr val="bg1"/>
                </a:solidFill>
              </a:defRPr>
            </a:lvl1pPr>
          </a:lstStyle>
          <a:p>
            <a:fld id="{97821659-7CCA-4B39-8282-45F116F471DA}" type="slidenum">
              <a:rPr lang="en-US" smtClean="0"/>
              <a:pPr/>
              <a:t>‹#›</a:t>
            </a:fld>
            <a:endParaRPr lang="en-US" dirty="0"/>
          </a:p>
        </p:txBody>
      </p:sp>
      <p:sp>
        <p:nvSpPr>
          <p:cNvPr id="6" name="Text Placeholder 5">
            <a:extLst>
              <a:ext uri="{FF2B5EF4-FFF2-40B4-BE49-F238E27FC236}">
                <a16:creationId xmlns:a16="http://schemas.microsoft.com/office/drawing/2014/main" id="{15615924-5F31-437F-89DC-F9A77E85EFB5}"/>
              </a:ext>
            </a:extLst>
          </p:cNvPr>
          <p:cNvSpPr>
            <a:spLocks noGrp="1"/>
          </p:cNvSpPr>
          <p:nvPr>
            <p:ph type="body" sz="quarter" idx="10"/>
          </p:nvPr>
        </p:nvSpPr>
        <p:spPr>
          <a:xfrm>
            <a:off x="596107" y="910812"/>
            <a:ext cx="10999788" cy="360205"/>
          </a:xfrm>
        </p:spPr>
        <p:txBody>
          <a:bodyPr>
            <a:noAutofit/>
          </a:bodyPr>
          <a:lstStyle>
            <a:lvl1pPr marL="0" indent="0">
              <a:buNone/>
              <a:defRPr sz="1800">
                <a:solidFill>
                  <a:srgbClr val="5D5E5D"/>
                </a:solidFill>
              </a:defRPr>
            </a:lvl1pPr>
            <a:lvl2pPr>
              <a:defRPr sz="1350"/>
            </a:lvl2pPr>
            <a:lvl3pPr>
              <a:defRPr sz="1200"/>
            </a:lvl3pPr>
            <a:lvl4pPr>
              <a:defRPr sz="1050"/>
            </a:lvl4pPr>
            <a:lvl5pPr>
              <a:defRPr sz="1050"/>
            </a:lvl5pPr>
          </a:lstStyle>
          <a:p>
            <a:pPr lvl="0"/>
            <a:r>
              <a:rPr lang="en-US" dirty="0"/>
              <a:t>Edit Master text styles</a:t>
            </a:r>
          </a:p>
        </p:txBody>
      </p:sp>
      <p:sp>
        <p:nvSpPr>
          <p:cNvPr id="10" name="Footer Placeholder 4">
            <a:extLst>
              <a:ext uri="{FF2B5EF4-FFF2-40B4-BE49-F238E27FC236}">
                <a16:creationId xmlns:a16="http://schemas.microsoft.com/office/drawing/2014/main" id="{D14D3513-FC2B-48B8-A369-5E78A30D7258}"/>
              </a:ext>
            </a:extLst>
          </p:cNvPr>
          <p:cNvSpPr>
            <a:spLocks noGrp="1"/>
          </p:cNvSpPr>
          <p:nvPr>
            <p:ph type="ftr" sz="quarter" idx="12"/>
          </p:nvPr>
        </p:nvSpPr>
        <p:spPr>
          <a:xfrm>
            <a:off x="596107" y="6402072"/>
            <a:ext cx="6244960" cy="365125"/>
          </a:xfrm>
        </p:spPr>
        <p:txBody>
          <a:bodyPr/>
          <a:lstStyle>
            <a:lvl1pPr algn="l">
              <a:defRPr sz="1000">
                <a:solidFill>
                  <a:schemeClr val="bg1"/>
                </a:solidFill>
              </a:defRPr>
            </a:lvl1pPr>
          </a:lstStyle>
          <a:p>
            <a:r>
              <a:rPr lang="en-US" dirty="0"/>
              <a:t>CONFIDENTIAL WORKING DRAFT – SUBJECT TO MATERIAL CHANGE</a:t>
            </a:r>
          </a:p>
        </p:txBody>
      </p:sp>
    </p:spTree>
    <p:extLst>
      <p:ext uri="{BB962C8B-B14F-4D97-AF65-F5344CB8AC3E}">
        <p14:creationId xmlns:p14="http://schemas.microsoft.com/office/powerpoint/2010/main" val="2503789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75635"/>
            <a:ext cx="10999788" cy="1325563"/>
          </a:xfrm>
        </p:spPr>
        <p:txBody>
          <a:bodyPr/>
          <a:lstStyle/>
          <a:p>
            <a:r>
              <a:rPr lang="en-US"/>
              <a:t>Click to edit Master title style</a:t>
            </a:r>
          </a:p>
        </p:txBody>
      </p:sp>
      <p:sp>
        <p:nvSpPr>
          <p:cNvPr id="3" name="Content Placeholder 2"/>
          <p:cNvSpPr>
            <a:spLocks noGrp="1"/>
          </p:cNvSpPr>
          <p:nvPr>
            <p:ph idx="1"/>
          </p:nvPr>
        </p:nvSpPr>
        <p:spPr>
          <a:xfrm>
            <a:off x="685800" y="1836135"/>
            <a:ext cx="10999788" cy="4049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11819466" y="6497374"/>
            <a:ext cx="372533" cy="365125"/>
          </a:xfrm>
          <a:prstGeom prst="rect">
            <a:avLst/>
          </a:prstGeom>
        </p:spPr>
        <p:txBody>
          <a:bodyPr vert="horz" lIns="91440" tIns="45720" rIns="91440" bIns="45720" rtlCol="0" anchor="ctr"/>
          <a:lstStyle>
            <a:lvl1pPr algn="r">
              <a:defRPr sz="1200" b="1">
                <a:solidFill>
                  <a:schemeClr val="bg1"/>
                </a:solidFill>
              </a:defRPr>
            </a:lvl1pPr>
          </a:lstStyle>
          <a:p>
            <a:fld id="{97821659-7CCA-4B39-8282-45F116F471DA}" type="slidenum">
              <a:rPr lang="en-US" smtClean="0"/>
              <a:pPr/>
              <a:t>‹#›</a:t>
            </a:fld>
            <a:endParaRPr lang="en-US" dirty="0"/>
          </a:p>
        </p:txBody>
      </p:sp>
    </p:spTree>
    <p:extLst>
      <p:ext uri="{BB962C8B-B14F-4D97-AF65-F5344CB8AC3E}">
        <p14:creationId xmlns:p14="http://schemas.microsoft.com/office/powerpoint/2010/main" val="463079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dirty="0"/>
              <a:t>Edit Master text styles</a:t>
            </a:r>
          </a:p>
        </p:txBody>
      </p:sp>
      <p:sp>
        <p:nvSpPr>
          <p:cNvPr id="5" name="Slide Number Placeholder 4">
            <a:extLst>
              <a:ext uri="{FF2B5EF4-FFF2-40B4-BE49-F238E27FC236}">
                <a16:creationId xmlns:a16="http://schemas.microsoft.com/office/drawing/2014/main" id="{97F42096-3D52-47D7-A879-1E18A6CEECA1}"/>
              </a:ext>
            </a:extLst>
          </p:cNvPr>
          <p:cNvSpPr>
            <a:spLocks noGrp="1"/>
          </p:cNvSpPr>
          <p:nvPr>
            <p:ph type="sldNum" sz="quarter" idx="4"/>
          </p:nvPr>
        </p:nvSpPr>
        <p:spPr>
          <a:xfrm>
            <a:off x="3507659" y="633668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DCA43-D7DA-443E-B0AE-627EFFFB7255}" type="slidenum">
              <a:rPr lang="en-US" smtClean="0"/>
              <a:t>‹#›</a:t>
            </a:fld>
            <a:endParaRPr lang="en-US" dirty="0"/>
          </a:p>
        </p:txBody>
      </p:sp>
    </p:spTree>
    <p:extLst>
      <p:ext uri="{BB962C8B-B14F-4D97-AF65-F5344CB8AC3E}">
        <p14:creationId xmlns:p14="http://schemas.microsoft.com/office/powerpoint/2010/main" val="3863007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3" name="IMG_9416-2.jpg" descr="IMG_9416-2.jpg"/>
          <p:cNvPicPr>
            <a:picLocks noChangeAspect="1"/>
          </p:cNvPicPr>
          <p:nvPr/>
        </p:nvPicPr>
        <p:blipFill>
          <a:blip r:embed="rId2">
            <a:extLst/>
          </a:blip>
          <a:stretch>
            <a:fillRect/>
          </a:stretch>
        </p:blipFill>
        <p:spPr>
          <a:xfrm>
            <a:off x="0" y="1037479"/>
            <a:ext cx="12192001" cy="8127171"/>
          </a:xfrm>
          <a:prstGeom prst="rect">
            <a:avLst/>
          </a:prstGeom>
          <a:ln w="12700">
            <a:miter lim="400000"/>
          </a:ln>
        </p:spPr>
      </p:pic>
      <p:sp>
        <p:nvSpPr>
          <p:cNvPr id="14" name="Rectangle 9"/>
          <p:cNvSpPr/>
          <p:nvPr/>
        </p:nvSpPr>
        <p:spPr>
          <a:xfrm>
            <a:off x="0" y="-1225"/>
            <a:ext cx="12192000" cy="2743201"/>
          </a:xfrm>
          <a:prstGeom prst="rect">
            <a:avLst/>
          </a:prstGeom>
          <a:solidFill>
            <a:schemeClr val="accent1">
              <a:alpha val="95000"/>
            </a:schemeClr>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5" name="Title Text"/>
          <p:cNvSpPr txBox="1">
            <a:spLocks noGrp="1"/>
          </p:cNvSpPr>
          <p:nvPr>
            <p:ph type="title"/>
          </p:nvPr>
        </p:nvSpPr>
        <p:spPr>
          <a:xfrm>
            <a:off x="871537" y="289651"/>
            <a:ext cx="9144001" cy="1609726"/>
          </a:xfrm>
          <a:prstGeom prst="rect">
            <a:avLst/>
          </a:prstGeom>
        </p:spPr>
        <p:txBody>
          <a:bodyPr anchor="b"/>
          <a:lstStyle>
            <a:lvl1pPr>
              <a:defRPr sz="4800" b="0">
                <a:solidFill>
                  <a:srgbClr val="FFFFFF"/>
                </a:solidFill>
                <a:latin typeface="Montserrat Bold"/>
                <a:ea typeface="Montserrat Bold"/>
                <a:cs typeface="Montserrat Bold"/>
                <a:sym typeface="Montserrat Bold"/>
              </a:defRPr>
            </a:lvl1pPr>
          </a:lstStyle>
          <a:p>
            <a:r>
              <a:t>Title Text</a:t>
            </a:r>
          </a:p>
        </p:txBody>
      </p:sp>
      <p:sp>
        <p:nvSpPr>
          <p:cNvPr id="16" name="Body Level One…"/>
          <p:cNvSpPr txBox="1">
            <a:spLocks noGrp="1"/>
          </p:cNvSpPr>
          <p:nvPr>
            <p:ph type="body" sz="quarter" idx="1"/>
          </p:nvPr>
        </p:nvSpPr>
        <p:spPr>
          <a:xfrm>
            <a:off x="871537" y="2041457"/>
            <a:ext cx="9144001" cy="456407"/>
          </a:xfrm>
          <a:prstGeom prst="rect">
            <a:avLst/>
          </a:prstGeom>
        </p:spPr>
        <p:txBody>
          <a:bodyPr/>
          <a:lstStyle>
            <a:lvl1pPr marL="0" indent="0">
              <a:buSzTx/>
              <a:buFontTx/>
              <a:buNone/>
              <a:defRPr sz="1800">
                <a:solidFill>
                  <a:srgbClr val="FFFFFF"/>
                </a:solidFill>
              </a:defRPr>
            </a:lvl1pPr>
            <a:lvl2pPr marL="0" indent="457200">
              <a:buSzTx/>
              <a:buFontTx/>
              <a:buNone/>
              <a:defRPr sz="1800">
                <a:solidFill>
                  <a:srgbClr val="FFFFFF"/>
                </a:solidFill>
              </a:defRPr>
            </a:lvl2pPr>
            <a:lvl3pPr marL="0" indent="914400">
              <a:buSzTx/>
              <a:buFontTx/>
              <a:buNone/>
              <a:defRPr sz="1800">
                <a:solidFill>
                  <a:srgbClr val="FFFFFF"/>
                </a:solidFill>
              </a:defRPr>
            </a:lvl3pPr>
            <a:lvl4pPr marL="0" indent="1371600">
              <a:buSzTx/>
              <a:buFontTx/>
              <a:buNone/>
              <a:defRPr sz="1800">
                <a:solidFill>
                  <a:srgbClr val="FFFFFF"/>
                </a:solidFill>
              </a:defRPr>
            </a:lvl4pPr>
            <a:lvl5pPr marL="0" indent="1828800">
              <a:buSzTx/>
              <a:buFont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7" name="Slide Number"/>
          <p:cNvSpPr txBox="1">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414645271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Body Level One…"/>
          <p:cNvSpPr txBox="1">
            <a:spLocks noGrp="1"/>
          </p:cNvSpPr>
          <p:nvPr>
            <p:ph type="body" sz="half" idx="1"/>
          </p:nvPr>
        </p:nvSpPr>
        <p:spPr>
          <a:xfrm>
            <a:off x="8215311" y="0"/>
            <a:ext cx="3976689" cy="6858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Title Text"/>
          <p:cNvSpPr txBox="1">
            <a:spLocks noGrp="1"/>
          </p:cNvSpPr>
          <p:nvPr>
            <p:ph type="title"/>
          </p:nvPr>
        </p:nvSpPr>
        <p:spPr>
          <a:xfrm>
            <a:off x="671512" y="375634"/>
            <a:ext cx="7215188" cy="1325564"/>
          </a:xfrm>
          <a:prstGeom prst="rect">
            <a:avLst/>
          </a:prstGeom>
        </p:spPr>
        <p:txBody>
          <a:bodyPr/>
          <a:lstStyle>
            <a:lvl1pPr>
              <a:defRPr sz="4000"/>
            </a:lvl1pPr>
          </a:lstStyle>
          <a:p>
            <a:r>
              <a:t>Title Text</a:t>
            </a:r>
          </a:p>
        </p:txBody>
      </p:sp>
      <p:sp>
        <p:nvSpPr>
          <p:cNvPr id="26"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203449159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33" name="Title Text"/>
          <p:cNvSpPr txBox="1">
            <a:spLocks noGrp="1"/>
          </p:cNvSpPr>
          <p:nvPr>
            <p:ph type="title"/>
          </p:nvPr>
        </p:nvSpPr>
        <p:spPr>
          <a:xfrm>
            <a:off x="4186256" y="375634"/>
            <a:ext cx="7215187" cy="1325564"/>
          </a:xfrm>
          <a:prstGeom prst="rect">
            <a:avLst/>
          </a:prstGeom>
        </p:spPr>
        <p:txBody>
          <a:bodyPr/>
          <a:lstStyle>
            <a:lvl1pPr>
              <a:defRPr sz="4000"/>
            </a:lvl1pPr>
          </a:lstStyle>
          <a:p>
            <a:r>
              <a:t>Title Text</a:t>
            </a:r>
          </a:p>
        </p:txBody>
      </p:sp>
      <p:sp>
        <p:nvSpPr>
          <p:cNvPr id="34" name="Body Level One…"/>
          <p:cNvSpPr txBox="1">
            <a:spLocks noGrp="1"/>
          </p:cNvSpPr>
          <p:nvPr>
            <p:ph type="body" sz="half" idx="1"/>
          </p:nvPr>
        </p:nvSpPr>
        <p:spPr>
          <a:xfrm>
            <a:off x="4186256" y="1836135"/>
            <a:ext cx="7215187" cy="432177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Rectangle 6"/>
          <p:cNvSpPr/>
          <p:nvPr/>
        </p:nvSpPr>
        <p:spPr>
          <a:xfrm>
            <a:off x="1785938" y="0"/>
            <a:ext cx="2200276" cy="6858000"/>
          </a:xfrm>
          <a:prstGeom prst="rect">
            <a:avLst/>
          </a:prstGeom>
          <a:solidFill>
            <a:schemeClr val="accent1">
              <a:alpha val="79000"/>
            </a:schemeClr>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36" name="Slide Number"/>
          <p:cNvSpPr txBox="1">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10513684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2"/>
          <p:cNvSpPr>
            <a:spLocks noGrp="1"/>
          </p:cNvSpPr>
          <p:nvPr>
            <p:ph idx="10"/>
          </p:nvPr>
        </p:nvSpPr>
        <p:spPr>
          <a:xfrm>
            <a:off x="8215312" y="0"/>
            <a:ext cx="3976688" cy="68580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2" name="Title 1"/>
          <p:cNvSpPr>
            <a:spLocks noGrp="1"/>
          </p:cNvSpPr>
          <p:nvPr>
            <p:ph type="title" hasCustomPrompt="1"/>
          </p:nvPr>
        </p:nvSpPr>
        <p:spPr>
          <a:xfrm>
            <a:off x="671513" y="375635"/>
            <a:ext cx="7215187" cy="1325563"/>
          </a:xfrm>
        </p:spPr>
        <p:txBody>
          <a:bodyPr>
            <a:normAutofit/>
          </a:bodyPr>
          <a:lstStyle>
            <a:lvl1pPr>
              <a:defRPr sz="4000"/>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a:xfrm>
            <a:off x="671513" y="1836135"/>
            <a:ext cx="7215187" cy="4321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11819466" y="6497374"/>
            <a:ext cx="372533" cy="365125"/>
          </a:xfrm>
          <a:prstGeom prst="rect">
            <a:avLst/>
          </a:prstGeom>
        </p:spPr>
        <p:txBody>
          <a:bodyPr vert="horz" lIns="91440" tIns="45720" rIns="91440" bIns="45720" rtlCol="0" anchor="ctr"/>
          <a:lstStyle>
            <a:lvl1pPr algn="r">
              <a:defRPr sz="1200" b="1">
                <a:solidFill>
                  <a:schemeClr val="bg1"/>
                </a:solidFill>
              </a:defRPr>
            </a:lvl1pPr>
          </a:lstStyle>
          <a:p>
            <a:fld id="{97821659-7CCA-4B39-8282-45F116F471DA}" type="slidenum">
              <a:rPr lang="en-US" smtClean="0"/>
              <a:pPr/>
              <a:t>‹#›</a:t>
            </a:fld>
            <a:endParaRPr lang="en-US" dirty="0"/>
          </a:p>
        </p:txBody>
      </p:sp>
    </p:spTree>
    <p:extLst>
      <p:ext uri="{BB962C8B-B14F-4D97-AF65-F5344CB8AC3E}">
        <p14:creationId xmlns:p14="http://schemas.microsoft.com/office/powerpoint/2010/main" val="3389603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43" name="Title Text"/>
          <p:cNvSpPr txBox="1">
            <a:spLocks noGrp="1"/>
          </p:cNvSpPr>
          <p:nvPr>
            <p:ph type="title"/>
          </p:nvPr>
        </p:nvSpPr>
        <p:spPr>
          <a:xfrm>
            <a:off x="685800" y="375634"/>
            <a:ext cx="10999789" cy="1325564"/>
          </a:xfrm>
          <a:prstGeom prst="rect">
            <a:avLst/>
          </a:prstGeom>
        </p:spPr>
        <p:txBody>
          <a:bodyPr/>
          <a:lstStyle/>
          <a:p>
            <a:r>
              <a:t>Title Text</a:t>
            </a:r>
          </a:p>
        </p:txBody>
      </p:sp>
      <p:sp>
        <p:nvSpPr>
          <p:cNvPr id="44" name="Body Level One…"/>
          <p:cNvSpPr txBox="1">
            <a:spLocks noGrp="1"/>
          </p:cNvSpPr>
          <p:nvPr>
            <p:ph type="body" idx="1"/>
          </p:nvPr>
        </p:nvSpPr>
        <p:spPr>
          <a:xfrm>
            <a:off x="685800" y="1836135"/>
            <a:ext cx="10999789" cy="404965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22518776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2" name="Body Level One…"/>
          <p:cNvSpPr txBox="1">
            <a:spLocks noGrp="1"/>
          </p:cNvSpPr>
          <p:nvPr>
            <p:ph type="body" sz="half" idx="1"/>
          </p:nvPr>
        </p:nvSpPr>
        <p:spPr>
          <a:xfrm>
            <a:off x="657633" y="1825625"/>
            <a:ext cx="5362169" cy="410368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xfrm>
            <a:off x="11933375" y="6566801"/>
            <a:ext cx="258625" cy="248306"/>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54"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302390262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1" name="Title Text"/>
          <p:cNvSpPr txBox="1">
            <a:spLocks noGrp="1"/>
          </p:cNvSpPr>
          <p:nvPr>
            <p:ph type="title"/>
          </p:nvPr>
        </p:nvSpPr>
        <p:spPr>
          <a:xfrm>
            <a:off x="700087" y="365125"/>
            <a:ext cx="10901363" cy="1325563"/>
          </a:xfrm>
          <a:prstGeom prst="rect">
            <a:avLst/>
          </a:prstGeom>
        </p:spPr>
        <p:txBody>
          <a:bodyPr/>
          <a:lstStyle/>
          <a:p>
            <a:r>
              <a:t>Title Text</a:t>
            </a:r>
          </a:p>
        </p:txBody>
      </p:sp>
      <p:sp>
        <p:nvSpPr>
          <p:cNvPr id="62" name="Body Level One…"/>
          <p:cNvSpPr txBox="1">
            <a:spLocks noGrp="1"/>
          </p:cNvSpPr>
          <p:nvPr>
            <p:ph type="body" sz="quarter" idx="1"/>
          </p:nvPr>
        </p:nvSpPr>
        <p:spPr>
          <a:xfrm>
            <a:off x="700087" y="1795465"/>
            <a:ext cx="5157789" cy="476251"/>
          </a:xfrm>
          <a:prstGeom prst="rect">
            <a:avLst/>
          </a:prstGeom>
        </p:spPr>
        <p:txBody>
          <a:bodyPr anchor="ctr"/>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3" name="Text Placeholder 4"/>
          <p:cNvSpPr>
            <a:spLocks noGrp="1"/>
          </p:cNvSpPr>
          <p:nvPr>
            <p:ph type="body" sz="quarter" idx="13"/>
          </p:nvPr>
        </p:nvSpPr>
        <p:spPr>
          <a:xfrm>
            <a:off x="6427787" y="1804990"/>
            <a:ext cx="5183189" cy="466726"/>
          </a:xfrm>
          <a:prstGeom prst="rect">
            <a:avLst/>
          </a:prstGeom>
        </p:spPr>
        <p:txBody>
          <a:bodyPr/>
          <a:lstStyle/>
          <a:p>
            <a:pPr marL="0" indent="0">
              <a:buSzTx/>
              <a:buFontTx/>
              <a:buNone/>
              <a:defRPr sz="2400" b="1"/>
            </a:pPr>
            <a:endParaRPr/>
          </a:p>
        </p:txBody>
      </p:sp>
      <p:sp>
        <p:nvSpPr>
          <p:cNvPr id="64"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6659273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1" name="Picture Placeholder 2"/>
          <p:cNvSpPr>
            <a:spLocks noGrp="1"/>
          </p:cNvSpPr>
          <p:nvPr>
            <p:ph type="pic" idx="13"/>
          </p:nvPr>
        </p:nvSpPr>
        <p:spPr>
          <a:xfrm>
            <a:off x="0" y="0"/>
            <a:ext cx="12192000" cy="6858000"/>
          </a:xfrm>
          <a:prstGeom prst="rect">
            <a:avLst/>
          </a:prstGeom>
        </p:spPr>
        <p:txBody>
          <a:bodyPr lIns="91439" rIns="91439">
            <a:noAutofit/>
          </a:bodyPr>
          <a:lstStyle/>
          <a:p>
            <a:endParaRPr dirty="0"/>
          </a:p>
        </p:txBody>
      </p:sp>
      <p:sp>
        <p:nvSpPr>
          <p:cNvPr id="72" name="Title Text"/>
          <p:cNvSpPr txBox="1">
            <a:spLocks noGrp="1"/>
          </p:cNvSpPr>
          <p:nvPr>
            <p:ph type="title"/>
          </p:nvPr>
        </p:nvSpPr>
        <p:spPr>
          <a:prstGeom prst="rect">
            <a:avLst/>
          </a:prstGeom>
        </p:spPr>
        <p:txBody>
          <a:bodyPr/>
          <a:lstStyle/>
          <a:p>
            <a:r>
              <a:t>Title Text</a:t>
            </a:r>
          </a:p>
        </p:txBody>
      </p:sp>
      <p:sp>
        <p:nvSpPr>
          <p:cNvPr id="73"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243686186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80" name="Picture Placeholder 2"/>
          <p:cNvSpPr>
            <a:spLocks noGrp="1"/>
          </p:cNvSpPr>
          <p:nvPr>
            <p:ph type="pic" idx="13"/>
          </p:nvPr>
        </p:nvSpPr>
        <p:spPr>
          <a:xfrm>
            <a:off x="0" y="0"/>
            <a:ext cx="12192000" cy="6858000"/>
          </a:xfrm>
          <a:prstGeom prst="rect">
            <a:avLst/>
          </a:prstGeom>
        </p:spPr>
        <p:txBody>
          <a:bodyPr lIns="91439" rIns="91439">
            <a:noAutofit/>
          </a:bodyPr>
          <a:lstStyle/>
          <a:p>
            <a:endParaRPr dirty="0"/>
          </a:p>
        </p:txBody>
      </p:sp>
      <p:sp>
        <p:nvSpPr>
          <p:cNvPr id="81" name="Title Text"/>
          <p:cNvSpPr txBox="1">
            <a:spLocks noGrp="1"/>
          </p:cNvSpPr>
          <p:nvPr>
            <p:ph type="title"/>
          </p:nvPr>
        </p:nvSpPr>
        <p:spPr>
          <a:prstGeom prst="rect">
            <a:avLst/>
          </a:prstGeom>
        </p:spPr>
        <p:txBody>
          <a:bodyPr/>
          <a:lstStyle/>
          <a:p>
            <a:r>
              <a:t>Title Text</a:t>
            </a:r>
          </a:p>
        </p:txBody>
      </p:sp>
      <p:sp>
        <p:nvSpPr>
          <p:cNvPr id="82"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147763425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9"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216178050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6" name="Title Text"/>
          <p:cNvSpPr txBox="1">
            <a:spLocks noGrp="1"/>
          </p:cNvSpPr>
          <p:nvPr>
            <p:ph type="title"/>
          </p:nvPr>
        </p:nvSpPr>
        <p:spPr>
          <a:xfrm>
            <a:off x="695325" y="375634"/>
            <a:ext cx="3932238" cy="1600201"/>
          </a:xfrm>
          <a:prstGeom prst="rect">
            <a:avLst/>
          </a:prstGeom>
        </p:spPr>
        <p:txBody>
          <a:bodyPr anchor="b"/>
          <a:lstStyle>
            <a:lvl1pPr>
              <a:defRPr sz="4000"/>
            </a:lvl1pPr>
          </a:lstStyle>
          <a:p>
            <a:r>
              <a:t>Title Text</a:t>
            </a:r>
          </a:p>
        </p:txBody>
      </p:sp>
      <p:sp>
        <p:nvSpPr>
          <p:cNvPr id="97" name="Body Level One…"/>
          <p:cNvSpPr txBox="1">
            <a:spLocks noGrp="1"/>
          </p:cNvSpPr>
          <p:nvPr>
            <p:ph type="body" idx="1"/>
          </p:nvPr>
        </p:nvSpPr>
        <p:spPr>
          <a:xfrm>
            <a:off x="5183187" y="375634"/>
            <a:ext cx="6446838" cy="5485417"/>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8" name="Text Placeholder 3"/>
          <p:cNvSpPr>
            <a:spLocks noGrp="1"/>
          </p:cNvSpPr>
          <p:nvPr>
            <p:ph type="body" sz="quarter" idx="13"/>
          </p:nvPr>
        </p:nvSpPr>
        <p:spPr>
          <a:xfrm>
            <a:off x="695324" y="2049461"/>
            <a:ext cx="3932239" cy="3811589"/>
          </a:xfrm>
          <a:prstGeom prst="rect">
            <a:avLst/>
          </a:prstGeom>
        </p:spPr>
        <p:txBody>
          <a:bodyPr/>
          <a:lstStyle/>
          <a:p>
            <a:pPr marL="0" indent="0">
              <a:buSzTx/>
              <a:buFontTx/>
              <a:buNone/>
              <a:defRPr sz="1600"/>
            </a:pPr>
            <a:endParaRPr/>
          </a:p>
        </p:txBody>
      </p:sp>
      <p:sp>
        <p:nvSpPr>
          <p:cNvPr id="99"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118450843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6" name="Title Text"/>
          <p:cNvSpPr txBox="1">
            <a:spLocks noGrp="1"/>
          </p:cNvSpPr>
          <p:nvPr>
            <p:ph type="title"/>
          </p:nvPr>
        </p:nvSpPr>
        <p:spPr>
          <a:xfrm>
            <a:off x="700087" y="375634"/>
            <a:ext cx="4071939" cy="1681766"/>
          </a:xfrm>
          <a:prstGeom prst="rect">
            <a:avLst/>
          </a:prstGeom>
        </p:spPr>
        <p:txBody>
          <a:bodyPr anchor="b"/>
          <a:lstStyle>
            <a:lvl1pPr>
              <a:defRPr sz="4000"/>
            </a:lvl1pPr>
          </a:lstStyle>
          <a:p>
            <a:r>
              <a:t>Title Text</a:t>
            </a:r>
          </a:p>
        </p:txBody>
      </p:sp>
      <p:sp>
        <p:nvSpPr>
          <p:cNvPr id="107" name="Picture Placeholder 2"/>
          <p:cNvSpPr>
            <a:spLocks noGrp="1"/>
          </p:cNvSpPr>
          <p:nvPr>
            <p:ph type="pic" idx="13"/>
          </p:nvPr>
        </p:nvSpPr>
        <p:spPr>
          <a:xfrm>
            <a:off x="5183187" y="457201"/>
            <a:ext cx="6489701" cy="5411788"/>
          </a:xfrm>
          <a:prstGeom prst="rect">
            <a:avLst/>
          </a:prstGeom>
        </p:spPr>
        <p:txBody>
          <a:bodyPr lIns="91439" rIns="91439">
            <a:noAutofit/>
          </a:bodyPr>
          <a:lstStyle/>
          <a:p>
            <a:endParaRPr dirty="0"/>
          </a:p>
        </p:txBody>
      </p:sp>
      <p:sp>
        <p:nvSpPr>
          <p:cNvPr id="108" name="Body Level One…"/>
          <p:cNvSpPr txBox="1">
            <a:spLocks noGrp="1"/>
          </p:cNvSpPr>
          <p:nvPr>
            <p:ph type="body" sz="quarter" idx="1"/>
          </p:nvPr>
        </p:nvSpPr>
        <p:spPr>
          <a:xfrm>
            <a:off x="700087" y="2057400"/>
            <a:ext cx="40719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339208187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ubhead">
    <p:spTree>
      <p:nvGrpSpPr>
        <p:cNvPr id="1" name=""/>
        <p:cNvGrpSpPr/>
        <p:nvPr/>
      </p:nvGrpSpPr>
      <p:grpSpPr>
        <a:xfrm>
          <a:off x="0" y="0"/>
          <a:ext cx="0" cy="0"/>
          <a:chOff x="0" y="0"/>
          <a:chExt cx="0" cy="0"/>
        </a:xfrm>
      </p:grpSpPr>
      <p:sp>
        <p:nvSpPr>
          <p:cNvPr id="116" name="Title Text"/>
          <p:cNvSpPr txBox="1">
            <a:spLocks noGrp="1"/>
          </p:cNvSpPr>
          <p:nvPr>
            <p:ph type="title"/>
          </p:nvPr>
        </p:nvSpPr>
        <p:spPr>
          <a:xfrm>
            <a:off x="914400" y="694944"/>
            <a:ext cx="10363200" cy="594361"/>
          </a:xfrm>
          <a:prstGeom prst="rect">
            <a:avLst/>
          </a:prstGeom>
        </p:spPr>
        <p:txBody>
          <a:bodyPr lIns="0" tIns="0" rIns="0" bIns="0" anchor="b"/>
          <a:lstStyle>
            <a:lvl1pPr defTabSz="685800">
              <a:lnSpc>
                <a:spcPct val="85000"/>
              </a:lnSpc>
              <a:defRPr b="0" spc="-75">
                <a:latin typeface="+mn-lt"/>
                <a:ea typeface="+mn-ea"/>
                <a:cs typeface="+mn-cs"/>
                <a:sym typeface="Calibri"/>
              </a:defRPr>
            </a:lvl1pPr>
          </a:lstStyle>
          <a:p>
            <a:r>
              <a:t>Title Text</a:t>
            </a:r>
          </a:p>
        </p:txBody>
      </p:sp>
      <p:sp>
        <p:nvSpPr>
          <p:cNvPr id="117" name="Body Level One…"/>
          <p:cNvSpPr txBox="1">
            <a:spLocks noGrp="1"/>
          </p:cNvSpPr>
          <p:nvPr>
            <p:ph type="body" sz="quarter" idx="1"/>
          </p:nvPr>
        </p:nvSpPr>
        <p:spPr>
          <a:xfrm>
            <a:off x="914721" y="1353311"/>
            <a:ext cx="10362880" cy="475489"/>
          </a:xfrm>
          <a:prstGeom prst="rect">
            <a:avLst/>
          </a:prstGeom>
        </p:spPr>
        <p:txBody>
          <a:bodyPr lIns="0" tIns="0" rIns="0" bIns="0"/>
          <a:lstStyle>
            <a:lvl1pPr>
              <a:lnSpc>
                <a:spcPct val="130000"/>
              </a:lnSpc>
              <a:buSzTx/>
              <a:buFontTx/>
              <a:buNone/>
              <a:defRPr sz="1200"/>
            </a:lvl1pPr>
            <a:lvl2pPr marL="571500" indent="-114300">
              <a:lnSpc>
                <a:spcPct val="130000"/>
              </a:lnSpc>
              <a:buFontTx/>
              <a:defRPr sz="1200"/>
            </a:lvl2pPr>
            <a:lvl3pPr marL="1051560" indent="-137160">
              <a:lnSpc>
                <a:spcPct val="130000"/>
              </a:lnSpc>
              <a:buFontTx/>
              <a:defRPr sz="1200"/>
            </a:lvl3pPr>
            <a:lvl4pPr marL="1524000" indent="-152400">
              <a:lnSpc>
                <a:spcPct val="130000"/>
              </a:lnSpc>
              <a:buFontTx/>
              <a:defRPr sz="1200"/>
            </a:lvl4pPr>
            <a:lvl5pPr marL="1981200" indent="-152400">
              <a:lnSpc>
                <a:spcPct val="130000"/>
              </a:lnSpc>
              <a:buFontTx/>
              <a:defRPr sz="1200"/>
            </a:lvl5pPr>
          </a:lstStyle>
          <a:p>
            <a:r>
              <a:t>Body Level One</a:t>
            </a:r>
          </a:p>
          <a:p>
            <a:pPr lvl="1"/>
            <a:r>
              <a:t>Body Level Two</a:t>
            </a:r>
          </a:p>
          <a:p>
            <a:pPr lvl="2"/>
            <a:r>
              <a:t>Body Level Three</a:t>
            </a:r>
          </a:p>
          <a:p>
            <a:pPr lvl="3"/>
            <a:r>
              <a:t>Body Level Four</a:t>
            </a:r>
          </a:p>
          <a:p>
            <a:pPr lvl="4"/>
            <a:r>
              <a:t>Body Level Five</a:t>
            </a:r>
          </a:p>
        </p:txBody>
      </p:sp>
      <p:sp>
        <p:nvSpPr>
          <p:cNvPr id="118" name="Slide Number"/>
          <p:cNvSpPr txBox="1">
            <a:spLocks noGrp="1"/>
          </p:cNvSpPr>
          <p:nvPr>
            <p:ph type="sldNum" sz="quarter" idx="2"/>
          </p:nvPr>
        </p:nvSpPr>
        <p:spPr>
          <a:xfrm>
            <a:off x="5992235" y="6395095"/>
            <a:ext cx="258625" cy="248305"/>
          </a:xfrm>
          <a:prstGeom prst="rect">
            <a:avLst/>
          </a:prstGeom>
        </p:spPr>
        <p:txBody>
          <a:bodyPr/>
          <a:lstStyle>
            <a:lvl1pPr>
              <a:defRPr>
                <a:solidFill>
                  <a:srgbClr val="9A9B9A"/>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9A9B9A"/>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9A9B9A"/>
              </a:solidFill>
              <a:effectLst/>
              <a:uLnTx/>
              <a:uFillTx/>
              <a:latin typeface="Calibri"/>
              <a:cs typeface="Calibri"/>
              <a:sym typeface="Calibri"/>
            </a:endParaRPr>
          </a:p>
        </p:txBody>
      </p:sp>
    </p:spTree>
    <p:extLst>
      <p:ext uri="{BB962C8B-B14F-4D97-AF65-F5344CB8AC3E}">
        <p14:creationId xmlns:p14="http://schemas.microsoft.com/office/powerpoint/2010/main" val="41860928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25" name="Title Text"/>
          <p:cNvSpPr txBox="1">
            <a:spLocks noGrp="1"/>
          </p:cNvSpPr>
          <p:nvPr>
            <p:ph type="title"/>
          </p:nvPr>
        </p:nvSpPr>
        <p:spPr>
          <a:xfrm>
            <a:off x="415600" y="2867799"/>
            <a:ext cx="11360801" cy="1122401"/>
          </a:xfrm>
          <a:prstGeom prst="rect">
            <a:avLst/>
          </a:prstGeom>
        </p:spPr>
        <p:txBody>
          <a:bodyPr lIns="91424" tIns="91424" rIns="91424" bIns="91424"/>
          <a:lstStyle>
            <a:lvl1pPr algn="ctr">
              <a:defRPr sz="4800"/>
            </a:lvl1pPr>
          </a:lstStyle>
          <a:p>
            <a:r>
              <a:t>Title Text</a:t>
            </a:r>
          </a:p>
        </p:txBody>
      </p:sp>
      <p:sp>
        <p:nvSpPr>
          <p:cNvPr id="126" name="Slide Number"/>
          <p:cNvSpPr txBox="1">
            <a:spLocks noGrp="1"/>
          </p:cNvSpPr>
          <p:nvPr>
            <p:ph type="sldNum" sz="quarter" idx="2"/>
          </p:nvPr>
        </p:nvSpPr>
        <p:spPr>
          <a:xfrm>
            <a:off x="11678177" y="6310165"/>
            <a:ext cx="350035" cy="339716"/>
          </a:xfrm>
          <a:prstGeom prst="rect">
            <a:avLst/>
          </a:prstGeom>
        </p:spPr>
        <p:txBody>
          <a:bodyPr lIns="91424" tIns="91424" rIns="91424" bIns="91424"/>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36591416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86256" y="375635"/>
            <a:ext cx="7215187" cy="1325563"/>
          </a:xfrm>
        </p:spPr>
        <p:txBody>
          <a:bodyPr>
            <a:normAutofit/>
          </a:bodyPr>
          <a:lstStyle>
            <a:lvl1pPr>
              <a:defRPr sz="4000"/>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a:xfrm>
            <a:off x="4186256" y="1836135"/>
            <a:ext cx="7215187" cy="4321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785938" y="0"/>
            <a:ext cx="2200275" cy="6858000"/>
          </a:xfrm>
          <a:prstGeom prst="rect">
            <a:avLst/>
          </a:prstGeom>
          <a:solidFill>
            <a:schemeClr val="tx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4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375636"/>
            <a:ext cx="10981944" cy="584200"/>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594360" y="1836135"/>
            <a:ext cx="10981944" cy="4049658"/>
          </a:xfrm>
        </p:spPr>
        <p:txBody>
          <a:bodyPr>
            <a:normAutofit/>
          </a:bodyPr>
          <a:lstStyle>
            <a:lvl1pPr>
              <a:defRPr sz="18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a:spLocks noGrp="1"/>
          </p:cNvSpPr>
          <p:nvPr>
            <p:ph type="sldNum" sz="quarter" idx="4"/>
          </p:nvPr>
        </p:nvSpPr>
        <p:spPr>
          <a:xfrm>
            <a:off x="11819466" y="6497374"/>
            <a:ext cx="372533" cy="365125"/>
          </a:xfrm>
          <a:prstGeom prst="rect">
            <a:avLst/>
          </a:prstGeom>
        </p:spPr>
        <p:txBody>
          <a:bodyPr vert="horz" lIns="91440" tIns="45720" rIns="91440" bIns="45720" rtlCol="0" anchor="ctr"/>
          <a:lstStyle>
            <a:lvl1pPr algn="r">
              <a:defRPr sz="1200" b="1">
                <a:solidFill>
                  <a:schemeClr val="bg1"/>
                </a:solidFill>
              </a:defRPr>
            </a:lvl1pPr>
          </a:lstStyle>
          <a:p>
            <a:fld id="{97821659-7CCA-4B39-8282-45F116F471DA}" type="slidenum">
              <a:rPr lang="en-US" smtClean="0"/>
              <a:pPr/>
              <a:t>‹#›</a:t>
            </a:fld>
            <a:endParaRPr lang="en-US" dirty="0"/>
          </a:p>
        </p:txBody>
      </p:sp>
      <p:sp>
        <p:nvSpPr>
          <p:cNvPr id="8" name="Content Placeholder 7">
            <a:extLst>
              <a:ext uri="{FF2B5EF4-FFF2-40B4-BE49-F238E27FC236}">
                <a16:creationId xmlns:a16="http://schemas.microsoft.com/office/drawing/2014/main" id="{1E47217E-9555-4E96-8B37-9050C5D06C44}"/>
              </a:ext>
            </a:extLst>
          </p:cNvPr>
          <p:cNvSpPr>
            <a:spLocks noGrp="1"/>
          </p:cNvSpPr>
          <p:nvPr>
            <p:ph sz="quarter" idx="10"/>
          </p:nvPr>
        </p:nvSpPr>
        <p:spPr>
          <a:xfrm>
            <a:off x="594360" y="987997"/>
            <a:ext cx="10981944" cy="392747"/>
          </a:xfrm>
        </p:spPr>
        <p:txBody>
          <a:bodyPr>
            <a:normAutofit/>
          </a:bodyPr>
          <a:lstStyle>
            <a:lvl1pPr marL="0" indent="0">
              <a:buNone/>
              <a:defRPr sz="2000"/>
            </a:lvl1pPr>
          </a:lstStyle>
          <a:p>
            <a:pPr lvl="0"/>
            <a:r>
              <a:rPr lang="en-US" dirty="0"/>
              <a:t>Edit Master text styles</a:t>
            </a:r>
          </a:p>
        </p:txBody>
      </p:sp>
      <p:sp>
        <p:nvSpPr>
          <p:cNvPr id="9" name="Footer Placeholder 2">
            <a:extLst>
              <a:ext uri="{FF2B5EF4-FFF2-40B4-BE49-F238E27FC236}">
                <a16:creationId xmlns:a16="http://schemas.microsoft.com/office/drawing/2014/main" id="{A30F436E-3795-4EEF-A20D-76CE9B2ED5C2}"/>
              </a:ext>
            </a:extLst>
          </p:cNvPr>
          <p:cNvSpPr>
            <a:spLocks noGrp="1"/>
          </p:cNvSpPr>
          <p:nvPr>
            <p:ph type="ftr" sz="quarter" idx="11"/>
          </p:nvPr>
        </p:nvSpPr>
        <p:spPr>
          <a:xfrm>
            <a:off x="685800" y="6371069"/>
            <a:ext cx="8010144" cy="217746"/>
          </a:xfrm>
          <a:prstGeom prst="rect">
            <a:avLst/>
          </a:prstGeom>
        </p:spPr>
        <p:txBody>
          <a:bodyPr/>
          <a:lstStyle>
            <a:lvl1pPr>
              <a:defRPr sz="1000">
                <a:solidFill>
                  <a:schemeClr val="bg1"/>
                </a:solidFill>
              </a:defRPr>
            </a:lvl1pPr>
          </a:lstStyle>
          <a:p>
            <a:r>
              <a:rPr lang="en-US" dirty="0"/>
              <a:t>CONFIDENTIAL WORKING DRAFT – SUBJECT TO MATERIAL CHANGE </a:t>
            </a:r>
          </a:p>
        </p:txBody>
      </p:sp>
    </p:spTree>
    <p:extLst>
      <p:ext uri="{BB962C8B-B14F-4D97-AF65-F5344CB8AC3E}">
        <p14:creationId xmlns:p14="http://schemas.microsoft.com/office/powerpoint/2010/main" val="270803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1513" y="375635"/>
            <a:ext cx="11005479" cy="1325563"/>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57633" y="1825625"/>
            <a:ext cx="5362168" cy="41036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57913" y="1825625"/>
            <a:ext cx="5519079" cy="4103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4"/>
          </p:nvPr>
        </p:nvSpPr>
        <p:spPr>
          <a:xfrm>
            <a:off x="11819466" y="6508391"/>
            <a:ext cx="372533" cy="365125"/>
          </a:xfrm>
          <a:prstGeom prst="rect">
            <a:avLst/>
          </a:prstGeom>
        </p:spPr>
        <p:txBody>
          <a:bodyPr vert="horz" lIns="91440" tIns="45720" rIns="91440" bIns="45720" rtlCol="0" anchor="ctr"/>
          <a:lstStyle>
            <a:lvl1pPr algn="r">
              <a:defRPr sz="1200" b="1">
                <a:solidFill>
                  <a:schemeClr val="bg1"/>
                </a:solidFill>
              </a:defRPr>
            </a:lvl1pPr>
          </a:lstStyle>
          <a:p>
            <a:fld id="{97821659-7CCA-4B39-8282-45F116F471DA}" type="slidenum">
              <a:rPr lang="en-US" smtClean="0"/>
              <a:pPr/>
              <a:t>‹#›</a:t>
            </a:fld>
            <a:endParaRPr lang="en-US" dirty="0"/>
          </a:p>
        </p:txBody>
      </p:sp>
    </p:spTree>
    <p:extLst>
      <p:ext uri="{BB962C8B-B14F-4D97-AF65-F5344CB8AC3E}">
        <p14:creationId xmlns:p14="http://schemas.microsoft.com/office/powerpoint/2010/main" val="49550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0088" y="365125"/>
            <a:ext cx="10901362" cy="1325563"/>
          </a:xfrm>
        </p:spPr>
        <p:txBody>
          <a:bodyPr/>
          <a:lstStyle/>
          <a:p>
            <a:r>
              <a:rPr lang="en-US" dirty="0"/>
              <a:t>CLICK TO EDIT MASTER TITLE STYLE</a:t>
            </a:r>
          </a:p>
        </p:txBody>
      </p:sp>
      <p:sp>
        <p:nvSpPr>
          <p:cNvPr id="3" name="Text Placeholder 2"/>
          <p:cNvSpPr>
            <a:spLocks noGrp="1"/>
          </p:cNvSpPr>
          <p:nvPr>
            <p:ph type="body" idx="1" hasCustomPrompt="1"/>
          </p:nvPr>
        </p:nvSpPr>
        <p:spPr>
          <a:xfrm>
            <a:off x="700088" y="1795465"/>
            <a:ext cx="5157787" cy="476250"/>
          </a:xfrm>
        </p:spPr>
        <p:txBody>
          <a:bodyPr anchor="ct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00087" y="2386017"/>
            <a:ext cx="5157788" cy="3471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427787" y="1804990"/>
            <a:ext cx="5183188" cy="466725"/>
          </a:xfrm>
        </p:spPr>
        <p:txBody>
          <a:bodyPr anchor="t"/>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27787" y="2386017"/>
            <a:ext cx="5183188" cy="34718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a:xfrm>
            <a:off x="11819466" y="6497374"/>
            <a:ext cx="372533" cy="365125"/>
          </a:xfrm>
          <a:prstGeom prst="rect">
            <a:avLst/>
          </a:prstGeom>
        </p:spPr>
        <p:txBody>
          <a:bodyPr vert="horz" lIns="91440" tIns="45720" rIns="91440" bIns="45720" rtlCol="0" anchor="ctr"/>
          <a:lstStyle>
            <a:lvl1pPr algn="r">
              <a:defRPr sz="1200" b="1">
                <a:solidFill>
                  <a:schemeClr val="bg1"/>
                </a:solidFill>
              </a:defRPr>
            </a:lvl1pPr>
          </a:lstStyle>
          <a:p>
            <a:fld id="{97821659-7CCA-4B39-8282-45F116F471DA}" type="slidenum">
              <a:rPr lang="en-US" smtClean="0"/>
              <a:pPr/>
              <a:t>‹#›</a:t>
            </a:fld>
            <a:endParaRPr lang="en-US" dirty="0"/>
          </a:p>
        </p:txBody>
      </p:sp>
    </p:spTree>
    <p:extLst>
      <p:ext uri="{BB962C8B-B14F-4D97-AF65-F5344CB8AC3E}">
        <p14:creationId xmlns:p14="http://schemas.microsoft.com/office/powerpoint/2010/main" val="229332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
        <p:nvSpPr>
          <p:cNvPr id="4" name="Slide Number Placeholder 6"/>
          <p:cNvSpPr>
            <a:spLocks noGrp="1"/>
          </p:cNvSpPr>
          <p:nvPr>
            <p:ph type="sldNum" sz="quarter" idx="4"/>
          </p:nvPr>
        </p:nvSpPr>
        <p:spPr>
          <a:xfrm>
            <a:off x="11819466" y="6497374"/>
            <a:ext cx="372533" cy="365125"/>
          </a:xfrm>
          <a:prstGeom prst="rect">
            <a:avLst/>
          </a:prstGeom>
        </p:spPr>
        <p:txBody>
          <a:bodyPr vert="horz" lIns="91440" tIns="45720" rIns="91440" bIns="45720" rtlCol="0" anchor="ctr"/>
          <a:lstStyle>
            <a:lvl1pPr algn="r">
              <a:defRPr sz="1200" b="1">
                <a:solidFill>
                  <a:schemeClr val="bg1"/>
                </a:solidFill>
              </a:defRPr>
            </a:lvl1pPr>
          </a:lstStyle>
          <a:p>
            <a:fld id="{97821659-7CCA-4B39-8282-45F116F471DA}" type="slidenum">
              <a:rPr lang="en-US" smtClean="0"/>
              <a:pPr/>
              <a:t>‹#›</a:t>
            </a:fld>
            <a:endParaRPr lang="en-US" dirty="0"/>
          </a:p>
        </p:txBody>
      </p:sp>
    </p:spTree>
    <p:extLst>
      <p:ext uri="{BB962C8B-B14F-4D97-AF65-F5344CB8AC3E}">
        <p14:creationId xmlns:p14="http://schemas.microsoft.com/office/powerpoint/2010/main" val="258910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
        <p:nvSpPr>
          <p:cNvPr id="4" name="Slide Number Placeholder 6"/>
          <p:cNvSpPr>
            <a:spLocks noGrp="1"/>
          </p:cNvSpPr>
          <p:nvPr>
            <p:ph type="sldNum" sz="quarter" idx="4"/>
          </p:nvPr>
        </p:nvSpPr>
        <p:spPr>
          <a:xfrm>
            <a:off x="11819466" y="6497374"/>
            <a:ext cx="372533" cy="365125"/>
          </a:xfrm>
          <a:prstGeom prst="rect">
            <a:avLst/>
          </a:prstGeom>
        </p:spPr>
        <p:txBody>
          <a:bodyPr vert="horz" lIns="91440" tIns="45720" rIns="91440" bIns="45720" rtlCol="0" anchor="ctr"/>
          <a:lstStyle>
            <a:lvl1pPr algn="r">
              <a:defRPr sz="1200" b="1">
                <a:solidFill>
                  <a:schemeClr val="bg1"/>
                </a:solidFill>
              </a:defRPr>
            </a:lvl1pPr>
          </a:lstStyle>
          <a:p>
            <a:fld id="{97821659-7CCA-4B39-8282-45F116F471DA}" type="slidenum">
              <a:rPr lang="en-US" smtClean="0"/>
              <a:pPr/>
              <a:t>‹#›</a:t>
            </a:fld>
            <a:endParaRPr lang="en-US" dirty="0"/>
          </a:p>
        </p:txBody>
      </p:sp>
    </p:spTree>
    <p:extLst>
      <p:ext uri="{BB962C8B-B14F-4D97-AF65-F5344CB8AC3E}">
        <p14:creationId xmlns:p14="http://schemas.microsoft.com/office/powerpoint/2010/main" val="12770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4"/>
          </p:nvPr>
        </p:nvSpPr>
        <p:spPr>
          <a:xfrm>
            <a:off x="11819466" y="6497374"/>
            <a:ext cx="372533" cy="365125"/>
          </a:xfrm>
          <a:prstGeom prst="rect">
            <a:avLst/>
          </a:prstGeom>
        </p:spPr>
        <p:txBody>
          <a:bodyPr vert="horz" lIns="91440" tIns="45720" rIns="91440" bIns="45720" rtlCol="0" anchor="ctr"/>
          <a:lstStyle>
            <a:lvl1pPr algn="r">
              <a:defRPr sz="1200" b="1">
                <a:solidFill>
                  <a:schemeClr val="bg1"/>
                </a:solidFill>
              </a:defRPr>
            </a:lvl1pPr>
          </a:lstStyle>
          <a:p>
            <a:fld id="{97821659-7CCA-4B39-8282-45F116F471DA}" type="slidenum">
              <a:rPr lang="en-US" smtClean="0"/>
              <a:pPr/>
              <a:t>‹#›</a:t>
            </a:fld>
            <a:endParaRPr lang="en-US" dirty="0"/>
          </a:p>
        </p:txBody>
      </p:sp>
    </p:spTree>
    <p:extLst>
      <p:ext uri="{BB962C8B-B14F-4D97-AF65-F5344CB8AC3E}">
        <p14:creationId xmlns:p14="http://schemas.microsoft.com/office/powerpoint/2010/main" val="91590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6.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275" y="375635"/>
            <a:ext cx="1126971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7275" y="1836135"/>
            <a:ext cx="11269717" cy="4049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8"/>
          <a:stretch>
            <a:fillRect/>
          </a:stretch>
        </p:blipFill>
        <p:spPr>
          <a:xfrm rot="5400000">
            <a:off x="5745955" y="411958"/>
            <a:ext cx="700088" cy="12192000"/>
          </a:xfrm>
          <a:prstGeom prst="rect">
            <a:avLst/>
          </a:prstGeom>
        </p:spPr>
      </p:pic>
      <p:pic>
        <p:nvPicPr>
          <p:cNvPr id="6" name="Picture 5">
            <a:extLst>
              <a:ext uri="{FF2B5EF4-FFF2-40B4-BE49-F238E27FC236}">
                <a16:creationId xmlns:a16="http://schemas.microsoft.com/office/drawing/2014/main" id="{67458C2C-FBFC-4D90-BE8C-3BFE88452BC6}"/>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10896226" y="6396188"/>
            <a:ext cx="1016088" cy="223539"/>
          </a:xfrm>
          <a:prstGeom prst="rect">
            <a:avLst/>
          </a:prstGeom>
        </p:spPr>
      </p:pic>
      <p:sp>
        <p:nvSpPr>
          <p:cNvPr id="7" name="Slide Number Placeholder 6"/>
          <p:cNvSpPr>
            <a:spLocks noGrp="1"/>
          </p:cNvSpPr>
          <p:nvPr>
            <p:ph type="sldNum" sz="quarter" idx="4"/>
          </p:nvPr>
        </p:nvSpPr>
        <p:spPr>
          <a:xfrm>
            <a:off x="11819466" y="6497374"/>
            <a:ext cx="372533" cy="365125"/>
          </a:xfrm>
          <a:prstGeom prst="rect">
            <a:avLst/>
          </a:prstGeom>
        </p:spPr>
        <p:txBody>
          <a:bodyPr vert="horz" lIns="91440" tIns="45720" rIns="91440" bIns="45720" rtlCol="0" anchor="ctr"/>
          <a:lstStyle>
            <a:lvl1pPr algn="r">
              <a:defRPr sz="1200" b="1">
                <a:solidFill>
                  <a:schemeClr val="bg1"/>
                </a:solidFill>
              </a:defRPr>
            </a:lvl1pPr>
          </a:lstStyle>
          <a:p>
            <a:fld id="{97821659-7CCA-4B39-8282-45F116F471DA}" type="slidenum">
              <a:rPr lang="en-US" smtClean="0"/>
              <a:pPr/>
              <a:t>‹#›</a:t>
            </a:fld>
            <a:endParaRPr lang="en-US" dirty="0"/>
          </a:p>
        </p:txBody>
      </p:sp>
    </p:spTree>
    <p:extLst>
      <p:ext uri="{BB962C8B-B14F-4D97-AF65-F5344CB8AC3E}">
        <p14:creationId xmlns:p14="http://schemas.microsoft.com/office/powerpoint/2010/main" val="844859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4" r:id="rId10"/>
    <p:sldLayoutId id="2147483670" r:id="rId11"/>
    <p:sldLayoutId id="2147483671" r:id="rId12"/>
    <p:sldLayoutId id="2147483672" r:id="rId13"/>
    <p:sldLayoutId id="2147483673" r:id="rId14"/>
    <p:sldLayoutId id="2147483703" r:id="rId15"/>
    <p:sldLayoutId id="2147483704" r:id="rId16"/>
  </p:sldLayoutIdLst>
  <p:hf hdr="0" dt="0"/>
  <p:txStyles>
    <p:titleStyle>
      <a:lvl1pPr algn="l" defTabSz="914400" rtl="0" eaLnBrk="1" latinLnBrk="0" hangingPunct="1">
        <a:lnSpc>
          <a:spcPct val="90000"/>
        </a:lnSpc>
        <a:spcBef>
          <a:spcPct val="0"/>
        </a:spcBef>
        <a:buNone/>
        <a:defRPr sz="3600" b="1" kern="1200">
          <a:solidFill>
            <a:schemeClr val="tx2"/>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3" descr="Picture 3"/>
          <p:cNvPicPr>
            <a:picLocks noChangeAspect="1"/>
          </p:cNvPicPr>
          <p:nvPr/>
        </p:nvPicPr>
        <p:blipFill>
          <a:blip r:embed="rId15">
            <a:extLst/>
          </a:blip>
          <a:stretch>
            <a:fillRect/>
          </a:stretch>
        </p:blipFill>
        <p:spPr>
          <a:xfrm rot="5400000">
            <a:off x="5745955" y="411957"/>
            <a:ext cx="700089" cy="12192001"/>
          </a:xfrm>
          <a:prstGeom prst="rect">
            <a:avLst/>
          </a:prstGeom>
          <a:ln w="12700">
            <a:miter lim="400000"/>
          </a:ln>
        </p:spPr>
      </p:pic>
      <p:pic>
        <p:nvPicPr>
          <p:cNvPr id="3" name="Picture 5" descr="Picture 5"/>
          <p:cNvPicPr>
            <a:picLocks noChangeAspect="1"/>
          </p:cNvPicPr>
          <p:nvPr/>
        </p:nvPicPr>
        <p:blipFill>
          <a:blip r:embed="rId16">
            <a:extLst/>
          </a:blip>
          <a:stretch>
            <a:fillRect/>
          </a:stretch>
        </p:blipFill>
        <p:spPr>
          <a:xfrm>
            <a:off x="10896226" y="6396187"/>
            <a:ext cx="1016089" cy="223540"/>
          </a:xfrm>
          <a:prstGeom prst="rect">
            <a:avLst/>
          </a:prstGeom>
          <a:ln w="12700">
            <a:miter lim="400000"/>
          </a:ln>
        </p:spPr>
      </p:pic>
      <p:sp>
        <p:nvSpPr>
          <p:cNvPr id="4" name="Title Text"/>
          <p:cNvSpPr txBox="1">
            <a:spLocks noGrp="1"/>
          </p:cNvSpPr>
          <p:nvPr>
            <p:ph type="title"/>
          </p:nvPr>
        </p:nvSpPr>
        <p:spPr>
          <a:xfrm>
            <a:off x="407274" y="375634"/>
            <a:ext cx="11269718"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5" name="Slide Number"/>
          <p:cNvSpPr txBox="1">
            <a:spLocks noGrp="1"/>
          </p:cNvSpPr>
          <p:nvPr>
            <p:ph type="sldNum" sz="quarter" idx="2"/>
          </p:nvPr>
        </p:nvSpPr>
        <p:spPr>
          <a:xfrm>
            <a:off x="11933375" y="6555784"/>
            <a:ext cx="258625" cy="248305"/>
          </a:xfrm>
          <a:prstGeom prst="rect">
            <a:avLst/>
          </a:prstGeom>
          <a:ln w="12700">
            <a:miter lim="400000"/>
          </a:ln>
        </p:spPr>
        <p:txBody>
          <a:bodyPr wrap="none" lIns="45719" rIns="45719" anchor="ctr">
            <a:spAutoFit/>
          </a:bodyPr>
          <a:lstStyle>
            <a:lvl1pPr algn="r">
              <a:defRPr sz="1200">
                <a:solidFill>
                  <a:srgbClr val="FFFFFF"/>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55874130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spd="med"/>
  <p:txStyles>
    <p:titleStyle>
      <a:lvl1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D5E5D"/>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D5E5D"/>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D5E5D"/>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D5E5D"/>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D5E5D"/>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D5E5D"/>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D5E5D"/>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D5E5D"/>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D5E5D"/>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chart" Target="../charts/char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s://recovery.pr/"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p:cNvSpPr txBox="1">
            <a:spLocks noGrp="1"/>
          </p:cNvSpPr>
          <p:nvPr>
            <p:ph type="ctrTitle"/>
          </p:nvPr>
        </p:nvSpPr>
        <p:spPr>
          <a:xfrm>
            <a:off x="717512" y="1058055"/>
            <a:ext cx="11265510" cy="1332253"/>
          </a:xfrm>
          <a:prstGeom prst="rect">
            <a:avLst/>
          </a:prstGeom>
        </p:spPr>
        <p:txBody>
          <a:bodyPr>
            <a:normAutofit/>
          </a:bodyPr>
          <a:lstStyle/>
          <a:p>
            <a:pPr>
              <a:defRPr sz="4000" b="1">
                <a:latin typeface="Century Gothic"/>
                <a:ea typeface="Century Gothic"/>
                <a:cs typeface="Century Gothic"/>
                <a:sym typeface="Century Gothic"/>
              </a:defRPr>
            </a:pPr>
            <a:r>
              <a:rPr lang="en-US" sz="2800" dirty="0" smtClean="0">
                <a:solidFill>
                  <a:srgbClr val="00B0F0"/>
                </a:solidFill>
              </a:rPr>
              <a:t>Recovery Program Overview</a:t>
            </a:r>
            <a:endParaRPr sz="2800" dirty="0">
              <a:solidFill>
                <a:srgbClr val="00B0F0"/>
              </a:solidFill>
            </a:endParaRPr>
          </a:p>
        </p:txBody>
      </p:sp>
      <p:sp>
        <p:nvSpPr>
          <p:cNvPr id="136" name="Subtitle 2"/>
          <p:cNvSpPr txBox="1">
            <a:spLocks noGrp="1"/>
          </p:cNvSpPr>
          <p:nvPr>
            <p:ph type="subTitle" sz="quarter" idx="1"/>
          </p:nvPr>
        </p:nvSpPr>
        <p:spPr>
          <a:xfrm>
            <a:off x="717519" y="2354090"/>
            <a:ext cx="11265503" cy="395350"/>
          </a:xfrm>
          <a:prstGeom prst="rect">
            <a:avLst/>
          </a:prstGeom>
        </p:spPr>
        <p:txBody>
          <a:bodyPr anchor="ctr">
            <a:normAutofit/>
          </a:bodyPr>
          <a:lstStyle>
            <a:lvl1pPr defTabSz="859536">
              <a:lnSpc>
                <a:spcPct val="81000"/>
              </a:lnSpc>
              <a:spcBef>
                <a:spcPts val="900"/>
              </a:spcBef>
              <a:defRPr sz="1128"/>
            </a:lvl1pPr>
          </a:lstStyle>
          <a:p>
            <a:r>
              <a:rPr lang="en-US" sz="1600" dirty="0" smtClean="0"/>
              <a:t>Thursday</a:t>
            </a:r>
            <a:r>
              <a:rPr sz="1600" dirty="0" smtClean="0"/>
              <a:t>, </a:t>
            </a:r>
            <a:r>
              <a:rPr lang="en-US" sz="1600" dirty="0" smtClean="0"/>
              <a:t>October 24</a:t>
            </a:r>
            <a:r>
              <a:rPr sz="1600" dirty="0" smtClean="0"/>
              <a:t>, </a:t>
            </a:r>
            <a:r>
              <a:rPr sz="1600" dirty="0"/>
              <a:t>2019</a:t>
            </a:r>
          </a:p>
        </p:txBody>
      </p:sp>
      <p:sp>
        <p:nvSpPr>
          <p:cNvPr id="141" name="Straight Connector 4"/>
          <p:cNvSpPr/>
          <p:nvPr/>
        </p:nvSpPr>
        <p:spPr>
          <a:xfrm flipH="1">
            <a:off x="523982" y="333761"/>
            <a:ext cx="1" cy="2415679"/>
          </a:xfrm>
          <a:prstGeom prst="line">
            <a:avLst/>
          </a:prstGeom>
          <a:ln w="203200">
            <a:solidFill>
              <a:schemeClr val="accent2"/>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5D5E5D"/>
              </a:solidFill>
              <a:effectLst/>
              <a:uLnTx/>
              <a:uFillTx/>
              <a:latin typeface="Calibri"/>
              <a:cs typeface="Calibri"/>
              <a:sym typeface="Calibri"/>
            </a:endParaRPr>
          </a:p>
        </p:txBody>
      </p:sp>
      <p:sp>
        <p:nvSpPr>
          <p:cNvPr id="10" name="Title 1"/>
          <p:cNvSpPr txBox="1">
            <a:spLocks/>
          </p:cNvSpPr>
          <p:nvPr/>
        </p:nvSpPr>
        <p:spPr>
          <a:xfrm>
            <a:off x="815631" y="333761"/>
            <a:ext cx="11265508" cy="12821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fontScale="97500"/>
          </a:bodyPr>
          <a:lstStyle>
            <a:lvl1pPr marL="0" marR="0" indent="0" algn="l" defTabSz="914400" rtl="0" latinLnBrk="0">
              <a:lnSpc>
                <a:spcPct val="90000"/>
              </a:lnSpc>
              <a:spcBef>
                <a:spcPts val="0"/>
              </a:spcBef>
              <a:spcAft>
                <a:spcPts val="0"/>
              </a:spcAft>
              <a:buClrTx/>
              <a:buSzTx/>
              <a:buFontTx/>
              <a:buNone/>
              <a:tabLst/>
              <a:defRPr sz="4800" b="0" i="0" u="none" strike="noStrike" cap="none" spc="0" baseline="0">
                <a:solidFill>
                  <a:srgbClr val="FFFFFF"/>
                </a:solidFill>
                <a:uFillTx/>
                <a:latin typeface="Montserrat Bold"/>
                <a:ea typeface="Montserrat Bold"/>
                <a:cs typeface="Montserrat Bold"/>
                <a:sym typeface="Montserrat Bold"/>
              </a:defRPr>
            </a:lvl1pPr>
            <a:lvl2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3600" b="1" i="0" u="none" strike="noStrike" cap="none" spc="0" baseline="0">
                <a:solidFill>
                  <a:schemeClr val="accent1"/>
                </a:solidFill>
                <a:uFillTx/>
                <a:latin typeface="Century Gothic"/>
                <a:ea typeface="Century Gothic"/>
                <a:cs typeface="Century Gothic"/>
                <a:sym typeface="Century Gothic"/>
              </a:defRPr>
            </a:lvl9pPr>
          </a:lstStyle>
          <a:p>
            <a:r>
              <a:rPr lang="en-US" sz="4000" kern="0" dirty="0" smtClean="0">
                <a:latin typeface="Century Gothic" charset="0"/>
                <a:ea typeface="Century Gothic" charset="0"/>
                <a:cs typeface="Century Gothic" charset="0"/>
              </a:rPr>
              <a:t>The Central Office for </a:t>
            </a:r>
            <a:r>
              <a:rPr lang="en-US" kern="0" dirty="0" smtClean="0">
                <a:latin typeface="Century Gothic" charset="0"/>
                <a:ea typeface="Century Gothic" charset="0"/>
                <a:cs typeface="Century Gothic" charset="0"/>
              </a:rPr>
              <a:t/>
            </a:r>
            <a:br>
              <a:rPr lang="en-US" kern="0" dirty="0" smtClean="0">
                <a:latin typeface="Century Gothic" charset="0"/>
                <a:ea typeface="Century Gothic" charset="0"/>
                <a:cs typeface="Century Gothic" charset="0"/>
              </a:rPr>
            </a:br>
            <a:r>
              <a:rPr lang="en-US" sz="4400" kern="0" dirty="0" smtClean="0">
                <a:latin typeface="Century Gothic" charset="0"/>
                <a:ea typeface="Century Gothic" charset="0"/>
                <a:cs typeface="Century Gothic" charset="0"/>
              </a:rPr>
              <a:t>Recovery, Reconstruction, and Resiliency</a:t>
            </a:r>
            <a:endParaRPr lang="en-US" kern="0" dirty="0">
              <a:latin typeface="Century Gothic" charset="0"/>
              <a:ea typeface="Century Gothic" charset="0"/>
              <a:cs typeface="Century Gothic" charset="0"/>
            </a:endParaRPr>
          </a:p>
        </p:txBody>
      </p:sp>
      <p:sp>
        <p:nvSpPr>
          <p:cNvPr id="11" name="Subtitle 2"/>
          <p:cNvSpPr txBox="1">
            <a:spLocks/>
          </p:cNvSpPr>
          <p:nvPr/>
        </p:nvSpPr>
        <p:spPr>
          <a:xfrm>
            <a:off x="229499" y="5320172"/>
            <a:ext cx="5300664" cy="6047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800" kern="1200">
                <a:solidFill>
                  <a:schemeClr val="bg1"/>
                </a:solidFill>
                <a:latin typeface="Century Gothic" charset="0"/>
                <a:ea typeface="Century Gothic" charset="0"/>
                <a:cs typeface="Century Gothic"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Century Gothic" charset="0"/>
                <a:ea typeface="Century Gothic" charset="0"/>
                <a:cs typeface="Century Gothic"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Century Gothic" charset="0"/>
                <a:ea typeface="Century Gothic" charset="0"/>
                <a:cs typeface="Century Gothic"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Century Gothic" charset="0"/>
                <a:ea typeface="Century Gothic" charset="0"/>
                <a:cs typeface="Century Gothic"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Century Gothic" charset="0"/>
                <a:ea typeface="Century Gothic" charset="0"/>
                <a:cs typeface="Century Gothic"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1" i="0" u="none" strike="noStrike" kern="1200" cap="none" spc="0" normalizeH="0" baseline="0" noProof="0" dirty="0" smtClean="0">
                <a:ln>
                  <a:noFill/>
                </a:ln>
                <a:solidFill>
                  <a:srgbClr val="FFFFFF"/>
                </a:solidFill>
                <a:effectLst/>
                <a:uLnTx/>
                <a:uFillTx/>
                <a:latin typeface="Century Gothic" charset="0"/>
              </a:rPr>
              <a:t>Ottmar J. </a:t>
            </a:r>
            <a:r>
              <a:rPr kumimoji="0" lang="en-US" sz="1800" b="1" i="0" u="none" strike="noStrike" kern="1200" cap="none" spc="0" normalizeH="0" baseline="0" noProof="0" dirty="0">
                <a:ln>
                  <a:noFill/>
                </a:ln>
                <a:solidFill>
                  <a:srgbClr val="FFFFFF"/>
                </a:solidFill>
                <a:effectLst/>
                <a:uLnTx/>
                <a:uFillTx/>
                <a:latin typeface="Century Gothic" charset="0"/>
              </a:rPr>
              <a:t>Chávez </a:t>
            </a:r>
            <a:br>
              <a:rPr kumimoji="0" lang="en-US" sz="1800" b="1" i="0" u="none" strike="noStrike" kern="1200" cap="none" spc="0" normalizeH="0" baseline="0" noProof="0" dirty="0">
                <a:ln>
                  <a:noFill/>
                </a:ln>
                <a:solidFill>
                  <a:srgbClr val="FFFFFF"/>
                </a:solidFill>
                <a:effectLst/>
                <a:uLnTx/>
                <a:uFillTx/>
                <a:latin typeface="Century Gothic" charset="0"/>
              </a:rPr>
            </a:br>
            <a:r>
              <a:rPr kumimoji="0" lang="en-US" sz="1800" b="1" i="0" u="none" strike="noStrike" kern="1200" cap="none" spc="0" normalizeH="0" baseline="0" noProof="0" dirty="0">
                <a:ln>
                  <a:noFill/>
                </a:ln>
                <a:solidFill>
                  <a:srgbClr val="FFFFFF"/>
                </a:solidFill>
                <a:effectLst/>
                <a:uLnTx/>
                <a:uFillTx/>
                <a:latin typeface="Century Gothic" charset="0"/>
              </a:rPr>
              <a:t>Executive </a:t>
            </a:r>
            <a:r>
              <a:rPr kumimoji="0" lang="en-US" sz="1800" b="1" i="0" u="none" strike="noStrike" kern="1200" cap="none" spc="0" normalizeH="0" baseline="0" noProof="0" dirty="0" smtClean="0">
                <a:ln>
                  <a:noFill/>
                </a:ln>
                <a:solidFill>
                  <a:srgbClr val="FFFFFF"/>
                </a:solidFill>
                <a:effectLst/>
                <a:uLnTx/>
                <a:uFillTx/>
                <a:latin typeface="Century Gothic" charset="0"/>
              </a:rPr>
              <a:t>Director</a:t>
            </a:r>
            <a:r>
              <a:rPr kumimoji="0" lang="en-US" sz="1800" b="1" i="0" u="none" strike="noStrike" kern="1200" cap="none" spc="0" normalizeH="0" noProof="0" dirty="0" smtClean="0">
                <a:ln>
                  <a:noFill/>
                </a:ln>
                <a:solidFill>
                  <a:srgbClr val="FFFFFF"/>
                </a:solidFill>
                <a:effectLst/>
                <a:uLnTx/>
                <a:uFillTx/>
                <a:latin typeface="Century Gothic" charset="0"/>
              </a:rPr>
              <a:t> / GAR</a:t>
            </a:r>
            <a:r>
              <a:rPr kumimoji="0" lang="en-US" sz="1800" b="1" i="0" u="none" strike="noStrike" kern="1200" cap="none" spc="0" normalizeH="0" baseline="0" noProof="0" dirty="0" smtClean="0">
                <a:ln>
                  <a:noFill/>
                </a:ln>
                <a:solidFill>
                  <a:srgbClr val="FFFFFF"/>
                </a:solidFill>
                <a:effectLst/>
                <a:uLnTx/>
                <a:uFillTx/>
                <a:latin typeface="Century Gothic" charset="0"/>
              </a:rPr>
              <a:t> </a:t>
            </a:r>
            <a:endParaRPr kumimoji="0" lang="en-US" sz="1800" b="1" i="0" u="none" strike="noStrike" kern="1200" cap="none" spc="0" normalizeH="0" baseline="0" noProof="0" dirty="0">
              <a:ln>
                <a:noFill/>
              </a:ln>
              <a:solidFill>
                <a:srgbClr val="FFFFFF"/>
              </a:solidFill>
              <a:effectLst/>
              <a:uLnTx/>
              <a:uFillTx/>
              <a:latin typeface="Century Gothic" charset="0"/>
            </a:endParaRPr>
          </a:p>
        </p:txBody>
      </p:sp>
      <p:grpSp>
        <p:nvGrpSpPr>
          <p:cNvPr id="12" name="Group 11"/>
          <p:cNvGrpSpPr/>
          <p:nvPr/>
        </p:nvGrpSpPr>
        <p:grpSpPr>
          <a:xfrm>
            <a:off x="1497240" y="5873760"/>
            <a:ext cx="2535610" cy="859536"/>
            <a:chOff x="3445668" y="5837185"/>
            <a:chExt cx="2535610" cy="859536"/>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47791" y="6171375"/>
              <a:ext cx="1233487" cy="395348"/>
            </a:xfrm>
            <a:prstGeom prst="rect">
              <a:avLst/>
            </a:prstGeom>
          </p:spPr>
        </p:pic>
        <p:cxnSp>
          <p:nvCxnSpPr>
            <p:cNvPr id="14" name="Straight Connector 13"/>
            <p:cNvCxnSpPr/>
            <p:nvPr/>
          </p:nvCxnSpPr>
          <p:spPr>
            <a:xfrm>
              <a:off x="4528716" y="6099926"/>
              <a:ext cx="0" cy="5096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08EAA12-E4DC-354A-9F45-B7D8337DC4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45668" y="5837185"/>
              <a:ext cx="944715" cy="859536"/>
            </a:xfrm>
            <a:prstGeom prst="rect">
              <a:avLst/>
            </a:prstGeom>
          </p:spPr>
        </p:pic>
      </p:grpSp>
    </p:spTree>
    <p:extLst>
      <p:ext uri="{BB962C8B-B14F-4D97-AF65-F5344CB8AC3E}">
        <p14:creationId xmlns:p14="http://schemas.microsoft.com/office/powerpoint/2010/main" val="415665121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F67688-9ABA-CE4D-B56E-21E9499442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310">
            <a:extLst>
              <a:ext uri="{FF2B5EF4-FFF2-40B4-BE49-F238E27FC236}">
                <a16:creationId xmlns:a16="http://schemas.microsoft.com/office/drawing/2014/main" id="{BE007F41-018E-4BDA-9C40-0C1A0E6486A0}"/>
              </a:ext>
            </a:extLst>
          </p:cNvPr>
          <p:cNvSpPr txBox="1">
            <a:spLocks noGrp="1"/>
          </p:cNvSpPr>
          <p:nvPr>
            <p:ph type="title"/>
          </p:nvPr>
        </p:nvSpPr>
        <p:spPr>
          <a:xfrm>
            <a:off x="298811" y="4916876"/>
            <a:ext cx="10884835" cy="457348"/>
          </a:xfrm>
          <a:prstGeom prst="rect">
            <a:avLst/>
          </a:prstGeom>
          <a:noFill/>
          <a:ln>
            <a:noFill/>
          </a:ln>
        </p:spPr>
        <p:txBody>
          <a:bodyPr spcFirstLastPara="1" vert="horz" wrap="square" lIns="0" tIns="0" rIns="0" bIns="0" rtlCol="0" anchor="t" anchorCtr="0">
            <a:noAutofit/>
          </a:bodyPr>
          <a:lstStyle/>
          <a:p>
            <a:pPr algn="l"/>
            <a:r>
              <a:rPr lang="en-US" sz="1800" dirty="0">
                <a:solidFill>
                  <a:srgbClr val="95E4D2"/>
                </a:solidFill>
                <a:latin typeface="Century Gothic" panose="020B0502020202020204" pitchFamily="34" charset="0"/>
              </a:rPr>
              <a:t>Disclaimer</a:t>
            </a:r>
            <a:endParaRPr sz="1800" dirty="0">
              <a:solidFill>
                <a:srgbClr val="95E4D2"/>
              </a:solidFill>
              <a:latin typeface="Century Gothic" panose="020B0502020202020204" pitchFamily="34" charset="0"/>
            </a:endParaRPr>
          </a:p>
        </p:txBody>
      </p:sp>
      <p:sp>
        <p:nvSpPr>
          <p:cNvPr id="6" name="Shape 311">
            <a:extLst>
              <a:ext uri="{FF2B5EF4-FFF2-40B4-BE49-F238E27FC236}">
                <a16:creationId xmlns:a16="http://schemas.microsoft.com/office/drawing/2014/main" id="{37A0AEAC-15C2-4AA8-80F9-BA6A68BC5528}"/>
              </a:ext>
            </a:extLst>
          </p:cNvPr>
          <p:cNvSpPr txBox="1"/>
          <p:nvPr/>
        </p:nvSpPr>
        <p:spPr>
          <a:xfrm>
            <a:off x="253091" y="5009305"/>
            <a:ext cx="11573222" cy="1750966"/>
          </a:xfrm>
          <a:prstGeom prst="rect">
            <a:avLst/>
          </a:prstGeom>
          <a:noFill/>
          <a:ln>
            <a:noFill/>
          </a:ln>
        </p:spPr>
        <p:txBody>
          <a:bodyPr spcFirstLastPara="1" wrap="square" lIns="55440" tIns="27713" rIns="55440" bIns="27713" anchor="ctr" anchorCtr="0">
            <a:noAutofit/>
          </a:bodyPr>
          <a:lstStyle/>
          <a:p>
            <a:pPr algn="just">
              <a:lnSpc>
                <a:spcPct val="90000"/>
              </a:lnSpc>
              <a:buClr>
                <a:schemeClr val="dk1"/>
              </a:buClr>
              <a:buSzPts val="3600"/>
            </a:pPr>
            <a:r>
              <a:rPr lang="en-US" sz="1050" dirty="0">
                <a:solidFill>
                  <a:schemeClr val="bg1"/>
                </a:solidFill>
                <a:latin typeface="Century Gothic" panose="020B0502020202020204" pitchFamily="34" charset="0"/>
                <a:ea typeface="PT Sans"/>
                <a:cs typeface="PT Sans"/>
                <a:sym typeface="PT Sans"/>
              </a:rPr>
              <a:t>The materials contained in this presentation are for informational purposes only. This document does not constitute an offer to sell or a solicitation of an offer to buy any securities. This document is a summary of certain matters for discussion only. You may not rely solely upon this document in evaluating the merits of a project, investment venture, or any business referred to herein. This document does not constitute and should not be interpreted as either a project recommendation, investment advice or any other recommendation including legal, tax or accounting advice. </a:t>
            </a:r>
            <a:endParaRPr sz="1050" dirty="0">
              <a:solidFill>
                <a:schemeClr val="bg1"/>
              </a:solidFill>
              <a:latin typeface="Century Gothic" panose="020B0502020202020204" pitchFamily="34" charset="0"/>
            </a:endParaRPr>
          </a:p>
          <a:p>
            <a:pPr algn="just">
              <a:lnSpc>
                <a:spcPct val="90000"/>
              </a:lnSpc>
              <a:buClr>
                <a:schemeClr val="dk1"/>
              </a:buClr>
              <a:buSzPts val="3600"/>
            </a:pPr>
            <a:endParaRPr sz="1050" dirty="0">
              <a:solidFill>
                <a:schemeClr val="bg1"/>
              </a:solidFill>
              <a:latin typeface="Century Gothic" panose="020B0502020202020204" pitchFamily="34" charset="0"/>
              <a:ea typeface="PT Sans"/>
              <a:cs typeface="PT Sans"/>
              <a:sym typeface="PT Sans"/>
            </a:endParaRPr>
          </a:p>
          <a:p>
            <a:pPr algn="just">
              <a:lnSpc>
                <a:spcPct val="90000"/>
              </a:lnSpc>
              <a:buClr>
                <a:schemeClr val="dk1"/>
              </a:buClr>
              <a:buSzPts val="3600"/>
            </a:pPr>
            <a:r>
              <a:rPr lang="en-US" sz="1050" dirty="0">
                <a:solidFill>
                  <a:schemeClr val="bg1"/>
                </a:solidFill>
                <a:latin typeface="Century Gothic" panose="020B0502020202020204" pitchFamily="34" charset="0"/>
                <a:ea typeface="PT Sans"/>
                <a:cs typeface="PT Sans"/>
                <a:sym typeface="PT Sans"/>
              </a:rPr>
              <a:t>Future results are impossible to predict. Opinions, figures, estimates and market trends offered in this document constitute a preliminary assessment and are subject to change without notice. Data on this document are based on current market conditions but should not be relied upon without further assessment and verification. This presentation may include forward-looking statements that represent opinions, estimates and forecasts, which may be subject to significant uncertainties, many of which are outside the control of the Puerto Rico Public-Private Partnerships Authority, the Government of Puerto Rico and its agencies and instrumentalities.</a:t>
            </a:r>
            <a:endParaRPr sz="1050" dirty="0">
              <a:solidFill>
                <a:schemeClr val="bg1"/>
              </a:solidFill>
              <a:latin typeface="Century Gothic" panose="020B0502020202020204" pitchFamily="34" charset="0"/>
            </a:endParaRPr>
          </a:p>
        </p:txBody>
      </p:sp>
      <p:sp>
        <p:nvSpPr>
          <p:cNvPr id="8" name="Slide Number Placeholder 7"/>
          <p:cNvSpPr>
            <a:spLocks noGrp="1"/>
          </p:cNvSpPr>
          <p:nvPr>
            <p:ph type="sldNum" idx="4294967295"/>
          </p:nvPr>
        </p:nvSpPr>
        <p:spPr>
          <a:xfrm>
            <a:off x="11819466" y="6497373"/>
            <a:ext cx="372533" cy="365125"/>
          </a:xfrm>
          <a:prstGeom prst="rect">
            <a:avLst/>
          </a:prstGeom>
        </p:spPr>
        <p:txBody>
          <a:bodyPr/>
          <a:lstStyle/>
          <a:p>
            <a:fld id="{00000000-1234-1234-1234-123412341234}" type="slidenum">
              <a:rPr lang="en" smtClean="0"/>
              <a:pPr/>
              <a:t>10</a:t>
            </a:fld>
            <a:endParaRPr lang="en" dirty="0"/>
          </a:p>
        </p:txBody>
      </p:sp>
      <p:sp>
        <p:nvSpPr>
          <p:cNvPr id="9" name="Slide Number Placeholder 6">
            <a:extLst>
              <a:ext uri="{FF2B5EF4-FFF2-40B4-BE49-F238E27FC236}">
                <a16:creationId xmlns:a16="http://schemas.microsoft.com/office/drawing/2014/main" id="{57F733CD-1567-4610-AC65-843DEB42DA2B}"/>
              </a:ext>
            </a:extLst>
          </p:cNvPr>
          <p:cNvSpPr txBox="1">
            <a:spLocks/>
          </p:cNvSpPr>
          <p:nvPr/>
        </p:nvSpPr>
        <p:spPr>
          <a:xfrm>
            <a:off x="11819466" y="6497374"/>
            <a:ext cx="372533"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821659-7CCA-4B39-8282-45F116F471DA}" type="slidenum">
              <a:rPr lang="en-US" smtClean="0"/>
              <a:pPr/>
              <a:t>10</a:t>
            </a:fld>
            <a:endParaRPr lang="en-US" dirty="0"/>
          </a:p>
        </p:txBody>
      </p:sp>
      <p:sp>
        <p:nvSpPr>
          <p:cNvPr id="2" name="Rectangle 1"/>
          <p:cNvSpPr/>
          <p:nvPr/>
        </p:nvSpPr>
        <p:spPr>
          <a:xfrm>
            <a:off x="1889536" y="2207390"/>
            <a:ext cx="7517186" cy="1323439"/>
          </a:xfrm>
          <a:prstGeom prst="rect">
            <a:avLst/>
          </a:prstGeom>
        </p:spPr>
        <p:txBody>
          <a:bodyPr wrap="none">
            <a:spAutoFit/>
          </a:bodyPr>
          <a:lstStyle/>
          <a:p>
            <a:r>
              <a:rPr lang="en-US" sz="8000" dirty="0" smtClean="0">
                <a:solidFill>
                  <a:srgbClr val="FFFFFF"/>
                </a:solidFill>
              </a:rPr>
              <a:t>www.recovery.pr </a:t>
            </a:r>
            <a:endParaRPr lang="es-PR" sz="8000" dirty="0">
              <a:solidFill>
                <a:srgbClr val="FFFFFF"/>
              </a:solidFill>
            </a:endParaRPr>
          </a:p>
        </p:txBody>
      </p:sp>
    </p:spTree>
    <p:extLst>
      <p:ext uri="{BB962C8B-B14F-4D97-AF65-F5344CB8AC3E}">
        <p14:creationId xmlns:p14="http://schemas.microsoft.com/office/powerpoint/2010/main" val="3017474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28D5-5BBB-4FF3-878B-20C8E1AFD06D}"/>
              </a:ext>
            </a:extLst>
          </p:cNvPr>
          <p:cNvSpPr>
            <a:spLocks noGrp="1"/>
          </p:cNvSpPr>
          <p:nvPr>
            <p:ph type="title"/>
          </p:nvPr>
        </p:nvSpPr>
        <p:spPr>
          <a:xfrm>
            <a:off x="596106" y="335280"/>
            <a:ext cx="11120405" cy="871220"/>
          </a:xfrm>
        </p:spPr>
        <p:txBody>
          <a:bodyPr>
            <a:normAutofit/>
          </a:bodyPr>
          <a:lstStyle/>
          <a:p>
            <a:r>
              <a:rPr lang="en-US" dirty="0"/>
              <a:t>Agenda</a:t>
            </a:r>
          </a:p>
        </p:txBody>
      </p:sp>
      <p:sp>
        <p:nvSpPr>
          <p:cNvPr id="4" name="Slide Number Placeholder 3">
            <a:extLst>
              <a:ext uri="{FF2B5EF4-FFF2-40B4-BE49-F238E27FC236}">
                <a16:creationId xmlns:a16="http://schemas.microsoft.com/office/drawing/2014/main" id="{2DB66410-7C65-4EA2-ABF2-F37FDAEA4416}"/>
              </a:ext>
            </a:extLst>
          </p:cNvPr>
          <p:cNvSpPr>
            <a:spLocks noGrp="1"/>
          </p:cNvSpPr>
          <p:nvPr>
            <p:ph type="sldNum" sz="quarter" idx="4"/>
          </p:nvPr>
        </p:nvSpPr>
        <p:spPr/>
        <p:txBody>
          <a:bodyPr/>
          <a:lstStyle/>
          <a:p>
            <a:fld id="{97821659-7CCA-4B39-8282-45F116F471DA}" type="slidenum">
              <a:rPr lang="en-US" smtClean="0"/>
              <a:pPr/>
              <a:t>2</a:t>
            </a:fld>
            <a:endParaRPr lang="en-US" dirty="0"/>
          </a:p>
        </p:txBody>
      </p:sp>
      <p:sp>
        <p:nvSpPr>
          <p:cNvPr id="6" name="Footer Placeholder 5">
            <a:extLst>
              <a:ext uri="{FF2B5EF4-FFF2-40B4-BE49-F238E27FC236}">
                <a16:creationId xmlns:a16="http://schemas.microsoft.com/office/drawing/2014/main" id="{5D3A3AE4-0A20-4E95-8096-EAA68FEFA06B}"/>
              </a:ext>
            </a:extLst>
          </p:cNvPr>
          <p:cNvSpPr>
            <a:spLocks noGrp="1"/>
          </p:cNvSpPr>
          <p:nvPr>
            <p:ph type="ftr" sz="quarter" idx="12"/>
          </p:nvPr>
        </p:nvSpPr>
        <p:spPr/>
        <p:txBody>
          <a:bodyPr/>
          <a:lstStyle/>
          <a:p>
            <a:r>
              <a:rPr lang="en-US" dirty="0"/>
              <a:t>CONFIDENTIAL WORKING DRAFT – SUBJECT TO MATERIAL CHANGE</a:t>
            </a:r>
          </a:p>
        </p:txBody>
      </p:sp>
      <p:sp>
        <p:nvSpPr>
          <p:cNvPr id="3" name="TextBox 2">
            <a:extLst>
              <a:ext uri="{FF2B5EF4-FFF2-40B4-BE49-F238E27FC236}">
                <a16:creationId xmlns:a16="http://schemas.microsoft.com/office/drawing/2014/main" id="{F9FC7133-C71A-41B9-AEE3-15891F94D7CB}"/>
              </a:ext>
            </a:extLst>
          </p:cNvPr>
          <p:cNvSpPr txBox="1"/>
          <p:nvPr/>
        </p:nvSpPr>
        <p:spPr>
          <a:xfrm>
            <a:off x="1079500" y="1447800"/>
            <a:ext cx="10516394" cy="3323987"/>
          </a:xfrm>
          <a:prstGeom prst="rect">
            <a:avLst/>
          </a:prstGeom>
          <a:noFill/>
        </p:spPr>
        <p:txBody>
          <a:bodyPr wrap="square" rtlCol="0">
            <a:spAutoFit/>
          </a:bodyPr>
          <a:lstStyle/>
          <a:p>
            <a:pPr marL="457200" lvl="0" indent="-457200">
              <a:lnSpc>
                <a:spcPct val="150000"/>
              </a:lnSpc>
              <a:buFont typeface="Wingdings" panose="05000000000000000000" pitchFamily="2" charset="2"/>
              <a:buChar char="q"/>
            </a:pPr>
            <a:r>
              <a:rPr lang="en-US" sz="2800" dirty="0"/>
              <a:t>Recovery By The </a:t>
            </a:r>
            <a:r>
              <a:rPr lang="en-US" sz="2800" dirty="0" smtClean="0"/>
              <a:t>Numbers</a:t>
            </a:r>
          </a:p>
          <a:p>
            <a:pPr marL="457200" indent="-457200">
              <a:lnSpc>
                <a:spcPct val="150000"/>
              </a:lnSpc>
              <a:buFont typeface="Wingdings" panose="05000000000000000000" pitchFamily="2" charset="2"/>
              <a:buChar char="q"/>
            </a:pPr>
            <a:r>
              <a:rPr lang="en-US" sz="2800" dirty="0"/>
              <a:t>Funding Streams</a:t>
            </a:r>
          </a:p>
          <a:p>
            <a:pPr marL="457200" lvl="0" indent="-457200">
              <a:lnSpc>
                <a:spcPct val="150000"/>
              </a:lnSpc>
              <a:buFont typeface="Wingdings" panose="05000000000000000000" pitchFamily="2" charset="2"/>
              <a:buChar char="q"/>
            </a:pPr>
            <a:r>
              <a:rPr lang="en-US" sz="2800" dirty="0" smtClean="0"/>
              <a:t>Current </a:t>
            </a:r>
            <a:r>
              <a:rPr lang="en-US" sz="2800" dirty="0"/>
              <a:t>Recovery Priorities</a:t>
            </a:r>
          </a:p>
          <a:p>
            <a:pPr marL="457200" lvl="0" indent="-457200">
              <a:lnSpc>
                <a:spcPct val="150000"/>
              </a:lnSpc>
              <a:buFont typeface="Wingdings" panose="05000000000000000000" pitchFamily="2" charset="2"/>
              <a:buChar char="q"/>
            </a:pPr>
            <a:r>
              <a:rPr lang="en-US" sz="2800" dirty="0" smtClean="0"/>
              <a:t>Transparency</a:t>
            </a:r>
          </a:p>
          <a:p>
            <a:pPr marL="457200" lvl="0" indent="-457200">
              <a:lnSpc>
                <a:spcPct val="150000"/>
              </a:lnSpc>
              <a:buFont typeface="Wingdings" panose="05000000000000000000" pitchFamily="2" charset="2"/>
              <a:buChar char="q"/>
            </a:pPr>
            <a:r>
              <a:rPr lang="en-US" sz="2800" dirty="0"/>
              <a:t>Economic and Disaster Recovery Plan for Puerto Rico</a:t>
            </a:r>
            <a:endParaRPr lang="en-US" sz="2800" dirty="0"/>
          </a:p>
        </p:txBody>
      </p:sp>
    </p:spTree>
    <p:extLst>
      <p:ext uri="{BB962C8B-B14F-4D97-AF65-F5344CB8AC3E}">
        <p14:creationId xmlns:p14="http://schemas.microsoft.com/office/powerpoint/2010/main" val="2509775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2E65DD-BC1F-4B0D-9B9E-7874E964BA13}"/>
              </a:ext>
            </a:extLst>
          </p:cNvPr>
          <p:cNvSpPr>
            <a:spLocks noGrp="1"/>
          </p:cNvSpPr>
          <p:nvPr>
            <p:ph type="title"/>
          </p:nvPr>
        </p:nvSpPr>
        <p:spPr>
          <a:xfrm>
            <a:off x="486493" y="517967"/>
            <a:ext cx="11086461" cy="594360"/>
          </a:xfrm>
        </p:spPr>
        <p:txBody>
          <a:bodyPr/>
          <a:lstStyle/>
          <a:p>
            <a:r>
              <a:rPr lang="en-US" sz="3200" b="1" dirty="0">
                <a:latin typeface="Century Gothic" panose="020B0502020202020204" pitchFamily="34" charset="0"/>
              </a:rPr>
              <a:t>The Numbers of Recovery</a:t>
            </a:r>
          </a:p>
        </p:txBody>
      </p:sp>
      <p:sp>
        <p:nvSpPr>
          <p:cNvPr id="29" name="Rectangle 28">
            <a:extLst>
              <a:ext uri="{FF2B5EF4-FFF2-40B4-BE49-F238E27FC236}">
                <a16:creationId xmlns:a16="http://schemas.microsoft.com/office/drawing/2014/main" id="{522556C1-55F1-4E45-A8E0-331497358319}"/>
              </a:ext>
            </a:extLst>
          </p:cNvPr>
          <p:cNvSpPr/>
          <p:nvPr/>
        </p:nvSpPr>
        <p:spPr>
          <a:xfrm>
            <a:off x="486493" y="1164624"/>
            <a:ext cx="11086461" cy="1846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E5F5E"/>
                </a:solidFill>
                <a:effectLst/>
                <a:uLnTx/>
                <a:uFillTx/>
                <a:latin typeface="Century Gothic" panose="020B0502020202020204" pitchFamily="34" charset="0"/>
                <a:ea typeface="Open Sans" panose="020B0606030504020204" pitchFamily="34" charset="0"/>
                <a:cs typeface="Open Sans" panose="020B0606030504020204" pitchFamily="34" charset="0"/>
              </a:rPr>
              <a:t>The belo</a:t>
            </a:r>
            <a:r>
              <a:rPr lang="en-US" sz="1200" dirty="0">
                <a:solidFill>
                  <a:srgbClr val="5E5F5E"/>
                </a:solidFill>
                <a:latin typeface="Century Gothic" panose="020B0502020202020204" pitchFamily="34" charset="0"/>
                <a:ea typeface="Open Sans" panose="020B0606030504020204" pitchFamily="34" charset="0"/>
                <a:cs typeface="Open Sans" panose="020B0606030504020204" pitchFamily="34" charset="0"/>
              </a:rPr>
              <a:t>w summarizes the key numbers of recovery:</a:t>
            </a:r>
            <a:endParaRPr kumimoji="0" lang="en-US" sz="1200" b="0" i="0" u="none" strike="noStrike" kern="1200" cap="none" spc="0" normalizeH="0" baseline="0" noProof="0" dirty="0">
              <a:ln>
                <a:noFill/>
              </a:ln>
              <a:solidFill>
                <a:srgbClr val="5E5F5E"/>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9C9681D2-3D91-4905-A852-0F78DEDF6B6C}"/>
              </a:ext>
            </a:extLst>
          </p:cNvPr>
          <p:cNvGrpSpPr/>
          <p:nvPr/>
        </p:nvGrpSpPr>
        <p:grpSpPr>
          <a:xfrm>
            <a:off x="618314" y="3208378"/>
            <a:ext cx="3068579" cy="1004827"/>
            <a:chOff x="618314" y="3208378"/>
            <a:chExt cx="3068579" cy="1004827"/>
          </a:xfrm>
        </p:grpSpPr>
        <p:pic>
          <p:nvPicPr>
            <p:cNvPr id="1030" name="Picture 6" descr="Image result for FEMA logo">
              <a:extLst>
                <a:ext uri="{FF2B5EF4-FFF2-40B4-BE49-F238E27FC236}">
                  <a16:creationId xmlns:a16="http://schemas.microsoft.com/office/drawing/2014/main" id="{09544213-249D-42A6-871F-EC766473608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67" t="8440" r="15443" b="12522"/>
            <a:stretch/>
          </p:blipFill>
          <p:spPr bwMode="auto">
            <a:xfrm>
              <a:off x="618314" y="3208378"/>
              <a:ext cx="735453" cy="83172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96E94BA-63B1-4510-AEBE-3EB152C2DE40}"/>
                </a:ext>
              </a:extLst>
            </p:cNvPr>
            <p:cNvSpPr txBox="1"/>
            <p:nvPr/>
          </p:nvSpPr>
          <p:spPr>
            <a:xfrm>
              <a:off x="1383726" y="3208378"/>
              <a:ext cx="2303167" cy="1004827"/>
            </a:xfrm>
            <a:prstGeom prst="rect">
              <a:avLst/>
            </a:prstGeom>
            <a:noFill/>
          </p:spPr>
          <p:txBody>
            <a:bodyPr wrap="square" rtlCol="0">
              <a:spAutoFit/>
            </a:bodyPr>
            <a:lstStyle/>
            <a:p>
              <a:pPr>
                <a:lnSpc>
                  <a:spcPct val="89000"/>
                </a:lnSpc>
                <a:spcAft>
                  <a:spcPts val="600"/>
                </a:spcAft>
              </a:pPr>
              <a:r>
                <a:rPr lang="en-US" sz="2800" dirty="0">
                  <a:latin typeface="Open Sans" panose="020B0606030504020204" pitchFamily="34" charset="0"/>
                  <a:ea typeface="Open Sans" panose="020B0606030504020204" pitchFamily="34" charset="0"/>
                  <a:cs typeface="Open Sans" panose="020B0606030504020204" pitchFamily="34" charset="0"/>
                </a:rPr>
                <a:t>$55 Billion</a:t>
              </a:r>
            </a:p>
            <a:p>
              <a:pPr>
                <a:lnSpc>
                  <a:spcPct val="89000"/>
                </a:lnSpc>
              </a:pPr>
              <a:r>
                <a:rPr lang="en-US" sz="1050" b="1" dirty="0">
                  <a:latin typeface="Open Sans" panose="020B0606030504020204" pitchFamily="34" charset="0"/>
                  <a:ea typeface="Open Sans" panose="020B0606030504020204" pitchFamily="34" charset="0"/>
                  <a:cs typeface="Open Sans" panose="020B0606030504020204" pitchFamily="34" charset="0"/>
                </a:rPr>
                <a:t>Available from recovery funds</a:t>
              </a:r>
            </a:p>
            <a:p>
              <a:pPr>
                <a:lnSpc>
                  <a:spcPct val="89000"/>
                </a:lnSpc>
              </a:pPr>
              <a:r>
                <a:rPr lang="en-US" sz="1050" i="1" dirty="0">
                  <a:latin typeface="Open Sans" panose="020B0606030504020204" pitchFamily="34" charset="0"/>
                  <a:ea typeface="Open Sans" panose="020B0606030504020204" pitchFamily="34" charset="0"/>
                  <a:cs typeface="Open Sans" panose="020B0606030504020204" pitchFamily="34" charset="0"/>
                </a:rPr>
                <a:t>Estimated cost of recovery by FEMA, according to the Stafford Act</a:t>
              </a:r>
            </a:p>
          </p:txBody>
        </p:sp>
      </p:grpSp>
      <p:grpSp>
        <p:nvGrpSpPr>
          <p:cNvPr id="3" name="Group 2">
            <a:extLst>
              <a:ext uri="{FF2B5EF4-FFF2-40B4-BE49-F238E27FC236}">
                <a16:creationId xmlns:a16="http://schemas.microsoft.com/office/drawing/2014/main" id="{2FA9554C-F4F1-46BC-B976-03B3E1B29518}"/>
              </a:ext>
            </a:extLst>
          </p:cNvPr>
          <p:cNvGrpSpPr/>
          <p:nvPr/>
        </p:nvGrpSpPr>
        <p:grpSpPr>
          <a:xfrm>
            <a:off x="618314" y="1981414"/>
            <a:ext cx="3068579" cy="1128066"/>
            <a:chOff x="618314" y="1981414"/>
            <a:chExt cx="3068579" cy="1128066"/>
          </a:xfrm>
        </p:grpSpPr>
        <p:pic>
          <p:nvPicPr>
            <p:cNvPr id="1028" name="Picture 4" descr="Related image">
              <a:extLst>
                <a:ext uri="{FF2B5EF4-FFF2-40B4-BE49-F238E27FC236}">
                  <a16:creationId xmlns:a16="http://schemas.microsoft.com/office/drawing/2014/main" id="{41037B09-E5A1-47F8-9AD0-C188C238E42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768" r="25768"/>
            <a:stretch/>
          </p:blipFill>
          <p:spPr bwMode="auto">
            <a:xfrm>
              <a:off x="618314" y="1981414"/>
              <a:ext cx="731520" cy="731520"/>
            </a:xfrm>
            <a:prstGeom prst="ellipse">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028F668-8C1A-456F-9A51-AEF8B873EC23}"/>
                </a:ext>
              </a:extLst>
            </p:cNvPr>
            <p:cNvSpPr txBox="1"/>
            <p:nvPr/>
          </p:nvSpPr>
          <p:spPr>
            <a:xfrm>
              <a:off x="1383727" y="1981414"/>
              <a:ext cx="2303166" cy="1128066"/>
            </a:xfrm>
            <a:prstGeom prst="rect">
              <a:avLst/>
            </a:prstGeom>
            <a:noFill/>
          </p:spPr>
          <p:txBody>
            <a:bodyPr wrap="square" rtlCol="0">
              <a:spAutoFit/>
            </a:bodyPr>
            <a:lstStyle/>
            <a:p>
              <a:pPr>
                <a:lnSpc>
                  <a:spcPct val="89000"/>
                </a:lnSpc>
                <a:spcAft>
                  <a:spcPts val="600"/>
                </a:spcAft>
              </a:pPr>
              <a:r>
                <a:rPr lang="en-US" sz="2800" dirty="0">
                  <a:latin typeface="Open Sans" panose="020B0606030504020204" pitchFamily="34" charset="0"/>
                  <a:ea typeface="Open Sans" panose="020B0606030504020204" pitchFamily="34" charset="0"/>
                  <a:cs typeface="Open Sans" panose="020B0606030504020204" pitchFamily="34" charset="0"/>
                </a:rPr>
                <a:t>$91 Billion</a:t>
              </a:r>
            </a:p>
            <a:p>
              <a:pPr>
                <a:lnSpc>
                  <a:spcPct val="89000"/>
                </a:lnSpc>
              </a:pPr>
              <a:r>
                <a:rPr lang="en-US" sz="1050" b="1" dirty="0">
                  <a:latin typeface="Open Sans" panose="020B0606030504020204" pitchFamily="34" charset="0"/>
                  <a:ea typeface="Open Sans" panose="020B0606030504020204" pitchFamily="34" charset="0"/>
                  <a:cs typeface="Open Sans" panose="020B0606030504020204" pitchFamily="34" charset="0"/>
                </a:rPr>
                <a:t>Internal estimate by the Federal Government </a:t>
              </a:r>
            </a:p>
            <a:p>
              <a:pPr>
                <a:lnSpc>
                  <a:spcPct val="89000"/>
                </a:lnSpc>
              </a:pPr>
              <a:r>
                <a:rPr lang="en-US" sz="1050" i="1" dirty="0">
                  <a:latin typeface="Open Sans" panose="020B0606030504020204" pitchFamily="34" charset="0"/>
                  <a:ea typeface="Open Sans" panose="020B0606030504020204" pitchFamily="34" charset="0"/>
                  <a:cs typeface="Open Sans" panose="020B0606030504020204" pitchFamily="34" charset="0"/>
                </a:rPr>
                <a:t>for total expected Federal liabilities over the life of the disaster</a:t>
              </a:r>
            </a:p>
          </p:txBody>
        </p:sp>
      </p:grpSp>
      <p:grpSp>
        <p:nvGrpSpPr>
          <p:cNvPr id="6" name="Group 5">
            <a:extLst>
              <a:ext uri="{FF2B5EF4-FFF2-40B4-BE49-F238E27FC236}">
                <a16:creationId xmlns:a16="http://schemas.microsoft.com/office/drawing/2014/main" id="{C00CA012-1E67-49E3-8050-00A8B3A471C1}"/>
              </a:ext>
            </a:extLst>
          </p:cNvPr>
          <p:cNvGrpSpPr/>
          <p:nvPr/>
        </p:nvGrpSpPr>
        <p:grpSpPr>
          <a:xfrm>
            <a:off x="618314" y="4535545"/>
            <a:ext cx="3068579" cy="727365"/>
            <a:chOff x="618314" y="4535545"/>
            <a:chExt cx="3068579" cy="727365"/>
          </a:xfrm>
        </p:grpSpPr>
        <p:pic>
          <p:nvPicPr>
            <p:cNvPr id="1032" name="Picture 8" descr="Image result for u.s. congress">
              <a:extLst>
                <a:ext uri="{FF2B5EF4-FFF2-40B4-BE49-F238E27FC236}">
                  <a16:creationId xmlns:a16="http://schemas.microsoft.com/office/drawing/2014/main" id="{CF55B110-F415-45BD-8D0D-D1CAD23F62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314" y="4535545"/>
              <a:ext cx="729554" cy="72736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4843EB1-63C0-4F15-8BB8-06469872B730}"/>
                </a:ext>
              </a:extLst>
            </p:cNvPr>
            <p:cNvSpPr txBox="1"/>
            <p:nvPr/>
          </p:nvSpPr>
          <p:spPr>
            <a:xfrm>
              <a:off x="1458401" y="4535545"/>
              <a:ext cx="2228492" cy="648639"/>
            </a:xfrm>
            <a:prstGeom prst="rect">
              <a:avLst/>
            </a:prstGeom>
            <a:noFill/>
          </p:spPr>
          <p:txBody>
            <a:bodyPr wrap="square" rtlCol="0">
              <a:spAutoFit/>
            </a:bodyPr>
            <a:lstStyle/>
            <a:p>
              <a:pPr>
                <a:lnSpc>
                  <a:spcPct val="89000"/>
                </a:lnSpc>
                <a:spcAft>
                  <a:spcPts val="600"/>
                </a:spcAft>
              </a:pPr>
              <a:r>
                <a:rPr lang="en-US" sz="2500" dirty="0">
                  <a:latin typeface="Open Sans" panose="020B0606030504020204" pitchFamily="34" charset="0"/>
                  <a:ea typeface="Open Sans" panose="020B0606030504020204" pitchFamily="34" charset="0"/>
                  <a:cs typeface="Open Sans" panose="020B0606030504020204" pitchFamily="34" charset="0"/>
                </a:rPr>
                <a:t>$42.80 Billion</a:t>
              </a:r>
            </a:p>
            <a:p>
              <a:pPr>
                <a:lnSpc>
                  <a:spcPct val="89000"/>
                </a:lnSpc>
              </a:pPr>
              <a:r>
                <a:rPr lang="en-US" sz="1000" b="1" dirty="0">
                  <a:latin typeface="Open Sans" panose="020B0606030504020204" pitchFamily="34" charset="0"/>
                  <a:ea typeface="Open Sans" panose="020B0606030504020204" pitchFamily="34" charset="0"/>
                  <a:cs typeface="Open Sans" panose="020B0606030504020204" pitchFamily="34" charset="0"/>
                </a:rPr>
                <a:t>Allocated by Congress</a:t>
              </a:r>
            </a:p>
          </p:txBody>
        </p:sp>
      </p:grpSp>
      <p:graphicFrame>
        <p:nvGraphicFramePr>
          <p:cNvPr id="25" name="Chart Placeholder 28">
            <a:extLst>
              <a:ext uri="{FF2B5EF4-FFF2-40B4-BE49-F238E27FC236}">
                <a16:creationId xmlns:a16="http://schemas.microsoft.com/office/drawing/2014/main" id="{3955EE20-63D9-42FD-B30D-6C8DFD6034BD}"/>
              </a:ext>
            </a:extLst>
          </p:cNvPr>
          <p:cNvGraphicFramePr>
            <a:graphicFrameLocks/>
          </p:cNvGraphicFramePr>
          <p:nvPr>
            <p:extLst/>
          </p:nvPr>
        </p:nvGraphicFramePr>
        <p:xfrm>
          <a:off x="10232132" y="4788024"/>
          <a:ext cx="1230740" cy="1248297"/>
        </p:xfrm>
        <a:graphic>
          <a:graphicData uri="http://schemas.openxmlformats.org/drawingml/2006/chart">
            <c:chart xmlns:c="http://schemas.openxmlformats.org/drawingml/2006/chart" xmlns:r="http://schemas.openxmlformats.org/officeDocument/2006/relationships" r:id="rId6"/>
          </a:graphicData>
        </a:graphic>
      </p:graphicFrame>
      <p:cxnSp>
        <p:nvCxnSpPr>
          <p:cNvPr id="27" name="Straight Connector 26">
            <a:extLst>
              <a:ext uri="{FF2B5EF4-FFF2-40B4-BE49-F238E27FC236}">
                <a16:creationId xmlns:a16="http://schemas.microsoft.com/office/drawing/2014/main" id="{0C47FFF7-28A3-48DF-9E2C-A314060392D2}"/>
              </a:ext>
            </a:extLst>
          </p:cNvPr>
          <p:cNvCxnSpPr>
            <a:cxnSpLocks/>
          </p:cNvCxnSpPr>
          <p:nvPr/>
        </p:nvCxnSpPr>
        <p:spPr>
          <a:xfrm flipV="1">
            <a:off x="4059747" y="1471018"/>
            <a:ext cx="0" cy="4114800"/>
          </a:xfrm>
          <a:prstGeom prst="line">
            <a:avLst/>
          </a:prstGeom>
          <a:noFill/>
          <a:ln w="12700" cap="flat" cmpd="sng" algn="ctr">
            <a:solidFill>
              <a:srgbClr val="787878"/>
            </a:solidFill>
            <a:prstDash val="dot"/>
            <a:miter lim="800000"/>
          </a:ln>
          <a:effectLst/>
        </p:spPr>
      </p:cxnSp>
      <p:sp>
        <p:nvSpPr>
          <p:cNvPr id="28" name="Parallelogram 27">
            <a:extLst>
              <a:ext uri="{FF2B5EF4-FFF2-40B4-BE49-F238E27FC236}">
                <a16:creationId xmlns:a16="http://schemas.microsoft.com/office/drawing/2014/main" id="{05235479-A254-4CDD-A2EF-2D25F23E20A7}"/>
              </a:ext>
            </a:extLst>
          </p:cNvPr>
          <p:cNvSpPr/>
          <p:nvPr/>
        </p:nvSpPr>
        <p:spPr>
          <a:xfrm>
            <a:off x="486493" y="1475450"/>
            <a:ext cx="3200400" cy="290934"/>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300" dirty="0">
                <a:solidFill>
                  <a:schemeClr val="tx1"/>
                </a:solidFill>
                <a:latin typeface="Open Sans" panose="020B0606030504020204" pitchFamily="34" charset="0"/>
                <a:ea typeface="Open Sans" panose="020B0606030504020204" pitchFamily="34" charset="0"/>
                <a:cs typeface="Open Sans" panose="020B0606030504020204" pitchFamily="34" charset="0"/>
              </a:rPr>
              <a:t>OVERVIEW</a:t>
            </a:r>
          </a:p>
        </p:txBody>
      </p:sp>
      <p:sp>
        <p:nvSpPr>
          <p:cNvPr id="30" name="Parallelogram 29">
            <a:extLst>
              <a:ext uri="{FF2B5EF4-FFF2-40B4-BE49-F238E27FC236}">
                <a16:creationId xmlns:a16="http://schemas.microsoft.com/office/drawing/2014/main" id="{27F6E035-0133-4D20-BB8A-2EEBCC31023E}"/>
              </a:ext>
            </a:extLst>
          </p:cNvPr>
          <p:cNvSpPr/>
          <p:nvPr/>
        </p:nvSpPr>
        <p:spPr>
          <a:xfrm>
            <a:off x="4432602" y="1475450"/>
            <a:ext cx="3200400" cy="290934"/>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300" dirty="0">
                <a:solidFill>
                  <a:schemeClr val="tx1"/>
                </a:solidFill>
                <a:latin typeface="Open Sans" panose="020B0606030504020204" pitchFamily="34" charset="0"/>
                <a:ea typeface="Open Sans" panose="020B0606030504020204" pitchFamily="34" charset="0"/>
                <a:cs typeface="Open Sans" panose="020B0606030504020204" pitchFamily="34" charset="0"/>
              </a:rPr>
              <a:t>FUNDING STATUS</a:t>
            </a:r>
          </a:p>
        </p:txBody>
      </p:sp>
      <p:sp>
        <p:nvSpPr>
          <p:cNvPr id="31" name="Parallelogram 30">
            <a:extLst>
              <a:ext uri="{FF2B5EF4-FFF2-40B4-BE49-F238E27FC236}">
                <a16:creationId xmlns:a16="http://schemas.microsoft.com/office/drawing/2014/main" id="{BA813C37-D240-45CC-A3FB-17970F207FA3}"/>
              </a:ext>
            </a:extLst>
          </p:cNvPr>
          <p:cNvSpPr/>
          <p:nvPr/>
        </p:nvSpPr>
        <p:spPr>
          <a:xfrm>
            <a:off x="8378710" y="1475450"/>
            <a:ext cx="3200400" cy="290934"/>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300" dirty="0">
                <a:solidFill>
                  <a:schemeClr val="tx1"/>
                </a:solidFill>
                <a:latin typeface="Open Sans" panose="020B0606030504020204" pitchFamily="34" charset="0"/>
                <a:ea typeface="Open Sans" panose="020B0606030504020204" pitchFamily="34" charset="0"/>
                <a:cs typeface="Open Sans" panose="020B0606030504020204" pitchFamily="34" charset="0"/>
              </a:rPr>
              <a:t>CHALLENGES</a:t>
            </a:r>
          </a:p>
        </p:txBody>
      </p:sp>
      <p:sp>
        <p:nvSpPr>
          <p:cNvPr id="32" name="TextBox 31">
            <a:extLst>
              <a:ext uri="{FF2B5EF4-FFF2-40B4-BE49-F238E27FC236}">
                <a16:creationId xmlns:a16="http://schemas.microsoft.com/office/drawing/2014/main" id="{67D2509F-CBBD-47EB-83C6-1C5751DD9FF6}"/>
              </a:ext>
            </a:extLst>
          </p:cNvPr>
          <p:cNvSpPr txBox="1"/>
          <p:nvPr/>
        </p:nvSpPr>
        <p:spPr>
          <a:xfrm>
            <a:off x="5913124" y="1899434"/>
            <a:ext cx="1889435" cy="1015663"/>
          </a:xfrm>
          <a:prstGeom prst="rect">
            <a:avLst/>
          </a:prstGeom>
          <a:noFill/>
        </p:spPr>
        <p:txBody>
          <a:bodyPr wrap="square" rtlCol="0">
            <a:spAutoFit/>
          </a:bodyPr>
          <a:lstStyle/>
          <a:p>
            <a:r>
              <a:rPr lang="en-US" sz="1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Of the $42.80B allocated, </a:t>
            </a:r>
          </a:p>
          <a:p>
            <a:r>
              <a:rPr lang="en-US" sz="1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$20.96B have been obligated</a:t>
            </a:r>
            <a:r>
              <a:rPr lang="en-US" sz="1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by agencies such as FEMA, DHS-HUD, DOD-USACE, SBA, DoEd, DHS, and HHS. </a:t>
            </a:r>
          </a:p>
        </p:txBody>
      </p:sp>
      <p:grpSp>
        <p:nvGrpSpPr>
          <p:cNvPr id="36" name="Group 35">
            <a:extLst>
              <a:ext uri="{FF2B5EF4-FFF2-40B4-BE49-F238E27FC236}">
                <a16:creationId xmlns:a16="http://schemas.microsoft.com/office/drawing/2014/main" id="{F337832E-2672-4487-A5BD-F65CFBDCB5EC}"/>
              </a:ext>
            </a:extLst>
          </p:cNvPr>
          <p:cNvGrpSpPr/>
          <p:nvPr/>
        </p:nvGrpSpPr>
        <p:grpSpPr>
          <a:xfrm>
            <a:off x="4284553" y="1904406"/>
            <a:ext cx="1371600" cy="1371600"/>
            <a:chOff x="4649812" y="3440065"/>
            <a:chExt cx="1013644" cy="1013644"/>
          </a:xfrm>
        </p:grpSpPr>
        <p:sp>
          <p:nvSpPr>
            <p:cNvPr id="38" name="Oval 37">
              <a:extLst>
                <a:ext uri="{FF2B5EF4-FFF2-40B4-BE49-F238E27FC236}">
                  <a16:creationId xmlns:a16="http://schemas.microsoft.com/office/drawing/2014/main" id="{64BA5E97-8EC5-47B2-B1F5-DD8724DC6BFE}"/>
                </a:ext>
              </a:extLst>
            </p:cNvPr>
            <p:cNvSpPr/>
            <p:nvPr/>
          </p:nvSpPr>
          <p:spPr>
            <a:xfrm>
              <a:off x="4649812" y="3440065"/>
              <a:ext cx="1013644" cy="1013644"/>
            </a:xfrm>
            <a:prstGeom prst="ellipse">
              <a:avLst/>
            </a:prstGeom>
            <a:solidFill>
              <a:srgbClr val="DDDDDD">
                <a:alpha val="90000"/>
              </a:srgbClr>
            </a:solidFill>
            <a:ln>
              <a:noFill/>
            </a:ln>
            <a:effectLst/>
            <a:extLst>
              <a:ext uri="{91240B29-F687-4F45-9708-019B960494DF}">
                <a14:hiddenLine xmlns:a14="http://schemas.microsoft.com/office/drawing/2010/main" w="19050" cap="flat" cmpd="sng" algn="ctr">
                  <a:solidFill>
                    <a:prstClr val="black"/>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50" dirty="0">
                <a:solidFill>
                  <a:srgbClr val="FFFFFF"/>
                </a:solidFill>
              </a:endParaRPr>
            </a:p>
          </p:txBody>
        </p:sp>
        <p:sp>
          <p:nvSpPr>
            <p:cNvPr id="39" name="Pie 21">
              <a:extLst>
                <a:ext uri="{FF2B5EF4-FFF2-40B4-BE49-F238E27FC236}">
                  <a16:creationId xmlns:a16="http://schemas.microsoft.com/office/drawing/2014/main" id="{28D03AB2-DE26-4FE7-9206-C425E2EBDC7E}"/>
                </a:ext>
              </a:extLst>
            </p:cNvPr>
            <p:cNvSpPr/>
            <p:nvPr/>
          </p:nvSpPr>
          <p:spPr>
            <a:xfrm flipH="1">
              <a:off x="4649812" y="3440065"/>
              <a:ext cx="1013644" cy="1013644"/>
            </a:xfrm>
            <a:prstGeom prst="pie">
              <a:avLst>
                <a:gd name="adj1" fmla="val 5454967"/>
                <a:gd name="adj2" fmla="val 16200000"/>
              </a:avLst>
            </a:prstGeom>
            <a:solidFill>
              <a:schemeClr val="accent3"/>
            </a:solidFill>
            <a:ln>
              <a:noFill/>
            </a:ln>
            <a:effectLst/>
            <a:extLst>
              <a:ext uri="{91240B29-F687-4F45-9708-019B960494DF}">
                <a14:hiddenLine xmlns:a14="http://schemas.microsoft.com/office/drawing/2010/main" w="19050" cap="flat" cmpd="sng" algn="ctr">
                  <a:solidFill>
                    <a:prstClr val="black"/>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Oval 39">
              <a:extLst>
                <a:ext uri="{FF2B5EF4-FFF2-40B4-BE49-F238E27FC236}">
                  <a16:creationId xmlns:a16="http://schemas.microsoft.com/office/drawing/2014/main" id="{F06147C9-4830-47F0-AA59-2A70288502EE}"/>
                </a:ext>
              </a:extLst>
            </p:cNvPr>
            <p:cNvSpPr/>
            <p:nvPr/>
          </p:nvSpPr>
          <p:spPr>
            <a:xfrm>
              <a:off x="4730680" y="3520933"/>
              <a:ext cx="851908" cy="851908"/>
            </a:xfrm>
            <a:prstGeom prst="ellipse">
              <a:avLst/>
            </a:prstGeom>
            <a:solidFill>
              <a:schemeClr val="bg1"/>
            </a:solidFill>
            <a:ln>
              <a:noFill/>
            </a:ln>
            <a:effectLst/>
            <a:extLst>
              <a:ext uri="{91240B29-F687-4F45-9708-019B960494DF}">
                <a14:hiddenLine xmlns:a14="http://schemas.microsoft.com/office/drawing/2010/main" w="19050" cap="flat" cmpd="sng" algn="ctr">
                  <a:solidFill>
                    <a:prstClr val="black"/>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$20.96B</a:t>
              </a:r>
              <a:endParaRPr lang="en-US" sz="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TextBox 36">
            <a:extLst>
              <a:ext uri="{FF2B5EF4-FFF2-40B4-BE49-F238E27FC236}">
                <a16:creationId xmlns:a16="http://schemas.microsoft.com/office/drawing/2014/main" id="{90B02912-EFE8-4950-A9FF-1A3AA80830F6}"/>
              </a:ext>
            </a:extLst>
          </p:cNvPr>
          <p:cNvSpPr txBox="1"/>
          <p:nvPr/>
        </p:nvSpPr>
        <p:spPr>
          <a:xfrm>
            <a:off x="4081256" y="3313089"/>
            <a:ext cx="1778193" cy="276038"/>
          </a:xfrm>
          <a:prstGeom prst="rect">
            <a:avLst/>
          </a:prstGeom>
          <a:noFill/>
        </p:spPr>
        <p:txBody>
          <a:bodyPr wrap="square" rtlCol="0">
            <a:spAutoFit/>
          </a:bodyPr>
          <a:lstStyle/>
          <a:p>
            <a:pPr algn="ctr">
              <a:lnSpc>
                <a:spcPct val="85000"/>
              </a:lnSpc>
            </a:pP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Obligated</a:t>
            </a:r>
          </a:p>
        </p:txBody>
      </p:sp>
      <p:grpSp>
        <p:nvGrpSpPr>
          <p:cNvPr id="42" name="Group 41">
            <a:extLst>
              <a:ext uri="{FF2B5EF4-FFF2-40B4-BE49-F238E27FC236}">
                <a16:creationId xmlns:a16="http://schemas.microsoft.com/office/drawing/2014/main" id="{764644AB-47E0-4ED0-8FBA-34A36B06B613}"/>
              </a:ext>
            </a:extLst>
          </p:cNvPr>
          <p:cNvGrpSpPr/>
          <p:nvPr/>
        </p:nvGrpSpPr>
        <p:grpSpPr>
          <a:xfrm>
            <a:off x="4284553" y="3830104"/>
            <a:ext cx="1371600" cy="1371600"/>
            <a:chOff x="6086246" y="3440065"/>
            <a:chExt cx="1013644" cy="1013644"/>
          </a:xfrm>
        </p:grpSpPr>
        <p:sp>
          <p:nvSpPr>
            <p:cNvPr id="44" name="Oval 43">
              <a:extLst>
                <a:ext uri="{FF2B5EF4-FFF2-40B4-BE49-F238E27FC236}">
                  <a16:creationId xmlns:a16="http://schemas.microsoft.com/office/drawing/2014/main" id="{2F5A80E9-1ED3-48D8-9FAD-244DA9E13986}"/>
                </a:ext>
              </a:extLst>
            </p:cNvPr>
            <p:cNvSpPr/>
            <p:nvPr/>
          </p:nvSpPr>
          <p:spPr>
            <a:xfrm flipH="1">
              <a:off x="6086246" y="3440065"/>
              <a:ext cx="1013644" cy="1013644"/>
            </a:xfrm>
            <a:prstGeom prst="ellipse">
              <a:avLst/>
            </a:prstGeom>
            <a:solidFill>
              <a:srgbClr val="DDDDDD">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Pie 25">
              <a:extLst>
                <a:ext uri="{FF2B5EF4-FFF2-40B4-BE49-F238E27FC236}">
                  <a16:creationId xmlns:a16="http://schemas.microsoft.com/office/drawing/2014/main" id="{48E7CE00-2B95-48C3-BF16-A9ECDCE86E2F}"/>
                </a:ext>
              </a:extLst>
            </p:cNvPr>
            <p:cNvSpPr/>
            <p:nvPr/>
          </p:nvSpPr>
          <p:spPr>
            <a:xfrm flipH="1">
              <a:off x="6086246" y="3440065"/>
              <a:ext cx="1013644" cy="1013644"/>
            </a:xfrm>
            <a:prstGeom prst="pie">
              <a:avLst>
                <a:gd name="adj1" fmla="val 9472322"/>
                <a:gd name="adj2" fmla="val 16370207"/>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Oval 45">
              <a:extLst>
                <a:ext uri="{FF2B5EF4-FFF2-40B4-BE49-F238E27FC236}">
                  <a16:creationId xmlns:a16="http://schemas.microsoft.com/office/drawing/2014/main" id="{6808B2D5-2A95-4C31-A110-8C24025825B5}"/>
                </a:ext>
              </a:extLst>
            </p:cNvPr>
            <p:cNvSpPr/>
            <p:nvPr/>
          </p:nvSpPr>
          <p:spPr>
            <a:xfrm>
              <a:off x="6171635" y="3525598"/>
              <a:ext cx="851908" cy="8519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$14.18B</a:t>
              </a:r>
            </a:p>
          </p:txBody>
        </p:sp>
      </p:grpSp>
      <p:sp>
        <p:nvSpPr>
          <p:cNvPr id="43" name="TextBox 42">
            <a:extLst>
              <a:ext uri="{FF2B5EF4-FFF2-40B4-BE49-F238E27FC236}">
                <a16:creationId xmlns:a16="http://schemas.microsoft.com/office/drawing/2014/main" id="{049B54A8-E959-47E5-9C85-6181392671A7}"/>
              </a:ext>
            </a:extLst>
          </p:cNvPr>
          <p:cNvSpPr txBox="1"/>
          <p:nvPr/>
        </p:nvSpPr>
        <p:spPr>
          <a:xfrm>
            <a:off x="4075936" y="5262910"/>
            <a:ext cx="1806339" cy="277064"/>
          </a:xfrm>
          <a:prstGeom prst="rect">
            <a:avLst/>
          </a:prstGeom>
          <a:noFill/>
        </p:spPr>
        <p:txBody>
          <a:bodyPr wrap="square" rtlCol="0">
            <a:spAutoFit/>
          </a:bodyPr>
          <a:lstStyle/>
          <a:p>
            <a:pPr algn="ctr">
              <a:lnSpc>
                <a:spcPct val="85000"/>
              </a:lnSpc>
            </a:pPr>
            <a:r>
              <a:rPr lang="en-US" sz="1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Disbursed</a:t>
            </a:r>
          </a:p>
        </p:txBody>
      </p:sp>
      <p:sp>
        <p:nvSpPr>
          <p:cNvPr id="47" name="TextBox 46">
            <a:extLst>
              <a:ext uri="{FF2B5EF4-FFF2-40B4-BE49-F238E27FC236}">
                <a16:creationId xmlns:a16="http://schemas.microsoft.com/office/drawing/2014/main" id="{E9623D5C-0068-4DD0-8FDC-36E89C3261C4}"/>
              </a:ext>
            </a:extLst>
          </p:cNvPr>
          <p:cNvSpPr txBox="1"/>
          <p:nvPr/>
        </p:nvSpPr>
        <p:spPr>
          <a:xfrm>
            <a:off x="5913123" y="3797197"/>
            <a:ext cx="1947826" cy="553998"/>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Of the $20.96B obligated funds, </a:t>
            </a:r>
            <a:r>
              <a:rPr lang="en-US" sz="1000" b="1" dirty="0">
                <a:latin typeface="Open Sans" panose="020B0606030504020204" pitchFamily="34" charset="0"/>
                <a:ea typeface="Open Sans" panose="020B0606030504020204" pitchFamily="34" charset="0"/>
                <a:cs typeface="Open Sans" panose="020B0606030504020204" pitchFamily="34" charset="0"/>
              </a:rPr>
              <a:t>$</a:t>
            </a:r>
            <a:r>
              <a:rPr lang="en-US" sz="1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14.18B has</a:t>
            </a:r>
            <a:r>
              <a:rPr lang="en-US" sz="1000" b="1" dirty="0">
                <a:latin typeface="Open Sans" panose="020B0606030504020204" pitchFamily="34" charset="0"/>
                <a:ea typeface="Open Sans" panose="020B0606030504020204" pitchFamily="34" charset="0"/>
                <a:cs typeface="Open Sans" panose="020B0606030504020204" pitchFamily="34" charset="0"/>
              </a:rPr>
              <a:t> been disbursed.</a:t>
            </a:r>
          </a:p>
        </p:txBody>
      </p:sp>
      <p:sp>
        <p:nvSpPr>
          <p:cNvPr id="49" name="TextBox 48">
            <a:extLst>
              <a:ext uri="{FF2B5EF4-FFF2-40B4-BE49-F238E27FC236}">
                <a16:creationId xmlns:a16="http://schemas.microsoft.com/office/drawing/2014/main" id="{CD54856C-C956-4186-9584-76CA2EB6FF38}"/>
              </a:ext>
            </a:extLst>
          </p:cNvPr>
          <p:cNvSpPr txBox="1"/>
          <p:nvPr/>
        </p:nvSpPr>
        <p:spPr>
          <a:xfrm>
            <a:off x="8697292" y="2253300"/>
            <a:ext cx="2865558" cy="726353"/>
          </a:xfrm>
          <a:prstGeom prst="rect">
            <a:avLst/>
          </a:prstGeom>
          <a:noFill/>
        </p:spPr>
        <p:txBody>
          <a:bodyPr wrap="square" rtlCol="0">
            <a:spAutoFit/>
          </a:bodyPr>
          <a:lstStyle/>
          <a:p>
            <a:pPr>
              <a:spcAft>
                <a:spcPts val="300"/>
              </a:spcAft>
            </a:pPr>
            <a:r>
              <a:rPr lang="en-US" sz="1200" b="1" dirty="0">
                <a:latin typeface="Open Sans" panose="020B0606030504020204" pitchFamily="34" charset="0"/>
                <a:ea typeface="Open Sans" panose="020B0606030504020204" pitchFamily="34" charset="0"/>
                <a:cs typeface="Open Sans" panose="020B0606030504020204" pitchFamily="34" charset="0"/>
              </a:rPr>
              <a:t>$14.18 Billion</a:t>
            </a:r>
          </a:p>
          <a:p>
            <a:pPr>
              <a:lnSpc>
                <a:spcPct val="89000"/>
              </a:lnSpc>
            </a:pPr>
            <a:r>
              <a:rPr lang="en-US" sz="1000" dirty="0">
                <a:latin typeface="Open Sans" panose="020B0606030504020204" pitchFamily="34" charset="0"/>
                <a:ea typeface="Open Sans" panose="020B0606030504020204" pitchFamily="34" charset="0"/>
                <a:cs typeface="Open Sans" panose="020B0606030504020204" pitchFamily="34" charset="0"/>
              </a:rPr>
              <a:t>Disbursed by the Federal Government for response activities, emergency work, and individual assistance. </a:t>
            </a:r>
            <a:endParaRPr lang="en-US"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314">
            <a:extLst>
              <a:ext uri="{FF2B5EF4-FFF2-40B4-BE49-F238E27FC236}">
                <a16:creationId xmlns:a16="http://schemas.microsoft.com/office/drawing/2014/main" id="{61CDD5B3-DF82-4988-B642-4EC2A0AB29F5}"/>
              </a:ext>
            </a:extLst>
          </p:cNvPr>
          <p:cNvSpPr>
            <a:spLocks noChangeAspect="1" noEditPoints="1"/>
          </p:cNvSpPr>
          <p:nvPr/>
        </p:nvSpPr>
        <p:spPr bwMode="auto">
          <a:xfrm>
            <a:off x="8117922" y="3751131"/>
            <a:ext cx="457200" cy="457200"/>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cxnSp>
        <p:nvCxnSpPr>
          <p:cNvPr id="58" name="Straight Connector 57">
            <a:extLst>
              <a:ext uri="{FF2B5EF4-FFF2-40B4-BE49-F238E27FC236}">
                <a16:creationId xmlns:a16="http://schemas.microsoft.com/office/drawing/2014/main" id="{7872A568-D353-4445-BA00-578AFF5462E1}"/>
              </a:ext>
            </a:extLst>
          </p:cNvPr>
          <p:cNvCxnSpPr>
            <a:cxnSpLocks/>
          </p:cNvCxnSpPr>
          <p:nvPr/>
        </p:nvCxnSpPr>
        <p:spPr>
          <a:xfrm flipV="1">
            <a:off x="8005855" y="1471018"/>
            <a:ext cx="0" cy="4114800"/>
          </a:xfrm>
          <a:prstGeom prst="line">
            <a:avLst/>
          </a:prstGeom>
          <a:noFill/>
          <a:ln w="12700" cap="flat" cmpd="sng" algn="ctr">
            <a:solidFill>
              <a:srgbClr val="787878"/>
            </a:solidFill>
            <a:prstDash val="dot"/>
            <a:miter lim="800000"/>
          </a:ln>
          <a:effectLst/>
        </p:spPr>
      </p:cxnSp>
      <p:sp>
        <p:nvSpPr>
          <p:cNvPr id="4" name="Rectangle 3">
            <a:extLst>
              <a:ext uri="{FF2B5EF4-FFF2-40B4-BE49-F238E27FC236}">
                <a16:creationId xmlns:a16="http://schemas.microsoft.com/office/drawing/2014/main" id="{B7B8E5AC-7249-45FC-9E1B-31783EA9B5C6}"/>
              </a:ext>
            </a:extLst>
          </p:cNvPr>
          <p:cNvSpPr/>
          <p:nvPr/>
        </p:nvSpPr>
        <p:spPr>
          <a:xfrm>
            <a:off x="8117922" y="1778740"/>
            <a:ext cx="3455030" cy="400110"/>
          </a:xfrm>
          <a:prstGeom prst="rect">
            <a:avLst/>
          </a:prstGeom>
          <a:solidFill>
            <a:schemeClr val="tx2"/>
          </a:solidFill>
        </p:spPr>
        <p:txBody>
          <a:bodyPr wrap="square">
            <a:spAutoFit/>
          </a:bodyPr>
          <a:lstStyle/>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Permanent work is critical to “building back better” – yet </a:t>
            </a:r>
            <a:r>
              <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only $38.74M has been disbursed to it. </a:t>
            </a:r>
            <a:endParaRPr lang="en-US" b="1" dirty="0">
              <a:solidFill>
                <a:schemeClr val="bg1"/>
              </a:solidFill>
            </a:endParaRPr>
          </a:p>
        </p:txBody>
      </p:sp>
      <p:sp>
        <p:nvSpPr>
          <p:cNvPr id="59" name="TextBox 58">
            <a:extLst>
              <a:ext uri="{FF2B5EF4-FFF2-40B4-BE49-F238E27FC236}">
                <a16:creationId xmlns:a16="http://schemas.microsoft.com/office/drawing/2014/main" id="{351AA8BD-5C15-471C-88F7-8A19E0D6943D}"/>
              </a:ext>
            </a:extLst>
          </p:cNvPr>
          <p:cNvSpPr txBox="1"/>
          <p:nvPr/>
        </p:nvSpPr>
        <p:spPr>
          <a:xfrm>
            <a:off x="8696657" y="3751131"/>
            <a:ext cx="2865558" cy="452432"/>
          </a:xfrm>
          <a:prstGeom prst="rect">
            <a:avLst/>
          </a:prstGeom>
          <a:noFill/>
        </p:spPr>
        <p:txBody>
          <a:bodyPr wrap="square" rtlCol="0">
            <a:spAutoFit/>
          </a:bodyPr>
          <a:lstStyle/>
          <a:p>
            <a:pPr>
              <a:spcAft>
                <a:spcPts val="300"/>
              </a:spcAft>
            </a:pPr>
            <a:r>
              <a:rPr lang="en-US" sz="1200" b="1" dirty="0">
                <a:latin typeface="Open Sans" panose="020B0606030504020204" pitchFamily="34" charset="0"/>
                <a:ea typeface="Open Sans" panose="020B0606030504020204" pitchFamily="34" charset="0"/>
                <a:cs typeface="Open Sans" panose="020B0606030504020204" pitchFamily="34" charset="0"/>
              </a:rPr>
              <a:t>$38.74 Million</a:t>
            </a:r>
          </a:p>
          <a:p>
            <a:pPr>
              <a:lnSpc>
                <a:spcPct val="89000"/>
              </a:lnSpc>
            </a:pPr>
            <a:r>
              <a:rPr lang="en-US" sz="1000" dirty="0">
                <a:latin typeface="Open Sans" panose="020B0606030504020204" pitchFamily="34" charset="0"/>
                <a:ea typeface="Open Sans" panose="020B0606030504020204" pitchFamily="34" charset="0"/>
                <a:cs typeface="Open Sans" panose="020B0606030504020204" pitchFamily="34" charset="0"/>
              </a:rPr>
              <a:t>Disbursed to Permanent Work</a:t>
            </a:r>
            <a:endParaRPr lang="en-US"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60" name="Rectangle 59">
            <a:extLst>
              <a:ext uri="{FF2B5EF4-FFF2-40B4-BE49-F238E27FC236}">
                <a16:creationId xmlns:a16="http://schemas.microsoft.com/office/drawing/2014/main" id="{E0F6222C-7B29-4C03-9C1B-26B404E758ED}"/>
              </a:ext>
            </a:extLst>
          </p:cNvPr>
          <p:cNvSpPr/>
          <p:nvPr/>
        </p:nvSpPr>
        <p:spPr>
          <a:xfrm>
            <a:off x="8117922" y="4307822"/>
            <a:ext cx="3455030" cy="400110"/>
          </a:xfrm>
          <a:prstGeom prst="rect">
            <a:avLst/>
          </a:prstGeom>
          <a:solidFill>
            <a:schemeClr val="tx2"/>
          </a:solidFill>
        </p:spPr>
        <p:txBody>
          <a:bodyPr wrap="square">
            <a:spAutoFit/>
          </a:bodyPr>
          <a:lstStyle/>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1% of the total number of Permanent Work PWs have been obligated to Puerto Rico since Hurricane Harvey.</a:t>
            </a:r>
          </a:p>
        </p:txBody>
      </p:sp>
      <p:sp>
        <p:nvSpPr>
          <p:cNvPr id="61" name="TextBox 60">
            <a:extLst>
              <a:ext uri="{FF2B5EF4-FFF2-40B4-BE49-F238E27FC236}">
                <a16:creationId xmlns:a16="http://schemas.microsoft.com/office/drawing/2014/main" id="{FBEA83D0-6388-42C5-8DFE-86CD3B4F9F82}"/>
              </a:ext>
            </a:extLst>
          </p:cNvPr>
          <p:cNvSpPr txBox="1"/>
          <p:nvPr/>
        </p:nvSpPr>
        <p:spPr>
          <a:xfrm>
            <a:off x="8044656" y="4778924"/>
            <a:ext cx="2237635" cy="861774"/>
          </a:xfrm>
          <a:prstGeom prst="rect">
            <a:avLst/>
          </a:prstGeom>
          <a:noFill/>
        </p:spPr>
        <p:txBody>
          <a:bodyPr wrap="square" rtlCol="0">
            <a:spAutoFit/>
          </a:bodyPr>
          <a:lstStyle/>
          <a:p>
            <a:pPr>
              <a:spcAft>
                <a:spcPts val="300"/>
              </a:spcAft>
            </a:pPr>
            <a:r>
              <a:rPr lang="en-US" sz="1000" dirty="0">
                <a:latin typeface="Open Sans" panose="020B0606030504020204" pitchFamily="34" charset="0"/>
                <a:ea typeface="Open Sans" panose="020B0606030504020204" pitchFamily="34" charset="0"/>
                <a:cs typeface="Open Sans" panose="020B0606030504020204" pitchFamily="34" charset="0"/>
              </a:rPr>
              <a:t>Since Hurricane Harvey in 2017, </a:t>
            </a:r>
            <a:r>
              <a:rPr lang="en-US" sz="1000" b="1" dirty="0">
                <a:latin typeface="Open Sans" panose="020B0606030504020204" pitchFamily="34" charset="0"/>
                <a:ea typeface="Open Sans" panose="020B0606030504020204" pitchFamily="34" charset="0"/>
                <a:cs typeface="Open Sans" panose="020B0606030504020204" pitchFamily="34" charset="0"/>
              </a:rPr>
              <a:t>FEMA has obligated a total of 15,221 PWs</a:t>
            </a:r>
            <a:r>
              <a:rPr lang="en-US" sz="1000" dirty="0">
                <a:latin typeface="Open Sans" panose="020B0606030504020204" pitchFamily="34" charset="0"/>
                <a:ea typeface="Open Sans" panose="020B0606030504020204" pitchFamily="34" charset="0"/>
                <a:cs typeface="Open Sans" panose="020B0606030504020204" pitchFamily="34" charset="0"/>
              </a:rPr>
              <a:t> for Permanent Work. Of these, only </a:t>
            </a:r>
            <a:r>
              <a:rPr lang="en-US" sz="1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161</a:t>
            </a:r>
            <a:r>
              <a:rPr lang="en-US" sz="1000" b="1" dirty="0">
                <a:latin typeface="Open Sans" panose="020B0606030504020204" pitchFamily="34" charset="0"/>
                <a:ea typeface="Open Sans" panose="020B0606030504020204" pitchFamily="34" charset="0"/>
                <a:cs typeface="Open Sans" panose="020B0606030504020204" pitchFamily="34" charset="0"/>
              </a:rPr>
              <a:t> PWs </a:t>
            </a:r>
            <a:r>
              <a:rPr lang="en-US" sz="1000" dirty="0">
                <a:latin typeface="Open Sans" panose="020B0606030504020204" pitchFamily="34" charset="0"/>
                <a:ea typeface="Open Sans" panose="020B0606030504020204" pitchFamily="34" charset="0"/>
                <a:cs typeface="Open Sans" panose="020B0606030504020204" pitchFamily="34" charset="0"/>
              </a:rPr>
              <a:t>have been obligated to Puerto Rico. </a:t>
            </a:r>
          </a:p>
        </p:txBody>
      </p:sp>
      <p:sp>
        <p:nvSpPr>
          <p:cNvPr id="5" name="Rectangle 4">
            <a:extLst>
              <a:ext uri="{FF2B5EF4-FFF2-40B4-BE49-F238E27FC236}">
                <a16:creationId xmlns:a16="http://schemas.microsoft.com/office/drawing/2014/main" id="{A0FF9705-FBB2-4A93-9403-65913358572D}"/>
              </a:ext>
            </a:extLst>
          </p:cNvPr>
          <p:cNvSpPr/>
          <p:nvPr/>
        </p:nvSpPr>
        <p:spPr>
          <a:xfrm>
            <a:off x="618314" y="5913211"/>
            <a:ext cx="3839513" cy="246221"/>
          </a:xfrm>
          <a:prstGeom prst="rect">
            <a:avLst/>
          </a:prstGeom>
        </p:spPr>
        <p:txBody>
          <a:bodyPr wrap="none">
            <a:spAutoFit/>
          </a:bodyPr>
          <a:lstStyle/>
          <a:p>
            <a:pPr lvl="0">
              <a:spcAft>
                <a:spcPts val="300"/>
              </a:spcAft>
            </a:pPr>
            <a:r>
              <a:rPr lang="en-US" sz="1000" b="1" dirty="0">
                <a:solidFill>
                  <a:srgbClr val="5D5E5D"/>
                </a:solidFill>
                <a:latin typeface="Open Sans" panose="020B0606030504020204" pitchFamily="34" charset="0"/>
                <a:ea typeface="Open Sans" panose="020B0606030504020204" pitchFamily="34" charset="0"/>
                <a:cs typeface="Open Sans" panose="020B0606030504020204" pitchFamily="34" charset="0"/>
              </a:rPr>
              <a:t>Note: </a:t>
            </a:r>
            <a:r>
              <a:rPr lang="en-US" sz="1000" dirty="0">
                <a:solidFill>
                  <a:srgbClr val="5D5E5D"/>
                </a:solidFill>
                <a:latin typeface="Open Sans" panose="020B0606030504020204" pitchFamily="34" charset="0"/>
                <a:ea typeface="Open Sans" panose="020B0606030504020204" pitchFamily="34" charset="0"/>
                <a:cs typeface="Open Sans" panose="020B0606030504020204" pitchFamily="34" charset="0"/>
              </a:rPr>
              <a:t>Numbers subject to change as the recovery continues.</a:t>
            </a:r>
            <a:endParaRPr lang="en-US" sz="1000" b="1" dirty="0">
              <a:solidFill>
                <a:srgbClr val="5D5E5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EBB04DBC-1F2D-4C0A-B04F-3DA75ECFD102}"/>
              </a:ext>
            </a:extLst>
          </p:cNvPr>
          <p:cNvSpPr/>
          <p:nvPr/>
        </p:nvSpPr>
        <p:spPr>
          <a:xfrm>
            <a:off x="8044656" y="5907425"/>
            <a:ext cx="3540385" cy="246221"/>
          </a:xfrm>
          <a:prstGeom prst="rect">
            <a:avLst/>
          </a:prstGeom>
        </p:spPr>
        <p:txBody>
          <a:bodyPr wrap="square">
            <a:spAutoFit/>
          </a:bodyPr>
          <a:lstStyle/>
          <a:p>
            <a:pPr lvl="0">
              <a:spcAft>
                <a:spcPts val="300"/>
              </a:spcAft>
            </a:pPr>
            <a:r>
              <a:rPr lang="en-US" sz="1000" dirty="0">
                <a:solidFill>
                  <a:srgbClr val="5D5E5D"/>
                </a:solidFill>
                <a:latin typeface="Open Sans" panose="020B0606030504020204" pitchFamily="34" charset="0"/>
                <a:ea typeface="Open Sans" panose="020B0606030504020204" pitchFamily="34" charset="0"/>
                <a:cs typeface="Open Sans" panose="020B0606030504020204" pitchFamily="34" charset="0"/>
              </a:rPr>
              <a:t>As of October 18</a:t>
            </a:r>
            <a:r>
              <a:rPr lang="en-US" sz="1000" baseline="30000" dirty="0">
                <a:solidFill>
                  <a:srgbClr val="5D5E5D"/>
                </a:solidFill>
                <a:latin typeface="Open Sans" panose="020B0606030504020204" pitchFamily="34" charset="0"/>
                <a:ea typeface="Open Sans" panose="020B0606030504020204" pitchFamily="34" charset="0"/>
                <a:cs typeface="Open Sans" panose="020B0606030504020204" pitchFamily="34" charset="0"/>
              </a:rPr>
              <a:t>th</a:t>
            </a:r>
            <a:r>
              <a:rPr lang="en-US" sz="1000" dirty="0">
                <a:solidFill>
                  <a:srgbClr val="5D5E5D"/>
                </a:solidFill>
                <a:latin typeface="Open Sans" panose="020B0606030504020204" pitchFamily="34" charset="0"/>
                <a:ea typeface="Open Sans" panose="020B0606030504020204" pitchFamily="34" charset="0"/>
                <a:cs typeface="Open Sans" panose="020B0606030504020204" pitchFamily="34" charset="0"/>
              </a:rPr>
              <a:t>, 2019</a:t>
            </a:r>
          </a:p>
        </p:txBody>
      </p:sp>
      <p:sp>
        <p:nvSpPr>
          <p:cNvPr id="41" name="TextBox 40">
            <a:extLst>
              <a:ext uri="{FF2B5EF4-FFF2-40B4-BE49-F238E27FC236}">
                <a16:creationId xmlns:a16="http://schemas.microsoft.com/office/drawing/2014/main" id="{64AEF25F-7EF0-4F9E-A8C5-FC8DD6A8F50D}"/>
              </a:ext>
            </a:extLst>
          </p:cNvPr>
          <p:cNvSpPr txBox="1"/>
          <p:nvPr/>
        </p:nvSpPr>
        <p:spPr>
          <a:xfrm>
            <a:off x="8719483" y="3001565"/>
            <a:ext cx="2865558" cy="707886"/>
          </a:xfrm>
          <a:prstGeom prst="rect">
            <a:avLst/>
          </a:prstGeom>
          <a:solidFill>
            <a:schemeClr val="accent4">
              <a:lumMod val="20000"/>
              <a:lumOff val="80000"/>
            </a:schemeClr>
          </a:solidFill>
        </p:spPr>
        <p:txBody>
          <a:bodyPr wrap="square" rtlCol="0">
            <a:spAutoFit/>
          </a:bodyPr>
          <a:lstStyle/>
          <a:p>
            <a:pPr>
              <a:spcAft>
                <a:spcPts val="300"/>
              </a:spcAft>
            </a:pPr>
            <a:r>
              <a:rPr lang="en-US" sz="1000"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Of the $14.18B, </a:t>
            </a:r>
            <a:r>
              <a:rPr lang="en-US" sz="10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$6.29 Billion </a:t>
            </a:r>
            <a:r>
              <a:rPr lang="en-US" sz="1000"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has been disbursed by FEMA to Puerto Rico for individual assistance, emergency work, and administrative costs. </a:t>
            </a:r>
          </a:p>
        </p:txBody>
      </p:sp>
      <p:sp>
        <p:nvSpPr>
          <p:cNvPr id="68" name="Freeform 651">
            <a:extLst>
              <a:ext uri="{FF2B5EF4-FFF2-40B4-BE49-F238E27FC236}">
                <a16:creationId xmlns:a16="http://schemas.microsoft.com/office/drawing/2014/main" id="{FF159006-AE37-46ED-8DE4-AFE7BCF263F1}"/>
              </a:ext>
            </a:extLst>
          </p:cNvPr>
          <p:cNvSpPr>
            <a:spLocks noChangeAspect="1" noEditPoints="1"/>
          </p:cNvSpPr>
          <p:nvPr/>
        </p:nvSpPr>
        <p:spPr bwMode="auto">
          <a:xfrm>
            <a:off x="8103323" y="2301864"/>
            <a:ext cx="457200" cy="457200"/>
          </a:xfrm>
          <a:custGeom>
            <a:avLst/>
            <a:gdLst>
              <a:gd name="T0" fmla="*/ 341 w 512"/>
              <a:gd name="T1" fmla="*/ 219 h 512"/>
              <a:gd name="T2" fmla="*/ 170 w 512"/>
              <a:gd name="T3" fmla="*/ 277 h 512"/>
              <a:gd name="T4" fmla="*/ 256 w 512"/>
              <a:gd name="T5" fmla="*/ 250 h 512"/>
              <a:gd name="T6" fmla="*/ 170 w 512"/>
              <a:gd name="T7" fmla="*/ 341 h 512"/>
              <a:gd name="T8" fmla="*/ 184 w 512"/>
              <a:gd name="T9" fmla="*/ 333 h 512"/>
              <a:gd name="T10" fmla="*/ 200 w 512"/>
              <a:gd name="T11" fmla="*/ 334 h 512"/>
              <a:gd name="T12" fmla="*/ 248 w 512"/>
              <a:gd name="T13" fmla="*/ 333 h 512"/>
              <a:gd name="T14" fmla="*/ 264 w 512"/>
              <a:gd name="T15" fmla="*/ 334 h 512"/>
              <a:gd name="T16" fmla="*/ 312 w 512"/>
              <a:gd name="T17" fmla="*/ 333 h 512"/>
              <a:gd name="T18" fmla="*/ 328 w 512"/>
              <a:gd name="T19" fmla="*/ 334 h 512"/>
              <a:gd name="T20" fmla="*/ 341 w 512"/>
              <a:gd name="T21" fmla="*/ 341 h 512"/>
              <a:gd name="T22" fmla="*/ 341 w 512"/>
              <a:gd name="T23" fmla="*/ 298 h 512"/>
              <a:gd name="T24" fmla="*/ 170 w 512"/>
              <a:gd name="T25" fmla="*/ 320 h 512"/>
              <a:gd name="T26" fmla="*/ 256 w 512"/>
              <a:gd name="T27" fmla="*/ 512 h 512"/>
              <a:gd name="T28" fmla="*/ 256 w 512"/>
              <a:gd name="T29" fmla="*/ 0 h 512"/>
              <a:gd name="T30" fmla="*/ 362 w 512"/>
              <a:gd name="T31" fmla="*/ 277 h 512"/>
              <a:gd name="T32" fmla="*/ 401 w 512"/>
              <a:gd name="T33" fmla="*/ 242 h 512"/>
              <a:gd name="T34" fmla="*/ 415 w 512"/>
              <a:gd name="T35" fmla="*/ 236 h 512"/>
              <a:gd name="T36" fmla="*/ 362 w 512"/>
              <a:gd name="T37" fmla="*/ 188 h 512"/>
              <a:gd name="T38" fmla="*/ 352 w 512"/>
              <a:gd name="T39" fmla="*/ 160 h 512"/>
              <a:gd name="T40" fmla="*/ 341 w 512"/>
              <a:gd name="T41" fmla="*/ 188 h 512"/>
              <a:gd name="T42" fmla="*/ 170 w 512"/>
              <a:gd name="T43" fmla="*/ 188 h 512"/>
              <a:gd name="T44" fmla="*/ 160 w 512"/>
              <a:gd name="T45" fmla="*/ 160 h 512"/>
              <a:gd name="T46" fmla="*/ 149 w 512"/>
              <a:gd name="T47" fmla="*/ 188 h 512"/>
              <a:gd name="T48" fmla="*/ 96 w 512"/>
              <a:gd name="T49" fmla="*/ 236 h 512"/>
              <a:gd name="T50" fmla="*/ 110 w 512"/>
              <a:gd name="T51" fmla="*/ 242 h 512"/>
              <a:gd name="T52" fmla="*/ 149 w 512"/>
              <a:gd name="T53" fmla="*/ 277 h 512"/>
              <a:gd name="T54" fmla="*/ 96 w 512"/>
              <a:gd name="T55" fmla="*/ 288 h 512"/>
              <a:gd name="T56" fmla="*/ 149 w 512"/>
              <a:gd name="T57" fmla="*/ 298 h 512"/>
              <a:gd name="T58" fmla="*/ 149 w 512"/>
              <a:gd name="T59" fmla="*/ 341 h 512"/>
              <a:gd name="T60" fmla="*/ 136 w 512"/>
              <a:gd name="T61" fmla="*/ 334 h 512"/>
              <a:gd name="T62" fmla="*/ 120 w 512"/>
              <a:gd name="T63" fmla="*/ 333 h 512"/>
              <a:gd name="T64" fmla="*/ 96 w 512"/>
              <a:gd name="T65" fmla="*/ 358 h 512"/>
              <a:gd name="T66" fmla="*/ 127 w 512"/>
              <a:gd name="T67" fmla="*/ 355 h 512"/>
              <a:gd name="T68" fmla="*/ 191 w 512"/>
              <a:gd name="T69" fmla="*/ 356 h 512"/>
              <a:gd name="T70" fmla="*/ 255 w 512"/>
              <a:gd name="T71" fmla="*/ 356 h 512"/>
              <a:gd name="T72" fmla="*/ 319 w 512"/>
              <a:gd name="T73" fmla="*/ 356 h 512"/>
              <a:gd name="T74" fmla="*/ 351 w 512"/>
              <a:gd name="T75" fmla="*/ 368 h 512"/>
              <a:gd name="T76" fmla="*/ 402 w 512"/>
              <a:gd name="T77" fmla="*/ 366 h 512"/>
              <a:gd name="T78" fmla="*/ 408 w 512"/>
              <a:gd name="T79" fmla="*/ 345 h 512"/>
              <a:gd name="T80" fmla="*/ 384 w 512"/>
              <a:gd name="T81" fmla="*/ 330 h 512"/>
              <a:gd name="T82" fmla="*/ 362 w 512"/>
              <a:gd name="T83" fmla="*/ 343 h 512"/>
              <a:gd name="T84" fmla="*/ 362 w 512"/>
              <a:gd name="T85" fmla="*/ 330 h 512"/>
              <a:gd name="T86" fmla="*/ 405 w 512"/>
              <a:gd name="T87" fmla="*/ 298 h 512"/>
              <a:gd name="T88" fmla="*/ 405 w 512"/>
              <a:gd name="T8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256" y="250"/>
                </a:moveTo>
                <a:cubicBezTo>
                  <a:pt x="287" y="250"/>
                  <a:pt x="318" y="239"/>
                  <a:pt x="341" y="219"/>
                </a:cubicBezTo>
                <a:cubicBezTo>
                  <a:pt x="341" y="277"/>
                  <a:pt x="341" y="277"/>
                  <a:pt x="341" y="277"/>
                </a:cubicBezTo>
                <a:cubicBezTo>
                  <a:pt x="170" y="277"/>
                  <a:pt x="170" y="277"/>
                  <a:pt x="170" y="277"/>
                </a:cubicBezTo>
                <a:cubicBezTo>
                  <a:pt x="170" y="219"/>
                  <a:pt x="170" y="219"/>
                  <a:pt x="170" y="219"/>
                </a:cubicBezTo>
                <a:cubicBezTo>
                  <a:pt x="193" y="239"/>
                  <a:pt x="223" y="250"/>
                  <a:pt x="256" y="250"/>
                </a:cubicBezTo>
                <a:close/>
                <a:moveTo>
                  <a:pt x="170" y="320"/>
                </a:moveTo>
                <a:cubicBezTo>
                  <a:pt x="170" y="341"/>
                  <a:pt x="170" y="341"/>
                  <a:pt x="170" y="341"/>
                </a:cubicBezTo>
                <a:cubicBezTo>
                  <a:pt x="170" y="343"/>
                  <a:pt x="170" y="343"/>
                  <a:pt x="170" y="343"/>
                </a:cubicBezTo>
                <a:cubicBezTo>
                  <a:pt x="175" y="341"/>
                  <a:pt x="179" y="338"/>
                  <a:pt x="184" y="333"/>
                </a:cubicBezTo>
                <a:cubicBezTo>
                  <a:pt x="186" y="331"/>
                  <a:pt x="189" y="330"/>
                  <a:pt x="192" y="330"/>
                </a:cubicBezTo>
                <a:cubicBezTo>
                  <a:pt x="195" y="331"/>
                  <a:pt x="198" y="332"/>
                  <a:pt x="200" y="334"/>
                </a:cubicBezTo>
                <a:cubicBezTo>
                  <a:pt x="200" y="334"/>
                  <a:pt x="209" y="346"/>
                  <a:pt x="222" y="346"/>
                </a:cubicBezTo>
                <a:cubicBezTo>
                  <a:pt x="230" y="347"/>
                  <a:pt x="239" y="342"/>
                  <a:pt x="248" y="333"/>
                </a:cubicBezTo>
                <a:cubicBezTo>
                  <a:pt x="250" y="331"/>
                  <a:pt x="253" y="330"/>
                  <a:pt x="256" y="330"/>
                </a:cubicBezTo>
                <a:cubicBezTo>
                  <a:pt x="259" y="331"/>
                  <a:pt x="262" y="332"/>
                  <a:pt x="264" y="334"/>
                </a:cubicBezTo>
                <a:cubicBezTo>
                  <a:pt x="264" y="334"/>
                  <a:pt x="273" y="346"/>
                  <a:pt x="286" y="346"/>
                </a:cubicBezTo>
                <a:cubicBezTo>
                  <a:pt x="294" y="347"/>
                  <a:pt x="303" y="342"/>
                  <a:pt x="312" y="333"/>
                </a:cubicBezTo>
                <a:cubicBezTo>
                  <a:pt x="314" y="331"/>
                  <a:pt x="317" y="330"/>
                  <a:pt x="320" y="330"/>
                </a:cubicBezTo>
                <a:cubicBezTo>
                  <a:pt x="323" y="331"/>
                  <a:pt x="326" y="332"/>
                  <a:pt x="328" y="334"/>
                </a:cubicBezTo>
                <a:cubicBezTo>
                  <a:pt x="328" y="334"/>
                  <a:pt x="333" y="341"/>
                  <a:pt x="341" y="344"/>
                </a:cubicBezTo>
                <a:cubicBezTo>
                  <a:pt x="341" y="341"/>
                  <a:pt x="341" y="341"/>
                  <a:pt x="341" y="341"/>
                </a:cubicBezTo>
                <a:cubicBezTo>
                  <a:pt x="341" y="330"/>
                  <a:pt x="341" y="330"/>
                  <a:pt x="341" y="330"/>
                </a:cubicBezTo>
                <a:cubicBezTo>
                  <a:pt x="341" y="298"/>
                  <a:pt x="341" y="298"/>
                  <a:pt x="341" y="298"/>
                </a:cubicBezTo>
                <a:cubicBezTo>
                  <a:pt x="170" y="298"/>
                  <a:pt x="170" y="298"/>
                  <a:pt x="170" y="298"/>
                </a:cubicBezTo>
                <a:lnTo>
                  <a:pt x="170" y="32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62" y="277"/>
                </a:moveTo>
                <a:cubicBezTo>
                  <a:pt x="362" y="219"/>
                  <a:pt x="362" y="219"/>
                  <a:pt x="362" y="219"/>
                </a:cubicBezTo>
                <a:cubicBezTo>
                  <a:pt x="373" y="228"/>
                  <a:pt x="386" y="236"/>
                  <a:pt x="401" y="242"/>
                </a:cubicBezTo>
                <a:cubicBezTo>
                  <a:pt x="402" y="242"/>
                  <a:pt x="404" y="242"/>
                  <a:pt x="405" y="242"/>
                </a:cubicBezTo>
                <a:cubicBezTo>
                  <a:pt x="409" y="242"/>
                  <a:pt x="413" y="240"/>
                  <a:pt x="415" y="236"/>
                </a:cubicBezTo>
                <a:cubicBezTo>
                  <a:pt x="417" y="230"/>
                  <a:pt x="414" y="224"/>
                  <a:pt x="409" y="222"/>
                </a:cubicBezTo>
                <a:cubicBezTo>
                  <a:pt x="389" y="214"/>
                  <a:pt x="373" y="202"/>
                  <a:pt x="362" y="188"/>
                </a:cubicBezTo>
                <a:cubicBezTo>
                  <a:pt x="362" y="170"/>
                  <a:pt x="362" y="170"/>
                  <a:pt x="362" y="170"/>
                </a:cubicBezTo>
                <a:cubicBezTo>
                  <a:pt x="362" y="164"/>
                  <a:pt x="358" y="160"/>
                  <a:pt x="352" y="160"/>
                </a:cubicBezTo>
                <a:cubicBezTo>
                  <a:pt x="346" y="160"/>
                  <a:pt x="341" y="164"/>
                  <a:pt x="341" y="170"/>
                </a:cubicBezTo>
                <a:cubicBezTo>
                  <a:pt x="341" y="188"/>
                  <a:pt x="341" y="188"/>
                  <a:pt x="341" y="188"/>
                </a:cubicBezTo>
                <a:cubicBezTo>
                  <a:pt x="321" y="214"/>
                  <a:pt x="289" y="229"/>
                  <a:pt x="256" y="229"/>
                </a:cubicBezTo>
                <a:cubicBezTo>
                  <a:pt x="221" y="229"/>
                  <a:pt x="190" y="214"/>
                  <a:pt x="170" y="188"/>
                </a:cubicBezTo>
                <a:cubicBezTo>
                  <a:pt x="170" y="170"/>
                  <a:pt x="170" y="170"/>
                  <a:pt x="170" y="170"/>
                </a:cubicBezTo>
                <a:cubicBezTo>
                  <a:pt x="170" y="164"/>
                  <a:pt x="166" y="160"/>
                  <a:pt x="160" y="160"/>
                </a:cubicBezTo>
                <a:cubicBezTo>
                  <a:pt x="154" y="160"/>
                  <a:pt x="149" y="164"/>
                  <a:pt x="149" y="170"/>
                </a:cubicBezTo>
                <a:cubicBezTo>
                  <a:pt x="149" y="188"/>
                  <a:pt x="149" y="188"/>
                  <a:pt x="149" y="188"/>
                </a:cubicBezTo>
                <a:cubicBezTo>
                  <a:pt x="138" y="202"/>
                  <a:pt x="121" y="214"/>
                  <a:pt x="102" y="222"/>
                </a:cubicBezTo>
                <a:cubicBezTo>
                  <a:pt x="97" y="224"/>
                  <a:pt x="94" y="230"/>
                  <a:pt x="96" y="236"/>
                </a:cubicBezTo>
                <a:cubicBezTo>
                  <a:pt x="98" y="240"/>
                  <a:pt x="102" y="242"/>
                  <a:pt x="106" y="242"/>
                </a:cubicBezTo>
                <a:cubicBezTo>
                  <a:pt x="108" y="242"/>
                  <a:pt x="109" y="242"/>
                  <a:pt x="110" y="242"/>
                </a:cubicBezTo>
                <a:cubicBezTo>
                  <a:pt x="125" y="236"/>
                  <a:pt x="138" y="228"/>
                  <a:pt x="149" y="218"/>
                </a:cubicBezTo>
                <a:cubicBezTo>
                  <a:pt x="149" y="277"/>
                  <a:pt x="149" y="277"/>
                  <a:pt x="149" y="277"/>
                </a:cubicBezTo>
                <a:cubicBezTo>
                  <a:pt x="106" y="277"/>
                  <a:pt x="106" y="277"/>
                  <a:pt x="106" y="277"/>
                </a:cubicBezTo>
                <a:cubicBezTo>
                  <a:pt x="100" y="277"/>
                  <a:pt x="96" y="282"/>
                  <a:pt x="96" y="288"/>
                </a:cubicBezTo>
                <a:cubicBezTo>
                  <a:pt x="96" y="294"/>
                  <a:pt x="100" y="298"/>
                  <a:pt x="106" y="298"/>
                </a:cubicBezTo>
                <a:cubicBezTo>
                  <a:pt x="149" y="298"/>
                  <a:pt x="149" y="298"/>
                  <a:pt x="149" y="298"/>
                </a:cubicBezTo>
                <a:cubicBezTo>
                  <a:pt x="149" y="320"/>
                  <a:pt x="149" y="320"/>
                  <a:pt x="149" y="320"/>
                </a:cubicBezTo>
                <a:cubicBezTo>
                  <a:pt x="149" y="341"/>
                  <a:pt x="149" y="341"/>
                  <a:pt x="149" y="341"/>
                </a:cubicBezTo>
                <a:cubicBezTo>
                  <a:pt x="149" y="344"/>
                  <a:pt x="149" y="344"/>
                  <a:pt x="149" y="344"/>
                </a:cubicBezTo>
                <a:cubicBezTo>
                  <a:pt x="141" y="341"/>
                  <a:pt x="136" y="334"/>
                  <a:pt x="136" y="334"/>
                </a:cubicBezTo>
                <a:cubicBezTo>
                  <a:pt x="134" y="332"/>
                  <a:pt x="131" y="331"/>
                  <a:pt x="128" y="330"/>
                </a:cubicBezTo>
                <a:cubicBezTo>
                  <a:pt x="125" y="330"/>
                  <a:pt x="122" y="331"/>
                  <a:pt x="120" y="333"/>
                </a:cubicBezTo>
                <a:cubicBezTo>
                  <a:pt x="114" y="339"/>
                  <a:pt x="109" y="343"/>
                  <a:pt x="103" y="345"/>
                </a:cubicBezTo>
                <a:cubicBezTo>
                  <a:pt x="97" y="347"/>
                  <a:pt x="94" y="353"/>
                  <a:pt x="96" y="358"/>
                </a:cubicBezTo>
                <a:cubicBezTo>
                  <a:pt x="98" y="364"/>
                  <a:pt x="104" y="367"/>
                  <a:pt x="110" y="365"/>
                </a:cubicBezTo>
                <a:cubicBezTo>
                  <a:pt x="116" y="363"/>
                  <a:pt x="122" y="360"/>
                  <a:pt x="127" y="355"/>
                </a:cubicBezTo>
                <a:cubicBezTo>
                  <a:pt x="134" y="361"/>
                  <a:pt x="144" y="367"/>
                  <a:pt x="156" y="368"/>
                </a:cubicBezTo>
                <a:cubicBezTo>
                  <a:pt x="168" y="368"/>
                  <a:pt x="180" y="364"/>
                  <a:pt x="191" y="356"/>
                </a:cubicBezTo>
                <a:cubicBezTo>
                  <a:pt x="198" y="361"/>
                  <a:pt x="208" y="367"/>
                  <a:pt x="220" y="368"/>
                </a:cubicBezTo>
                <a:cubicBezTo>
                  <a:pt x="232" y="368"/>
                  <a:pt x="244" y="364"/>
                  <a:pt x="255" y="356"/>
                </a:cubicBezTo>
                <a:cubicBezTo>
                  <a:pt x="262" y="361"/>
                  <a:pt x="272" y="367"/>
                  <a:pt x="284" y="368"/>
                </a:cubicBezTo>
                <a:cubicBezTo>
                  <a:pt x="296" y="368"/>
                  <a:pt x="308" y="364"/>
                  <a:pt x="319" y="356"/>
                </a:cubicBezTo>
                <a:cubicBezTo>
                  <a:pt x="326" y="361"/>
                  <a:pt x="336" y="367"/>
                  <a:pt x="348" y="368"/>
                </a:cubicBezTo>
                <a:cubicBezTo>
                  <a:pt x="349" y="368"/>
                  <a:pt x="350" y="368"/>
                  <a:pt x="351" y="368"/>
                </a:cubicBezTo>
                <a:cubicBezTo>
                  <a:pt x="362" y="368"/>
                  <a:pt x="373" y="364"/>
                  <a:pt x="383" y="356"/>
                </a:cubicBezTo>
                <a:cubicBezTo>
                  <a:pt x="388" y="359"/>
                  <a:pt x="394" y="363"/>
                  <a:pt x="402" y="366"/>
                </a:cubicBezTo>
                <a:cubicBezTo>
                  <a:pt x="408" y="367"/>
                  <a:pt x="413" y="364"/>
                  <a:pt x="415" y="358"/>
                </a:cubicBezTo>
                <a:cubicBezTo>
                  <a:pt x="417" y="353"/>
                  <a:pt x="414" y="347"/>
                  <a:pt x="408" y="345"/>
                </a:cubicBezTo>
                <a:cubicBezTo>
                  <a:pt x="398" y="342"/>
                  <a:pt x="392" y="334"/>
                  <a:pt x="392" y="334"/>
                </a:cubicBezTo>
                <a:cubicBezTo>
                  <a:pt x="390" y="332"/>
                  <a:pt x="387" y="331"/>
                  <a:pt x="384" y="330"/>
                </a:cubicBezTo>
                <a:cubicBezTo>
                  <a:pt x="381" y="330"/>
                  <a:pt x="378" y="331"/>
                  <a:pt x="376" y="333"/>
                </a:cubicBezTo>
                <a:cubicBezTo>
                  <a:pt x="371" y="338"/>
                  <a:pt x="367" y="341"/>
                  <a:pt x="362" y="343"/>
                </a:cubicBezTo>
                <a:cubicBezTo>
                  <a:pt x="362" y="341"/>
                  <a:pt x="362" y="341"/>
                  <a:pt x="362" y="341"/>
                </a:cubicBezTo>
                <a:cubicBezTo>
                  <a:pt x="362" y="330"/>
                  <a:pt x="362" y="330"/>
                  <a:pt x="362" y="330"/>
                </a:cubicBezTo>
                <a:cubicBezTo>
                  <a:pt x="362" y="298"/>
                  <a:pt x="362" y="298"/>
                  <a:pt x="362" y="298"/>
                </a:cubicBezTo>
                <a:cubicBezTo>
                  <a:pt x="405" y="298"/>
                  <a:pt x="405" y="298"/>
                  <a:pt x="405" y="298"/>
                </a:cubicBezTo>
                <a:cubicBezTo>
                  <a:pt x="411" y="298"/>
                  <a:pt x="416" y="294"/>
                  <a:pt x="416" y="288"/>
                </a:cubicBezTo>
                <a:cubicBezTo>
                  <a:pt x="416" y="282"/>
                  <a:pt x="411" y="277"/>
                  <a:pt x="405" y="277"/>
                </a:cubicBezTo>
                <a:lnTo>
                  <a:pt x="362" y="277"/>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3763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250"/>
                                        <p:tgtEl>
                                          <p:spTgt spid="49"/>
                                        </p:tgtEl>
                                      </p:cBhvr>
                                    </p:animEffect>
                                  </p:childTnLst>
                                </p:cTn>
                              </p:par>
                              <p:par>
                                <p:cTn id="8" presetID="22" presetClass="entr" presetSubtype="8" fill="hold" grpId="0" nodeType="withEffect">
                                  <p:stCondLst>
                                    <p:cond delay="2500"/>
                                  </p:stCondLst>
                                  <p:childTnLst>
                                    <p:set>
                                      <p:cBhvr>
                                        <p:cTn id="9" dur="1" fill="hold">
                                          <p:stCondLst>
                                            <p:cond delay="0"/>
                                          </p:stCondLst>
                                        </p:cTn>
                                        <p:tgtEl>
                                          <p:spTgt spid="59"/>
                                        </p:tgtEl>
                                        <p:attrNameLst>
                                          <p:attrName>style.visibility</p:attrName>
                                        </p:attrNameLst>
                                      </p:cBhvr>
                                      <p:to>
                                        <p:strVal val="visible"/>
                                      </p:to>
                                    </p:set>
                                    <p:animEffect transition="in" filter="wipe(left)">
                                      <p:cBhvr>
                                        <p:cTn id="10" dur="250"/>
                                        <p:tgtEl>
                                          <p:spTgt spid="59"/>
                                        </p:tgtEl>
                                      </p:cBhvr>
                                    </p:animEffect>
                                  </p:childTnLst>
                                </p:cTn>
                              </p:par>
                              <p:par>
                                <p:cTn id="11" presetID="22" presetClass="entr" presetSubtype="8" fill="hold" grpId="0" nodeType="withEffect">
                                  <p:stCondLst>
                                    <p:cond delay="2500"/>
                                  </p:stCondLst>
                                  <p:childTnLst>
                                    <p:set>
                                      <p:cBhvr>
                                        <p:cTn id="12" dur="1" fill="hold">
                                          <p:stCondLst>
                                            <p:cond delay="0"/>
                                          </p:stCondLst>
                                        </p:cTn>
                                        <p:tgtEl>
                                          <p:spTgt spid="61"/>
                                        </p:tgtEl>
                                        <p:attrNameLst>
                                          <p:attrName>style.visibility</p:attrName>
                                        </p:attrNameLst>
                                      </p:cBhvr>
                                      <p:to>
                                        <p:strVal val="visible"/>
                                      </p:to>
                                    </p:set>
                                    <p:animEffect transition="in" filter="wipe(left)">
                                      <p:cBhvr>
                                        <p:cTn id="13" dur="250"/>
                                        <p:tgtEl>
                                          <p:spTgt spid="61"/>
                                        </p:tgtEl>
                                      </p:cBhvr>
                                    </p:animEffect>
                                  </p:childTnLst>
                                </p:cTn>
                              </p:par>
                              <p:par>
                                <p:cTn id="14" presetID="22" presetClass="entr" presetSubtype="8" fill="hold" grpId="0" nodeType="withEffect">
                                  <p:stCondLst>
                                    <p:cond delay="250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9" grpId="0"/>
      <p:bldP spid="61"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9B82FC9-F0D0-49A6-993F-69B18E169ADE}"/>
              </a:ext>
            </a:extLst>
          </p:cNvPr>
          <p:cNvSpPr/>
          <p:nvPr/>
        </p:nvSpPr>
        <p:spPr>
          <a:xfrm>
            <a:off x="483325" y="4620360"/>
            <a:ext cx="11390807" cy="1476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0D4E87A-08F8-48B1-8F8C-087AF6C23011}"/>
              </a:ext>
            </a:extLst>
          </p:cNvPr>
          <p:cNvSpPr/>
          <p:nvPr/>
        </p:nvSpPr>
        <p:spPr>
          <a:xfrm>
            <a:off x="483325" y="1271847"/>
            <a:ext cx="11390807" cy="1476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B99C823-5089-4B2C-80EE-0AB5332B515C}"/>
              </a:ext>
            </a:extLst>
          </p:cNvPr>
          <p:cNvSpPr/>
          <p:nvPr/>
        </p:nvSpPr>
        <p:spPr>
          <a:xfrm>
            <a:off x="483326" y="2739288"/>
            <a:ext cx="11390807" cy="1887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7FA8E-420F-4996-848B-376BD5B38D22}"/>
              </a:ext>
            </a:extLst>
          </p:cNvPr>
          <p:cNvSpPr>
            <a:spLocks noGrp="1"/>
          </p:cNvSpPr>
          <p:nvPr>
            <p:ph type="title"/>
          </p:nvPr>
        </p:nvSpPr>
        <p:spPr/>
        <p:txBody>
          <a:bodyPr/>
          <a:lstStyle/>
          <a:p>
            <a:r>
              <a:rPr lang="en-US" dirty="0"/>
              <a:t>Funding Streams</a:t>
            </a:r>
          </a:p>
        </p:txBody>
      </p:sp>
      <p:sp>
        <p:nvSpPr>
          <p:cNvPr id="4" name="Slide Number Placeholder 3">
            <a:extLst>
              <a:ext uri="{FF2B5EF4-FFF2-40B4-BE49-F238E27FC236}">
                <a16:creationId xmlns:a16="http://schemas.microsoft.com/office/drawing/2014/main" id="{C9DC3336-C6C2-49A1-89DD-C4B8565A8F57}"/>
              </a:ext>
            </a:extLst>
          </p:cNvPr>
          <p:cNvSpPr>
            <a:spLocks noGrp="1"/>
          </p:cNvSpPr>
          <p:nvPr>
            <p:ph type="sldNum" sz="quarter" idx="4"/>
          </p:nvPr>
        </p:nvSpPr>
        <p:spPr/>
        <p:txBody>
          <a:bodyPr/>
          <a:lstStyle/>
          <a:p>
            <a:fld id="{97821659-7CCA-4B39-8282-45F116F471DA}" type="slidenum">
              <a:rPr lang="en-US" smtClean="0"/>
              <a:pPr/>
              <a:t>4</a:t>
            </a:fld>
            <a:endParaRPr lang="en-US" dirty="0"/>
          </a:p>
        </p:txBody>
      </p:sp>
      <p:sp>
        <p:nvSpPr>
          <p:cNvPr id="5" name="Text Placeholder 4">
            <a:extLst>
              <a:ext uri="{FF2B5EF4-FFF2-40B4-BE49-F238E27FC236}">
                <a16:creationId xmlns:a16="http://schemas.microsoft.com/office/drawing/2014/main" id="{6450DF24-B469-480C-84FC-FE7C2F0B7424}"/>
              </a:ext>
            </a:extLst>
          </p:cNvPr>
          <p:cNvSpPr>
            <a:spLocks noGrp="1"/>
          </p:cNvSpPr>
          <p:nvPr>
            <p:ph type="body" sz="quarter" idx="10"/>
          </p:nvPr>
        </p:nvSpPr>
        <p:spPr/>
        <p:txBody>
          <a:bodyPr/>
          <a:lstStyle/>
          <a:p>
            <a:r>
              <a:rPr lang="en-US" dirty="0"/>
              <a:t>Investing in Puerto Rico Recovery</a:t>
            </a:r>
          </a:p>
        </p:txBody>
      </p:sp>
      <p:sp>
        <p:nvSpPr>
          <p:cNvPr id="6" name="Footer Placeholder 5">
            <a:extLst>
              <a:ext uri="{FF2B5EF4-FFF2-40B4-BE49-F238E27FC236}">
                <a16:creationId xmlns:a16="http://schemas.microsoft.com/office/drawing/2014/main" id="{F7C90B71-81E2-4970-856B-30C2D6A782D9}"/>
              </a:ext>
            </a:extLst>
          </p:cNvPr>
          <p:cNvSpPr>
            <a:spLocks noGrp="1"/>
          </p:cNvSpPr>
          <p:nvPr>
            <p:ph type="ftr" sz="quarter" idx="12"/>
          </p:nvPr>
        </p:nvSpPr>
        <p:spPr/>
        <p:txBody>
          <a:bodyPr/>
          <a:lstStyle/>
          <a:p>
            <a:r>
              <a:rPr lang="en-US" dirty="0"/>
              <a:t>CONFIDENTIAL WORKING DRAFT – SUBJECT TO MATERIAL CHANGE</a:t>
            </a:r>
          </a:p>
        </p:txBody>
      </p:sp>
      <p:sp>
        <p:nvSpPr>
          <p:cNvPr id="7" name="Rectangle 6">
            <a:extLst>
              <a:ext uri="{FF2B5EF4-FFF2-40B4-BE49-F238E27FC236}">
                <a16:creationId xmlns:a16="http://schemas.microsoft.com/office/drawing/2014/main" id="{BF262124-3CDF-4474-A975-545E46D0E3AA}"/>
              </a:ext>
            </a:extLst>
          </p:cNvPr>
          <p:cNvSpPr/>
          <p:nvPr/>
        </p:nvSpPr>
        <p:spPr>
          <a:xfrm>
            <a:off x="1288440" y="1502418"/>
            <a:ext cx="3322749" cy="1015663"/>
          </a:xfrm>
          <a:prstGeom prst="rect">
            <a:avLst/>
          </a:prstGeom>
          <a:noFill/>
        </p:spPr>
        <p:txBody>
          <a:bodyPr wrap="square" lIns="91440" tIns="45720" rIns="91440" bIns="45720">
            <a:spAutoFit/>
          </a:bodyPr>
          <a:lstStyle/>
          <a:p>
            <a:r>
              <a:rPr lang="en-US" sz="4000" b="0" cap="none" spc="0" dirty="0">
                <a:ln w="0"/>
                <a:solidFill>
                  <a:schemeClr val="accent1"/>
                </a:solidFill>
                <a:effectLst>
                  <a:outerShdw blurRad="38100" dist="25400" dir="5400000" algn="ctr" rotWithShape="0">
                    <a:srgbClr val="6E747A">
                      <a:alpha val="43000"/>
                    </a:srgbClr>
                  </a:outerShdw>
                </a:effectLst>
              </a:rPr>
              <a:t>PA 428</a:t>
            </a:r>
          </a:p>
          <a:p>
            <a:r>
              <a:rPr lang="en-US" sz="2000" b="0" cap="none" spc="0" dirty="0">
                <a:ln w="0"/>
                <a:solidFill>
                  <a:schemeClr val="accent1"/>
                </a:solidFill>
                <a:effectLst>
                  <a:outerShdw blurRad="38100" dist="25400" dir="5400000" algn="ctr" rotWithShape="0">
                    <a:srgbClr val="6E747A">
                      <a:alpha val="43000"/>
                    </a:srgbClr>
                  </a:outerShdw>
                </a:effectLst>
              </a:rPr>
              <a:t>Public Assistance</a:t>
            </a:r>
          </a:p>
        </p:txBody>
      </p:sp>
      <p:sp>
        <p:nvSpPr>
          <p:cNvPr id="8" name="Rectangle 7">
            <a:extLst>
              <a:ext uri="{FF2B5EF4-FFF2-40B4-BE49-F238E27FC236}">
                <a16:creationId xmlns:a16="http://schemas.microsoft.com/office/drawing/2014/main" id="{32F98D14-1202-43EC-8045-1F9E7752735E}"/>
              </a:ext>
            </a:extLst>
          </p:cNvPr>
          <p:cNvSpPr/>
          <p:nvPr/>
        </p:nvSpPr>
        <p:spPr>
          <a:xfrm>
            <a:off x="1288440" y="3175089"/>
            <a:ext cx="3322750" cy="1015663"/>
          </a:xfrm>
          <a:prstGeom prst="rect">
            <a:avLst/>
          </a:prstGeom>
          <a:noFill/>
        </p:spPr>
        <p:txBody>
          <a:bodyPr wrap="square" lIns="91440" tIns="45720" rIns="91440" bIns="45720">
            <a:spAutoFit/>
          </a:bodyPr>
          <a:lstStyle/>
          <a:p>
            <a:r>
              <a:rPr lang="en-US" sz="4000" b="0" cap="none" spc="0" dirty="0">
                <a:ln w="0"/>
                <a:solidFill>
                  <a:schemeClr val="accent1"/>
                </a:solidFill>
                <a:effectLst>
                  <a:outerShdw blurRad="38100" dist="25400" dir="5400000" algn="ctr" rotWithShape="0">
                    <a:srgbClr val="6E747A">
                      <a:alpha val="43000"/>
                    </a:srgbClr>
                  </a:outerShdw>
                </a:effectLst>
              </a:rPr>
              <a:t>404</a:t>
            </a:r>
          </a:p>
          <a:p>
            <a:r>
              <a:rPr lang="en-US" sz="2000" b="0" cap="none" spc="0" dirty="0">
                <a:ln w="0"/>
                <a:solidFill>
                  <a:schemeClr val="accent1"/>
                </a:solidFill>
                <a:effectLst>
                  <a:outerShdw blurRad="38100" dist="25400" dir="5400000" algn="ctr" rotWithShape="0">
                    <a:srgbClr val="6E747A">
                      <a:alpha val="43000"/>
                    </a:srgbClr>
                  </a:outerShdw>
                </a:effectLst>
              </a:rPr>
              <a:t>Hazard Mitigation</a:t>
            </a:r>
          </a:p>
        </p:txBody>
      </p:sp>
      <p:sp>
        <p:nvSpPr>
          <p:cNvPr id="9" name="Rectangle 8">
            <a:extLst>
              <a:ext uri="{FF2B5EF4-FFF2-40B4-BE49-F238E27FC236}">
                <a16:creationId xmlns:a16="http://schemas.microsoft.com/office/drawing/2014/main" id="{9076F6F9-E068-4D38-B23B-8A9D9F7A0B69}"/>
              </a:ext>
            </a:extLst>
          </p:cNvPr>
          <p:cNvSpPr/>
          <p:nvPr/>
        </p:nvSpPr>
        <p:spPr>
          <a:xfrm>
            <a:off x="1288438" y="4697043"/>
            <a:ext cx="3322751" cy="1323439"/>
          </a:xfrm>
          <a:prstGeom prst="rect">
            <a:avLst/>
          </a:prstGeom>
          <a:noFill/>
        </p:spPr>
        <p:txBody>
          <a:bodyPr wrap="square" lIns="91440" tIns="45720" rIns="91440" bIns="45720">
            <a:spAutoFit/>
          </a:bodyPr>
          <a:lstStyle/>
          <a:p>
            <a:r>
              <a:rPr lang="en-US" sz="4000" b="0" cap="none" spc="0" dirty="0">
                <a:ln w="0"/>
                <a:solidFill>
                  <a:schemeClr val="accent1"/>
                </a:solidFill>
                <a:effectLst>
                  <a:outerShdw blurRad="38100" dist="25400" dir="5400000" algn="ctr" rotWithShape="0">
                    <a:srgbClr val="6E747A">
                      <a:alpha val="43000"/>
                    </a:srgbClr>
                  </a:outerShdw>
                </a:effectLst>
              </a:rPr>
              <a:t>PPDR</a:t>
            </a:r>
          </a:p>
          <a:p>
            <a:r>
              <a:rPr lang="en-US" sz="2000" dirty="0">
                <a:ln w="0"/>
                <a:solidFill>
                  <a:schemeClr val="accent1"/>
                </a:solidFill>
                <a:effectLst>
                  <a:outerShdw blurRad="38100" dist="25400" dir="5400000" algn="ctr" rotWithShape="0">
                    <a:srgbClr val="6E747A">
                      <a:alpha val="43000"/>
                    </a:srgbClr>
                  </a:outerShdw>
                </a:effectLst>
              </a:rPr>
              <a:t>Private Property Debris </a:t>
            </a:r>
          </a:p>
          <a:p>
            <a:r>
              <a:rPr lang="en-US" sz="2000" dirty="0">
                <a:ln w="0"/>
                <a:solidFill>
                  <a:schemeClr val="accent1"/>
                </a:solidFill>
                <a:effectLst>
                  <a:outerShdw blurRad="38100" dist="25400" dir="5400000" algn="ctr" rotWithShape="0">
                    <a:srgbClr val="6E747A">
                      <a:alpha val="43000"/>
                    </a:srgbClr>
                  </a:outerShdw>
                </a:effectLst>
              </a:rPr>
              <a:t>Removal</a:t>
            </a:r>
            <a:r>
              <a:rPr lang="en-US" dirty="0">
                <a:ln w="0"/>
                <a:solidFill>
                  <a:schemeClr val="accent1"/>
                </a:solidFill>
                <a:effectLst>
                  <a:outerShdw blurRad="38100" dist="25400" dir="5400000" algn="ctr" rotWithShape="0">
                    <a:srgbClr val="6E747A">
                      <a:alpha val="43000"/>
                    </a:srgbClr>
                  </a:outerShdw>
                </a:effectLst>
              </a:rPr>
              <a:t> </a:t>
            </a:r>
            <a:endParaRPr lang="en-US" b="0" cap="none" spc="0" dirty="0">
              <a:ln w="0"/>
              <a:solidFill>
                <a:schemeClr val="accent1"/>
              </a:solidFill>
              <a:effectLst>
                <a:outerShdw blurRad="38100" dist="25400" dir="5400000" algn="ctr" rotWithShape="0">
                  <a:srgbClr val="6E747A">
                    <a:alpha val="43000"/>
                  </a:srgbClr>
                </a:outerShdw>
              </a:effectLst>
            </a:endParaRPr>
          </a:p>
        </p:txBody>
      </p:sp>
      <p:grpSp>
        <p:nvGrpSpPr>
          <p:cNvPr id="10" name="Arrows_Border_24">
            <a:extLst>
              <a:ext uri="{FF2B5EF4-FFF2-40B4-BE49-F238E27FC236}">
                <a16:creationId xmlns:a16="http://schemas.microsoft.com/office/drawing/2014/main" id="{2E96DF8A-9D3A-4B56-8D91-8EF3EF345647}"/>
              </a:ext>
            </a:extLst>
          </p:cNvPr>
          <p:cNvGrpSpPr>
            <a:grpSpLocks noChangeAspect="1"/>
          </p:cNvGrpSpPr>
          <p:nvPr/>
        </p:nvGrpSpPr>
        <p:grpSpPr bwMode="auto">
          <a:xfrm>
            <a:off x="596106" y="1735929"/>
            <a:ext cx="548640" cy="548640"/>
            <a:chOff x="1153" y="614"/>
            <a:chExt cx="3635" cy="3635"/>
          </a:xfrm>
          <a:solidFill>
            <a:srgbClr val="272960"/>
          </a:solidFill>
        </p:grpSpPr>
        <p:sp>
          <p:nvSpPr>
            <p:cNvPr id="11" name="Freeform 109">
              <a:extLst>
                <a:ext uri="{FF2B5EF4-FFF2-40B4-BE49-F238E27FC236}">
                  <a16:creationId xmlns:a16="http://schemas.microsoft.com/office/drawing/2014/main" id="{5FBA47FE-CE29-4915-A3B5-8B7FA5B7ECD3}"/>
                </a:ext>
              </a:extLst>
            </p:cNvPr>
            <p:cNvSpPr>
              <a:spLocks noEditPoints="1"/>
            </p:cNvSpPr>
            <p:nvPr/>
          </p:nvSpPr>
          <p:spPr bwMode="auto">
            <a:xfrm>
              <a:off x="1153" y="614"/>
              <a:ext cx="3635" cy="3635"/>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 name="T20" fmla="*/ 306 w 512"/>
                <a:gd name="T21" fmla="*/ 263 h 512"/>
                <a:gd name="T22" fmla="*/ 157 w 512"/>
                <a:gd name="T23" fmla="*/ 413 h 512"/>
                <a:gd name="T24" fmla="*/ 149 w 512"/>
                <a:gd name="T25" fmla="*/ 416 h 512"/>
                <a:gd name="T26" fmla="*/ 141 w 512"/>
                <a:gd name="T27" fmla="*/ 413 h 512"/>
                <a:gd name="T28" fmla="*/ 141 w 512"/>
                <a:gd name="T29" fmla="*/ 397 h 512"/>
                <a:gd name="T30" fmla="*/ 283 w 512"/>
                <a:gd name="T31" fmla="*/ 256 h 512"/>
                <a:gd name="T32" fmla="*/ 141 w 512"/>
                <a:gd name="T33" fmla="*/ 114 h 512"/>
                <a:gd name="T34" fmla="*/ 141 w 512"/>
                <a:gd name="T35" fmla="*/ 99 h 512"/>
                <a:gd name="T36" fmla="*/ 157 w 512"/>
                <a:gd name="T37" fmla="*/ 99 h 512"/>
                <a:gd name="T38" fmla="*/ 306 w 512"/>
                <a:gd name="T39" fmla="*/ 248 h 512"/>
                <a:gd name="T40" fmla="*/ 306 w 512"/>
                <a:gd name="T41" fmla="*/ 263 h 512"/>
                <a:gd name="T42" fmla="*/ 413 w 512"/>
                <a:gd name="T43" fmla="*/ 263 h 512"/>
                <a:gd name="T44" fmla="*/ 263 w 512"/>
                <a:gd name="T45" fmla="*/ 413 h 512"/>
                <a:gd name="T46" fmla="*/ 256 w 512"/>
                <a:gd name="T47" fmla="*/ 416 h 512"/>
                <a:gd name="T48" fmla="*/ 248 w 512"/>
                <a:gd name="T49" fmla="*/ 413 h 512"/>
                <a:gd name="T50" fmla="*/ 248 w 512"/>
                <a:gd name="T51" fmla="*/ 397 h 512"/>
                <a:gd name="T52" fmla="*/ 390 w 512"/>
                <a:gd name="T53" fmla="*/ 256 h 512"/>
                <a:gd name="T54" fmla="*/ 248 w 512"/>
                <a:gd name="T55" fmla="*/ 114 h 512"/>
                <a:gd name="T56" fmla="*/ 248 w 512"/>
                <a:gd name="T57" fmla="*/ 99 h 512"/>
                <a:gd name="T58" fmla="*/ 263 w 512"/>
                <a:gd name="T59" fmla="*/ 99 h 512"/>
                <a:gd name="T60" fmla="*/ 413 w 512"/>
                <a:gd name="T61" fmla="*/ 248 h 512"/>
                <a:gd name="T62" fmla="*/ 413 w 512"/>
                <a:gd name="T63" fmla="*/ 2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moveTo>
                    <a:pt x="306" y="263"/>
                  </a:moveTo>
                  <a:cubicBezTo>
                    <a:pt x="157" y="413"/>
                    <a:pt x="157" y="413"/>
                    <a:pt x="157" y="413"/>
                  </a:cubicBezTo>
                  <a:cubicBezTo>
                    <a:pt x="154" y="415"/>
                    <a:pt x="152" y="416"/>
                    <a:pt x="149" y="416"/>
                  </a:cubicBezTo>
                  <a:cubicBezTo>
                    <a:pt x="146" y="416"/>
                    <a:pt x="144" y="415"/>
                    <a:pt x="141" y="413"/>
                  </a:cubicBezTo>
                  <a:cubicBezTo>
                    <a:pt x="137" y="408"/>
                    <a:pt x="137" y="402"/>
                    <a:pt x="141" y="397"/>
                  </a:cubicBezTo>
                  <a:cubicBezTo>
                    <a:pt x="283" y="256"/>
                    <a:pt x="283" y="256"/>
                    <a:pt x="283" y="256"/>
                  </a:cubicBezTo>
                  <a:cubicBezTo>
                    <a:pt x="141" y="114"/>
                    <a:pt x="141" y="114"/>
                    <a:pt x="141" y="114"/>
                  </a:cubicBezTo>
                  <a:cubicBezTo>
                    <a:pt x="137" y="110"/>
                    <a:pt x="137" y="103"/>
                    <a:pt x="141" y="99"/>
                  </a:cubicBezTo>
                  <a:cubicBezTo>
                    <a:pt x="146" y="95"/>
                    <a:pt x="152" y="95"/>
                    <a:pt x="157" y="99"/>
                  </a:cubicBezTo>
                  <a:cubicBezTo>
                    <a:pt x="306" y="248"/>
                    <a:pt x="306" y="248"/>
                    <a:pt x="306" y="248"/>
                  </a:cubicBezTo>
                  <a:cubicBezTo>
                    <a:pt x="310" y="252"/>
                    <a:pt x="310" y="259"/>
                    <a:pt x="306" y="263"/>
                  </a:cubicBezTo>
                  <a:close/>
                  <a:moveTo>
                    <a:pt x="413" y="263"/>
                  </a:moveTo>
                  <a:cubicBezTo>
                    <a:pt x="263" y="413"/>
                    <a:pt x="263" y="413"/>
                    <a:pt x="263" y="413"/>
                  </a:cubicBezTo>
                  <a:cubicBezTo>
                    <a:pt x="261" y="415"/>
                    <a:pt x="258" y="416"/>
                    <a:pt x="256" y="416"/>
                  </a:cubicBezTo>
                  <a:cubicBezTo>
                    <a:pt x="253" y="416"/>
                    <a:pt x="250" y="415"/>
                    <a:pt x="248" y="413"/>
                  </a:cubicBezTo>
                  <a:cubicBezTo>
                    <a:pt x="244" y="408"/>
                    <a:pt x="244" y="402"/>
                    <a:pt x="248" y="397"/>
                  </a:cubicBezTo>
                  <a:cubicBezTo>
                    <a:pt x="390" y="256"/>
                    <a:pt x="390" y="256"/>
                    <a:pt x="390" y="256"/>
                  </a:cubicBezTo>
                  <a:cubicBezTo>
                    <a:pt x="248" y="114"/>
                    <a:pt x="248" y="114"/>
                    <a:pt x="248" y="114"/>
                  </a:cubicBezTo>
                  <a:cubicBezTo>
                    <a:pt x="244" y="110"/>
                    <a:pt x="244" y="103"/>
                    <a:pt x="248" y="99"/>
                  </a:cubicBezTo>
                  <a:cubicBezTo>
                    <a:pt x="252" y="95"/>
                    <a:pt x="259" y="95"/>
                    <a:pt x="263" y="99"/>
                  </a:cubicBezTo>
                  <a:cubicBezTo>
                    <a:pt x="413" y="248"/>
                    <a:pt x="413" y="248"/>
                    <a:pt x="413" y="248"/>
                  </a:cubicBezTo>
                  <a:cubicBezTo>
                    <a:pt x="417" y="252"/>
                    <a:pt x="417" y="259"/>
                    <a:pt x="413" y="2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2" name="Freeform 110">
              <a:extLst>
                <a:ext uri="{FF2B5EF4-FFF2-40B4-BE49-F238E27FC236}">
                  <a16:creationId xmlns:a16="http://schemas.microsoft.com/office/drawing/2014/main" id="{D9E6F959-9199-4C61-B960-560FAA544D4B}"/>
                </a:ext>
              </a:extLst>
            </p:cNvPr>
            <p:cNvSpPr>
              <a:spLocks noEditPoints="1"/>
            </p:cNvSpPr>
            <p:nvPr/>
          </p:nvSpPr>
          <p:spPr bwMode="auto">
            <a:xfrm>
              <a:off x="1153" y="614"/>
              <a:ext cx="3635" cy="3635"/>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 name="T20" fmla="*/ 306 w 512"/>
                <a:gd name="T21" fmla="*/ 263 h 512"/>
                <a:gd name="T22" fmla="*/ 157 w 512"/>
                <a:gd name="T23" fmla="*/ 413 h 512"/>
                <a:gd name="T24" fmla="*/ 149 w 512"/>
                <a:gd name="T25" fmla="*/ 416 h 512"/>
                <a:gd name="T26" fmla="*/ 141 w 512"/>
                <a:gd name="T27" fmla="*/ 413 h 512"/>
                <a:gd name="T28" fmla="*/ 141 w 512"/>
                <a:gd name="T29" fmla="*/ 397 h 512"/>
                <a:gd name="T30" fmla="*/ 283 w 512"/>
                <a:gd name="T31" fmla="*/ 256 h 512"/>
                <a:gd name="T32" fmla="*/ 141 w 512"/>
                <a:gd name="T33" fmla="*/ 114 h 512"/>
                <a:gd name="T34" fmla="*/ 141 w 512"/>
                <a:gd name="T35" fmla="*/ 99 h 512"/>
                <a:gd name="T36" fmla="*/ 157 w 512"/>
                <a:gd name="T37" fmla="*/ 99 h 512"/>
                <a:gd name="T38" fmla="*/ 306 w 512"/>
                <a:gd name="T39" fmla="*/ 248 h 512"/>
                <a:gd name="T40" fmla="*/ 306 w 512"/>
                <a:gd name="T41" fmla="*/ 263 h 512"/>
                <a:gd name="T42" fmla="*/ 413 w 512"/>
                <a:gd name="T43" fmla="*/ 263 h 512"/>
                <a:gd name="T44" fmla="*/ 263 w 512"/>
                <a:gd name="T45" fmla="*/ 413 h 512"/>
                <a:gd name="T46" fmla="*/ 256 w 512"/>
                <a:gd name="T47" fmla="*/ 416 h 512"/>
                <a:gd name="T48" fmla="*/ 248 w 512"/>
                <a:gd name="T49" fmla="*/ 413 h 512"/>
                <a:gd name="T50" fmla="*/ 248 w 512"/>
                <a:gd name="T51" fmla="*/ 397 h 512"/>
                <a:gd name="T52" fmla="*/ 390 w 512"/>
                <a:gd name="T53" fmla="*/ 256 h 512"/>
                <a:gd name="T54" fmla="*/ 248 w 512"/>
                <a:gd name="T55" fmla="*/ 114 h 512"/>
                <a:gd name="T56" fmla="*/ 248 w 512"/>
                <a:gd name="T57" fmla="*/ 99 h 512"/>
                <a:gd name="T58" fmla="*/ 263 w 512"/>
                <a:gd name="T59" fmla="*/ 99 h 512"/>
                <a:gd name="T60" fmla="*/ 413 w 512"/>
                <a:gd name="T61" fmla="*/ 248 h 512"/>
                <a:gd name="T62" fmla="*/ 413 w 512"/>
                <a:gd name="T63" fmla="*/ 2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moveTo>
                    <a:pt x="306" y="263"/>
                  </a:moveTo>
                  <a:cubicBezTo>
                    <a:pt x="157" y="413"/>
                    <a:pt x="157" y="413"/>
                    <a:pt x="157" y="413"/>
                  </a:cubicBezTo>
                  <a:cubicBezTo>
                    <a:pt x="154" y="415"/>
                    <a:pt x="152" y="416"/>
                    <a:pt x="149" y="416"/>
                  </a:cubicBezTo>
                  <a:cubicBezTo>
                    <a:pt x="146" y="416"/>
                    <a:pt x="144" y="415"/>
                    <a:pt x="141" y="413"/>
                  </a:cubicBezTo>
                  <a:cubicBezTo>
                    <a:pt x="137" y="408"/>
                    <a:pt x="137" y="402"/>
                    <a:pt x="141" y="397"/>
                  </a:cubicBezTo>
                  <a:cubicBezTo>
                    <a:pt x="283" y="256"/>
                    <a:pt x="283" y="256"/>
                    <a:pt x="283" y="256"/>
                  </a:cubicBezTo>
                  <a:cubicBezTo>
                    <a:pt x="141" y="114"/>
                    <a:pt x="141" y="114"/>
                    <a:pt x="141" y="114"/>
                  </a:cubicBezTo>
                  <a:cubicBezTo>
                    <a:pt x="137" y="110"/>
                    <a:pt x="137" y="103"/>
                    <a:pt x="141" y="99"/>
                  </a:cubicBezTo>
                  <a:cubicBezTo>
                    <a:pt x="146" y="95"/>
                    <a:pt x="152" y="95"/>
                    <a:pt x="157" y="99"/>
                  </a:cubicBezTo>
                  <a:cubicBezTo>
                    <a:pt x="306" y="248"/>
                    <a:pt x="306" y="248"/>
                    <a:pt x="306" y="248"/>
                  </a:cubicBezTo>
                  <a:cubicBezTo>
                    <a:pt x="310" y="252"/>
                    <a:pt x="310" y="259"/>
                    <a:pt x="306" y="263"/>
                  </a:cubicBezTo>
                  <a:close/>
                  <a:moveTo>
                    <a:pt x="413" y="263"/>
                  </a:moveTo>
                  <a:cubicBezTo>
                    <a:pt x="263" y="413"/>
                    <a:pt x="263" y="413"/>
                    <a:pt x="263" y="413"/>
                  </a:cubicBezTo>
                  <a:cubicBezTo>
                    <a:pt x="261" y="415"/>
                    <a:pt x="258" y="416"/>
                    <a:pt x="256" y="416"/>
                  </a:cubicBezTo>
                  <a:cubicBezTo>
                    <a:pt x="253" y="416"/>
                    <a:pt x="250" y="415"/>
                    <a:pt x="248" y="413"/>
                  </a:cubicBezTo>
                  <a:cubicBezTo>
                    <a:pt x="244" y="408"/>
                    <a:pt x="244" y="402"/>
                    <a:pt x="248" y="397"/>
                  </a:cubicBezTo>
                  <a:cubicBezTo>
                    <a:pt x="390" y="256"/>
                    <a:pt x="390" y="256"/>
                    <a:pt x="390" y="256"/>
                  </a:cubicBezTo>
                  <a:cubicBezTo>
                    <a:pt x="248" y="114"/>
                    <a:pt x="248" y="114"/>
                    <a:pt x="248" y="114"/>
                  </a:cubicBezTo>
                  <a:cubicBezTo>
                    <a:pt x="244" y="110"/>
                    <a:pt x="244" y="103"/>
                    <a:pt x="248" y="99"/>
                  </a:cubicBezTo>
                  <a:cubicBezTo>
                    <a:pt x="252" y="95"/>
                    <a:pt x="259" y="95"/>
                    <a:pt x="263" y="99"/>
                  </a:cubicBezTo>
                  <a:cubicBezTo>
                    <a:pt x="413" y="248"/>
                    <a:pt x="413" y="248"/>
                    <a:pt x="413" y="248"/>
                  </a:cubicBezTo>
                  <a:cubicBezTo>
                    <a:pt x="417" y="252"/>
                    <a:pt x="417" y="259"/>
                    <a:pt x="413" y="2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grpSp>
        <p:nvGrpSpPr>
          <p:cNvPr id="13" name="Arrows_Border_24">
            <a:extLst>
              <a:ext uri="{FF2B5EF4-FFF2-40B4-BE49-F238E27FC236}">
                <a16:creationId xmlns:a16="http://schemas.microsoft.com/office/drawing/2014/main" id="{CD0DA0CC-9719-4636-BEB1-65DA9422DC2F}"/>
              </a:ext>
            </a:extLst>
          </p:cNvPr>
          <p:cNvGrpSpPr>
            <a:grpSpLocks noChangeAspect="1"/>
          </p:cNvGrpSpPr>
          <p:nvPr/>
        </p:nvGrpSpPr>
        <p:grpSpPr bwMode="auto">
          <a:xfrm>
            <a:off x="596106" y="3408600"/>
            <a:ext cx="548640" cy="548640"/>
            <a:chOff x="1153" y="614"/>
            <a:chExt cx="3635" cy="3635"/>
          </a:xfrm>
          <a:solidFill>
            <a:srgbClr val="272960"/>
          </a:solidFill>
        </p:grpSpPr>
        <p:sp>
          <p:nvSpPr>
            <p:cNvPr id="14" name="Freeform 109">
              <a:extLst>
                <a:ext uri="{FF2B5EF4-FFF2-40B4-BE49-F238E27FC236}">
                  <a16:creationId xmlns:a16="http://schemas.microsoft.com/office/drawing/2014/main" id="{C40B105D-46D7-4F0B-888F-E716C85866E0}"/>
                </a:ext>
              </a:extLst>
            </p:cNvPr>
            <p:cNvSpPr>
              <a:spLocks noEditPoints="1"/>
            </p:cNvSpPr>
            <p:nvPr/>
          </p:nvSpPr>
          <p:spPr bwMode="auto">
            <a:xfrm>
              <a:off x="1153" y="614"/>
              <a:ext cx="3635" cy="3635"/>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 name="T20" fmla="*/ 306 w 512"/>
                <a:gd name="T21" fmla="*/ 263 h 512"/>
                <a:gd name="T22" fmla="*/ 157 w 512"/>
                <a:gd name="T23" fmla="*/ 413 h 512"/>
                <a:gd name="T24" fmla="*/ 149 w 512"/>
                <a:gd name="T25" fmla="*/ 416 h 512"/>
                <a:gd name="T26" fmla="*/ 141 w 512"/>
                <a:gd name="T27" fmla="*/ 413 h 512"/>
                <a:gd name="T28" fmla="*/ 141 w 512"/>
                <a:gd name="T29" fmla="*/ 397 h 512"/>
                <a:gd name="T30" fmla="*/ 283 w 512"/>
                <a:gd name="T31" fmla="*/ 256 h 512"/>
                <a:gd name="T32" fmla="*/ 141 w 512"/>
                <a:gd name="T33" fmla="*/ 114 h 512"/>
                <a:gd name="T34" fmla="*/ 141 w 512"/>
                <a:gd name="T35" fmla="*/ 99 h 512"/>
                <a:gd name="T36" fmla="*/ 157 w 512"/>
                <a:gd name="T37" fmla="*/ 99 h 512"/>
                <a:gd name="T38" fmla="*/ 306 w 512"/>
                <a:gd name="T39" fmla="*/ 248 h 512"/>
                <a:gd name="T40" fmla="*/ 306 w 512"/>
                <a:gd name="T41" fmla="*/ 263 h 512"/>
                <a:gd name="T42" fmla="*/ 413 w 512"/>
                <a:gd name="T43" fmla="*/ 263 h 512"/>
                <a:gd name="T44" fmla="*/ 263 w 512"/>
                <a:gd name="T45" fmla="*/ 413 h 512"/>
                <a:gd name="T46" fmla="*/ 256 w 512"/>
                <a:gd name="T47" fmla="*/ 416 h 512"/>
                <a:gd name="T48" fmla="*/ 248 w 512"/>
                <a:gd name="T49" fmla="*/ 413 h 512"/>
                <a:gd name="T50" fmla="*/ 248 w 512"/>
                <a:gd name="T51" fmla="*/ 397 h 512"/>
                <a:gd name="T52" fmla="*/ 390 w 512"/>
                <a:gd name="T53" fmla="*/ 256 h 512"/>
                <a:gd name="T54" fmla="*/ 248 w 512"/>
                <a:gd name="T55" fmla="*/ 114 h 512"/>
                <a:gd name="T56" fmla="*/ 248 w 512"/>
                <a:gd name="T57" fmla="*/ 99 h 512"/>
                <a:gd name="T58" fmla="*/ 263 w 512"/>
                <a:gd name="T59" fmla="*/ 99 h 512"/>
                <a:gd name="T60" fmla="*/ 413 w 512"/>
                <a:gd name="T61" fmla="*/ 248 h 512"/>
                <a:gd name="T62" fmla="*/ 413 w 512"/>
                <a:gd name="T63" fmla="*/ 2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moveTo>
                    <a:pt x="306" y="263"/>
                  </a:moveTo>
                  <a:cubicBezTo>
                    <a:pt x="157" y="413"/>
                    <a:pt x="157" y="413"/>
                    <a:pt x="157" y="413"/>
                  </a:cubicBezTo>
                  <a:cubicBezTo>
                    <a:pt x="154" y="415"/>
                    <a:pt x="152" y="416"/>
                    <a:pt x="149" y="416"/>
                  </a:cubicBezTo>
                  <a:cubicBezTo>
                    <a:pt x="146" y="416"/>
                    <a:pt x="144" y="415"/>
                    <a:pt x="141" y="413"/>
                  </a:cubicBezTo>
                  <a:cubicBezTo>
                    <a:pt x="137" y="408"/>
                    <a:pt x="137" y="402"/>
                    <a:pt x="141" y="397"/>
                  </a:cubicBezTo>
                  <a:cubicBezTo>
                    <a:pt x="283" y="256"/>
                    <a:pt x="283" y="256"/>
                    <a:pt x="283" y="256"/>
                  </a:cubicBezTo>
                  <a:cubicBezTo>
                    <a:pt x="141" y="114"/>
                    <a:pt x="141" y="114"/>
                    <a:pt x="141" y="114"/>
                  </a:cubicBezTo>
                  <a:cubicBezTo>
                    <a:pt x="137" y="110"/>
                    <a:pt x="137" y="103"/>
                    <a:pt x="141" y="99"/>
                  </a:cubicBezTo>
                  <a:cubicBezTo>
                    <a:pt x="146" y="95"/>
                    <a:pt x="152" y="95"/>
                    <a:pt x="157" y="99"/>
                  </a:cubicBezTo>
                  <a:cubicBezTo>
                    <a:pt x="306" y="248"/>
                    <a:pt x="306" y="248"/>
                    <a:pt x="306" y="248"/>
                  </a:cubicBezTo>
                  <a:cubicBezTo>
                    <a:pt x="310" y="252"/>
                    <a:pt x="310" y="259"/>
                    <a:pt x="306" y="263"/>
                  </a:cubicBezTo>
                  <a:close/>
                  <a:moveTo>
                    <a:pt x="413" y="263"/>
                  </a:moveTo>
                  <a:cubicBezTo>
                    <a:pt x="263" y="413"/>
                    <a:pt x="263" y="413"/>
                    <a:pt x="263" y="413"/>
                  </a:cubicBezTo>
                  <a:cubicBezTo>
                    <a:pt x="261" y="415"/>
                    <a:pt x="258" y="416"/>
                    <a:pt x="256" y="416"/>
                  </a:cubicBezTo>
                  <a:cubicBezTo>
                    <a:pt x="253" y="416"/>
                    <a:pt x="250" y="415"/>
                    <a:pt x="248" y="413"/>
                  </a:cubicBezTo>
                  <a:cubicBezTo>
                    <a:pt x="244" y="408"/>
                    <a:pt x="244" y="402"/>
                    <a:pt x="248" y="397"/>
                  </a:cubicBezTo>
                  <a:cubicBezTo>
                    <a:pt x="390" y="256"/>
                    <a:pt x="390" y="256"/>
                    <a:pt x="390" y="256"/>
                  </a:cubicBezTo>
                  <a:cubicBezTo>
                    <a:pt x="248" y="114"/>
                    <a:pt x="248" y="114"/>
                    <a:pt x="248" y="114"/>
                  </a:cubicBezTo>
                  <a:cubicBezTo>
                    <a:pt x="244" y="110"/>
                    <a:pt x="244" y="103"/>
                    <a:pt x="248" y="99"/>
                  </a:cubicBezTo>
                  <a:cubicBezTo>
                    <a:pt x="252" y="95"/>
                    <a:pt x="259" y="95"/>
                    <a:pt x="263" y="99"/>
                  </a:cubicBezTo>
                  <a:cubicBezTo>
                    <a:pt x="413" y="248"/>
                    <a:pt x="413" y="248"/>
                    <a:pt x="413" y="248"/>
                  </a:cubicBezTo>
                  <a:cubicBezTo>
                    <a:pt x="417" y="252"/>
                    <a:pt x="417" y="259"/>
                    <a:pt x="413" y="2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5" name="Freeform 110">
              <a:extLst>
                <a:ext uri="{FF2B5EF4-FFF2-40B4-BE49-F238E27FC236}">
                  <a16:creationId xmlns:a16="http://schemas.microsoft.com/office/drawing/2014/main" id="{3EE3C7A1-1303-4A08-BC9A-8BC114179F10}"/>
                </a:ext>
              </a:extLst>
            </p:cNvPr>
            <p:cNvSpPr>
              <a:spLocks noEditPoints="1"/>
            </p:cNvSpPr>
            <p:nvPr/>
          </p:nvSpPr>
          <p:spPr bwMode="auto">
            <a:xfrm>
              <a:off x="1153" y="614"/>
              <a:ext cx="3635" cy="3635"/>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 name="T20" fmla="*/ 306 w 512"/>
                <a:gd name="T21" fmla="*/ 263 h 512"/>
                <a:gd name="T22" fmla="*/ 157 w 512"/>
                <a:gd name="T23" fmla="*/ 413 h 512"/>
                <a:gd name="T24" fmla="*/ 149 w 512"/>
                <a:gd name="T25" fmla="*/ 416 h 512"/>
                <a:gd name="T26" fmla="*/ 141 w 512"/>
                <a:gd name="T27" fmla="*/ 413 h 512"/>
                <a:gd name="T28" fmla="*/ 141 w 512"/>
                <a:gd name="T29" fmla="*/ 397 h 512"/>
                <a:gd name="T30" fmla="*/ 283 w 512"/>
                <a:gd name="T31" fmla="*/ 256 h 512"/>
                <a:gd name="T32" fmla="*/ 141 w 512"/>
                <a:gd name="T33" fmla="*/ 114 h 512"/>
                <a:gd name="T34" fmla="*/ 141 w 512"/>
                <a:gd name="T35" fmla="*/ 99 h 512"/>
                <a:gd name="T36" fmla="*/ 157 w 512"/>
                <a:gd name="T37" fmla="*/ 99 h 512"/>
                <a:gd name="T38" fmla="*/ 306 w 512"/>
                <a:gd name="T39" fmla="*/ 248 h 512"/>
                <a:gd name="T40" fmla="*/ 306 w 512"/>
                <a:gd name="T41" fmla="*/ 263 h 512"/>
                <a:gd name="T42" fmla="*/ 413 w 512"/>
                <a:gd name="T43" fmla="*/ 263 h 512"/>
                <a:gd name="T44" fmla="*/ 263 w 512"/>
                <a:gd name="T45" fmla="*/ 413 h 512"/>
                <a:gd name="T46" fmla="*/ 256 w 512"/>
                <a:gd name="T47" fmla="*/ 416 h 512"/>
                <a:gd name="T48" fmla="*/ 248 w 512"/>
                <a:gd name="T49" fmla="*/ 413 h 512"/>
                <a:gd name="T50" fmla="*/ 248 w 512"/>
                <a:gd name="T51" fmla="*/ 397 h 512"/>
                <a:gd name="T52" fmla="*/ 390 w 512"/>
                <a:gd name="T53" fmla="*/ 256 h 512"/>
                <a:gd name="T54" fmla="*/ 248 w 512"/>
                <a:gd name="T55" fmla="*/ 114 h 512"/>
                <a:gd name="T56" fmla="*/ 248 w 512"/>
                <a:gd name="T57" fmla="*/ 99 h 512"/>
                <a:gd name="T58" fmla="*/ 263 w 512"/>
                <a:gd name="T59" fmla="*/ 99 h 512"/>
                <a:gd name="T60" fmla="*/ 413 w 512"/>
                <a:gd name="T61" fmla="*/ 248 h 512"/>
                <a:gd name="T62" fmla="*/ 413 w 512"/>
                <a:gd name="T63" fmla="*/ 2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moveTo>
                    <a:pt x="306" y="263"/>
                  </a:moveTo>
                  <a:cubicBezTo>
                    <a:pt x="157" y="413"/>
                    <a:pt x="157" y="413"/>
                    <a:pt x="157" y="413"/>
                  </a:cubicBezTo>
                  <a:cubicBezTo>
                    <a:pt x="154" y="415"/>
                    <a:pt x="152" y="416"/>
                    <a:pt x="149" y="416"/>
                  </a:cubicBezTo>
                  <a:cubicBezTo>
                    <a:pt x="146" y="416"/>
                    <a:pt x="144" y="415"/>
                    <a:pt x="141" y="413"/>
                  </a:cubicBezTo>
                  <a:cubicBezTo>
                    <a:pt x="137" y="408"/>
                    <a:pt x="137" y="402"/>
                    <a:pt x="141" y="397"/>
                  </a:cubicBezTo>
                  <a:cubicBezTo>
                    <a:pt x="283" y="256"/>
                    <a:pt x="283" y="256"/>
                    <a:pt x="283" y="256"/>
                  </a:cubicBezTo>
                  <a:cubicBezTo>
                    <a:pt x="141" y="114"/>
                    <a:pt x="141" y="114"/>
                    <a:pt x="141" y="114"/>
                  </a:cubicBezTo>
                  <a:cubicBezTo>
                    <a:pt x="137" y="110"/>
                    <a:pt x="137" y="103"/>
                    <a:pt x="141" y="99"/>
                  </a:cubicBezTo>
                  <a:cubicBezTo>
                    <a:pt x="146" y="95"/>
                    <a:pt x="152" y="95"/>
                    <a:pt x="157" y="99"/>
                  </a:cubicBezTo>
                  <a:cubicBezTo>
                    <a:pt x="306" y="248"/>
                    <a:pt x="306" y="248"/>
                    <a:pt x="306" y="248"/>
                  </a:cubicBezTo>
                  <a:cubicBezTo>
                    <a:pt x="310" y="252"/>
                    <a:pt x="310" y="259"/>
                    <a:pt x="306" y="263"/>
                  </a:cubicBezTo>
                  <a:close/>
                  <a:moveTo>
                    <a:pt x="413" y="263"/>
                  </a:moveTo>
                  <a:cubicBezTo>
                    <a:pt x="263" y="413"/>
                    <a:pt x="263" y="413"/>
                    <a:pt x="263" y="413"/>
                  </a:cubicBezTo>
                  <a:cubicBezTo>
                    <a:pt x="261" y="415"/>
                    <a:pt x="258" y="416"/>
                    <a:pt x="256" y="416"/>
                  </a:cubicBezTo>
                  <a:cubicBezTo>
                    <a:pt x="253" y="416"/>
                    <a:pt x="250" y="415"/>
                    <a:pt x="248" y="413"/>
                  </a:cubicBezTo>
                  <a:cubicBezTo>
                    <a:pt x="244" y="408"/>
                    <a:pt x="244" y="402"/>
                    <a:pt x="248" y="397"/>
                  </a:cubicBezTo>
                  <a:cubicBezTo>
                    <a:pt x="390" y="256"/>
                    <a:pt x="390" y="256"/>
                    <a:pt x="390" y="256"/>
                  </a:cubicBezTo>
                  <a:cubicBezTo>
                    <a:pt x="248" y="114"/>
                    <a:pt x="248" y="114"/>
                    <a:pt x="248" y="114"/>
                  </a:cubicBezTo>
                  <a:cubicBezTo>
                    <a:pt x="244" y="110"/>
                    <a:pt x="244" y="103"/>
                    <a:pt x="248" y="99"/>
                  </a:cubicBezTo>
                  <a:cubicBezTo>
                    <a:pt x="252" y="95"/>
                    <a:pt x="259" y="95"/>
                    <a:pt x="263" y="99"/>
                  </a:cubicBezTo>
                  <a:cubicBezTo>
                    <a:pt x="413" y="248"/>
                    <a:pt x="413" y="248"/>
                    <a:pt x="413" y="248"/>
                  </a:cubicBezTo>
                  <a:cubicBezTo>
                    <a:pt x="417" y="252"/>
                    <a:pt x="417" y="259"/>
                    <a:pt x="413" y="2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grpSp>
        <p:nvGrpSpPr>
          <p:cNvPr id="16" name="Arrows_Border_24">
            <a:extLst>
              <a:ext uri="{FF2B5EF4-FFF2-40B4-BE49-F238E27FC236}">
                <a16:creationId xmlns:a16="http://schemas.microsoft.com/office/drawing/2014/main" id="{DB55656B-4341-4FCC-A3DE-CB1D7135B0A5}"/>
              </a:ext>
            </a:extLst>
          </p:cNvPr>
          <p:cNvGrpSpPr>
            <a:grpSpLocks noChangeAspect="1"/>
          </p:cNvGrpSpPr>
          <p:nvPr/>
        </p:nvGrpSpPr>
        <p:grpSpPr bwMode="auto">
          <a:xfrm>
            <a:off x="596106" y="5084442"/>
            <a:ext cx="548640" cy="548640"/>
            <a:chOff x="1153" y="614"/>
            <a:chExt cx="3635" cy="3635"/>
          </a:xfrm>
          <a:solidFill>
            <a:srgbClr val="272960"/>
          </a:solidFill>
        </p:grpSpPr>
        <p:sp>
          <p:nvSpPr>
            <p:cNvPr id="17" name="Freeform 109">
              <a:extLst>
                <a:ext uri="{FF2B5EF4-FFF2-40B4-BE49-F238E27FC236}">
                  <a16:creationId xmlns:a16="http://schemas.microsoft.com/office/drawing/2014/main" id="{38EDB371-5CCD-4748-ACE9-C740F8C0FE24}"/>
                </a:ext>
              </a:extLst>
            </p:cNvPr>
            <p:cNvSpPr>
              <a:spLocks noEditPoints="1"/>
            </p:cNvSpPr>
            <p:nvPr/>
          </p:nvSpPr>
          <p:spPr bwMode="auto">
            <a:xfrm>
              <a:off x="1153" y="614"/>
              <a:ext cx="3635" cy="3635"/>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 name="T20" fmla="*/ 306 w 512"/>
                <a:gd name="T21" fmla="*/ 263 h 512"/>
                <a:gd name="T22" fmla="*/ 157 w 512"/>
                <a:gd name="T23" fmla="*/ 413 h 512"/>
                <a:gd name="T24" fmla="*/ 149 w 512"/>
                <a:gd name="T25" fmla="*/ 416 h 512"/>
                <a:gd name="T26" fmla="*/ 141 w 512"/>
                <a:gd name="T27" fmla="*/ 413 h 512"/>
                <a:gd name="T28" fmla="*/ 141 w 512"/>
                <a:gd name="T29" fmla="*/ 397 h 512"/>
                <a:gd name="T30" fmla="*/ 283 w 512"/>
                <a:gd name="T31" fmla="*/ 256 h 512"/>
                <a:gd name="T32" fmla="*/ 141 w 512"/>
                <a:gd name="T33" fmla="*/ 114 h 512"/>
                <a:gd name="T34" fmla="*/ 141 w 512"/>
                <a:gd name="T35" fmla="*/ 99 h 512"/>
                <a:gd name="T36" fmla="*/ 157 w 512"/>
                <a:gd name="T37" fmla="*/ 99 h 512"/>
                <a:gd name="T38" fmla="*/ 306 w 512"/>
                <a:gd name="T39" fmla="*/ 248 h 512"/>
                <a:gd name="T40" fmla="*/ 306 w 512"/>
                <a:gd name="T41" fmla="*/ 263 h 512"/>
                <a:gd name="T42" fmla="*/ 413 w 512"/>
                <a:gd name="T43" fmla="*/ 263 h 512"/>
                <a:gd name="T44" fmla="*/ 263 w 512"/>
                <a:gd name="T45" fmla="*/ 413 h 512"/>
                <a:gd name="T46" fmla="*/ 256 w 512"/>
                <a:gd name="T47" fmla="*/ 416 h 512"/>
                <a:gd name="T48" fmla="*/ 248 w 512"/>
                <a:gd name="T49" fmla="*/ 413 h 512"/>
                <a:gd name="T50" fmla="*/ 248 w 512"/>
                <a:gd name="T51" fmla="*/ 397 h 512"/>
                <a:gd name="T52" fmla="*/ 390 w 512"/>
                <a:gd name="T53" fmla="*/ 256 h 512"/>
                <a:gd name="T54" fmla="*/ 248 w 512"/>
                <a:gd name="T55" fmla="*/ 114 h 512"/>
                <a:gd name="T56" fmla="*/ 248 w 512"/>
                <a:gd name="T57" fmla="*/ 99 h 512"/>
                <a:gd name="T58" fmla="*/ 263 w 512"/>
                <a:gd name="T59" fmla="*/ 99 h 512"/>
                <a:gd name="T60" fmla="*/ 413 w 512"/>
                <a:gd name="T61" fmla="*/ 248 h 512"/>
                <a:gd name="T62" fmla="*/ 413 w 512"/>
                <a:gd name="T63" fmla="*/ 2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moveTo>
                    <a:pt x="306" y="263"/>
                  </a:moveTo>
                  <a:cubicBezTo>
                    <a:pt x="157" y="413"/>
                    <a:pt x="157" y="413"/>
                    <a:pt x="157" y="413"/>
                  </a:cubicBezTo>
                  <a:cubicBezTo>
                    <a:pt x="154" y="415"/>
                    <a:pt x="152" y="416"/>
                    <a:pt x="149" y="416"/>
                  </a:cubicBezTo>
                  <a:cubicBezTo>
                    <a:pt x="146" y="416"/>
                    <a:pt x="144" y="415"/>
                    <a:pt x="141" y="413"/>
                  </a:cubicBezTo>
                  <a:cubicBezTo>
                    <a:pt x="137" y="408"/>
                    <a:pt x="137" y="402"/>
                    <a:pt x="141" y="397"/>
                  </a:cubicBezTo>
                  <a:cubicBezTo>
                    <a:pt x="283" y="256"/>
                    <a:pt x="283" y="256"/>
                    <a:pt x="283" y="256"/>
                  </a:cubicBezTo>
                  <a:cubicBezTo>
                    <a:pt x="141" y="114"/>
                    <a:pt x="141" y="114"/>
                    <a:pt x="141" y="114"/>
                  </a:cubicBezTo>
                  <a:cubicBezTo>
                    <a:pt x="137" y="110"/>
                    <a:pt x="137" y="103"/>
                    <a:pt x="141" y="99"/>
                  </a:cubicBezTo>
                  <a:cubicBezTo>
                    <a:pt x="146" y="95"/>
                    <a:pt x="152" y="95"/>
                    <a:pt x="157" y="99"/>
                  </a:cubicBezTo>
                  <a:cubicBezTo>
                    <a:pt x="306" y="248"/>
                    <a:pt x="306" y="248"/>
                    <a:pt x="306" y="248"/>
                  </a:cubicBezTo>
                  <a:cubicBezTo>
                    <a:pt x="310" y="252"/>
                    <a:pt x="310" y="259"/>
                    <a:pt x="306" y="263"/>
                  </a:cubicBezTo>
                  <a:close/>
                  <a:moveTo>
                    <a:pt x="413" y="263"/>
                  </a:moveTo>
                  <a:cubicBezTo>
                    <a:pt x="263" y="413"/>
                    <a:pt x="263" y="413"/>
                    <a:pt x="263" y="413"/>
                  </a:cubicBezTo>
                  <a:cubicBezTo>
                    <a:pt x="261" y="415"/>
                    <a:pt x="258" y="416"/>
                    <a:pt x="256" y="416"/>
                  </a:cubicBezTo>
                  <a:cubicBezTo>
                    <a:pt x="253" y="416"/>
                    <a:pt x="250" y="415"/>
                    <a:pt x="248" y="413"/>
                  </a:cubicBezTo>
                  <a:cubicBezTo>
                    <a:pt x="244" y="408"/>
                    <a:pt x="244" y="402"/>
                    <a:pt x="248" y="397"/>
                  </a:cubicBezTo>
                  <a:cubicBezTo>
                    <a:pt x="390" y="256"/>
                    <a:pt x="390" y="256"/>
                    <a:pt x="390" y="256"/>
                  </a:cubicBezTo>
                  <a:cubicBezTo>
                    <a:pt x="248" y="114"/>
                    <a:pt x="248" y="114"/>
                    <a:pt x="248" y="114"/>
                  </a:cubicBezTo>
                  <a:cubicBezTo>
                    <a:pt x="244" y="110"/>
                    <a:pt x="244" y="103"/>
                    <a:pt x="248" y="99"/>
                  </a:cubicBezTo>
                  <a:cubicBezTo>
                    <a:pt x="252" y="95"/>
                    <a:pt x="259" y="95"/>
                    <a:pt x="263" y="99"/>
                  </a:cubicBezTo>
                  <a:cubicBezTo>
                    <a:pt x="413" y="248"/>
                    <a:pt x="413" y="248"/>
                    <a:pt x="413" y="248"/>
                  </a:cubicBezTo>
                  <a:cubicBezTo>
                    <a:pt x="417" y="252"/>
                    <a:pt x="417" y="259"/>
                    <a:pt x="413" y="2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8" name="Freeform 110">
              <a:extLst>
                <a:ext uri="{FF2B5EF4-FFF2-40B4-BE49-F238E27FC236}">
                  <a16:creationId xmlns:a16="http://schemas.microsoft.com/office/drawing/2014/main" id="{29CF2EA3-DCF1-45D7-B4FB-BFD705A28062}"/>
                </a:ext>
              </a:extLst>
            </p:cNvPr>
            <p:cNvSpPr>
              <a:spLocks noEditPoints="1"/>
            </p:cNvSpPr>
            <p:nvPr/>
          </p:nvSpPr>
          <p:spPr bwMode="auto">
            <a:xfrm>
              <a:off x="1153" y="614"/>
              <a:ext cx="3635" cy="3635"/>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 name="T20" fmla="*/ 306 w 512"/>
                <a:gd name="T21" fmla="*/ 263 h 512"/>
                <a:gd name="T22" fmla="*/ 157 w 512"/>
                <a:gd name="T23" fmla="*/ 413 h 512"/>
                <a:gd name="T24" fmla="*/ 149 w 512"/>
                <a:gd name="T25" fmla="*/ 416 h 512"/>
                <a:gd name="T26" fmla="*/ 141 w 512"/>
                <a:gd name="T27" fmla="*/ 413 h 512"/>
                <a:gd name="T28" fmla="*/ 141 w 512"/>
                <a:gd name="T29" fmla="*/ 397 h 512"/>
                <a:gd name="T30" fmla="*/ 283 w 512"/>
                <a:gd name="T31" fmla="*/ 256 h 512"/>
                <a:gd name="T32" fmla="*/ 141 w 512"/>
                <a:gd name="T33" fmla="*/ 114 h 512"/>
                <a:gd name="T34" fmla="*/ 141 w 512"/>
                <a:gd name="T35" fmla="*/ 99 h 512"/>
                <a:gd name="T36" fmla="*/ 157 w 512"/>
                <a:gd name="T37" fmla="*/ 99 h 512"/>
                <a:gd name="T38" fmla="*/ 306 w 512"/>
                <a:gd name="T39" fmla="*/ 248 h 512"/>
                <a:gd name="T40" fmla="*/ 306 w 512"/>
                <a:gd name="T41" fmla="*/ 263 h 512"/>
                <a:gd name="T42" fmla="*/ 413 w 512"/>
                <a:gd name="T43" fmla="*/ 263 h 512"/>
                <a:gd name="T44" fmla="*/ 263 w 512"/>
                <a:gd name="T45" fmla="*/ 413 h 512"/>
                <a:gd name="T46" fmla="*/ 256 w 512"/>
                <a:gd name="T47" fmla="*/ 416 h 512"/>
                <a:gd name="T48" fmla="*/ 248 w 512"/>
                <a:gd name="T49" fmla="*/ 413 h 512"/>
                <a:gd name="T50" fmla="*/ 248 w 512"/>
                <a:gd name="T51" fmla="*/ 397 h 512"/>
                <a:gd name="T52" fmla="*/ 390 w 512"/>
                <a:gd name="T53" fmla="*/ 256 h 512"/>
                <a:gd name="T54" fmla="*/ 248 w 512"/>
                <a:gd name="T55" fmla="*/ 114 h 512"/>
                <a:gd name="T56" fmla="*/ 248 w 512"/>
                <a:gd name="T57" fmla="*/ 99 h 512"/>
                <a:gd name="T58" fmla="*/ 263 w 512"/>
                <a:gd name="T59" fmla="*/ 99 h 512"/>
                <a:gd name="T60" fmla="*/ 413 w 512"/>
                <a:gd name="T61" fmla="*/ 248 h 512"/>
                <a:gd name="T62" fmla="*/ 413 w 512"/>
                <a:gd name="T63" fmla="*/ 2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moveTo>
                    <a:pt x="306" y="263"/>
                  </a:moveTo>
                  <a:cubicBezTo>
                    <a:pt x="157" y="413"/>
                    <a:pt x="157" y="413"/>
                    <a:pt x="157" y="413"/>
                  </a:cubicBezTo>
                  <a:cubicBezTo>
                    <a:pt x="154" y="415"/>
                    <a:pt x="152" y="416"/>
                    <a:pt x="149" y="416"/>
                  </a:cubicBezTo>
                  <a:cubicBezTo>
                    <a:pt x="146" y="416"/>
                    <a:pt x="144" y="415"/>
                    <a:pt x="141" y="413"/>
                  </a:cubicBezTo>
                  <a:cubicBezTo>
                    <a:pt x="137" y="408"/>
                    <a:pt x="137" y="402"/>
                    <a:pt x="141" y="397"/>
                  </a:cubicBezTo>
                  <a:cubicBezTo>
                    <a:pt x="283" y="256"/>
                    <a:pt x="283" y="256"/>
                    <a:pt x="283" y="256"/>
                  </a:cubicBezTo>
                  <a:cubicBezTo>
                    <a:pt x="141" y="114"/>
                    <a:pt x="141" y="114"/>
                    <a:pt x="141" y="114"/>
                  </a:cubicBezTo>
                  <a:cubicBezTo>
                    <a:pt x="137" y="110"/>
                    <a:pt x="137" y="103"/>
                    <a:pt x="141" y="99"/>
                  </a:cubicBezTo>
                  <a:cubicBezTo>
                    <a:pt x="146" y="95"/>
                    <a:pt x="152" y="95"/>
                    <a:pt x="157" y="99"/>
                  </a:cubicBezTo>
                  <a:cubicBezTo>
                    <a:pt x="306" y="248"/>
                    <a:pt x="306" y="248"/>
                    <a:pt x="306" y="248"/>
                  </a:cubicBezTo>
                  <a:cubicBezTo>
                    <a:pt x="310" y="252"/>
                    <a:pt x="310" y="259"/>
                    <a:pt x="306" y="263"/>
                  </a:cubicBezTo>
                  <a:close/>
                  <a:moveTo>
                    <a:pt x="413" y="263"/>
                  </a:moveTo>
                  <a:cubicBezTo>
                    <a:pt x="263" y="413"/>
                    <a:pt x="263" y="413"/>
                    <a:pt x="263" y="413"/>
                  </a:cubicBezTo>
                  <a:cubicBezTo>
                    <a:pt x="261" y="415"/>
                    <a:pt x="258" y="416"/>
                    <a:pt x="256" y="416"/>
                  </a:cubicBezTo>
                  <a:cubicBezTo>
                    <a:pt x="253" y="416"/>
                    <a:pt x="250" y="415"/>
                    <a:pt x="248" y="413"/>
                  </a:cubicBezTo>
                  <a:cubicBezTo>
                    <a:pt x="244" y="408"/>
                    <a:pt x="244" y="402"/>
                    <a:pt x="248" y="397"/>
                  </a:cubicBezTo>
                  <a:cubicBezTo>
                    <a:pt x="390" y="256"/>
                    <a:pt x="390" y="256"/>
                    <a:pt x="390" y="256"/>
                  </a:cubicBezTo>
                  <a:cubicBezTo>
                    <a:pt x="248" y="114"/>
                    <a:pt x="248" y="114"/>
                    <a:pt x="248" y="114"/>
                  </a:cubicBezTo>
                  <a:cubicBezTo>
                    <a:pt x="244" y="110"/>
                    <a:pt x="244" y="103"/>
                    <a:pt x="248" y="99"/>
                  </a:cubicBezTo>
                  <a:cubicBezTo>
                    <a:pt x="252" y="95"/>
                    <a:pt x="259" y="95"/>
                    <a:pt x="263" y="99"/>
                  </a:cubicBezTo>
                  <a:cubicBezTo>
                    <a:pt x="413" y="248"/>
                    <a:pt x="413" y="248"/>
                    <a:pt x="413" y="248"/>
                  </a:cubicBezTo>
                  <a:cubicBezTo>
                    <a:pt x="417" y="252"/>
                    <a:pt x="417" y="259"/>
                    <a:pt x="413" y="2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graphicFrame>
        <p:nvGraphicFramePr>
          <p:cNvPr id="19" name="Table 18">
            <a:extLst>
              <a:ext uri="{FF2B5EF4-FFF2-40B4-BE49-F238E27FC236}">
                <a16:creationId xmlns:a16="http://schemas.microsoft.com/office/drawing/2014/main" id="{363C3DD0-DCFA-42D6-A1C1-6D240BBF1693}"/>
              </a:ext>
            </a:extLst>
          </p:cNvPr>
          <p:cNvGraphicFramePr>
            <a:graphicFrameLocks noGrp="1"/>
          </p:cNvGraphicFramePr>
          <p:nvPr>
            <p:extLst>
              <p:ext uri="{D42A27DB-BD31-4B8C-83A1-F6EECF244321}">
                <p14:modId xmlns:p14="http://schemas.microsoft.com/office/powerpoint/2010/main" val="2967456966"/>
              </p:ext>
            </p:extLst>
          </p:nvPr>
        </p:nvGraphicFramePr>
        <p:xfrm>
          <a:off x="4428307" y="1339689"/>
          <a:ext cx="7445827" cy="1341120"/>
        </p:xfrm>
        <a:graphic>
          <a:graphicData uri="http://schemas.openxmlformats.org/drawingml/2006/table">
            <a:tbl>
              <a:tblPr firstRow="1" bandRow="1">
                <a:tableStyleId>{2D5ABB26-0587-4C30-8999-92F81FD0307C}</a:tableStyleId>
              </a:tblPr>
              <a:tblGrid>
                <a:gridCol w="1581707">
                  <a:extLst>
                    <a:ext uri="{9D8B030D-6E8A-4147-A177-3AD203B41FA5}">
                      <a16:colId xmlns:a16="http://schemas.microsoft.com/office/drawing/2014/main" val="2328599772"/>
                    </a:ext>
                  </a:extLst>
                </a:gridCol>
                <a:gridCol w="5864120">
                  <a:extLst>
                    <a:ext uri="{9D8B030D-6E8A-4147-A177-3AD203B41FA5}">
                      <a16:colId xmlns:a16="http://schemas.microsoft.com/office/drawing/2014/main" val="3734981259"/>
                    </a:ext>
                  </a:extLst>
                </a:gridCol>
              </a:tblGrid>
              <a:tr h="202363">
                <a:tc>
                  <a:txBody>
                    <a:bodyPr/>
                    <a:lstStyle/>
                    <a:p>
                      <a:r>
                        <a:rPr lang="en-US" sz="1600" b="1" dirty="0"/>
                        <a:t>Deadline:</a:t>
                      </a:r>
                    </a:p>
                  </a:txBody>
                  <a:tcPr anchor="ctr"/>
                </a:tc>
                <a:tc>
                  <a:txBody>
                    <a:bodyPr/>
                    <a:lstStyle/>
                    <a:p>
                      <a:r>
                        <a:rPr lang="en-US" sz="1600" b="0" dirty="0" smtClean="0"/>
                        <a:t>Pending</a:t>
                      </a:r>
                      <a:endParaRPr lang="en-US" sz="1600" b="0" dirty="0"/>
                    </a:p>
                  </a:txBody>
                  <a:tcPr anchor="ctr"/>
                </a:tc>
                <a:extLst>
                  <a:ext uri="{0D108BD9-81ED-4DB2-BD59-A6C34878D82A}">
                    <a16:rowId xmlns:a16="http://schemas.microsoft.com/office/drawing/2014/main" val="2949244074"/>
                  </a:ext>
                </a:extLst>
              </a:tr>
              <a:tr h="202363">
                <a:tc>
                  <a:txBody>
                    <a:bodyPr/>
                    <a:lstStyle/>
                    <a:p>
                      <a:r>
                        <a:rPr lang="en-US" sz="1600" b="1" dirty="0"/>
                        <a:t>Requirements: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Collaboration at each step of the Project Formulation Process</a:t>
                      </a:r>
                      <a:endParaRPr lang="en-US" sz="1600" b="0" dirty="0"/>
                    </a:p>
                  </a:txBody>
                  <a:tcPr anchor="ctr"/>
                </a:tc>
                <a:extLst>
                  <a:ext uri="{0D108BD9-81ED-4DB2-BD59-A6C34878D82A}">
                    <a16:rowId xmlns:a16="http://schemas.microsoft.com/office/drawing/2014/main" val="1293487084"/>
                  </a:ext>
                </a:extLst>
              </a:tr>
              <a:tr h="202363">
                <a:tc>
                  <a:txBody>
                    <a:bodyPr/>
                    <a:lstStyle/>
                    <a:p>
                      <a:r>
                        <a:rPr lang="en-US" sz="1600" b="1" dirty="0"/>
                        <a:t>Focus: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Prepare documentation to request extension </a:t>
                      </a:r>
                      <a:r>
                        <a:rPr lang="en-US" sz="1600" dirty="0" smtClean="0"/>
                        <a:t>by</a:t>
                      </a:r>
                      <a:r>
                        <a:rPr lang="en-US" sz="1600" baseline="0" dirty="0" smtClean="0"/>
                        <a:t> Mid September</a:t>
                      </a:r>
                      <a:endParaRPr lang="en-US" sz="1600" dirty="0"/>
                    </a:p>
                  </a:txBody>
                  <a:tcPr anchor="ctr"/>
                </a:tc>
                <a:extLst>
                  <a:ext uri="{0D108BD9-81ED-4DB2-BD59-A6C34878D82A}">
                    <a16:rowId xmlns:a16="http://schemas.microsoft.com/office/drawing/2014/main" val="2080834288"/>
                  </a:ext>
                </a:extLst>
              </a:tr>
              <a:tr h="202363">
                <a:tc>
                  <a:txBody>
                    <a:bodyPr/>
                    <a:lstStyle/>
                    <a:p>
                      <a:r>
                        <a:rPr lang="en-US" sz="1600" b="1" dirty="0"/>
                        <a:t>Actions: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Process </a:t>
                      </a:r>
                      <a:r>
                        <a:rPr lang="en-US" sz="1600" dirty="0" smtClean="0"/>
                        <a:t>operational metrics to measure efficiency </a:t>
                      </a:r>
                      <a:r>
                        <a:rPr lang="en-US" sz="1600" dirty="0"/>
                        <a:t>and results</a:t>
                      </a:r>
                    </a:p>
                  </a:txBody>
                  <a:tcPr anchor="ctr"/>
                </a:tc>
                <a:extLst>
                  <a:ext uri="{0D108BD9-81ED-4DB2-BD59-A6C34878D82A}">
                    <a16:rowId xmlns:a16="http://schemas.microsoft.com/office/drawing/2014/main" val="390411888"/>
                  </a:ext>
                </a:extLst>
              </a:tr>
            </a:tbl>
          </a:graphicData>
        </a:graphic>
      </p:graphicFrame>
      <p:graphicFrame>
        <p:nvGraphicFramePr>
          <p:cNvPr id="22" name="Table 21">
            <a:extLst>
              <a:ext uri="{FF2B5EF4-FFF2-40B4-BE49-F238E27FC236}">
                <a16:creationId xmlns:a16="http://schemas.microsoft.com/office/drawing/2014/main" id="{A694D626-EE41-4391-AFE6-FC8ED657844E}"/>
              </a:ext>
            </a:extLst>
          </p:cNvPr>
          <p:cNvGraphicFramePr>
            <a:graphicFrameLocks noGrp="1"/>
          </p:cNvGraphicFramePr>
          <p:nvPr>
            <p:extLst>
              <p:ext uri="{D42A27DB-BD31-4B8C-83A1-F6EECF244321}">
                <p14:modId xmlns:p14="http://schemas.microsoft.com/office/powerpoint/2010/main" val="1810999366"/>
              </p:ext>
            </p:extLst>
          </p:nvPr>
        </p:nvGraphicFramePr>
        <p:xfrm>
          <a:off x="4428307" y="3058080"/>
          <a:ext cx="7445827" cy="1249680"/>
        </p:xfrm>
        <a:graphic>
          <a:graphicData uri="http://schemas.openxmlformats.org/drawingml/2006/table">
            <a:tbl>
              <a:tblPr firstRow="1" bandRow="1">
                <a:tableStyleId>{2D5ABB26-0587-4C30-8999-92F81FD0307C}</a:tableStyleId>
              </a:tblPr>
              <a:tblGrid>
                <a:gridCol w="1581707">
                  <a:extLst>
                    <a:ext uri="{9D8B030D-6E8A-4147-A177-3AD203B41FA5}">
                      <a16:colId xmlns:a16="http://schemas.microsoft.com/office/drawing/2014/main" val="2328599772"/>
                    </a:ext>
                  </a:extLst>
                </a:gridCol>
                <a:gridCol w="5864120">
                  <a:extLst>
                    <a:ext uri="{9D8B030D-6E8A-4147-A177-3AD203B41FA5}">
                      <a16:colId xmlns:a16="http://schemas.microsoft.com/office/drawing/2014/main" val="3734981259"/>
                    </a:ext>
                  </a:extLst>
                </a:gridCol>
              </a:tblGrid>
              <a:tr h="202363">
                <a:tc>
                  <a:txBody>
                    <a:bodyPr/>
                    <a:lstStyle/>
                    <a:p>
                      <a:r>
                        <a:rPr lang="en-US" sz="1600" b="1" dirty="0"/>
                        <a:t>Deadline:</a:t>
                      </a:r>
                    </a:p>
                  </a:txBody>
                  <a:tcPr anchor="ctr"/>
                </a:tc>
                <a:tc>
                  <a:txBody>
                    <a:bodyPr/>
                    <a:lstStyle/>
                    <a:p>
                      <a:r>
                        <a:rPr lang="en-US" sz="1600" dirty="0"/>
                        <a:t>October 31, 2019, per FEMA to complete all 404HM packets</a:t>
                      </a:r>
                      <a:endParaRPr lang="en-US" sz="1600" b="0" dirty="0"/>
                    </a:p>
                  </a:txBody>
                  <a:tcPr anchor="ctr"/>
                </a:tc>
                <a:extLst>
                  <a:ext uri="{0D108BD9-81ED-4DB2-BD59-A6C34878D82A}">
                    <a16:rowId xmlns:a16="http://schemas.microsoft.com/office/drawing/2014/main" val="2949244074"/>
                  </a:ext>
                </a:extLst>
              </a:tr>
              <a:tr h="202363">
                <a:tc>
                  <a:txBody>
                    <a:bodyPr/>
                    <a:lstStyle/>
                    <a:p>
                      <a:r>
                        <a:rPr lang="en-US" sz="1600" b="1" dirty="0"/>
                        <a:t>Focus: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Prepare documentation to request extension </a:t>
                      </a:r>
                    </a:p>
                  </a:txBody>
                  <a:tcPr anchor="ctr"/>
                </a:tc>
                <a:extLst>
                  <a:ext uri="{0D108BD9-81ED-4DB2-BD59-A6C34878D82A}">
                    <a16:rowId xmlns:a16="http://schemas.microsoft.com/office/drawing/2014/main" val="2080834288"/>
                  </a:ext>
                </a:extLst>
              </a:tr>
              <a:tr h="202363">
                <a:tc>
                  <a:txBody>
                    <a:bodyPr/>
                    <a:lstStyle/>
                    <a:p>
                      <a:r>
                        <a:rPr lang="en-US" sz="1600" b="1" dirty="0"/>
                        <a:t>Actions: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Task force assigned to work with all sub-recipients to submit Letter’s of Interests (LOI’s)</a:t>
                      </a:r>
                    </a:p>
                  </a:txBody>
                  <a:tcPr anchor="ctr"/>
                </a:tc>
                <a:extLst>
                  <a:ext uri="{0D108BD9-81ED-4DB2-BD59-A6C34878D82A}">
                    <a16:rowId xmlns:a16="http://schemas.microsoft.com/office/drawing/2014/main" val="390411888"/>
                  </a:ext>
                </a:extLst>
              </a:tr>
            </a:tbl>
          </a:graphicData>
        </a:graphic>
      </p:graphicFrame>
      <p:graphicFrame>
        <p:nvGraphicFramePr>
          <p:cNvPr id="23" name="Table 22">
            <a:extLst>
              <a:ext uri="{FF2B5EF4-FFF2-40B4-BE49-F238E27FC236}">
                <a16:creationId xmlns:a16="http://schemas.microsoft.com/office/drawing/2014/main" id="{9962C3D5-7ECC-49EA-BBDB-4E6039D6159D}"/>
              </a:ext>
            </a:extLst>
          </p:cNvPr>
          <p:cNvGraphicFramePr>
            <a:graphicFrameLocks noGrp="1"/>
          </p:cNvGraphicFramePr>
          <p:nvPr>
            <p:extLst>
              <p:ext uri="{D42A27DB-BD31-4B8C-83A1-F6EECF244321}">
                <p14:modId xmlns:p14="http://schemas.microsoft.com/office/powerpoint/2010/main" val="2014776502"/>
              </p:ext>
            </p:extLst>
          </p:nvPr>
        </p:nvGraphicFramePr>
        <p:xfrm>
          <a:off x="4428306" y="4612002"/>
          <a:ext cx="7445827" cy="1493520"/>
        </p:xfrm>
        <a:graphic>
          <a:graphicData uri="http://schemas.openxmlformats.org/drawingml/2006/table">
            <a:tbl>
              <a:tblPr firstRow="1" bandRow="1">
                <a:tableStyleId>{2D5ABB26-0587-4C30-8999-92F81FD0307C}</a:tableStyleId>
              </a:tblPr>
              <a:tblGrid>
                <a:gridCol w="1581707">
                  <a:extLst>
                    <a:ext uri="{9D8B030D-6E8A-4147-A177-3AD203B41FA5}">
                      <a16:colId xmlns:a16="http://schemas.microsoft.com/office/drawing/2014/main" val="2328599772"/>
                    </a:ext>
                  </a:extLst>
                </a:gridCol>
                <a:gridCol w="5864120">
                  <a:extLst>
                    <a:ext uri="{9D8B030D-6E8A-4147-A177-3AD203B41FA5}">
                      <a16:colId xmlns:a16="http://schemas.microsoft.com/office/drawing/2014/main" val="3734981259"/>
                    </a:ext>
                  </a:extLst>
                </a:gridCol>
              </a:tblGrid>
              <a:tr h="202363">
                <a:tc>
                  <a:txBody>
                    <a:bodyPr/>
                    <a:lstStyle/>
                    <a:p>
                      <a:r>
                        <a:rPr lang="en-US" sz="1600" b="1" dirty="0"/>
                        <a:t>Deadline:</a:t>
                      </a:r>
                    </a:p>
                  </a:txBody>
                  <a:tcPr anchor="ctr"/>
                </a:tc>
                <a:tc>
                  <a:txBody>
                    <a:bodyPr/>
                    <a:lstStyle/>
                    <a:p>
                      <a:r>
                        <a:rPr lang="en-US" sz="1600" b="0" dirty="0"/>
                        <a:t>February 15, 2020, per FEMA to complete construction</a:t>
                      </a:r>
                    </a:p>
                  </a:txBody>
                  <a:tcPr anchor="ctr"/>
                </a:tc>
                <a:extLst>
                  <a:ext uri="{0D108BD9-81ED-4DB2-BD59-A6C34878D82A}">
                    <a16:rowId xmlns:a16="http://schemas.microsoft.com/office/drawing/2014/main" val="2949244074"/>
                  </a:ext>
                </a:extLst>
              </a:tr>
              <a:tr h="202363">
                <a:tc>
                  <a:txBody>
                    <a:bodyPr/>
                    <a:lstStyle/>
                    <a:p>
                      <a:r>
                        <a:rPr lang="en-US" sz="1600" b="1" dirty="0"/>
                        <a:t>Focus: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Verification of properties identified to potentially participate in the program</a:t>
                      </a:r>
                    </a:p>
                  </a:txBody>
                  <a:tcPr anchor="ctr"/>
                </a:tc>
                <a:extLst>
                  <a:ext uri="{0D108BD9-81ED-4DB2-BD59-A6C34878D82A}">
                    <a16:rowId xmlns:a16="http://schemas.microsoft.com/office/drawing/2014/main" val="2080834288"/>
                  </a:ext>
                </a:extLst>
              </a:tr>
              <a:tr h="202363">
                <a:tc>
                  <a:txBody>
                    <a:bodyPr/>
                    <a:lstStyle/>
                    <a:p>
                      <a:r>
                        <a:rPr lang="en-US" sz="1600" b="1" dirty="0"/>
                        <a:t>Actions: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RFP for multi-award contractor selection to support program through ASG</a:t>
                      </a:r>
                    </a:p>
                  </a:txBody>
                  <a:tcPr anchor="ctr"/>
                </a:tc>
                <a:extLst>
                  <a:ext uri="{0D108BD9-81ED-4DB2-BD59-A6C34878D82A}">
                    <a16:rowId xmlns:a16="http://schemas.microsoft.com/office/drawing/2014/main" val="390411888"/>
                  </a:ext>
                </a:extLst>
              </a:tr>
            </a:tbl>
          </a:graphicData>
        </a:graphic>
      </p:graphicFrame>
    </p:spTree>
    <p:extLst>
      <p:ext uri="{BB962C8B-B14F-4D97-AF65-F5344CB8AC3E}">
        <p14:creationId xmlns:p14="http://schemas.microsoft.com/office/powerpoint/2010/main" val="1288518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823312F0-FAF5-4823-AD2F-F5C04BC6280D}"/>
              </a:ext>
            </a:extLst>
          </p:cNvPr>
          <p:cNvGrpSpPr/>
          <p:nvPr/>
        </p:nvGrpSpPr>
        <p:grpSpPr>
          <a:xfrm>
            <a:off x="8744768" y="59690"/>
            <a:ext cx="3436854" cy="1695749"/>
            <a:chOff x="8241901" y="171147"/>
            <a:chExt cx="3861768" cy="1693140"/>
          </a:xfrm>
        </p:grpSpPr>
        <p:pic>
          <p:nvPicPr>
            <p:cNvPr id="57" name="Picture 56">
              <a:extLst>
                <a:ext uri="{FF2B5EF4-FFF2-40B4-BE49-F238E27FC236}">
                  <a16:creationId xmlns:a16="http://schemas.microsoft.com/office/drawing/2014/main" id="{E0AE8316-8F68-4F83-9256-145419CF53B2}"/>
                </a:ext>
              </a:extLst>
            </p:cNvPr>
            <p:cNvPicPr>
              <a:picLocks noChangeAspect="1"/>
            </p:cNvPicPr>
            <p:nvPr/>
          </p:nvPicPr>
          <p:blipFill>
            <a:blip r:embed="rId2" cstate="email">
              <a:clrChange>
                <a:clrFrom>
                  <a:srgbClr val="000000">
                    <a:alpha val="0"/>
                  </a:srgbClr>
                </a:clrFrom>
                <a:clrTo>
                  <a:srgbClr val="000000">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a:ext>
              </a:extLst>
            </a:blip>
            <a:stretch>
              <a:fillRect/>
            </a:stretch>
          </p:blipFill>
          <p:spPr>
            <a:xfrm>
              <a:off x="8382014" y="187610"/>
              <a:ext cx="3721655" cy="1676677"/>
            </a:xfrm>
            <a:prstGeom prst="rect">
              <a:avLst/>
            </a:prstGeom>
            <a:noFill/>
            <a:effectLst/>
          </p:spPr>
        </p:pic>
        <p:sp>
          <p:nvSpPr>
            <p:cNvPr id="58" name="Rectangle 57">
              <a:extLst>
                <a:ext uri="{FF2B5EF4-FFF2-40B4-BE49-F238E27FC236}">
                  <a16:creationId xmlns:a16="http://schemas.microsoft.com/office/drawing/2014/main" id="{375DA9B7-7ABA-40CA-9EA8-5C2775302923}"/>
                </a:ext>
              </a:extLst>
            </p:cNvPr>
            <p:cNvSpPr/>
            <p:nvPr/>
          </p:nvSpPr>
          <p:spPr>
            <a:xfrm>
              <a:off x="8241901" y="171147"/>
              <a:ext cx="3807050" cy="1679834"/>
            </a:xfrm>
            <a:prstGeom prst="rect">
              <a:avLst/>
            </a:prstGeom>
            <a:solidFill>
              <a:srgbClr val="FFFFF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42546FBD-7383-4A8D-A58E-10E65E46E680}"/>
              </a:ext>
            </a:extLst>
          </p:cNvPr>
          <p:cNvSpPr>
            <a:spLocks noGrp="1"/>
          </p:cNvSpPr>
          <p:nvPr>
            <p:ph type="title"/>
          </p:nvPr>
        </p:nvSpPr>
        <p:spPr>
          <a:xfrm>
            <a:off x="596107" y="328023"/>
            <a:ext cx="10999788" cy="542544"/>
          </a:xfrm>
        </p:spPr>
        <p:txBody>
          <a:bodyPr/>
          <a:lstStyle/>
          <a:p>
            <a:r>
              <a:rPr lang="en-US" dirty="0"/>
              <a:t>Current Recovery Priorities</a:t>
            </a:r>
          </a:p>
        </p:txBody>
      </p:sp>
      <p:sp>
        <p:nvSpPr>
          <p:cNvPr id="4" name="Slide Number Placeholder 3">
            <a:extLst>
              <a:ext uri="{FF2B5EF4-FFF2-40B4-BE49-F238E27FC236}">
                <a16:creationId xmlns:a16="http://schemas.microsoft.com/office/drawing/2014/main" id="{CCAF1EFC-8D45-475F-B776-49D598E85876}"/>
              </a:ext>
            </a:extLst>
          </p:cNvPr>
          <p:cNvSpPr>
            <a:spLocks noGrp="1"/>
          </p:cNvSpPr>
          <p:nvPr>
            <p:ph type="sldNum" sz="quarter" idx="4"/>
          </p:nvPr>
        </p:nvSpPr>
        <p:spPr/>
        <p:txBody>
          <a:bodyPr/>
          <a:lstStyle/>
          <a:p>
            <a:fld id="{97821659-7CCA-4B39-8282-45F116F471DA}" type="slidenum">
              <a:rPr lang="en-US" smtClean="0"/>
              <a:pPr/>
              <a:t>5</a:t>
            </a:fld>
            <a:endParaRPr lang="en-US" dirty="0"/>
          </a:p>
        </p:txBody>
      </p:sp>
      <p:sp>
        <p:nvSpPr>
          <p:cNvPr id="6" name="Footer Placeholder 5">
            <a:extLst>
              <a:ext uri="{FF2B5EF4-FFF2-40B4-BE49-F238E27FC236}">
                <a16:creationId xmlns:a16="http://schemas.microsoft.com/office/drawing/2014/main" id="{5EF8F421-3CB5-4AFD-A28B-8EC4B39D497A}"/>
              </a:ext>
            </a:extLst>
          </p:cNvPr>
          <p:cNvSpPr>
            <a:spLocks noGrp="1"/>
          </p:cNvSpPr>
          <p:nvPr>
            <p:ph type="ftr" sz="quarter" idx="12"/>
          </p:nvPr>
        </p:nvSpPr>
        <p:spPr/>
        <p:txBody>
          <a:bodyPr/>
          <a:lstStyle/>
          <a:p>
            <a:r>
              <a:rPr lang="en-US" dirty="0"/>
              <a:t>CONFIDENTIAL WORKING DRAFT – SUBJECT TO MATERIAL CHANGE</a:t>
            </a:r>
          </a:p>
        </p:txBody>
      </p:sp>
      <p:sp>
        <p:nvSpPr>
          <p:cNvPr id="7" name="Rectangle 6">
            <a:extLst>
              <a:ext uri="{FF2B5EF4-FFF2-40B4-BE49-F238E27FC236}">
                <a16:creationId xmlns:a16="http://schemas.microsoft.com/office/drawing/2014/main" id="{59DD3ECC-3458-4CAD-9C87-49CAB6EE6718}"/>
              </a:ext>
            </a:extLst>
          </p:cNvPr>
          <p:cNvSpPr/>
          <p:nvPr/>
        </p:nvSpPr>
        <p:spPr>
          <a:xfrm>
            <a:off x="779536" y="4295592"/>
            <a:ext cx="2057400" cy="1608133"/>
          </a:xfrm>
          <a:prstGeom prst="rect">
            <a:avLst/>
          </a:prstGeom>
          <a:noFill/>
          <a:ln w="19050">
            <a:noFill/>
          </a:ln>
        </p:spPr>
        <p:txBody>
          <a:bodyPr wrap="square" anchor="t">
            <a:spAutoFit/>
          </a:bodyPr>
          <a:lstStyle/>
          <a:p>
            <a:pPr lvl="0">
              <a:spcAft>
                <a:spcPts val="300"/>
              </a:spcAft>
              <a:buClr>
                <a:prstClr val="black"/>
              </a:buClr>
              <a:buSzPct val="100000"/>
              <a:defRPr/>
            </a:pPr>
            <a:r>
              <a:rPr kumimoji="0" lang="en-US" sz="1200" b="0" i="0" u="none" strike="noStrike" kern="1200" cap="none" spc="0" normalizeH="0" baseline="0" noProof="0" dirty="0" smtClean="0">
                <a:ln>
                  <a:noFill/>
                </a:ln>
                <a:solidFill>
                  <a:schemeClr val="accent4"/>
                </a:solidFill>
                <a:effectLst/>
                <a:uLnTx/>
                <a:uFillTx/>
                <a:latin typeface="Open Sans "/>
                <a:ea typeface="+mn-ea"/>
                <a:cs typeface="+mn-cs"/>
              </a:rPr>
              <a:t>Work with FEMA on a project </a:t>
            </a:r>
            <a:r>
              <a:rPr lang="en-US" sz="1200" dirty="0">
                <a:solidFill>
                  <a:schemeClr val="accent4"/>
                </a:solidFill>
                <a:latin typeface="Open Sans "/>
              </a:rPr>
              <a:t>by project basis, </a:t>
            </a:r>
            <a:r>
              <a:rPr lang="en-US" sz="1200" dirty="0" smtClean="0">
                <a:solidFill>
                  <a:schemeClr val="accent4"/>
                </a:solidFill>
                <a:latin typeface="Open Sans "/>
              </a:rPr>
              <a:t>but introduce: segmentation </a:t>
            </a:r>
            <a:r>
              <a:rPr lang="en-US" sz="1200" dirty="0">
                <a:solidFill>
                  <a:schemeClr val="accent4"/>
                </a:solidFill>
                <a:latin typeface="Open Sans "/>
              </a:rPr>
              <a:t>of Large Projects: Settlements, Sampling, Project </a:t>
            </a:r>
            <a:r>
              <a:rPr lang="en-US" sz="1200" dirty="0" smtClean="0">
                <a:solidFill>
                  <a:schemeClr val="accent4"/>
                </a:solidFill>
                <a:latin typeface="Open Sans "/>
              </a:rPr>
              <a:t>Prioritization to accelerate recovery</a:t>
            </a:r>
            <a:endParaRPr lang="en-US" sz="1200" dirty="0">
              <a:solidFill>
                <a:schemeClr val="accent4"/>
              </a:solidFill>
              <a:latin typeface="Open Sans "/>
            </a:endParaRPr>
          </a:p>
          <a:p>
            <a:pPr marL="0" marR="0" lvl="0" indent="0" algn="l" defTabSz="914400" rtl="0" eaLnBrk="1" fontAlgn="auto" latinLnBrk="0" hangingPunct="1">
              <a:lnSpc>
                <a:spcPct val="100000"/>
              </a:lnSpc>
              <a:spcBef>
                <a:spcPts val="0"/>
              </a:spcBef>
              <a:spcAft>
                <a:spcPts val="300"/>
              </a:spcAft>
              <a:buClr>
                <a:prstClr val="black"/>
              </a:buClr>
              <a:buSzPct val="100000"/>
              <a:buFontTx/>
              <a:buNone/>
              <a:tabLst/>
              <a:defRPr/>
            </a:pPr>
            <a:r>
              <a:rPr kumimoji="0" lang="en-US" sz="1200" b="0" i="0" u="none" strike="noStrike" kern="1200" cap="none" spc="0" normalizeH="0" baseline="0" noProof="0" dirty="0" smtClean="0">
                <a:ln>
                  <a:noFill/>
                </a:ln>
                <a:solidFill>
                  <a:schemeClr val="accent4"/>
                </a:solidFill>
                <a:effectLst/>
                <a:uLnTx/>
                <a:uFillTx/>
                <a:latin typeface="Open Sans "/>
                <a:ea typeface="+mn-ea"/>
                <a:cs typeface="+mn-cs"/>
              </a:rPr>
              <a:t>. </a:t>
            </a:r>
            <a:endParaRPr kumimoji="0" lang="en-US" sz="1200" b="0" i="0" u="none" strike="noStrike" kern="1200" cap="none" spc="0" normalizeH="0" baseline="0" noProof="0" dirty="0">
              <a:ln>
                <a:noFill/>
              </a:ln>
              <a:solidFill>
                <a:schemeClr val="accent4"/>
              </a:solidFill>
              <a:effectLst/>
              <a:uLnTx/>
              <a:uFillTx/>
              <a:latin typeface="Open Sans "/>
              <a:ea typeface="+mn-ea"/>
              <a:cs typeface="+mn-cs"/>
            </a:endParaRPr>
          </a:p>
        </p:txBody>
      </p:sp>
      <p:sp>
        <p:nvSpPr>
          <p:cNvPr id="8" name="Rectangle 7">
            <a:extLst>
              <a:ext uri="{FF2B5EF4-FFF2-40B4-BE49-F238E27FC236}">
                <a16:creationId xmlns:a16="http://schemas.microsoft.com/office/drawing/2014/main" id="{D052BD9A-D0F7-4007-9C3A-1D7FA0B3FDBD}"/>
              </a:ext>
            </a:extLst>
          </p:cNvPr>
          <p:cNvSpPr/>
          <p:nvPr/>
        </p:nvSpPr>
        <p:spPr>
          <a:xfrm>
            <a:off x="7453522" y="4295592"/>
            <a:ext cx="2057400" cy="1200329"/>
          </a:xfrm>
          <a:prstGeom prst="rect">
            <a:avLst/>
          </a:prstGeom>
          <a:noFill/>
          <a:ln w="19050">
            <a:noFill/>
          </a:ln>
        </p:spPr>
        <p:txBody>
          <a:bodyPr wrap="square"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4"/>
                </a:solidFill>
                <a:effectLst/>
                <a:uLnTx/>
                <a:uFillTx/>
                <a:latin typeface="Open Sans"/>
                <a:ea typeface="+mn-ea"/>
                <a:cs typeface="+mn-cs"/>
              </a:rPr>
              <a:t>Create $750 Million CRF account to </a:t>
            </a:r>
            <a:r>
              <a:rPr kumimoji="0" lang="en-US" sz="1200" b="0" i="0" u="none" strike="noStrike" kern="1200" cap="none" spc="0" normalizeH="0" baseline="0" noProof="0" dirty="0">
                <a:ln>
                  <a:noFill/>
                </a:ln>
                <a:solidFill>
                  <a:schemeClr val="accent4"/>
                </a:solidFill>
                <a:effectLst/>
                <a:uLnTx/>
                <a:uFillTx/>
                <a:latin typeface="Open Sans" panose="020B0606030504020204" pitchFamily="34" charset="0"/>
                <a:ea typeface="Open Sans" panose="020B0606030504020204" pitchFamily="34" charset="0"/>
                <a:cs typeface="Open Sans" panose="020B0606030504020204" pitchFamily="34" charset="0"/>
              </a:rPr>
              <a:t>provide liquidity to begin recovery projects and guarantee funds are segregated for recovery.</a:t>
            </a:r>
          </a:p>
        </p:txBody>
      </p:sp>
      <p:sp>
        <p:nvSpPr>
          <p:cNvPr id="9" name="Rectangle 3">
            <a:extLst>
              <a:ext uri="{FF2B5EF4-FFF2-40B4-BE49-F238E27FC236}">
                <a16:creationId xmlns:a16="http://schemas.microsoft.com/office/drawing/2014/main" id="{0E901F9E-7789-48CE-874B-5F3FF7FE2D44}"/>
              </a:ext>
            </a:extLst>
          </p:cNvPr>
          <p:cNvSpPr>
            <a:spLocks/>
          </p:cNvSpPr>
          <p:nvPr/>
        </p:nvSpPr>
        <p:spPr bwMode="auto">
          <a:xfrm rot="16200000">
            <a:off x="-151118" y="3377560"/>
            <a:ext cx="1538382" cy="232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marL="0" marR="0" lvl="0" indent="0" algn="ctr" defTabSz="1219170" rtl="0" eaLnBrk="1" fontAlgn="auto" latinLnBrk="0" hangingPunct="1">
              <a:lnSpc>
                <a:spcPct val="9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mn-ea"/>
                <a:cs typeface="Frutiger Next Pro Medium"/>
                <a:sym typeface="Frutiger Next Pro Medium" charset="0"/>
              </a:rPr>
              <a:t>Challenge</a:t>
            </a:r>
          </a:p>
        </p:txBody>
      </p:sp>
      <p:sp>
        <p:nvSpPr>
          <p:cNvPr id="10" name="Rectangle 3">
            <a:extLst>
              <a:ext uri="{FF2B5EF4-FFF2-40B4-BE49-F238E27FC236}">
                <a16:creationId xmlns:a16="http://schemas.microsoft.com/office/drawing/2014/main" id="{C2249D3A-C452-4EF5-8F3C-E017D0629CE7}"/>
              </a:ext>
            </a:extLst>
          </p:cNvPr>
          <p:cNvSpPr>
            <a:spLocks/>
          </p:cNvSpPr>
          <p:nvPr/>
        </p:nvSpPr>
        <p:spPr bwMode="auto">
          <a:xfrm rot="16200000">
            <a:off x="-3410" y="4871647"/>
            <a:ext cx="1242966" cy="232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marL="0" marR="0" lvl="0" indent="0" algn="ctr" defTabSz="1219170" rtl="0" eaLnBrk="1" fontAlgn="auto" latinLnBrk="0" hangingPunct="1">
              <a:lnSpc>
                <a:spcPct val="9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mn-ea"/>
                <a:cs typeface="Frutiger Next Pro Medium"/>
                <a:sym typeface="Frutiger Next Pro Medium" charset="0"/>
              </a:rPr>
              <a:t>Solution</a:t>
            </a:r>
          </a:p>
        </p:txBody>
      </p:sp>
      <p:sp>
        <p:nvSpPr>
          <p:cNvPr id="11" name="Rectangular Callout 1">
            <a:extLst>
              <a:ext uri="{FF2B5EF4-FFF2-40B4-BE49-F238E27FC236}">
                <a16:creationId xmlns:a16="http://schemas.microsoft.com/office/drawing/2014/main" id="{0C0C5A9E-6756-465F-A74F-D608F1B4B5CF}"/>
              </a:ext>
            </a:extLst>
          </p:cNvPr>
          <p:cNvSpPr/>
          <p:nvPr/>
        </p:nvSpPr>
        <p:spPr>
          <a:xfrm>
            <a:off x="807440" y="2618973"/>
            <a:ext cx="2057400" cy="1679261"/>
          </a:xfrm>
          <a:prstGeom prst="rect">
            <a:avLst/>
          </a:prstGeom>
          <a:solidFill>
            <a:srgbClr val="86F200">
              <a:alpha val="20000"/>
            </a:srgbClr>
          </a:solidFill>
          <a:ln w="53975" cap="sq">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544222" rtl="0" eaLnBrk="1" fontAlgn="base" latinLnBrk="0" hangingPunct="1">
              <a:lnSpc>
                <a:spcPct val="100000"/>
              </a:lnSpc>
              <a:spcBef>
                <a:spcPct val="0"/>
              </a:spcBef>
              <a:spcAft>
                <a:spcPts val="300"/>
              </a:spcAft>
              <a:buClrTx/>
              <a:buSzTx/>
              <a:buFontTx/>
              <a:buNone/>
              <a:tabLst/>
              <a:defRPr/>
            </a:pPr>
            <a:r>
              <a:rPr kumimoji="0" lang="en-US" sz="1200" b="0" i="0" u="none" strike="noStrike" kern="1200" cap="none" spc="0" normalizeH="0" baseline="0" noProof="0" dirty="0">
                <a:ln>
                  <a:noFill/>
                </a:ln>
                <a:solidFill>
                  <a:schemeClr val="accent4"/>
                </a:solidFill>
                <a:effectLst/>
                <a:uLnTx/>
                <a:uFillTx/>
                <a:latin typeface="Open Sans"/>
                <a:ea typeface="+mn-ea"/>
                <a:cs typeface="+mn-cs"/>
              </a:rPr>
              <a:t>FCE deadline extensions will be reviewed by FEMA across all Sectors on </a:t>
            </a:r>
            <a:r>
              <a:rPr kumimoji="0" lang="en-US" sz="1200" b="1" i="0" u="none" strike="noStrike" kern="1200" cap="none" spc="0" normalizeH="0" baseline="0" noProof="0" dirty="0">
                <a:ln>
                  <a:noFill/>
                </a:ln>
                <a:solidFill>
                  <a:schemeClr val="accent4"/>
                </a:solidFill>
                <a:effectLst/>
                <a:uLnTx/>
                <a:uFillTx/>
                <a:latin typeface="Open Sans"/>
                <a:ea typeface="+mn-ea"/>
                <a:cs typeface="+mn-cs"/>
              </a:rPr>
              <a:t>case-by-case basis.</a:t>
            </a:r>
            <a:endParaRPr kumimoji="0" lang="en-US" sz="1200" b="1" i="1" u="none" strike="noStrike" kern="1200" cap="none" spc="0" normalizeH="0" baseline="0" noProof="0" dirty="0">
              <a:ln>
                <a:noFill/>
              </a:ln>
              <a:solidFill>
                <a:schemeClr val="accent4"/>
              </a:solidFill>
              <a:effectLst/>
              <a:uLnTx/>
              <a:uFillTx/>
              <a:latin typeface="Open Sans"/>
              <a:ea typeface="+mn-ea"/>
              <a:cs typeface="+mn-cs"/>
            </a:endParaRPr>
          </a:p>
          <a:p>
            <a:pPr marL="0" marR="0" lvl="0" indent="0" algn="l" defTabSz="544222" rtl="0" eaLnBrk="1" fontAlgn="base" latinLnBrk="0" hangingPunct="1">
              <a:lnSpc>
                <a:spcPct val="100000"/>
              </a:lnSpc>
              <a:spcBef>
                <a:spcPct val="0"/>
              </a:spcBef>
              <a:spcAft>
                <a:spcPts val="300"/>
              </a:spcAft>
              <a:buClrTx/>
              <a:buSzTx/>
              <a:buFontTx/>
              <a:buNone/>
              <a:tabLst/>
              <a:defRPr/>
            </a:pPr>
            <a:r>
              <a:rPr kumimoji="0" lang="en-US" sz="1200" b="1" i="0" u="none" strike="noStrike" kern="1200" cap="none" spc="0" normalizeH="0" baseline="0" noProof="0" dirty="0">
                <a:ln>
                  <a:noFill/>
                </a:ln>
                <a:solidFill>
                  <a:schemeClr val="accent4"/>
                </a:solidFill>
                <a:effectLst/>
                <a:uLnTx/>
                <a:uFillTx/>
                <a:latin typeface="Open Sans"/>
                <a:ea typeface="+mn-ea"/>
                <a:cs typeface="+mn-cs"/>
              </a:rPr>
              <a:t>The industry standards </a:t>
            </a:r>
            <a:r>
              <a:rPr kumimoji="0" lang="en-US" sz="1200" i="0" u="none" strike="noStrike" kern="1200" cap="none" spc="0" normalizeH="0" baseline="0" noProof="0" dirty="0">
                <a:ln>
                  <a:noFill/>
                </a:ln>
                <a:solidFill>
                  <a:schemeClr val="accent4"/>
                </a:solidFill>
                <a:effectLst/>
                <a:uLnTx/>
                <a:uFillTx/>
                <a:latin typeface="Open Sans"/>
                <a:ea typeface="+mn-ea"/>
                <a:cs typeface="+mn-cs"/>
              </a:rPr>
              <a:t>needed</a:t>
            </a:r>
            <a:r>
              <a:rPr kumimoji="0" lang="en-US" sz="1200" b="1" i="0" u="none" strike="noStrike" kern="1200" cap="none" spc="0" normalizeH="0" baseline="0" noProof="0" dirty="0">
                <a:ln>
                  <a:noFill/>
                </a:ln>
                <a:solidFill>
                  <a:schemeClr val="accent4"/>
                </a:solidFill>
                <a:effectLst/>
                <a:uLnTx/>
                <a:uFillTx/>
                <a:latin typeface="Open Sans"/>
                <a:ea typeface="+mn-ea"/>
                <a:cs typeface="+mn-cs"/>
              </a:rPr>
              <a:t> </a:t>
            </a:r>
            <a:r>
              <a:rPr kumimoji="0" lang="en-US" sz="1200" i="0" u="none" strike="noStrike" kern="1200" cap="none" spc="0" normalizeH="0" baseline="0" noProof="0" dirty="0">
                <a:ln>
                  <a:noFill/>
                </a:ln>
                <a:solidFill>
                  <a:schemeClr val="accent4"/>
                </a:solidFill>
                <a:effectLst/>
                <a:uLnTx/>
                <a:uFillTx/>
                <a:latin typeface="Open Sans"/>
                <a:ea typeface="+mn-ea"/>
                <a:cs typeface="+mn-cs"/>
              </a:rPr>
              <a:t>for these requests </a:t>
            </a:r>
            <a:r>
              <a:rPr kumimoji="0" lang="en-US" sz="1200" b="0" i="0" u="none" strike="noStrike" kern="1200" cap="none" spc="0" normalizeH="0" baseline="0" noProof="0" dirty="0">
                <a:ln>
                  <a:noFill/>
                </a:ln>
                <a:solidFill>
                  <a:schemeClr val="accent4"/>
                </a:solidFill>
                <a:effectLst/>
                <a:uLnTx/>
                <a:uFillTx/>
                <a:latin typeface="Open Sans"/>
                <a:ea typeface="+mn-ea"/>
                <a:cs typeface="+mn-cs"/>
              </a:rPr>
              <a:t>have not been determined by FEMA.</a:t>
            </a:r>
            <a:endParaRPr kumimoji="0" lang="en-US" sz="1200" b="0" i="0" u="none" strike="sngStrike" kern="1200" cap="none" spc="0" normalizeH="0" baseline="0" noProof="0" dirty="0">
              <a:ln>
                <a:noFill/>
              </a:ln>
              <a:solidFill>
                <a:schemeClr val="accent4"/>
              </a:solidFill>
              <a:effectLst/>
              <a:uLnTx/>
              <a:uFillTx/>
              <a:latin typeface="Open Sans"/>
              <a:ea typeface="+mn-ea"/>
              <a:cs typeface="+mn-cs"/>
            </a:endParaRPr>
          </a:p>
        </p:txBody>
      </p:sp>
      <p:sp>
        <p:nvSpPr>
          <p:cNvPr id="12" name="Rectangular Callout 40">
            <a:extLst>
              <a:ext uri="{FF2B5EF4-FFF2-40B4-BE49-F238E27FC236}">
                <a16:creationId xmlns:a16="http://schemas.microsoft.com/office/drawing/2014/main" id="{6711AA7A-C268-4D3E-91F0-5C649C3C3844}"/>
              </a:ext>
            </a:extLst>
          </p:cNvPr>
          <p:cNvSpPr/>
          <p:nvPr/>
        </p:nvSpPr>
        <p:spPr>
          <a:xfrm>
            <a:off x="3023402" y="2618973"/>
            <a:ext cx="2057400" cy="1679260"/>
          </a:xfrm>
          <a:prstGeom prst="rect">
            <a:avLst/>
          </a:prstGeom>
          <a:solidFill>
            <a:srgbClr val="62B5E5">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400050" algn="l" defTabSz="914400" rtl="0" eaLnBrk="1" fontAlgn="auto" latinLnBrk="0" hangingPunct="1">
              <a:lnSpc>
                <a:spcPct val="100000"/>
              </a:lnSpc>
              <a:spcBef>
                <a:spcPts val="0"/>
              </a:spcBef>
              <a:spcAft>
                <a:spcPts val="300"/>
              </a:spcAft>
              <a:buClrTx/>
              <a:buSzPct val="65000"/>
              <a:buFontTx/>
              <a:buNone/>
              <a:tabLst/>
              <a:defRPr/>
            </a:pPr>
            <a:r>
              <a:rPr kumimoji="0" lang="en-US" sz="1200" b="0" i="0" u="none" strike="noStrike" kern="1200" cap="none" spc="0" normalizeH="0" baseline="0" noProof="0" dirty="0" smtClean="0">
                <a:ln>
                  <a:noFill/>
                </a:ln>
                <a:solidFill>
                  <a:schemeClr val="accent4"/>
                </a:solidFill>
                <a:effectLst/>
                <a:uLnTx/>
                <a:uFillTx/>
                <a:latin typeface="Open Sans"/>
                <a:ea typeface="+mn-ea"/>
                <a:cs typeface="+mn-cs"/>
              </a:rPr>
              <a:t>FEMA hast</a:t>
            </a:r>
            <a:r>
              <a:rPr kumimoji="0" lang="en-US" sz="1200" b="0" i="0" u="none" strike="noStrike" kern="1200" cap="none" spc="0" normalizeH="0" noProof="0" dirty="0" smtClean="0">
                <a:ln>
                  <a:noFill/>
                </a:ln>
                <a:solidFill>
                  <a:schemeClr val="accent4"/>
                </a:solidFill>
                <a:effectLst/>
                <a:uLnTx/>
                <a:uFillTx/>
                <a:latin typeface="Open Sans"/>
                <a:ea typeface="+mn-ea"/>
                <a:cs typeface="+mn-cs"/>
              </a:rPr>
              <a:t> treated the small projects </a:t>
            </a:r>
            <a:r>
              <a:rPr lang="en-US" sz="1200" dirty="0" smtClean="0">
                <a:solidFill>
                  <a:schemeClr val="accent4"/>
                </a:solidFill>
                <a:latin typeface="Open Sans"/>
              </a:rPr>
              <a:t>similar to large ones, </a:t>
            </a:r>
            <a:r>
              <a:rPr kumimoji="0" lang="en-US" sz="1200" b="1" i="0" u="none" strike="noStrike" kern="1200" cap="none" spc="0" normalizeH="0" baseline="0" noProof="0" dirty="0" smtClean="0">
                <a:ln>
                  <a:noFill/>
                </a:ln>
                <a:solidFill>
                  <a:schemeClr val="accent4"/>
                </a:solidFill>
                <a:effectLst/>
                <a:uLnTx/>
                <a:uFillTx/>
                <a:latin typeface="Open Sans"/>
                <a:ea typeface="+mn-ea"/>
                <a:cs typeface="+mn-cs"/>
              </a:rPr>
              <a:t>further </a:t>
            </a:r>
            <a:r>
              <a:rPr kumimoji="0" lang="en-US" sz="1200" b="1" i="0" u="none" strike="noStrike" kern="1200" cap="none" spc="0" normalizeH="0" baseline="0" noProof="0" dirty="0">
                <a:ln>
                  <a:noFill/>
                </a:ln>
                <a:solidFill>
                  <a:schemeClr val="accent4"/>
                </a:solidFill>
                <a:effectLst/>
                <a:uLnTx/>
                <a:uFillTx/>
                <a:latin typeface="Open Sans"/>
                <a:ea typeface="+mn-ea"/>
                <a:cs typeface="+mn-cs"/>
              </a:rPr>
              <a:t>delaying recovery </a:t>
            </a:r>
            <a:r>
              <a:rPr kumimoji="0" lang="en-US" sz="1200" b="1" i="0" u="none" strike="noStrike" kern="1200" cap="none" spc="0" normalizeH="0" baseline="0" noProof="0" dirty="0" smtClean="0">
                <a:ln>
                  <a:noFill/>
                </a:ln>
                <a:solidFill>
                  <a:schemeClr val="accent4"/>
                </a:solidFill>
                <a:effectLst/>
                <a:uLnTx/>
                <a:uFillTx/>
                <a:latin typeface="Open Sans"/>
                <a:ea typeface="+mn-ea"/>
                <a:cs typeface="+mn-cs"/>
              </a:rPr>
              <a:t>progress</a:t>
            </a:r>
            <a:r>
              <a:rPr lang="en-US" sz="1200" b="1" dirty="0">
                <a:solidFill>
                  <a:schemeClr val="accent4"/>
                </a:solidFill>
                <a:latin typeface="Open Sans"/>
              </a:rPr>
              <a:t> </a:t>
            </a:r>
            <a:r>
              <a:rPr lang="en-US" sz="1200" b="1" dirty="0" smtClean="0">
                <a:solidFill>
                  <a:schemeClr val="accent4"/>
                </a:solidFill>
                <a:latin typeface="Open Sans"/>
              </a:rPr>
              <a:t>via 428 alternative guidelines.</a:t>
            </a:r>
            <a:endParaRPr kumimoji="0" lang="en-US" sz="1200" b="1" i="0" u="none" strike="noStrike" kern="1200" cap="none" spc="0" normalizeH="0" baseline="0" noProof="0" dirty="0">
              <a:ln>
                <a:noFill/>
              </a:ln>
              <a:solidFill>
                <a:schemeClr val="accent4"/>
              </a:solidFill>
              <a:effectLst/>
              <a:uLnTx/>
              <a:uFillTx/>
              <a:latin typeface="Open Sans"/>
              <a:ea typeface="+mn-ea"/>
              <a:cs typeface="+mn-cs"/>
            </a:endParaRPr>
          </a:p>
        </p:txBody>
      </p:sp>
      <p:sp>
        <p:nvSpPr>
          <p:cNvPr id="13" name="Rectangular Callout 41">
            <a:extLst>
              <a:ext uri="{FF2B5EF4-FFF2-40B4-BE49-F238E27FC236}">
                <a16:creationId xmlns:a16="http://schemas.microsoft.com/office/drawing/2014/main" id="{FC74A043-C72B-464C-8FB4-E7ECAC7F338C}"/>
              </a:ext>
            </a:extLst>
          </p:cNvPr>
          <p:cNvSpPr/>
          <p:nvPr/>
        </p:nvSpPr>
        <p:spPr>
          <a:xfrm>
            <a:off x="5239364" y="2618973"/>
            <a:ext cx="2057400" cy="1679260"/>
          </a:xfrm>
          <a:prstGeom prst="rect">
            <a:avLst/>
          </a:prstGeom>
          <a:solidFill>
            <a:schemeClr val="tx2">
              <a:alpha val="2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l" defTabSz="914400" rtl="0" eaLnBrk="1" fontAlgn="auto" latinLnBrk="0" hangingPunct="1">
              <a:lnSpc>
                <a:spcPct val="100000"/>
              </a:lnSpc>
              <a:spcBef>
                <a:spcPts val="0"/>
              </a:spcBef>
              <a:spcAft>
                <a:spcPts val="300"/>
              </a:spcAft>
              <a:buClr>
                <a:prstClr val="black"/>
              </a:buClr>
              <a:buSzPct val="100000"/>
              <a:buFontTx/>
              <a:buNone/>
              <a:tabLst/>
              <a:defRPr/>
            </a:pPr>
            <a:r>
              <a:rPr kumimoji="0" lang="en-US" sz="1200" b="0" i="0" u="none" strike="noStrike" kern="1200" cap="none" spc="0" normalizeH="0" baseline="0" noProof="0" dirty="0">
                <a:ln>
                  <a:noFill/>
                </a:ln>
                <a:solidFill>
                  <a:schemeClr val="accent4"/>
                </a:solidFill>
                <a:effectLst/>
                <a:uLnTx/>
                <a:uFillTx/>
                <a:latin typeface="Open Sans"/>
                <a:ea typeface="+mn-ea"/>
                <a:cs typeface="+mn-cs"/>
              </a:rPr>
              <a:t>Identify innovative approach to </a:t>
            </a:r>
            <a:r>
              <a:rPr kumimoji="0" lang="en-US" sz="1200" b="1" i="0" u="none" strike="noStrike" kern="1200" cap="none" spc="0" normalizeH="0" baseline="0" noProof="0" dirty="0">
                <a:ln>
                  <a:noFill/>
                </a:ln>
                <a:solidFill>
                  <a:schemeClr val="accent4"/>
                </a:solidFill>
                <a:effectLst/>
                <a:uLnTx/>
                <a:uFillTx/>
                <a:latin typeface="Open Sans"/>
                <a:ea typeface="+mn-ea"/>
                <a:cs typeface="+mn-cs"/>
              </a:rPr>
              <a:t>meeting Public Assistance Cost Share requirements</a:t>
            </a:r>
            <a:r>
              <a:rPr kumimoji="0" lang="en-US" sz="1200" i="0" u="none" strike="noStrike" kern="1200" cap="none" spc="0" normalizeH="0" baseline="0" noProof="0" dirty="0">
                <a:ln>
                  <a:noFill/>
                </a:ln>
                <a:solidFill>
                  <a:schemeClr val="accent4"/>
                </a:solidFill>
                <a:effectLst/>
                <a:uLnTx/>
                <a:uFillTx/>
                <a:latin typeface="Open Sans"/>
                <a:ea typeface="+mn-ea"/>
                <a:cs typeface="+mn-cs"/>
              </a:rPr>
              <a:t>.</a:t>
            </a:r>
            <a:endParaRPr kumimoji="0" lang="en-US" sz="1200" b="1" i="0" u="none" strike="noStrike" kern="1200" cap="none" spc="0" normalizeH="0" baseline="0" noProof="0" dirty="0">
              <a:ln>
                <a:noFill/>
              </a:ln>
              <a:solidFill>
                <a:schemeClr val="accent4"/>
              </a:solidFill>
              <a:effectLst/>
              <a:uLnTx/>
              <a:uFillTx/>
              <a:latin typeface="Open Sans"/>
              <a:ea typeface="+mn-ea"/>
              <a:cs typeface="+mn-cs"/>
            </a:endParaRPr>
          </a:p>
        </p:txBody>
      </p:sp>
      <p:sp>
        <p:nvSpPr>
          <p:cNvPr id="14" name="Rectangular Callout 42">
            <a:extLst>
              <a:ext uri="{FF2B5EF4-FFF2-40B4-BE49-F238E27FC236}">
                <a16:creationId xmlns:a16="http://schemas.microsoft.com/office/drawing/2014/main" id="{98C647B7-2379-4483-94E2-3BCBC0A6EFB9}"/>
              </a:ext>
            </a:extLst>
          </p:cNvPr>
          <p:cNvSpPr/>
          <p:nvPr/>
        </p:nvSpPr>
        <p:spPr>
          <a:xfrm>
            <a:off x="7455326" y="2618973"/>
            <a:ext cx="2057400" cy="1679260"/>
          </a:xfrm>
          <a:prstGeom prst="rect">
            <a:avLst/>
          </a:prstGeom>
          <a:solidFill>
            <a:srgbClr val="3EFAC5">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chemeClr val="accent4"/>
                </a:solidFill>
                <a:effectLst/>
                <a:uLnTx/>
                <a:uFillTx/>
                <a:latin typeface="Open Sans"/>
                <a:ea typeface="+mn-ea"/>
                <a:cs typeface="+mn-cs"/>
              </a:rPr>
              <a:t>Some Subrecipients have limited access to capital to </a:t>
            </a:r>
            <a:r>
              <a:rPr kumimoji="0" lang="en-US" sz="1200" b="1" i="0" u="none" strike="noStrike" kern="1200" cap="none" spc="0" normalizeH="0" baseline="0" noProof="0" dirty="0">
                <a:ln>
                  <a:noFill/>
                </a:ln>
                <a:solidFill>
                  <a:schemeClr val="accent4"/>
                </a:solidFill>
                <a:effectLst/>
                <a:uLnTx/>
                <a:uFillTx/>
                <a:latin typeface="Open Sans"/>
                <a:ea typeface="+mn-ea"/>
                <a:cs typeface="+mn-cs"/>
              </a:rPr>
              <a:t>begin permanent work projects</a:t>
            </a:r>
          </a:p>
        </p:txBody>
      </p:sp>
      <p:sp>
        <p:nvSpPr>
          <p:cNvPr id="15" name="Rectangle 14">
            <a:extLst>
              <a:ext uri="{FF2B5EF4-FFF2-40B4-BE49-F238E27FC236}">
                <a16:creationId xmlns:a16="http://schemas.microsoft.com/office/drawing/2014/main" id="{A6F34017-DE9A-4BBA-98D1-4AAD72752E4C}"/>
              </a:ext>
            </a:extLst>
          </p:cNvPr>
          <p:cNvSpPr/>
          <p:nvPr/>
        </p:nvSpPr>
        <p:spPr>
          <a:xfrm>
            <a:off x="3021184" y="1307419"/>
            <a:ext cx="2054072" cy="4373167"/>
          </a:xfrm>
          <a:prstGeom prst="rect">
            <a:avLst/>
          </a:prstGeom>
          <a:noFill/>
          <a:ln w="12700" cap="sq">
            <a:solidFill>
              <a:srgbClr val="62B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9464BFBA-2942-47D4-9E93-83D77F8CD49A}"/>
              </a:ext>
            </a:extLst>
          </p:cNvPr>
          <p:cNvSpPr/>
          <p:nvPr/>
        </p:nvSpPr>
        <p:spPr>
          <a:xfrm>
            <a:off x="5238087" y="1307419"/>
            <a:ext cx="2054072" cy="4373167"/>
          </a:xfrm>
          <a:prstGeom prst="rect">
            <a:avLst/>
          </a:prstGeom>
          <a:noFill/>
          <a:ln w="12700" cap="sq">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40B8D334-3C27-488D-8015-5629D11F11BD}"/>
              </a:ext>
            </a:extLst>
          </p:cNvPr>
          <p:cNvSpPr/>
          <p:nvPr/>
        </p:nvSpPr>
        <p:spPr>
          <a:xfrm>
            <a:off x="7454990" y="1307419"/>
            <a:ext cx="2054072" cy="4373167"/>
          </a:xfrm>
          <a:prstGeom prst="rect">
            <a:avLst/>
          </a:prstGeom>
          <a:noFill/>
          <a:ln w="12700" cap="sq">
            <a:solidFill>
              <a:srgbClr val="3EFA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Open Sans"/>
              <a:ea typeface="+mn-ea"/>
              <a:cs typeface="+mn-cs"/>
            </a:endParaRPr>
          </a:p>
        </p:txBody>
      </p:sp>
      <p:sp>
        <p:nvSpPr>
          <p:cNvPr id="18" name="Rectangle 17">
            <a:extLst>
              <a:ext uri="{FF2B5EF4-FFF2-40B4-BE49-F238E27FC236}">
                <a16:creationId xmlns:a16="http://schemas.microsoft.com/office/drawing/2014/main" id="{12410582-815E-4B46-8A89-0A5C0AC4E934}"/>
              </a:ext>
            </a:extLst>
          </p:cNvPr>
          <p:cNvSpPr/>
          <p:nvPr/>
        </p:nvSpPr>
        <p:spPr>
          <a:xfrm>
            <a:off x="804281" y="1307419"/>
            <a:ext cx="2054072" cy="4373167"/>
          </a:xfrm>
          <a:prstGeom prst="rect">
            <a:avLst/>
          </a:prstGeom>
          <a:noFill/>
          <a:ln w="12700" cap="sq">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Open Sans"/>
              <a:ea typeface="+mn-ea"/>
              <a:cs typeface="+mn-cs"/>
            </a:endParaRPr>
          </a:p>
        </p:txBody>
      </p:sp>
      <p:sp>
        <p:nvSpPr>
          <p:cNvPr id="19" name="Rectangle 18">
            <a:extLst>
              <a:ext uri="{FF2B5EF4-FFF2-40B4-BE49-F238E27FC236}">
                <a16:creationId xmlns:a16="http://schemas.microsoft.com/office/drawing/2014/main" id="{EB6FCBF7-8979-46AD-A674-E27A18ECC4EC}"/>
              </a:ext>
            </a:extLst>
          </p:cNvPr>
          <p:cNvSpPr/>
          <p:nvPr/>
        </p:nvSpPr>
        <p:spPr>
          <a:xfrm>
            <a:off x="3004198" y="4295592"/>
            <a:ext cx="2057400" cy="830997"/>
          </a:xfrm>
          <a:prstGeom prst="rect">
            <a:avLst/>
          </a:prstGeom>
          <a:noFill/>
          <a:ln w="19050">
            <a:noFill/>
          </a:ln>
        </p:spPr>
        <p:txBody>
          <a:bodyPr wrap="square" anchor="t">
            <a:spAutoFit/>
          </a:bodyPr>
          <a:lstStyle/>
          <a:p>
            <a:pPr marL="0" marR="0" lvl="0" indent="0" algn="l" defTabSz="914400" rtl="0" eaLnBrk="1" fontAlgn="auto" latinLnBrk="0" hangingPunct="1">
              <a:lnSpc>
                <a:spcPct val="100000"/>
              </a:lnSpc>
              <a:spcBef>
                <a:spcPts val="0"/>
              </a:spcBef>
              <a:spcAft>
                <a:spcPts val="300"/>
              </a:spcAft>
              <a:buClr>
                <a:prstClr val="black"/>
              </a:buClr>
              <a:buSzPct val="100000"/>
              <a:buFontTx/>
              <a:buNone/>
              <a:tabLst/>
              <a:defRPr/>
            </a:pPr>
            <a:r>
              <a:rPr kumimoji="0" lang="en-US" sz="1200" b="0" i="0" u="none" strike="noStrike" kern="1200" cap="none" spc="0" normalizeH="0" baseline="0" noProof="0" dirty="0">
                <a:ln>
                  <a:noFill/>
                </a:ln>
                <a:solidFill>
                  <a:schemeClr val="accent4"/>
                </a:solidFill>
                <a:effectLst/>
                <a:uLnTx/>
                <a:uFillTx/>
                <a:latin typeface="Open Sans"/>
                <a:ea typeface="Open Sans Semibold" charset="0"/>
                <a:cs typeface="Open Sans Semibold" charset="0"/>
              </a:rPr>
              <a:t>Work with FEMA to implement model consistent with other disaster areas.</a:t>
            </a:r>
          </a:p>
        </p:txBody>
      </p:sp>
      <p:sp>
        <p:nvSpPr>
          <p:cNvPr id="20" name="Rectangle 19">
            <a:extLst>
              <a:ext uri="{FF2B5EF4-FFF2-40B4-BE49-F238E27FC236}">
                <a16:creationId xmlns:a16="http://schemas.microsoft.com/office/drawing/2014/main" id="{4E53FE9C-999C-45FE-85D9-839F4FCC972C}"/>
              </a:ext>
            </a:extLst>
          </p:cNvPr>
          <p:cNvSpPr/>
          <p:nvPr/>
        </p:nvSpPr>
        <p:spPr>
          <a:xfrm>
            <a:off x="5228860" y="4295592"/>
            <a:ext cx="2057400" cy="1384995"/>
          </a:xfrm>
          <a:prstGeom prst="rect">
            <a:avLst/>
          </a:prstGeom>
          <a:noFill/>
          <a:ln w="19050">
            <a:noFill/>
          </a:ln>
        </p:spPr>
        <p:txBody>
          <a:bodyPr wrap="square" anchor="t">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4"/>
                </a:solidFill>
                <a:effectLst/>
                <a:uLnTx/>
                <a:uFillTx/>
                <a:latin typeface="Open Sans"/>
                <a:ea typeface="+mn-ea"/>
                <a:cs typeface="+mn-cs"/>
              </a:rPr>
              <a:t>Approve proposed Flexible Spending for Cost Share</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4"/>
                </a:solidFill>
                <a:effectLst/>
                <a:uLnTx/>
                <a:uFillTx/>
                <a:latin typeface="Open Sans"/>
                <a:ea typeface="+mn-ea"/>
                <a:cs typeface="+mn-cs"/>
              </a:rPr>
              <a:t>Ease administrative complexity created by combining PA and CDBG-DR</a:t>
            </a:r>
          </a:p>
        </p:txBody>
      </p:sp>
      <p:sp>
        <p:nvSpPr>
          <p:cNvPr id="21" name="Rectangle 20">
            <a:extLst>
              <a:ext uri="{FF2B5EF4-FFF2-40B4-BE49-F238E27FC236}">
                <a16:creationId xmlns:a16="http://schemas.microsoft.com/office/drawing/2014/main" id="{7A31DED7-5D05-4701-9337-A2BBE07FB084}"/>
              </a:ext>
            </a:extLst>
          </p:cNvPr>
          <p:cNvSpPr/>
          <p:nvPr/>
        </p:nvSpPr>
        <p:spPr>
          <a:xfrm>
            <a:off x="806382" y="2130477"/>
            <a:ext cx="2057400" cy="475488"/>
          </a:xfrm>
          <a:prstGeom prst="rect">
            <a:avLst/>
          </a:prstGeom>
          <a:noFill/>
          <a:ln w="19050">
            <a:noFill/>
          </a:ln>
        </p:spPr>
        <p:txBody>
          <a:bodyPr wrap="square">
            <a:no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1" i="0" u="none" strike="noStrike" kern="1200" cap="all" spc="101" normalizeH="0" baseline="0" noProof="0" dirty="0">
                <a:ln>
                  <a:noFill/>
                </a:ln>
                <a:solidFill>
                  <a:srgbClr val="000000"/>
                </a:solidFill>
                <a:effectLst/>
                <a:uLnTx/>
                <a:uFillTx/>
                <a:latin typeface="Calibri" panose="020F0502020204030204"/>
                <a:ea typeface="Open Sans" charset="0"/>
                <a:cs typeface="Arial" panose="020B0604020202020204" pitchFamily="34" charset="0"/>
              </a:rPr>
              <a:t>Fixed Cost Estimate (FCE) Deadline</a:t>
            </a:r>
          </a:p>
        </p:txBody>
      </p:sp>
      <p:sp>
        <p:nvSpPr>
          <p:cNvPr id="22" name="Rectangle 21">
            <a:extLst>
              <a:ext uri="{FF2B5EF4-FFF2-40B4-BE49-F238E27FC236}">
                <a16:creationId xmlns:a16="http://schemas.microsoft.com/office/drawing/2014/main" id="{B05FC46F-00EB-4271-BD85-9E289A1C8F2A}"/>
              </a:ext>
            </a:extLst>
          </p:cNvPr>
          <p:cNvSpPr/>
          <p:nvPr/>
        </p:nvSpPr>
        <p:spPr>
          <a:xfrm>
            <a:off x="2959289" y="2115608"/>
            <a:ext cx="2177862" cy="475488"/>
          </a:xfrm>
          <a:prstGeom prst="rect">
            <a:avLst/>
          </a:prstGeom>
          <a:noFill/>
          <a:ln w="19050">
            <a:noFill/>
          </a:ln>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1" normalizeH="0" baseline="0" noProof="0" dirty="0" smtClean="0">
                <a:ln>
                  <a:noFill/>
                </a:ln>
                <a:solidFill>
                  <a:srgbClr val="000000"/>
                </a:solidFill>
                <a:effectLst/>
                <a:uLnTx/>
                <a:uFillTx/>
                <a:latin typeface="Calibri" panose="020F0502020204030204"/>
                <a:ea typeface="Open Sans" charset="0"/>
                <a:cs typeface="Arial" panose="020B0604020202020204" pitchFamily="34" charset="0"/>
              </a:rPr>
              <a:t>Small</a:t>
            </a:r>
            <a:r>
              <a:rPr kumimoji="0" lang="en-US" sz="1200" b="1" i="0" u="none" strike="noStrike" kern="1200" cap="all" spc="101" normalizeH="0" noProof="0" dirty="0" smtClean="0">
                <a:ln>
                  <a:noFill/>
                </a:ln>
                <a:solidFill>
                  <a:srgbClr val="000000"/>
                </a:solidFill>
                <a:effectLst/>
                <a:uLnTx/>
                <a:uFillTx/>
                <a:latin typeface="Calibri" panose="020F0502020204030204"/>
                <a:ea typeface="Open Sans" charset="0"/>
                <a:cs typeface="Arial" panose="020B0604020202020204" pitchFamily="34" charset="0"/>
              </a:rPr>
              <a:t> projects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cap="all" spc="101" baseline="0" dirty="0" smtClean="0">
                <a:solidFill>
                  <a:srgbClr val="000000"/>
                </a:solidFill>
                <a:latin typeface="Calibri" panose="020F0502020204030204"/>
                <a:ea typeface="Open Sans" charset="0"/>
                <a:cs typeface="Arial" panose="020B0604020202020204" pitchFamily="34" charset="0"/>
              </a:rPr>
              <a:t>FEMA</a:t>
            </a:r>
            <a:r>
              <a:rPr lang="en-US" sz="1200" b="1" cap="all" spc="101" dirty="0" smtClean="0">
                <a:solidFill>
                  <a:srgbClr val="000000"/>
                </a:solidFill>
                <a:latin typeface="Calibri" panose="020F0502020204030204"/>
                <a:ea typeface="Open Sans" charset="0"/>
                <a:cs typeface="Arial" panose="020B0604020202020204" pitchFamily="34" charset="0"/>
              </a:rPr>
              <a:t> standard Process</a:t>
            </a:r>
            <a:endParaRPr kumimoji="0" lang="en-US" sz="1200" b="1" i="0" u="none" strike="noStrike" kern="1200" cap="all" spc="101" normalizeH="0" baseline="0" noProof="0" dirty="0">
              <a:ln>
                <a:noFill/>
              </a:ln>
              <a:solidFill>
                <a:srgbClr val="000000"/>
              </a:solidFill>
              <a:effectLst/>
              <a:uLnTx/>
              <a:uFillTx/>
              <a:latin typeface="Calibri" panose="020F0502020204030204"/>
              <a:ea typeface="Open Sans" charset="0"/>
              <a:cs typeface="Arial" panose="020B0604020202020204" pitchFamily="34" charset="0"/>
            </a:endParaRPr>
          </a:p>
        </p:txBody>
      </p:sp>
      <p:sp>
        <p:nvSpPr>
          <p:cNvPr id="23" name="Rectangle 22">
            <a:extLst>
              <a:ext uri="{FF2B5EF4-FFF2-40B4-BE49-F238E27FC236}">
                <a16:creationId xmlns:a16="http://schemas.microsoft.com/office/drawing/2014/main" id="{C7068BBC-2AF8-40BF-A12A-3432E79F960E}"/>
              </a:ext>
            </a:extLst>
          </p:cNvPr>
          <p:cNvSpPr/>
          <p:nvPr/>
        </p:nvSpPr>
        <p:spPr>
          <a:xfrm>
            <a:off x="5234328" y="2130477"/>
            <a:ext cx="2057400" cy="475488"/>
          </a:xfrm>
          <a:prstGeom prst="rect">
            <a:avLst/>
          </a:prstGeom>
          <a:noFill/>
          <a:ln w="19050">
            <a:noFill/>
          </a:ln>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1" normalizeH="0" baseline="0" noProof="0" dirty="0">
                <a:ln>
                  <a:noFill/>
                </a:ln>
                <a:solidFill>
                  <a:srgbClr val="000000"/>
                </a:solidFill>
                <a:effectLst/>
                <a:uLnTx/>
                <a:uFillTx/>
                <a:latin typeface="Calibri" panose="020F0502020204030204"/>
                <a:ea typeface="Open Sans" charset="0"/>
                <a:cs typeface="Arial" panose="020B0604020202020204" pitchFamily="34" charset="0"/>
              </a:rPr>
              <a:t>Flexible Match (FlexMatch)</a:t>
            </a:r>
          </a:p>
        </p:txBody>
      </p:sp>
      <p:sp>
        <p:nvSpPr>
          <p:cNvPr id="24" name="Rectangle 23">
            <a:extLst>
              <a:ext uri="{FF2B5EF4-FFF2-40B4-BE49-F238E27FC236}">
                <a16:creationId xmlns:a16="http://schemas.microsoft.com/office/drawing/2014/main" id="{D7F27DA5-DA72-4EF5-A1A6-A18C6AE57972}"/>
              </a:ext>
            </a:extLst>
          </p:cNvPr>
          <p:cNvSpPr/>
          <p:nvPr/>
        </p:nvSpPr>
        <p:spPr>
          <a:xfrm>
            <a:off x="7448301" y="2130477"/>
            <a:ext cx="2057400" cy="475488"/>
          </a:xfrm>
          <a:prstGeom prst="rect">
            <a:avLst/>
          </a:prstGeom>
          <a:noFill/>
          <a:ln w="19050">
            <a:noFill/>
          </a:ln>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1" normalizeH="0" baseline="0" noProof="0" dirty="0">
                <a:ln>
                  <a:noFill/>
                </a:ln>
                <a:solidFill>
                  <a:srgbClr val="000000"/>
                </a:solidFill>
                <a:effectLst/>
                <a:uLnTx/>
                <a:uFillTx/>
                <a:latin typeface="Calibri" panose="020F0502020204030204"/>
                <a:ea typeface="Open Sans" charset="0"/>
                <a:cs typeface="Arial" panose="020B0604020202020204" pitchFamily="34" charset="0"/>
              </a:rPr>
              <a:t>Capital Revolving Fund (CRF)</a:t>
            </a:r>
          </a:p>
        </p:txBody>
      </p:sp>
      <p:cxnSp>
        <p:nvCxnSpPr>
          <p:cNvPr id="25" name="Straight Connector 24">
            <a:extLst>
              <a:ext uri="{FF2B5EF4-FFF2-40B4-BE49-F238E27FC236}">
                <a16:creationId xmlns:a16="http://schemas.microsoft.com/office/drawing/2014/main" id="{5F2F6602-0B08-4FEB-8C04-70AF47A0F905}"/>
              </a:ext>
            </a:extLst>
          </p:cNvPr>
          <p:cNvCxnSpPr>
            <a:cxnSpLocks/>
          </p:cNvCxnSpPr>
          <p:nvPr/>
        </p:nvCxnSpPr>
        <p:spPr>
          <a:xfrm>
            <a:off x="455166" y="2622501"/>
            <a:ext cx="11306912" cy="0"/>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632C33-78A7-4B03-9229-1C631B9D7DEE}"/>
              </a:ext>
            </a:extLst>
          </p:cNvPr>
          <p:cNvCxnSpPr>
            <a:cxnSpLocks/>
          </p:cNvCxnSpPr>
          <p:nvPr/>
        </p:nvCxnSpPr>
        <p:spPr>
          <a:xfrm>
            <a:off x="406250" y="4298233"/>
            <a:ext cx="11355828" cy="0"/>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Rectangular Callout 42">
            <a:extLst>
              <a:ext uri="{FF2B5EF4-FFF2-40B4-BE49-F238E27FC236}">
                <a16:creationId xmlns:a16="http://schemas.microsoft.com/office/drawing/2014/main" id="{443AC157-C597-4E5C-88C5-856EF7831F60}"/>
              </a:ext>
            </a:extLst>
          </p:cNvPr>
          <p:cNvSpPr/>
          <p:nvPr/>
        </p:nvSpPr>
        <p:spPr>
          <a:xfrm>
            <a:off x="9671287" y="2618973"/>
            <a:ext cx="2057400" cy="1679260"/>
          </a:xfrm>
          <a:prstGeom prst="rect">
            <a:avLst/>
          </a:prstGeom>
          <a:solidFill>
            <a:srgbClr val="FFC0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l"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200" b="0" i="0" u="none" strike="noStrike" kern="1200" cap="none" spc="0" normalizeH="0" baseline="0" noProof="0" dirty="0">
                <a:ln>
                  <a:noFill/>
                </a:ln>
                <a:solidFill>
                  <a:schemeClr val="accent4"/>
                </a:solidFill>
                <a:effectLst/>
                <a:uLnTx/>
                <a:uFillTx/>
                <a:latin typeface="Open Sans"/>
                <a:ea typeface="+mn-ea"/>
                <a:cs typeface="+mn-cs"/>
              </a:rPr>
              <a:t>Additional capacity is needed to </a:t>
            </a:r>
            <a:r>
              <a:rPr kumimoji="0" lang="en-US" sz="1200" b="1" i="0" u="none" strike="noStrike" kern="1200" cap="none" spc="0" normalizeH="0" baseline="0" noProof="0" dirty="0">
                <a:ln>
                  <a:noFill/>
                </a:ln>
                <a:solidFill>
                  <a:schemeClr val="accent4"/>
                </a:solidFill>
                <a:effectLst/>
                <a:uLnTx/>
                <a:uFillTx/>
                <a:latin typeface="Open Sans"/>
                <a:ea typeface="+mn-ea"/>
                <a:cs typeface="+mn-cs"/>
              </a:rPr>
              <a:t>expedite accepted cost estimates</a:t>
            </a:r>
          </a:p>
        </p:txBody>
      </p:sp>
      <p:sp>
        <p:nvSpPr>
          <p:cNvPr id="28" name="Rectangle 27">
            <a:extLst>
              <a:ext uri="{FF2B5EF4-FFF2-40B4-BE49-F238E27FC236}">
                <a16:creationId xmlns:a16="http://schemas.microsoft.com/office/drawing/2014/main" id="{4F75D044-71FB-49B2-8277-494E14B8815D}"/>
              </a:ext>
            </a:extLst>
          </p:cNvPr>
          <p:cNvSpPr/>
          <p:nvPr/>
        </p:nvSpPr>
        <p:spPr>
          <a:xfrm>
            <a:off x="9671895" y="1307419"/>
            <a:ext cx="2054072" cy="4373167"/>
          </a:xfrm>
          <a:prstGeom prst="rect">
            <a:avLst/>
          </a:prstGeom>
          <a:noFill/>
          <a:ln w="12700" cap="sq">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Open Sans"/>
              <a:ea typeface="+mn-ea"/>
              <a:cs typeface="+mn-cs"/>
            </a:endParaRPr>
          </a:p>
        </p:txBody>
      </p:sp>
      <p:sp>
        <p:nvSpPr>
          <p:cNvPr id="29" name="Rectangle 28">
            <a:extLst>
              <a:ext uri="{FF2B5EF4-FFF2-40B4-BE49-F238E27FC236}">
                <a16:creationId xmlns:a16="http://schemas.microsoft.com/office/drawing/2014/main" id="{3B897F65-61C0-4D94-BF11-4410514689C7}"/>
              </a:ext>
            </a:extLst>
          </p:cNvPr>
          <p:cNvSpPr/>
          <p:nvPr/>
        </p:nvSpPr>
        <p:spPr>
          <a:xfrm>
            <a:off x="9678186" y="4295592"/>
            <a:ext cx="2057400" cy="1384995"/>
          </a:xfrm>
          <a:prstGeom prst="rect">
            <a:avLst/>
          </a:prstGeom>
          <a:noFill/>
          <a:ln w="19050">
            <a:noFill/>
          </a:ln>
        </p:spPr>
        <p:txBody>
          <a:bodyPr wrap="square" anchor="t">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4"/>
                </a:solidFill>
                <a:effectLst/>
                <a:uLnTx/>
                <a:uFillTx/>
                <a:latin typeface="Open Sans"/>
                <a:ea typeface="+mn-ea"/>
                <a:cs typeface="+mn-cs"/>
              </a:rPr>
              <a:t>Approved for both Sandy Act and DRRA 2018</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4"/>
                </a:solidFill>
                <a:effectLst/>
                <a:uLnTx/>
                <a:uFillTx/>
                <a:latin typeface="Open Sans"/>
                <a:ea typeface="+mn-ea"/>
                <a:cs typeface="+mn-cs"/>
              </a:rPr>
              <a:t>Grant FEMA ability to accept scope and cost estimate certified by licensed engineer</a:t>
            </a:r>
          </a:p>
        </p:txBody>
      </p:sp>
      <p:sp>
        <p:nvSpPr>
          <p:cNvPr id="30" name="Rectangle 29">
            <a:extLst>
              <a:ext uri="{FF2B5EF4-FFF2-40B4-BE49-F238E27FC236}">
                <a16:creationId xmlns:a16="http://schemas.microsoft.com/office/drawing/2014/main" id="{31A67CEA-6E85-4832-BF48-259DC7845D55}"/>
              </a:ext>
            </a:extLst>
          </p:cNvPr>
          <p:cNvSpPr/>
          <p:nvPr/>
        </p:nvSpPr>
        <p:spPr>
          <a:xfrm>
            <a:off x="9662276" y="2130477"/>
            <a:ext cx="2057400" cy="475488"/>
          </a:xfrm>
          <a:prstGeom prst="rect">
            <a:avLst/>
          </a:prstGeom>
          <a:noFill/>
          <a:ln w="19050">
            <a:noFill/>
          </a:ln>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1" normalizeH="0" baseline="0" noProof="0" dirty="0">
                <a:ln>
                  <a:noFill/>
                </a:ln>
                <a:solidFill>
                  <a:srgbClr val="000000"/>
                </a:solidFill>
                <a:effectLst/>
                <a:uLnTx/>
                <a:uFillTx/>
                <a:latin typeface="Calibri" panose="020F0502020204030204"/>
                <a:ea typeface="Open Sans" charset="0"/>
                <a:cs typeface="Arial" panose="020B0604020202020204" pitchFamily="34" charset="0"/>
              </a:rPr>
              <a:t>Introduce Licensed Engineers</a:t>
            </a:r>
          </a:p>
        </p:txBody>
      </p:sp>
      <p:grpSp>
        <p:nvGrpSpPr>
          <p:cNvPr id="31" name="Group 30">
            <a:extLst>
              <a:ext uri="{FF2B5EF4-FFF2-40B4-BE49-F238E27FC236}">
                <a16:creationId xmlns:a16="http://schemas.microsoft.com/office/drawing/2014/main" id="{1F8C7695-45A7-45DB-A955-FDE804041298}"/>
              </a:ext>
            </a:extLst>
          </p:cNvPr>
          <p:cNvGrpSpPr/>
          <p:nvPr/>
        </p:nvGrpSpPr>
        <p:grpSpPr>
          <a:xfrm rot="5400000">
            <a:off x="5944004" y="1601880"/>
            <a:ext cx="365760" cy="365763"/>
            <a:chOff x="788702" y="2252395"/>
            <a:chExt cx="539679" cy="714381"/>
          </a:xfrm>
          <a:solidFill>
            <a:srgbClr val="75787B"/>
          </a:solidFill>
        </p:grpSpPr>
        <p:sp>
          <p:nvSpPr>
            <p:cNvPr id="32" name="Freeform 29">
              <a:extLst>
                <a:ext uri="{FF2B5EF4-FFF2-40B4-BE49-F238E27FC236}">
                  <a16:creationId xmlns:a16="http://schemas.microsoft.com/office/drawing/2014/main" id="{795FEE91-1B02-43E0-99CF-B360C794A7C6}"/>
                </a:ext>
              </a:extLst>
            </p:cNvPr>
            <p:cNvSpPr>
              <a:spLocks/>
            </p:cNvSpPr>
            <p:nvPr/>
          </p:nvSpPr>
          <p:spPr bwMode="auto">
            <a:xfrm>
              <a:off x="882293" y="2252395"/>
              <a:ext cx="446088" cy="714375"/>
            </a:xfrm>
            <a:custGeom>
              <a:avLst/>
              <a:gdLst>
                <a:gd name="T0" fmla="*/ 141 w 625"/>
                <a:gd name="T1" fmla="*/ 921 h 1003"/>
                <a:gd name="T2" fmla="*/ 141 w 625"/>
                <a:gd name="T3" fmla="*/ 1003 h 1003"/>
                <a:gd name="T4" fmla="*/ 0 w 625"/>
                <a:gd name="T5" fmla="*/ 1003 h 1003"/>
                <a:gd name="T6" fmla="*/ 0 w 625"/>
                <a:gd name="T7" fmla="*/ 921 h 1003"/>
                <a:gd name="T8" fmla="*/ 0 w 625"/>
                <a:gd name="T9" fmla="*/ 798 h 1003"/>
                <a:gd name="T10" fmla="*/ 407 w 625"/>
                <a:gd name="T11" fmla="*/ 213 h 1003"/>
                <a:gd name="T12" fmla="*/ 351 w 625"/>
                <a:gd name="T13" fmla="*/ 267 h 1003"/>
                <a:gd name="T14" fmla="*/ 342 w 625"/>
                <a:gd name="T15" fmla="*/ 254 h 1003"/>
                <a:gd name="T16" fmla="*/ 342 w 625"/>
                <a:gd name="T17" fmla="*/ 190 h 1003"/>
                <a:gd name="T18" fmla="*/ 457 w 625"/>
                <a:gd name="T19" fmla="*/ 18 h 1003"/>
                <a:gd name="T20" fmla="*/ 457 w 625"/>
                <a:gd name="T21" fmla="*/ 18 h 1003"/>
                <a:gd name="T22" fmla="*/ 499 w 625"/>
                <a:gd name="T23" fmla="*/ 18 h 1003"/>
                <a:gd name="T24" fmla="*/ 614 w 625"/>
                <a:gd name="T25" fmla="*/ 190 h 1003"/>
                <a:gd name="T26" fmla="*/ 614 w 625"/>
                <a:gd name="T27" fmla="*/ 254 h 1003"/>
                <a:gd name="T28" fmla="*/ 604 w 625"/>
                <a:gd name="T29" fmla="*/ 267 h 1003"/>
                <a:gd name="T30" fmla="*/ 549 w 625"/>
                <a:gd name="T31" fmla="*/ 213 h 1003"/>
                <a:gd name="T32" fmla="*/ 142 w 625"/>
                <a:gd name="T33" fmla="*/ 798 h 1003"/>
                <a:gd name="T34" fmla="*/ 141 w 625"/>
                <a:gd name="T35" fmla="*/ 921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5" h="1003">
                  <a:moveTo>
                    <a:pt x="141" y="921"/>
                  </a:moveTo>
                  <a:cubicBezTo>
                    <a:pt x="141" y="1003"/>
                    <a:pt x="141" y="1003"/>
                    <a:pt x="141" y="1003"/>
                  </a:cubicBezTo>
                  <a:cubicBezTo>
                    <a:pt x="0" y="1003"/>
                    <a:pt x="0" y="1003"/>
                    <a:pt x="0" y="1003"/>
                  </a:cubicBezTo>
                  <a:cubicBezTo>
                    <a:pt x="0" y="921"/>
                    <a:pt x="0" y="921"/>
                    <a:pt x="0" y="921"/>
                  </a:cubicBezTo>
                  <a:cubicBezTo>
                    <a:pt x="0" y="798"/>
                    <a:pt x="0" y="798"/>
                    <a:pt x="0" y="798"/>
                  </a:cubicBezTo>
                  <a:cubicBezTo>
                    <a:pt x="0" y="647"/>
                    <a:pt x="406" y="356"/>
                    <a:pt x="407" y="213"/>
                  </a:cubicBezTo>
                  <a:cubicBezTo>
                    <a:pt x="407" y="239"/>
                    <a:pt x="370" y="249"/>
                    <a:pt x="351" y="267"/>
                  </a:cubicBezTo>
                  <a:cubicBezTo>
                    <a:pt x="342" y="254"/>
                    <a:pt x="342" y="254"/>
                    <a:pt x="342" y="254"/>
                  </a:cubicBezTo>
                  <a:cubicBezTo>
                    <a:pt x="331" y="236"/>
                    <a:pt x="331" y="208"/>
                    <a:pt x="342" y="190"/>
                  </a:cubicBezTo>
                  <a:cubicBezTo>
                    <a:pt x="457" y="18"/>
                    <a:pt x="457" y="18"/>
                    <a:pt x="457" y="18"/>
                  </a:cubicBezTo>
                  <a:cubicBezTo>
                    <a:pt x="457" y="18"/>
                    <a:pt x="457" y="18"/>
                    <a:pt x="457" y="18"/>
                  </a:cubicBezTo>
                  <a:cubicBezTo>
                    <a:pt x="468" y="0"/>
                    <a:pt x="487" y="0"/>
                    <a:pt x="499" y="18"/>
                  </a:cubicBezTo>
                  <a:cubicBezTo>
                    <a:pt x="614" y="190"/>
                    <a:pt x="614" y="190"/>
                    <a:pt x="614" y="190"/>
                  </a:cubicBezTo>
                  <a:cubicBezTo>
                    <a:pt x="625" y="208"/>
                    <a:pt x="625" y="236"/>
                    <a:pt x="614" y="254"/>
                  </a:cubicBezTo>
                  <a:cubicBezTo>
                    <a:pt x="604" y="267"/>
                    <a:pt x="604" y="267"/>
                    <a:pt x="604" y="267"/>
                  </a:cubicBezTo>
                  <a:cubicBezTo>
                    <a:pt x="549" y="213"/>
                    <a:pt x="549" y="213"/>
                    <a:pt x="549" y="213"/>
                  </a:cubicBezTo>
                  <a:cubicBezTo>
                    <a:pt x="549" y="364"/>
                    <a:pt x="142" y="647"/>
                    <a:pt x="142" y="798"/>
                  </a:cubicBezTo>
                  <a:lnTo>
                    <a:pt x="141" y="9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31">
              <a:extLst>
                <a:ext uri="{FF2B5EF4-FFF2-40B4-BE49-F238E27FC236}">
                  <a16:creationId xmlns:a16="http://schemas.microsoft.com/office/drawing/2014/main" id="{BF225EE9-93BF-41E0-9865-53DE5C94D848}"/>
                </a:ext>
              </a:extLst>
            </p:cNvPr>
            <p:cNvSpPr>
              <a:spLocks noEditPoints="1"/>
            </p:cNvSpPr>
            <p:nvPr/>
          </p:nvSpPr>
          <p:spPr bwMode="auto">
            <a:xfrm>
              <a:off x="788702" y="2342885"/>
              <a:ext cx="442913" cy="623891"/>
            </a:xfrm>
            <a:custGeom>
              <a:avLst/>
              <a:gdLst>
                <a:gd name="T0" fmla="*/ 169 w 622"/>
                <a:gd name="T1" fmla="*/ 18 h 877"/>
                <a:gd name="T2" fmla="*/ 283 w 622"/>
                <a:gd name="T3" fmla="*/ 190 h 877"/>
                <a:gd name="T4" fmla="*/ 283 w 622"/>
                <a:gd name="T5" fmla="*/ 254 h 877"/>
                <a:gd name="T6" fmla="*/ 274 w 622"/>
                <a:gd name="T7" fmla="*/ 267 h 877"/>
                <a:gd name="T8" fmla="*/ 219 w 622"/>
                <a:gd name="T9" fmla="*/ 213 h 877"/>
                <a:gd name="T10" fmla="*/ 317 w 622"/>
                <a:gd name="T11" fmla="*/ 360 h 877"/>
                <a:gd name="T12" fmla="*/ 317 w 622"/>
                <a:gd name="T13" fmla="*/ 361 h 877"/>
                <a:gd name="T14" fmla="*/ 248 w 622"/>
                <a:gd name="T15" fmla="*/ 435 h 877"/>
                <a:gd name="T16" fmla="*/ 77 w 622"/>
                <a:gd name="T17" fmla="*/ 213 h 877"/>
                <a:gd name="T18" fmla="*/ 21 w 622"/>
                <a:gd name="T19" fmla="*/ 267 h 877"/>
                <a:gd name="T20" fmla="*/ 12 w 622"/>
                <a:gd name="T21" fmla="*/ 254 h 877"/>
                <a:gd name="T22" fmla="*/ 12 w 622"/>
                <a:gd name="T23" fmla="*/ 190 h 877"/>
                <a:gd name="T24" fmla="*/ 127 w 622"/>
                <a:gd name="T25" fmla="*/ 18 h 877"/>
                <a:gd name="T26" fmla="*/ 169 w 622"/>
                <a:gd name="T27" fmla="*/ 18 h 877"/>
                <a:gd name="T28" fmla="*/ 621 w 622"/>
                <a:gd name="T29" fmla="*/ 795 h 877"/>
                <a:gd name="T30" fmla="*/ 621 w 622"/>
                <a:gd name="T31" fmla="*/ 877 h 877"/>
                <a:gd name="T32" fmla="*/ 480 w 622"/>
                <a:gd name="T33" fmla="*/ 877 h 877"/>
                <a:gd name="T34" fmla="*/ 480 w 622"/>
                <a:gd name="T35" fmla="*/ 795 h 877"/>
                <a:gd name="T36" fmla="*/ 481 w 622"/>
                <a:gd name="T37" fmla="*/ 672 h 877"/>
                <a:gd name="T38" fmla="*/ 376 w 622"/>
                <a:gd name="T39" fmla="*/ 532 h 877"/>
                <a:gd name="T40" fmla="*/ 440 w 622"/>
                <a:gd name="T41" fmla="*/ 458 h 877"/>
                <a:gd name="T42" fmla="*/ 440 w 622"/>
                <a:gd name="T43" fmla="*/ 458 h 877"/>
                <a:gd name="T44" fmla="*/ 622 w 622"/>
                <a:gd name="T45" fmla="*/ 672 h 877"/>
                <a:gd name="T46" fmla="*/ 621 w 622"/>
                <a:gd name="T47" fmla="*/ 79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2" h="877">
                  <a:moveTo>
                    <a:pt x="169" y="18"/>
                  </a:moveTo>
                  <a:cubicBezTo>
                    <a:pt x="283" y="190"/>
                    <a:pt x="283" y="190"/>
                    <a:pt x="283" y="190"/>
                  </a:cubicBezTo>
                  <a:cubicBezTo>
                    <a:pt x="295" y="208"/>
                    <a:pt x="295" y="236"/>
                    <a:pt x="283" y="254"/>
                  </a:cubicBezTo>
                  <a:cubicBezTo>
                    <a:pt x="274" y="267"/>
                    <a:pt x="274" y="267"/>
                    <a:pt x="274" y="267"/>
                  </a:cubicBezTo>
                  <a:cubicBezTo>
                    <a:pt x="256" y="249"/>
                    <a:pt x="237" y="231"/>
                    <a:pt x="219" y="213"/>
                  </a:cubicBezTo>
                  <a:cubicBezTo>
                    <a:pt x="219" y="262"/>
                    <a:pt x="260" y="311"/>
                    <a:pt x="317" y="360"/>
                  </a:cubicBezTo>
                  <a:cubicBezTo>
                    <a:pt x="317" y="361"/>
                    <a:pt x="317" y="361"/>
                    <a:pt x="317" y="361"/>
                  </a:cubicBezTo>
                  <a:cubicBezTo>
                    <a:pt x="297" y="382"/>
                    <a:pt x="268" y="413"/>
                    <a:pt x="248" y="435"/>
                  </a:cubicBezTo>
                  <a:cubicBezTo>
                    <a:pt x="158" y="357"/>
                    <a:pt x="77" y="283"/>
                    <a:pt x="77" y="213"/>
                  </a:cubicBezTo>
                  <a:cubicBezTo>
                    <a:pt x="21" y="267"/>
                    <a:pt x="21" y="267"/>
                    <a:pt x="21" y="267"/>
                  </a:cubicBezTo>
                  <a:cubicBezTo>
                    <a:pt x="12" y="254"/>
                    <a:pt x="12" y="254"/>
                    <a:pt x="12" y="254"/>
                  </a:cubicBezTo>
                  <a:cubicBezTo>
                    <a:pt x="0" y="236"/>
                    <a:pt x="0" y="208"/>
                    <a:pt x="12" y="190"/>
                  </a:cubicBezTo>
                  <a:cubicBezTo>
                    <a:pt x="127" y="18"/>
                    <a:pt x="127" y="18"/>
                    <a:pt x="127" y="18"/>
                  </a:cubicBezTo>
                  <a:cubicBezTo>
                    <a:pt x="138" y="0"/>
                    <a:pt x="157" y="0"/>
                    <a:pt x="169" y="18"/>
                  </a:cubicBezTo>
                  <a:close/>
                  <a:moveTo>
                    <a:pt x="621" y="795"/>
                  </a:moveTo>
                  <a:cubicBezTo>
                    <a:pt x="621" y="877"/>
                    <a:pt x="621" y="877"/>
                    <a:pt x="621" y="877"/>
                  </a:cubicBezTo>
                  <a:cubicBezTo>
                    <a:pt x="480" y="877"/>
                    <a:pt x="480" y="877"/>
                    <a:pt x="480" y="877"/>
                  </a:cubicBezTo>
                  <a:cubicBezTo>
                    <a:pt x="480" y="795"/>
                    <a:pt x="480" y="795"/>
                    <a:pt x="480" y="795"/>
                  </a:cubicBezTo>
                  <a:cubicBezTo>
                    <a:pt x="481" y="672"/>
                    <a:pt x="481" y="672"/>
                    <a:pt x="481" y="672"/>
                  </a:cubicBezTo>
                  <a:cubicBezTo>
                    <a:pt x="481" y="623"/>
                    <a:pt x="442" y="574"/>
                    <a:pt x="376" y="532"/>
                  </a:cubicBezTo>
                  <a:cubicBezTo>
                    <a:pt x="395" y="509"/>
                    <a:pt x="420" y="479"/>
                    <a:pt x="440" y="458"/>
                  </a:cubicBezTo>
                  <a:cubicBezTo>
                    <a:pt x="440" y="458"/>
                    <a:pt x="440" y="458"/>
                    <a:pt x="440" y="458"/>
                  </a:cubicBezTo>
                  <a:cubicBezTo>
                    <a:pt x="534" y="529"/>
                    <a:pt x="622" y="601"/>
                    <a:pt x="622" y="672"/>
                  </a:cubicBezTo>
                  <a:lnTo>
                    <a:pt x="621" y="7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4" name="Freeform 7">
            <a:extLst>
              <a:ext uri="{FF2B5EF4-FFF2-40B4-BE49-F238E27FC236}">
                <a16:creationId xmlns:a16="http://schemas.microsoft.com/office/drawing/2014/main" id="{4DBB1036-880C-4B71-97AC-27815898F8FC}"/>
              </a:ext>
            </a:extLst>
          </p:cNvPr>
          <p:cNvSpPr>
            <a:spLocks noChangeAspect="1" noEditPoints="1"/>
          </p:cNvSpPr>
          <p:nvPr/>
        </p:nvSpPr>
        <p:spPr bwMode="auto">
          <a:xfrm>
            <a:off x="6182461" y="1447120"/>
            <a:ext cx="377735" cy="319527"/>
          </a:xfrm>
          <a:custGeom>
            <a:avLst/>
            <a:gdLst>
              <a:gd name="T0" fmla="*/ 3722 w 6368"/>
              <a:gd name="T1" fmla="*/ 5354 h 5354"/>
              <a:gd name="T2" fmla="*/ 2652 w 6368"/>
              <a:gd name="T3" fmla="*/ 5354 h 5354"/>
              <a:gd name="T4" fmla="*/ 6360 w 6368"/>
              <a:gd name="T5" fmla="*/ 4329 h 5354"/>
              <a:gd name="T6" fmla="*/ 14 w 6368"/>
              <a:gd name="T7" fmla="*/ 4329 h 5354"/>
              <a:gd name="T8" fmla="*/ 14 w 6368"/>
              <a:gd name="T9" fmla="*/ 4329 h 5354"/>
              <a:gd name="T10" fmla="*/ 3722 w 6368"/>
              <a:gd name="T11" fmla="*/ 4053 h 5354"/>
              <a:gd name="T12" fmla="*/ 2652 w 6368"/>
              <a:gd name="T13" fmla="*/ 4053 h 5354"/>
              <a:gd name="T14" fmla="*/ 6360 w 6368"/>
              <a:gd name="T15" fmla="*/ 3001 h 5354"/>
              <a:gd name="T16" fmla="*/ 14 w 6368"/>
              <a:gd name="T17" fmla="*/ 3001 h 5354"/>
              <a:gd name="T18" fmla="*/ 14 w 6368"/>
              <a:gd name="T19" fmla="*/ 3001 h 5354"/>
              <a:gd name="T20" fmla="*/ 3355 w 6368"/>
              <a:gd name="T21" fmla="*/ 1748 h 5354"/>
              <a:gd name="T22" fmla="*/ 3447 w 6368"/>
              <a:gd name="T23" fmla="*/ 1669 h 5354"/>
              <a:gd name="T24" fmla="*/ 3395 w 6368"/>
              <a:gd name="T25" fmla="*/ 1561 h 5354"/>
              <a:gd name="T26" fmla="*/ 3239 w 6368"/>
              <a:gd name="T27" fmla="*/ 1500 h 5354"/>
              <a:gd name="T28" fmla="*/ 2874 w 6368"/>
              <a:gd name="T29" fmla="*/ 971 h 5354"/>
              <a:gd name="T30" fmla="*/ 2810 w 6368"/>
              <a:gd name="T31" fmla="*/ 1052 h 5354"/>
              <a:gd name="T32" fmla="*/ 2878 w 6368"/>
              <a:gd name="T33" fmla="*/ 1131 h 5354"/>
              <a:gd name="T34" fmla="*/ 3004 w 6368"/>
              <a:gd name="T35" fmla="*/ 1177 h 5354"/>
              <a:gd name="T36" fmla="*/ 3239 w 6368"/>
              <a:gd name="T37" fmla="*/ 731 h 5354"/>
              <a:gd name="T38" fmla="*/ 3519 w 6368"/>
              <a:gd name="T39" fmla="*/ 787 h 5354"/>
              <a:gd name="T40" fmla="*/ 3754 w 6368"/>
              <a:gd name="T41" fmla="*/ 915 h 5354"/>
              <a:gd name="T42" fmla="*/ 3345 w 6368"/>
              <a:gd name="T43" fmla="*/ 969 h 5354"/>
              <a:gd name="T44" fmla="*/ 3366 w 6368"/>
              <a:gd name="T45" fmla="*/ 1274 h 5354"/>
              <a:gd name="T46" fmla="*/ 3698 w 6368"/>
              <a:gd name="T47" fmla="*/ 1430 h 5354"/>
              <a:gd name="T48" fmla="*/ 3779 w 6368"/>
              <a:gd name="T49" fmla="*/ 1613 h 5354"/>
              <a:gd name="T50" fmla="*/ 3702 w 6368"/>
              <a:gd name="T51" fmla="*/ 1814 h 5354"/>
              <a:gd name="T52" fmla="*/ 3482 w 6368"/>
              <a:gd name="T53" fmla="*/ 1936 h 5354"/>
              <a:gd name="T54" fmla="*/ 3239 w 6368"/>
              <a:gd name="T55" fmla="*/ 2175 h 5354"/>
              <a:gd name="T56" fmla="*/ 2838 w 6368"/>
              <a:gd name="T57" fmla="*/ 1949 h 5354"/>
              <a:gd name="T58" fmla="*/ 2569 w 6368"/>
              <a:gd name="T59" fmla="*/ 1843 h 5354"/>
              <a:gd name="T60" fmla="*/ 2745 w 6368"/>
              <a:gd name="T61" fmla="*/ 1644 h 5354"/>
              <a:gd name="T62" fmla="*/ 2940 w 6368"/>
              <a:gd name="T63" fmla="*/ 1752 h 5354"/>
              <a:gd name="T64" fmla="*/ 2791 w 6368"/>
              <a:gd name="T65" fmla="*/ 1370 h 5354"/>
              <a:gd name="T66" fmla="*/ 2550 w 6368"/>
              <a:gd name="T67" fmla="*/ 1243 h 5354"/>
              <a:gd name="T68" fmla="*/ 2480 w 6368"/>
              <a:gd name="T69" fmla="*/ 1071 h 5354"/>
              <a:gd name="T70" fmla="*/ 2558 w 6368"/>
              <a:gd name="T71" fmla="*/ 899 h 5354"/>
              <a:gd name="T72" fmla="*/ 2751 w 6368"/>
              <a:gd name="T73" fmla="*/ 787 h 5354"/>
              <a:gd name="T74" fmla="*/ 3004 w 6368"/>
              <a:gd name="T75" fmla="*/ 612 h 5354"/>
              <a:gd name="T76" fmla="*/ 1687 w 6368"/>
              <a:gd name="T77" fmla="*/ 594 h 5354"/>
              <a:gd name="T78" fmla="*/ 1392 w 6368"/>
              <a:gd name="T79" fmla="*/ 810 h 5354"/>
              <a:gd name="T80" fmla="*/ 992 w 6368"/>
              <a:gd name="T81" fmla="*/ 932 h 5354"/>
              <a:gd name="T82" fmla="*/ 660 w 6368"/>
              <a:gd name="T83" fmla="*/ 1826 h 5354"/>
              <a:gd name="T84" fmla="*/ 1000 w 6368"/>
              <a:gd name="T85" fmla="*/ 1994 h 5354"/>
              <a:gd name="T86" fmla="*/ 1224 w 6368"/>
              <a:gd name="T87" fmla="*/ 2235 h 5354"/>
              <a:gd name="T88" fmla="*/ 5187 w 6368"/>
              <a:gd name="T89" fmla="*/ 2169 h 5354"/>
              <a:gd name="T90" fmla="*/ 5443 w 6368"/>
              <a:gd name="T91" fmla="*/ 1943 h 5354"/>
              <a:gd name="T92" fmla="*/ 5806 w 6368"/>
              <a:gd name="T93" fmla="*/ 1799 h 5354"/>
              <a:gd name="T94" fmla="*/ 5268 w 6368"/>
              <a:gd name="T95" fmla="*/ 913 h 5354"/>
              <a:gd name="T96" fmla="*/ 4891 w 6368"/>
              <a:gd name="T97" fmla="*/ 764 h 5354"/>
              <a:gd name="T98" fmla="*/ 4627 w 6368"/>
              <a:gd name="T99" fmla="*/ 529 h 5354"/>
              <a:gd name="T100" fmla="*/ 747 w 6368"/>
              <a:gd name="T101" fmla="*/ 0 h 5354"/>
              <a:gd name="T102" fmla="*/ 5741 w 6368"/>
              <a:gd name="T103" fmla="*/ 42 h 5354"/>
              <a:gd name="T104" fmla="*/ 6362 w 6368"/>
              <a:gd name="T105" fmla="*/ 2453 h 5354"/>
              <a:gd name="T106" fmla="*/ 6326 w 6368"/>
              <a:gd name="T107" fmla="*/ 2619 h 5354"/>
              <a:gd name="T108" fmla="*/ 6173 w 6368"/>
              <a:gd name="T109" fmla="*/ 2692 h 5354"/>
              <a:gd name="T110" fmla="*/ 73 w 6368"/>
              <a:gd name="T111" fmla="*/ 2650 h 5354"/>
              <a:gd name="T112" fmla="*/ 0 w 6368"/>
              <a:gd name="T113" fmla="*/ 2497 h 5354"/>
              <a:gd name="T114" fmla="*/ 596 w 6368"/>
              <a:gd name="T115" fmla="*/ 71 h 5354"/>
              <a:gd name="T116" fmla="*/ 747 w 6368"/>
              <a:gd name="T117" fmla="*/ 0 h 5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68" h="5354">
                <a:moveTo>
                  <a:pt x="3722" y="4966"/>
                </a:moveTo>
                <a:lnTo>
                  <a:pt x="6360" y="4966"/>
                </a:lnTo>
                <a:lnTo>
                  <a:pt x="6360" y="5354"/>
                </a:lnTo>
                <a:lnTo>
                  <a:pt x="3722" y="5354"/>
                </a:lnTo>
                <a:lnTo>
                  <a:pt x="3722" y="4966"/>
                </a:lnTo>
                <a:close/>
                <a:moveTo>
                  <a:pt x="14" y="4966"/>
                </a:moveTo>
                <a:lnTo>
                  <a:pt x="2652" y="4966"/>
                </a:lnTo>
                <a:lnTo>
                  <a:pt x="2652" y="5354"/>
                </a:lnTo>
                <a:lnTo>
                  <a:pt x="14" y="5354"/>
                </a:lnTo>
                <a:lnTo>
                  <a:pt x="14" y="4966"/>
                </a:lnTo>
                <a:close/>
                <a:moveTo>
                  <a:pt x="3722" y="4329"/>
                </a:moveTo>
                <a:lnTo>
                  <a:pt x="6360" y="4329"/>
                </a:lnTo>
                <a:lnTo>
                  <a:pt x="6360" y="4717"/>
                </a:lnTo>
                <a:lnTo>
                  <a:pt x="3722" y="4717"/>
                </a:lnTo>
                <a:lnTo>
                  <a:pt x="3722" y="4329"/>
                </a:lnTo>
                <a:close/>
                <a:moveTo>
                  <a:pt x="14" y="4329"/>
                </a:moveTo>
                <a:lnTo>
                  <a:pt x="2652" y="4329"/>
                </a:lnTo>
                <a:lnTo>
                  <a:pt x="2652" y="4717"/>
                </a:lnTo>
                <a:lnTo>
                  <a:pt x="14" y="4717"/>
                </a:lnTo>
                <a:lnTo>
                  <a:pt x="14" y="4329"/>
                </a:lnTo>
                <a:close/>
                <a:moveTo>
                  <a:pt x="3722" y="3665"/>
                </a:moveTo>
                <a:lnTo>
                  <a:pt x="6360" y="3665"/>
                </a:lnTo>
                <a:lnTo>
                  <a:pt x="6360" y="4053"/>
                </a:lnTo>
                <a:lnTo>
                  <a:pt x="3722" y="4053"/>
                </a:lnTo>
                <a:lnTo>
                  <a:pt x="3722" y="3665"/>
                </a:lnTo>
                <a:close/>
                <a:moveTo>
                  <a:pt x="14" y="3665"/>
                </a:moveTo>
                <a:lnTo>
                  <a:pt x="2652" y="3665"/>
                </a:lnTo>
                <a:lnTo>
                  <a:pt x="2652" y="4053"/>
                </a:lnTo>
                <a:lnTo>
                  <a:pt x="14" y="4053"/>
                </a:lnTo>
                <a:lnTo>
                  <a:pt x="14" y="3665"/>
                </a:lnTo>
                <a:close/>
                <a:moveTo>
                  <a:pt x="3722" y="3001"/>
                </a:moveTo>
                <a:lnTo>
                  <a:pt x="6360" y="3001"/>
                </a:lnTo>
                <a:lnTo>
                  <a:pt x="6360" y="3389"/>
                </a:lnTo>
                <a:lnTo>
                  <a:pt x="3722" y="3389"/>
                </a:lnTo>
                <a:lnTo>
                  <a:pt x="3722" y="3001"/>
                </a:lnTo>
                <a:close/>
                <a:moveTo>
                  <a:pt x="14" y="3001"/>
                </a:moveTo>
                <a:lnTo>
                  <a:pt x="2652" y="3001"/>
                </a:lnTo>
                <a:lnTo>
                  <a:pt x="2652" y="3389"/>
                </a:lnTo>
                <a:lnTo>
                  <a:pt x="14" y="3389"/>
                </a:lnTo>
                <a:lnTo>
                  <a:pt x="14" y="3001"/>
                </a:lnTo>
                <a:close/>
                <a:moveTo>
                  <a:pt x="3239" y="1500"/>
                </a:moveTo>
                <a:lnTo>
                  <a:pt x="3239" y="1774"/>
                </a:lnTo>
                <a:lnTo>
                  <a:pt x="3318" y="1758"/>
                </a:lnTo>
                <a:lnTo>
                  <a:pt x="3355" y="1748"/>
                </a:lnTo>
                <a:lnTo>
                  <a:pt x="3386" y="1733"/>
                </a:lnTo>
                <a:lnTo>
                  <a:pt x="3413" y="1716"/>
                </a:lnTo>
                <a:lnTo>
                  <a:pt x="3434" y="1694"/>
                </a:lnTo>
                <a:lnTo>
                  <a:pt x="3447" y="1669"/>
                </a:lnTo>
                <a:lnTo>
                  <a:pt x="3451" y="1638"/>
                </a:lnTo>
                <a:lnTo>
                  <a:pt x="3446" y="1610"/>
                </a:lnTo>
                <a:lnTo>
                  <a:pt x="3426" y="1584"/>
                </a:lnTo>
                <a:lnTo>
                  <a:pt x="3395" y="1561"/>
                </a:lnTo>
                <a:lnTo>
                  <a:pt x="3351" y="1540"/>
                </a:lnTo>
                <a:lnTo>
                  <a:pt x="3320" y="1528"/>
                </a:lnTo>
                <a:lnTo>
                  <a:pt x="3283" y="1513"/>
                </a:lnTo>
                <a:lnTo>
                  <a:pt x="3239" y="1500"/>
                </a:lnTo>
                <a:close/>
                <a:moveTo>
                  <a:pt x="3004" y="936"/>
                </a:moveTo>
                <a:lnTo>
                  <a:pt x="2936" y="947"/>
                </a:lnTo>
                <a:lnTo>
                  <a:pt x="2903" y="957"/>
                </a:lnTo>
                <a:lnTo>
                  <a:pt x="2874" y="971"/>
                </a:lnTo>
                <a:lnTo>
                  <a:pt x="2849" y="986"/>
                </a:lnTo>
                <a:lnTo>
                  <a:pt x="2830" y="1003"/>
                </a:lnTo>
                <a:lnTo>
                  <a:pt x="2814" y="1027"/>
                </a:lnTo>
                <a:lnTo>
                  <a:pt x="2810" y="1052"/>
                </a:lnTo>
                <a:lnTo>
                  <a:pt x="2816" y="1075"/>
                </a:lnTo>
                <a:lnTo>
                  <a:pt x="2830" y="1096"/>
                </a:lnTo>
                <a:lnTo>
                  <a:pt x="2851" y="1115"/>
                </a:lnTo>
                <a:lnTo>
                  <a:pt x="2878" y="1131"/>
                </a:lnTo>
                <a:lnTo>
                  <a:pt x="2907" y="1144"/>
                </a:lnTo>
                <a:lnTo>
                  <a:pt x="2940" y="1158"/>
                </a:lnTo>
                <a:lnTo>
                  <a:pt x="2973" y="1169"/>
                </a:lnTo>
                <a:lnTo>
                  <a:pt x="3004" y="1177"/>
                </a:lnTo>
                <a:lnTo>
                  <a:pt x="3004" y="936"/>
                </a:lnTo>
                <a:close/>
                <a:moveTo>
                  <a:pt x="3004" y="612"/>
                </a:moveTo>
                <a:lnTo>
                  <a:pt x="3239" y="612"/>
                </a:lnTo>
                <a:lnTo>
                  <a:pt x="3239" y="731"/>
                </a:lnTo>
                <a:lnTo>
                  <a:pt x="3322" y="741"/>
                </a:lnTo>
                <a:lnTo>
                  <a:pt x="3393" y="753"/>
                </a:lnTo>
                <a:lnTo>
                  <a:pt x="3457" y="768"/>
                </a:lnTo>
                <a:lnTo>
                  <a:pt x="3519" y="787"/>
                </a:lnTo>
                <a:lnTo>
                  <a:pt x="3577" y="812"/>
                </a:lnTo>
                <a:lnTo>
                  <a:pt x="3633" y="841"/>
                </a:lnTo>
                <a:lnTo>
                  <a:pt x="3691" y="876"/>
                </a:lnTo>
                <a:lnTo>
                  <a:pt x="3754" y="915"/>
                </a:lnTo>
                <a:lnTo>
                  <a:pt x="3523" y="1069"/>
                </a:lnTo>
                <a:lnTo>
                  <a:pt x="3461" y="1030"/>
                </a:lnTo>
                <a:lnTo>
                  <a:pt x="3393" y="990"/>
                </a:lnTo>
                <a:lnTo>
                  <a:pt x="3345" y="969"/>
                </a:lnTo>
                <a:lnTo>
                  <a:pt x="3295" y="951"/>
                </a:lnTo>
                <a:lnTo>
                  <a:pt x="3239" y="940"/>
                </a:lnTo>
                <a:lnTo>
                  <a:pt x="3239" y="1239"/>
                </a:lnTo>
                <a:lnTo>
                  <a:pt x="3366" y="1274"/>
                </a:lnTo>
                <a:lnTo>
                  <a:pt x="3486" y="1316"/>
                </a:lnTo>
                <a:lnTo>
                  <a:pt x="3596" y="1362"/>
                </a:lnTo>
                <a:lnTo>
                  <a:pt x="3652" y="1395"/>
                </a:lnTo>
                <a:lnTo>
                  <a:pt x="3698" y="1430"/>
                </a:lnTo>
                <a:lnTo>
                  <a:pt x="3735" y="1471"/>
                </a:lnTo>
                <a:lnTo>
                  <a:pt x="3760" y="1515"/>
                </a:lnTo>
                <a:lnTo>
                  <a:pt x="3776" y="1561"/>
                </a:lnTo>
                <a:lnTo>
                  <a:pt x="3779" y="1613"/>
                </a:lnTo>
                <a:lnTo>
                  <a:pt x="3776" y="1671"/>
                </a:lnTo>
                <a:lnTo>
                  <a:pt x="3760" y="1723"/>
                </a:lnTo>
                <a:lnTo>
                  <a:pt x="3737" y="1772"/>
                </a:lnTo>
                <a:lnTo>
                  <a:pt x="3702" y="1814"/>
                </a:lnTo>
                <a:lnTo>
                  <a:pt x="3660" y="1853"/>
                </a:lnTo>
                <a:lnTo>
                  <a:pt x="3606" y="1886"/>
                </a:lnTo>
                <a:lnTo>
                  <a:pt x="3548" y="1913"/>
                </a:lnTo>
                <a:lnTo>
                  <a:pt x="3482" y="1936"/>
                </a:lnTo>
                <a:lnTo>
                  <a:pt x="3409" y="1953"/>
                </a:lnTo>
                <a:lnTo>
                  <a:pt x="3328" y="1965"/>
                </a:lnTo>
                <a:lnTo>
                  <a:pt x="3239" y="1974"/>
                </a:lnTo>
                <a:lnTo>
                  <a:pt x="3239" y="2175"/>
                </a:lnTo>
                <a:lnTo>
                  <a:pt x="3004" y="2175"/>
                </a:lnTo>
                <a:lnTo>
                  <a:pt x="3004" y="1972"/>
                </a:lnTo>
                <a:lnTo>
                  <a:pt x="2917" y="1963"/>
                </a:lnTo>
                <a:lnTo>
                  <a:pt x="2838" y="1949"/>
                </a:lnTo>
                <a:lnTo>
                  <a:pt x="2762" y="1930"/>
                </a:lnTo>
                <a:lnTo>
                  <a:pt x="2695" y="1907"/>
                </a:lnTo>
                <a:lnTo>
                  <a:pt x="2629" y="1878"/>
                </a:lnTo>
                <a:lnTo>
                  <a:pt x="2569" y="1843"/>
                </a:lnTo>
                <a:lnTo>
                  <a:pt x="2509" y="1801"/>
                </a:lnTo>
                <a:lnTo>
                  <a:pt x="2453" y="1754"/>
                </a:lnTo>
                <a:lnTo>
                  <a:pt x="2708" y="1606"/>
                </a:lnTo>
                <a:lnTo>
                  <a:pt x="2745" y="1644"/>
                </a:lnTo>
                <a:lnTo>
                  <a:pt x="2787" y="1679"/>
                </a:lnTo>
                <a:lnTo>
                  <a:pt x="2832" y="1708"/>
                </a:lnTo>
                <a:lnTo>
                  <a:pt x="2882" y="1731"/>
                </a:lnTo>
                <a:lnTo>
                  <a:pt x="2940" y="1752"/>
                </a:lnTo>
                <a:lnTo>
                  <a:pt x="3004" y="1766"/>
                </a:lnTo>
                <a:lnTo>
                  <a:pt x="3004" y="1436"/>
                </a:lnTo>
                <a:lnTo>
                  <a:pt x="2890" y="1403"/>
                </a:lnTo>
                <a:lnTo>
                  <a:pt x="2791" y="1370"/>
                </a:lnTo>
                <a:lnTo>
                  <a:pt x="2706" y="1337"/>
                </a:lnTo>
                <a:lnTo>
                  <a:pt x="2637" y="1305"/>
                </a:lnTo>
                <a:lnTo>
                  <a:pt x="2589" y="1276"/>
                </a:lnTo>
                <a:lnTo>
                  <a:pt x="2550" y="1243"/>
                </a:lnTo>
                <a:lnTo>
                  <a:pt x="2519" y="1206"/>
                </a:lnTo>
                <a:lnTo>
                  <a:pt x="2498" y="1164"/>
                </a:lnTo>
                <a:lnTo>
                  <a:pt x="2484" y="1119"/>
                </a:lnTo>
                <a:lnTo>
                  <a:pt x="2480" y="1071"/>
                </a:lnTo>
                <a:lnTo>
                  <a:pt x="2484" y="1023"/>
                </a:lnTo>
                <a:lnTo>
                  <a:pt x="2500" y="978"/>
                </a:lnTo>
                <a:lnTo>
                  <a:pt x="2525" y="936"/>
                </a:lnTo>
                <a:lnTo>
                  <a:pt x="2558" y="899"/>
                </a:lnTo>
                <a:lnTo>
                  <a:pt x="2598" y="864"/>
                </a:lnTo>
                <a:lnTo>
                  <a:pt x="2644" y="836"/>
                </a:lnTo>
                <a:lnTo>
                  <a:pt x="2695" y="809"/>
                </a:lnTo>
                <a:lnTo>
                  <a:pt x="2751" y="787"/>
                </a:lnTo>
                <a:lnTo>
                  <a:pt x="2812" y="768"/>
                </a:lnTo>
                <a:lnTo>
                  <a:pt x="2907" y="747"/>
                </a:lnTo>
                <a:lnTo>
                  <a:pt x="3004" y="733"/>
                </a:lnTo>
                <a:lnTo>
                  <a:pt x="3004" y="612"/>
                </a:lnTo>
                <a:close/>
                <a:moveTo>
                  <a:pt x="1818" y="388"/>
                </a:moveTo>
                <a:lnTo>
                  <a:pt x="1784" y="459"/>
                </a:lnTo>
                <a:lnTo>
                  <a:pt x="1741" y="529"/>
                </a:lnTo>
                <a:lnTo>
                  <a:pt x="1687" y="594"/>
                </a:lnTo>
                <a:lnTo>
                  <a:pt x="1625" y="656"/>
                </a:lnTo>
                <a:lnTo>
                  <a:pt x="1554" y="712"/>
                </a:lnTo>
                <a:lnTo>
                  <a:pt x="1477" y="764"/>
                </a:lnTo>
                <a:lnTo>
                  <a:pt x="1392" y="810"/>
                </a:lnTo>
                <a:lnTo>
                  <a:pt x="1299" y="851"/>
                </a:lnTo>
                <a:lnTo>
                  <a:pt x="1203" y="884"/>
                </a:lnTo>
                <a:lnTo>
                  <a:pt x="1100" y="913"/>
                </a:lnTo>
                <a:lnTo>
                  <a:pt x="992" y="932"/>
                </a:lnTo>
                <a:lnTo>
                  <a:pt x="880" y="946"/>
                </a:lnTo>
                <a:lnTo>
                  <a:pt x="764" y="951"/>
                </a:lnTo>
                <a:lnTo>
                  <a:pt x="562" y="1799"/>
                </a:lnTo>
                <a:lnTo>
                  <a:pt x="660" y="1826"/>
                </a:lnTo>
                <a:lnTo>
                  <a:pt x="753" y="1859"/>
                </a:lnTo>
                <a:lnTo>
                  <a:pt x="842" y="1899"/>
                </a:lnTo>
                <a:lnTo>
                  <a:pt x="925" y="1943"/>
                </a:lnTo>
                <a:lnTo>
                  <a:pt x="1000" y="1994"/>
                </a:lnTo>
                <a:lnTo>
                  <a:pt x="1067" y="2048"/>
                </a:lnTo>
                <a:lnTo>
                  <a:pt x="1127" y="2106"/>
                </a:lnTo>
                <a:lnTo>
                  <a:pt x="1181" y="2169"/>
                </a:lnTo>
                <a:lnTo>
                  <a:pt x="1224" y="2235"/>
                </a:lnTo>
                <a:lnTo>
                  <a:pt x="1259" y="2304"/>
                </a:lnTo>
                <a:lnTo>
                  <a:pt x="5109" y="2304"/>
                </a:lnTo>
                <a:lnTo>
                  <a:pt x="5144" y="2235"/>
                </a:lnTo>
                <a:lnTo>
                  <a:pt x="5187" y="2169"/>
                </a:lnTo>
                <a:lnTo>
                  <a:pt x="5239" y="2106"/>
                </a:lnTo>
                <a:lnTo>
                  <a:pt x="5301" y="2048"/>
                </a:lnTo>
                <a:lnTo>
                  <a:pt x="5368" y="1994"/>
                </a:lnTo>
                <a:lnTo>
                  <a:pt x="5443" y="1943"/>
                </a:lnTo>
                <a:lnTo>
                  <a:pt x="5524" y="1899"/>
                </a:lnTo>
                <a:lnTo>
                  <a:pt x="5613" y="1859"/>
                </a:lnTo>
                <a:lnTo>
                  <a:pt x="5708" y="1826"/>
                </a:lnTo>
                <a:lnTo>
                  <a:pt x="5806" y="1799"/>
                </a:lnTo>
                <a:lnTo>
                  <a:pt x="5602" y="951"/>
                </a:lnTo>
                <a:lnTo>
                  <a:pt x="5488" y="946"/>
                </a:lnTo>
                <a:lnTo>
                  <a:pt x="5376" y="932"/>
                </a:lnTo>
                <a:lnTo>
                  <a:pt x="5268" y="913"/>
                </a:lnTo>
                <a:lnTo>
                  <a:pt x="5165" y="884"/>
                </a:lnTo>
                <a:lnTo>
                  <a:pt x="5067" y="851"/>
                </a:lnTo>
                <a:lnTo>
                  <a:pt x="4976" y="810"/>
                </a:lnTo>
                <a:lnTo>
                  <a:pt x="4891" y="764"/>
                </a:lnTo>
                <a:lnTo>
                  <a:pt x="4812" y="712"/>
                </a:lnTo>
                <a:lnTo>
                  <a:pt x="4743" y="656"/>
                </a:lnTo>
                <a:lnTo>
                  <a:pt x="4681" y="594"/>
                </a:lnTo>
                <a:lnTo>
                  <a:pt x="4627" y="529"/>
                </a:lnTo>
                <a:lnTo>
                  <a:pt x="4582" y="459"/>
                </a:lnTo>
                <a:lnTo>
                  <a:pt x="4550" y="388"/>
                </a:lnTo>
                <a:lnTo>
                  <a:pt x="1818" y="388"/>
                </a:lnTo>
                <a:close/>
                <a:moveTo>
                  <a:pt x="747" y="0"/>
                </a:moveTo>
                <a:lnTo>
                  <a:pt x="5619" y="0"/>
                </a:lnTo>
                <a:lnTo>
                  <a:pt x="5663" y="6"/>
                </a:lnTo>
                <a:lnTo>
                  <a:pt x="5704" y="19"/>
                </a:lnTo>
                <a:lnTo>
                  <a:pt x="5741" y="42"/>
                </a:lnTo>
                <a:lnTo>
                  <a:pt x="5770" y="71"/>
                </a:lnTo>
                <a:lnTo>
                  <a:pt x="5793" y="108"/>
                </a:lnTo>
                <a:lnTo>
                  <a:pt x="5808" y="148"/>
                </a:lnTo>
                <a:lnTo>
                  <a:pt x="6362" y="2453"/>
                </a:lnTo>
                <a:lnTo>
                  <a:pt x="6368" y="2497"/>
                </a:lnTo>
                <a:lnTo>
                  <a:pt x="6362" y="2540"/>
                </a:lnTo>
                <a:lnTo>
                  <a:pt x="6349" y="2580"/>
                </a:lnTo>
                <a:lnTo>
                  <a:pt x="6326" y="2619"/>
                </a:lnTo>
                <a:lnTo>
                  <a:pt x="6295" y="2650"/>
                </a:lnTo>
                <a:lnTo>
                  <a:pt x="6258" y="2671"/>
                </a:lnTo>
                <a:lnTo>
                  <a:pt x="6217" y="2687"/>
                </a:lnTo>
                <a:lnTo>
                  <a:pt x="6173" y="2692"/>
                </a:lnTo>
                <a:lnTo>
                  <a:pt x="193" y="2692"/>
                </a:lnTo>
                <a:lnTo>
                  <a:pt x="151" y="2687"/>
                </a:lnTo>
                <a:lnTo>
                  <a:pt x="110" y="2671"/>
                </a:lnTo>
                <a:lnTo>
                  <a:pt x="73" y="2650"/>
                </a:lnTo>
                <a:lnTo>
                  <a:pt x="42" y="2619"/>
                </a:lnTo>
                <a:lnTo>
                  <a:pt x="19" y="2580"/>
                </a:lnTo>
                <a:lnTo>
                  <a:pt x="4" y="2540"/>
                </a:lnTo>
                <a:lnTo>
                  <a:pt x="0" y="2497"/>
                </a:lnTo>
                <a:lnTo>
                  <a:pt x="6" y="2453"/>
                </a:lnTo>
                <a:lnTo>
                  <a:pt x="560" y="148"/>
                </a:lnTo>
                <a:lnTo>
                  <a:pt x="573" y="108"/>
                </a:lnTo>
                <a:lnTo>
                  <a:pt x="596" y="71"/>
                </a:lnTo>
                <a:lnTo>
                  <a:pt x="627" y="42"/>
                </a:lnTo>
                <a:lnTo>
                  <a:pt x="664" y="19"/>
                </a:lnTo>
                <a:lnTo>
                  <a:pt x="705" y="6"/>
                </a:lnTo>
                <a:lnTo>
                  <a:pt x="747" y="0"/>
                </a:lnTo>
                <a:close/>
              </a:path>
            </a:pathLst>
          </a:custGeom>
          <a:solidFill>
            <a:srgbClr val="75787B">
              <a:alpha val="50196"/>
            </a:srgbClr>
          </a:solidFill>
          <a:ln w="0">
            <a:noFill/>
            <a:prstDash val="solid"/>
            <a:round/>
            <a:headEnd/>
            <a:tailEnd/>
          </a:ln>
        </p:spPr>
        <p:txBody>
          <a:bodyPr vert="horz" wrap="square" lIns="68750" tIns="34375" rIns="68750" bIns="34375"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3"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401A4D00-4F47-4479-BB85-759B0ED9A9F8}"/>
              </a:ext>
            </a:extLst>
          </p:cNvPr>
          <p:cNvGrpSpPr/>
          <p:nvPr/>
        </p:nvGrpSpPr>
        <p:grpSpPr>
          <a:xfrm>
            <a:off x="10306595" y="1468094"/>
            <a:ext cx="726539" cy="492373"/>
            <a:chOff x="10076749" y="1315070"/>
            <a:chExt cx="900332" cy="553029"/>
          </a:xfrm>
        </p:grpSpPr>
        <p:sp>
          <p:nvSpPr>
            <p:cNvPr id="36" name="Freeform 18">
              <a:extLst>
                <a:ext uri="{FF2B5EF4-FFF2-40B4-BE49-F238E27FC236}">
                  <a16:creationId xmlns:a16="http://schemas.microsoft.com/office/drawing/2014/main" id="{1C2A4580-73E2-4C60-9277-67DDBBEA52B9}"/>
                </a:ext>
              </a:extLst>
            </p:cNvPr>
            <p:cNvSpPr>
              <a:spLocks noEditPoints="1"/>
            </p:cNvSpPr>
            <p:nvPr/>
          </p:nvSpPr>
          <p:spPr bwMode="auto">
            <a:xfrm>
              <a:off x="10076749" y="1457279"/>
              <a:ext cx="453252" cy="410820"/>
            </a:xfrm>
            <a:custGeom>
              <a:avLst/>
              <a:gdLst>
                <a:gd name="T0" fmla="*/ 222 w 443"/>
                <a:gd name="T1" fmla="*/ 0 h 442"/>
                <a:gd name="T2" fmla="*/ 0 w 443"/>
                <a:gd name="T3" fmla="*/ 221 h 442"/>
                <a:gd name="T4" fmla="*/ 222 w 443"/>
                <a:gd name="T5" fmla="*/ 442 h 442"/>
                <a:gd name="T6" fmla="*/ 443 w 443"/>
                <a:gd name="T7" fmla="*/ 221 h 442"/>
                <a:gd name="T8" fmla="*/ 222 w 443"/>
                <a:gd name="T9" fmla="*/ 0 h 442"/>
                <a:gd name="T10" fmla="*/ 288 w 443"/>
                <a:gd name="T11" fmla="*/ 354 h 442"/>
                <a:gd name="T12" fmla="*/ 288 w 443"/>
                <a:gd name="T13" fmla="*/ 354 h 442"/>
                <a:gd name="T14" fmla="*/ 273 w 443"/>
                <a:gd name="T15" fmla="*/ 361 h 442"/>
                <a:gd name="T16" fmla="*/ 269 w 443"/>
                <a:gd name="T17" fmla="*/ 362 h 442"/>
                <a:gd name="T18" fmla="*/ 263 w 443"/>
                <a:gd name="T19" fmla="*/ 364 h 442"/>
                <a:gd name="T20" fmla="*/ 255 w 443"/>
                <a:gd name="T21" fmla="*/ 366 h 442"/>
                <a:gd name="T22" fmla="*/ 249 w 443"/>
                <a:gd name="T23" fmla="*/ 367 h 442"/>
                <a:gd name="T24" fmla="*/ 239 w 443"/>
                <a:gd name="T25" fmla="*/ 369 h 442"/>
                <a:gd name="T26" fmla="*/ 235 w 443"/>
                <a:gd name="T27" fmla="*/ 369 h 442"/>
                <a:gd name="T28" fmla="*/ 222 w 443"/>
                <a:gd name="T29" fmla="*/ 370 h 442"/>
                <a:gd name="T30" fmla="*/ 72 w 443"/>
                <a:gd name="T31" fmla="*/ 221 h 442"/>
                <a:gd name="T32" fmla="*/ 73 w 443"/>
                <a:gd name="T33" fmla="*/ 208 h 442"/>
                <a:gd name="T34" fmla="*/ 74 w 443"/>
                <a:gd name="T35" fmla="*/ 204 h 442"/>
                <a:gd name="T36" fmla="*/ 75 w 443"/>
                <a:gd name="T37" fmla="*/ 193 h 442"/>
                <a:gd name="T38" fmla="*/ 76 w 443"/>
                <a:gd name="T39" fmla="*/ 188 h 442"/>
                <a:gd name="T40" fmla="*/ 78 w 443"/>
                <a:gd name="T41" fmla="*/ 180 h 442"/>
                <a:gd name="T42" fmla="*/ 80 w 443"/>
                <a:gd name="T43" fmla="*/ 173 h 442"/>
                <a:gd name="T44" fmla="*/ 82 w 443"/>
                <a:gd name="T45" fmla="*/ 169 h 442"/>
                <a:gd name="T46" fmla="*/ 88 w 443"/>
                <a:gd name="T47" fmla="*/ 155 h 442"/>
                <a:gd name="T48" fmla="*/ 88 w 443"/>
                <a:gd name="T49" fmla="*/ 154 h 442"/>
                <a:gd name="T50" fmla="*/ 93 w 443"/>
                <a:gd name="T51" fmla="*/ 146 h 442"/>
                <a:gd name="T52" fmla="*/ 297 w 443"/>
                <a:gd name="T53" fmla="*/ 349 h 442"/>
                <a:gd name="T54" fmla="*/ 288 w 443"/>
                <a:gd name="T55" fmla="*/ 354 h 442"/>
                <a:gd name="T56" fmla="*/ 370 w 443"/>
                <a:gd name="T57" fmla="*/ 234 h 442"/>
                <a:gd name="T58" fmla="*/ 370 w 443"/>
                <a:gd name="T59" fmla="*/ 238 h 442"/>
                <a:gd name="T60" fmla="*/ 368 w 443"/>
                <a:gd name="T61" fmla="*/ 249 h 442"/>
                <a:gd name="T62" fmla="*/ 367 w 443"/>
                <a:gd name="T63" fmla="*/ 254 h 442"/>
                <a:gd name="T64" fmla="*/ 365 w 443"/>
                <a:gd name="T65" fmla="*/ 262 h 442"/>
                <a:gd name="T66" fmla="*/ 363 w 443"/>
                <a:gd name="T67" fmla="*/ 269 h 442"/>
                <a:gd name="T68" fmla="*/ 361 w 443"/>
                <a:gd name="T69" fmla="*/ 273 h 442"/>
                <a:gd name="T70" fmla="*/ 355 w 443"/>
                <a:gd name="T71" fmla="*/ 287 h 442"/>
                <a:gd name="T72" fmla="*/ 355 w 443"/>
                <a:gd name="T73" fmla="*/ 288 h 442"/>
                <a:gd name="T74" fmla="*/ 350 w 443"/>
                <a:gd name="T75" fmla="*/ 296 h 442"/>
                <a:gd name="T76" fmla="*/ 146 w 443"/>
                <a:gd name="T77" fmla="*/ 92 h 442"/>
                <a:gd name="T78" fmla="*/ 155 w 443"/>
                <a:gd name="T79" fmla="*/ 88 h 442"/>
                <a:gd name="T80" fmla="*/ 155 w 443"/>
                <a:gd name="T81" fmla="*/ 88 h 442"/>
                <a:gd name="T82" fmla="*/ 170 w 443"/>
                <a:gd name="T83" fmla="*/ 81 h 442"/>
                <a:gd name="T84" fmla="*/ 174 w 443"/>
                <a:gd name="T85" fmla="*/ 80 h 442"/>
                <a:gd name="T86" fmla="*/ 180 w 443"/>
                <a:gd name="T87" fmla="*/ 78 h 442"/>
                <a:gd name="T88" fmla="*/ 188 w 443"/>
                <a:gd name="T89" fmla="*/ 76 h 442"/>
                <a:gd name="T90" fmla="*/ 194 w 443"/>
                <a:gd name="T91" fmla="*/ 74 h 442"/>
                <a:gd name="T92" fmla="*/ 204 w 443"/>
                <a:gd name="T93" fmla="*/ 73 h 442"/>
                <a:gd name="T94" fmla="*/ 208 w 443"/>
                <a:gd name="T95" fmla="*/ 72 h 442"/>
                <a:gd name="T96" fmla="*/ 222 w 443"/>
                <a:gd name="T97" fmla="*/ 72 h 442"/>
                <a:gd name="T98" fmla="*/ 371 w 443"/>
                <a:gd name="T99" fmla="*/ 221 h 442"/>
                <a:gd name="T100" fmla="*/ 370 w 443"/>
                <a:gd name="T101" fmla="*/ 23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3" h="442">
                  <a:moveTo>
                    <a:pt x="222" y="0"/>
                  </a:moveTo>
                  <a:cubicBezTo>
                    <a:pt x="99" y="0"/>
                    <a:pt x="0" y="99"/>
                    <a:pt x="0" y="221"/>
                  </a:cubicBezTo>
                  <a:cubicBezTo>
                    <a:pt x="0" y="343"/>
                    <a:pt x="99" y="442"/>
                    <a:pt x="222" y="442"/>
                  </a:cubicBezTo>
                  <a:cubicBezTo>
                    <a:pt x="344" y="442"/>
                    <a:pt x="443" y="343"/>
                    <a:pt x="443" y="221"/>
                  </a:cubicBezTo>
                  <a:cubicBezTo>
                    <a:pt x="443" y="99"/>
                    <a:pt x="344" y="0"/>
                    <a:pt x="222" y="0"/>
                  </a:cubicBezTo>
                  <a:close/>
                  <a:moveTo>
                    <a:pt x="288" y="354"/>
                  </a:moveTo>
                  <a:cubicBezTo>
                    <a:pt x="288" y="354"/>
                    <a:pt x="288" y="354"/>
                    <a:pt x="288" y="354"/>
                  </a:cubicBezTo>
                  <a:cubicBezTo>
                    <a:pt x="283" y="357"/>
                    <a:pt x="278" y="359"/>
                    <a:pt x="273" y="361"/>
                  </a:cubicBezTo>
                  <a:cubicBezTo>
                    <a:pt x="272" y="361"/>
                    <a:pt x="271" y="362"/>
                    <a:pt x="269" y="362"/>
                  </a:cubicBezTo>
                  <a:cubicBezTo>
                    <a:pt x="267" y="363"/>
                    <a:pt x="265" y="363"/>
                    <a:pt x="263" y="364"/>
                  </a:cubicBezTo>
                  <a:cubicBezTo>
                    <a:pt x="260" y="365"/>
                    <a:pt x="258" y="365"/>
                    <a:pt x="255" y="366"/>
                  </a:cubicBezTo>
                  <a:cubicBezTo>
                    <a:pt x="253" y="367"/>
                    <a:pt x="251" y="367"/>
                    <a:pt x="249" y="367"/>
                  </a:cubicBezTo>
                  <a:cubicBezTo>
                    <a:pt x="246" y="368"/>
                    <a:pt x="242" y="368"/>
                    <a:pt x="239" y="369"/>
                  </a:cubicBezTo>
                  <a:cubicBezTo>
                    <a:pt x="238" y="369"/>
                    <a:pt x="236" y="369"/>
                    <a:pt x="235" y="369"/>
                  </a:cubicBezTo>
                  <a:cubicBezTo>
                    <a:pt x="230" y="370"/>
                    <a:pt x="226" y="370"/>
                    <a:pt x="222" y="370"/>
                  </a:cubicBezTo>
                  <a:cubicBezTo>
                    <a:pt x="139" y="370"/>
                    <a:pt x="72" y="303"/>
                    <a:pt x="72" y="221"/>
                  </a:cubicBezTo>
                  <a:cubicBezTo>
                    <a:pt x="72" y="216"/>
                    <a:pt x="73" y="212"/>
                    <a:pt x="73" y="208"/>
                  </a:cubicBezTo>
                  <a:cubicBezTo>
                    <a:pt x="73" y="206"/>
                    <a:pt x="73" y="205"/>
                    <a:pt x="74" y="204"/>
                  </a:cubicBezTo>
                  <a:cubicBezTo>
                    <a:pt x="74" y="200"/>
                    <a:pt x="75" y="197"/>
                    <a:pt x="75" y="193"/>
                  </a:cubicBezTo>
                  <a:cubicBezTo>
                    <a:pt x="76" y="191"/>
                    <a:pt x="76" y="189"/>
                    <a:pt x="76" y="188"/>
                  </a:cubicBezTo>
                  <a:cubicBezTo>
                    <a:pt x="77" y="185"/>
                    <a:pt x="78" y="182"/>
                    <a:pt x="78" y="180"/>
                  </a:cubicBezTo>
                  <a:cubicBezTo>
                    <a:pt x="79" y="177"/>
                    <a:pt x="80" y="175"/>
                    <a:pt x="80" y="173"/>
                  </a:cubicBezTo>
                  <a:cubicBezTo>
                    <a:pt x="81" y="172"/>
                    <a:pt x="81" y="171"/>
                    <a:pt x="82" y="169"/>
                  </a:cubicBezTo>
                  <a:cubicBezTo>
                    <a:pt x="84" y="164"/>
                    <a:pt x="86" y="159"/>
                    <a:pt x="88" y="155"/>
                  </a:cubicBezTo>
                  <a:cubicBezTo>
                    <a:pt x="88" y="154"/>
                    <a:pt x="88" y="154"/>
                    <a:pt x="88" y="154"/>
                  </a:cubicBezTo>
                  <a:cubicBezTo>
                    <a:pt x="90" y="151"/>
                    <a:pt x="91" y="148"/>
                    <a:pt x="93" y="146"/>
                  </a:cubicBezTo>
                  <a:cubicBezTo>
                    <a:pt x="297" y="349"/>
                    <a:pt x="297" y="349"/>
                    <a:pt x="297" y="349"/>
                  </a:cubicBezTo>
                  <a:cubicBezTo>
                    <a:pt x="294" y="351"/>
                    <a:pt x="291" y="353"/>
                    <a:pt x="288" y="354"/>
                  </a:cubicBezTo>
                  <a:close/>
                  <a:moveTo>
                    <a:pt x="370" y="234"/>
                  </a:moveTo>
                  <a:cubicBezTo>
                    <a:pt x="370" y="236"/>
                    <a:pt x="370" y="237"/>
                    <a:pt x="370" y="238"/>
                  </a:cubicBezTo>
                  <a:cubicBezTo>
                    <a:pt x="369" y="242"/>
                    <a:pt x="369" y="245"/>
                    <a:pt x="368" y="249"/>
                  </a:cubicBezTo>
                  <a:cubicBezTo>
                    <a:pt x="368" y="250"/>
                    <a:pt x="367" y="252"/>
                    <a:pt x="367" y="254"/>
                  </a:cubicBezTo>
                  <a:cubicBezTo>
                    <a:pt x="366" y="257"/>
                    <a:pt x="366" y="259"/>
                    <a:pt x="365" y="262"/>
                  </a:cubicBezTo>
                  <a:cubicBezTo>
                    <a:pt x="364" y="264"/>
                    <a:pt x="363" y="266"/>
                    <a:pt x="363" y="269"/>
                  </a:cubicBezTo>
                  <a:cubicBezTo>
                    <a:pt x="362" y="270"/>
                    <a:pt x="362" y="271"/>
                    <a:pt x="361" y="273"/>
                  </a:cubicBezTo>
                  <a:cubicBezTo>
                    <a:pt x="359" y="278"/>
                    <a:pt x="357" y="282"/>
                    <a:pt x="355" y="287"/>
                  </a:cubicBezTo>
                  <a:cubicBezTo>
                    <a:pt x="355" y="287"/>
                    <a:pt x="355" y="288"/>
                    <a:pt x="355" y="288"/>
                  </a:cubicBezTo>
                  <a:cubicBezTo>
                    <a:pt x="353" y="291"/>
                    <a:pt x="352" y="293"/>
                    <a:pt x="350" y="296"/>
                  </a:cubicBezTo>
                  <a:cubicBezTo>
                    <a:pt x="146" y="92"/>
                    <a:pt x="146" y="92"/>
                    <a:pt x="146" y="92"/>
                  </a:cubicBezTo>
                  <a:cubicBezTo>
                    <a:pt x="149" y="91"/>
                    <a:pt x="152" y="89"/>
                    <a:pt x="155" y="88"/>
                  </a:cubicBezTo>
                  <a:cubicBezTo>
                    <a:pt x="155" y="88"/>
                    <a:pt x="155" y="88"/>
                    <a:pt x="155" y="88"/>
                  </a:cubicBezTo>
                  <a:cubicBezTo>
                    <a:pt x="160" y="85"/>
                    <a:pt x="165" y="83"/>
                    <a:pt x="170" y="81"/>
                  </a:cubicBezTo>
                  <a:cubicBezTo>
                    <a:pt x="171" y="81"/>
                    <a:pt x="172" y="80"/>
                    <a:pt x="174" y="80"/>
                  </a:cubicBezTo>
                  <a:cubicBezTo>
                    <a:pt x="176" y="79"/>
                    <a:pt x="178" y="78"/>
                    <a:pt x="180" y="78"/>
                  </a:cubicBezTo>
                  <a:cubicBezTo>
                    <a:pt x="183" y="77"/>
                    <a:pt x="186" y="76"/>
                    <a:pt x="188" y="76"/>
                  </a:cubicBezTo>
                  <a:cubicBezTo>
                    <a:pt x="190" y="75"/>
                    <a:pt x="192" y="75"/>
                    <a:pt x="194" y="74"/>
                  </a:cubicBezTo>
                  <a:cubicBezTo>
                    <a:pt x="197" y="74"/>
                    <a:pt x="201" y="73"/>
                    <a:pt x="204" y="73"/>
                  </a:cubicBezTo>
                  <a:cubicBezTo>
                    <a:pt x="206" y="73"/>
                    <a:pt x="207" y="73"/>
                    <a:pt x="208" y="72"/>
                  </a:cubicBezTo>
                  <a:cubicBezTo>
                    <a:pt x="213" y="72"/>
                    <a:pt x="217" y="72"/>
                    <a:pt x="222" y="72"/>
                  </a:cubicBezTo>
                  <a:cubicBezTo>
                    <a:pt x="304" y="72"/>
                    <a:pt x="371" y="139"/>
                    <a:pt x="371" y="221"/>
                  </a:cubicBezTo>
                  <a:cubicBezTo>
                    <a:pt x="371" y="225"/>
                    <a:pt x="370" y="230"/>
                    <a:pt x="370" y="234"/>
                  </a:cubicBezTo>
                  <a:close/>
                </a:path>
              </a:pathLst>
            </a:custGeom>
            <a:solidFill>
              <a:srgbClr val="FFC207"/>
            </a:solidFill>
            <a:ln>
              <a:noFill/>
            </a:ln>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39">
              <a:extLst>
                <a:ext uri="{FF2B5EF4-FFF2-40B4-BE49-F238E27FC236}">
                  <a16:creationId xmlns:a16="http://schemas.microsoft.com/office/drawing/2014/main" id="{7BC41E9E-DB12-497A-A8C0-B2BF7F56137E}"/>
                </a:ext>
              </a:extLst>
            </p:cNvPr>
            <p:cNvSpPr>
              <a:spLocks noChangeAspect="1" noEditPoints="1"/>
            </p:cNvSpPr>
            <p:nvPr/>
          </p:nvSpPr>
          <p:spPr bwMode="auto">
            <a:xfrm>
              <a:off x="10246927" y="1315070"/>
              <a:ext cx="730154" cy="474068"/>
            </a:xfrm>
            <a:custGeom>
              <a:avLst/>
              <a:gdLst>
                <a:gd name="T0" fmla="*/ 133 w 148"/>
                <a:gd name="T1" fmla="*/ 0 h 118"/>
                <a:gd name="T2" fmla="*/ 15 w 148"/>
                <a:gd name="T3" fmla="*/ 0 h 118"/>
                <a:gd name="T4" fmla="*/ 0 w 148"/>
                <a:gd name="T5" fmla="*/ 15 h 118"/>
                <a:gd name="T6" fmla="*/ 0 w 148"/>
                <a:gd name="T7" fmla="*/ 104 h 118"/>
                <a:gd name="T8" fmla="*/ 15 w 148"/>
                <a:gd name="T9" fmla="*/ 118 h 118"/>
                <a:gd name="T10" fmla="*/ 133 w 148"/>
                <a:gd name="T11" fmla="*/ 118 h 118"/>
                <a:gd name="T12" fmla="*/ 148 w 148"/>
                <a:gd name="T13" fmla="*/ 104 h 118"/>
                <a:gd name="T14" fmla="*/ 148 w 148"/>
                <a:gd name="T15" fmla="*/ 15 h 118"/>
                <a:gd name="T16" fmla="*/ 133 w 148"/>
                <a:gd name="T17" fmla="*/ 0 h 118"/>
                <a:gd name="T18" fmla="*/ 133 w 148"/>
                <a:gd name="T19" fmla="*/ 104 h 118"/>
                <a:gd name="T20" fmla="*/ 15 w 148"/>
                <a:gd name="T21" fmla="*/ 104 h 118"/>
                <a:gd name="T22" fmla="*/ 15 w 148"/>
                <a:gd name="T23" fmla="*/ 15 h 118"/>
                <a:gd name="T24" fmla="*/ 133 w 148"/>
                <a:gd name="T25" fmla="*/ 15 h 118"/>
                <a:gd name="T26" fmla="*/ 133 w 148"/>
                <a:gd name="T27" fmla="*/ 104 h 118"/>
                <a:gd name="T28" fmla="*/ 66 w 148"/>
                <a:gd name="T29" fmla="*/ 75 h 118"/>
                <a:gd name="T30" fmla="*/ 30 w 148"/>
                <a:gd name="T31" fmla="*/ 75 h 118"/>
                <a:gd name="T32" fmla="*/ 30 w 148"/>
                <a:gd name="T33" fmla="*/ 88 h 118"/>
                <a:gd name="T34" fmla="*/ 66 w 148"/>
                <a:gd name="T35" fmla="*/ 88 h 118"/>
                <a:gd name="T36" fmla="*/ 66 w 148"/>
                <a:gd name="T37" fmla="*/ 75 h 118"/>
                <a:gd name="T38" fmla="*/ 66 w 148"/>
                <a:gd name="T39" fmla="*/ 53 h 118"/>
                <a:gd name="T40" fmla="*/ 30 w 148"/>
                <a:gd name="T41" fmla="*/ 53 h 118"/>
                <a:gd name="T42" fmla="*/ 30 w 148"/>
                <a:gd name="T43" fmla="*/ 66 h 118"/>
                <a:gd name="T44" fmla="*/ 66 w 148"/>
                <a:gd name="T45" fmla="*/ 66 h 118"/>
                <a:gd name="T46" fmla="*/ 66 w 148"/>
                <a:gd name="T47" fmla="*/ 53 h 118"/>
                <a:gd name="T48" fmla="*/ 66 w 148"/>
                <a:gd name="T49" fmla="*/ 31 h 118"/>
                <a:gd name="T50" fmla="*/ 30 w 148"/>
                <a:gd name="T51" fmla="*/ 31 h 118"/>
                <a:gd name="T52" fmla="*/ 30 w 148"/>
                <a:gd name="T53" fmla="*/ 44 h 118"/>
                <a:gd name="T54" fmla="*/ 66 w 148"/>
                <a:gd name="T55" fmla="*/ 44 h 118"/>
                <a:gd name="T56" fmla="*/ 66 w 148"/>
                <a:gd name="T57" fmla="*/ 31 h 118"/>
                <a:gd name="T58" fmla="*/ 117 w 148"/>
                <a:gd name="T59" fmla="*/ 78 h 118"/>
                <a:gd name="T60" fmla="*/ 105 w 148"/>
                <a:gd name="T61" fmla="*/ 68 h 118"/>
                <a:gd name="T62" fmla="*/ 113 w 148"/>
                <a:gd name="T63" fmla="*/ 47 h 118"/>
                <a:gd name="T64" fmla="*/ 100 w 148"/>
                <a:gd name="T65" fmla="*/ 31 h 118"/>
                <a:gd name="T66" fmla="*/ 86 w 148"/>
                <a:gd name="T67" fmla="*/ 47 h 118"/>
                <a:gd name="T68" fmla="*/ 94 w 148"/>
                <a:gd name="T69" fmla="*/ 68 h 118"/>
                <a:gd name="T70" fmla="*/ 82 w 148"/>
                <a:gd name="T71" fmla="*/ 78 h 118"/>
                <a:gd name="T72" fmla="*/ 81 w 148"/>
                <a:gd name="T73" fmla="*/ 88 h 118"/>
                <a:gd name="T74" fmla="*/ 118 w 148"/>
                <a:gd name="T75" fmla="*/ 88 h 118"/>
                <a:gd name="T76" fmla="*/ 117 w 148"/>
                <a:gd name="T77" fmla="*/ 7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18">
                  <a:moveTo>
                    <a:pt x="133" y="0"/>
                  </a:moveTo>
                  <a:cubicBezTo>
                    <a:pt x="15" y="0"/>
                    <a:pt x="15" y="0"/>
                    <a:pt x="15" y="0"/>
                  </a:cubicBezTo>
                  <a:cubicBezTo>
                    <a:pt x="7" y="0"/>
                    <a:pt x="0" y="7"/>
                    <a:pt x="0" y="15"/>
                  </a:cubicBezTo>
                  <a:cubicBezTo>
                    <a:pt x="0" y="104"/>
                    <a:pt x="0" y="104"/>
                    <a:pt x="0" y="104"/>
                  </a:cubicBezTo>
                  <a:cubicBezTo>
                    <a:pt x="0" y="112"/>
                    <a:pt x="7" y="118"/>
                    <a:pt x="15" y="118"/>
                  </a:cubicBezTo>
                  <a:cubicBezTo>
                    <a:pt x="133" y="118"/>
                    <a:pt x="133" y="118"/>
                    <a:pt x="133" y="118"/>
                  </a:cubicBezTo>
                  <a:cubicBezTo>
                    <a:pt x="141" y="118"/>
                    <a:pt x="148" y="112"/>
                    <a:pt x="148" y="104"/>
                  </a:cubicBezTo>
                  <a:cubicBezTo>
                    <a:pt x="148" y="15"/>
                    <a:pt x="148" y="15"/>
                    <a:pt x="148" y="15"/>
                  </a:cubicBezTo>
                  <a:cubicBezTo>
                    <a:pt x="148" y="7"/>
                    <a:pt x="141" y="0"/>
                    <a:pt x="133" y="0"/>
                  </a:cubicBezTo>
                  <a:close/>
                  <a:moveTo>
                    <a:pt x="133" y="104"/>
                  </a:moveTo>
                  <a:cubicBezTo>
                    <a:pt x="15" y="104"/>
                    <a:pt x="15" y="104"/>
                    <a:pt x="15" y="104"/>
                  </a:cubicBezTo>
                  <a:cubicBezTo>
                    <a:pt x="15" y="15"/>
                    <a:pt x="15" y="15"/>
                    <a:pt x="15" y="15"/>
                  </a:cubicBezTo>
                  <a:cubicBezTo>
                    <a:pt x="133" y="15"/>
                    <a:pt x="133" y="15"/>
                    <a:pt x="133" y="15"/>
                  </a:cubicBezTo>
                  <a:lnTo>
                    <a:pt x="133" y="104"/>
                  </a:lnTo>
                  <a:close/>
                  <a:moveTo>
                    <a:pt x="66" y="75"/>
                  </a:moveTo>
                  <a:cubicBezTo>
                    <a:pt x="30" y="75"/>
                    <a:pt x="30" y="75"/>
                    <a:pt x="30" y="75"/>
                  </a:cubicBezTo>
                  <a:cubicBezTo>
                    <a:pt x="30" y="88"/>
                    <a:pt x="30" y="88"/>
                    <a:pt x="30" y="88"/>
                  </a:cubicBezTo>
                  <a:cubicBezTo>
                    <a:pt x="66" y="88"/>
                    <a:pt x="66" y="88"/>
                    <a:pt x="66" y="88"/>
                  </a:cubicBezTo>
                  <a:lnTo>
                    <a:pt x="66" y="75"/>
                  </a:lnTo>
                  <a:close/>
                  <a:moveTo>
                    <a:pt x="66" y="53"/>
                  </a:moveTo>
                  <a:cubicBezTo>
                    <a:pt x="30" y="53"/>
                    <a:pt x="30" y="53"/>
                    <a:pt x="30" y="53"/>
                  </a:cubicBezTo>
                  <a:cubicBezTo>
                    <a:pt x="30" y="66"/>
                    <a:pt x="30" y="66"/>
                    <a:pt x="30" y="66"/>
                  </a:cubicBezTo>
                  <a:cubicBezTo>
                    <a:pt x="66" y="66"/>
                    <a:pt x="66" y="66"/>
                    <a:pt x="66" y="66"/>
                  </a:cubicBezTo>
                  <a:lnTo>
                    <a:pt x="66" y="53"/>
                  </a:lnTo>
                  <a:close/>
                  <a:moveTo>
                    <a:pt x="66" y="31"/>
                  </a:moveTo>
                  <a:cubicBezTo>
                    <a:pt x="30" y="31"/>
                    <a:pt x="30" y="31"/>
                    <a:pt x="30" y="31"/>
                  </a:cubicBezTo>
                  <a:cubicBezTo>
                    <a:pt x="30" y="44"/>
                    <a:pt x="30" y="44"/>
                    <a:pt x="30" y="44"/>
                  </a:cubicBezTo>
                  <a:cubicBezTo>
                    <a:pt x="66" y="44"/>
                    <a:pt x="66" y="44"/>
                    <a:pt x="66" y="44"/>
                  </a:cubicBezTo>
                  <a:lnTo>
                    <a:pt x="66" y="31"/>
                  </a:lnTo>
                  <a:close/>
                  <a:moveTo>
                    <a:pt x="117" y="78"/>
                  </a:moveTo>
                  <a:cubicBezTo>
                    <a:pt x="117" y="78"/>
                    <a:pt x="105" y="75"/>
                    <a:pt x="105" y="68"/>
                  </a:cubicBezTo>
                  <a:cubicBezTo>
                    <a:pt x="105" y="62"/>
                    <a:pt x="113" y="59"/>
                    <a:pt x="113" y="47"/>
                  </a:cubicBezTo>
                  <a:cubicBezTo>
                    <a:pt x="113" y="37"/>
                    <a:pt x="110" y="31"/>
                    <a:pt x="100" y="31"/>
                  </a:cubicBezTo>
                  <a:cubicBezTo>
                    <a:pt x="89" y="31"/>
                    <a:pt x="86" y="37"/>
                    <a:pt x="86" y="47"/>
                  </a:cubicBezTo>
                  <a:cubicBezTo>
                    <a:pt x="86" y="59"/>
                    <a:pt x="94" y="62"/>
                    <a:pt x="94" y="68"/>
                  </a:cubicBezTo>
                  <a:cubicBezTo>
                    <a:pt x="94" y="75"/>
                    <a:pt x="82" y="78"/>
                    <a:pt x="82" y="78"/>
                  </a:cubicBezTo>
                  <a:cubicBezTo>
                    <a:pt x="81" y="78"/>
                    <a:pt x="81" y="88"/>
                    <a:pt x="81" y="88"/>
                  </a:cubicBezTo>
                  <a:cubicBezTo>
                    <a:pt x="118" y="88"/>
                    <a:pt x="118" y="88"/>
                    <a:pt x="118" y="88"/>
                  </a:cubicBezTo>
                  <a:cubicBezTo>
                    <a:pt x="118" y="88"/>
                    <a:pt x="118" y="78"/>
                    <a:pt x="117" y="78"/>
                  </a:cubicBezTo>
                  <a:close/>
                </a:path>
              </a:pathLst>
            </a:custGeom>
            <a:solidFill>
              <a:srgbClr val="FFC207">
                <a:alpha val="29020"/>
              </a:srgbClr>
            </a:solidFill>
            <a:ln>
              <a:noFill/>
            </a:ln>
            <a:extLst/>
          </p:spPr>
          <p:txBody>
            <a:bodyPr vert="horz" wrap="square" lIns="68750" tIns="34375" rIns="68750" bIns="34375"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8" name="Group 18">
            <a:extLst>
              <a:ext uri="{FF2B5EF4-FFF2-40B4-BE49-F238E27FC236}">
                <a16:creationId xmlns:a16="http://schemas.microsoft.com/office/drawing/2014/main" id="{32DAC636-E22D-4CF9-A9EA-245609D558BD}"/>
              </a:ext>
            </a:extLst>
          </p:cNvPr>
          <p:cNvGrpSpPr>
            <a:grpSpLocks noChangeAspect="1"/>
          </p:cNvGrpSpPr>
          <p:nvPr/>
        </p:nvGrpSpPr>
        <p:grpSpPr bwMode="auto">
          <a:xfrm>
            <a:off x="1492198" y="1358521"/>
            <a:ext cx="622589" cy="620297"/>
            <a:chOff x="4796" y="405"/>
            <a:chExt cx="719" cy="712"/>
          </a:xfrm>
          <a:solidFill>
            <a:srgbClr val="8DC032"/>
          </a:solidFill>
        </p:grpSpPr>
        <p:sp>
          <p:nvSpPr>
            <p:cNvPr id="39" name="Freeform 19">
              <a:extLst>
                <a:ext uri="{FF2B5EF4-FFF2-40B4-BE49-F238E27FC236}">
                  <a16:creationId xmlns:a16="http://schemas.microsoft.com/office/drawing/2014/main" id="{36690CEC-8EEB-44D9-ABF4-1E946C9D63D4}"/>
                </a:ext>
              </a:extLst>
            </p:cNvPr>
            <p:cNvSpPr>
              <a:spLocks noEditPoints="1"/>
            </p:cNvSpPr>
            <p:nvPr/>
          </p:nvSpPr>
          <p:spPr bwMode="auto">
            <a:xfrm>
              <a:off x="4796" y="405"/>
              <a:ext cx="335" cy="335"/>
            </a:xfrm>
            <a:custGeom>
              <a:avLst/>
              <a:gdLst>
                <a:gd name="T0" fmla="*/ 235 w 235"/>
                <a:gd name="T1" fmla="*/ 118 h 235"/>
                <a:gd name="T2" fmla="*/ 117 w 235"/>
                <a:gd name="T3" fmla="*/ 0 h 235"/>
                <a:gd name="T4" fmla="*/ 0 w 235"/>
                <a:gd name="T5" fmla="*/ 118 h 235"/>
                <a:gd name="T6" fmla="*/ 117 w 235"/>
                <a:gd name="T7" fmla="*/ 235 h 235"/>
                <a:gd name="T8" fmla="*/ 235 w 235"/>
                <a:gd name="T9" fmla="*/ 118 h 235"/>
                <a:gd name="T10" fmla="*/ 40 w 235"/>
                <a:gd name="T11" fmla="*/ 112 h 235"/>
                <a:gd name="T12" fmla="*/ 35 w 235"/>
                <a:gd name="T13" fmla="*/ 112 h 235"/>
                <a:gd name="T14" fmla="*/ 112 w 235"/>
                <a:gd name="T15" fmla="*/ 35 h 235"/>
                <a:gd name="T16" fmla="*/ 112 w 235"/>
                <a:gd name="T17" fmla="*/ 41 h 235"/>
                <a:gd name="T18" fmla="*/ 117 w 235"/>
                <a:gd name="T19" fmla="*/ 46 h 235"/>
                <a:gd name="T20" fmla="*/ 123 w 235"/>
                <a:gd name="T21" fmla="*/ 41 h 235"/>
                <a:gd name="T22" fmla="*/ 123 w 235"/>
                <a:gd name="T23" fmla="*/ 35 h 235"/>
                <a:gd name="T24" fmla="*/ 200 w 235"/>
                <a:gd name="T25" fmla="*/ 112 h 235"/>
                <a:gd name="T26" fmla="*/ 194 w 235"/>
                <a:gd name="T27" fmla="*/ 112 h 235"/>
                <a:gd name="T28" fmla="*/ 189 w 235"/>
                <a:gd name="T29" fmla="*/ 118 h 235"/>
                <a:gd name="T30" fmla="*/ 194 w 235"/>
                <a:gd name="T31" fmla="*/ 123 h 235"/>
                <a:gd name="T32" fmla="*/ 200 w 235"/>
                <a:gd name="T33" fmla="*/ 123 h 235"/>
                <a:gd name="T34" fmla="*/ 123 w 235"/>
                <a:gd name="T35" fmla="*/ 201 h 235"/>
                <a:gd name="T36" fmla="*/ 123 w 235"/>
                <a:gd name="T37" fmla="*/ 195 h 235"/>
                <a:gd name="T38" fmla="*/ 117 w 235"/>
                <a:gd name="T39" fmla="*/ 189 h 235"/>
                <a:gd name="T40" fmla="*/ 112 w 235"/>
                <a:gd name="T41" fmla="*/ 195 h 235"/>
                <a:gd name="T42" fmla="*/ 112 w 235"/>
                <a:gd name="T43" fmla="*/ 201 h 235"/>
                <a:gd name="T44" fmla="*/ 35 w 235"/>
                <a:gd name="T45" fmla="*/ 123 h 235"/>
                <a:gd name="T46" fmla="*/ 40 w 235"/>
                <a:gd name="T47" fmla="*/ 123 h 235"/>
                <a:gd name="T48" fmla="*/ 46 w 235"/>
                <a:gd name="T49" fmla="*/ 118 h 235"/>
                <a:gd name="T50" fmla="*/ 40 w 235"/>
                <a:gd name="T51" fmla="*/ 11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 h="235">
                  <a:moveTo>
                    <a:pt x="235" y="118"/>
                  </a:moveTo>
                  <a:cubicBezTo>
                    <a:pt x="235" y="53"/>
                    <a:pt x="182" y="0"/>
                    <a:pt x="117" y="0"/>
                  </a:cubicBezTo>
                  <a:cubicBezTo>
                    <a:pt x="53" y="0"/>
                    <a:pt x="0" y="53"/>
                    <a:pt x="0" y="118"/>
                  </a:cubicBezTo>
                  <a:cubicBezTo>
                    <a:pt x="0" y="183"/>
                    <a:pt x="53" y="235"/>
                    <a:pt x="117" y="235"/>
                  </a:cubicBezTo>
                  <a:cubicBezTo>
                    <a:pt x="182" y="235"/>
                    <a:pt x="235" y="183"/>
                    <a:pt x="235" y="118"/>
                  </a:cubicBezTo>
                  <a:close/>
                  <a:moveTo>
                    <a:pt x="40" y="112"/>
                  </a:moveTo>
                  <a:cubicBezTo>
                    <a:pt x="35" y="112"/>
                    <a:pt x="35" y="112"/>
                    <a:pt x="35" y="112"/>
                  </a:cubicBezTo>
                  <a:cubicBezTo>
                    <a:pt x="37" y="71"/>
                    <a:pt x="70" y="37"/>
                    <a:pt x="112" y="35"/>
                  </a:cubicBezTo>
                  <a:cubicBezTo>
                    <a:pt x="112" y="41"/>
                    <a:pt x="112" y="41"/>
                    <a:pt x="112" y="41"/>
                  </a:cubicBezTo>
                  <a:cubicBezTo>
                    <a:pt x="112" y="44"/>
                    <a:pt x="114" y="46"/>
                    <a:pt x="117" y="46"/>
                  </a:cubicBezTo>
                  <a:cubicBezTo>
                    <a:pt x="120" y="46"/>
                    <a:pt x="123" y="44"/>
                    <a:pt x="123" y="41"/>
                  </a:cubicBezTo>
                  <a:cubicBezTo>
                    <a:pt x="123" y="35"/>
                    <a:pt x="123" y="35"/>
                    <a:pt x="123" y="35"/>
                  </a:cubicBezTo>
                  <a:cubicBezTo>
                    <a:pt x="164" y="37"/>
                    <a:pt x="198" y="71"/>
                    <a:pt x="200" y="112"/>
                  </a:cubicBezTo>
                  <a:cubicBezTo>
                    <a:pt x="194" y="112"/>
                    <a:pt x="194" y="112"/>
                    <a:pt x="194" y="112"/>
                  </a:cubicBezTo>
                  <a:cubicBezTo>
                    <a:pt x="191" y="112"/>
                    <a:pt x="189" y="115"/>
                    <a:pt x="189" y="118"/>
                  </a:cubicBezTo>
                  <a:cubicBezTo>
                    <a:pt x="189" y="121"/>
                    <a:pt x="191" y="123"/>
                    <a:pt x="194" y="123"/>
                  </a:cubicBezTo>
                  <a:cubicBezTo>
                    <a:pt x="200" y="123"/>
                    <a:pt x="200" y="123"/>
                    <a:pt x="200" y="123"/>
                  </a:cubicBezTo>
                  <a:cubicBezTo>
                    <a:pt x="198" y="165"/>
                    <a:pt x="164" y="198"/>
                    <a:pt x="123" y="201"/>
                  </a:cubicBezTo>
                  <a:cubicBezTo>
                    <a:pt x="123" y="195"/>
                    <a:pt x="123" y="195"/>
                    <a:pt x="123" y="195"/>
                  </a:cubicBezTo>
                  <a:cubicBezTo>
                    <a:pt x="123" y="192"/>
                    <a:pt x="120" y="189"/>
                    <a:pt x="117" y="189"/>
                  </a:cubicBezTo>
                  <a:cubicBezTo>
                    <a:pt x="114" y="189"/>
                    <a:pt x="112" y="192"/>
                    <a:pt x="112" y="195"/>
                  </a:cubicBezTo>
                  <a:cubicBezTo>
                    <a:pt x="112" y="201"/>
                    <a:pt x="112" y="201"/>
                    <a:pt x="112" y="201"/>
                  </a:cubicBezTo>
                  <a:cubicBezTo>
                    <a:pt x="70" y="198"/>
                    <a:pt x="37" y="165"/>
                    <a:pt x="35" y="123"/>
                  </a:cubicBezTo>
                  <a:cubicBezTo>
                    <a:pt x="40" y="123"/>
                    <a:pt x="40" y="123"/>
                    <a:pt x="40" y="123"/>
                  </a:cubicBezTo>
                  <a:cubicBezTo>
                    <a:pt x="44" y="123"/>
                    <a:pt x="46" y="121"/>
                    <a:pt x="46" y="118"/>
                  </a:cubicBezTo>
                  <a:cubicBezTo>
                    <a:pt x="46" y="115"/>
                    <a:pt x="44" y="112"/>
                    <a:pt x="40" y="112"/>
                  </a:cubicBezTo>
                  <a:close/>
                </a:path>
              </a:pathLst>
            </a:custGeom>
            <a:solidFill>
              <a:srgbClr val="8DC032">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20">
              <a:extLst>
                <a:ext uri="{FF2B5EF4-FFF2-40B4-BE49-F238E27FC236}">
                  <a16:creationId xmlns:a16="http://schemas.microsoft.com/office/drawing/2014/main" id="{7157C36C-6C2B-451F-8FA6-04BB9F738B09}"/>
                </a:ext>
              </a:extLst>
            </p:cNvPr>
            <p:cNvSpPr>
              <a:spLocks/>
            </p:cNvSpPr>
            <p:nvPr/>
          </p:nvSpPr>
          <p:spPr bwMode="auto">
            <a:xfrm>
              <a:off x="4894" y="509"/>
              <a:ext cx="91" cy="103"/>
            </a:xfrm>
            <a:custGeom>
              <a:avLst/>
              <a:gdLst>
                <a:gd name="T0" fmla="*/ 9 w 64"/>
                <a:gd name="T1" fmla="*/ 72 h 72"/>
                <a:gd name="T2" fmla="*/ 12 w 64"/>
                <a:gd name="T3" fmla="*/ 71 h 72"/>
                <a:gd name="T4" fmla="*/ 40 w 64"/>
                <a:gd name="T5" fmla="*/ 57 h 72"/>
                <a:gd name="T6" fmla="*/ 48 w 64"/>
                <a:gd name="T7" fmla="*/ 60 h 72"/>
                <a:gd name="T8" fmla="*/ 64 w 64"/>
                <a:gd name="T9" fmla="*/ 45 h 72"/>
                <a:gd name="T10" fmla="*/ 57 w 64"/>
                <a:gd name="T11" fmla="*/ 32 h 72"/>
                <a:gd name="T12" fmla="*/ 57 w 64"/>
                <a:gd name="T13" fmla="*/ 8 h 72"/>
                <a:gd name="T14" fmla="*/ 48 w 64"/>
                <a:gd name="T15" fmla="*/ 0 h 72"/>
                <a:gd name="T16" fmla="*/ 48 w 64"/>
                <a:gd name="T17" fmla="*/ 0 h 72"/>
                <a:gd name="T18" fmla="*/ 39 w 64"/>
                <a:gd name="T19" fmla="*/ 9 h 72"/>
                <a:gd name="T20" fmla="*/ 39 w 64"/>
                <a:gd name="T21" fmla="*/ 33 h 72"/>
                <a:gd name="T22" fmla="*/ 33 w 64"/>
                <a:gd name="T23" fmla="*/ 44 h 72"/>
                <a:gd name="T24" fmla="*/ 5 w 64"/>
                <a:gd name="T25" fmla="*/ 58 h 72"/>
                <a:gd name="T26" fmla="*/ 2 w 64"/>
                <a:gd name="T27" fmla="*/ 68 h 72"/>
                <a:gd name="T28" fmla="*/ 9 w 64"/>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72">
                  <a:moveTo>
                    <a:pt x="9" y="72"/>
                  </a:moveTo>
                  <a:cubicBezTo>
                    <a:pt x="10" y="72"/>
                    <a:pt x="11" y="72"/>
                    <a:pt x="12" y="71"/>
                  </a:cubicBezTo>
                  <a:cubicBezTo>
                    <a:pt x="40" y="57"/>
                    <a:pt x="40" y="57"/>
                    <a:pt x="40" y="57"/>
                  </a:cubicBezTo>
                  <a:cubicBezTo>
                    <a:pt x="42" y="59"/>
                    <a:pt x="45" y="60"/>
                    <a:pt x="48" y="60"/>
                  </a:cubicBezTo>
                  <a:cubicBezTo>
                    <a:pt x="57" y="60"/>
                    <a:pt x="64" y="53"/>
                    <a:pt x="64" y="45"/>
                  </a:cubicBezTo>
                  <a:cubicBezTo>
                    <a:pt x="64" y="40"/>
                    <a:pt x="61" y="35"/>
                    <a:pt x="57" y="32"/>
                  </a:cubicBezTo>
                  <a:cubicBezTo>
                    <a:pt x="57" y="8"/>
                    <a:pt x="57" y="8"/>
                    <a:pt x="57" y="8"/>
                  </a:cubicBezTo>
                  <a:cubicBezTo>
                    <a:pt x="57" y="4"/>
                    <a:pt x="53" y="0"/>
                    <a:pt x="48" y="0"/>
                  </a:cubicBezTo>
                  <a:cubicBezTo>
                    <a:pt x="48" y="0"/>
                    <a:pt x="48" y="0"/>
                    <a:pt x="48" y="0"/>
                  </a:cubicBezTo>
                  <a:cubicBezTo>
                    <a:pt x="43" y="0"/>
                    <a:pt x="39" y="4"/>
                    <a:pt x="39" y="9"/>
                  </a:cubicBezTo>
                  <a:cubicBezTo>
                    <a:pt x="39" y="33"/>
                    <a:pt x="39" y="33"/>
                    <a:pt x="39" y="33"/>
                  </a:cubicBezTo>
                  <a:cubicBezTo>
                    <a:pt x="36" y="35"/>
                    <a:pt x="34" y="39"/>
                    <a:pt x="33" y="44"/>
                  </a:cubicBezTo>
                  <a:cubicBezTo>
                    <a:pt x="5" y="58"/>
                    <a:pt x="5" y="58"/>
                    <a:pt x="5" y="58"/>
                  </a:cubicBezTo>
                  <a:cubicBezTo>
                    <a:pt x="2" y="60"/>
                    <a:pt x="0" y="64"/>
                    <a:pt x="2" y="68"/>
                  </a:cubicBezTo>
                  <a:cubicBezTo>
                    <a:pt x="3" y="70"/>
                    <a:pt x="6" y="72"/>
                    <a:pt x="9" y="72"/>
                  </a:cubicBezTo>
                  <a:close/>
                </a:path>
              </a:pathLst>
            </a:custGeom>
            <a:solidFill>
              <a:srgbClr val="8DC032">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21">
              <a:extLst>
                <a:ext uri="{FF2B5EF4-FFF2-40B4-BE49-F238E27FC236}">
                  <a16:creationId xmlns:a16="http://schemas.microsoft.com/office/drawing/2014/main" id="{052629C1-7BDE-4B14-9399-90228BC4F808}"/>
                </a:ext>
              </a:extLst>
            </p:cNvPr>
            <p:cNvSpPr>
              <a:spLocks/>
            </p:cNvSpPr>
            <p:nvPr/>
          </p:nvSpPr>
          <p:spPr bwMode="auto">
            <a:xfrm>
              <a:off x="4874" y="559"/>
              <a:ext cx="550" cy="421"/>
            </a:xfrm>
            <a:custGeom>
              <a:avLst/>
              <a:gdLst>
                <a:gd name="T0" fmla="*/ 288 w 386"/>
                <a:gd name="T1" fmla="*/ 42 h 295"/>
                <a:gd name="T2" fmla="*/ 322 w 386"/>
                <a:gd name="T3" fmla="*/ 42 h 295"/>
                <a:gd name="T4" fmla="*/ 322 w 386"/>
                <a:gd name="T5" fmla="*/ 70 h 295"/>
                <a:gd name="T6" fmla="*/ 306 w 386"/>
                <a:gd name="T7" fmla="*/ 70 h 295"/>
                <a:gd name="T8" fmla="*/ 303 w 386"/>
                <a:gd name="T9" fmla="*/ 76 h 295"/>
                <a:gd name="T10" fmla="*/ 340 w 386"/>
                <a:gd name="T11" fmla="*/ 140 h 295"/>
                <a:gd name="T12" fmla="*/ 347 w 386"/>
                <a:gd name="T13" fmla="*/ 140 h 295"/>
                <a:gd name="T14" fmla="*/ 384 w 386"/>
                <a:gd name="T15" fmla="*/ 76 h 295"/>
                <a:gd name="T16" fmla="*/ 381 w 386"/>
                <a:gd name="T17" fmla="*/ 70 h 295"/>
                <a:gd name="T18" fmla="*/ 364 w 386"/>
                <a:gd name="T19" fmla="*/ 70 h 295"/>
                <a:gd name="T20" fmla="*/ 364 w 386"/>
                <a:gd name="T21" fmla="*/ 0 h 295"/>
                <a:gd name="T22" fmla="*/ 288 w 386"/>
                <a:gd name="T23" fmla="*/ 0 h 295"/>
                <a:gd name="T24" fmla="*/ 171 w 386"/>
                <a:gd name="T25" fmla="*/ 116 h 295"/>
                <a:gd name="T26" fmla="*/ 171 w 386"/>
                <a:gd name="T27" fmla="*/ 178 h 295"/>
                <a:gd name="T28" fmla="*/ 97 w 386"/>
                <a:gd name="T29" fmla="*/ 253 h 295"/>
                <a:gd name="T30" fmla="*/ 63 w 386"/>
                <a:gd name="T31" fmla="*/ 253 h 295"/>
                <a:gd name="T32" fmla="*/ 63 w 386"/>
                <a:gd name="T33" fmla="*/ 216 h 295"/>
                <a:gd name="T34" fmla="*/ 79 w 386"/>
                <a:gd name="T35" fmla="*/ 216 h 295"/>
                <a:gd name="T36" fmla="*/ 83 w 386"/>
                <a:gd name="T37" fmla="*/ 210 h 295"/>
                <a:gd name="T38" fmla="*/ 46 w 386"/>
                <a:gd name="T39" fmla="*/ 146 h 295"/>
                <a:gd name="T40" fmla="*/ 39 w 386"/>
                <a:gd name="T41" fmla="*/ 146 h 295"/>
                <a:gd name="T42" fmla="*/ 1 w 386"/>
                <a:gd name="T43" fmla="*/ 210 h 295"/>
                <a:gd name="T44" fmla="*/ 5 w 386"/>
                <a:gd name="T45" fmla="*/ 216 h 295"/>
                <a:gd name="T46" fmla="*/ 21 w 386"/>
                <a:gd name="T47" fmla="*/ 216 h 295"/>
                <a:gd name="T48" fmla="*/ 21 w 386"/>
                <a:gd name="T49" fmla="*/ 295 h 295"/>
                <a:gd name="T50" fmla="*/ 97 w 386"/>
                <a:gd name="T51" fmla="*/ 295 h 295"/>
                <a:gd name="T52" fmla="*/ 214 w 386"/>
                <a:gd name="T53" fmla="*/ 178 h 295"/>
                <a:gd name="T54" fmla="*/ 214 w 386"/>
                <a:gd name="T55" fmla="*/ 116 h 295"/>
                <a:gd name="T56" fmla="*/ 288 w 386"/>
                <a:gd name="T57" fmla="*/ 4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6" h="295">
                  <a:moveTo>
                    <a:pt x="288" y="42"/>
                  </a:moveTo>
                  <a:cubicBezTo>
                    <a:pt x="322" y="42"/>
                    <a:pt x="322" y="42"/>
                    <a:pt x="322" y="42"/>
                  </a:cubicBezTo>
                  <a:cubicBezTo>
                    <a:pt x="322" y="70"/>
                    <a:pt x="322" y="70"/>
                    <a:pt x="322" y="70"/>
                  </a:cubicBezTo>
                  <a:cubicBezTo>
                    <a:pt x="306" y="70"/>
                    <a:pt x="306" y="70"/>
                    <a:pt x="306" y="70"/>
                  </a:cubicBezTo>
                  <a:cubicBezTo>
                    <a:pt x="303" y="70"/>
                    <a:pt x="301" y="73"/>
                    <a:pt x="303" y="76"/>
                  </a:cubicBezTo>
                  <a:cubicBezTo>
                    <a:pt x="340" y="140"/>
                    <a:pt x="340" y="140"/>
                    <a:pt x="340" y="140"/>
                  </a:cubicBezTo>
                  <a:cubicBezTo>
                    <a:pt x="342" y="143"/>
                    <a:pt x="345" y="143"/>
                    <a:pt x="347" y="140"/>
                  </a:cubicBezTo>
                  <a:cubicBezTo>
                    <a:pt x="384" y="76"/>
                    <a:pt x="384" y="76"/>
                    <a:pt x="384" y="76"/>
                  </a:cubicBezTo>
                  <a:cubicBezTo>
                    <a:pt x="386" y="73"/>
                    <a:pt x="384" y="70"/>
                    <a:pt x="381" y="70"/>
                  </a:cubicBezTo>
                  <a:cubicBezTo>
                    <a:pt x="364" y="70"/>
                    <a:pt x="364" y="70"/>
                    <a:pt x="364" y="70"/>
                  </a:cubicBezTo>
                  <a:cubicBezTo>
                    <a:pt x="364" y="0"/>
                    <a:pt x="364" y="0"/>
                    <a:pt x="364" y="0"/>
                  </a:cubicBezTo>
                  <a:cubicBezTo>
                    <a:pt x="288" y="0"/>
                    <a:pt x="288" y="0"/>
                    <a:pt x="288" y="0"/>
                  </a:cubicBezTo>
                  <a:cubicBezTo>
                    <a:pt x="224" y="0"/>
                    <a:pt x="171" y="52"/>
                    <a:pt x="171" y="116"/>
                  </a:cubicBezTo>
                  <a:cubicBezTo>
                    <a:pt x="171" y="178"/>
                    <a:pt x="171" y="178"/>
                    <a:pt x="171" y="178"/>
                  </a:cubicBezTo>
                  <a:cubicBezTo>
                    <a:pt x="171" y="220"/>
                    <a:pt x="138" y="253"/>
                    <a:pt x="97" y="253"/>
                  </a:cubicBezTo>
                  <a:cubicBezTo>
                    <a:pt x="63" y="253"/>
                    <a:pt x="63" y="253"/>
                    <a:pt x="63" y="253"/>
                  </a:cubicBezTo>
                  <a:cubicBezTo>
                    <a:pt x="63" y="216"/>
                    <a:pt x="63" y="216"/>
                    <a:pt x="63" y="216"/>
                  </a:cubicBezTo>
                  <a:cubicBezTo>
                    <a:pt x="79" y="216"/>
                    <a:pt x="79" y="216"/>
                    <a:pt x="79" y="216"/>
                  </a:cubicBezTo>
                  <a:cubicBezTo>
                    <a:pt x="82" y="216"/>
                    <a:pt x="84" y="213"/>
                    <a:pt x="83" y="210"/>
                  </a:cubicBezTo>
                  <a:cubicBezTo>
                    <a:pt x="46" y="146"/>
                    <a:pt x="46" y="146"/>
                    <a:pt x="46" y="146"/>
                  </a:cubicBezTo>
                  <a:cubicBezTo>
                    <a:pt x="44" y="143"/>
                    <a:pt x="40" y="143"/>
                    <a:pt x="39" y="146"/>
                  </a:cubicBezTo>
                  <a:cubicBezTo>
                    <a:pt x="1" y="210"/>
                    <a:pt x="1" y="210"/>
                    <a:pt x="1" y="210"/>
                  </a:cubicBezTo>
                  <a:cubicBezTo>
                    <a:pt x="0" y="213"/>
                    <a:pt x="2" y="216"/>
                    <a:pt x="5" y="216"/>
                  </a:cubicBezTo>
                  <a:cubicBezTo>
                    <a:pt x="21" y="216"/>
                    <a:pt x="21" y="216"/>
                    <a:pt x="21" y="216"/>
                  </a:cubicBezTo>
                  <a:cubicBezTo>
                    <a:pt x="21" y="295"/>
                    <a:pt x="21" y="295"/>
                    <a:pt x="21" y="295"/>
                  </a:cubicBezTo>
                  <a:cubicBezTo>
                    <a:pt x="97" y="295"/>
                    <a:pt x="97" y="295"/>
                    <a:pt x="97" y="295"/>
                  </a:cubicBezTo>
                  <a:cubicBezTo>
                    <a:pt x="161" y="295"/>
                    <a:pt x="214" y="243"/>
                    <a:pt x="214" y="178"/>
                  </a:cubicBezTo>
                  <a:cubicBezTo>
                    <a:pt x="214" y="116"/>
                    <a:pt x="214" y="116"/>
                    <a:pt x="214" y="116"/>
                  </a:cubicBezTo>
                  <a:cubicBezTo>
                    <a:pt x="214" y="75"/>
                    <a:pt x="247" y="42"/>
                    <a:pt x="288" y="42"/>
                  </a:cubicBezTo>
                  <a:close/>
                </a:path>
              </a:pathLst>
            </a:custGeom>
            <a:solidFill>
              <a:srgbClr val="8DC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22">
              <a:extLst>
                <a:ext uri="{FF2B5EF4-FFF2-40B4-BE49-F238E27FC236}">
                  <a16:creationId xmlns:a16="http://schemas.microsoft.com/office/drawing/2014/main" id="{B9591980-AA10-4165-8528-C8F43DA49698}"/>
                </a:ext>
              </a:extLst>
            </p:cNvPr>
            <p:cNvSpPr>
              <a:spLocks noEditPoints="1"/>
            </p:cNvSpPr>
            <p:nvPr/>
          </p:nvSpPr>
          <p:spPr bwMode="auto">
            <a:xfrm>
              <a:off x="5179" y="782"/>
              <a:ext cx="336" cy="335"/>
            </a:xfrm>
            <a:custGeom>
              <a:avLst/>
              <a:gdLst>
                <a:gd name="T0" fmla="*/ 118 w 236"/>
                <a:gd name="T1" fmla="*/ 0 h 235"/>
                <a:gd name="T2" fmla="*/ 0 w 236"/>
                <a:gd name="T3" fmla="*/ 117 h 235"/>
                <a:gd name="T4" fmla="*/ 118 w 236"/>
                <a:gd name="T5" fmla="*/ 235 h 235"/>
                <a:gd name="T6" fmla="*/ 236 w 236"/>
                <a:gd name="T7" fmla="*/ 117 h 235"/>
                <a:gd name="T8" fmla="*/ 118 w 236"/>
                <a:gd name="T9" fmla="*/ 0 h 235"/>
                <a:gd name="T10" fmla="*/ 118 w 236"/>
                <a:gd name="T11" fmla="*/ 206 h 235"/>
                <a:gd name="T12" fmla="*/ 29 w 236"/>
                <a:gd name="T13" fmla="*/ 117 h 235"/>
                <a:gd name="T14" fmla="*/ 118 w 236"/>
                <a:gd name="T15" fmla="*/ 29 h 235"/>
                <a:gd name="T16" fmla="*/ 207 w 236"/>
                <a:gd name="T17" fmla="*/ 117 h 235"/>
                <a:gd name="T18" fmla="*/ 118 w 236"/>
                <a:gd name="T19" fmla="*/ 20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5">
                  <a:moveTo>
                    <a:pt x="118" y="0"/>
                  </a:moveTo>
                  <a:cubicBezTo>
                    <a:pt x="53" y="0"/>
                    <a:pt x="0" y="53"/>
                    <a:pt x="0" y="117"/>
                  </a:cubicBezTo>
                  <a:cubicBezTo>
                    <a:pt x="0" y="182"/>
                    <a:pt x="53" y="235"/>
                    <a:pt x="118" y="235"/>
                  </a:cubicBezTo>
                  <a:cubicBezTo>
                    <a:pt x="183" y="235"/>
                    <a:pt x="236" y="182"/>
                    <a:pt x="236" y="117"/>
                  </a:cubicBezTo>
                  <a:cubicBezTo>
                    <a:pt x="236" y="53"/>
                    <a:pt x="183" y="0"/>
                    <a:pt x="118" y="0"/>
                  </a:cubicBezTo>
                  <a:close/>
                  <a:moveTo>
                    <a:pt x="118" y="206"/>
                  </a:moveTo>
                  <a:cubicBezTo>
                    <a:pt x="69" y="206"/>
                    <a:pt x="29" y="167"/>
                    <a:pt x="29" y="117"/>
                  </a:cubicBezTo>
                  <a:cubicBezTo>
                    <a:pt x="29" y="68"/>
                    <a:pt x="69" y="29"/>
                    <a:pt x="118" y="29"/>
                  </a:cubicBezTo>
                  <a:cubicBezTo>
                    <a:pt x="167" y="29"/>
                    <a:pt x="207" y="68"/>
                    <a:pt x="207" y="117"/>
                  </a:cubicBezTo>
                  <a:cubicBezTo>
                    <a:pt x="207" y="167"/>
                    <a:pt x="167" y="206"/>
                    <a:pt x="118" y="206"/>
                  </a:cubicBezTo>
                  <a:close/>
                </a:path>
              </a:pathLst>
            </a:custGeom>
            <a:solidFill>
              <a:srgbClr val="8DC032">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23">
              <a:extLst>
                <a:ext uri="{FF2B5EF4-FFF2-40B4-BE49-F238E27FC236}">
                  <a16:creationId xmlns:a16="http://schemas.microsoft.com/office/drawing/2014/main" id="{6F8F008F-7CEB-486F-8B5F-1DF9214B5714}"/>
                </a:ext>
              </a:extLst>
            </p:cNvPr>
            <p:cNvSpPr>
              <a:spLocks noEditPoints="1"/>
            </p:cNvSpPr>
            <p:nvPr/>
          </p:nvSpPr>
          <p:spPr bwMode="auto">
            <a:xfrm>
              <a:off x="5253" y="854"/>
              <a:ext cx="188" cy="189"/>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74 w 132"/>
                <a:gd name="T11" fmla="*/ 103 h 132"/>
                <a:gd name="T12" fmla="*/ 74 w 132"/>
                <a:gd name="T13" fmla="*/ 111 h 132"/>
                <a:gd name="T14" fmla="*/ 70 w 132"/>
                <a:gd name="T15" fmla="*/ 116 h 132"/>
                <a:gd name="T16" fmla="*/ 63 w 132"/>
                <a:gd name="T17" fmla="*/ 116 h 132"/>
                <a:gd name="T18" fmla="*/ 58 w 132"/>
                <a:gd name="T19" fmla="*/ 112 h 132"/>
                <a:gd name="T20" fmla="*/ 58 w 132"/>
                <a:gd name="T21" fmla="*/ 105 h 132"/>
                <a:gd name="T22" fmla="*/ 42 w 132"/>
                <a:gd name="T23" fmla="*/ 101 h 132"/>
                <a:gd name="T24" fmla="*/ 39 w 132"/>
                <a:gd name="T25" fmla="*/ 96 h 132"/>
                <a:gd name="T26" fmla="*/ 41 w 132"/>
                <a:gd name="T27" fmla="*/ 86 h 132"/>
                <a:gd name="T28" fmla="*/ 46 w 132"/>
                <a:gd name="T29" fmla="*/ 84 h 132"/>
                <a:gd name="T30" fmla="*/ 63 w 132"/>
                <a:gd name="T31" fmla="*/ 87 h 132"/>
                <a:gd name="T32" fmla="*/ 70 w 132"/>
                <a:gd name="T33" fmla="*/ 85 h 132"/>
                <a:gd name="T34" fmla="*/ 72 w 132"/>
                <a:gd name="T35" fmla="*/ 82 h 132"/>
                <a:gd name="T36" fmla="*/ 61 w 132"/>
                <a:gd name="T37" fmla="*/ 74 h 132"/>
                <a:gd name="T38" fmla="*/ 38 w 132"/>
                <a:gd name="T39" fmla="*/ 51 h 132"/>
                <a:gd name="T40" fmla="*/ 57 w 132"/>
                <a:gd name="T41" fmla="*/ 28 h 132"/>
                <a:gd name="T42" fmla="*/ 56 w 132"/>
                <a:gd name="T43" fmla="*/ 21 h 132"/>
                <a:gd name="T44" fmla="*/ 61 w 132"/>
                <a:gd name="T45" fmla="*/ 17 h 132"/>
                <a:gd name="T46" fmla="*/ 67 w 132"/>
                <a:gd name="T47" fmla="*/ 17 h 132"/>
                <a:gd name="T48" fmla="*/ 67 w 132"/>
                <a:gd name="T49" fmla="*/ 17 h 132"/>
                <a:gd name="T50" fmla="*/ 72 w 132"/>
                <a:gd name="T51" fmla="*/ 21 h 132"/>
                <a:gd name="T52" fmla="*/ 72 w 132"/>
                <a:gd name="T53" fmla="*/ 27 h 132"/>
                <a:gd name="T54" fmla="*/ 86 w 132"/>
                <a:gd name="T55" fmla="*/ 29 h 132"/>
                <a:gd name="T56" fmla="*/ 89 w 132"/>
                <a:gd name="T57" fmla="*/ 35 h 132"/>
                <a:gd name="T58" fmla="*/ 86 w 132"/>
                <a:gd name="T59" fmla="*/ 44 h 132"/>
                <a:gd name="T60" fmla="*/ 81 w 132"/>
                <a:gd name="T61" fmla="*/ 47 h 132"/>
                <a:gd name="T62" fmla="*/ 67 w 132"/>
                <a:gd name="T63" fmla="*/ 44 h 132"/>
                <a:gd name="T64" fmla="*/ 61 w 132"/>
                <a:gd name="T65" fmla="*/ 46 h 132"/>
                <a:gd name="T66" fmla="*/ 59 w 132"/>
                <a:gd name="T67" fmla="*/ 49 h 132"/>
                <a:gd name="T68" fmla="*/ 72 w 132"/>
                <a:gd name="T69" fmla="*/ 56 h 132"/>
                <a:gd name="T70" fmla="*/ 94 w 132"/>
                <a:gd name="T71" fmla="*/ 80 h 132"/>
                <a:gd name="T72" fmla="*/ 74 w 132"/>
                <a:gd name="T73" fmla="*/ 10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cubicBezTo>
                    <a:pt x="30" y="0"/>
                    <a:pt x="0" y="30"/>
                    <a:pt x="0" y="66"/>
                  </a:cubicBezTo>
                  <a:cubicBezTo>
                    <a:pt x="0" y="103"/>
                    <a:pt x="30" y="132"/>
                    <a:pt x="66" y="132"/>
                  </a:cubicBezTo>
                  <a:cubicBezTo>
                    <a:pt x="103" y="132"/>
                    <a:pt x="132" y="103"/>
                    <a:pt x="132" y="66"/>
                  </a:cubicBezTo>
                  <a:cubicBezTo>
                    <a:pt x="132" y="30"/>
                    <a:pt x="103" y="0"/>
                    <a:pt x="66" y="0"/>
                  </a:cubicBezTo>
                  <a:close/>
                  <a:moveTo>
                    <a:pt x="74" y="103"/>
                  </a:moveTo>
                  <a:cubicBezTo>
                    <a:pt x="74" y="111"/>
                    <a:pt x="74" y="111"/>
                    <a:pt x="74" y="111"/>
                  </a:cubicBezTo>
                  <a:cubicBezTo>
                    <a:pt x="74" y="114"/>
                    <a:pt x="72" y="116"/>
                    <a:pt x="70" y="116"/>
                  </a:cubicBezTo>
                  <a:cubicBezTo>
                    <a:pt x="63" y="116"/>
                    <a:pt x="63" y="116"/>
                    <a:pt x="63" y="116"/>
                  </a:cubicBezTo>
                  <a:cubicBezTo>
                    <a:pt x="60" y="116"/>
                    <a:pt x="58" y="114"/>
                    <a:pt x="58" y="112"/>
                  </a:cubicBezTo>
                  <a:cubicBezTo>
                    <a:pt x="58" y="105"/>
                    <a:pt x="58" y="105"/>
                    <a:pt x="58" y="105"/>
                  </a:cubicBezTo>
                  <a:cubicBezTo>
                    <a:pt x="52" y="104"/>
                    <a:pt x="47" y="103"/>
                    <a:pt x="42" y="101"/>
                  </a:cubicBezTo>
                  <a:cubicBezTo>
                    <a:pt x="40" y="100"/>
                    <a:pt x="38" y="98"/>
                    <a:pt x="39" y="96"/>
                  </a:cubicBezTo>
                  <a:cubicBezTo>
                    <a:pt x="41" y="86"/>
                    <a:pt x="41" y="86"/>
                    <a:pt x="41" y="86"/>
                  </a:cubicBezTo>
                  <a:cubicBezTo>
                    <a:pt x="41" y="84"/>
                    <a:pt x="44" y="83"/>
                    <a:pt x="46" y="84"/>
                  </a:cubicBezTo>
                  <a:cubicBezTo>
                    <a:pt x="50" y="85"/>
                    <a:pt x="56" y="87"/>
                    <a:pt x="63" y="87"/>
                  </a:cubicBezTo>
                  <a:cubicBezTo>
                    <a:pt x="66" y="87"/>
                    <a:pt x="68" y="86"/>
                    <a:pt x="70" y="85"/>
                  </a:cubicBezTo>
                  <a:cubicBezTo>
                    <a:pt x="71" y="84"/>
                    <a:pt x="72" y="83"/>
                    <a:pt x="72" y="82"/>
                  </a:cubicBezTo>
                  <a:cubicBezTo>
                    <a:pt x="72" y="79"/>
                    <a:pt x="70" y="77"/>
                    <a:pt x="61" y="74"/>
                  </a:cubicBezTo>
                  <a:cubicBezTo>
                    <a:pt x="50" y="71"/>
                    <a:pt x="38" y="65"/>
                    <a:pt x="38" y="51"/>
                  </a:cubicBezTo>
                  <a:cubicBezTo>
                    <a:pt x="37" y="40"/>
                    <a:pt x="45" y="32"/>
                    <a:pt x="57" y="28"/>
                  </a:cubicBezTo>
                  <a:cubicBezTo>
                    <a:pt x="56" y="21"/>
                    <a:pt x="56" y="21"/>
                    <a:pt x="56" y="21"/>
                  </a:cubicBezTo>
                  <a:cubicBezTo>
                    <a:pt x="56" y="19"/>
                    <a:pt x="58" y="17"/>
                    <a:pt x="61" y="17"/>
                  </a:cubicBezTo>
                  <a:cubicBezTo>
                    <a:pt x="67" y="17"/>
                    <a:pt x="67" y="17"/>
                    <a:pt x="67" y="17"/>
                  </a:cubicBezTo>
                  <a:cubicBezTo>
                    <a:pt x="67" y="17"/>
                    <a:pt x="67" y="17"/>
                    <a:pt x="67" y="17"/>
                  </a:cubicBezTo>
                  <a:cubicBezTo>
                    <a:pt x="70" y="17"/>
                    <a:pt x="72" y="19"/>
                    <a:pt x="72" y="21"/>
                  </a:cubicBezTo>
                  <a:cubicBezTo>
                    <a:pt x="72" y="27"/>
                    <a:pt x="72" y="27"/>
                    <a:pt x="72" y="27"/>
                  </a:cubicBezTo>
                  <a:cubicBezTo>
                    <a:pt x="77" y="27"/>
                    <a:pt x="81" y="28"/>
                    <a:pt x="86" y="29"/>
                  </a:cubicBezTo>
                  <a:cubicBezTo>
                    <a:pt x="88" y="30"/>
                    <a:pt x="89" y="33"/>
                    <a:pt x="89" y="35"/>
                  </a:cubicBezTo>
                  <a:cubicBezTo>
                    <a:pt x="86" y="44"/>
                    <a:pt x="86" y="44"/>
                    <a:pt x="86" y="44"/>
                  </a:cubicBezTo>
                  <a:cubicBezTo>
                    <a:pt x="86" y="46"/>
                    <a:pt x="83" y="47"/>
                    <a:pt x="81" y="47"/>
                  </a:cubicBezTo>
                  <a:cubicBezTo>
                    <a:pt x="78" y="45"/>
                    <a:pt x="74" y="44"/>
                    <a:pt x="67" y="44"/>
                  </a:cubicBezTo>
                  <a:cubicBezTo>
                    <a:pt x="64" y="44"/>
                    <a:pt x="62" y="45"/>
                    <a:pt x="61" y="46"/>
                  </a:cubicBezTo>
                  <a:cubicBezTo>
                    <a:pt x="60" y="47"/>
                    <a:pt x="59" y="48"/>
                    <a:pt x="59" y="49"/>
                  </a:cubicBezTo>
                  <a:cubicBezTo>
                    <a:pt x="60" y="51"/>
                    <a:pt x="63" y="53"/>
                    <a:pt x="72" y="56"/>
                  </a:cubicBezTo>
                  <a:cubicBezTo>
                    <a:pt x="87" y="61"/>
                    <a:pt x="93" y="68"/>
                    <a:pt x="94" y="80"/>
                  </a:cubicBezTo>
                  <a:cubicBezTo>
                    <a:pt x="94" y="91"/>
                    <a:pt x="86" y="100"/>
                    <a:pt x="74" y="103"/>
                  </a:cubicBezTo>
                  <a:close/>
                </a:path>
              </a:pathLst>
            </a:custGeom>
            <a:solidFill>
              <a:srgbClr val="8DC032">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4" name="Freeform 158">
            <a:extLst>
              <a:ext uri="{FF2B5EF4-FFF2-40B4-BE49-F238E27FC236}">
                <a16:creationId xmlns:a16="http://schemas.microsoft.com/office/drawing/2014/main" id="{206FFB70-87AB-48A7-9BFC-368EED0EB165}"/>
              </a:ext>
            </a:extLst>
          </p:cNvPr>
          <p:cNvSpPr>
            <a:spLocks noEditPoints="1"/>
          </p:cNvSpPr>
          <p:nvPr/>
        </p:nvSpPr>
        <p:spPr bwMode="auto">
          <a:xfrm rot="5400000">
            <a:off x="8089876" y="1598147"/>
            <a:ext cx="365760" cy="365760"/>
          </a:xfrm>
          <a:custGeom>
            <a:avLst/>
            <a:gdLst>
              <a:gd name="T0" fmla="*/ 33 w 132"/>
              <a:gd name="T1" fmla="*/ 92 h 121"/>
              <a:gd name="T2" fmla="*/ 34 w 132"/>
              <a:gd name="T3" fmla="*/ 28 h 121"/>
              <a:gd name="T4" fmla="*/ 59 w 132"/>
              <a:gd name="T5" fmla="*/ 15 h 121"/>
              <a:gd name="T6" fmla="*/ 59 w 132"/>
              <a:gd name="T7" fmla="*/ 0 h 121"/>
              <a:gd name="T8" fmla="*/ 23 w 132"/>
              <a:gd name="T9" fmla="*/ 17 h 121"/>
              <a:gd name="T10" fmla="*/ 22 w 132"/>
              <a:gd name="T11" fmla="*/ 103 h 121"/>
              <a:gd name="T12" fmla="*/ 9 w 132"/>
              <a:gd name="T13" fmla="*/ 115 h 121"/>
              <a:gd name="T14" fmla="*/ 50 w 132"/>
              <a:gd name="T15" fmla="*/ 118 h 121"/>
              <a:gd name="T16" fmla="*/ 50 w 132"/>
              <a:gd name="T17" fmla="*/ 75 h 121"/>
              <a:gd name="T18" fmla="*/ 33 w 132"/>
              <a:gd name="T19" fmla="*/ 92 h 121"/>
              <a:gd name="T20" fmla="*/ 82 w 132"/>
              <a:gd name="T21" fmla="*/ 4 h 121"/>
              <a:gd name="T22" fmla="*/ 82 w 132"/>
              <a:gd name="T23" fmla="*/ 47 h 121"/>
              <a:gd name="T24" fmla="*/ 99 w 132"/>
              <a:gd name="T25" fmla="*/ 29 h 121"/>
              <a:gd name="T26" fmla="*/ 98 w 132"/>
              <a:gd name="T27" fmla="*/ 93 h 121"/>
              <a:gd name="T28" fmla="*/ 73 w 132"/>
              <a:gd name="T29" fmla="*/ 106 h 121"/>
              <a:gd name="T30" fmla="*/ 73 w 132"/>
              <a:gd name="T31" fmla="*/ 121 h 121"/>
              <a:gd name="T32" fmla="*/ 109 w 132"/>
              <a:gd name="T33" fmla="*/ 104 h 121"/>
              <a:gd name="T34" fmla="*/ 110 w 132"/>
              <a:gd name="T35" fmla="*/ 19 h 121"/>
              <a:gd name="T36" fmla="*/ 123 w 132"/>
              <a:gd name="T37" fmla="*/ 6 h 121"/>
              <a:gd name="T38" fmla="*/ 82 w 132"/>
              <a:gd name="T39"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21">
                <a:moveTo>
                  <a:pt x="33" y="92"/>
                </a:moveTo>
                <a:cubicBezTo>
                  <a:pt x="16" y="74"/>
                  <a:pt x="17" y="46"/>
                  <a:pt x="34" y="28"/>
                </a:cubicBezTo>
                <a:cubicBezTo>
                  <a:pt x="41" y="21"/>
                  <a:pt x="50" y="17"/>
                  <a:pt x="59" y="15"/>
                </a:cubicBezTo>
                <a:cubicBezTo>
                  <a:pt x="59" y="0"/>
                  <a:pt x="59" y="0"/>
                  <a:pt x="59" y="0"/>
                </a:cubicBezTo>
                <a:cubicBezTo>
                  <a:pt x="46" y="2"/>
                  <a:pt x="33" y="7"/>
                  <a:pt x="23" y="17"/>
                </a:cubicBezTo>
                <a:cubicBezTo>
                  <a:pt x="0" y="41"/>
                  <a:pt x="0" y="79"/>
                  <a:pt x="22" y="103"/>
                </a:cubicBezTo>
                <a:cubicBezTo>
                  <a:pt x="9" y="115"/>
                  <a:pt x="9" y="115"/>
                  <a:pt x="9" y="115"/>
                </a:cubicBezTo>
                <a:cubicBezTo>
                  <a:pt x="50" y="118"/>
                  <a:pt x="50" y="118"/>
                  <a:pt x="50" y="118"/>
                </a:cubicBezTo>
                <a:cubicBezTo>
                  <a:pt x="50" y="75"/>
                  <a:pt x="50" y="75"/>
                  <a:pt x="50" y="75"/>
                </a:cubicBezTo>
                <a:lnTo>
                  <a:pt x="33" y="92"/>
                </a:lnTo>
                <a:close/>
                <a:moveTo>
                  <a:pt x="82" y="4"/>
                </a:moveTo>
                <a:cubicBezTo>
                  <a:pt x="82" y="47"/>
                  <a:pt x="82" y="47"/>
                  <a:pt x="82" y="47"/>
                </a:cubicBezTo>
                <a:cubicBezTo>
                  <a:pt x="99" y="29"/>
                  <a:pt x="99" y="29"/>
                  <a:pt x="99" y="29"/>
                </a:cubicBezTo>
                <a:cubicBezTo>
                  <a:pt x="116" y="47"/>
                  <a:pt x="115" y="76"/>
                  <a:pt x="98" y="93"/>
                </a:cubicBezTo>
                <a:cubicBezTo>
                  <a:pt x="91" y="100"/>
                  <a:pt x="82" y="104"/>
                  <a:pt x="73" y="106"/>
                </a:cubicBezTo>
                <a:cubicBezTo>
                  <a:pt x="73" y="121"/>
                  <a:pt x="73" y="121"/>
                  <a:pt x="73" y="121"/>
                </a:cubicBezTo>
                <a:cubicBezTo>
                  <a:pt x="86" y="120"/>
                  <a:pt x="99" y="114"/>
                  <a:pt x="109" y="104"/>
                </a:cubicBezTo>
                <a:cubicBezTo>
                  <a:pt x="132" y="80"/>
                  <a:pt x="132" y="43"/>
                  <a:pt x="110" y="19"/>
                </a:cubicBezTo>
                <a:cubicBezTo>
                  <a:pt x="123" y="6"/>
                  <a:pt x="123" y="6"/>
                  <a:pt x="123" y="6"/>
                </a:cubicBezTo>
                <a:lnTo>
                  <a:pt x="82" y="4"/>
                </a:lnTo>
                <a:close/>
              </a:path>
            </a:pathLst>
          </a:custGeom>
          <a:solidFill>
            <a:srgbClr val="04AC7C"/>
          </a:solidFill>
          <a:ln>
            <a:noFill/>
          </a:ln>
        </p:spPr>
        <p:txBody>
          <a:bodyPr vert="horz" wrap="square" lIns="68750" tIns="34375" rIns="68750" bIns="34375"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111">
            <a:extLst>
              <a:ext uri="{FF2B5EF4-FFF2-40B4-BE49-F238E27FC236}">
                <a16:creationId xmlns:a16="http://schemas.microsoft.com/office/drawing/2014/main" id="{3DBC767B-5824-4023-9141-0BAD9B6D30D3}"/>
              </a:ext>
            </a:extLst>
          </p:cNvPr>
          <p:cNvSpPr>
            <a:spLocks noEditPoints="1"/>
          </p:cNvSpPr>
          <p:nvPr/>
        </p:nvSpPr>
        <p:spPr bwMode="auto">
          <a:xfrm rot="2650721">
            <a:off x="8268807" y="1350382"/>
            <a:ext cx="613899" cy="618151"/>
          </a:xfrm>
          <a:custGeom>
            <a:avLst/>
            <a:gdLst>
              <a:gd name="T0" fmla="*/ 319 w 487"/>
              <a:gd name="T1" fmla="*/ 11 h 461"/>
              <a:gd name="T2" fmla="*/ 278 w 487"/>
              <a:gd name="T3" fmla="*/ 11 h 461"/>
              <a:gd name="T4" fmla="*/ 11 w 487"/>
              <a:gd name="T5" fmla="*/ 263 h 461"/>
              <a:gd name="T6" fmla="*/ 11 w 487"/>
              <a:gd name="T7" fmla="*/ 302 h 461"/>
              <a:gd name="T8" fmla="*/ 168 w 487"/>
              <a:gd name="T9" fmla="*/ 450 h 461"/>
              <a:gd name="T10" fmla="*/ 209 w 487"/>
              <a:gd name="T11" fmla="*/ 450 h 461"/>
              <a:gd name="T12" fmla="*/ 476 w 487"/>
              <a:gd name="T13" fmla="*/ 199 h 461"/>
              <a:gd name="T14" fmla="*/ 476 w 487"/>
              <a:gd name="T15" fmla="*/ 159 h 461"/>
              <a:gd name="T16" fmla="*/ 319 w 487"/>
              <a:gd name="T17" fmla="*/ 11 h 461"/>
              <a:gd name="T18" fmla="*/ 336 w 487"/>
              <a:gd name="T19" fmla="*/ 294 h 461"/>
              <a:gd name="T20" fmla="*/ 336 w 487"/>
              <a:gd name="T21" fmla="*/ 302 h 461"/>
              <a:gd name="T22" fmla="*/ 319 w 487"/>
              <a:gd name="T23" fmla="*/ 318 h 461"/>
              <a:gd name="T24" fmla="*/ 311 w 487"/>
              <a:gd name="T25" fmla="*/ 318 h 461"/>
              <a:gd name="T26" fmla="*/ 297 w 487"/>
              <a:gd name="T27" fmla="*/ 305 h 461"/>
              <a:gd name="T28" fmla="*/ 225 w 487"/>
              <a:gd name="T29" fmla="*/ 312 h 461"/>
              <a:gd name="T30" fmla="*/ 225 w 487"/>
              <a:gd name="T31" fmla="*/ 297 h 461"/>
              <a:gd name="T32" fmla="*/ 240 w 487"/>
              <a:gd name="T33" fmla="*/ 282 h 461"/>
              <a:gd name="T34" fmla="*/ 251 w 487"/>
              <a:gd name="T35" fmla="*/ 281 h 461"/>
              <a:gd name="T36" fmla="*/ 268 w 487"/>
              <a:gd name="T37" fmla="*/ 278 h 461"/>
              <a:gd name="T38" fmla="*/ 293 w 487"/>
              <a:gd name="T39" fmla="*/ 254 h 461"/>
              <a:gd name="T40" fmla="*/ 293 w 487"/>
              <a:gd name="T41" fmla="*/ 233 h 461"/>
              <a:gd name="T42" fmla="*/ 270 w 487"/>
              <a:gd name="T43" fmla="*/ 233 h 461"/>
              <a:gd name="T44" fmla="*/ 245 w 487"/>
              <a:gd name="T45" fmla="*/ 256 h 461"/>
              <a:gd name="T46" fmla="*/ 165 w 487"/>
              <a:gd name="T47" fmla="*/ 256 h 461"/>
              <a:gd name="T48" fmla="*/ 165 w 487"/>
              <a:gd name="T49" fmla="*/ 180 h 461"/>
              <a:gd name="T50" fmla="*/ 151 w 487"/>
              <a:gd name="T51" fmla="*/ 167 h 461"/>
              <a:gd name="T52" fmla="*/ 151 w 487"/>
              <a:gd name="T53" fmla="*/ 159 h 461"/>
              <a:gd name="T54" fmla="*/ 168 w 487"/>
              <a:gd name="T55" fmla="*/ 144 h 461"/>
              <a:gd name="T56" fmla="*/ 176 w 487"/>
              <a:gd name="T57" fmla="*/ 144 h 461"/>
              <a:gd name="T58" fmla="*/ 190 w 487"/>
              <a:gd name="T59" fmla="*/ 156 h 461"/>
              <a:gd name="T60" fmla="*/ 261 w 487"/>
              <a:gd name="T61" fmla="*/ 149 h 461"/>
              <a:gd name="T62" fmla="*/ 262 w 487"/>
              <a:gd name="T63" fmla="*/ 164 h 461"/>
              <a:gd name="T64" fmla="*/ 246 w 487"/>
              <a:gd name="T65" fmla="*/ 179 h 461"/>
              <a:gd name="T66" fmla="*/ 236 w 487"/>
              <a:gd name="T67" fmla="*/ 180 h 461"/>
              <a:gd name="T68" fmla="*/ 219 w 487"/>
              <a:gd name="T69" fmla="*/ 184 h 461"/>
              <a:gd name="T70" fmla="*/ 194 w 487"/>
              <a:gd name="T71" fmla="*/ 208 h 461"/>
              <a:gd name="T72" fmla="*/ 194 w 487"/>
              <a:gd name="T73" fmla="*/ 229 h 461"/>
              <a:gd name="T74" fmla="*/ 216 w 487"/>
              <a:gd name="T75" fmla="*/ 229 h 461"/>
              <a:gd name="T76" fmla="*/ 241 w 487"/>
              <a:gd name="T77" fmla="*/ 205 h 461"/>
              <a:gd name="T78" fmla="*/ 322 w 487"/>
              <a:gd name="T79" fmla="*/ 205 h 461"/>
              <a:gd name="T80" fmla="*/ 322 w 487"/>
              <a:gd name="T81" fmla="*/ 282 h 461"/>
              <a:gd name="T82" fmla="*/ 336 w 487"/>
              <a:gd name="T83" fmla="*/ 29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7" h="461">
                <a:moveTo>
                  <a:pt x="319" y="11"/>
                </a:moveTo>
                <a:cubicBezTo>
                  <a:pt x="308" y="0"/>
                  <a:pt x="289" y="0"/>
                  <a:pt x="278" y="11"/>
                </a:cubicBezTo>
                <a:cubicBezTo>
                  <a:pt x="11" y="263"/>
                  <a:pt x="11" y="263"/>
                  <a:pt x="11" y="263"/>
                </a:cubicBezTo>
                <a:cubicBezTo>
                  <a:pt x="0" y="274"/>
                  <a:pt x="0" y="292"/>
                  <a:pt x="11" y="302"/>
                </a:cubicBezTo>
                <a:cubicBezTo>
                  <a:pt x="168" y="450"/>
                  <a:pt x="168" y="450"/>
                  <a:pt x="168" y="450"/>
                </a:cubicBezTo>
                <a:cubicBezTo>
                  <a:pt x="179" y="461"/>
                  <a:pt x="198" y="461"/>
                  <a:pt x="209" y="450"/>
                </a:cubicBezTo>
                <a:cubicBezTo>
                  <a:pt x="476" y="199"/>
                  <a:pt x="476" y="199"/>
                  <a:pt x="476" y="199"/>
                </a:cubicBezTo>
                <a:cubicBezTo>
                  <a:pt x="487" y="188"/>
                  <a:pt x="487" y="170"/>
                  <a:pt x="476" y="159"/>
                </a:cubicBezTo>
                <a:lnTo>
                  <a:pt x="319" y="11"/>
                </a:lnTo>
                <a:close/>
                <a:moveTo>
                  <a:pt x="336" y="294"/>
                </a:moveTo>
                <a:cubicBezTo>
                  <a:pt x="338" y="297"/>
                  <a:pt x="338" y="300"/>
                  <a:pt x="336" y="302"/>
                </a:cubicBezTo>
                <a:cubicBezTo>
                  <a:pt x="319" y="318"/>
                  <a:pt x="319" y="318"/>
                  <a:pt x="319" y="318"/>
                </a:cubicBezTo>
                <a:cubicBezTo>
                  <a:pt x="317" y="320"/>
                  <a:pt x="313" y="320"/>
                  <a:pt x="311" y="318"/>
                </a:cubicBezTo>
                <a:cubicBezTo>
                  <a:pt x="307" y="314"/>
                  <a:pt x="297" y="305"/>
                  <a:pt x="297" y="305"/>
                </a:cubicBezTo>
                <a:cubicBezTo>
                  <a:pt x="277" y="324"/>
                  <a:pt x="248" y="326"/>
                  <a:pt x="225" y="312"/>
                </a:cubicBezTo>
                <a:cubicBezTo>
                  <a:pt x="220" y="309"/>
                  <a:pt x="220" y="302"/>
                  <a:pt x="225" y="297"/>
                </a:cubicBezTo>
                <a:cubicBezTo>
                  <a:pt x="240" y="282"/>
                  <a:pt x="240" y="282"/>
                  <a:pt x="240" y="282"/>
                </a:cubicBezTo>
                <a:cubicBezTo>
                  <a:pt x="243" y="280"/>
                  <a:pt x="248" y="280"/>
                  <a:pt x="251" y="281"/>
                </a:cubicBezTo>
                <a:cubicBezTo>
                  <a:pt x="257" y="283"/>
                  <a:pt x="263" y="282"/>
                  <a:pt x="268" y="278"/>
                </a:cubicBezTo>
                <a:cubicBezTo>
                  <a:pt x="293" y="254"/>
                  <a:pt x="293" y="254"/>
                  <a:pt x="293" y="254"/>
                </a:cubicBezTo>
                <a:cubicBezTo>
                  <a:pt x="299" y="248"/>
                  <a:pt x="299" y="239"/>
                  <a:pt x="293" y="233"/>
                </a:cubicBezTo>
                <a:cubicBezTo>
                  <a:pt x="287" y="227"/>
                  <a:pt x="277" y="227"/>
                  <a:pt x="270" y="233"/>
                </a:cubicBezTo>
                <a:cubicBezTo>
                  <a:pt x="245" y="256"/>
                  <a:pt x="245" y="256"/>
                  <a:pt x="245" y="256"/>
                </a:cubicBezTo>
                <a:cubicBezTo>
                  <a:pt x="223" y="278"/>
                  <a:pt x="187" y="278"/>
                  <a:pt x="165" y="256"/>
                </a:cubicBezTo>
                <a:cubicBezTo>
                  <a:pt x="143" y="235"/>
                  <a:pt x="143" y="201"/>
                  <a:pt x="165" y="180"/>
                </a:cubicBezTo>
                <a:cubicBezTo>
                  <a:pt x="151" y="167"/>
                  <a:pt x="151" y="167"/>
                  <a:pt x="151" y="167"/>
                </a:cubicBezTo>
                <a:cubicBezTo>
                  <a:pt x="149" y="165"/>
                  <a:pt x="149" y="162"/>
                  <a:pt x="151" y="159"/>
                </a:cubicBezTo>
                <a:cubicBezTo>
                  <a:pt x="168" y="144"/>
                  <a:pt x="168" y="144"/>
                  <a:pt x="168" y="144"/>
                </a:cubicBezTo>
                <a:cubicBezTo>
                  <a:pt x="170" y="141"/>
                  <a:pt x="174" y="141"/>
                  <a:pt x="176" y="144"/>
                </a:cubicBezTo>
                <a:cubicBezTo>
                  <a:pt x="180" y="147"/>
                  <a:pt x="190" y="157"/>
                  <a:pt x="190" y="156"/>
                </a:cubicBezTo>
                <a:cubicBezTo>
                  <a:pt x="209" y="138"/>
                  <a:pt x="239" y="136"/>
                  <a:pt x="261" y="149"/>
                </a:cubicBezTo>
                <a:cubicBezTo>
                  <a:pt x="267" y="153"/>
                  <a:pt x="267" y="160"/>
                  <a:pt x="262" y="164"/>
                </a:cubicBezTo>
                <a:cubicBezTo>
                  <a:pt x="246" y="179"/>
                  <a:pt x="246" y="179"/>
                  <a:pt x="246" y="179"/>
                </a:cubicBezTo>
                <a:cubicBezTo>
                  <a:pt x="244" y="182"/>
                  <a:pt x="239" y="182"/>
                  <a:pt x="236" y="180"/>
                </a:cubicBezTo>
                <a:cubicBezTo>
                  <a:pt x="230" y="179"/>
                  <a:pt x="223" y="180"/>
                  <a:pt x="219" y="184"/>
                </a:cubicBezTo>
                <a:cubicBezTo>
                  <a:pt x="194" y="208"/>
                  <a:pt x="194" y="208"/>
                  <a:pt x="194" y="208"/>
                </a:cubicBezTo>
                <a:cubicBezTo>
                  <a:pt x="188" y="214"/>
                  <a:pt x="188" y="223"/>
                  <a:pt x="194" y="229"/>
                </a:cubicBezTo>
                <a:cubicBezTo>
                  <a:pt x="200" y="235"/>
                  <a:pt x="210" y="235"/>
                  <a:pt x="216" y="229"/>
                </a:cubicBezTo>
                <a:cubicBezTo>
                  <a:pt x="241" y="205"/>
                  <a:pt x="241" y="205"/>
                  <a:pt x="241" y="205"/>
                </a:cubicBezTo>
                <a:cubicBezTo>
                  <a:pt x="264" y="184"/>
                  <a:pt x="300" y="184"/>
                  <a:pt x="322" y="205"/>
                </a:cubicBezTo>
                <a:cubicBezTo>
                  <a:pt x="344" y="226"/>
                  <a:pt x="344" y="260"/>
                  <a:pt x="322" y="282"/>
                </a:cubicBezTo>
                <a:lnTo>
                  <a:pt x="336" y="294"/>
                </a:lnTo>
                <a:close/>
              </a:path>
            </a:pathLst>
          </a:custGeom>
          <a:solidFill>
            <a:srgbClr val="06E4A5">
              <a:alpha val="25882"/>
            </a:srgbClr>
          </a:solidFill>
          <a:ln w="0">
            <a:noFill/>
            <a:prstDash val="solid"/>
            <a:round/>
            <a:headEnd/>
            <a:tailEnd/>
          </a:ln>
          <a:extLst/>
        </p:spPr>
        <p:txBody>
          <a:bodyPr vert="horz" wrap="square" lIns="68750" tIns="34375" rIns="68750" bIns="34375"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3"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id="{D755F66D-7D16-43DC-8F04-69D16C4B8616}"/>
              </a:ext>
            </a:extLst>
          </p:cNvPr>
          <p:cNvGrpSpPr/>
          <p:nvPr/>
        </p:nvGrpSpPr>
        <p:grpSpPr>
          <a:xfrm>
            <a:off x="3622215" y="1384276"/>
            <a:ext cx="777309" cy="671726"/>
            <a:chOff x="3997325" y="3675063"/>
            <a:chExt cx="1171575" cy="882651"/>
          </a:xfrm>
          <a:solidFill>
            <a:srgbClr val="62B5E5"/>
          </a:solidFill>
        </p:grpSpPr>
        <p:sp>
          <p:nvSpPr>
            <p:cNvPr id="47" name="Freeform 89">
              <a:extLst>
                <a:ext uri="{FF2B5EF4-FFF2-40B4-BE49-F238E27FC236}">
                  <a16:creationId xmlns:a16="http://schemas.microsoft.com/office/drawing/2014/main" id="{6EC6DA15-C8CA-42B9-9A81-4829E7C24323}"/>
                </a:ext>
              </a:extLst>
            </p:cNvPr>
            <p:cNvSpPr>
              <a:spLocks noEditPoints="1"/>
            </p:cNvSpPr>
            <p:nvPr/>
          </p:nvSpPr>
          <p:spPr bwMode="auto">
            <a:xfrm>
              <a:off x="4344988" y="3675063"/>
              <a:ext cx="476250" cy="271463"/>
            </a:xfrm>
            <a:custGeom>
              <a:avLst/>
              <a:gdLst>
                <a:gd name="T0" fmla="*/ 91 w 183"/>
                <a:gd name="T1" fmla="*/ 0 h 104"/>
                <a:gd name="T2" fmla="*/ 0 w 183"/>
                <a:gd name="T3" fmla="*/ 52 h 104"/>
                <a:gd name="T4" fmla="*/ 91 w 183"/>
                <a:gd name="T5" fmla="*/ 104 h 104"/>
                <a:gd name="T6" fmla="*/ 183 w 183"/>
                <a:gd name="T7" fmla="*/ 52 h 104"/>
                <a:gd name="T8" fmla="*/ 91 w 183"/>
                <a:gd name="T9" fmla="*/ 0 h 104"/>
                <a:gd name="T10" fmla="*/ 99 w 183"/>
                <a:gd name="T11" fmla="*/ 84 h 104"/>
                <a:gd name="T12" fmla="*/ 81 w 183"/>
                <a:gd name="T13" fmla="*/ 84 h 104"/>
                <a:gd name="T14" fmla="*/ 81 w 183"/>
                <a:gd name="T15" fmla="*/ 69 h 104"/>
                <a:gd name="T16" fmla="*/ 99 w 183"/>
                <a:gd name="T17" fmla="*/ 69 h 104"/>
                <a:gd name="T18" fmla="*/ 99 w 183"/>
                <a:gd name="T19" fmla="*/ 84 h 104"/>
                <a:gd name="T20" fmla="*/ 105 w 183"/>
                <a:gd name="T21" fmla="*/ 53 h 104"/>
                <a:gd name="T22" fmla="*/ 99 w 183"/>
                <a:gd name="T23" fmla="*/ 59 h 104"/>
                <a:gd name="T24" fmla="*/ 98 w 183"/>
                <a:gd name="T25" fmla="*/ 64 h 104"/>
                <a:gd name="T26" fmla="*/ 82 w 183"/>
                <a:gd name="T27" fmla="*/ 64 h 104"/>
                <a:gd name="T28" fmla="*/ 82 w 183"/>
                <a:gd name="T29" fmla="*/ 63 h 104"/>
                <a:gd name="T30" fmla="*/ 83 w 183"/>
                <a:gd name="T31" fmla="*/ 56 h 104"/>
                <a:gd name="T32" fmla="*/ 86 w 183"/>
                <a:gd name="T33" fmla="*/ 51 h 104"/>
                <a:gd name="T34" fmla="*/ 94 w 183"/>
                <a:gd name="T35" fmla="*/ 44 h 104"/>
                <a:gd name="T36" fmla="*/ 98 w 183"/>
                <a:gd name="T37" fmla="*/ 38 h 104"/>
                <a:gd name="T38" fmla="*/ 96 w 183"/>
                <a:gd name="T39" fmla="*/ 35 h 104"/>
                <a:gd name="T40" fmla="*/ 92 w 183"/>
                <a:gd name="T41" fmla="*/ 33 h 104"/>
                <a:gd name="T42" fmla="*/ 87 w 183"/>
                <a:gd name="T43" fmla="*/ 35 h 104"/>
                <a:gd name="T44" fmla="*/ 84 w 183"/>
                <a:gd name="T45" fmla="*/ 42 h 104"/>
                <a:gd name="T46" fmla="*/ 68 w 183"/>
                <a:gd name="T47" fmla="*/ 40 h 104"/>
                <a:gd name="T48" fmla="*/ 74 w 183"/>
                <a:gd name="T49" fmla="*/ 26 h 104"/>
                <a:gd name="T50" fmla="*/ 92 w 183"/>
                <a:gd name="T51" fmla="*/ 20 h 104"/>
                <a:gd name="T52" fmla="*/ 107 w 183"/>
                <a:gd name="T53" fmla="*/ 24 h 104"/>
                <a:gd name="T54" fmla="*/ 115 w 183"/>
                <a:gd name="T55" fmla="*/ 38 h 104"/>
                <a:gd name="T56" fmla="*/ 113 w 183"/>
                <a:gd name="T57" fmla="*/ 45 h 104"/>
                <a:gd name="T58" fmla="*/ 105 w 183"/>
                <a:gd name="T59" fmla="*/ 5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104">
                  <a:moveTo>
                    <a:pt x="91" y="0"/>
                  </a:moveTo>
                  <a:cubicBezTo>
                    <a:pt x="0" y="52"/>
                    <a:pt x="0" y="52"/>
                    <a:pt x="0" y="52"/>
                  </a:cubicBezTo>
                  <a:cubicBezTo>
                    <a:pt x="91" y="104"/>
                    <a:pt x="91" y="104"/>
                    <a:pt x="91" y="104"/>
                  </a:cubicBezTo>
                  <a:cubicBezTo>
                    <a:pt x="183" y="52"/>
                    <a:pt x="183" y="52"/>
                    <a:pt x="183" y="52"/>
                  </a:cubicBezTo>
                  <a:lnTo>
                    <a:pt x="91" y="0"/>
                  </a:lnTo>
                  <a:close/>
                  <a:moveTo>
                    <a:pt x="99" y="84"/>
                  </a:moveTo>
                  <a:cubicBezTo>
                    <a:pt x="81" y="84"/>
                    <a:pt x="81" y="84"/>
                    <a:pt x="81" y="84"/>
                  </a:cubicBezTo>
                  <a:cubicBezTo>
                    <a:pt x="81" y="69"/>
                    <a:pt x="81" y="69"/>
                    <a:pt x="81" y="69"/>
                  </a:cubicBezTo>
                  <a:cubicBezTo>
                    <a:pt x="99" y="69"/>
                    <a:pt x="99" y="69"/>
                    <a:pt x="99" y="69"/>
                  </a:cubicBezTo>
                  <a:lnTo>
                    <a:pt x="99" y="84"/>
                  </a:lnTo>
                  <a:close/>
                  <a:moveTo>
                    <a:pt x="105" y="53"/>
                  </a:moveTo>
                  <a:cubicBezTo>
                    <a:pt x="102" y="56"/>
                    <a:pt x="100" y="57"/>
                    <a:pt x="99" y="59"/>
                  </a:cubicBezTo>
                  <a:cubicBezTo>
                    <a:pt x="99" y="60"/>
                    <a:pt x="98" y="62"/>
                    <a:pt x="98" y="64"/>
                  </a:cubicBezTo>
                  <a:cubicBezTo>
                    <a:pt x="82" y="64"/>
                    <a:pt x="82" y="64"/>
                    <a:pt x="82" y="64"/>
                  </a:cubicBezTo>
                  <a:cubicBezTo>
                    <a:pt x="82" y="63"/>
                    <a:pt x="82" y="63"/>
                    <a:pt x="82" y="63"/>
                  </a:cubicBezTo>
                  <a:cubicBezTo>
                    <a:pt x="82" y="60"/>
                    <a:pt x="82" y="58"/>
                    <a:pt x="83" y="56"/>
                  </a:cubicBezTo>
                  <a:cubicBezTo>
                    <a:pt x="83" y="54"/>
                    <a:pt x="84" y="53"/>
                    <a:pt x="86" y="51"/>
                  </a:cubicBezTo>
                  <a:cubicBezTo>
                    <a:pt x="87" y="50"/>
                    <a:pt x="90" y="47"/>
                    <a:pt x="94" y="44"/>
                  </a:cubicBezTo>
                  <a:cubicBezTo>
                    <a:pt x="96" y="42"/>
                    <a:pt x="98" y="40"/>
                    <a:pt x="98" y="38"/>
                  </a:cubicBezTo>
                  <a:cubicBezTo>
                    <a:pt x="98" y="37"/>
                    <a:pt x="97" y="36"/>
                    <a:pt x="96" y="35"/>
                  </a:cubicBezTo>
                  <a:cubicBezTo>
                    <a:pt x="95" y="34"/>
                    <a:pt x="94" y="33"/>
                    <a:pt x="92" y="33"/>
                  </a:cubicBezTo>
                  <a:cubicBezTo>
                    <a:pt x="90" y="33"/>
                    <a:pt x="88" y="34"/>
                    <a:pt x="87" y="35"/>
                  </a:cubicBezTo>
                  <a:cubicBezTo>
                    <a:pt x="85" y="37"/>
                    <a:pt x="85" y="39"/>
                    <a:pt x="84" y="42"/>
                  </a:cubicBezTo>
                  <a:cubicBezTo>
                    <a:pt x="68" y="40"/>
                    <a:pt x="68" y="40"/>
                    <a:pt x="68" y="40"/>
                  </a:cubicBezTo>
                  <a:cubicBezTo>
                    <a:pt x="68" y="34"/>
                    <a:pt x="70" y="29"/>
                    <a:pt x="74" y="26"/>
                  </a:cubicBezTo>
                  <a:cubicBezTo>
                    <a:pt x="78" y="22"/>
                    <a:pt x="84" y="20"/>
                    <a:pt x="92" y="20"/>
                  </a:cubicBezTo>
                  <a:cubicBezTo>
                    <a:pt x="98" y="20"/>
                    <a:pt x="103" y="21"/>
                    <a:pt x="107" y="24"/>
                  </a:cubicBezTo>
                  <a:cubicBezTo>
                    <a:pt x="112" y="27"/>
                    <a:pt x="115" y="32"/>
                    <a:pt x="115" y="38"/>
                  </a:cubicBezTo>
                  <a:cubicBezTo>
                    <a:pt x="115" y="40"/>
                    <a:pt x="114" y="43"/>
                    <a:pt x="113" y="45"/>
                  </a:cubicBezTo>
                  <a:cubicBezTo>
                    <a:pt x="112" y="47"/>
                    <a:pt x="109" y="50"/>
                    <a:pt x="10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90">
              <a:extLst>
                <a:ext uri="{FF2B5EF4-FFF2-40B4-BE49-F238E27FC236}">
                  <a16:creationId xmlns:a16="http://schemas.microsoft.com/office/drawing/2014/main" id="{24F6A5F4-A497-4338-866D-63D545646620}"/>
                </a:ext>
              </a:extLst>
            </p:cNvPr>
            <p:cNvSpPr>
              <a:spLocks/>
            </p:cNvSpPr>
            <p:nvPr/>
          </p:nvSpPr>
          <p:spPr bwMode="auto">
            <a:xfrm>
              <a:off x="4157663" y="3797301"/>
              <a:ext cx="174625" cy="149225"/>
            </a:xfrm>
            <a:custGeom>
              <a:avLst/>
              <a:gdLst>
                <a:gd name="T0" fmla="*/ 110 w 110"/>
                <a:gd name="T1" fmla="*/ 23 h 94"/>
                <a:gd name="T2" fmla="*/ 36 w 110"/>
                <a:gd name="T3" fmla="*/ 23 h 94"/>
                <a:gd name="T4" fmla="*/ 36 w 110"/>
                <a:gd name="T5" fmla="*/ 71 h 94"/>
                <a:gd name="T6" fmla="*/ 48 w 110"/>
                <a:gd name="T7" fmla="*/ 71 h 94"/>
                <a:gd name="T8" fmla="*/ 23 w 110"/>
                <a:gd name="T9" fmla="*/ 94 h 94"/>
                <a:gd name="T10" fmla="*/ 0 w 110"/>
                <a:gd name="T11" fmla="*/ 71 h 94"/>
                <a:gd name="T12" fmla="*/ 12 w 110"/>
                <a:gd name="T13" fmla="*/ 71 h 94"/>
                <a:gd name="T14" fmla="*/ 12 w 110"/>
                <a:gd name="T15" fmla="*/ 0 h 94"/>
                <a:gd name="T16" fmla="*/ 110 w 110"/>
                <a:gd name="T17" fmla="*/ 0 h 94"/>
                <a:gd name="T18" fmla="*/ 110 w 110"/>
                <a:gd name="T19" fmla="*/ 23 h 94"/>
                <a:gd name="T20" fmla="*/ 110 w 110"/>
                <a:gd name="T21" fmla="*/ 2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94">
                  <a:moveTo>
                    <a:pt x="110" y="23"/>
                  </a:moveTo>
                  <a:lnTo>
                    <a:pt x="36" y="23"/>
                  </a:lnTo>
                  <a:lnTo>
                    <a:pt x="36" y="71"/>
                  </a:lnTo>
                  <a:lnTo>
                    <a:pt x="48" y="71"/>
                  </a:lnTo>
                  <a:lnTo>
                    <a:pt x="23" y="94"/>
                  </a:lnTo>
                  <a:lnTo>
                    <a:pt x="0" y="71"/>
                  </a:lnTo>
                  <a:lnTo>
                    <a:pt x="12" y="71"/>
                  </a:lnTo>
                  <a:lnTo>
                    <a:pt x="12" y="0"/>
                  </a:lnTo>
                  <a:lnTo>
                    <a:pt x="110" y="0"/>
                  </a:lnTo>
                  <a:lnTo>
                    <a:pt x="110" y="23"/>
                  </a:lnTo>
                  <a:lnTo>
                    <a:pt x="11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91">
              <a:extLst>
                <a:ext uri="{FF2B5EF4-FFF2-40B4-BE49-F238E27FC236}">
                  <a16:creationId xmlns:a16="http://schemas.microsoft.com/office/drawing/2014/main" id="{0C0BD467-777C-4623-900D-1E129B7C0D84}"/>
                </a:ext>
              </a:extLst>
            </p:cNvPr>
            <p:cNvSpPr>
              <a:spLocks/>
            </p:cNvSpPr>
            <p:nvPr/>
          </p:nvSpPr>
          <p:spPr bwMode="auto">
            <a:xfrm>
              <a:off x="4835525" y="3797301"/>
              <a:ext cx="174625" cy="149225"/>
            </a:xfrm>
            <a:custGeom>
              <a:avLst/>
              <a:gdLst>
                <a:gd name="T0" fmla="*/ 0 w 110"/>
                <a:gd name="T1" fmla="*/ 23 h 94"/>
                <a:gd name="T2" fmla="*/ 73 w 110"/>
                <a:gd name="T3" fmla="*/ 23 h 94"/>
                <a:gd name="T4" fmla="*/ 73 w 110"/>
                <a:gd name="T5" fmla="*/ 71 h 94"/>
                <a:gd name="T6" fmla="*/ 62 w 110"/>
                <a:gd name="T7" fmla="*/ 71 h 94"/>
                <a:gd name="T8" fmla="*/ 85 w 110"/>
                <a:gd name="T9" fmla="*/ 94 h 94"/>
                <a:gd name="T10" fmla="*/ 110 w 110"/>
                <a:gd name="T11" fmla="*/ 71 h 94"/>
                <a:gd name="T12" fmla="*/ 96 w 110"/>
                <a:gd name="T13" fmla="*/ 71 h 94"/>
                <a:gd name="T14" fmla="*/ 96 w 110"/>
                <a:gd name="T15" fmla="*/ 0 h 94"/>
                <a:gd name="T16" fmla="*/ 0 w 110"/>
                <a:gd name="T17" fmla="*/ 0 h 94"/>
                <a:gd name="T18" fmla="*/ 0 w 110"/>
                <a:gd name="T19" fmla="*/ 23 h 94"/>
                <a:gd name="T20" fmla="*/ 0 w 110"/>
                <a:gd name="T21" fmla="*/ 2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94">
                  <a:moveTo>
                    <a:pt x="0" y="23"/>
                  </a:moveTo>
                  <a:lnTo>
                    <a:pt x="73" y="23"/>
                  </a:lnTo>
                  <a:lnTo>
                    <a:pt x="73" y="71"/>
                  </a:lnTo>
                  <a:lnTo>
                    <a:pt x="62" y="71"/>
                  </a:lnTo>
                  <a:lnTo>
                    <a:pt x="85" y="94"/>
                  </a:lnTo>
                  <a:lnTo>
                    <a:pt x="110" y="71"/>
                  </a:lnTo>
                  <a:lnTo>
                    <a:pt x="96" y="71"/>
                  </a:lnTo>
                  <a:lnTo>
                    <a:pt x="96" y="0"/>
                  </a:lnTo>
                  <a:lnTo>
                    <a:pt x="0" y="0"/>
                  </a:lnTo>
                  <a:lnTo>
                    <a:pt x="0" y="23"/>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92">
              <a:extLst>
                <a:ext uri="{FF2B5EF4-FFF2-40B4-BE49-F238E27FC236}">
                  <a16:creationId xmlns:a16="http://schemas.microsoft.com/office/drawing/2014/main" id="{07CBDD84-6187-48CC-8FE0-FF6A24CB7EB8}"/>
                </a:ext>
              </a:extLst>
            </p:cNvPr>
            <p:cNvSpPr>
              <a:spLocks noEditPoints="1"/>
            </p:cNvSpPr>
            <p:nvPr/>
          </p:nvSpPr>
          <p:spPr bwMode="auto">
            <a:xfrm>
              <a:off x="3997325" y="3963988"/>
              <a:ext cx="395288" cy="227013"/>
            </a:xfrm>
            <a:custGeom>
              <a:avLst/>
              <a:gdLst>
                <a:gd name="T0" fmla="*/ 0 w 249"/>
                <a:gd name="T1" fmla="*/ 0 h 143"/>
                <a:gd name="T2" fmla="*/ 0 w 249"/>
                <a:gd name="T3" fmla="*/ 143 h 143"/>
                <a:gd name="T4" fmla="*/ 249 w 249"/>
                <a:gd name="T5" fmla="*/ 143 h 143"/>
                <a:gd name="T6" fmla="*/ 249 w 249"/>
                <a:gd name="T7" fmla="*/ 0 h 143"/>
                <a:gd name="T8" fmla="*/ 0 w 249"/>
                <a:gd name="T9" fmla="*/ 0 h 143"/>
                <a:gd name="T10" fmla="*/ 142 w 249"/>
                <a:gd name="T11" fmla="*/ 120 h 143"/>
                <a:gd name="T12" fmla="*/ 124 w 249"/>
                <a:gd name="T13" fmla="*/ 89 h 143"/>
                <a:gd name="T14" fmla="*/ 106 w 249"/>
                <a:gd name="T15" fmla="*/ 120 h 143"/>
                <a:gd name="T16" fmla="*/ 72 w 249"/>
                <a:gd name="T17" fmla="*/ 120 h 143"/>
                <a:gd name="T18" fmla="*/ 105 w 249"/>
                <a:gd name="T19" fmla="*/ 69 h 143"/>
                <a:gd name="T20" fmla="*/ 75 w 249"/>
                <a:gd name="T21" fmla="*/ 23 h 143"/>
                <a:gd name="T22" fmla="*/ 108 w 249"/>
                <a:gd name="T23" fmla="*/ 23 h 143"/>
                <a:gd name="T24" fmla="*/ 124 w 249"/>
                <a:gd name="T25" fmla="*/ 53 h 143"/>
                <a:gd name="T26" fmla="*/ 141 w 249"/>
                <a:gd name="T27" fmla="*/ 23 h 143"/>
                <a:gd name="T28" fmla="*/ 173 w 249"/>
                <a:gd name="T29" fmla="*/ 23 h 143"/>
                <a:gd name="T30" fmla="*/ 144 w 249"/>
                <a:gd name="T31" fmla="*/ 71 h 143"/>
                <a:gd name="T32" fmla="*/ 177 w 249"/>
                <a:gd name="T33" fmla="*/ 120 h 143"/>
                <a:gd name="T34" fmla="*/ 142 w 249"/>
                <a:gd name="T35" fmla="*/ 12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143">
                  <a:moveTo>
                    <a:pt x="0" y="0"/>
                  </a:moveTo>
                  <a:lnTo>
                    <a:pt x="0" y="143"/>
                  </a:lnTo>
                  <a:lnTo>
                    <a:pt x="249" y="143"/>
                  </a:lnTo>
                  <a:lnTo>
                    <a:pt x="249" y="0"/>
                  </a:lnTo>
                  <a:lnTo>
                    <a:pt x="0" y="0"/>
                  </a:lnTo>
                  <a:close/>
                  <a:moveTo>
                    <a:pt x="142" y="120"/>
                  </a:moveTo>
                  <a:lnTo>
                    <a:pt x="124" y="89"/>
                  </a:lnTo>
                  <a:lnTo>
                    <a:pt x="106" y="120"/>
                  </a:lnTo>
                  <a:lnTo>
                    <a:pt x="72" y="120"/>
                  </a:lnTo>
                  <a:lnTo>
                    <a:pt x="105" y="69"/>
                  </a:lnTo>
                  <a:lnTo>
                    <a:pt x="75" y="23"/>
                  </a:lnTo>
                  <a:lnTo>
                    <a:pt x="108" y="23"/>
                  </a:lnTo>
                  <a:lnTo>
                    <a:pt x="124" y="53"/>
                  </a:lnTo>
                  <a:lnTo>
                    <a:pt x="141" y="23"/>
                  </a:lnTo>
                  <a:lnTo>
                    <a:pt x="173" y="23"/>
                  </a:lnTo>
                  <a:lnTo>
                    <a:pt x="144" y="71"/>
                  </a:lnTo>
                  <a:lnTo>
                    <a:pt x="177" y="120"/>
                  </a:lnTo>
                  <a:lnTo>
                    <a:pt x="14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93">
              <a:extLst>
                <a:ext uri="{FF2B5EF4-FFF2-40B4-BE49-F238E27FC236}">
                  <a16:creationId xmlns:a16="http://schemas.microsoft.com/office/drawing/2014/main" id="{9E1F4541-84D7-4D43-BD86-4C7C6A05D6DB}"/>
                </a:ext>
              </a:extLst>
            </p:cNvPr>
            <p:cNvSpPr>
              <a:spLocks/>
            </p:cNvSpPr>
            <p:nvPr/>
          </p:nvSpPr>
          <p:spPr bwMode="auto">
            <a:xfrm>
              <a:off x="4930775" y="4206876"/>
              <a:ext cx="76200" cy="111125"/>
            </a:xfrm>
            <a:custGeom>
              <a:avLst/>
              <a:gdLst>
                <a:gd name="T0" fmla="*/ 13 w 48"/>
                <a:gd name="T1" fmla="*/ 0 h 70"/>
                <a:gd name="T2" fmla="*/ 13 w 48"/>
                <a:gd name="T3" fmla="*/ 46 h 70"/>
                <a:gd name="T4" fmla="*/ 0 w 48"/>
                <a:gd name="T5" fmla="*/ 46 h 70"/>
                <a:gd name="T6" fmla="*/ 25 w 48"/>
                <a:gd name="T7" fmla="*/ 70 h 70"/>
                <a:gd name="T8" fmla="*/ 48 w 48"/>
                <a:gd name="T9" fmla="*/ 46 h 70"/>
                <a:gd name="T10" fmla="*/ 36 w 48"/>
                <a:gd name="T11" fmla="*/ 46 h 70"/>
                <a:gd name="T12" fmla="*/ 36 w 48"/>
                <a:gd name="T13" fmla="*/ 0 h 70"/>
                <a:gd name="T14" fmla="*/ 13 w 48"/>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0">
                  <a:moveTo>
                    <a:pt x="13" y="0"/>
                  </a:moveTo>
                  <a:lnTo>
                    <a:pt x="13" y="46"/>
                  </a:lnTo>
                  <a:lnTo>
                    <a:pt x="0" y="46"/>
                  </a:lnTo>
                  <a:lnTo>
                    <a:pt x="25" y="70"/>
                  </a:lnTo>
                  <a:lnTo>
                    <a:pt x="48" y="46"/>
                  </a:lnTo>
                  <a:lnTo>
                    <a:pt x="36" y="46"/>
                  </a:lnTo>
                  <a:lnTo>
                    <a:pt x="36"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94">
              <a:extLst>
                <a:ext uri="{FF2B5EF4-FFF2-40B4-BE49-F238E27FC236}">
                  <a16:creationId xmlns:a16="http://schemas.microsoft.com/office/drawing/2014/main" id="{859EB222-2EED-48DA-A9D3-D3AC443808C7}"/>
                </a:ext>
              </a:extLst>
            </p:cNvPr>
            <p:cNvSpPr>
              <a:spLocks noEditPoints="1"/>
            </p:cNvSpPr>
            <p:nvPr/>
          </p:nvSpPr>
          <p:spPr bwMode="auto">
            <a:xfrm>
              <a:off x="4772025" y="3963988"/>
              <a:ext cx="396875" cy="227013"/>
            </a:xfrm>
            <a:custGeom>
              <a:avLst/>
              <a:gdLst>
                <a:gd name="T0" fmla="*/ 0 w 152"/>
                <a:gd name="T1" fmla="*/ 0 h 87"/>
                <a:gd name="T2" fmla="*/ 0 w 152"/>
                <a:gd name="T3" fmla="*/ 87 h 87"/>
                <a:gd name="T4" fmla="*/ 152 w 152"/>
                <a:gd name="T5" fmla="*/ 87 h 87"/>
                <a:gd name="T6" fmla="*/ 152 w 152"/>
                <a:gd name="T7" fmla="*/ 0 h 87"/>
                <a:gd name="T8" fmla="*/ 0 w 152"/>
                <a:gd name="T9" fmla="*/ 0 h 87"/>
                <a:gd name="T10" fmla="*/ 105 w 152"/>
                <a:gd name="T11" fmla="*/ 14 h 87"/>
                <a:gd name="T12" fmla="*/ 76 w 152"/>
                <a:gd name="T13" fmla="*/ 73 h 87"/>
                <a:gd name="T14" fmla="*/ 64 w 152"/>
                <a:gd name="T15" fmla="*/ 75 h 87"/>
                <a:gd name="T16" fmla="*/ 46 w 152"/>
                <a:gd name="T17" fmla="*/ 51 h 87"/>
                <a:gd name="T18" fmla="*/ 50 w 152"/>
                <a:gd name="T19" fmla="*/ 47 h 87"/>
                <a:gd name="T20" fmla="*/ 58 w 152"/>
                <a:gd name="T21" fmla="*/ 48 h 87"/>
                <a:gd name="T22" fmla="*/ 67 w 152"/>
                <a:gd name="T23" fmla="*/ 57 h 87"/>
                <a:gd name="T24" fmla="*/ 94 w 152"/>
                <a:gd name="T25" fmla="*/ 13 h 87"/>
                <a:gd name="T26" fmla="*/ 102 w 152"/>
                <a:gd name="T27" fmla="*/ 11 h 87"/>
                <a:gd name="T28" fmla="*/ 105 w 152"/>
                <a:gd name="T2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87">
                  <a:moveTo>
                    <a:pt x="0" y="0"/>
                  </a:moveTo>
                  <a:cubicBezTo>
                    <a:pt x="0" y="87"/>
                    <a:pt x="0" y="87"/>
                    <a:pt x="0" y="87"/>
                  </a:cubicBezTo>
                  <a:cubicBezTo>
                    <a:pt x="152" y="87"/>
                    <a:pt x="152" y="87"/>
                    <a:pt x="152" y="87"/>
                  </a:cubicBezTo>
                  <a:cubicBezTo>
                    <a:pt x="152" y="0"/>
                    <a:pt x="152" y="0"/>
                    <a:pt x="152" y="0"/>
                  </a:cubicBezTo>
                  <a:lnTo>
                    <a:pt x="0" y="0"/>
                  </a:lnTo>
                  <a:close/>
                  <a:moveTo>
                    <a:pt x="105" y="14"/>
                  </a:moveTo>
                  <a:cubicBezTo>
                    <a:pt x="89" y="28"/>
                    <a:pt x="79" y="52"/>
                    <a:pt x="76" y="73"/>
                  </a:cubicBezTo>
                  <a:cubicBezTo>
                    <a:pt x="76" y="76"/>
                    <a:pt x="65" y="78"/>
                    <a:pt x="64" y="75"/>
                  </a:cubicBezTo>
                  <a:cubicBezTo>
                    <a:pt x="59" y="67"/>
                    <a:pt x="54" y="57"/>
                    <a:pt x="46" y="51"/>
                  </a:cubicBezTo>
                  <a:cubicBezTo>
                    <a:pt x="44" y="49"/>
                    <a:pt x="49" y="47"/>
                    <a:pt x="50" y="47"/>
                  </a:cubicBezTo>
                  <a:cubicBezTo>
                    <a:pt x="53" y="47"/>
                    <a:pt x="56" y="46"/>
                    <a:pt x="58" y="48"/>
                  </a:cubicBezTo>
                  <a:cubicBezTo>
                    <a:pt x="62" y="50"/>
                    <a:pt x="65" y="54"/>
                    <a:pt x="67" y="57"/>
                  </a:cubicBezTo>
                  <a:cubicBezTo>
                    <a:pt x="72" y="40"/>
                    <a:pt x="81" y="24"/>
                    <a:pt x="94" y="13"/>
                  </a:cubicBezTo>
                  <a:cubicBezTo>
                    <a:pt x="96" y="11"/>
                    <a:pt x="100" y="10"/>
                    <a:pt x="102" y="11"/>
                  </a:cubicBezTo>
                  <a:cubicBezTo>
                    <a:pt x="104" y="11"/>
                    <a:pt x="108" y="12"/>
                    <a:pt x="10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Oval 95">
              <a:extLst>
                <a:ext uri="{FF2B5EF4-FFF2-40B4-BE49-F238E27FC236}">
                  <a16:creationId xmlns:a16="http://schemas.microsoft.com/office/drawing/2014/main" id="{5EE23893-D978-4AE8-AFE5-16715DFFDD3B}"/>
                </a:ext>
              </a:extLst>
            </p:cNvPr>
            <p:cNvSpPr>
              <a:spLocks noChangeArrowheads="1"/>
            </p:cNvSpPr>
            <p:nvPr/>
          </p:nvSpPr>
          <p:spPr bwMode="auto">
            <a:xfrm>
              <a:off x="4856163" y="4333876"/>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699" tIns="42849" rIns="85699" bIns="428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4" name="Rectangle 3">
            <a:extLst>
              <a:ext uri="{FF2B5EF4-FFF2-40B4-BE49-F238E27FC236}">
                <a16:creationId xmlns:a16="http://schemas.microsoft.com/office/drawing/2014/main" id="{21044491-DDEA-4500-9884-2F62F720F33E}"/>
              </a:ext>
            </a:extLst>
          </p:cNvPr>
          <p:cNvSpPr>
            <a:spLocks/>
          </p:cNvSpPr>
          <p:nvPr/>
        </p:nvSpPr>
        <p:spPr bwMode="auto">
          <a:xfrm rot="16200000">
            <a:off x="-151118" y="1830162"/>
            <a:ext cx="1538382" cy="232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marL="0" marR="0" lvl="0" indent="0" algn="ctr" defTabSz="1219170" rtl="0" eaLnBrk="1" fontAlgn="auto" latinLnBrk="0" hangingPunct="1">
              <a:lnSpc>
                <a:spcPct val="9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mn-ea"/>
                <a:cs typeface="Frutiger Next Pro Medium"/>
                <a:sym typeface="Frutiger Next Pro Medium" charset="0"/>
              </a:rPr>
              <a:t>Priority</a:t>
            </a:r>
          </a:p>
        </p:txBody>
      </p:sp>
    </p:spTree>
    <p:extLst>
      <p:ext uri="{BB962C8B-B14F-4D97-AF65-F5344CB8AC3E}">
        <p14:creationId xmlns:p14="http://schemas.microsoft.com/office/powerpoint/2010/main" val="3570630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0283-5485-42A7-9665-79BA54B9A063}"/>
              </a:ext>
            </a:extLst>
          </p:cNvPr>
          <p:cNvSpPr>
            <a:spLocks noGrp="1"/>
          </p:cNvSpPr>
          <p:nvPr>
            <p:ph type="title"/>
          </p:nvPr>
        </p:nvSpPr>
        <p:spPr/>
        <p:txBody>
          <a:bodyPr/>
          <a:lstStyle/>
          <a:p>
            <a:r>
              <a:rPr lang="en-US" dirty="0"/>
              <a:t>Transparency</a:t>
            </a:r>
          </a:p>
        </p:txBody>
      </p:sp>
      <p:sp>
        <p:nvSpPr>
          <p:cNvPr id="4" name="Slide Number Placeholder 3">
            <a:extLst>
              <a:ext uri="{FF2B5EF4-FFF2-40B4-BE49-F238E27FC236}">
                <a16:creationId xmlns:a16="http://schemas.microsoft.com/office/drawing/2014/main" id="{AC6F99B4-0CBB-47F1-A54D-20E2C3A0DACB}"/>
              </a:ext>
            </a:extLst>
          </p:cNvPr>
          <p:cNvSpPr>
            <a:spLocks noGrp="1"/>
          </p:cNvSpPr>
          <p:nvPr>
            <p:ph type="sldNum" sz="quarter" idx="4"/>
          </p:nvPr>
        </p:nvSpPr>
        <p:spPr/>
        <p:txBody>
          <a:bodyPr/>
          <a:lstStyle/>
          <a:p>
            <a:fld id="{97821659-7CCA-4B39-8282-45F116F471DA}" type="slidenum">
              <a:rPr lang="en-US" smtClean="0"/>
              <a:pPr/>
              <a:t>6</a:t>
            </a:fld>
            <a:endParaRPr lang="en-US" dirty="0"/>
          </a:p>
        </p:txBody>
      </p:sp>
      <p:sp>
        <p:nvSpPr>
          <p:cNvPr id="5" name="Text Placeholder 4">
            <a:extLst>
              <a:ext uri="{FF2B5EF4-FFF2-40B4-BE49-F238E27FC236}">
                <a16:creationId xmlns:a16="http://schemas.microsoft.com/office/drawing/2014/main" id="{99888CB8-2213-4776-9394-BBAA9ABAE5C0}"/>
              </a:ext>
            </a:extLst>
          </p:cNvPr>
          <p:cNvSpPr>
            <a:spLocks noGrp="1"/>
          </p:cNvSpPr>
          <p:nvPr>
            <p:ph type="body" sz="quarter" idx="10"/>
          </p:nvPr>
        </p:nvSpPr>
        <p:spPr/>
        <p:txBody>
          <a:bodyPr/>
          <a:lstStyle/>
          <a:p>
            <a:r>
              <a:rPr lang="en-US" dirty="0"/>
              <a:t>COR</a:t>
            </a:r>
            <a:r>
              <a:rPr lang="en-US" dirty="0">
                <a:latin typeface="Calibri" panose="020F0502020204030204" pitchFamily="34" charset="0"/>
                <a:cs typeface="Calibri" panose="020F0502020204030204" pitchFamily="34" charset="0"/>
              </a:rPr>
              <a:t>³ </a:t>
            </a:r>
            <a:r>
              <a:rPr lang="en-US" dirty="0">
                <a:latin typeface="Century Gothic" panose="020B0502020202020204" pitchFamily="34" charset="0"/>
                <a:cs typeface="Calibri" panose="020F0502020204030204" pitchFamily="34" charset="0"/>
              </a:rPr>
              <a:t>Initiatives to Create Trust Through Transparency </a:t>
            </a:r>
            <a:endParaRPr lang="en-US" dirty="0">
              <a:latin typeface="Century Gothic" panose="020B0502020202020204" pitchFamily="34" charset="0"/>
            </a:endParaRPr>
          </a:p>
        </p:txBody>
      </p:sp>
      <p:sp>
        <p:nvSpPr>
          <p:cNvPr id="6" name="Footer Placeholder 5">
            <a:extLst>
              <a:ext uri="{FF2B5EF4-FFF2-40B4-BE49-F238E27FC236}">
                <a16:creationId xmlns:a16="http://schemas.microsoft.com/office/drawing/2014/main" id="{C3A8A5A6-322A-4F6A-A7E6-2341BF0D4DBC}"/>
              </a:ext>
            </a:extLst>
          </p:cNvPr>
          <p:cNvSpPr>
            <a:spLocks noGrp="1"/>
          </p:cNvSpPr>
          <p:nvPr>
            <p:ph type="ftr" sz="quarter" idx="12"/>
          </p:nvPr>
        </p:nvSpPr>
        <p:spPr/>
        <p:txBody>
          <a:bodyPr/>
          <a:lstStyle/>
          <a:p>
            <a:r>
              <a:rPr lang="en-US" dirty="0"/>
              <a:t>CONFIDENTIAL WORKING DRAFT – SUBJECT TO MATERIAL CHANGE</a:t>
            </a:r>
          </a:p>
        </p:txBody>
      </p:sp>
      <p:sp>
        <p:nvSpPr>
          <p:cNvPr id="8" name="TextBox 7">
            <a:extLst>
              <a:ext uri="{FF2B5EF4-FFF2-40B4-BE49-F238E27FC236}">
                <a16:creationId xmlns:a16="http://schemas.microsoft.com/office/drawing/2014/main" id="{F9FC7133-C71A-41B9-AEE3-15891F94D7CB}"/>
              </a:ext>
            </a:extLst>
          </p:cNvPr>
          <p:cNvSpPr txBox="1"/>
          <p:nvPr/>
        </p:nvSpPr>
        <p:spPr>
          <a:xfrm>
            <a:off x="596107" y="1375229"/>
            <a:ext cx="11120406" cy="4524315"/>
          </a:xfrm>
          <a:prstGeom prst="rect">
            <a:avLst/>
          </a:prstGeom>
          <a:noFill/>
        </p:spPr>
        <p:txBody>
          <a:bodyPr wrap="square" rtlCol="0">
            <a:spAutoFit/>
          </a:bodyPr>
          <a:lstStyle/>
          <a:p>
            <a:pPr lvl="0">
              <a:lnSpc>
                <a:spcPct val="150000"/>
              </a:lnSpc>
            </a:pPr>
            <a:r>
              <a:rPr lang="en-US" sz="2400" dirty="0">
                <a:solidFill>
                  <a:schemeClr val="accent1"/>
                </a:solidFill>
              </a:rPr>
              <a:t>Transparency </a:t>
            </a:r>
            <a:r>
              <a:rPr lang="en-US" sz="2400" dirty="0" smtClean="0">
                <a:solidFill>
                  <a:schemeClr val="accent1"/>
                </a:solidFill>
              </a:rPr>
              <a:t>Portal: </a:t>
            </a:r>
            <a:r>
              <a:rPr lang="en-US" sz="2400" dirty="0" smtClean="0">
                <a:solidFill>
                  <a:schemeClr val="accent1"/>
                </a:solidFill>
                <a:hlinkClick r:id="rId2"/>
              </a:rPr>
              <a:t>https</a:t>
            </a:r>
            <a:r>
              <a:rPr lang="en-US" sz="2400" dirty="0">
                <a:solidFill>
                  <a:schemeClr val="accent1"/>
                </a:solidFill>
                <a:hlinkClick r:id="rId2"/>
              </a:rPr>
              <a:t>://recovery.pr</a:t>
            </a:r>
            <a:r>
              <a:rPr lang="en-US" sz="2400" dirty="0" smtClean="0">
                <a:solidFill>
                  <a:schemeClr val="accent1"/>
                </a:solidFill>
                <a:hlinkClick r:id="rId2"/>
              </a:rPr>
              <a:t>/</a:t>
            </a:r>
            <a:r>
              <a:rPr lang="en-US" sz="2400" dirty="0" smtClean="0">
                <a:solidFill>
                  <a:schemeClr val="accent1"/>
                </a:solidFill>
              </a:rPr>
              <a:t> - Public </a:t>
            </a:r>
            <a:r>
              <a:rPr lang="en-US" sz="2400" dirty="0">
                <a:solidFill>
                  <a:schemeClr val="accent1"/>
                </a:solidFill>
              </a:rPr>
              <a:t>access to information about the disaster recovery efforts across agencies, sectors, municipalities, and </a:t>
            </a:r>
            <a:r>
              <a:rPr lang="en-US" sz="2400" dirty="0" smtClean="0">
                <a:solidFill>
                  <a:schemeClr val="accent1"/>
                </a:solidFill>
              </a:rPr>
              <a:t>programs</a:t>
            </a:r>
          </a:p>
          <a:p>
            <a:pPr lvl="0">
              <a:lnSpc>
                <a:spcPct val="150000"/>
              </a:lnSpc>
            </a:pPr>
            <a:r>
              <a:rPr lang="en-US" sz="2400" dirty="0" smtClean="0">
                <a:solidFill>
                  <a:schemeClr val="accent1"/>
                </a:solidFill>
              </a:rPr>
              <a:t>Key Initiatives Moving Forward</a:t>
            </a:r>
            <a:endParaRPr lang="en-US" sz="2400" dirty="0">
              <a:solidFill>
                <a:schemeClr val="accent1"/>
              </a:solidFill>
            </a:endParaRPr>
          </a:p>
          <a:p>
            <a:pPr marL="457200" lvl="0" indent="-457200">
              <a:lnSpc>
                <a:spcPct val="150000"/>
              </a:lnSpc>
              <a:buFont typeface="Wingdings" panose="05000000000000000000" pitchFamily="2" charset="2"/>
              <a:buChar char="q"/>
            </a:pPr>
            <a:r>
              <a:rPr lang="en-US" sz="2400" dirty="0" smtClean="0">
                <a:solidFill>
                  <a:schemeClr val="accent1"/>
                </a:solidFill>
              </a:rPr>
              <a:t>COR3 Consultants and Subcontractors Contacts &amp; Invoices available on-line.</a:t>
            </a:r>
          </a:p>
          <a:p>
            <a:pPr marL="457200" lvl="0" indent="-457200">
              <a:lnSpc>
                <a:spcPct val="150000"/>
              </a:lnSpc>
              <a:buFont typeface="Wingdings" panose="05000000000000000000" pitchFamily="2" charset="2"/>
              <a:buChar char="q"/>
            </a:pPr>
            <a:r>
              <a:rPr lang="en-US" sz="2400" dirty="0" smtClean="0">
                <a:solidFill>
                  <a:schemeClr val="accent1"/>
                </a:solidFill>
              </a:rPr>
              <a:t>Sworn Statements for COR3 Contractors &amp; Subcontractors</a:t>
            </a:r>
          </a:p>
          <a:p>
            <a:pPr marL="457200" lvl="0" indent="-457200">
              <a:lnSpc>
                <a:spcPct val="150000"/>
              </a:lnSpc>
              <a:buFont typeface="Wingdings" panose="05000000000000000000" pitchFamily="2" charset="2"/>
              <a:buChar char="q"/>
            </a:pPr>
            <a:r>
              <a:rPr lang="en-US" sz="2400" dirty="0" smtClean="0">
                <a:solidFill>
                  <a:schemeClr val="accent1"/>
                </a:solidFill>
              </a:rPr>
              <a:t>All Recovery Metrics ( PW Status by Subrecipients) available.</a:t>
            </a:r>
            <a:endParaRPr lang="en-US" sz="2400" dirty="0">
              <a:solidFill>
                <a:schemeClr val="accent1"/>
              </a:solidFill>
            </a:endParaRPr>
          </a:p>
          <a:p>
            <a:pPr marL="457200" lvl="0" indent="-457200">
              <a:lnSpc>
                <a:spcPct val="150000"/>
              </a:lnSpc>
              <a:buFont typeface="Wingdings" panose="05000000000000000000" pitchFamily="2" charset="2"/>
              <a:buChar char="q"/>
            </a:pPr>
            <a:r>
              <a:rPr lang="en-US" sz="2400" dirty="0" smtClean="0">
                <a:solidFill>
                  <a:schemeClr val="accent1"/>
                </a:solidFill>
              </a:rPr>
              <a:t>Ethics Education Program for Sub Recipients</a:t>
            </a:r>
          </a:p>
          <a:p>
            <a:pPr marL="457200" lvl="0" indent="-457200">
              <a:lnSpc>
                <a:spcPct val="150000"/>
              </a:lnSpc>
              <a:buFont typeface="Wingdings" panose="05000000000000000000" pitchFamily="2" charset="2"/>
              <a:buChar char="q"/>
            </a:pPr>
            <a:r>
              <a:rPr lang="en-US" sz="2400" dirty="0" smtClean="0">
                <a:solidFill>
                  <a:schemeClr val="accent1"/>
                </a:solidFill>
              </a:rPr>
              <a:t>All Recovery Contracts Available On-line </a:t>
            </a:r>
            <a:endParaRPr lang="en-US" sz="2400" dirty="0">
              <a:solidFill>
                <a:schemeClr val="accent1"/>
              </a:solidFill>
            </a:endParaRPr>
          </a:p>
        </p:txBody>
      </p:sp>
    </p:spTree>
    <p:extLst>
      <p:ext uri="{BB962C8B-B14F-4D97-AF65-F5344CB8AC3E}">
        <p14:creationId xmlns:p14="http://schemas.microsoft.com/office/powerpoint/2010/main" val="3051370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21" y="148917"/>
            <a:ext cx="7408189" cy="1069051"/>
          </a:xfrm>
        </p:spPr>
        <p:txBody>
          <a:bodyPr/>
          <a:lstStyle/>
          <a:p>
            <a:r>
              <a:rPr lang="en-US" sz="3600" dirty="0"/>
              <a:t>Economic and Disaster Recovery Plan for Puerto Rico</a:t>
            </a:r>
          </a:p>
        </p:txBody>
      </p:sp>
      <p:pic>
        <p:nvPicPr>
          <p:cNvPr id="7" name="Picture 6">
            <a:extLst>
              <a:ext uri="{FF2B5EF4-FFF2-40B4-BE49-F238E27FC236}">
                <a16:creationId xmlns:a16="http://schemas.microsoft.com/office/drawing/2014/main" id="{E8C59B91-D84B-4472-A82F-7A42F9C7CFA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00913" y="375635"/>
            <a:ext cx="4427902" cy="5682265"/>
          </a:xfrm>
          <a:prstGeom prst="rect">
            <a:avLst/>
          </a:prstGeom>
          <a:ln>
            <a:noFill/>
          </a:ln>
          <a:effectLst>
            <a:outerShdw blurRad="50800" dist="76200" dir="2700000" algn="tl" rotWithShape="0">
              <a:prstClr val="black">
                <a:alpha val="40000"/>
              </a:prstClr>
            </a:outerShdw>
          </a:effectLst>
        </p:spPr>
      </p:pic>
      <p:sp>
        <p:nvSpPr>
          <p:cNvPr id="8" name="Text Placeholder 3">
            <a:extLst>
              <a:ext uri="{FF2B5EF4-FFF2-40B4-BE49-F238E27FC236}">
                <a16:creationId xmlns:a16="http://schemas.microsoft.com/office/drawing/2014/main" id="{D6947FB8-BFDA-4271-9A16-97726F8CA9D1}"/>
              </a:ext>
            </a:extLst>
          </p:cNvPr>
          <p:cNvSpPr txBox="1">
            <a:spLocks/>
          </p:cNvSpPr>
          <p:nvPr/>
        </p:nvSpPr>
        <p:spPr>
          <a:xfrm>
            <a:off x="174171" y="1150976"/>
            <a:ext cx="6863485" cy="455604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00000"/>
              </a:lnSpc>
              <a:buClr>
                <a:schemeClr val="accent4"/>
              </a:buClr>
              <a:buFont typeface="Arial" charset="0"/>
              <a:buChar char="•"/>
            </a:pPr>
            <a:r>
              <a:rPr lang="en-US" sz="1800" dirty="0">
                <a:latin typeface="+mn-lt"/>
                <a:ea typeface="+mn-ea"/>
                <a:cs typeface="+mn-cs"/>
              </a:rPr>
              <a:t>Congressional Mandate</a:t>
            </a:r>
          </a:p>
          <a:p>
            <a:pPr marL="285750" indent="-285750">
              <a:lnSpc>
                <a:spcPct val="100000"/>
              </a:lnSpc>
              <a:buClr>
                <a:schemeClr val="accent4"/>
              </a:buClr>
              <a:buFont typeface="Arial" charset="0"/>
              <a:buChar char="•"/>
            </a:pPr>
            <a:r>
              <a:rPr lang="en-US" sz="1800" dirty="0">
                <a:latin typeface="+mn-lt"/>
                <a:ea typeface="+mn-ea"/>
                <a:cs typeface="+mn-cs"/>
              </a:rPr>
              <a:t>Defines priorities, goals, and expected outcomes of the recovery efforts for the Government of Puerto Rico (GPR),  based on damage assessments prepared pursuant to Federal Law</a:t>
            </a:r>
          </a:p>
          <a:p>
            <a:pPr marL="285750" indent="-285750">
              <a:lnSpc>
                <a:spcPct val="100000"/>
              </a:lnSpc>
              <a:buClr>
                <a:schemeClr val="accent4"/>
              </a:buClr>
              <a:buFont typeface="Arial" charset="0"/>
              <a:buChar char="•"/>
            </a:pPr>
            <a:r>
              <a:rPr lang="en-US" sz="1800" dirty="0">
                <a:latin typeface="+mn-lt"/>
                <a:ea typeface="+mn-ea"/>
                <a:cs typeface="+mn-cs"/>
              </a:rPr>
              <a:t>Outlines 276 Courses of Action (COAs)</a:t>
            </a:r>
          </a:p>
          <a:p>
            <a:pPr marL="285750" indent="-285750">
              <a:lnSpc>
                <a:spcPct val="100000"/>
              </a:lnSpc>
              <a:buClr>
                <a:schemeClr val="accent4"/>
              </a:buClr>
              <a:buFont typeface="Arial" charset="0"/>
              <a:buChar char="•"/>
            </a:pPr>
            <a:r>
              <a:rPr lang="en-US" sz="1800" dirty="0">
                <a:latin typeface="+mn-lt"/>
                <a:ea typeface="+mn-ea"/>
                <a:cs typeface="+mn-cs"/>
              </a:rPr>
              <a:t>$139 billion projected investment from various funding sources with FEMA PA funding accounting for ~39% </a:t>
            </a:r>
          </a:p>
          <a:p>
            <a:pPr marL="285750" indent="-285750">
              <a:lnSpc>
                <a:spcPct val="100000"/>
              </a:lnSpc>
              <a:buClr>
                <a:schemeClr val="accent4"/>
              </a:buClr>
              <a:buFont typeface="Arial" charset="0"/>
              <a:buChar char="•"/>
            </a:pPr>
            <a:r>
              <a:rPr lang="en-US" sz="1800" dirty="0">
                <a:latin typeface="+mn-lt"/>
                <a:ea typeface="+mn-ea"/>
                <a:cs typeface="+mn-cs"/>
              </a:rPr>
              <a:t>Plan submitted to U.S. Congress on August 8, 2018 and certified by F.O.M.B</a:t>
            </a:r>
          </a:p>
          <a:p>
            <a:pPr marL="285750" indent="-285750">
              <a:lnSpc>
                <a:spcPct val="100000"/>
              </a:lnSpc>
              <a:buClr>
                <a:schemeClr val="accent4"/>
              </a:buClr>
              <a:buFont typeface="Arial" charset="0"/>
              <a:buChar char="•"/>
            </a:pPr>
            <a:r>
              <a:rPr lang="en-US" sz="1800" dirty="0">
                <a:latin typeface="+mn-lt"/>
                <a:ea typeface="+mn-ea"/>
                <a:cs typeface="+mn-cs"/>
              </a:rPr>
              <a:t>Oversight and Coordination led by COR3</a:t>
            </a:r>
          </a:p>
          <a:p>
            <a:pPr marL="285750" indent="-285750">
              <a:lnSpc>
                <a:spcPct val="100000"/>
              </a:lnSpc>
              <a:buClr>
                <a:schemeClr val="accent4"/>
              </a:buClr>
              <a:buFont typeface="Arial" charset="0"/>
              <a:buChar char="•"/>
            </a:pPr>
            <a:r>
              <a:rPr lang="en-US" sz="1800" dirty="0">
                <a:latin typeface="+mn-lt"/>
                <a:ea typeface="+mn-ea"/>
                <a:cs typeface="+mn-cs"/>
              </a:rPr>
              <a:t>Implementation led by GPR Agencies assigned COAs</a:t>
            </a:r>
          </a:p>
          <a:p>
            <a:pPr marL="285750" indent="-285750">
              <a:lnSpc>
                <a:spcPct val="100000"/>
              </a:lnSpc>
              <a:buClr>
                <a:schemeClr val="accent4"/>
              </a:buClr>
              <a:buFont typeface="Arial" charset="0"/>
              <a:buChar char="•"/>
            </a:pPr>
            <a:r>
              <a:rPr lang="en-US" sz="1800" dirty="0">
                <a:latin typeface="+mn-lt"/>
                <a:ea typeface="+mn-ea"/>
                <a:cs typeface="+mn-cs"/>
              </a:rPr>
              <a:t>Update reports due to Congress every 180-days</a:t>
            </a:r>
          </a:p>
          <a:p>
            <a:pPr marL="742950" lvl="1" indent="-285750">
              <a:lnSpc>
                <a:spcPct val="100000"/>
              </a:lnSpc>
              <a:buClr>
                <a:schemeClr val="accent4"/>
              </a:buClr>
              <a:buFont typeface="Arial" charset="0"/>
              <a:buChar char="•"/>
            </a:pPr>
            <a:r>
              <a:rPr lang="en-US" sz="1800" dirty="0">
                <a:latin typeface="+mn-lt"/>
                <a:ea typeface="+mn-ea"/>
                <a:cs typeface="+mn-cs"/>
              </a:rPr>
              <a:t>First update submitted February 4th, 2019</a:t>
            </a:r>
          </a:p>
          <a:p>
            <a:pPr marL="742950" lvl="1" indent="-285750">
              <a:lnSpc>
                <a:spcPct val="100000"/>
              </a:lnSpc>
              <a:buClr>
                <a:schemeClr val="accent4"/>
              </a:buClr>
              <a:buFont typeface="Arial" charset="0"/>
              <a:buChar char="•"/>
            </a:pPr>
            <a:r>
              <a:rPr lang="en-US" sz="1800" dirty="0">
                <a:latin typeface="+mn-lt"/>
                <a:ea typeface="+mn-ea"/>
                <a:cs typeface="+mn-cs"/>
              </a:rPr>
              <a:t>Second update submitted August 2nd, 2019</a:t>
            </a:r>
          </a:p>
        </p:txBody>
      </p:sp>
    </p:spTree>
    <p:extLst>
      <p:ext uri="{BB962C8B-B14F-4D97-AF65-F5344CB8AC3E}">
        <p14:creationId xmlns:p14="http://schemas.microsoft.com/office/powerpoint/2010/main" val="257808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93E60D-6C22-4403-A9E8-FB29E1525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61640"/>
            <a:ext cx="7499486" cy="6047329"/>
          </a:xfrm>
          <a:prstGeom prst="rect">
            <a:avLst/>
          </a:prstGeom>
        </p:spPr>
      </p:pic>
      <p:sp>
        <p:nvSpPr>
          <p:cNvPr id="13" name="Right Brace 12">
            <a:extLst>
              <a:ext uri="{FF2B5EF4-FFF2-40B4-BE49-F238E27FC236}">
                <a16:creationId xmlns:a16="http://schemas.microsoft.com/office/drawing/2014/main" id="{CE056E66-4144-461C-8A87-50B91C013C4C}"/>
              </a:ext>
            </a:extLst>
          </p:cNvPr>
          <p:cNvSpPr/>
          <p:nvPr/>
        </p:nvSpPr>
        <p:spPr>
          <a:xfrm>
            <a:off x="7913914" y="2882900"/>
            <a:ext cx="768073" cy="3215183"/>
          </a:xfrm>
          <a:prstGeom prst="rightBrace">
            <a:avLst/>
          </a:pr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ADBA8F64-4830-4BB0-A701-F461CBC9E286}"/>
              </a:ext>
            </a:extLst>
          </p:cNvPr>
          <p:cNvSpPr txBox="1"/>
          <p:nvPr/>
        </p:nvSpPr>
        <p:spPr>
          <a:xfrm>
            <a:off x="8686800" y="4292600"/>
            <a:ext cx="3225800" cy="861774"/>
          </a:xfrm>
          <a:prstGeom prst="rect">
            <a:avLst/>
          </a:prstGeom>
          <a:noFill/>
        </p:spPr>
        <p:txBody>
          <a:bodyPr wrap="square" rtlCol="0">
            <a:spAutoFit/>
          </a:bodyPr>
          <a:lstStyle/>
          <a:p>
            <a:r>
              <a:rPr lang="en-US" b="1" dirty="0">
                <a:solidFill>
                  <a:schemeClr val="accent2"/>
                </a:solidFill>
              </a:rPr>
              <a:t>ACTIONS</a:t>
            </a:r>
          </a:p>
          <a:p>
            <a:r>
              <a:rPr lang="en-US" sz="1600" b="1" dirty="0"/>
              <a:t>276 Courses of Action (COAs) to act on the Vision, Goals, and Objectives</a:t>
            </a:r>
          </a:p>
        </p:txBody>
      </p:sp>
      <p:sp>
        <p:nvSpPr>
          <p:cNvPr id="5" name="Title 1">
            <a:extLst>
              <a:ext uri="{FF2B5EF4-FFF2-40B4-BE49-F238E27FC236}">
                <a16:creationId xmlns:a16="http://schemas.microsoft.com/office/drawing/2014/main" id="{F10E47AD-EFC3-4D1A-9430-AC65D356B88D}"/>
              </a:ext>
            </a:extLst>
          </p:cNvPr>
          <p:cNvSpPr>
            <a:spLocks noGrp="1"/>
          </p:cNvSpPr>
          <p:nvPr>
            <p:ph type="title"/>
          </p:nvPr>
        </p:nvSpPr>
        <p:spPr>
          <a:xfrm>
            <a:off x="7778886" y="418281"/>
            <a:ext cx="4133714" cy="1285345"/>
          </a:xfrm>
        </p:spPr>
        <p:txBody>
          <a:bodyPr/>
          <a:lstStyle/>
          <a:p>
            <a:pPr algn="r"/>
            <a:r>
              <a:rPr lang="en-US" sz="3600" dirty="0"/>
              <a:t>Recovery Plan </a:t>
            </a:r>
            <a:br>
              <a:rPr lang="en-US" sz="3600" dirty="0"/>
            </a:br>
            <a:r>
              <a:rPr lang="en-US" sz="3600" dirty="0"/>
              <a:t>Overview</a:t>
            </a:r>
          </a:p>
        </p:txBody>
      </p:sp>
      <p:sp>
        <p:nvSpPr>
          <p:cNvPr id="2" name="TextBox 1">
            <a:extLst>
              <a:ext uri="{FF2B5EF4-FFF2-40B4-BE49-F238E27FC236}">
                <a16:creationId xmlns:a16="http://schemas.microsoft.com/office/drawing/2014/main" id="{F1F528C9-4BBD-46EE-AA54-30D088F8076A}"/>
              </a:ext>
            </a:extLst>
          </p:cNvPr>
          <p:cNvSpPr txBox="1"/>
          <p:nvPr/>
        </p:nvSpPr>
        <p:spPr>
          <a:xfrm>
            <a:off x="0" y="6211669"/>
            <a:ext cx="5693134"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*Data from original Recovery Plan (page #11)</a:t>
            </a:r>
          </a:p>
        </p:txBody>
      </p:sp>
    </p:spTree>
    <p:extLst>
      <p:ext uri="{BB962C8B-B14F-4D97-AF65-F5344CB8AC3E}">
        <p14:creationId xmlns:p14="http://schemas.microsoft.com/office/powerpoint/2010/main" val="45516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0E766-56F5-470F-A8BD-0306BE6BB7B1}"/>
              </a:ext>
            </a:extLst>
          </p:cNvPr>
          <p:cNvSpPr>
            <a:spLocks noGrp="1"/>
          </p:cNvSpPr>
          <p:nvPr>
            <p:ph type="title"/>
          </p:nvPr>
        </p:nvSpPr>
        <p:spPr>
          <a:xfrm>
            <a:off x="569281" y="-30381"/>
            <a:ext cx="10999788" cy="847279"/>
          </a:xfrm>
        </p:spPr>
        <p:txBody>
          <a:bodyPr/>
          <a:lstStyle/>
          <a:p>
            <a:r>
              <a:rPr lang="en-US" dirty="0"/>
              <a:t>COR3 Strategy Team Goals and Objectives</a:t>
            </a:r>
          </a:p>
        </p:txBody>
      </p:sp>
      <p:sp>
        <p:nvSpPr>
          <p:cNvPr id="5" name="Text Placeholder 3">
            <a:extLst>
              <a:ext uri="{FF2B5EF4-FFF2-40B4-BE49-F238E27FC236}">
                <a16:creationId xmlns:a16="http://schemas.microsoft.com/office/drawing/2014/main" id="{558F4369-43CE-49DA-87CE-DED49CB24804}"/>
              </a:ext>
            </a:extLst>
          </p:cNvPr>
          <p:cNvSpPr txBox="1">
            <a:spLocks/>
          </p:cNvSpPr>
          <p:nvPr/>
        </p:nvSpPr>
        <p:spPr>
          <a:xfrm>
            <a:off x="245863" y="4533900"/>
            <a:ext cx="8479038" cy="105185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00000"/>
              </a:lnSpc>
              <a:buClr>
                <a:schemeClr val="accent4"/>
              </a:buClr>
              <a:buFont typeface="Arial" charset="0"/>
              <a:buChar char="•"/>
            </a:pPr>
            <a:endParaRPr lang="en-US" sz="1800" dirty="0"/>
          </a:p>
        </p:txBody>
      </p:sp>
      <p:sp>
        <p:nvSpPr>
          <p:cNvPr id="3" name="TextBox 2">
            <a:extLst>
              <a:ext uri="{FF2B5EF4-FFF2-40B4-BE49-F238E27FC236}">
                <a16:creationId xmlns:a16="http://schemas.microsoft.com/office/drawing/2014/main" id="{121E84A4-5877-474C-9996-2219571F9C26}"/>
              </a:ext>
            </a:extLst>
          </p:cNvPr>
          <p:cNvSpPr txBox="1"/>
          <p:nvPr/>
        </p:nvSpPr>
        <p:spPr>
          <a:xfrm>
            <a:off x="650028" y="655264"/>
            <a:ext cx="10891943" cy="646331"/>
          </a:xfrm>
          <a:prstGeom prst="rect">
            <a:avLst/>
          </a:prstGeom>
          <a:noFill/>
        </p:spPr>
        <p:txBody>
          <a:bodyPr wrap="square" rtlCol="0">
            <a:spAutoFit/>
          </a:bodyPr>
          <a:lstStyle/>
          <a:p>
            <a:pPr>
              <a:buClr>
                <a:schemeClr val="accent2"/>
              </a:buClr>
            </a:pPr>
            <a:r>
              <a:rPr lang="en-US" b="1" dirty="0">
                <a:solidFill>
                  <a:schemeClr val="accent2"/>
                </a:solidFill>
                <a:latin typeface="Century Gothic" panose="020B0502020202020204" pitchFamily="34" charset="0"/>
              </a:rPr>
              <a:t>Targeted development and monitoring of projects </a:t>
            </a:r>
            <a:r>
              <a:rPr lang="en-US" dirty="0">
                <a:latin typeface="Century Gothic" panose="020B0502020202020204" pitchFamily="34" charset="0"/>
              </a:rPr>
              <a:t>to accelerate recovery and help the Island build back better</a:t>
            </a:r>
          </a:p>
        </p:txBody>
      </p:sp>
      <p:sp>
        <p:nvSpPr>
          <p:cNvPr id="15" name="TextBox 14">
            <a:extLst>
              <a:ext uri="{FF2B5EF4-FFF2-40B4-BE49-F238E27FC236}">
                <a16:creationId xmlns:a16="http://schemas.microsoft.com/office/drawing/2014/main" id="{A83A22C0-41B8-42E3-9771-811690246911}"/>
              </a:ext>
            </a:extLst>
          </p:cNvPr>
          <p:cNvSpPr txBox="1"/>
          <p:nvPr/>
        </p:nvSpPr>
        <p:spPr>
          <a:xfrm>
            <a:off x="81570" y="1336175"/>
            <a:ext cx="3410343" cy="3970318"/>
          </a:xfrm>
          <a:prstGeom prst="rect">
            <a:avLst/>
          </a:prstGeom>
          <a:noFill/>
        </p:spPr>
        <p:txBody>
          <a:bodyPr wrap="square" rtlCol="0">
            <a:spAutoFit/>
          </a:bodyPr>
          <a:lstStyle/>
          <a:p>
            <a:pPr marL="285750" indent="-285750">
              <a:buClr>
                <a:schemeClr val="accent2"/>
              </a:buClr>
              <a:buFont typeface="Wingdings" panose="05000000000000000000" pitchFamily="2" charset="2"/>
              <a:buChar char="ü"/>
            </a:pPr>
            <a:r>
              <a:rPr lang="en-US" dirty="0">
                <a:latin typeface="Century Gothic" panose="020B0502020202020204" pitchFamily="34" charset="0"/>
              </a:rPr>
              <a:t>Coordinate the </a:t>
            </a:r>
            <a:r>
              <a:rPr lang="en-US" b="1" dirty="0">
                <a:latin typeface="Century Gothic" panose="020B0502020202020204" pitchFamily="34" charset="0"/>
              </a:rPr>
              <a:t>development of COA Action Plans</a:t>
            </a:r>
            <a:r>
              <a:rPr lang="en-US" dirty="0">
                <a:latin typeface="Century Gothic" panose="020B0502020202020204" pitchFamily="34" charset="0"/>
              </a:rPr>
              <a:t> in partnership with GPR agencies and Federal partners ensuring the </a:t>
            </a:r>
            <a:r>
              <a:rPr lang="en-US" b="1" dirty="0">
                <a:latin typeface="Century Gothic" panose="020B0502020202020204" pitchFamily="34" charset="0"/>
              </a:rPr>
              <a:t>timely identification of funding needs for the entire recovery plan</a:t>
            </a:r>
          </a:p>
          <a:p>
            <a:pPr marL="285750" indent="-285750">
              <a:buClr>
                <a:schemeClr val="accent2"/>
              </a:buClr>
              <a:buFont typeface="Wingdings" panose="05000000000000000000" pitchFamily="2" charset="2"/>
              <a:buChar char="ü"/>
            </a:pPr>
            <a:r>
              <a:rPr lang="en-US" dirty="0">
                <a:latin typeface="Century Gothic" panose="020B0502020202020204" pitchFamily="34" charset="0"/>
              </a:rPr>
              <a:t>Provide </a:t>
            </a:r>
            <a:r>
              <a:rPr lang="en-US" b="1" dirty="0">
                <a:latin typeface="Century Gothic" panose="020B0502020202020204" pitchFamily="34" charset="0"/>
              </a:rPr>
              <a:t>ongoing support to agencies to accelerate work plans</a:t>
            </a:r>
            <a:r>
              <a:rPr lang="en-US" dirty="0">
                <a:latin typeface="Century Gothic" panose="020B0502020202020204" pitchFamily="34" charset="0"/>
              </a:rPr>
              <a:t> including project </a:t>
            </a:r>
            <a:r>
              <a:rPr lang="en-US" b="1" dirty="0">
                <a:latin typeface="Century Gothic" panose="020B0502020202020204" pitchFamily="34" charset="0"/>
              </a:rPr>
              <a:t>formulation and execution</a:t>
            </a:r>
          </a:p>
          <a:p>
            <a:pPr marL="285750" indent="-285750">
              <a:buClr>
                <a:schemeClr val="accent2"/>
              </a:buClr>
              <a:buFont typeface="Wingdings" panose="05000000000000000000" pitchFamily="2" charset="2"/>
              <a:buChar char="ü"/>
            </a:pPr>
            <a:endParaRPr lang="en-US" dirty="0">
              <a:latin typeface="Century Gothic" panose="020B0502020202020204" pitchFamily="34" charset="0"/>
            </a:endParaRPr>
          </a:p>
        </p:txBody>
      </p:sp>
      <p:sp>
        <p:nvSpPr>
          <p:cNvPr id="16" name="TextBox 15">
            <a:extLst>
              <a:ext uri="{FF2B5EF4-FFF2-40B4-BE49-F238E27FC236}">
                <a16:creationId xmlns:a16="http://schemas.microsoft.com/office/drawing/2014/main" id="{1CCC07DF-75E5-4E53-8FAA-0CF445155D45}"/>
              </a:ext>
            </a:extLst>
          </p:cNvPr>
          <p:cNvSpPr txBox="1"/>
          <p:nvPr/>
        </p:nvSpPr>
        <p:spPr>
          <a:xfrm>
            <a:off x="1523999" y="4985592"/>
            <a:ext cx="10167257" cy="1200329"/>
          </a:xfrm>
          <a:prstGeom prst="rect">
            <a:avLst/>
          </a:prstGeom>
          <a:noFill/>
        </p:spPr>
        <p:txBody>
          <a:bodyPr wrap="square" rtlCol="0">
            <a:spAutoFit/>
          </a:bodyPr>
          <a:lstStyle/>
          <a:p>
            <a:pPr marL="285750" indent="-285750">
              <a:buClr>
                <a:schemeClr val="accent2"/>
              </a:buClr>
              <a:buFont typeface="Wingdings" panose="05000000000000000000" pitchFamily="2" charset="2"/>
              <a:buChar char="ü"/>
            </a:pPr>
            <a:r>
              <a:rPr lang="en-US" dirty="0">
                <a:latin typeface="Century Gothic" panose="020B0502020202020204" pitchFamily="34" charset="0"/>
              </a:rPr>
              <a:t>Reduce </a:t>
            </a:r>
            <a:r>
              <a:rPr lang="en-US" b="1" dirty="0">
                <a:latin typeface="Century Gothic" panose="020B0502020202020204" pitchFamily="34" charset="0"/>
              </a:rPr>
              <a:t>the risk of implementing redundant projects and de-obligation of funding</a:t>
            </a:r>
          </a:p>
          <a:p>
            <a:pPr marL="285750" indent="-285750">
              <a:buClr>
                <a:schemeClr val="accent2"/>
              </a:buClr>
              <a:buFont typeface="Wingdings" panose="05000000000000000000" pitchFamily="2" charset="2"/>
              <a:buChar char="ü"/>
            </a:pPr>
            <a:r>
              <a:rPr lang="en-US" b="1" dirty="0">
                <a:latin typeface="Century Gothic" panose="020B0502020202020204" pitchFamily="34" charset="0"/>
              </a:rPr>
              <a:t>Assess funding gaps, align funding sources, </a:t>
            </a:r>
            <a:r>
              <a:rPr lang="en-US" dirty="0">
                <a:latin typeface="Century Gothic" panose="020B0502020202020204" pitchFamily="34" charset="0"/>
              </a:rPr>
              <a:t>and assist with </a:t>
            </a:r>
            <a:r>
              <a:rPr lang="en-US" b="1" dirty="0">
                <a:latin typeface="Century Gothic" panose="020B0502020202020204" pitchFamily="34" charset="0"/>
              </a:rPr>
              <a:t>coordination and prioritization strategy </a:t>
            </a:r>
            <a:r>
              <a:rPr lang="en-US" dirty="0">
                <a:latin typeface="Century Gothic" panose="020B0502020202020204" pitchFamily="34" charset="0"/>
              </a:rPr>
              <a:t>across the Island</a:t>
            </a:r>
          </a:p>
          <a:p>
            <a:pPr marL="285750" indent="-285750">
              <a:buClr>
                <a:schemeClr val="accent2"/>
              </a:buClr>
              <a:buFont typeface="Wingdings" panose="05000000000000000000" pitchFamily="2" charset="2"/>
              <a:buChar char="ü"/>
            </a:pPr>
            <a:r>
              <a:rPr lang="en-US" dirty="0">
                <a:latin typeface="Century Gothic" panose="020B0502020202020204" pitchFamily="34" charset="0"/>
              </a:rPr>
              <a:t>Monitor </a:t>
            </a:r>
            <a:r>
              <a:rPr lang="en-US" b="1" dirty="0">
                <a:latin typeface="Century Gothic" panose="020B0502020202020204" pitchFamily="34" charset="0"/>
              </a:rPr>
              <a:t>cost and schedule performance as well as key risks to execution</a:t>
            </a:r>
          </a:p>
        </p:txBody>
      </p:sp>
      <p:sp>
        <p:nvSpPr>
          <p:cNvPr id="11" name="TextBox 10">
            <a:extLst>
              <a:ext uri="{FF2B5EF4-FFF2-40B4-BE49-F238E27FC236}">
                <a16:creationId xmlns:a16="http://schemas.microsoft.com/office/drawing/2014/main" id="{EE877811-23A6-4D74-8D6F-2E1F94B8E3E3}"/>
              </a:ext>
            </a:extLst>
          </p:cNvPr>
          <p:cNvSpPr txBox="1"/>
          <p:nvPr/>
        </p:nvSpPr>
        <p:spPr>
          <a:xfrm>
            <a:off x="7242980" y="1153617"/>
            <a:ext cx="4829277" cy="3416320"/>
          </a:xfrm>
          <a:prstGeom prst="rect">
            <a:avLst/>
          </a:prstGeom>
          <a:noFill/>
        </p:spPr>
        <p:txBody>
          <a:bodyPr wrap="square" rtlCol="0">
            <a:spAutoFit/>
          </a:bodyPr>
          <a:lstStyle/>
          <a:p>
            <a:pPr marL="285750" indent="-285750">
              <a:buClr>
                <a:schemeClr val="accent2"/>
              </a:buClr>
              <a:buFont typeface="Wingdings" panose="05000000000000000000" pitchFamily="2" charset="2"/>
              <a:buChar char="ü"/>
            </a:pPr>
            <a:r>
              <a:rPr lang="en-US" dirty="0">
                <a:latin typeface="Century Gothic" panose="020B0502020202020204" pitchFamily="34" charset="0"/>
              </a:rPr>
              <a:t>Maintenance of a comprehensive data-set for </a:t>
            </a:r>
            <a:r>
              <a:rPr lang="en-US" b="1" dirty="0">
                <a:latin typeface="Century Gothic" panose="020B0502020202020204" pitchFamily="34" charset="0"/>
              </a:rPr>
              <a:t>developing the mandatory bi-annual updates to Congress </a:t>
            </a:r>
            <a:r>
              <a:rPr lang="en-US" dirty="0">
                <a:latin typeface="Century Gothic" panose="020B0502020202020204" pitchFamily="34" charset="0"/>
              </a:rPr>
              <a:t>on the progress of the recovery</a:t>
            </a:r>
          </a:p>
          <a:p>
            <a:pPr marL="285750" indent="-285750">
              <a:buClr>
                <a:schemeClr val="accent2"/>
              </a:buClr>
              <a:buFont typeface="Wingdings" panose="05000000000000000000" pitchFamily="2" charset="2"/>
              <a:buChar char="ü"/>
            </a:pPr>
            <a:r>
              <a:rPr lang="en-US" dirty="0">
                <a:latin typeface="Century Gothic" panose="020B0502020202020204" pitchFamily="34" charset="0"/>
              </a:rPr>
              <a:t>Tracking GPR agencies’ use of Federal funds outside of PA, </a:t>
            </a:r>
            <a:r>
              <a:rPr lang="en-US" b="1" dirty="0">
                <a:latin typeface="Century Gothic" panose="020B0502020202020204" pitchFamily="34" charset="0"/>
              </a:rPr>
              <a:t>increasing COR3’s scope of transparency </a:t>
            </a:r>
            <a:r>
              <a:rPr lang="en-US" dirty="0">
                <a:latin typeface="Century Gothic" panose="020B0502020202020204" pitchFamily="34" charset="0"/>
              </a:rPr>
              <a:t>(PA only encompasses ~39% of recovery needs)</a:t>
            </a:r>
            <a:endParaRPr lang="en-US" b="1" dirty="0">
              <a:latin typeface="Century Gothic" panose="020B0502020202020204" pitchFamily="34" charset="0"/>
            </a:endParaRPr>
          </a:p>
          <a:p>
            <a:pPr marL="285750" indent="-285750">
              <a:buClr>
                <a:schemeClr val="accent2"/>
              </a:buClr>
              <a:buFont typeface="Wingdings" panose="05000000000000000000" pitchFamily="2" charset="2"/>
              <a:buChar char="ü"/>
            </a:pPr>
            <a:r>
              <a:rPr lang="en-US" dirty="0">
                <a:latin typeface="Century Gothic" panose="020B0502020202020204" pitchFamily="34" charset="0"/>
              </a:rPr>
              <a:t>Providing insights regarding </a:t>
            </a:r>
            <a:r>
              <a:rPr lang="en-US" b="1" dirty="0">
                <a:latin typeface="Century Gothic" panose="020B0502020202020204" pitchFamily="34" charset="0"/>
              </a:rPr>
              <a:t>portfolio level schedules and associated spend curves </a:t>
            </a:r>
            <a:r>
              <a:rPr lang="en-US" dirty="0">
                <a:latin typeface="Century Gothic" panose="020B0502020202020204" pitchFamily="34" charset="0"/>
              </a:rPr>
              <a:t>with drill down capability to sector, agency and project levels</a:t>
            </a:r>
          </a:p>
        </p:txBody>
      </p:sp>
      <p:graphicFrame>
        <p:nvGraphicFramePr>
          <p:cNvPr id="4" name="Diagram 3">
            <a:extLst>
              <a:ext uri="{FF2B5EF4-FFF2-40B4-BE49-F238E27FC236}">
                <a16:creationId xmlns:a16="http://schemas.microsoft.com/office/drawing/2014/main" id="{94CE7077-527E-4566-AD3D-AF4BE8B71DAC}"/>
              </a:ext>
            </a:extLst>
          </p:cNvPr>
          <p:cNvGraphicFramePr/>
          <p:nvPr>
            <p:extLst/>
          </p:nvPr>
        </p:nvGraphicFramePr>
        <p:xfrm>
          <a:off x="3289656" y="-79029"/>
          <a:ext cx="4222481" cy="6171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322FE498-CDEB-4DFE-8F42-5242DE065ADF}"/>
              </a:ext>
            </a:extLst>
          </p:cNvPr>
          <p:cNvSpPr txBox="1"/>
          <p:nvPr/>
        </p:nvSpPr>
        <p:spPr>
          <a:xfrm rot="5400000">
            <a:off x="10931724" y="2682711"/>
            <a:ext cx="3547302" cy="3386131"/>
          </a:xfrm>
          <a:prstGeom prst="rect">
            <a:avLst/>
          </a:prstGeom>
          <a:noFill/>
          <a:scene3d>
            <a:camera prst="orthographicFront">
              <a:rot lat="5400000" lon="0" rev="0"/>
            </a:camera>
            <a:lightRig rig="threePt" dir="t"/>
          </a:scene3d>
        </p:spPr>
        <p:txBody>
          <a:bodyPr wrap="square" rtlCol="0">
            <a:prstTxWarp prst="textArchUp">
              <a:avLst>
                <a:gd name="adj" fmla="val 16414289"/>
              </a:avLst>
            </a:prstTxWarp>
            <a:spAutoFit/>
          </a:bodyPr>
          <a:lstStyle/>
          <a:p>
            <a:r>
              <a:rPr lang="en-US" sz="3600" dirty="0">
                <a:solidFill>
                  <a:schemeClr val="bg1"/>
                </a:solidFill>
                <a:effectLst>
                  <a:outerShdw blurRad="38100" dist="38100" dir="2700000" algn="tl">
                    <a:srgbClr val="000000">
                      <a:alpha val="43137"/>
                    </a:srgbClr>
                  </a:outerShdw>
                </a:effectLst>
              </a:rPr>
              <a:t>OVERSIGHT &amp; ACCOUNTABILITY</a:t>
            </a:r>
          </a:p>
        </p:txBody>
      </p:sp>
      <p:sp>
        <p:nvSpPr>
          <p:cNvPr id="9" name="TextBox 8">
            <a:extLst>
              <a:ext uri="{FF2B5EF4-FFF2-40B4-BE49-F238E27FC236}">
                <a16:creationId xmlns:a16="http://schemas.microsoft.com/office/drawing/2014/main" id="{D5471409-5401-4F67-BF35-474997D5C8AE}"/>
              </a:ext>
            </a:extLst>
          </p:cNvPr>
          <p:cNvSpPr txBox="1"/>
          <p:nvPr/>
        </p:nvSpPr>
        <p:spPr>
          <a:xfrm>
            <a:off x="4062661" y="2442967"/>
            <a:ext cx="970388"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SPEED</a:t>
            </a:r>
          </a:p>
        </p:txBody>
      </p:sp>
      <p:sp>
        <p:nvSpPr>
          <p:cNvPr id="20" name="TextBox 19">
            <a:extLst>
              <a:ext uri="{FF2B5EF4-FFF2-40B4-BE49-F238E27FC236}">
                <a16:creationId xmlns:a16="http://schemas.microsoft.com/office/drawing/2014/main" id="{EE37467F-C995-4FFA-9B5F-E6433B7E743A}"/>
              </a:ext>
            </a:extLst>
          </p:cNvPr>
          <p:cNvSpPr txBox="1"/>
          <p:nvPr/>
        </p:nvSpPr>
        <p:spPr>
          <a:xfrm>
            <a:off x="5416231" y="2442967"/>
            <a:ext cx="1765662"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TRANSPARENCY</a:t>
            </a:r>
          </a:p>
        </p:txBody>
      </p:sp>
      <p:sp>
        <p:nvSpPr>
          <p:cNvPr id="21" name="TextBox 20">
            <a:extLst>
              <a:ext uri="{FF2B5EF4-FFF2-40B4-BE49-F238E27FC236}">
                <a16:creationId xmlns:a16="http://schemas.microsoft.com/office/drawing/2014/main" id="{C68FE334-0027-41BB-B69F-6B63FA9A9B8A}"/>
              </a:ext>
            </a:extLst>
          </p:cNvPr>
          <p:cNvSpPr txBox="1"/>
          <p:nvPr/>
        </p:nvSpPr>
        <p:spPr>
          <a:xfrm>
            <a:off x="4474424" y="3630505"/>
            <a:ext cx="1822544"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OVERSIGHT &amp; ACCOUNTABILITY</a:t>
            </a:r>
          </a:p>
        </p:txBody>
      </p:sp>
    </p:spTree>
    <p:extLst>
      <p:ext uri="{BB962C8B-B14F-4D97-AF65-F5344CB8AC3E}">
        <p14:creationId xmlns:p14="http://schemas.microsoft.com/office/powerpoint/2010/main" val="3656937694"/>
      </p:ext>
    </p:extLst>
  </p:cSld>
  <p:clrMapOvr>
    <a:masterClrMapping/>
  </p:clrMapOvr>
</p:sld>
</file>

<file path=ppt/theme/theme1.xml><?xml version="1.0" encoding="utf-8"?>
<a:theme xmlns:a="http://schemas.openxmlformats.org/drawingml/2006/main" name="1_Office Theme">
  <a:themeElements>
    <a:clrScheme name="Custom 2">
      <a:dk1>
        <a:srgbClr val="5D5E5D"/>
      </a:dk1>
      <a:lt1>
        <a:srgbClr val="FFFFFF"/>
      </a:lt1>
      <a:dk2>
        <a:srgbClr val="393868"/>
      </a:dk2>
      <a:lt2>
        <a:srgbClr val="E7E6E6"/>
      </a:lt2>
      <a:accent1>
        <a:srgbClr val="393868"/>
      </a:accent1>
      <a:accent2>
        <a:srgbClr val="6EC828"/>
      </a:accent2>
      <a:accent3>
        <a:srgbClr val="00AFE7"/>
      </a:accent3>
      <a:accent4>
        <a:srgbClr val="5E5F5E"/>
      </a:accent4>
      <a:accent5>
        <a:srgbClr val="388D98"/>
      </a:accent5>
      <a:accent6>
        <a:srgbClr val="59E3F5"/>
      </a:accent6>
      <a:hlink>
        <a:srgbClr val="1E494E"/>
      </a:hlink>
      <a:folHlink>
        <a:srgbClr val="30778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1_Office Theme">
      <a:dk1>
        <a:srgbClr val="5D5E5D"/>
      </a:dk1>
      <a:lt1>
        <a:srgbClr val="FFFFFF"/>
      </a:lt1>
      <a:dk2>
        <a:srgbClr val="A7A7A7"/>
      </a:dk2>
      <a:lt2>
        <a:srgbClr val="535353"/>
      </a:lt2>
      <a:accent1>
        <a:srgbClr val="393868"/>
      </a:accent1>
      <a:accent2>
        <a:srgbClr val="6EC828"/>
      </a:accent2>
      <a:accent3>
        <a:srgbClr val="00AFE7"/>
      </a:accent3>
      <a:accent4>
        <a:srgbClr val="5E5F5E"/>
      </a:accent4>
      <a:accent5>
        <a:srgbClr val="388D98"/>
      </a:accent5>
      <a:accent6>
        <a:srgbClr val="59E3F5"/>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D5E5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D5E5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4954</TotalTime>
  <Words>1439</Words>
  <Application>Microsoft Office PowerPoint</Application>
  <PresentationFormat>Widescreen</PresentationFormat>
  <Paragraphs>171</Paragraphs>
  <Slides>10</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vt:i4>
      </vt:variant>
    </vt:vector>
  </HeadingPairs>
  <TitlesOfParts>
    <vt:vector size="23" baseType="lpstr">
      <vt:lpstr>Arial</vt:lpstr>
      <vt:lpstr>Calibri</vt:lpstr>
      <vt:lpstr>Calibri Light</vt:lpstr>
      <vt:lpstr>Century Gothic</vt:lpstr>
      <vt:lpstr>Frutiger Next Pro Medium</vt:lpstr>
      <vt:lpstr>Montserrat Bold</vt:lpstr>
      <vt:lpstr>Open Sans</vt:lpstr>
      <vt:lpstr>Open Sans </vt:lpstr>
      <vt:lpstr>Open Sans Semibold</vt:lpstr>
      <vt:lpstr>PT Sans</vt:lpstr>
      <vt:lpstr>Wingdings</vt:lpstr>
      <vt:lpstr>1_Office Theme</vt:lpstr>
      <vt:lpstr>2_Office Theme</vt:lpstr>
      <vt:lpstr>Recovery Program Overview</vt:lpstr>
      <vt:lpstr>Agenda</vt:lpstr>
      <vt:lpstr>The Numbers of Recovery</vt:lpstr>
      <vt:lpstr>Funding Streams</vt:lpstr>
      <vt:lpstr>Current Recovery Priorities</vt:lpstr>
      <vt:lpstr>Transparency</vt:lpstr>
      <vt:lpstr>Economic and Disaster Recovery Plan for Puerto Rico</vt:lpstr>
      <vt:lpstr>Recovery Plan  Overview</vt:lpstr>
      <vt:lpstr>COR3 Strategy Team Goals and Objectives</vt:lpstr>
      <vt:lpstr>Disclaimer</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COR³ Executive Package</dc:title>
  <dc:creator>Hadjialiloo, Arezu</dc:creator>
  <cp:lastModifiedBy> </cp:lastModifiedBy>
  <cp:revision>500</cp:revision>
  <cp:lastPrinted>2019-08-20T14:35:11Z</cp:lastPrinted>
  <dcterms:created xsi:type="dcterms:W3CDTF">2019-02-25T23:19:55Z</dcterms:created>
  <dcterms:modified xsi:type="dcterms:W3CDTF">2019-10-23T16:46:46Z</dcterms:modified>
</cp:coreProperties>
</file>