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89" r:id="rId3"/>
    <p:sldId id="257" r:id="rId4"/>
    <p:sldId id="258" r:id="rId5"/>
    <p:sldId id="262" r:id="rId6"/>
    <p:sldId id="266" r:id="rId7"/>
    <p:sldId id="291" r:id="rId8"/>
    <p:sldId id="292" r:id="rId9"/>
    <p:sldId id="293" r:id="rId10"/>
    <p:sldId id="277" r:id="rId11"/>
    <p:sldId id="278" r:id="rId12"/>
    <p:sldId id="279" r:id="rId13"/>
    <p:sldId id="264" r:id="rId14"/>
    <p:sldId id="270" r:id="rId15"/>
    <p:sldId id="271" r:id="rId16"/>
    <p:sldId id="275" r:id="rId17"/>
    <p:sldId id="284" r:id="rId18"/>
    <p:sldId id="285" r:id="rId19"/>
    <p:sldId id="288" r:id="rId20"/>
    <p:sldId id="276" r:id="rId21"/>
    <p:sldId id="280" r:id="rId22"/>
    <p:sldId id="281" r:id="rId23"/>
    <p:sldId id="282" r:id="rId24"/>
    <p:sldId id="263" r:id="rId25"/>
    <p:sldId id="267" r:id="rId26"/>
    <p:sldId id="269" r:id="rId27"/>
    <p:sldId id="294"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72381" autoAdjust="0"/>
  </p:normalViewPr>
  <p:slideViewPr>
    <p:cSldViewPr>
      <p:cViewPr>
        <p:scale>
          <a:sx n="80" d="100"/>
          <a:sy n="80" d="100"/>
        </p:scale>
        <p:origin x="-1974" y="-90"/>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15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9T12:49:58.596" idx="1">
    <p:pos x="1829" y="1775"/>
    <p:text>in terms of size, install, or maintinence?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F5500-A331-44D2-B9E2-26F27232D4D6}" type="datetimeFigureOut">
              <a:rPr lang="en-CA" smtClean="0"/>
              <a:pPr/>
              <a:t>12/07/2015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A4AEA-C370-4546-80DE-9E63AC7C4966}"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Good morning</a:t>
            </a:r>
          </a:p>
          <a:p>
            <a:endParaRPr lang="en-CA" dirty="0" smtClean="0"/>
          </a:p>
          <a:p>
            <a:r>
              <a:rPr lang="en-CA" dirty="0" smtClean="0"/>
              <a:t>It is a pleasure to be here.</a:t>
            </a:r>
          </a:p>
          <a:p>
            <a:endParaRPr lang="en-CA" dirty="0" smtClean="0"/>
          </a:p>
          <a:p>
            <a:r>
              <a:rPr lang="en-CA" dirty="0" smtClean="0"/>
              <a:t>My sincere</a:t>
            </a:r>
            <a:r>
              <a:rPr lang="en-CA" baseline="0" dirty="0" smtClean="0"/>
              <a:t> thanks to the Hon. Pauline Browes and the CEC for the kind invitation </a:t>
            </a:r>
            <a:r>
              <a:rPr lang="en-CA" baseline="0" dirty="0" smtClean="0"/>
              <a:t>to </a:t>
            </a:r>
            <a:r>
              <a:rPr lang="en-CA" baseline="0" dirty="0" smtClean="0"/>
              <a:t>come and share some Canadian experience.</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City of Boucherville is a suburb of Montreal to the </a:t>
            </a:r>
            <a:r>
              <a:rPr lang="en-CA" sz="1200" kern="1200" baseline="0" dirty="0" smtClean="0">
                <a:solidFill>
                  <a:schemeClr val="tx1"/>
                </a:solidFill>
                <a:latin typeface="+mn-lt"/>
                <a:ea typeface="+mn-ea"/>
                <a:cs typeface="+mn-cs"/>
              </a:rPr>
              <a:t>southeast.  </a:t>
            </a:r>
            <a:r>
              <a:rPr lang="en-CA" sz="1200" kern="1200" baseline="0" dirty="0" smtClean="0">
                <a:solidFill>
                  <a:schemeClr val="tx1"/>
                </a:solidFill>
                <a:latin typeface="+mn-lt"/>
                <a:ea typeface="+mn-ea"/>
                <a:cs typeface="+mn-cs"/>
              </a:rPr>
              <a:t>Boucherville wanted to grow and welcome new development. When the City decided to develop the </a:t>
            </a:r>
            <a:r>
              <a:rPr lang="en-CA" sz="1200" kern="1200" baseline="0" dirty="0" err="1" smtClean="0">
                <a:solidFill>
                  <a:schemeClr val="tx1"/>
                </a:solidFill>
                <a:latin typeface="+mn-lt"/>
                <a:ea typeface="+mn-ea"/>
                <a:cs typeface="+mn-cs"/>
              </a:rPr>
              <a:t>Harmonie</a:t>
            </a:r>
            <a:r>
              <a:rPr lang="en-CA" sz="1200" kern="1200" baseline="0" dirty="0" smtClean="0">
                <a:solidFill>
                  <a:schemeClr val="tx1"/>
                </a:solidFill>
                <a:latin typeface="+mn-lt"/>
                <a:ea typeface="+mn-ea"/>
                <a:cs typeface="+mn-cs"/>
              </a:rPr>
              <a:t> neighbourhood, they faced a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management problem. The </a:t>
            </a:r>
            <a:r>
              <a:rPr lang="en-CA" sz="1200" kern="1200" baseline="0" dirty="0" err="1" smtClean="0">
                <a:solidFill>
                  <a:schemeClr val="tx1"/>
                </a:solidFill>
                <a:latin typeface="+mn-lt"/>
                <a:ea typeface="+mn-ea"/>
                <a:cs typeface="+mn-cs"/>
              </a:rPr>
              <a:t>Sabrevois</a:t>
            </a:r>
            <a:r>
              <a:rPr lang="en-CA" sz="1200" kern="1200" baseline="0" dirty="0" smtClean="0">
                <a:solidFill>
                  <a:schemeClr val="tx1"/>
                </a:solidFill>
                <a:latin typeface="+mn-lt"/>
                <a:ea typeface="+mn-ea"/>
                <a:cs typeface="+mn-cs"/>
              </a:rPr>
              <a:t> River located nearby could only safely cope with a limited amount of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runoff before encountering the risk of environmental problems. Also, the cost of installing new high-capacity sewer systems and rainwater collectors would be expensive - a cost that the City did not want to impose on developers and new residents.</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baseline="0" dirty="0" smtClean="0">
                <a:solidFill>
                  <a:schemeClr val="tx1"/>
                </a:solidFill>
                <a:latin typeface="+mn-lt"/>
                <a:ea typeface="+mn-ea"/>
                <a:cs typeface="+mn-cs"/>
              </a:rPr>
              <a:t>Research identified an approach using double drainage principles. There would be wet and dry detention ponds in the neighbourhood. Two ponds, or small urban lakes, would have permanent</a:t>
            </a:r>
          </a:p>
          <a:p>
            <a:r>
              <a:rPr lang="en-CA" sz="1200" kern="1200" baseline="0" dirty="0" smtClean="0">
                <a:solidFill>
                  <a:schemeClr val="tx1"/>
                </a:solidFill>
                <a:latin typeface="+mn-lt"/>
                <a:ea typeface="+mn-ea"/>
                <a:cs typeface="+mn-cs"/>
              </a:rPr>
              <a:t>water retention (wet detention ponds), and two ponds would be dry most of the time but would have capacity to temporarily hold water in the eventuality of heavy rainfall events (dry detention ponds). Drainage pathways were created to connect the dry ponds to wet ponds.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four ponds help to reduce peak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runoff during heavy rainfall events. The four ponds protect the quality of urban water runoff from roads, parking lots, residential neighbourhoods and other impervious areas. The wet detention ponds have plants that provide a natural filter for storm water. Dry detention ponds are designed to drain within 24 hours after a storm. The</a:t>
            </a:r>
          </a:p>
          <a:p>
            <a:r>
              <a:rPr lang="en-CA" sz="1200" kern="1200" baseline="0" dirty="0" smtClean="0">
                <a:solidFill>
                  <a:schemeClr val="tx1"/>
                </a:solidFill>
                <a:latin typeface="+mn-lt"/>
                <a:ea typeface="+mn-ea"/>
                <a:cs typeface="+mn-cs"/>
              </a:rPr>
              <a:t>four ponds provide a capacity to retain extreme rainfall water volumes similar to that present before the development, minimizing the risk of increase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flowing into established neighbourhoods and resulting in flood risk reduction.</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sz="1200" kern="1200" baseline="0" dirty="0" smtClean="0">
                <a:solidFill>
                  <a:schemeClr val="tx1"/>
                </a:solidFill>
                <a:latin typeface="+mn-lt"/>
                <a:ea typeface="+mn-ea"/>
                <a:cs typeface="+mn-cs"/>
              </a:rPr>
              <a:t>The small urban lakes created in Boucherville were used as the starting point of the neighbourhood’s development. After their construction, they were connected to municipal parks by multifunctional corridors for cyclists and pedestrians. These corridors surrounded by drainage ditches were used for draining purposes, but also to connect the new parts of the neighbourhood with the rest of the city.</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Through this land use planning, the city created ‘blue’ and ‘green’ networks that increased the popularity of the area. One of the urban lakes created in the project was also conceived as a mitigation measure to control erosion on the </a:t>
            </a:r>
            <a:r>
              <a:rPr lang="en-CA" sz="1200" kern="1200" baseline="0" dirty="0" err="1" smtClean="0">
                <a:solidFill>
                  <a:schemeClr val="tx1"/>
                </a:solidFill>
                <a:latin typeface="+mn-lt"/>
                <a:ea typeface="+mn-ea"/>
                <a:cs typeface="+mn-cs"/>
              </a:rPr>
              <a:t>Sabrevois</a:t>
            </a:r>
            <a:r>
              <a:rPr lang="en-CA" sz="1200" kern="1200" baseline="0" dirty="0" smtClean="0">
                <a:solidFill>
                  <a:schemeClr val="tx1"/>
                </a:solidFill>
                <a:latin typeface="+mn-lt"/>
                <a:ea typeface="+mn-ea"/>
                <a:cs typeface="+mn-cs"/>
              </a:rPr>
              <a:t> River by procuring better </a:t>
            </a:r>
            <a:r>
              <a:rPr lang="en-CA" sz="1200" kern="1200" baseline="0" dirty="0" err="1" smtClean="0">
                <a:solidFill>
                  <a:schemeClr val="tx1"/>
                </a:solidFill>
                <a:latin typeface="+mn-lt"/>
                <a:ea typeface="+mn-ea"/>
                <a:cs typeface="+mn-cs"/>
              </a:rPr>
              <a:t>waterflow</a:t>
            </a:r>
            <a:r>
              <a:rPr lang="en-CA" sz="1200" kern="1200" baseline="0" dirty="0" smtClean="0">
                <a:solidFill>
                  <a:schemeClr val="tx1"/>
                </a:solidFill>
                <a:latin typeface="+mn-lt"/>
                <a:ea typeface="+mn-ea"/>
                <a:cs typeface="+mn-cs"/>
              </a:rPr>
              <a:t> control. This same lake also allowed best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management practices because of its high retention capacity that helps prevent flooding in the event of a one in 50 year extreme rainfall, compared to the one in 10 year capacity of traditional systems in the City.</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Sustainable Neighbourhood Retrofit Action Plan (SNAP) is an innovative pilot program led by Toronto and Region Conservation (TRCA) in collaboration with many municipal and community partners. The SNAP program aims to accelerate the implementation of environmental improvements and urban renewal at the neighbourhood scale and build resiliency against climate change. It takes an integrated approach to overcome urban retrofit challenges and address a broad range of objectives with locally tailored solutions. There</a:t>
            </a:r>
            <a:r>
              <a:rPr lang="en-CA" baseline="0" dirty="0" smtClean="0"/>
              <a:t> are currently 5 communities involved. Each</a:t>
            </a:r>
            <a:r>
              <a:rPr lang="en-CA" dirty="0" smtClean="0"/>
              <a:t> SNAP neighbourhood features unique initiatives to inspire residents, businesses and governments to take action. </a:t>
            </a:r>
          </a:p>
          <a:p>
            <a:endParaRPr lang="en-CA" dirty="0" smtClean="0"/>
          </a:p>
          <a:p>
            <a:r>
              <a:rPr lang="en-CA" dirty="0" smtClean="0"/>
              <a:t>The SNAP program, as one of the first of its kind, attempts to examine and develop the process for neighbourhood-wide sustainable retrofit.  It guides strategic infrastructure investments that will implement watershed and municipal plans and climate change strategies at the ground level.  It identifies and find ways to </a:t>
            </a:r>
            <a:r>
              <a:rPr lang="en-CA" b="1" dirty="0" smtClean="0"/>
              <a:t>overcome barriers to implementation</a:t>
            </a:r>
            <a:r>
              <a:rPr lang="en-CA" dirty="0" smtClean="0"/>
              <a:t>.  Most importantly it is</a:t>
            </a:r>
            <a:r>
              <a:rPr lang="en-CA" baseline="0" dirty="0" smtClean="0"/>
              <a:t> meant to</a:t>
            </a:r>
            <a:r>
              <a:rPr lang="en-CA" dirty="0" smtClean="0"/>
              <a:t> </a:t>
            </a:r>
            <a:r>
              <a:rPr lang="en-CA" b="1" dirty="0" smtClean="0"/>
              <a:t>engage a new public</a:t>
            </a:r>
            <a:r>
              <a:rPr lang="en-CA" dirty="0" smtClean="0"/>
              <a:t> and </a:t>
            </a:r>
            <a:r>
              <a:rPr lang="en-CA" b="1" dirty="0" smtClean="0"/>
              <a:t>inspire</a:t>
            </a:r>
            <a:r>
              <a:rPr lang="en-CA" dirty="0" smtClean="0"/>
              <a:t> new players.  </a:t>
            </a:r>
            <a:r>
              <a:rPr lang="en-CA" b="1" dirty="0" smtClean="0"/>
              <a:t>Lessons learned</a:t>
            </a:r>
            <a:r>
              <a:rPr lang="en-CA" dirty="0" smtClean="0"/>
              <a:t> from SNAP pilot projects can be used to accelerate the transformation of other urban communities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CA" dirty="0" smtClean="0"/>
              <a:t>Although each SNAP is unique based on the neighbourhood, all SNAPs share a common approach.</a:t>
            </a:r>
          </a:p>
          <a:p>
            <a:endParaRPr lang="en-CA" dirty="0" smtClean="0"/>
          </a:p>
          <a:p>
            <a:r>
              <a:rPr lang="en-CA" dirty="0" smtClean="0"/>
              <a:t>Focus on making sustainable changes across five core theme areas which include: </a:t>
            </a:r>
            <a:r>
              <a:rPr lang="en-CA" dirty="0" err="1" smtClean="0"/>
              <a:t>stormwater</a:t>
            </a:r>
            <a:r>
              <a:rPr lang="en-CA" dirty="0" smtClean="0"/>
              <a:t> management, water use and conservation, energy, and natural heritage. The SNAPs also seek synergies with a number of complementary themes including health and well-being, transportation, waste management, community identity and culture.</a:t>
            </a:r>
          </a:p>
          <a:p>
            <a:endParaRPr lang="en-CA" dirty="0" smtClean="0"/>
          </a:p>
          <a:p>
            <a:r>
              <a:rPr lang="en-CA" dirty="0" smtClean="0"/>
              <a:t>Science-based process for</a:t>
            </a:r>
            <a:r>
              <a:rPr lang="en-CA" sz="1200" kern="1200" dirty="0" smtClean="0">
                <a:solidFill>
                  <a:schemeClr val="tx1"/>
                </a:solidFill>
                <a:latin typeface="+mn-lt"/>
                <a:ea typeface="+mn-ea"/>
                <a:cs typeface="+mn-cs"/>
              </a:rPr>
              <a:t> identifying</a:t>
            </a:r>
            <a:r>
              <a:rPr lang="en-CA" dirty="0" smtClean="0"/>
              <a:t> and evaluating integrated solutions that achieve multiple objectives.</a:t>
            </a:r>
          </a:p>
          <a:p>
            <a:r>
              <a:rPr lang="en-CA" dirty="0" smtClean="0"/>
              <a:t>Quick-start local demonstration projects such as naturalized landscaping, rain harvesting and renewable energy production to bring the plan to life for neighbourhood residents.</a:t>
            </a:r>
          </a:p>
          <a:p>
            <a:r>
              <a:rPr lang="en-CA" dirty="0" smtClean="0"/>
              <a:t>Emphasis on collaboration and building partnerships with various stakeholders throughout the process. Local residents, businesses, community groups and institutions are all engaged in the design of the SNAP and efforts to build local capacity for implementation.</a:t>
            </a:r>
          </a:p>
          <a:p>
            <a:r>
              <a:rPr lang="en-CA" dirty="0" smtClean="0"/>
              <a:t>Community-based Social Marketing research, social innovation approaches and extensive consultation with the local community to identify and understand the barriers and motivations to behavioural change and develop strategies to overcome these barriers.</a:t>
            </a:r>
          </a:p>
          <a:p>
            <a:r>
              <a:rPr lang="en-CA" dirty="0" smtClean="0"/>
              <a:t>Analysis of the business case for retrofits.</a:t>
            </a:r>
          </a:p>
          <a:p>
            <a:r>
              <a:rPr lang="en-CA" dirty="0" smtClean="0"/>
              <a:t>Monitoring framework of sustainability indicators for measuring long term success with reference to baseline data collected before the plan and targets set during the planning process.</a:t>
            </a:r>
          </a:p>
          <a:p>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a:t>
            </a:r>
            <a:r>
              <a:rPr lang="en-CA" baseline="0" dirty="0" smtClean="0"/>
              <a:t> is a snap shot of one neighbourhoods, called County Court, which is located in the north-western part of the Greater Toronto  Area in the City of Brampton</a:t>
            </a:r>
          </a:p>
          <a:p>
            <a:endParaRPr lang="en-CA" baseline="0" dirty="0" smtClean="0"/>
          </a:p>
          <a:p>
            <a:r>
              <a:rPr lang="en-CA" baseline="0" dirty="0" smtClean="0"/>
              <a:t>Activities happening here include:</a:t>
            </a:r>
          </a:p>
          <a:p>
            <a:endParaRPr lang="en-CA" baseline="0" dirty="0" smtClean="0"/>
          </a:p>
          <a:p>
            <a:r>
              <a:rPr lang="en-CA" baseline="0" dirty="0" smtClean="0"/>
              <a:t>A green home make over program – Discounted design services for things like rain gardens and financial incentives to home owners for other water and energy related upgrades.</a:t>
            </a:r>
          </a:p>
          <a:p>
            <a:endParaRPr lang="en-CA" baseline="0" dirty="0" smtClean="0"/>
          </a:p>
          <a:p>
            <a:r>
              <a:rPr lang="en-CA" baseline="0" dirty="0" smtClean="0"/>
              <a:t>And a number of demonstration sites including:</a:t>
            </a:r>
          </a:p>
          <a:p>
            <a:endParaRPr lang="en-CA" baseline="0" dirty="0" smtClean="0"/>
          </a:p>
          <a:p>
            <a:pPr>
              <a:buFont typeface="Arial" pitchFamily="34" charset="0"/>
              <a:buChar char="•"/>
            </a:pPr>
            <a:r>
              <a:rPr lang="en-CA" baseline="0" dirty="0" smtClean="0"/>
              <a:t>Park renewal – focused on recreational needs and environmental education</a:t>
            </a:r>
          </a:p>
          <a:p>
            <a:pPr>
              <a:buFont typeface="Arial" pitchFamily="34" charset="0"/>
              <a:buChar char="•"/>
            </a:pPr>
            <a:r>
              <a:rPr lang="en-CA" baseline="0" dirty="0" smtClean="0"/>
              <a:t>Greener streetscapes  - </a:t>
            </a:r>
            <a:r>
              <a:rPr lang="en-CA" baseline="0" dirty="0" err="1" smtClean="0"/>
              <a:t>biorentention</a:t>
            </a:r>
            <a:r>
              <a:rPr lang="en-CA" baseline="0" dirty="0" smtClean="0"/>
              <a:t> retrofits of boulevards for better </a:t>
            </a:r>
            <a:r>
              <a:rPr lang="en-CA" baseline="0" dirty="0" err="1" smtClean="0"/>
              <a:t>stormwater</a:t>
            </a:r>
            <a:r>
              <a:rPr lang="en-CA" baseline="0" dirty="0" smtClean="0"/>
              <a:t> infiltration and establishment of a healthy urban forest </a:t>
            </a:r>
          </a:p>
          <a:p>
            <a:pPr>
              <a:buFont typeface="Arial" pitchFamily="34" charset="0"/>
              <a:buChar char="•"/>
            </a:pPr>
            <a:r>
              <a:rPr lang="en-CA" baseline="0" dirty="0" smtClean="0"/>
              <a:t>Pond transformation – to address water </a:t>
            </a:r>
            <a:r>
              <a:rPr lang="en-CA" baseline="0" dirty="0" err="1" smtClean="0"/>
              <a:t>stormwater</a:t>
            </a:r>
            <a:r>
              <a:rPr lang="en-CA" baseline="0" dirty="0" smtClean="0"/>
              <a:t> volume and quality objectives</a:t>
            </a:r>
          </a:p>
          <a:p>
            <a:pPr>
              <a:buFont typeface="Arial" pitchFamily="34" charset="0"/>
              <a:buChar char="•"/>
            </a:pPr>
            <a:r>
              <a:rPr lang="en-CA" baseline="0" dirty="0" smtClean="0"/>
              <a:t>Habitat restoration – along and through the golf course</a:t>
            </a:r>
          </a:p>
          <a:p>
            <a:pPr>
              <a:buFont typeface="Arial" pitchFamily="34" charset="0"/>
              <a:buChar char="•"/>
            </a:pPr>
            <a:r>
              <a:rPr lang="en-CA" baseline="0" dirty="0" smtClean="0"/>
              <a:t>Rainwater harvesting – for golf course irrigation</a:t>
            </a:r>
          </a:p>
          <a:p>
            <a:pPr>
              <a:buFont typeface="Arial" pitchFamily="34" charset="0"/>
              <a:buChar char="•"/>
            </a:pPr>
            <a:r>
              <a:rPr lang="en-CA" baseline="0" dirty="0" smtClean="0"/>
              <a:t>Green Park lots</a:t>
            </a:r>
          </a:p>
          <a:p>
            <a:pPr>
              <a:buFont typeface="Arial" pitchFamily="34" charset="0"/>
              <a:buChar char="•"/>
            </a:pPr>
            <a:r>
              <a:rPr lang="en-CA" baseline="0" dirty="0" smtClean="0"/>
              <a:t>And urban forestry </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small start up with a</a:t>
            </a:r>
            <a:r>
              <a:rPr lang="en-CA" baseline="0" dirty="0" smtClean="0"/>
              <a:t>n innovative new take</a:t>
            </a:r>
            <a:r>
              <a:rPr lang="en-CA" dirty="0" smtClean="0"/>
              <a:t> on residential</a:t>
            </a:r>
            <a:r>
              <a:rPr lang="en-CA" baseline="0" dirty="0" smtClean="0"/>
              <a:t> </a:t>
            </a:r>
            <a:r>
              <a:rPr lang="en-CA" baseline="0" dirty="0" err="1" smtClean="0"/>
              <a:t>stormwater</a:t>
            </a:r>
            <a:r>
              <a:rPr lang="en-CA" baseline="0" dirty="0" smtClean="0"/>
              <a:t> management.</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There are few challenges associated with </a:t>
            </a:r>
            <a:r>
              <a:rPr lang="en-CA" baseline="0" dirty="0" err="1" smtClean="0"/>
              <a:t>traditonal</a:t>
            </a:r>
            <a:r>
              <a:rPr lang="en-CA" baseline="0" dirty="0" smtClean="0"/>
              <a:t> rain barrels. They tend to be:</a:t>
            </a:r>
          </a:p>
          <a:p>
            <a:endParaRPr lang="en-CA" baseline="0" dirty="0" smtClean="0"/>
          </a:p>
          <a:p>
            <a:r>
              <a:rPr lang="en-CA" baseline="0" dirty="0" smtClean="0"/>
              <a:t>Too small, so they don’t always have the capacity to capture the water associated with extreme rainfall</a:t>
            </a:r>
          </a:p>
          <a:p>
            <a:endParaRPr lang="en-CA" baseline="0" dirty="0" smtClean="0"/>
          </a:p>
          <a:p>
            <a:r>
              <a:rPr lang="en-CA" baseline="0" dirty="0" smtClean="0"/>
              <a:t>Many homeowners find them inconvenient.  They require maintenance etc. and often become neglected.  They don’t get drained before storms and they don’t get drained before the winter and end up getting damaged as a result of ice build-up.  So they can end up not performing the function they were meant to.</a:t>
            </a:r>
          </a:p>
          <a:p>
            <a:endParaRPr lang="en-CA" baseline="0" dirty="0" smtClean="0"/>
          </a:p>
          <a:p>
            <a:r>
              <a:rPr lang="en-CA" baseline="0" dirty="0" smtClean="0"/>
              <a:t>Participation in municipal </a:t>
            </a:r>
            <a:r>
              <a:rPr lang="en-CA" baseline="0" dirty="0" err="1" smtClean="0"/>
              <a:t>rainbarrel</a:t>
            </a:r>
            <a:r>
              <a:rPr lang="en-CA" baseline="0" dirty="0" smtClean="0"/>
              <a:t> programs and has tended to be spotty.</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err="1" smtClean="0"/>
              <a:t>RainGrid</a:t>
            </a:r>
            <a:r>
              <a:rPr lang="en-CA" b="1" baseline="0" dirty="0" smtClean="0"/>
              <a:t> has developed a smart grid approach to residential </a:t>
            </a:r>
            <a:r>
              <a:rPr lang="en-CA" b="1" baseline="0" dirty="0" err="1" smtClean="0"/>
              <a:t>stormwater</a:t>
            </a:r>
            <a:r>
              <a:rPr lang="en-CA" b="1" baseline="0" dirty="0" smtClean="0"/>
              <a:t> that they call “</a:t>
            </a:r>
            <a:r>
              <a:rPr lang="en-CA" b="1" baseline="0" dirty="0" err="1" smtClean="0"/>
              <a:t>rainfrastructure</a:t>
            </a:r>
            <a:r>
              <a:rPr lang="en-CA" b="1" baseline="0" dirty="0" smtClean="0"/>
              <a:t>”</a:t>
            </a:r>
            <a:endParaRPr lang="en-CA" b="1" dirty="0" smtClean="0"/>
          </a:p>
          <a:p>
            <a:endParaRPr lang="en-CA" b="1" dirty="0" smtClean="0"/>
          </a:p>
          <a:p>
            <a:r>
              <a:rPr lang="en-CA" b="1" dirty="0" err="1" smtClean="0"/>
              <a:t>RiverSides</a:t>
            </a:r>
            <a:r>
              <a:rPr lang="en-CA" b="1" dirty="0" smtClean="0"/>
              <a:t> </a:t>
            </a:r>
            <a:r>
              <a:rPr lang="en-CA" b="1" dirty="0" err="1" smtClean="0"/>
              <a:t>RainBarrel</a:t>
            </a:r>
            <a:r>
              <a:rPr lang="en-CA" b="1" dirty="0" smtClean="0"/>
              <a:t>* </a:t>
            </a:r>
            <a:r>
              <a:rPr lang="en-CA" dirty="0" smtClean="0"/>
              <a:t>	</a:t>
            </a:r>
          </a:p>
          <a:p>
            <a:pPr lvl="1"/>
            <a:r>
              <a:rPr lang="en-CA" dirty="0" smtClean="0"/>
              <a:t>Larger capacity</a:t>
            </a:r>
          </a:p>
          <a:p>
            <a:pPr lvl="1"/>
            <a:r>
              <a:rPr lang="en-CA" dirty="0" smtClean="0"/>
              <a:t>Rapid installation for </a:t>
            </a:r>
            <a:r>
              <a:rPr lang="en-CA" dirty="0" err="1" smtClean="0"/>
              <a:t>stormwater</a:t>
            </a:r>
            <a:r>
              <a:rPr lang="en-CA" dirty="0" smtClean="0"/>
              <a:t> control </a:t>
            </a:r>
          </a:p>
          <a:p>
            <a:pPr lvl="1"/>
            <a:r>
              <a:rPr lang="en-CA" dirty="0" smtClean="0"/>
              <a:t>Made of UV-stabilized HDPE recycled plastics </a:t>
            </a:r>
          </a:p>
          <a:p>
            <a:pPr lvl="1"/>
            <a:r>
              <a:rPr lang="en-CA" dirty="0" smtClean="0"/>
              <a:t>Durable design requires little maintenance;</a:t>
            </a:r>
          </a:p>
          <a:p>
            <a:pPr lvl="1"/>
            <a:r>
              <a:rPr lang="en-CA" dirty="0" smtClean="0"/>
              <a:t>West Nile Virus safe</a:t>
            </a:r>
          </a:p>
          <a:p>
            <a:endParaRPr lang="en-CA" b="1" dirty="0" smtClean="0"/>
          </a:p>
          <a:p>
            <a:r>
              <a:rPr lang="en-CA" b="1" dirty="0" err="1" smtClean="0"/>
              <a:t>RainGrid</a:t>
            </a:r>
            <a:r>
              <a:rPr lang="en-CA" b="1" dirty="0" smtClean="0"/>
              <a:t> Controller 			</a:t>
            </a:r>
            <a:endParaRPr lang="en-CA" dirty="0" smtClean="0"/>
          </a:p>
          <a:p>
            <a:pPr lvl="1"/>
            <a:r>
              <a:rPr lang="en-CA" dirty="0" smtClean="0"/>
              <a:t>Monitors inflow, volume stored and overflow data </a:t>
            </a:r>
          </a:p>
          <a:p>
            <a:pPr lvl="1"/>
            <a:r>
              <a:rPr lang="en-CA" dirty="0" smtClean="0"/>
              <a:t>Remotely actuated valves respond to input from </a:t>
            </a:r>
            <a:r>
              <a:rPr lang="en-CA" dirty="0" err="1" smtClean="0"/>
              <a:t>RainGrid</a:t>
            </a:r>
            <a:r>
              <a:rPr lang="en-CA" dirty="0" smtClean="0"/>
              <a:t> Data Platform</a:t>
            </a:r>
          </a:p>
          <a:p>
            <a:r>
              <a:rPr lang="en-CA" dirty="0" smtClean="0"/>
              <a:t> </a:t>
            </a:r>
          </a:p>
          <a:p>
            <a:r>
              <a:rPr lang="en-CA" b="1" dirty="0" err="1" smtClean="0"/>
              <a:t>RainGrid</a:t>
            </a:r>
            <a:r>
              <a:rPr lang="en-CA" b="1" dirty="0" smtClean="0"/>
              <a:t> Data Platform </a:t>
            </a:r>
            <a:r>
              <a:rPr lang="en-CA" dirty="0" smtClean="0"/>
              <a:t>	</a:t>
            </a:r>
          </a:p>
          <a:p>
            <a:pPr lvl="1"/>
            <a:r>
              <a:rPr lang="en-CA" dirty="0" smtClean="0"/>
              <a:t>Smart phone app - drains stored rain prior to predicted rainfall </a:t>
            </a:r>
          </a:p>
          <a:p>
            <a:pPr lvl="1"/>
            <a:r>
              <a:rPr lang="en-CA" dirty="0" smtClean="0"/>
              <a:t>Predictive algorithm correlates storage capacity to rain forecast </a:t>
            </a:r>
          </a:p>
          <a:p>
            <a:pPr lvl="1"/>
            <a:r>
              <a:rPr lang="en-CA" dirty="0" smtClean="0"/>
              <a:t>Remotely managed </a:t>
            </a:r>
          </a:p>
          <a:p>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18</a:t>
            </a:fld>
            <a:endParaRPr lang="en-CA"/>
          </a:p>
        </p:txBody>
      </p:sp>
    </p:spTree>
    <p:extLst>
      <p:ext uri="{BB962C8B-B14F-4D97-AF65-F5344CB8AC3E}">
        <p14:creationId xmlns:p14="http://schemas.microsoft.com/office/powerpoint/2010/main" xmlns="" val="30764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err="1" smtClean="0">
                <a:solidFill>
                  <a:schemeClr val="tx1"/>
                </a:solidFill>
                <a:latin typeface="+mn-lt"/>
                <a:ea typeface="+mn-ea"/>
                <a:cs typeface="+mn-cs"/>
              </a:rPr>
              <a:t>RainGrid’s</a:t>
            </a:r>
            <a:r>
              <a:rPr lang="en-CA" sz="1200" kern="1200" baseline="0" dirty="0" smtClean="0">
                <a:solidFill>
                  <a:schemeClr val="tx1"/>
                </a:solidFill>
                <a:latin typeface="+mn-lt"/>
                <a:ea typeface="+mn-ea"/>
                <a:cs typeface="+mn-cs"/>
              </a:rPr>
              <a:t> </a:t>
            </a:r>
            <a:r>
              <a:rPr lang="en-CA" sz="1200" kern="1200" baseline="0" dirty="0" err="1" smtClean="0">
                <a:solidFill>
                  <a:schemeClr val="tx1"/>
                </a:solidFill>
                <a:latin typeface="+mn-lt"/>
                <a:ea typeface="+mn-ea"/>
                <a:cs typeface="+mn-cs"/>
              </a:rPr>
              <a:t>Rainfrastructure</a:t>
            </a:r>
            <a:r>
              <a:rPr lang="en-CA" sz="1200" kern="1200" baseline="0" dirty="0" smtClean="0">
                <a:solidFill>
                  <a:schemeClr val="tx1"/>
                </a:solidFill>
                <a:latin typeface="+mn-lt"/>
                <a:ea typeface="+mn-ea"/>
                <a:cs typeface="+mn-cs"/>
              </a:rPr>
              <a:t>, a network of automated lot level cisterns, reduces the risk of sewer backups, overland flooding and property damage at half the cost of grey infrastructure. </a:t>
            </a:r>
          </a:p>
          <a:p>
            <a:r>
              <a:rPr lang="en-CA" sz="1200" kern="1200" baseline="0" dirty="0" err="1" smtClean="0">
                <a:solidFill>
                  <a:schemeClr val="tx1"/>
                </a:solidFill>
                <a:latin typeface="+mn-lt"/>
                <a:ea typeface="+mn-ea"/>
                <a:cs typeface="+mn-cs"/>
              </a:rPr>
              <a:t>RainGrid</a:t>
            </a:r>
            <a:r>
              <a:rPr lang="en-CA" sz="1200" kern="1200" baseline="0" dirty="0" smtClean="0">
                <a:solidFill>
                  <a:schemeClr val="tx1"/>
                </a:solidFill>
                <a:latin typeface="+mn-lt"/>
                <a:ea typeface="+mn-ea"/>
                <a:cs typeface="+mn-cs"/>
              </a:rPr>
              <a:t> has the potential to help reduce the costs of severe storms by capturing and storing more than 90% of average annual roof runoff. </a:t>
            </a:r>
          </a:p>
          <a:p>
            <a:endParaRPr lang="en-CA" sz="1200" kern="1200" baseline="0" dirty="0" smtClean="0">
              <a:solidFill>
                <a:schemeClr val="tx1"/>
              </a:solidFill>
              <a:latin typeface="+mn-lt"/>
              <a:ea typeface="+mn-ea"/>
              <a:cs typeface="+mn-cs"/>
            </a:endParaRPr>
          </a:p>
          <a:p>
            <a:r>
              <a:rPr lang="en-US" sz="1200" dirty="0" err="1" smtClean="0"/>
              <a:t>RainGrid</a:t>
            </a:r>
            <a:r>
              <a:rPr lang="en-US" sz="1200" dirty="0" smtClean="0"/>
              <a:t> can be applied to </a:t>
            </a:r>
            <a:r>
              <a:rPr lang="en-US" sz="1200" dirty="0" err="1" smtClean="0"/>
              <a:t>greenfields</a:t>
            </a:r>
            <a:r>
              <a:rPr lang="en-US" sz="1200" dirty="0" smtClean="0"/>
              <a:t> or can retrofit existing residential </a:t>
            </a:r>
            <a:r>
              <a:rPr lang="en-US" sz="1200" dirty="0" err="1" smtClean="0"/>
              <a:t>rainbarrel</a:t>
            </a:r>
            <a:r>
              <a:rPr lang="en-US" sz="1200" dirty="0" smtClean="0"/>
              <a:t> programs. </a:t>
            </a:r>
            <a:r>
              <a:rPr lang="en-US" sz="1200" dirty="0" smtClean="0"/>
              <a:t>Installation </a:t>
            </a:r>
            <a:r>
              <a:rPr lang="en-US" sz="1200" dirty="0" smtClean="0"/>
              <a:t>is quick and cheap and can be rolled out on a house by house basis and scaled as needed. </a:t>
            </a:r>
            <a:endParaRPr lang="en-US" sz="1200" dirty="0" smtClean="0"/>
          </a:p>
          <a:p>
            <a:endParaRPr lang="en-US" sz="1200" dirty="0" smtClean="0"/>
          </a:p>
          <a:p>
            <a:r>
              <a:rPr lang="en-CA" sz="1200" kern="1200" baseline="0" dirty="0" smtClean="0">
                <a:solidFill>
                  <a:schemeClr val="tx1"/>
                </a:solidFill>
                <a:latin typeface="+mn-lt"/>
                <a:ea typeface="+mn-ea"/>
                <a:cs typeface="+mn-cs"/>
              </a:rPr>
              <a:t>Regional and Municipal Benefits</a:t>
            </a:r>
          </a:p>
          <a:p>
            <a:r>
              <a:rPr lang="en-CA" sz="1200" kern="1200" baseline="0" dirty="0" smtClean="0">
                <a:solidFill>
                  <a:schemeClr val="tx1"/>
                </a:solidFill>
                <a:latin typeface="+mn-lt"/>
                <a:ea typeface="+mn-ea"/>
                <a:cs typeface="+mn-cs"/>
              </a:rPr>
              <a:t>Reduced property damage due to </a:t>
            </a:r>
            <a:r>
              <a:rPr lang="en-CA" sz="1200" b="1" kern="1200" baseline="0" dirty="0" smtClean="0">
                <a:solidFill>
                  <a:schemeClr val="tx1"/>
                </a:solidFill>
                <a:latin typeface="+mn-lt"/>
                <a:ea typeface="+mn-ea"/>
                <a:cs typeface="+mn-cs"/>
              </a:rPr>
              <a:t>90% diversion of average annual roof runoff </a:t>
            </a:r>
          </a:p>
          <a:p>
            <a:r>
              <a:rPr lang="en-CA" sz="1200" kern="1200" baseline="0" dirty="0" smtClean="0">
                <a:solidFill>
                  <a:schemeClr val="tx1"/>
                </a:solidFill>
                <a:latin typeface="+mn-lt"/>
                <a:ea typeface="+mn-ea"/>
                <a:cs typeface="+mn-cs"/>
              </a:rPr>
              <a:t> </a:t>
            </a:r>
            <a:r>
              <a:rPr lang="en-CA" sz="1200" b="1" kern="1200" baseline="0" dirty="0" smtClean="0">
                <a:solidFill>
                  <a:schemeClr val="tx1"/>
                </a:solidFill>
                <a:latin typeface="+mn-lt"/>
                <a:ea typeface="+mn-ea"/>
                <a:cs typeface="+mn-cs"/>
              </a:rPr>
              <a:t>Improved water conservation through access to stored non-potable water </a:t>
            </a:r>
          </a:p>
          <a:p>
            <a:r>
              <a:rPr lang="en-CA" sz="1200" kern="1200" baseline="0" dirty="0" smtClean="0">
                <a:solidFill>
                  <a:schemeClr val="tx1"/>
                </a:solidFill>
                <a:latin typeface="+mn-lt"/>
                <a:ea typeface="+mn-ea"/>
                <a:cs typeface="+mn-cs"/>
              </a:rPr>
              <a:t> Extends life of existing built infrastructure </a:t>
            </a:r>
          </a:p>
          <a:p>
            <a:r>
              <a:rPr lang="en-CA" sz="1200" kern="1200" baseline="0" dirty="0" smtClean="0">
                <a:solidFill>
                  <a:schemeClr val="tx1"/>
                </a:solidFill>
                <a:latin typeface="+mn-lt"/>
                <a:ea typeface="+mn-ea"/>
                <a:cs typeface="+mn-cs"/>
              </a:rPr>
              <a:t> Reduced runoff and sewer overflows &amp; increase watershed </a:t>
            </a:r>
            <a:r>
              <a:rPr lang="en-CA" sz="1200" b="1" kern="1200" baseline="0" dirty="0" smtClean="0">
                <a:solidFill>
                  <a:schemeClr val="tx1"/>
                </a:solidFill>
                <a:latin typeface="+mn-lt"/>
                <a:ea typeface="+mn-ea"/>
                <a:cs typeface="+mn-cs"/>
              </a:rPr>
              <a:t>ecosystem health </a:t>
            </a:r>
          </a:p>
          <a:p>
            <a:r>
              <a:rPr lang="en-CA" sz="1200" kern="1200" baseline="0" dirty="0" smtClean="0">
                <a:solidFill>
                  <a:schemeClr val="tx1"/>
                </a:solidFill>
                <a:latin typeface="+mn-lt"/>
                <a:ea typeface="+mn-ea"/>
                <a:cs typeface="+mn-cs"/>
              </a:rPr>
              <a:t> When used with a soak-away system, </a:t>
            </a:r>
            <a:r>
              <a:rPr lang="en-CA" sz="1200" kern="1200" baseline="0" dirty="0" err="1" smtClean="0">
                <a:solidFill>
                  <a:schemeClr val="tx1"/>
                </a:solidFill>
                <a:latin typeface="+mn-lt"/>
                <a:ea typeface="+mn-ea"/>
                <a:cs typeface="+mn-cs"/>
              </a:rPr>
              <a:t>RainGrid</a:t>
            </a:r>
            <a:r>
              <a:rPr lang="en-CA" sz="1200" kern="1200" baseline="0" dirty="0" smtClean="0">
                <a:solidFill>
                  <a:schemeClr val="tx1"/>
                </a:solidFill>
                <a:latin typeface="+mn-lt"/>
                <a:ea typeface="+mn-ea"/>
                <a:cs typeface="+mn-cs"/>
              </a:rPr>
              <a:t> restores groundwater hydrology </a:t>
            </a:r>
          </a:p>
          <a:p>
            <a:r>
              <a:rPr lang="en-CA" sz="1200" kern="1200" baseline="0" dirty="0" smtClean="0">
                <a:solidFill>
                  <a:schemeClr val="tx1"/>
                </a:solidFill>
                <a:latin typeface="+mn-lt"/>
                <a:ea typeface="+mn-ea"/>
                <a:cs typeface="+mn-cs"/>
              </a:rPr>
              <a:t> Potential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fee incentive </a:t>
            </a:r>
          </a:p>
          <a:p>
            <a:endParaRPr lang="en-CA" sz="1200" kern="1200" baseline="0" dirty="0" smtClean="0">
              <a:solidFill>
                <a:schemeClr val="tx1"/>
              </a:solidFill>
              <a:latin typeface="+mn-lt"/>
              <a:ea typeface="+mn-ea"/>
              <a:cs typeface="+mn-cs"/>
            </a:endParaRPr>
          </a:p>
          <a:p>
            <a:endParaRPr lang="en-CA" sz="1200" kern="1200" baseline="0" dirty="0" smtClean="0">
              <a:solidFill>
                <a:schemeClr val="tx1"/>
              </a:solidFill>
              <a:latin typeface="+mn-lt"/>
              <a:ea typeface="+mn-ea"/>
              <a:cs typeface="+mn-cs"/>
            </a:endParaRPr>
          </a:p>
          <a:p>
            <a:r>
              <a:rPr lang="en-CA" sz="1200" b="1" kern="1200" baseline="0" dirty="0" smtClean="0">
                <a:solidFill>
                  <a:schemeClr val="tx1"/>
                </a:solidFill>
                <a:latin typeface="+mn-lt"/>
                <a:ea typeface="+mn-ea"/>
                <a:cs typeface="+mn-cs"/>
              </a:rPr>
              <a:t>Developer Benefits </a:t>
            </a:r>
          </a:p>
          <a:p>
            <a:r>
              <a:rPr lang="en-CA" sz="1200" kern="1200" baseline="0" dirty="0" smtClean="0">
                <a:solidFill>
                  <a:schemeClr val="tx1"/>
                </a:solidFill>
                <a:latin typeface="+mn-lt"/>
                <a:ea typeface="+mn-ea"/>
                <a:cs typeface="+mn-cs"/>
              </a:rPr>
              <a:t> </a:t>
            </a:r>
            <a:r>
              <a:rPr lang="en-CA" sz="1200" b="1" kern="1200" baseline="0" dirty="0" smtClean="0">
                <a:solidFill>
                  <a:schemeClr val="tx1"/>
                </a:solidFill>
                <a:latin typeface="+mn-lt"/>
                <a:ea typeface="+mn-ea"/>
                <a:cs typeface="+mn-cs"/>
              </a:rPr>
              <a:t>Reduced land, design and build costs for </a:t>
            </a:r>
            <a:r>
              <a:rPr lang="en-CA" sz="1200" b="1" kern="1200" baseline="0" dirty="0" err="1" smtClean="0">
                <a:solidFill>
                  <a:schemeClr val="tx1"/>
                </a:solidFill>
                <a:latin typeface="+mn-lt"/>
                <a:ea typeface="+mn-ea"/>
                <a:cs typeface="+mn-cs"/>
              </a:rPr>
              <a:t>stormwater</a:t>
            </a:r>
            <a:r>
              <a:rPr lang="en-CA" sz="1200" b="1" kern="1200" baseline="0" dirty="0" smtClean="0">
                <a:solidFill>
                  <a:schemeClr val="tx1"/>
                </a:solidFill>
                <a:latin typeface="+mn-lt"/>
                <a:ea typeface="+mn-ea"/>
                <a:cs typeface="+mn-cs"/>
              </a:rPr>
              <a:t> management </a:t>
            </a:r>
          </a:p>
          <a:p>
            <a:r>
              <a:rPr lang="en-CA" sz="1200" kern="1200" baseline="0" dirty="0" smtClean="0">
                <a:solidFill>
                  <a:schemeClr val="tx1"/>
                </a:solidFill>
                <a:latin typeface="+mn-lt"/>
                <a:ea typeface="+mn-ea"/>
                <a:cs typeface="+mn-cs"/>
              </a:rPr>
              <a:t> Unique </a:t>
            </a:r>
            <a:r>
              <a:rPr lang="en-CA" sz="1200" b="1" kern="1200" baseline="0" dirty="0" smtClean="0">
                <a:solidFill>
                  <a:schemeClr val="tx1"/>
                </a:solidFill>
                <a:latin typeface="+mn-lt"/>
                <a:ea typeface="+mn-ea"/>
                <a:cs typeface="+mn-cs"/>
              </a:rPr>
              <a:t>branding opportunity for housing communities </a:t>
            </a:r>
          </a:p>
          <a:p>
            <a:r>
              <a:rPr lang="en-CA" sz="1200" kern="1200" baseline="0" dirty="0" smtClean="0">
                <a:solidFill>
                  <a:schemeClr val="tx1"/>
                </a:solidFill>
                <a:latin typeface="+mn-lt"/>
                <a:ea typeface="+mn-ea"/>
                <a:cs typeface="+mn-cs"/>
              </a:rPr>
              <a:t> Up to 5 points towards </a:t>
            </a:r>
            <a:r>
              <a:rPr lang="en-CA" sz="1200" b="1" kern="1200" baseline="0" dirty="0" smtClean="0">
                <a:solidFill>
                  <a:schemeClr val="tx1"/>
                </a:solidFill>
                <a:latin typeface="+mn-lt"/>
                <a:ea typeface="+mn-ea"/>
                <a:cs typeface="+mn-cs"/>
              </a:rPr>
              <a:t>LEED green building Certification </a:t>
            </a:r>
          </a:p>
          <a:p>
            <a:r>
              <a:rPr lang="en-CA" sz="1200" kern="1200" baseline="0" dirty="0" smtClean="0">
                <a:solidFill>
                  <a:schemeClr val="tx1"/>
                </a:solidFill>
                <a:latin typeface="+mn-lt"/>
                <a:ea typeface="+mn-ea"/>
                <a:cs typeface="+mn-cs"/>
              </a:rPr>
              <a:t> Quick and efficient install </a:t>
            </a:r>
          </a:p>
          <a:p>
            <a:r>
              <a:rPr lang="en-CA" sz="1200" kern="1200" baseline="0" dirty="0" smtClean="0">
                <a:solidFill>
                  <a:schemeClr val="tx1"/>
                </a:solidFill>
                <a:latin typeface="+mn-lt"/>
                <a:ea typeface="+mn-ea"/>
                <a:cs typeface="+mn-cs"/>
              </a:rPr>
              <a:t> </a:t>
            </a:r>
            <a:r>
              <a:rPr lang="en-CA" sz="1200" b="1" kern="1200" baseline="0" dirty="0" smtClean="0">
                <a:solidFill>
                  <a:schemeClr val="tx1"/>
                </a:solidFill>
                <a:latin typeface="+mn-lt"/>
                <a:ea typeface="+mn-ea"/>
                <a:cs typeface="+mn-cs"/>
              </a:rPr>
              <a:t>Attracts homebuyers with potential </a:t>
            </a:r>
            <a:r>
              <a:rPr lang="en-CA" sz="1200" b="1" kern="1200" baseline="0" dirty="0" err="1" smtClean="0">
                <a:solidFill>
                  <a:schemeClr val="tx1"/>
                </a:solidFill>
                <a:latin typeface="+mn-lt"/>
                <a:ea typeface="+mn-ea"/>
                <a:cs typeface="+mn-cs"/>
              </a:rPr>
              <a:t>stormwater</a:t>
            </a:r>
            <a:r>
              <a:rPr lang="en-CA" sz="1200" b="1" kern="1200" baseline="0" dirty="0" smtClean="0">
                <a:solidFill>
                  <a:schemeClr val="tx1"/>
                </a:solidFill>
                <a:latin typeface="+mn-lt"/>
                <a:ea typeface="+mn-ea"/>
                <a:cs typeface="+mn-cs"/>
              </a:rPr>
              <a:t> fee offsets </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*Can be replaced with 1320 gal subterranean cisterns installed under garage excavation. Integrating a </a:t>
            </a:r>
            <a:r>
              <a:rPr lang="en-CA" sz="1200" kern="1200" baseline="0" dirty="0" err="1" smtClean="0">
                <a:solidFill>
                  <a:schemeClr val="tx1"/>
                </a:solidFill>
                <a:latin typeface="+mn-lt"/>
                <a:ea typeface="+mn-ea"/>
                <a:cs typeface="+mn-cs"/>
              </a:rPr>
              <a:t>RainGrid</a:t>
            </a:r>
            <a:r>
              <a:rPr lang="en-CA" sz="1200" kern="1200" baseline="0" dirty="0" smtClean="0">
                <a:solidFill>
                  <a:schemeClr val="tx1"/>
                </a:solidFill>
                <a:latin typeface="+mn-lt"/>
                <a:ea typeface="+mn-ea"/>
                <a:cs typeface="+mn-cs"/>
              </a:rPr>
              <a:t> system into the building envelope during construction achieves overall reduction in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management costs. </a:t>
            </a:r>
            <a:endParaRPr lang="en-CA" dirty="0" smtClean="0"/>
          </a:p>
          <a:p>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19</a:t>
            </a:fld>
            <a:endParaRPr lang="en-CA"/>
          </a:p>
        </p:txBody>
      </p:sp>
    </p:spTree>
    <p:extLst>
      <p:ext uri="{BB962C8B-B14F-4D97-AF65-F5344CB8AC3E}">
        <p14:creationId xmlns:p14="http://schemas.microsoft.com/office/powerpoint/2010/main" xmlns="" val="217283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have been asked</a:t>
            </a:r>
            <a:r>
              <a:rPr lang="en-CA" baseline="0" dirty="0" smtClean="0"/>
              <a:t> to focus on local or municipal project examples.  So that will be the bulk of my presentation.</a:t>
            </a:r>
          </a:p>
          <a:p>
            <a:endParaRPr lang="en-CA" baseline="0" dirty="0" smtClean="0"/>
          </a:p>
          <a:p>
            <a:r>
              <a:rPr lang="en-CA" baseline="0" dirty="0" smtClean="0"/>
              <a:t>But before getting into that I want to very briefly provide some context around the Canadian experience.</a:t>
            </a:r>
          </a:p>
          <a:p>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sz="1200" kern="1200" baseline="0" dirty="0" smtClean="0">
                <a:solidFill>
                  <a:schemeClr val="tx1"/>
                </a:solidFill>
                <a:latin typeface="+mn-lt"/>
                <a:ea typeface="+mn-ea"/>
                <a:cs typeface="+mn-cs"/>
              </a:rPr>
              <a:t>Canada Lands Company and the City of Calgary were looking to redevelop Currie Barracks, a former military site near the downtown of the City. This </a:t>
            </a:r>
            <a:r>
              <a:rPr lang="en-CA" sz="1200" kern="1200" baseline="0" dirty="0" err="1" smtClean="0">
                <a:solidFill>
                  <a:schemeClr val="tx1"/>
                </a:solidFill>
                <a:latin typeface="+mn-lt"/>
                <a:ea typeface="+mn-ea"/>
                <a:cs typeface="+mn-cs"/>
              </a:rPr>
              <a:t>brownfield</a:t>
            </a:r>
            <a:r>
              <a:rPr lang="en-CA" sz="1200" kern="1200" baseline="0" dirty="0" smtClean="0">
                <a:solidFill>
                  <a:schemeClr val="tx1"/>
                </a:solidFill>
                <a:latin typeface="+mn-lt"/>
                <a:ea typeface="+mn-ea"/>
                <a:cs typeface="+mn-cs"/>
              </a:rPr>
              <a:t> site was to become</a:t>
            </a:r>
          </a:p>
          <a:p>
            <a:r>
              <a:rPr lang="en-CA" sz="1200" kern="1200" baseline="0" dirty="0" smtClean="0">
                <a:solidFill>
                  <a:schemeClr val="tx1"/>
                </a:solidFill>
                <a:latin typeface="+mn-lt"/>
                <a:ea typeface="+mn-ea"/>
                <a:cs typeface="+mn-cs"/>
              </a:rPr>
              <a:t>a medium- to high-density residential development. Calgary was seeking an innovative approach to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management because of restrictions in the capacity of the downstream storm</a:t>
            </a:r>
          </a:p>
          <a:p>
            <a:r>
              <a:rPr lang="en-CA" sz="1200" kern="1200" baseline="0" dirty="0" smtClean="0">
                <a:solidFill>
                  <a:schemeClr val="tx1"/>
                </a:solidFill>
                <a:latin typeface="+mn-lt"/>
                <a:ea typeface="+mn-ea"/>
                <a:cs typeface="+mn-cs"/>
              </a:rPr>
              <a:t>sewer system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systems to accept the projected increases in runoff from the site.</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The consulting engineer for this project developed a Low Impact Development design to ensure that the rate of the runoff leaving the site would not exceed the capacity of the downstream</a:t>
            </a:r>
          </a:p>
          <a:p>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system. In particular, abandoned fields were converted into rain gardens, vegetated swales and gravel infiltration trenches were incorporated at strategic locations as</a:t>
            </a:r>
          </a:p>
          <a:p>
            <a:r>
              <a:rPr lang="en-CA" sz="1200" kern="1200" baseline="0" dirty="0" smtClean="0">
                <a:solidFill>
                  <a:schemeClr val="tx1"/>
                </a:solidFill>
                <a:latin typeface="+mn-lt"/>
                <a:ea typeface="+mn-ea"/>
                <a:cs typeface="+mn-cs"/>
              </a:rPr>
              <a:t>part of the green space in the new urban fabric.</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rain gardens were designed with topsoil blended with compost and drywall surplus materials with a thickness of over 1.0 m compared to 10 to 15 cm of topsoil in a traditional development. This type of soil combined with the use of vegetated swales made it possible for the area to accumulate most of the rainwater long enough for it to seep and replenish groundwater. The amount of hard area in Currie Barracks is similar to, or actually even higher than pre-development conditions because of the higher density. However, it is dealt with in a better way by making the</a:t>
            </a:r>
          </a:p>
          <a:p>
            <a:r>
              <a:rPr lang="en-CA" sz="1200" kern="1200" baseline="0" dirty="0" smtClean="0">
                <a:solidFill>
                  <a:schemeClr val="tx1"/>
                </a:solidFill>
                <a:latin typeface="+mn-lt"/>
                <a:ea typeface="+mn-ea"/>
                <a:cs typeface="+mn-cs"/>
              </a:rPr>
              <a:t>landscaped areas act as a sponge. The water is then distributed around the site and does not overwhelm the city’s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system.</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CA" kern="1200" baseline="0" dirty="0" smtClean="0">
                <a:solidFill>
                  <a:schemeClr val="tx1"/>
                </a:solidFill>
                <a:latin typeface="+mn-lt"/>
                <a:ea typeface="+mn-ea"/>
                <a:cs typeface="+mn-cs"/>
              </a:rPr>
              <a:t>The Currie Barracks </a:t>
            </a:r>
            <a:r>
              <a:rPr lang="en-CA" kern="1200" baseline="0" dirty="0" err="1" smtClean="0">
                <a:solidFill>
                  <a:schemeClr val="tx1"/>
                </a:solidFill>
                <a:latin typeface="+mn-lt"/>
                <a:ea typeface="+mn-ea"/>
                <a:cs typeface="+mn-cs"/>
              </a:rPr>
              <a:t>brownfield</a:t>
            </a:r>
            <a:r>
              <a:rPr lang="en-CA" kern="1200" baseline="0" dirty="0" smtClean="0">
                <a:solidFill>
                  <a:schemeClr val="tx1"/>
                </a:solidFill>
                <a:latin typeface="+mn-lt"/>
                <a:ea typeface="+mn-ea"/>
                <a:cs typeface="+mn-cs"/>
              </a:rPr>
              <a:t> project has been successful in retaining most peak rainfall on site, meeting the design challenge of limiting discharge from the property. The project also addressed concerns about the functionality of the design feature during winter freeze-thaw events. Low Impact Development projects rely on soil moisture, </a:t>
            </a:r>
            <a:r>
              <a:rPr lang="en-CA" kern="1200" baseline="0" dirty="0" err="1" smtClean="0">
                <a:solidFill>
                  <a:schemeClr val="tx1"/>
                </a:solidFill>
                <a:latin typeface="+mn-lt"/>
                <a:ea typeface="+mn-ea"/>
                <a:cs typeface="+mn-cs"/>
              </a:rPr>
              <a:t>evapotranspiration</a:t>
            </a:r>
            <a:r>
              <a:rPr lang="en-CA" kern="1200" baseline="0" dirty="0" smtClean="0">
                <a:solidFill>
                  <a:schemeClr val="tx1"/>
                </a:solidFill>
                <a:latin typeface="+mn-lt"/>
                <a:ea typeface="+mn-ea"/>
                <a:cs typeface="+mn-cs"/>
              </a:rPr>
              <a:t> and infiltration to absorb heavy rainfall but these natural processes may not perform as well in cold climates. In addition, traditional catch basins tend to clog during Chinook conditions, common in Calgary, due to the bottom outlet design being at risk of clogging and freezing. This problem was addressed in the project with the design of a raised outlet with a non-clogging tie-in to the storm sewer system.</a:t>
            </a:r>
          </a:p>
          <a:p>
            <a:endParaRPr lang="en-CA" kern="1200" baseline="0" dirty="0" smtClean="0">
              <a:solidFill>
                <a:schemeClr val="tx1"/>
              </a:solidFill>
              <a:latin typeface="+mn-lt"/>
              <a:ea typeface="+mn-ea"/>
              <a:cs typeface="+mn-cs"/>
            </a:endParaRPr>
          </a:p>
          <a:p>
            <a:r>
              <a:rPr lang="en-CA" kern="1200" baseline="0" dirty="0" smtClean="0">
                <a:solidFill>
                  <a:schemeClr val="tx1"/>
                </a:solidFill>
                <a:latin typeface="+mn-lt"/>
                <a:ea typeface="+mn-ea"/>
                <a:cs typeface="+mn-cs"/>
              </a:rPr>
              <a:t>In parallel, the City of Calgary developed a </a:t>
            </a:r>
            <a:r>
              <a:rPr lang="en-CA" kern="1200" baseline="0" dirty="0" err="1" smtClean="0">
                <a:solidFill>
                  <a:schemeClr val="tx1"/>
                </a:solidFill>
                <a:latin typeface="+mn-lt"/>
                <a:ea typeface="+mn-ea"/>
                <a:cs typeface="+mn-cs"/>
              </a:rPr>
              <a:t>Stormwater</a:t>
            </a:r>
            <a:r>
              <a:rPr lang="en-CA" kern="1200" baseline="0" dirty="0" smtClean="0">
                <a:solidFill>
                  <a:schemeClr val="tx1"/>
                </a:solidFill>
                <a:latin typeface="+mn-lt"/>
                <a:ea typeface="+mn-ea"/>
                <a:cs typeface="+mn-cs"/>
              </a:rPr>
              <a:t> Source Control Handbook to address design criteria for Low Impact Development applications within the city. Before releasing the</a:t>
            </a:r>
          </a:p>
          <a:p>
            <a:r>
              <a:rPr lang="en-CA" kern="1200" baseline="0" dirty="0" smtClean="0">
                <a:solidFill>
                  <a:schemeClr val="tx1"/>
                </a:solidFill>
                <a:latin typeface="+mn-lt"/>
                <a:ea typeface="+mn-ea"/>
                <a:cs typeface="+mn-cs"/>
              </a:rPr>
              <a:t>Handbook, the City of Calgary made sure that the personnel assessing the design and granting approval were well trained and had a good understanding of Low Impact Development principles.</a:t>
            </a:r>
          </a:p>
          <a:p>
            <a:endParaRPr lang="en-CA" kern="1200" baseline="0" dirty="0" smtClean="0">
              <a:solidFill>
                <a:schemeClr val="tx1"/>
              </a:solidFill>
              <a:latin typeface="+mn-lt"/>
              <a:ea typeface="+mn-ea"/>
              <a:cs typeface="+mn-cs"/>
            </a:endParaRPr>
          </a:p>
          <a:p>
            <a:r>
              <a:rPr lang="en-CA" kern="1200" baseline="0" dirty="0" smtClean="0">
                <a:solidFill>
                  <a:schemeClr val="tx1"/>
                </a:solidFill>
                <a:latin typeface="+mn-lt"/>
                <a:ea typeface="+mn-ea"/>
                <a:cs typeface="+mn-cs"/>
              </a:rPr>
              <a:t>The Currie Barracks </a:t>
            </a:r>
            <a:r>
              <a:rPr lang="en-CA" kern="1200" baseline="0" dirty="0" err="1" smtClean="0">
                <a:solidFill>
                  <a:schemeClr val="tx1"/>
                </a:solidFill>
                <a:latin typeface="+mn-lt"/>
                <a:ea typeface="+mn-ea"/>
                <a:cs typeface="+mn-cs"/>
              </a:rPr>
              <a:t>brownfield</a:t>
            </a:r>
            <a:r>
              <a:rPr lang="en-CA" kern="1200" baseline="0" dirty="0" smtClean="0">
                <a:solidFill>
                  <a:schemeClr val="tx1"/>
                </a:solidFill>
                <a:latin typeface="+mn-lt"/>
                <a:ea typeface="+mn-ea"/>
                <a:cs typeface="+mn-cs"/>
              </a:rPr>
              <a:t> redevelopment project was also used as a pilot project in Canada for LEED</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The approval process was more challenging since City staff was not familiar with the specificities of Low Impact Development as many of the proposed features were not standard. </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Were able to resolve that through this development.</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Currently, the City of Calgary continues to develop Low Impact Development applications throughout the City. “Any upcoming </a:t>
            </a:r>
            <a:r>
              <a:rPr lang="en-CA" sz="1200" kern="1200" baseline="0" dirty="0" err="1" smtClean="0">
                <a:solidFill>
                  <a:schemeClr val="tx1"/>
                </a:solidFill>
                <a:latin typeface="+mn-lt"/>
                <a:ea typeface="+mn-ea"/>
                <a:cs typeface="+mn-cs"/>
              </a:rPr>
              <a:t>greenfield</a:t>
            </a:r>
            <a:r>
              <a:rPr lang="en-CA" sz="1200" kern="1200" baseline="0" dirty="0" smtClean="0">
                <a:solidFill>
                  <a:schemeClr val="tx1"/>
                </a:solidFill>
                <a:latin typeface="+mn-lt"/>
                <a:ea typeface="+mn-ea"/>
                <a:cs typeface="+mn-cs"/>
              </a:rPr>
              <a:t> development and redevelopment will need to be very Low Impact Development intensive to meet new </a:t>
            </a:r>
            <a:r>
              <a:rPr lang="en-CA" sz="1200" kern="1200" baseline="0" dirty="0" err="1" smtClean="0">
                <a:solidFill>
                  <a:schemeClr val="tx1"/>
                </a:solidFill>
                <a:latin typeface="+mn-lt"/>
                <a:ea typeface="+mn-ea"/>
                <a:cs typeface="+mn-cs"/>
              </a:rPr>
              <a:t>stormwater</a:t>
            </a:r>
            <a:r>
              <a:rPr lang="en-CA" sz="1200" kern="1200" baseline="0" dirty="0" smtClean="0">
                <a:solidFill>
                  <a:schemeClr val="tx1"/>
                </a:solidFill>
                <a:latin typeface="+mn-lt"/>
                <a:ea typeface="+mn-ea"/>
                <a:cs typeface="+mn-cs"/>
              </a:rPr>
              <a:t> targets and guidelines,”</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CA" dirty="0" smtClean="0"/>
              <a:t>Owned and financed</a:t>
            </a:r>
            <a:r>
              <a:rPr lang="en-CA" baseline="0" dirty="0" smtClean="0"/>
              <a:t> </a:t>
            </a:r>
            <a:r>
              <a:rPr lang="en-CA" dirty="0" smtClean="0"/>
              <a:t>by the Province of</a:t>
            </a:r>
            <a:r>
              <a:rPr lang="en-CA" baseline="0" dirty="0" smtClean="0"/>
              <a:t> British Columbia, </a:t>
            </a:r>
            <a:r>
              <a:rPr lang="en-CA" dirty="0" smtClean="0"/>
              <a:t>the VCC was final touch on a 20 year transformation of a previously industrial neighbourhood</a:t>
            </a:r>
          </a:p>
          <a:p>
            <a:pPr>
              <a:buFont typeface="Arial" pitchFamily="34" charset="0"/>
              <a:buChar char="•"/>
            </a:pPr>
            <a:r>
              <a:rPr lang="en-CA" dirty="0" smtClean="0"/>
              <a:t>More</a:t>
            </a:r>
            <a:r>
              <a:rPr lang="en-CA" baseline="0" dirty="0" smtClean="0"/>
              <a:t> than </a:t>
            </a:r>
            <a:r>
              <a:rPr lang="en-CA" dirty="0" smtClean="0"/>
              <a:t>tripled the functional use of the VCC</a:t>
            </a:r>
          </a:p>
          <a:p>
            <a:pPr>
              <a:buFont typeface="Arial" pitchFamily="34" charset="0"/>
              <a:buChar char="•"/>
            </a:pPr>
            <a:r>
              <a:rPr lang="en-CA" dirty="0" smtClean="0"/>
              <a:t>Served as the international broadcast media centre during the 2010 Winter Olympics</a:t>
            </a:r>
          </a:p>
          <a:p>
            <a:pPr>
              <a:buFont typeface="Arial" pitchFamily="34" charset="0"/>
              <a:buChar char="•"/>
            </a:pPr>
            <a:r>
              <a:rPr lang="en-CA" dirty="0" smtClean="0"/>
              <a:t>Designed to be a showcase sustainable building</a:t>
            </a:r>
          </a:p>
          <a:p>
            <a:pPr>
              <a:buFont typeface="Arial" pitchFamily="34" charset="0"/>
              <a:buChar char="•"/>
            </a:pPr>
            <a:r>
              <a:rPr lang="en-CA" dirty="0" smtClean="0"/>
              <a:t>Constructed to meet the LEED Gold Standard in sustainable building design,</a:t>
            </a:r>
            <a:r>
              <a:rPr lang="en-CA" baseline="0" dirty="0" smtClean="0"/>
              <a:t> but received Platinum certification</a:t>
            </a:r>
            <a:endParaRPr lang="en-CA" dirty="0" smtClean="0"/>
          </a:p>
          <a:p>
            <a:pPr>
              <a:buFont typeface="Arial" pitchFamily="34" charset="0"/>
              <a:buChar char="•"/>
            </a:pPr>
            <a:r>
              <a:rPr lang="en-CA" dirty="0" smtClean="0"/>
              <a:t>Led</a:t>
            </a:r>
            <a:r>
              <a:rPr lang="en-CA" baseline="0" dirty="0" smtClean="0"/>
              <a:t> by 3 consulting firms and required 60 individual consultants</a:t>
            </a:r>
            <a:endParaRPr lang="en-CA" dirty="0" smtClean="0"/>
          </a:p>
          <a:p>
            <a:pPr>
              <a:buFont typeface="Arial" pitchFamily="34" charset="0"/>
              <a:buChar char="•"/>
            </a:pPr>
            <a:r>
              <a:rPr lang="en-CA" dirty="0" smtClean="0"/>
              <a:t>Features the 2</a:t>
            </a:r>
            <a:r>
              <a:rPr lang="en-CA" baseline="30000" dirty="0" smtClean="0"/>
              <a:t>nd</a:t>
            </a:r>
            <a:r>
              <a:rPr lang="en-CA" dirty="0" smtClean="0"/>
              <a:t> largest green roof in North America. Largest non-industrial green roof.</a:t>
            </a:r>
          </a:p>
          <a:p>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r>
              <a:rPr lang="en-CA" dirty="0" smtClean="0"/>
              <a:t>The</a:t>
            </a:r>
            <a:r>
              <a:rPr lang="en-CA" baseline="0" dirty="0" smtClean="0"/>
              <a:t> green roof is all about water.  Addresses a key challenge, which how do you effectively manage water from a six and half acre roof between Vancouver’s drought and downpour conditions.</a:t>
            </a:r>
          </a:p>
          <a:p>
            <a:pPr lvl="0">
              <a:buFont typeface="Arial" pitchFamily="34" charset="0"/>
              <a:buNone/>
            </a:pPr>
            <a:r>
              <a:rPr lang="en-CA" baseline="0" dirty="0" smtClean="0"/>
              <a:t>Consultants came up with a three point strategy</a:t>
            </a:r>
          </a:p>
          <a:p>
            <a:pPr lvl="0">
              <a:buFont typeface="Arial" pitchFamily="34" charset="0"/>
              <a:buNone/>
            </a:pPr>
            <a:endParaRPr lang="en-CA" dirty="0" smtClean="0"/>
          </a:p>
          <a:p>
            <a:pPr lvl="1">
              <a:buFont typeface="Arial" pitchFamily="34" charset="0"/>
              <a:buChar char="•"/>
            </a:pPr>
            <a:r>
              <a:rPr lang="en-CA" dirty="0" smtClean="0"/>
              <a:t>minimize expense by not custom-designing “super” drains </a:t>
            </a:r>
          </a:p>
          <a:p>
            <a:pPr lvl="1">
              <a:buFont typeface="Arial" pitchFamily="34" charset="0"/>
              <a:buChar char="•"/>
            </a:pPr>
            <a:r>
              <a:rPr lang="en-CA" dirty="0" smtClean="0"/>
              <a:t>keep the water on the roof as long as possible</a:t>
            </a:r>
          </a:p>
          <a:p>
            <a:pPr lvl="1">
              <a:buFont typeface="Arial" pitchFamily="34" charset="0"/>
              <a:buChar char="•"/>
            </a:pPr>
            <a:r>
              <a:rPr lang="en-CA" dirty="0" smtClean="0"/>
              <a:t>release it slowly so as to allow it to move to conventional drains equally spaced along the roof edge and eventually into the adjacent Coal Harbour.</a:t>
            </a:r>
          </a:p>
          <a:p>
            <a:endParaRPr lang="en-CA" dirty="0" smtClean="0"/>
          </a:p>
          <a:p>
            <a:r>
              <a:rPr lang="en-CA" dirty="0" smtClean="0"/>
              <a:t>The roof  was divided up into individual 800-square-metre drainage areas based on drainage basin size, </a:t>
            </a:r>
            <a:r>
              <a:rPr lang="en-CA" dirty="0" err="1" smtClean="0"/>
              <a:t>stormwater</a:t>
            </a:r>
            <a:r>
              <a:rPr lang="en-CA" dirty="0" smtClean="0"/>
              <a:t> volumes and flow rates. </a:t>
            </a:r>
          </a:p>
          <a:p>
            <a:r>
              <a:rPr lang="en-CA" dirty="0" smtClean="0"/>
              <a:t>This is the largest area that a conventional-sized roof drain can accommodate under planted conditions. </a:t>
            </a:r>
          </a:p>
          <a:p>
            <a:pPr lvl="1">
              <a:buFont typeface="Arial" pitchFamily="34" charset="0"/>
              <a:buChar char="•"/>
            </a:pPr>
            <a:r>
              <a:rPr lang="en-CA" dirty="0" smtClean="0"/>
              <a:t>The excess </a:t>
            </a:r>
            <a:r>
              <a:rPr lang="en-CA" dirty="0" err="1" smtClean="0"/>
              <a:t>stormwater</a:t>
            </a:r>
            <a:r>
              <a:rPr lang="en-CA" dirty="0" smtClean="0"/>
              <a:t> from each drainage basin was directed to a roof drain via a conveyance runnel system. </a:t>
            </a:r>
          </a:p>
          <a:p>
            <a:pPr lvl="1">
              <a:buFont typeface="Arial" pitchFamily="34" charset="0"/>
              <a:buChar char="•"/>
            </a:pPr>
            <a:r>
              <a:rPr lang="en-CA" dirty="0" smtClean="0"/>
              <a:t>The runnels zigzag down the sloping roof planes much like a grassland stream moves through the landscape collecting excess </a:t>
            </a:r>
            <a:r>
              <a:rPr lang="en-CA" dirty="0" err="1" smtClean="0"/>
              <a:t>stormwater</a:t>
            </a:r>
            <a:r>
              <a:rPr lang="en-CA" dirty="0" smtClean="0"/>
              <a:t>, </a:t>
            </a:r>
          </a:p>
          <a:p>
            <a:pPr lvl="1">
              <a:buFont typeface="Arial" pitchFamily="34" charset="0"/>
              <a:buNone/>
            </a:pPr>
            <a:endParaRPr lang="en-CA" dirty="0" smtClean="0"/>
          </a:p>
        </p:txBody>
      </p:sp>
      <p:sp>
        <p:nvSpPr>
          <p:cNvPr id="4" name="Slide Number Placeholder 3"/>
          <p:cNvSpPr>
            <a:spLocks noGrp="1"/>
          </p:cNvSpPr>
          <p:nvPr>
            <p:ph type="sldNum" sz="quarter" idx="10"/>
          </p:nvPr>
        </p:nvSpPr>
        <p:spPr/>
        <p:txBody>
          <a:bodyPr/>
          <a:lstStyle/>
          <a:p>
            <a:fld id="{28EA4AEA-C370-4546-80DE-9E63AC7C4966}" type="slidenum">
              <a:rPr lang="en-CA" smtClean="0"/>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No additional municipal demand on municipal</a:t>
            </a:r>
            <a:r>
              <a:rPr lang="en-CA" baseline="0" dirty="0" smtClean="0"/>
              <a:t> </a:t>
            </a:r>
            <a:r>
              <a:rPr lang="en-CA" baseline="0" dirty="0" err="1" smtClean="0"/>
              <a:t>stormwater</a:t>
            </a:r>
            <a:r>
              <a:rPr lang="en-CA" baseline="0" dirty="0" smtClean="0"/>
              <a:t> infrastructure.  It has, in fact, reduced the demand on existing municipal </a:t>
            </a:r>
            <a:r>
              <a:rPr lang="en-CA" baseline="0" dirty="0" err="1" smtClean="0"/>
              <a:t>stormwater</a:t>
            </a:r>
            <a:r>
              <a:rPr lang="en-CA" baseline="0" dirty="0" smtClean="0"/>
              <a:t> infrastructure thereby creating more capacity and extending its life.</a:t>
            </a:r>
          </a:p>
          <a:p>
            <a:endParaRPr lang="en-CA" baseline="0" dirty="0" smtClean="0"/>
          </a:p>
          <a:p>
            <a:r>
              <a:rPr lang="en-CA" baseline="0" dirty="0" smtClean="0"/>
              <a:t>During periods of drought, sensors trigger an integrated drip irrigation system supplied by an onsite </a:t>
            </a:r>
            <a:r>
              <a:rPr lang="en-CA" baseline="0" dirty="0" err="1" smtClean="0"/>
              <a:t>blackwater</a:t>
            </a:r>
            <a:r>
              <a:rPr lang="en-CA" baseline="0" dirty="0" smtClean="0"/>
              <a:t> recycling plant.  So no potable water is required for irrigation</a:t>
            </a:r>
          </a:p>
          <a:p>
            <a:endParaRPr lang="en-CA" baseline="0" dirty="0" smtClean="0"/>
          </a:p>
          <a:p>
            <a:r>
              <a:rPr lang="en-CA" baseline="0" dirty="0" smtClean="0"/>
              <a:t>The VCC saves over $21,000 per month in utility costs as result of it’s water management</a:t>
            </a:r>
          </a:p>
          <a:p>
            <a:endParaRPr lang="en-CA" baseline="0" dirty="0" smtClean="0"/>
          </a:p>
          <a:p>
            <a:r>
              <a:rPr lang="en-CA" dirty="0" smtClean="0"/>
              <a:t>The decrease in site impervious surfaces is almost 30%, mitigating total suspended solids and phosphorus content from </a:t>
            </a:r>
            <a:r>
              <a:rPr lang="en-CA" dirty="0" err="1" smtClean="0"/>
              <a:t>stormwater</a:t>
            </a:r>
            <a:r>
              <a:rPr lang="en-CA" dirty="0" smtClean="0"/>
              <a:t> and reducing the site’s heat island contribution</a:t>
            </a:r>
            <a:endParaRPr lang="en-CA" baseline="0" dirty="0" smtClean="0"/>
          </a:p>
          <a:p>
            <a:endParaRPr lang="en-CA" baseline="0" dirty="0" smtClean="0"/>
          </a:p>
          <a:p>
            <a:r>
              <a:rPr lang="en-CA" sz="1200" kern="1200" dirty="0" smtClean="0">
                <a:solidFill>
                  <a:schemeClr val="tx1"/>
                </a:solidFill>
                <a:latin typeface="+mn-lt"/>
                <a:ea typeface="+mn-ea"/>
                <a:cs typeface="+mn-cs"/>
              </a:rPr>
              <a:t>The coastal grassland habitat of the Vancouver Convention Centre green roof is an integral part of Vancouver’s nature-based, green stepping stone network that encourages birds, honeybees and other insects to move between the existing natural areas within urban Vancouver.  Planted</a:t>
            </a:r>
            <a:r>
              <a:rPr lang="en-CA" sz="1200" kern="1200" baseline="0" dirty="0" smtClean="0">
                <a:solidFill>
                  <a:schemeClr val="tx1"/>
                </a:solidFill>
                <a:latin typeface="+mn-lt"/>
                <a:ea typeface="+mn-ea"/>
                <a:cs typeface="+mn-cs"/>
              </a:rPr>
              <a:t> with over 400,000 native plants and 4 bee colonies housing 60,000 bees each.  Other plant varieties are being introduced naturally increasing biodiversity.</a:t>
            </a:r>
            <a:r>
              <a:rPr lang="en-CA" sz="1200" kern="1200" dirty="0" smtClean="0">
                <a:solidFill>
                  <a:schemeClr val="tx1"/>
                </a:solidFill>
                <a:latin typeface="+mn-lt"/>
                <a:ea typeface="+mn-ea"/>
                <a:cs typeface="+mn-cs"/>
              </a:rPr>
              <a:t> </a:t>
            </a:r>
          </a:p>
          <a:p>
            <a:endParaRPr lang="en-CA" sz="1200" kern="1200" dirty="0" smtClean="0">
              <a:solidFill>
                <a:schemeClr val="tx1"/>
              </a:solidFill>
              <a:latin typeface="+mn-lt"/>
              <a:ea typeface="+mn-ea"/>
              <a:cs typeface="+mn-cs"/>
            </a:endParaRPr>
          </a:p>
          <a:p>
            <a:r>
              <a:rPr lang="en-CA" dirty="0" smtClean="0"/>
              <a:t>The green roof is designed to act as an insulator, estimated to reduce summer heat gains by up to 95 percent and winter heat losses by up to 35 percent.</a:t>
            </a:r>
            <a:endParaRPr lang="en-CA" sz="1200" kern="1200" dirty="0" smtClean="0">
              <a:solidFill>
                <a:schemeClr val="tx1"/>
              </a:solidFill>
              <a:latin typeface="+mn-lt"/>
              <a:ea typeface="+mn-ea"/>
              <a:cs typeface="+mn-cs"/>
            </a:endParaRPr>
          </a:p>
          <a:p>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What</a:t>
            </a:r>
            <a:r>
              <a:rPr lang="en-CA" baseline="0" dirty="0" smtClean="0"/>
              <a:t> I have shown is just a small snapshot of some of the things that are going on</a:t>
            </a:r>
          </a:p>
          <a:p>
            <a:endParaRPr lang="en-CA" baseline="0" dirty="0" smtClean="0"/>
          </a:p>
          <a:p>
            <a:r>
              <a:rPr lang="en-CA" baseline="0" dirty="0" smtClean="0"/>
              <a:t>Climate Change adaptation is something receiving a lot of attention:  We have all levels of government all sectors doing work on resilience</a:t>
            </a:r>
          </a:p>
          <a:p>
            <a:endParaRPr lang="en-CA" baseline="0" dirty="0" smtClean="0"/>
          </a:p>
          <a:p>
            <a:r>
              <a:rPr lang="en-CA" baseline="0" dirty="0" smtClean="0"/>
              <a:t>As a result of that work, we are likely to see a decision-making paradigm emerge that will reinforce the importance of green infrastructure in climate change adaptation responses.  </a:t>
            </a:r>
          </a:p>
          <a:p>
            <a:endParaRPr lang="en-CA" baseline="0" dirty="0" smtClean="0"/>
          </a:p>
          <a:p>
            <a:r>
              <a:rPr lang="en-CA" baseline="0" dirty="0" smtClean="0"/>
              <a:t>The solutions need have to be </a:t>
            </a:r>
          </a:p>
          <a:p>
            <a:endParaRPr lang="en-CA" baseline="0" dirty="0" smtClean="0"/>
          </a:p>
          <a:p>
            <a:pPr>
              <a:buFont typeface="Arial" pitchFamily="34" charset="0"/>
              <a:buChar char="•"/>
            </a:pPr>
            <a:r>
              <a:rPr lang="en-CA" baseline="0" dirty="0" smtClean="0"/>
              <a:t>Resilient</a:t>
            </a:r>
          </a:p>
          <a:p>
            <a:pPr>
              <a:buFont typeface="Arial" pitchFamily="34" charset="0"/>
              <a:buChar char="•"/>
            </a:pPr>
            <a:r>
              <a:rPr lang="en-CA" baseline="0" dirty="0" smtClean="0"/>
              <a:t>Scalable</a:t>
            </a:r>
          </a:p>
          <a:p>
            <a:pPr>
              <a:buFont typeface="Arial" pitchFamily="34" charset="0"/>
              <a:buChar char="•"/>
            </a:pPr>
            <a:r>
              <a:rPr lang="en-CA" baseline="0" dirty="0" smtClean="0"/>
              <a:t>Cost effective</a:t>
            </a:r>
          </a:p>
          <a:p>
            <a:endParaRPr lang="en-CA" baseline="0" dirty="0" smtClean="0"/>
          </a:p>
          <a:p>
            <a:r>
              <a:rPr lang="en-CA" baseline="0" dirty="0" smtClean="0"/>
              <a:t>They also need to be responsive to </a:t>
            </a:r>
          </a:p>
          <a:p>
            <a:endParaRPr lang="en-CA" baseline="0" dirty="0" smtClean="0"/>
          </a:p>
          <a:p>
            <a:r>
              <a:rPr lang="en-CA" baseline="0" dirty="0" smtClean="0"/>
              <a:t>The level of risk that communities are willing to accept</a:t>
            </a:r>
          </a:p>
          <a:p>
            <a:endParaRPr lang="en-CA" baseline="0" dirty="0" smtClean="0"/>
          </a:p>
          <a:p>
            <a:r>
              <a:rPr lang="en-CA" baseline="0" dirty="0" smtClean="0"/>
              <a:t>And they will have to be able to be integrated in to strategies and plans to achieve other community objectives.</a:t>
            </a:r>
          </a:p>
          <a:p>
            <a:endParaRPr lang="en-CA" baseline="0" dirty="0" smtClean="0"/>
          </a:p>
          <a:p>
            <a:r>
              <a:rPr lang="en-CA" baseline="0" dirty="0" smtClean="0"/>
              <a:t>Green infrastructure can do all that.</a:t>
            </a:r>
          </a:p>
        </p:txBody>
      </p:sp>
      <p:sp>
        <p:nvSpPr>
          <p:cNvPr id="4" name="Slide Number Placeholder 3"/>
          <p:cNvSpPr>
            <a:spLocks noGrp="1"/>
          </p:cNvSpPr>
          <p:nvPr>
            <p:ph type="sldNum" sz="quarter" idx="10"/>
          </p:nvPr>
        </p:nvSpPr>
        <p:spPr/>
        <p:txBody>
          <a:bodyPr/>
          <a:lstStyle/>
          <a:p>
            <a:fld id="{28EA4AEA-C370-4546-80DE-9E63AC7C4966}"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8EA4AEA-C370-4546-80DE-9E63AC7C4966}" type="slidenum">
              <a:rPr lang="en-CA" smtClean="0"/>
              <a:pPr/>
              <a:t>28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number of extreme rainfall events over the last 10-15 years have had catastrophic</a:t>
            </a:r>
            <a:r>
              <a:rPr lang="en-CA" baseline="0" dirty="0" smtClean="0"/>
              <a:t> impacts on Canadian cities and surrounding areas.  The storms that affected Halifax, Toronto, Calgary, and a number of other municipalities, in 2013 caused major damage to homes, businesses and municipal infrastructure.  The associated insurance claims in 2013 exceeded $3.2 billion.  That’s more than the four previous years combined.  </a:t>
            </a:r>
          </a:p>
          <a:p>
            <a:endParaRPr lang="en-CA" baseline="0" dirty="0" smtClean="0"/>
          </a:p>
          <a:p>
            <a:r>
              <a:rPr lang="en-CA" baseline="0" dirty="0" smtClean="0"/>
              <a:t>In addition, the Federation of Canadian Municipalities estimates Canada’s municipal sewer and </a:t>
            </a:r>
            <a:r>
              <a:rPr lang="en-CA" baseline="0" dirty="0" err="1" smtClean="0"/>
              <a:t>stormwater</a:t>
            </a:r>
            <a:r>
              <a:rPr lang="en-CA" baseline="0" dirty="0" smtClean="0"/>
              <a:t> infrastructure deficit to be about $55 billion.  </a:t>
            </a:r>
          </a:p>
          <a:p>
            <a:endParaRPr lang="en-CA" baseline="0" dirty="0" smtClean="0"/>
          </a:p>
          <a:p>
            <a:r>
              <a:rPr lang="en-CA" baseline="0" dirty="0" smtClean="0"/>
              <a:t>The projected impacts of climate change complicate things. </a:t>
            </a:r>
          </a:p>
          <a:p>
            <a:endParaRPr lang="en-CA" baseline="0" dirty="0" smtClean="0"/>
          </a:p>
          <a:p>
            <a:r>
              <a:rPr lang="en-CA" baseline="0" dirty="0" smtClean="0"/>
              <a:t>We have seen a significant increase in national activity to related to climate adaptation and infrastructure, particularly </a:t>
            </a:r>
            <a:r>
              <a:rPr lang="en-CA" baseline="0" dirty="0" err="1" smtClean="0"/>
              <a:t>stormwater</a:t>
            </a:r>
            <a:r>
              <a:rPr lang="en-CA" baseline="0" dirty="0" smtClean="0"/>
              <a:t> infrastructure.</a:t>
            </a:r>
          </a:p>
        </p:txBody>
      </p:sp>
      <p:sp>
        <p:nvSpPr>
          <p:cNvPr id="4" name="Slide Number Placeholder 3"/>
          <p:cNvSpPr>
            <a:spLocks noGrp="1"/>
          </p:cNvSpPr>
          <p:nvPr>
            <p:ph type="sldNum" sz="quarter" idx="10"/>
          </p:nvPr>
        </p:nvSpPr>
        <p:spPr/>
        <p:txBody>
          <a:bodyPr/>
          <a:lstStyle/>
          <a:p>
            <a:fld id="{28EA4AEA-C370-4546-80DE-9E63AC7C4966}"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just a small sample of organizations</a:t>
            </a:r>
            <a:r>
              <a:rPr lang="en-CA" baseline="0" dirty="0" smtClean="0"/>
              <a:t> that are active nationally on the climate change adaptation front.</a:t>
            </a:r>
          </a:p>
          <a:p>
            <a:endParaRPr lang="en-CA" baseline="0" dirty="0" smtClean="0"/>
          </a:p>
          <a:p>
            <a:r>
              <a:rPr lang="en-CA" baseline="0" dirty="0" smtClean="0"/>
              <a:t>The Canadian Federation of Canadian Municipalities, which is an association of municipalities, provides project funding through the Green Municipal Fund, which is financed by the federal government, as well as municipal level guidance.</a:t>
            </a:r>
          </a:p>
          <a:p>
            <a:endParaRPr lang="en-CA" baseline="0" dirty="0" smtClean="0"/>
          </a:p>
          <a:p>
            <a:r>
              <a:rPr lang="en-CA" baseline="0" dirty="0" smtClean="0"/>
              <a:t>Federal, provincial and territorial governments are working on their own as well as collaboratively to advance climate change adaptation science, decision-making and policy.  They also provide technical and financial support to local and regional projects.</a:t>
            </a:r>
          </a:p>
          <a:p>
            <a:endParaRPr lang="en-CA" baseline="0" dirty="0" smtClean="0"/>
          </a:p>
          <a:p>
            <a:r>
              <a:rPr lang="en-CA" baseline="0" dirty="0" smtClean="0"/>
              <a:t>I would just note the work of the work of the CCME.  The team I work with helped to set-up their program on climate change adaptation, flood and drought and may lead the way to a new paradigm of government decision-making and policy development related to climate change adaptation.</a:t>
            </a:r>
          </a:p>
          <a:p>
            <a:endParaRPr lang="en-CA" baseline="0" dirty="0" smtClean="0"/>
          </a:p>
          <a:p>
            <a:r>
              <a:rPr lang="en-CA" baseline="0" dirty="0" smtClean="0"/>
              <a:t>There are also a host of non-governmental actors that are conducting research, providing policy advice and funding projects.  I have just listed 4 that I am most familiar with.</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What</a:t>
            </a:r>
            <a:r>
              <a:rPr lang="en-CA" baseline="0" dirty="0" smtClean="0"/>
              <a:t> I would like to do is provide </a:t>
            </a:r>
            <a:r>
              <a:rPr lang="en-CA" dirty="0" smtClean="0"/>
              <a:t>a sample</a:t>
            </a:r>
            <a:r>
              <a:rPr lang="en-CA" baseline="0" dirty="0" smtClean="0"/>
              <a:t> of some very different projects from Canadian cities.  </a:t>
            </a:r>
          </a:p>
          <a:p>
            <a:endParaRPr lang="en-CA" baseline="0" dirty="0" smtClean="0"/>
          </a:p>
          <a:p>
            <a:r>
              <a:rPr lang="en-CA" baseline="0" dirty="0" smtClean="0"/>
              <a:t>They vary in terms of the types of green infrastructure used, scale and complexity.</a:t>
            </a:r>
          </a:p>
          <a:p>
            <a:endParaRPr lang="en-CA" baseline="0" dirty="0" smtClean="0"/>
          </a:p>
          <a:p>
            <a:r>
              <a:rPr lang="en-CA" dirty="0" smtClean="0"/>
              <a:t>I am going to go from East to West, which also means</a:t>
            </a:r>
            <a:r>
              <a:rPr lang="en-CA" baseline="0" dirty="0" smtClean="0"/>
              <a:t> we will start with the smallest project and end with the largest.  I will present of new build and restoration/retrofit projects. Coincidentally, it also means we go from the newest project to the oldest and we start and finish in places where the receiving waters are named Coal Harbour.</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the St. Mary’s Boat Club in Halifax, </a:t>
            </a:r>
            <a:r>
              <a:rPr lang="en-CA" baseline="0" dirty="0" smtClean="0"/>
              <a:t>Nova Scotia</a:t>
            </a:r>
          </a:p>
          <a:p>
            <a:endParaRPr lang="en-CA" dirty="0" smtClean="0"/>
          </a:p>
          <a:p>
            <a:r>
              <a:rPr lang="en-CA" dirty="0" smtClean="0"/>
              <a:t>Built in 1905, and owned and operated by the</a:t>
            </a:r>
            <a:r>
              <a:rPr lang="en-CA" baseline="0" dirty="0" smtClean="0"/>
              <a:t> Regional Municipality of Halifax, the St. Mary’s Boat Club is beloved Halifax landmark and a popular recreational spot. It is the most popular wedding venue in Halifax.</a:t>
            </a:r>
          </a:p>
          <a:p>
            <a:endParaRPr lang="en-CA" baseline="0" dirty="0" smtClean="0"/>
          </a:p>
          <a:p>
            <a:r>
              <a:rPr lang="en-CA" baseline="0" dirty="0" smtClean="0"/>
              <a:t>It is located in an urban area just north of the downtown core.</a:t>
            </a:r>
          </a:p>
          <a:p>
            <a:endParaRPr lang="en-CA" baseline="0" dirty="0" smtClean="0"/>
          </a:p>
          <a:p>
            <a:r>
              <a:rPr lang="en-CA" baseline="0" dirty="0" smtClean="0"/>
              <a:t>In addition to the boat club itself, the site hosts a </a:t>
            </a:r>
            <a:r>
              <a:rPr lang="en-CA" baseline="0" dirty="0" err="1" smtClean="0"/>
              <a:t>turfed</a:t>
            </a:r>
            <a:r>
              <a:rPr lang="en-CA" baseline="0" dirty="0" smtClean="0"/>
              <a:t> park, that is popular for picnics, (located just outside the picture on the right) and active recreation areas, six tennis courts and parking (out of sight in the picture, but behind the trees about the boat club). </a:t>
            </a:r>
          </a:p>
          <a:p>
            <a:endParaRPr lang="en-CA" baseline="0" dirty="0" smtClean="0"/>
          </a:p>
          <a:p>
            <a:r>
              <a:rPr lang="en-CA" baseline="0" dirty="0" smtClean="0"/>
              <a:t>Behind the boat club is a mostly low density residential area.</a:t>
            </a:r>
          </a:p>
          <a:p>
            <a:endParaRPr lang="en-CA" baseline="0" dirty="0" smtClean="0"/>
          </a:p>
          <a:p>
            <a:r>
              <a:rPr lang="en-CA" baseline="0" dirty="0" smtClean="0"/>
              <a:t>The site has a fairly steep grade and consists of mostly impervious surfaces with limited tree canopy and vegetation.</a:t>
            </a:r>
          </a:p>
          <a:p>
            <a:endParaRPr lang="en-CA" baseline="0" dirty="0" smtClean="0"/>
          </a:p>
          <a:p>
            <a:r>
              <a:rPr lang="en-CA" baseline="0" dirty="0" err="1" smtClean="0"/>
              <a:t>Stormwater</a:t>
            </a:r>
            <a:r>
              <a:rPr lang="en-CA" baseline="0" dirty="0" smtClean="0"/>
              <a:t> run-off through the park has led to significant erosion, particularly at the lower reaches and along the shoreline. Erosion is compounded by storm surge. So they are losing shoreline, vegetation and a coastal break wall is being threatened.</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Ecology</a:t>
            </a:r>
            <a:r>
              <a:rPr lang="en-CA" baseline="0" dirty="0" smtClean="0"/>
              <a:t> Action Centre, which is an NGO, in partnership with Halifax, and with financial support from Intact Insurance created The Living Shoreline Project to demonstrate the effectiveness of bioremediation for </a:t>
            </a:r>
            <a:r>
              <a:rPr lang="en-CA" baseline="0" dirty="0" err="1" smtClean="0"/>
              <a:t>stormwater</a:t>
            </a:r>
            <a:r>
              <a:rPr lang="en-CA" baseline="0" dirty="0" smtClean="0"/>
              <a:t> management and erosion control and to make the site more resilient to extreme weather.</a:t>
            </a:r>
          </a:p>
          <a:p>
            <a:endParaRPr lang="en-CA" baseline="0" dirty="0" smtClean="0"/>
          </a:p>
          <a:p>
            <a:r>
              <a:rPr lang="en-CA" baseline="0" dirty="0" smtClean="0"/>
              <a:t>The project consisted of restoring indigenous vegetation along the perimeter of the park below the hard surfaces as well as along the shoreline to create an area that more closely resembles the pre-development coast of the area. The objective being to slow down the movement of runoff through the site.</a:t>
            </a:r>
          </a:p>
          <a:p>
            <a:endParaRPr lang="en-CA" baseline="0" dirty="0" smtClean="0"/>
          </a:p>
          <a:p>
            <a:r>
              <a:rPr lang="en-CA" baseline="0" dirty="0" smtClean="0"/>
              <a:t>A key challenge was that the park area needed to retain a significant </a:t>
            </a:r>
            <a:r>
              <a:rPr lang="en-CA" baseline="0" dirty="0" err="1" smtClean="0"/>
              <a:t>turfed</a:t>
            </a:r>
            <a:r>
              <a:rPr lang="en-CA" baseline="0" dirty="0" smtClean="0"/>
              <a:t> area for active recreation and </a:t>
            </a:r>
            <a:r>
              <a:rPr lang="en-CA" baseline="0" dirty="0" err="1" smtClean="0"/>
              <a:t>picnicing</a:t>
            </a:r>
            <a:r>
              <a:rPr lang="en-CA" baseline="0" dirty="0" smtClean="0"/>
              <a:t> and that is major pathway for runoff.  So a rain garden was integrated into the middle of the </a:t>
            </a:r>
            <a:r>
              <a:rPr lang="en-CA" baseline="0" dirty="0" err="1" smtClean="0"/>
              <a:t>turfed</a:t>
            </a:r>
            <a:r>
              <a:rPr lang="en-CA" baseline="0" dirty="0" smtClean="0"/>
              <a:t> area.</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planting areas were designed to enable greater water infiltration </a:t>
            </a:r>
          </a:p>
          <a:p>
            <a:r>
              <a:rPr lang="en-CA" baseline="0" dirty="0" smtClean="0"/>
              <a:t>The plant mix consisted of native grasses, shrubs and trees</a:t>
            </a:r>
          </a:p>
          <a:p>
            <a:r>
              <a:rPr lang="en-CA" baseline="0" dirty="0" smtClean="0"/>
              <a:t>Planting was done by over 100 volunteers</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Rows of hay bales were used</a:t>
            </a:r>
            <a:r>
              <a:rPr lang="en-CA" baseline="0" dirty="0" smtClean="0"/>
              <a:t> throughout the site</a:t>
            </a:r>
            <a:r>
              <a:rPr lang="en-CA" dirty="0" smtClean="0"/>
              <a:t> to slow runoff until the plants are established</a:t>
            </a:r>
            <a:r>
              <a:rPr lang="en-CA" baseline="0" dirty="0" smtClean="0"/>
              <a:t> and the </a:t>
            </a:r>
            <a:r>
              <a:rPr lang="en-CA" dirty="0" smtClean="0"/>
              <a:t>site</a:t>
            </a:r>
            <a:r>
              <a:rPr lang="en-CA" baseline="0" dirty="0" smtClean="0"/>
              <a:t> matures</a:t>
            </a:r>
          </a:p>
          <a:p>
            <a:endParaRPr lang="en-CA" baseline="0" dirty="0" smtClean="0"/>
          </a:p>
          <a:p>
            <a:r>
              <a:rPr lang="en-CA" baseline="0" dirty="0" smtClean="0"/>
              <a:t>Trees were also planted through the hay bales to protect the trees until their roots have established and it provides nutrients as the hay bales decay.</a:t>
            </a:r>
          </a:p>
          <a:p>
            <a:endParaRPr lang="en-CA" baseline="0" dirty="0" smtClean="0"/>
          </a:p>
          <a:p>
            <a:r>
              <a:rPr lang="en-CA" baseline="0" dirty="0" smtClean="0"/>
              <a:t>A series of sensors line the entire a slope. Installed pre project so that changes in flow rate can be monitored over time.  Data collection is supported by a community monitoring network.</a:t>
            </a:r>
          </a:p>
          <a:p>
            <a:endParaRPr lang="en-CA" baseline="0" dirty="0" smtClean="0"/>
          </a:p>
          <a:p>
            <a:r>
              <a:rPr lang="en-CA" baseline="0" dirty="0" smtClean="0"/>
              <a:t>The Ecology Action Centre continues to the support the project through interpretive signage and on-going community outreach.</a:t>
            </a:r>
          </a:p>
          <a:p>
            <a:endParaRPr lang="en-CA" baseline="0" dirty="0" smtClean="0"/>
          </a:p>
          <a:p>
            <a:r>
              <a:rPr lang="en-CA" baseline="0" dirty="0" smtClean="0"/>
              <a:t>Total cost of the project was $15,000, not including staff time or volunteer hours.</a:t>
            </a:r>
          </a:p>
          <a:p>
            <a:endParaRPr lang="en-CA" baseline="0" dirty="0" smtClean="0"/>
          </a:p>
          <a:p>
            <a:r>
              <a:rPr lang="en-CA" baseline="0" dirty="0" smtClean="0"/>
              <a:t>This small project has generated significant support from the Halifax community and Nova </a:t>
            </a:r>
            <a:r>
              <a:rPr lang="en-CA" baseline="0" dirty="0" err="1" smtClean="0"/>
              <a:t>Scotians</a:t>
            </a:r>
            <a:r>
              <a:rPr lang="en-CA" baseline="0" dirty="0" smtClean="0"/>
              <a:t> more broadly.  Two new projects in Halifax are already under development as is one Cape Breton on the north shore of Nova Scotia.  The province is examining what role it might play to encourage broader application.</a:t>
            </a:r>
            <a:endParaRPr lang="en-CA" dirty="0"/>
          </a:p>
        </p:txBody>
      </p:sp>
      <p:sp>
        <p:nvSpPr>
          <p:cNvPr id="4" name="Slide Number Placeholder 3"/>
          <p:cNvSpPr>
            <a:spLocks noGrp="1"/>
          </p:cNvSpPr>
          <p:nvPr>
            <p:ph type="sldNum" sz="quarter" idx="10"/>
          </p:nvPr>
        </p:nvSpPr>
        <p:spPr/>
        <p:txBody>
          <a:bodyPr/>
          <a:lstStyle/>
          <a:p>
            <a:fld id="{28EA4AEA-C370-4546-80DE-9E63AC7C4966}"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CA" smtClean="0"/>
              <a:t>14/07/2015</a:t>
            </a:r>
            <a:endParaRPr lang="en-CA"/>
          </a:p>
        </p:txBody>
      </p:sp>
      <p:sp>
        <p:nvSpPr>
          <p:cNvPr id="19" name="Footer Placeholder 18"/>
          <p:cNvSpPr>
            <a:spLocks noGrp="1"/>
          </p:cNvSpPr>
          <p:nvPr>
            <p:ph type="ftr" sz="quarter" idx="11"/>
          </p:nvPr>
        </p:nvSpPr>
        <p:spPr/>
        <p:txBody>
          <a:bodyPr/>
          <a:lstStyle/>
          <a:p>
            <a:r>
              <a:rPr lang="en-CA" smtClean="0"/>
              <a:t>Commission for Environmental Cooperation</a:t>
            </a:r>
            <a:endParaRPr lang="en-CA"/>
          </a:p>
        </p:txBody>
      </p:sp>
      <p:sp>
        <p:nvSpPr>
          <p:cNvPr id="27" name="Slide Number Placeholder 26"/>
          <p:cNvSpPr>
            <a:spLocks noGrp="1"/>
          </p:cNvSpPr>
          <p:nvPr>
            <p:ph type="sldNum" sz="quarter" idx="12"/>
          </p:nvPr>
        </p:nvSpPr>
        <p:spPr/>
        <p:txBody>
          <a:bodyPr/>
          <a:lstStyle/>
          <a:p>
            <a:fld id="{C4317323-1C32-4207-AFE2-F6B48A0A889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Footer Placeholder 4"/>
          <p:cNvSpPr>
            <a:spLocks noGrp="1"/>
          </p:cNvSpPr>
          <p:nvPr>
            <p:ph type="ftr" sz="quarter" idx="11"/>
          </p:nvPr>
        </p:nvSpPr>
        <p:spPr/>
        <p:txBody>
          <a:bodyPr/>
          <a:lstStyle/>
          <a:p>
            <a:r>
              <a:rPr lang="en-CA" smtClean="0"/>
              <a:t>Commission for Environmental Cooperation</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Footer Placeholder 4"/>
          <p:cNvSpPr>
            <a:spLocks noGrp="1"/>
          </p:cNvSpPr>
          <p:nvPr>
            <p:ph type="ftr" sz="quarter" idx="11"/>
          </p:nvPr>
        </p:nvSpPr>
        <p:spPr/>
        <p:txBody>
          <a:bodyPr/>
          <a:lstStyle/>
          <a:p>
            <a:r>
              <a:rPr lang="en-CA" smtClean="0"/>
              <a:t>Commission for Environmental Cooperation</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Footer Placeholder 4"/>
          <p:cNvSpPr>
            <a:spLocks noGrp="1"/>
          </p:cNvSpPr>
          <p:nvPr>
            <p:ph type="ftr" sz="quarter" idx="11"/>
          </p:nvPr>
        </p:nvSpPr>
        <p:spPr/>
        <p:txBody>
          <a:bodyPr/>
          <a:lstStyle/>
          <a:p>
            <a:r>
              <a:rPr lang="en-CA" smtClean="0"/>
              <a:t>Commission for Environmental Cooperation</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Footer Placeholder 4"/>
          <p:cNvSpPr>
            <a:spLocks noGrp="1"/>
          </p:cNvSpPr>
          <p:nvPr>
            <p:ph type="ftr" sz="quarter" idx="11"/>
          </p:nvPr>
        </p:nvSpPr>
        <p:spPr/>
        <p:txBody>
          <a:bodyPr/>
          <a:lstStyle/>
          <a:p>
            <a:r>
              <a:rPr lang="en-CA" smtClean="0"/>
              <a:t>Commission for Environmental Cooperation</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CA" smtClean="0"/>
              <a:t>14/07/2015</a:t>
            </a:r>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
        <p:nvSpPr>
          <p:cNvPr id="7" name="Slide Number Placeholder 6"/>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CA" smtClean="0"/>
              <a:t>14/07/2015</a:t>
            </a:r>
            <a:endParaRPr lang="en-CA"/>
          </a:p>
        </p:txBody>
      </p:sp>
      <p:sp>
        <p:nvSpPr>
          <p:cNvPr id="8" name="Footer Placeholder 7"/>
          <p:cNvSpPr>
            <a:spLocks noGrp="1"/>
          </p:cNvSpPr>
          <p:nvPr>
            <p:ph type="ftr" sz="quarter" idx="11"/>
          </p:nvPr>
        </p:nvSpPr>
        <p:spPr/>
        <p:txBody>
          <a:bodyPr/>
          <a:lstStyle/>
          <a:p>
            <a:r>
              <a:rPr lang="en-CA" smtClean="0"/>
              <a:t>Commission for Environmental Cooperation</a:t>
            </a:r>
            <a:endParaRPr lang="en-CA"/>
          </a:p>
        </p:txBody>
      </p:sp>
      <p:sp>
        <p:nvSpPr>
          <p:cNvPr id="9" name="Slide Number Placeholder 8"/>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CA" smtClean="0"/>
              <a:t>14/07/2015</a:t>
            </a:r>
            <a:endParaRPr lang="en-CA"/>
          </a:p>
        </p:txBody>
      </p:sp>
      <p:sp>
        <p:nvSpPr>
          <p:cNvPr id="4" name="Footer Placeholder 3"/>
          <p:cNvSpPr>
            <a:spLocks noGrp="1"/>
          </p:cNvSpPr>
          <p:nvPr>
            <p:ph type="ftr" sz="quarter" idx="11"/>
          </p:nvPr>
        </p:nvSpPr>
        <p:spPr/>
        <p:txBody>
          <a:bodyPr/>
          <a:lstStyle/>
          <a:p>
            <a:r>
              <a:rPr lang="en-CA" smtClean="0"/>
              <a:t>Commission for Environmental Cooperation</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CA" smtClean="0"/>
              <a:t>14/07/2015</a:t>
            </a:r>
            <a:endParaRPr lang="en-CA"/>
          </a:p>
        </p:txBody>
      </p:sp>
      <p:sp>
        <p:nvSpPr>
          <p:cNvPr id="3" name="Footer Placeholder 2"/>
          <p:cNvSpPr>
            <a:spLocks noGrp="1"/>
          </p:cNvSpPr>
          <p:nvPr>
            <p:ph type="ftr" sz="quarter" idx="11"/>
          </p:nvPr>
        </p:nvSpPr>
        <p:spPr/>
        <p:txBody>
          <a:bodyPr/>
          <a:lstStyle/>
          <a:p>
            <a:r>
              <a:rPr lang="en-CA" smtClean="0"/>
              <a:t>Commission for Environmental Cooperation</a:t>
            </a:r>
            <a:endParaRPr lang="en-CA"/>
          </a:p>
        </p:txBody>
      </p:sp>
      <p:sp>
        <p:nvSpPr>
          <p:cNvPr id="4" name="Slide Number Placeholder 3"/>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CA" smtClean="0"/>
              <a:t>14/07/2015</a:t>
            </a:r>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
        <p:nvSpPr>
          <p:cNvPr id="7" name="Slide Number Placeholder 6"/>
          <p:cNvSpPr>
            <a:spLocks noGrp="1"/>
          </p:cNvSpPr>
          <p:nvPr>
            <p:ph type="sldNum" sz="quarter" idx="12"/>
          </p:nvPr>
        </p:nvSpPr>
        <p:spPr/>
        <p:txBody>
          <a:bodyPr/>
          <a:lstStyle/>
          <a:p>
            <a:fld id="{C4317323-1C32-4207-AFE2-F6B48A0A8892}"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CA" smtClean="0"/>
              <a:t>14/07/2015</a:t>
            </a:r>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C4317323-1C32-4207-AFE2-F6B48A0A8892}"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CA" smtClean="0"/>
              <a:t>14/07/2015</a:t>
            </a:r>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CA" smtClean="0"/>
              <a:t>Commission for Environmental Cooperation</a:t>
            </a:r>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4317323-1C32-4207-AFE2-F6B48A0A8892}"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hilkene@cleanwaterfoundation.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cleanwaterfoundatio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Canada, Climate Change Adaptation and Green Infrastructure: Responses to </a:t>
            </a:r>
            <a:r>
              <a:rPr lang="en-CA" dirty="0" err="1" smtClean="0"/>
              <a:t>Stormwater</a:t>
            </a:r>
            <a:r>
              <a:rPr lang="en-CA" dirty="0" smtClean="0"/>
              <a:t> in Canada</a:t>
            </a:r>
            <a:endParaRPr lang="en-CA" dirty="0"/>
          </a:p>
        </p:txBody>
      </p:sp>
      <p:sp>
        <p:nvSpPr>
          <p:cNvPr id="3" name="Subtitle 2"/>
          <p:cNvSpPr>
            <a:spLocks noGrp="1"/>
          </p:cNvSpPr>
          <p:nvPr>
            <p:ph type="subTitle" idx="1"/>
          </p:nvPr>
        </p:nvSpPr>
        <p:spPr>
          <a:xfrm>
            <a:off x="533400" y="3501008"/>
            <a:ext cx="7854696" cy="2736304"/>
          </a:xfrm>
        </p:spPr>
        <p:txBody>
          <a:bodyPr>
            <a:normAutofit fontScale="85000" lnSpcReduction="20000"/>
          </a:bodyPr>
          <a:lstStyle/>
          <a:p>
            <a:r>
              <a:rPr lang="en-CA" dirty="0" smtClean="0"/>
              <a:t>Commission For Environmental Cooperation</a:t>
            </a:r>
          </a:p>
          <a:p>
            <a:r>
              <a:rPr lang="en-CA" dirty="0" smtClean="0"/>
              <a:t>JPAC Public Forum</a:t>
            </a:r>
          </a:p>
          <a:p>
            <a:endParaRPr lang="en-CA" dirty="0" smtClean="0"/>
          </a:p>
          <a:p>
            <a:r>
              <a:rPr lang="en-CA" dirty="0" smtClean="0"/>
              <a:t>Christopher Hilkene</a:t>
            </a:r>
          </a:p>
          <a:p>
            <a:r>
              <a:rPr lang="en-CA" dirty="0" smtClean="0"/>
              <a:t>Clean Water Foundation</a:t>
            </a:r>
          </a:p>
          <a:p>
            <a:endParaRPr lang="en-CA" dirty="0" smtClean="0"/>
          </a:p>
          <a:p>
            <a:r>
              <a:rPr lang="en-CA" dirty="0" smtClean="0"/>
              <a:t>Boston</a:t>
            </a:r>
          </a:p>
          <a:p>
            <a:r>
              <a:rPr lang="en-CA" dirty="0" smtClean="0"/>
              <a:t>July 14, 2015</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0776"/>
          </a:xfrm>
        </p:spPr>
        <p:txBody>
          <a:bodyPr>
            <a:normAutofit/>
          </a:bodyPr>
          <a:lstStyle/>
          <a:p>
            <a:r>
              <a:rPr lang="en-CA" dirty="0" smtClean="0"/>
              <a:t>BOUCHERVILLE, QUEBEC</a:t>
            </a:r>
            <a:br>
              <a:rPr lang="en-CA" dirty="0" smtClean="0"/>
            </a:br>
            <a:r>
              <a:rPr lang="en-CA" sz="4400" dirty="0" smtClean="0"/>
              <a:t>Wet and dry retention ponds</a:t>
            </a:r>
            <a:endParaRPr lang="en-CA" sz="4400" dirty="0"/>
          </a:p>
        </p:txBody>
      </p:sp>
      <p:pic>
        <p:nvPicPr>
          <p:cNvPr id="4" name="Content Placeholder 3" descr="Quebec retention 1.jpg"/>
          <p:cNvPicPr>
            <a:picLocks noGrp="1" noChangeAspect="1"/>
          </p:cNvPicPr>
          <p:nvPr>
            <p:ph idx="1"/>
          </p:nvPr>
        </p:nvPicPr>
        <p:blipFill>
          <a:blip r:embed="rId3" cstate="print"/>
          <a:stretch>
            <a:fillRect/>
          </a:stretch>
        </p:blipFill>
        <p:spPr>
          <a:xfrm>
            <a:off x="1331640" y="2364298"/>
            <a:ext cx="6408712" cy="3958322"/>
          </a:xfr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10</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644792"/>
          </a:xfrm>
        </p:spPr>
        <p:txBody>
          <a:bodyPr>
            <a:normAutofit/>
          </a:bodyPr>
          <a:lstStyle/>
          <a:p>
            <a:r>
              <a:rPr lang="en-CA" dirty="0" smtClean="0"/>
              <a:t>BOUCHERVILLE, QUEBEC</a:t>
            </a:r>
            <a:br>
              <a:rPr lang="en-CA" dirty="0" smtClean="0"/>
            </a:br>
            <a:r>
              <a:rPr lang="en-CA" sz="5400" dirty="0" smtClean="0"/>
              <a:t>Wet and dry retention ponds</a:t>
            </a:r>
            <a:endParaRPr lang="en-CA" dirty="0"/>
          </a:p>
        </p:txBody>
      </p:sp>
      <p:pic>
        <p:nvPicPr>
          <p:cNvPr id="5" name="Content Placeholder 4" descr="20091006-5625.jpg"/>
          <p:cNvPicPr>
            <a:picLocks noGrp="1" noChangeAspect="1"/>
          </p:cNvPicPr>
          <p:nvPr>
            <p:ph idx="1"/>
          </p:nvPr>
        </p:nvPicPr>
        <p:blipFill>
          <a:blip r:embed="rId3" cstate="print"/>
          <a:stretch>
            <a:fillRect/>
          </a:stretch>
        </p:blipFill>
        <p:spPr>
          <a:xfrm>
            <a:off x="467544" y="2780928"/>
            <a:ext cx="4971658" cy="3312368"/>
          </a:xfrm>
        </p:spPr>
      </p:pic>
      <p:sp>
        <p:nvSpPr>
          <p:cNvPr id="6" name="TextBox 5"/>
          <p:cNvSpPr txBox="1"/>
          <p:nvPr/>
        </p:nvSpPr>
        <p:spPr>
          <a:xfrm>
            <a:off x="5724128" y="2708920"/>
            <a:ext cx="3024336" cy="3539430"/>
          </a:xfrm>
          <a:prstGeom prst="rect">
            <a:avLst/>
          </a:prstGeom>
          <a:noFill/>
        </p:spPr>
        <p:txBody>
          <a:bodyPr wrap="square" rtlCol="0">
            <a:spAutoFit/>
          </a:bodyPr>
          <a:lstStyle/>
          <a:p>
            <a:pPr>
              <a:buFont typeface="Arial" pitchFamily="34" charset="0"/>
              <a:buChar char="•"/>
            </a:pPr>
            <a:r>
              <a:rPr lang="en-CA" sz="2800" dirty="0" smtClean="0"/>
              <a:t>2 wet urban lakes</a:t>
            </a:r>
          </a:p>
          <a:p>
            <a:pPr>
              <a:buFont typeface="Arial" pitchFamily="34" charset="0"/>
              <a:buChar char="•"/>
            </a:pPr>
            <a:r>
              <a:rPr lang="en-CA" sz="2800" dirty="0" smtClean="0"/>
              <a:t>2 dry ponds for capacity</a:t>
            </a:r>
          </a:p>
          <a:p>
            <a:pPr>
              <a:buFont typeface="Arial" pitchFamily="34" charset="0"/>
              <a:buChar char="•"/>
            </a:pPr>
            <a:r>
              <a:rPr lang="en-CA" sz="2800" dirty="0" smtClean="0"/>
              <a:t>Drainage pathways</a:t>
            </a:r>
          </a:p>
          <a:p>
            <a:pPr>
              <a:buFont typeface="Arial" pitchFamily="34" charset="0"/>
              <a:buChar char="•"/>
            </a:pPr>
            <a:r>
              <a:rPr lang="en-CA" sz="2800" dirty="0" smtClean="0"/>
              <a:t>Water quantity and quality benefits</a:t>
            </a:r>
          </a:p>
        </p:txBody>
      </p:sp>
      <p:sp>
        <p:nvSpPr>
          <p:cNvPr id="7" name="Date Placeholder 6"/>
          <p:cNvSpPr>
            <a:spLocks noGrp="1"/>
          </p:cNvSpPr>
          <p:nvPr>
            <p:ph type="dt" sz="half" idx="10"/>
          </p:nvPr>
        </p:nvSpPr>
        <p:spPr/>
        <p:txBody>
          <a:bodyPr/>
          <a:lstStyle/>
          <a:p>
            <a:r>
              <a:rPr lang="en-CA" smtClean="0"/>
              <a:t>14/07/2015</a:t>
            </a:r>
            <a:endParaRPr lang="en-CA"/>
          </a:p>
        </p:txBody>
      </p:sp>
      <p:sp>
        <p:nvSpPr>
          <p:cNvPr id="8" name="Slide Number Placeholder 7"/>
          <p:cNvSpPr>
            <a:spLocks noGrp="1"/>
          </p:cNvSpPr>
          <p:nvPr>
            <p:ph type="sldNum" sz="quarter" idx="12"/>
          </p:nvPr>
        </p:nvSpPr>
        <p:spPr/>
        <p:txBody>
          <a:bodyPr/>
          <a:lstStyle/>
          <a:p>
            <a:fld id="{C4317323-1C32-4207-AFE2-F6B48A0A8892}" type="slidenum">
              <a:rPr lang="en-CA" smtClean="0"/>
              <a:pPr/>
              <a:t>11</a:t>
            </a:fld>
            <a:endParaRPr lang="en-CA"/>
          </a:p>
        </p:txBody>
      </p:sp>
      <p:sp>
        <p:nvSpPr>
          <p:cNvPr id="9" name="Footer Placeholder 8"/>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428768"/>
          </a:xfrm>
        </p:spPr>
        <p:txBody>
          <a:bodyPr>
            <a:normAutofit fontScale="90000"/>
          </a:bodyPr>
          <a:lstStyle/>
          <a:p>
            <a:r>
              <a:rPr lang="en-CA" dirty="0" smtClean="0"/>
              <a:t>BOUCHERVILLE, QUEBEC</a:t>
            </a:r>
            <a:br>
              <a:rPr lang="en-CA" dirty="0" smtClean="0"/>
            </a:br>
            <a:r>
              <a:rPr lang="en-CA" sz="5400" dirty="0" smtClean="0"/>
              <a:t>Wet and dry retention ponds</a:t>
            </a:r>
            <a:endParaRPr lang="en-CA" dirty="0"/>
          </a:p>
        </p:txBody>
      </p:sp>
      <p:sp>
        <p:nvSpPr>
          <p:cNvPr id="5" name="TextBox 4"/>
          <p:cNvSpPr txBox="1"/>
          <p:nvPr/>
        </p:nvSpPr>
        <p:spPr>
          <a:xfrm>
            <a:off x="395536" y="2348880"/>
            <a:ext cx="2448272" cy="4154984"/>
          </a:xfrm>
          <a:prstGeom prst="rect">
            <a:avLst/>
          </a:prstGeom>
          <a:noFill/>
        </p:spPr>
        <p:txBody>
          <a:bodyPr wrap="square" rtlCol="0">
            <a:spAutoFit/>
          </a:bodyPr>
          <a:lstStyle/>
          <a:p>
            <a:pPr>
              <a:buFont typeface="Arial" pitchFamily="34" charset="0"/>
              <a:buChar char="•"/>
            </a:pPr>
            <a:r>
              <a:rPr lang="en-CA" sz="2400" dirty="0" smtClean="0"/>
              <a:t>Urban lakes were basis of development</a:t>
            </a:r>
          </a:p>
          <a:p>
            <a:pPr>
              <a:buFont typeface="Arial" pitchFamily="34" charset="0"/>
              <a:buChar char="•"/>
            </a:pPr>
            <a:r>
              <a:rPr lang="en-CA" sz="2400" dirty="0" smtClean="0"/>
              <a:t>Connected to parks</a:t>
            </a:r>
          </a:p>
          <a:p>
            <a:pPr>
              <a:buFont typeface="Arial" pitchFamily="34" charset="0"/>
              <a:buChar char="•"/>
            </a:pPr>
            <a:r>
              <a:rPr lang="en-CA" sz="2400" dirty="0" smtClean="0"/>
              <a:t>Connected to the city</a:t>
            </a:r>
          </a:p>
          <a:p>
            <a:pPr>
              <a:buFont typeface="Arial" pitchFamily="34" charset="0"/>
              <a:buChar char="•"/>
            </a:pPr>
            <a:r>
              <a:rPr lang="en-CA" sz="2400" dirty="0" smtClean="0"/>
              <a:t>Increased popularity</a:t>
            </a:r>
          </a:p>
          <a:p>
            <a:pPr>
              <a:buFont typeface="Arial" pitchFamily="34" charset="0"/>
              <a:buChar char="•"/>
            </a:pPr>
            <a:r>
              <a:rPr lang="en-CA" sz="2400" dirty="0" smtClean="0"/>
              <a:t>Reduced river erosion</a:t>
            </a:r>
          </a:p>
        </p:txBody>
      </p:sp>
      <p:pic>
        <p:nvPicPr>
          <p:cNvPr id="7" name="Content Placeholder 6" descr="Quebec retention 3.jpg"/>
          <p:cNvPicPr>
            <a:picLocks noGrp="1" noChangeAspect="1"/>
          </p:cNvPicPr>
          <p:nvPr>
            <p:ph idx="1"/>
          </p:nvPr>
        </p:nvPicPr>
        <p:blipFill>
          <a:blip r:embed="rId3" cstate="print"/>
          <a:stretch>
            <a:fillRect/>
          </a:stretch>
        </p:blipFill>
        <p:spPr>
          <a:xfrm>
            <a:off x="2843808" y="2451194"/>
            <a:ext cx="5616624" cy="3990301"/>
          </a:xfrm>
        </p:spPr>
      </p:pic>
      <p:sp>
        <p:nvSpPr>
          <p:cNvPr id="6" name="Date Placeholder 5"/>
          <p:cNvSpPr>
            <a:spLocks noGrp="1"/>
          </p:cNvSpPr>
          <p:nvPr>
            <p:ph type="dt" sz="half" idx="10"/>
          </p:nvPr>
        </p:nvSpPr>
        <p:spPr/>
        <p:txBody>
          <a:bodyPr/>
          <a:lstStyle/>
          <a:p>
            <a:r>
              <a:rPr lang="en-CA" smtClean="0"/>
              <a:t>14/07/2015</a:t>
            </a:r>
            <a:endParaRPr lang="en-CA"/>
          </a:p>
        </p:txBody>
      </p:sp>
      <p:sp>
        <p:nvSpPr>
          <p:cNvPr id="8" name="Slide Number Placeholder 7"/>
          <p:cNvSpPr>
            <a:spLocks noGrp="1"/>
          </p:cNvSpPr>
          <p:nvPr>
            <p:ph type="sldNum" sz="quarter" idx="12"/>
          </p:nvPr>
        </p:nvSpPr>
        <p:spPr/>
        <p:txBody>
          <a:bodyPr/>
          <a:lstStyle/>
          <a:p>
            <a:fld id="{C4317323-1C32-4207-AFE2-F6B48A0A8892}" type="slidenum">
              <a:rPr lang="en-CA" smtClean="0"/>
              <a:pPr/>
              <a:t>12</a:t>
            </a:fld>
            <a:endParaRPr lang="en-CA"/>
          </a:p>
        </p:txBody>
      </p:sp>
      <p:sp>
        <p:nvSpPr>
          <p:cNvPr id="9" name="Footer Placeholder 8"/>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076840"/>
          </a:xfrm>
        </p:spPr>
        <p:txBody>
          <a:bodyPr>
            <a:normAutofit fontScale="90000"/>
          </a:bodyPr>
          <a:lstStyle/>
          <a:p>
            <a:r>
              <a:rPr lang="en-CA" dirty="0" smtClean="0"/>
              <a:t>TORONTO, ONTARIO</a:t>
            </a:r>
            <a:br>
              <a:rPr lang="en-CA" dirty="0" smtClean="0"/>
            </a:br>
            <a:r>
              <a:rPr lang="en-CA" sz="4400" dirty="0" smtClean="0"/>
              <a:t>Sustainable Neighbourhood Adaptation Retrofit Action Plan (SNAP)</a:t>
            </a:r>
            <a:endParaRPr lang="en-CA" sz="4400" dirty="0"/>
          </a:p>
        </p:txBody>
      </p:sp>
      <p:pic>
        <p:nvPicPr>
          <p:cNvPr id="4" name="Content Placeholder 3" descr="IMG_0189web.jpg"/>
          <p:cNvPicPr>
            <a:picLocks noGrp="1" noChangeAspect="1"/>
          </p:cNvPicPr>
          <p:nvPr>
            <p:ph idx="1"/>
          </p:nvPr>
        </p:nvPicPr>
        <p:blipFill>
          <a:blip r:embed="rId3" cstate="print"/>
          <a:stretch>
            <a:fillRect/>
          </a:stretch>
        </p:blipFill>
        <p:spPr>
          <a:xfrm>
            <a:off x="457200" y="3057407"/>
            <a:ext cx="8229600" cy="2144949"/>
          </a:xfr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13</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08912" cy="2364872"/>
          </a:xfrm>
        </p:spPr>
        <p:txBody>
          <a:bodyPr>
            <a:normAutofit fontScale="90000"/>
          </a:bodyPr>
          <a:lstStyle/>
          <a:p>
            <a:r>
              <a:rPr lang="en-CA" dirty="0" smtClean="0"/>
              <a:t>TORONTO, ONTARIO</a:t>
            </a:r>
            <a:br>
              <a:rPr lang="en-CA" dirty="0" smtClean="0"/>
            </a:br>
            <a:r>
              <a:rPr lang="en-CA" sz="4400" dirty="0" smtClean="0"/>
              <a:t>Sustainable Neighbourhood Adaptation Retrofit Action Plan (SNAP)</a:t>
            </a:r>
            <a:endParaRPr lang="en-CA" sz="4400" dirty="0"/>
          </a:p>
        </p:txBody>
      </p:sp>
      <p:sp>
        <p:nvSpPr>
          <p:cNvPr id="3" name="Content Placeholder 2"/>
          <p:cNvSpPr>
            <a:spLocks noGrp="1"/>
          </p:cNvSpPr>
          <p:nvPr>
            <p:ph idx="1"/>
          </p:nvPr>
        </p:nvSpPr>
        <p:spPr>
          <a:xfrm>
            <a:off x="467544" y="3212976"/>
            <a:ext cx="8229600" cy="3005688"/>
          </a:xfrm>
        </p:spPr>
        <p:txBody>
          <a:bodyPr/>
          <a:lstStyle/>
          <a:p>
            <a:r>
              <a:rPr lang="en-CA" dirty="0" smtClean="0"/>
              <a:t>Five neighbourhoods, five core themes</a:t>
            </a:r>
          </a:p>
          <a:p>
            <a:pPr lvl="1"/>
            <a:r>
              <a:rPr lang="en-CA" dirty="0" err="1" smtClean="0"/>
              <a:t>Stormwater</a:t>
            </a:r>
            <a:endParaRPr lang="en-CA" dirty="0" smtClean="0"/>
          </a:p>
          <a:p>
            <a:pPr lvl="1"/>
            <a:r>
              <a:rPr lang="en-CA" dirty="0" smtClean="0"/>
              <a:t>Water use </a:t>
            </a:r>
          </a:p>
          <a:p>
            <a:pPr lvl="1"/>
            <a:r>
              <a:rPr lang="en-CA" dirty="0" smtClean="0"/>
              <a:t>Water conservation</a:t>
            </a:r>
          </a:p>
          <a:p>
            <a:pPr lvl="1"/>
            <a:r>
              <a:rPr lang="en-CA" dirty="0" smtClean="0"/>
              <a:t>Energy </a:t>
            </a:r>
          </a:p>
          <a:p>
            <a:pPr lvl="1"/>
            <a:r>
              <a:rPr lang="en-CA" dirty="0" smtClean="0"/>
              <a:t>Natural heritage</a:t>
            </a:r>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14</a:t>
            </a:fld>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52128"/>
          </a:xfrm>
        </p:spPr>
        <p:txBody>
          <a:bodyPr>
            <a:normAutofit fontScale="90000"/>
          </a:bodyPr>
          <a:lstStyle/>
          <a:p>
            <a:r>
              <a:rPr lang="en-CA" dirty="0" smtClean="0"/>
              <a:t>TORONTO, ONTARIO</a:t>
            </a:r>
            <a:br>
              <a:rPr lang="en-CA" dirty="0" smtClean="0"/>
            </a:br>
            <a:endParaRPr lang="en-CA" sz="4400" dirty="0"/>
          </a:p>
        </p:txBody>
      </p:sp>
      <p:pic>
        <p:nvPicPr>
          <p:cNvPr id="6" name="Content Placeholder 5" descr="County Court SNAP Map.png"/>
          <p:cNvPicPr>
            <a:picLocks noGrp="1" noChangeAspect="1"/>
          </p:cNvPicPr>
          <p:nvPr>
            <p:ph idx="1"/>
          </p:nvPr>
        </p:nvPicPr>
        <p:blipFill>
          <a:blip r:embed="rId3" cstate="print"/>
          <a:stretch>
            <a:fillRect/>
          </a:stretch>
        </p:blipFill>
        <p:spPr>
          <a:xfrm>
            <a:off x="1187624" y="1772816"/>
            <a:ext cx="6480720" cy="4832980"/>
          </a:xfrm>
        </p:spPr>
      </p:pic>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15</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72784"/>
          </a:xfrm>
        </p:spPr>
        <p:txBody>
          <a:bodyPr>
            <a:normAutofit/>
          </a:bodyPr>
          <a:lstStyle/>
          <a:p>
            <a:r>
              <a:rPr lang="en-CA" dirty="0" smtClean="0"/>
              <a:t>TORONTO, ONTARIO</a:t>
            </a:r>
            <a:br>
              <a:rPr lang="en-CA" dirty="0" smtClean="0"/>
            </a:br>
            <a:r>
              <a:rPr lang="en-CA" sz="4400" dirty="0" err="1" smtClean="0"/>
              <a:t>RainGrid</a:t>
            </a:r>
            <a:endParaRPr lang="en-CA" sz="4400" dirty="0"/>
          </a:p>
        </p:txBody>
      </p:sp>
      <p:pic>
        <p:nvPicPr>
          <p:cNvPr id="4" name="Picture 3" descr="Offerings_RainGrid_system-298x30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00120" y="2463134"/>
            <a:ext cx="1966468" cy="1979666"/>
          </a:xfrm>
          <a:prstGeom prst="rect">
            <a:avLst/>
          </a:prstGeom>
        </p:spPr>
      </p:pic>
      <p:pic>
        <p:nvPicPr>
          <p:cNvPr id="5" name="Picture 4" descr="Offerings_stormwater_programs-285x300.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63888" y="2420888"/>
            <a:ext cx="2023110" cy="2129589"/>
          </a:xfrm>
          <a:prstGeom prst="rect">
            <a:avLst/>
          </a:prstGeom>
        </p:spPr>
      </p:pic>
      <p:sp>
        <p:nvSpPr>
          <p:cNvPr id="6" name="Oval 5"/>
          <p:cNvSpPr/>
          <p:nvPr/>
        </p:nvSpPr>
        <p:spPr>
          <a:xfrm>
            <a:off x="453503" y="2463134"/>
            <a:ext cx="2057400" cy="2057400"/>
          </a:xfrm>
          <a:prstGeom prst="ellipse">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339203" y="4672934"/>
            <a:ext cx="2286000" cy="830997"/>
          </a:xfrm>
          <a:prstGeom prst="rect">
            <a:avLst/>
          </a:prstGeom>
        </p:spPr>
        <p:txBody>
          <a:bodyPr wrap="square">
            <a:spAutoFit/>
          </a:bodyPr>
          <a:lstStyle/>
          <a:p>
            <a:pPr algn="ctr"/>
            <a:r>
              <a:rPr lang="en-US" sz="2400" dirty="0" smtClean="0">
                <a:solidFill>
                  <a:srgbClr val="F79646">
                    <a:lumMod val="75000"/>
                  </a:srgbClr>
                </a:solidFill>
              </a:rPr>
              <a:t>Smart Automation</a:t>
            </a:r>
            <a:endParaRPr lang="en-US" sz="2200" b="1" dirty="0" smtClean="0">
              <a:solidFill>
                <a:prstClr val="white"/>
              </a:solidFill>
              <a:latin typeface="Calibri"/>
            </a:endParaRPr>
          </a:p>
        </p:txBody>
      </p:sp>
      <p:sp>
        <p:nvSpPr>
          <p:cNvPr id="8" name="Rectangle 7"/>
          <p:cNvSpPr/>
          <p:nvPr/>
        </p:nvSpPr>
        <p:spPr>
          <a:xfrm>
            <a:off x="6509431" y="4634067"/>
            <a:ext cx="2286000" cy="830997"/>
          </a:xfrm>
          <a:prstGeom prst="rect">
            <a:avLst/>
          </a:prstGeom>
        </p:spPr>
        <p:txBody>
          <a:bodyPr wrap="square">
            <a:spAutoFit/>
          </a:bodyPr>
          <a:lstStyle/>
          <a:p>
            <a:pPr algn="ctr"/>
            <a:r>
              <a:rPr lang="en-US" sz="2400" dirty="0" smtClean="0">
                <a:solidFill>
                  <a:srgbClr val="F79646">
                    <a:lumMod val="75000"/>
                  </a:srgbClr>
                </a:solidFill>
              </a:rPr>
              <a:t>Resilient</a:t>
            </a:r>
          </a:p>
          <a:p>
            <a:pPr algn="ctr"/>
            <a:r>
              <a:rPr lang="en-US" sz="2400" dirty="0" smtClean="0">
                <a:solidFill>
                  <a:srgbClr val="F79646">
                    <a:lumMod val="75000"/>
                  </a:srgbClr>
                </a:solidFill>
              </a:rPr>
              <a:t>Cities</a:t>
            </a:r>
            <a:endParaRPr lang="en-US" sz="2200" dirty="0" smtClean="0">
              <a:solidFill>
                <a:prstClr val="white"/>
              </a:solidFill>
            </a:endParaRPr>
          </a:p>
        </p:txBody>
      </p:sp>
      <p:sp>
        <p:nvSpPr>
          <p:cNvPr id="9" name="Rectangle 8"/>
          <p:cNvSpPr/>
          <p:nvPr/>
        </p:nvSpPr>
        <p:spPr>
          <a:xfrm>
            <a:off x="3401020" y="4655403"/>
            <a:ext cx="2286000" cy="830997"/>
          </a:xfrm>
          <a:prstGeom prst="rect">
            <a:avLst/>
          </a:prstGeom>
        </p:spPr>
        <p:txBody>
          <a:bodyPr wrap="square">
            <a:spAutoFit/>
          </a:bodyPr>
          <a:lstStyle/>
          <a:p>
            <a:pPr algn="ctr"/>
            <a:r>
              <a:rPr lang="en-US" sz="2400" dirty="0" smtClean="0">
                <a:solidFill>
                  <a:srgbClr val="F79646">
                    <a:lumMod val="75000"/>
                  </a:srgbClr>
                </a:solidFill>
              </a:rPr>
              <a:t>Stormwater </a:t>
            </a:r>
          </a:p>
          <a:p>
            <a:pPr algn="ctr"/>
            <a:r>
              <a:rPr lang="en-US" sz="2400" dirty="0" smtClean="0">
                <a:solidFill>
                  <a:srgbClr val="F79646">
                    <a:lumMod val="75000"/>
                  </a:srgbClr>
                </a:solidFill>
              </a:rPr>
              <a:t>Control</a:t>
            </a:r>
            <a:endParaRPr lang="en-US" sz="2200" dirty="0" smtClean="0">
              <a:solidFill>
                <a:prstClr val="white"/>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47864" y="5589240"/>
            <a:ext cx="2229273" cy="902764"/>
          </a:xfrm>
          <a:prstGeom prst="rect">
            <a:avLst/>
          </a:prstGeom>
        </p:spPr>
      </p:pic>
      <p:sp>
        <p:nvSpPr>
          <p:cNvPr id="11" name="Date Placeholder 10"/>
          <p:cNvSpPr>
            <a:spLocks noGrp="1"/>
          </p:cNvSpPr>
          <p:nvPr>
            <p:ph type="dt" sz="half" idx="10"/>
          </p:nvPr>
        </p:nvSpPr>
        <p:spPr/>
        <p:txBody>
          <a:bodyPr/>
          <a:lstStyle/>
          <a:p>
            <a:r>
              <a:rPr lang="en-CA" smtClean="0"/>
              <a:t>14/07/2015</a:t>
            </a:r>
            <a:endParaRPr lang="en-CA"/>
          </a:p>
        </p:txBody>
      </p:sp>
      <p:sp>
        <p:nvSpPr>
          <p:cNvPr id="12" name="Slide Number Placeholder 11"/>
          <p:cNvSpPr>
            <a:spLocks noGrp="1"/>
          </p:cNvSpPr>
          <p:nvPr>
            <p:ph type="sldNum" sz="quarter" idx="12"/>
          </p:nvPr>
        </p:nvSpPr>
        <p:spPr/>
        <p:txBody>
          <a:bodyPr/>
          <a:lstStyle/>
          <a:p>
            <a:fld id="{C4317323-1C32-4207-AFE2-F6B48A0A8892}" type="slidenum">
              <a:rPr lang="en-CA" smtClean="0"/>
              <a:pPr/>
              <a:t>16</a:t>
            </a:fld>
            <a:endParaRPr lang="en-CA"/>
          </a:p>
        </p:txBody>
      </p:sp>
      <p:sp>
        <p:nvSpPr>
          <p:cNvPr id="13" name="Footer Placeholder 12"/>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CA" dirty="0" smtClean="0"/>
              <a:t>TORONTO, ONTARIO</a:t>
            </a:r>
            <a:br>
              <a:rPr lang="en-CA" dirty="0" smtClean="0"/>
            </a:br>
            <a:r>
              <a:rPr lang="en-CA" sz="4400" dirty="0" err="1" smtClean="0"/>
              <a:t>RainGrid</a:t>
            </a:r>
            <a:endParaRPr lang="en-CA" dirty="0"/>
          </a:p>
        </p:txBody>
      </p:sp>
      <p:sp>
        <p:nvSpPr>
          <p:cNvPr id="3" name="Content Placeholder 2"/>
          <p:cNvSpPr>
            <a:spLocks noGrp="1"/>
          </p:cNvSpPr>
          <p:nvPr>
            <p:ph idx="1"/>
          </p:nvPr>
        </p:nvSpPr>
        <p:spPr>
          <a:xfrm>
            <a:off x="467544" y="2276872"/>
            <a:ext cx="5987008" cy="3797776"/>
          </a:xfrm>
        </p:spPr>
        <p:txBody>
          <a:bodyPr/>
          <a:lstStyle/>
          <a:p>
            <a:r>
              <a:rPr lang="en-CA" dirty="0" smtClean="0"/>
              <a:t>Traditional rain barrels tend to be:</a:t>
            </a:r>
          </a:p>
          <a:p>
            <a:pPr lvl="1"/>
            <a:r>
              <a:rPr lang="en-CA" dirty="0" smtClean="0"/>
              <a:t>Too small</a:t>
            </a:r>
          </a:p>
          <a:p>
            <a:pPr lvl="1"/>
            <a:r>
              <a:rPr lang="en-CA" dirty="0" smtClean="0"/>
              <a:t>Inconvenient for many homeowners</a:t>
            </a:r>
          </a:p>
          <a:p>
            <a:pPr lvl="1"/>
            <a:r>
              <a:rPr lang="en-CA" dirty="0" smtClean="0"/>
              <a:t>Participation in municipal programs is spotty</a:t>
            </a:r>
          </a:p>
          <a:p>
            <a:pPr lvl="1"/>
            <a:endParaRPr lang="en-CA" dirty="0"/>
          </a:p>
        </p:txBody>
      </p:sp>
      <p:pic>
        <p:nvPicPr>
          <p:cNvPr id="5" name="Picture 4" descr="rainbarrel.jpg"/>
          <p:cNvPicPr>
            <a:picLocks noChangeAspect="1"/>
          </p:cNvPicPr>
          <p:nvPr/>
        </p:nvPicPr>
        <p:blipFill>
          <a:blip r:embed="rId3" cstate="print"/>
          <a:stretch>
            <a:fillRect/>
          </a:stretch>
        </p:blipFill>
        <p:spPr>
          <a:xfrm>
            <a:off x="6588224" y="2204864"/>
            <a:ext cx="1775670" cy="3864099"/>
          </a:xfrm>
          <a:prstGeom prst="rect">
            <a:avLst/>
          </a:prstGeom>
        </p:spPr>
      </p:pic>
      <p:sp>
        <p:nvSpPr>
          <p:cNvPr id="6" name="Date Placeholder 5"/>
          <p:cNvSpPr>
            <a:spLocks noGrp="1"/>
          </p:cNvSpPr>
          <p:nvPr>
            <p:ph type="dt" sz="half" idx="10"/>
          </p:nvPr>
        </p:nvSpPr>
        <p:spPr/>
        <p:txBody>
          <a:bodyPr/>
          <a:lstStyle/>
          <a:p>
            <a:r>
              <a:rPr lang="en-CA" smtClean="0"/>
              <a:t>14/07/2015</a:t>
            </a:r>
            <a:endParaRPr lang="en-CA"/>
          </a:p>
        </p:txBody>
      </p:sp>
      <p:sp>
        <p:nvSpPr>
          <p:cNvPr id="7" name="Slide Number Placeholder 6"/>
          <p:cNvSpPr>
            <a:spLocks noGrp="1"/>
          </p:cNvSpPr>
          <p:nvPr>
            <p:ph type="sldNum" sz="quarter" idx="12"/>
          </p:nvPr>
        </p:nvSpPr>
        <p:spPr/>
        <p:txBody>
          <a:bodyPr/>
          <a:lstStyle/>
          <a:p>
            <a:fld id="{C4317323-1C32-4207-AFE2-F6B48A0A8892}" type="slidenum">
              <a:rPr lang="en-CA" smtClean="0"/>
              <a:pPr/>
              <a:t>17</a:t>
            </a:fld>
            <a:endParaRPr lang="en-CA"/>
          </a:p>
        </p:txBody>
      </p:sp>
      <p:sp>
        <p:nvSpPr>
          <p:cNvPr id="8" name="Footer Placeholder 7"/>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72784"/>
          </a:xfrm>
        </p:spPr>
        <p:txBody>
          <a:bodyPr>
            <a:normAutofit/>
          </a:bodyPr>
          <a:lstStyle/>
          <a:p>
            <a:r>
              <a:rPr lang="en-CA" dirty="0" smtClean="0"/>
              <a:t>TORONTO, ONTARIO</a:t>
            </a:r>
            <a:br>
              <a:rPr lang="en-CA" dirty="0" smtClean="0"/>
            </a:br>
            <a:r>
              <a:rPr lang="en-CA" sz="4400" dirty="0" err="1" smtClean="0"/>
              <a:t>RainGrid</a:t>
            </a:r>
            <a:endParaRPr lang="en-CA" dirty="0"/>
          </a:p>
        </p:txBody>
      </p:sp>
      <p:sp>
        <p:nvSpPr>
          <p:cNvPr id="3" name="Content Placeholder 2"/>
          <p:cNvSpPr>
            <a:spLocks noGrp="1"/>
          </p:cNvSpPr>
          <p:nvPr>
            <p:ph idx="1"/>
          </p:nvPr>
        </p:nvSpPr>
        <p:spPr>
          <a:xfrm>
            <a:off x="467544" y="2564904"/>
            <a:ext cx="8229600" cy="3434819"/>
          </a:xfrm>
        </p:spPr>
        <p:txBody>
          <a:bodyPr>
            <a:normAutofit lnSpcReduction="10000"/>
          </a:bodyPr>
          <a:lstStyle/>
          <a:p>
            <a:pPr marL="0" indent="0">
              <a:buNone/>
            </a:pPr>
            <a:r>
              <a:rPr lang="en-CA" dirty="0" smtClean="0"/>
              <a:t>RainGrid has developed a </a:t>
            </a:r>
          </a:p>
          <a:p>
            <a:pPr marL="0" indent="0">
              <a:buNone/>
            </a:pPr>
            <a:r>
              <a:rPr lang="en-CA" dirty="0" smtClean="0"/>
              <a:t>smart grid approach to </a:t>
            </a:r>
          </a:p>
          <a:p>
            <a:pPr marL="0" indent="0">
              <a:buNone/>
            </a:pPr>
            <a:r>
              <a:rPr lang="en-CA" dirty="0" smtClean="0"/>
              <a:t>residential stormwater</a:t>
            </a:r>
          </a:p>
          <a:p>
            <a:pPr marL="0" indent="0">
              <a:buNone/>
            </a:pPr>
            <a:endParaRPr lang="en-CA" dirty="0" smtClean="0"/>
          </a:p>
          <a:p>
            <a:pPr lvl="1"/>
            <a:r>
              <a:rPr lang="en-CA" dirty="0" err="1" smtClean="0"/>
              <a:t>RiverSides</a:t>
            </a:r>
            <a:r>
              <a:rPr lang="en-CA" dirty="0" smtClean="0"/>
              <a:t> </a:t>
            </a:r>
            <a:r>
              <a:rPr lang="en-CA" dirty="0" err="1" smtClean="0"/>
              <a:t>RainBarrel</a:t>
            </a:r>
            <a:r>
              <a:rPr lang="en-CA" dirty="0" smtClean="0"/>
              <a:t> </a:t>
            </a:r>
          </a:p>
          <a:p>
            <a:pPr lvl="1"/>
            <a:r>
              <a:rPr lang="en-CA" dirty="0" err="1" smtClean="0"/>
              <a:t>RainGrid</a:t>
            </a:r>
            <a:r>
              <a:rPr lang="en-CA" dirty="0" smtClean="0"/>
              <a:t> Controller 				</a:t>
            </a:r>
          </a:p>
          <a:p>
            <a:pPr lvl="1"/>
            <a:r>
              <a:rPr lang="en-CA" dirty="0" smtClean="0"/>
              <a:t>RainGrid Data Platform 	</a:t>
            </a:r>
          </a:p>
          <a:p>
            <a:pPr>
              <a:buNone/>
            </a:pPr>
            <a:r>
              <a:rPr lang="en-CA" dirty="0" smtClean="0"/>
              <a:t>	</a:t>
            </a:r>
          </a:p>
          <a:p>
            <a:endParaRPr lang="en-CA" dirty="0"/>
          </a:p>
        </p:txBody>
      </p:sp>
      <p:pic>
        <p:nvPicPr>
          <p:cNvPr id="8" name="Picture 7" descr="Offerings_RainGrid_system-298x30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49529" y="922079"/>
            <a:ext cx="1966468" cy="1979666"/>
          </a:xfrm>
          <a:prstGeom prst="rect">
            <a:avLst/>
          </a:prstGeom>
        </p:spPr>
      </p:pic>
      <p:sp>
        <p:nvSpPr>
          <p:cNvPr id="9" name="Oval 8"/>
          <p:cNvSpPr/>
          <p:nvPr/>
        </p:nvSpPr>
        <p:spPr>
          <a:xfrm>
            <a:off x="6649200" y="1464031"/>
            <a:ext cx="291734" cy="31283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90279" y="3284984"/>
            <a:ext cx="3373151" cy="337878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5653469" y="1643351"/>
            <a:ext cx="987608" cy="228905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6"/>
          </p:cNvCxnSpPr>
          <p:nvPr/>
        </p:nvCxnSpPr>
        <p:spPr>
          <a:xfrm>
            <a:off x="6940934" y="1620447"/>
            <a:ext cx="1653644" cy="2416472"/>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4" cstate="print">
            <a:extLst>
              <a:ext uri="{28A0092B-C50C-407E-A947-70E740481C1C}">
                <a14:useLocalDpi xmlns:a14="http://schemas.microsoft.com/office/drawing/2010/main" xmlns="" val="0"/>
              </a:ext>
            </a:extLst>
          </a:blip>
          <a:stretch>
            <a:fillRect/>
          </a:stretch>
        </p:blipFill>
        <p:spPr>
          <a:xfrm>
            <a:off x="6277530" y="3163891"/>
            <a:ext cx="1523387" cy="2060958"/>
          </a:xfrm>
          <a:prstGeom prst="rect">
            <a:avLst/>
          </a:prstGeom>
        </p:spPr>
      </p:pic>
      <p:pic>
        <p:nvPicPr>
          <p:cNvPr id="16" name="Picture 15"/>
          <p:cNvPicPr>
            <a:picLocks noChangeAspect="1"/>
          </p:cNvPicPr>
          <p:nvPr/>
        </p:nvPicPr>
        <p:blipFill>
          <a:blip r:embed="rId5" cstate="print"/>
          <a:stretch>
            <a:fillRect/>
          </a:stretch>
        </p:blipFill>
        <p:spPr>
          <a:xfrm>
            <a:off x="7007256" y="4495942"/>
            <a:ext cx="1587322" cy="2071872"/>
          </a:xfrm>
          <a:prstGeom prst="rect">
            <a:avLst/>
          </a:prstGeom>
          <a:ln w="107950">
            <a:solidFill>
              <a:schemeClr val="tx1"/>
            </a:solidFill>
            <a:bevel/>
          </a:ln>
        </p:spPr>
      </p:pic>
      <p:pic>
        <p:nvPicPr>
          <p:cNvPr id="26" name="Picture 2" descr="http://g04.s.alicdn.com/kf/HTB1oP4mFVXXXXaKXVXXq6xXFXXXR/116611154/HTB1oP4mFVXXXXaKXVXXq6xXFXXXR.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backgroundRemoval t="4839" b="94355" l="10000" r="93000"/>
                    </a14:imgEffect>
                  </a14:imgLayer>
                </a14:imgProps>
              </a:ext>
              <a:ext uri="{28A0092B-C50C-407E-A947-70E740481C1C}">
                <a14:useLocalDpi xmlns:a14="http://schemas.microsoft.com/office/drawing/2010/main" xmlns="" val="0"/>
              </a:ext>
            </a:extLst>
          </a:blip>
          <a:srcRect/>
          <a:stretch>
            <a:fillRect/>
          </a:stretch>
        </p:blipFill>
        <p:spPr bwMode="auto">
          <a:xfrm>
            <a:off x="5388380" y="4917684"/>
            <a:ext cx="1552554" cy="1540134"/>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826582" y="5897947"/>
            <a:ext cx="372185" cy="374165"/>
          </a:xfrm>
          <a:prstGeom prst="rect">
            <a:avLst/>
          </a:prstGeom>
        </p:spPr>
      </p:pic>
      <p:sp>
        <p:nvSpPr>
          <p:cNvPr id="14" name="Date Placeholder 13"/>
          <p:cNvSpPr>
            <a:spLocks noGrp="1"/>
          </p:cNvSpPr>
          <p:nvPr>
            <p:ph type="dt" sz="half" idx="10"/>
          </p:nvPr>
        </p:nvSpPr>
        <p:spPr/>
        <p:txBody>
          <a:bodyPr/>
          <a:lstStyle/>
          <a:p>
            <a:r>
              <a:rPr lang="en-CA" smtClean="0"/>
              <a:t>14/07/2015</a:t>
            </a:r>
            <a:endParaRPr lang="en-CA"/>
          </a:p>
        </p:txBody>
      </p:sp>
      <p:sp>
        <p:nvSpPr>
          <p:cNvPr id="15" name="Slide Number Placeholder 14"/>
          <p:cNvSpPr>
            <a:spLocks noGrp="1"/>
          </p:cNvSpPr>
          <p:nvPr>
            <p:ph type="sldNum" sz="quarter" idx="12"/>
          </p:nvPr>
        </p:nvSpPr>
        <p:spPr/>
        <p:txBody>
          <a:bodyPr/>
          <a:lstStyle/>
          <a:p>
            <a:fld id="{C4317323-1C32-4207-AFE2-F6B48A0A8892}" type="slidenum">
              <a:rPr lang="en-CA" smtClean="0"/>
              <a:pPr/>
              <a:t>18</a:t>
            </a:fld>
            <a:endParaRPr lang="en-CA"/>
          </a:p>
        </p:txBody>
      </p:sp>
      <p:sp>
        <p:nvSpPr>
          <p:cNvPr id="17" name="Footer Placeholder 1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CA" dirty="0" smtClean="0"/>
              <a:t>TORONTO, ONTARIO</a:t>
            </a:r>
            <a:br>
              <a:rPr lang="en-CA" dirty="0" smtClean="0"/>
            </a:br>
            <a:r>
              <a:rPr lang="en-CA" sz="4400" dirty="0" err="1" smtClean="0"/>
              <a:t>RainGrid</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2185059"/>
            <a:ext cx="6696744" cy="4176366"/>
          </a:xfrm>
          <a:prstGeom prst="rect">
            <a:avLst/>
          </a:prstGeo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19</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a:xfrm>
            <a:off x="457200" y="1935480"/>
            <a:ext cx="2458616" cy="4389120"/>
          </a:xfrm>
        </p:spPr>
        <p:txBody>
          <a:bodyPr/>
          <a:lstStyle/>
          <a:p>
            <a:r>
              <a:rPr lang="en-CA" dirty="0" smtClean="0"/>
              <a:t>Background</a:t>
            </a:r>
          </a:p>
          <a:p>
            <a:r>
              <a:rPr lang="en-CA" dirty="0" smtClean="0"/>
              <a:t>National Efforts</a:t>
            </a:r>
          </a:p>
          <a:p>
            <a:r>
              <a:rPr lang="en-CA" dirty="0" smtClean="0"/>
              <a:t>Examples From Across Canada</a:t>
            </a:r>
          </a:p>
        </p:txBody>
      </p:sp>
      <p:pic>
        <p:nvPicPr>
          <p:cNvPr id="4" name="Picture 3" descr="6054415466_2849cf801c.jpg"/>
          <p:cNvPicPr>
            <a:picLocks noChangeAspect="1"/>
          </p:cNvPicPr>
          <p:nvPr/>
        </p:nvPicPr>
        <p:blipFill>
          <a:blip r:embed="rId3" cstate="print"/>
          <a:stretch>
            <a:fillRect/>
          </a:stretch>
        </p:blipFill>
        <p:spPr>
          <a:xfrm>
            <a:off x="3089932" y="2060848"/>
            <a:ext cx="5333926" cy="4032448"/>
          </a:xfrm>
          <a:prstGeom prst="rect">
            <a:avLst/>
          </a:prstGeo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2</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0776"/>
          </a:xfrm>
        </p:spPr>
        <p:txBody>
          <a:bodyPr>
            <a:normAutofit/>
          </a:bodyPr>
          <a:lstStyle/>
          <a:p>
            <a:r>
              <a:rPr lang="en-CA" dirty="0" smtClean="0"/>
              <a:t>CALGARY, ALBERTA</a:t>
            </a:r>
            <a:br>
              <a:rPr lang="en-CA" dirty="0" smtClean="0"/>
            </a:br>
            <a:r>
              <a:rPr lang="en-CA" sz="4400" dirty="0" smtClean="0"/>
              <a:t>Rain Gardens and Swales</a:t>
            </a:r>
            <a:endParaRPr lang="en-CA" sz="4400" dirty="0"/>
          </a:p>
        </p:txBody>
      </p:sp>
      <p:pic>
        <p:nvPicPr>
          <p:cNvPr id="13" name="Content Placeholder 12" descr="3786716756_e62a6a7a5b_b.jpg"/>
          <p:cNvPicPr>
            <a:picLocks noGrp="1" noChangeAspect="1"/>
          </p:cNvPicPr>
          <p:nvPr>
            <p:ph idx="1"/>
          </p:nvPr>
        </p:nvPicPr>
        <p:blipFill>
          <a:blip r:embed="rId3" cstate="print"/>
          <a:stretch>
            <a:fillRect/>
          </a:stretch>
        </p:blipFill>
        <p:spPr>
          <a:xfrm>
            <a:off x="539552" y="2492896"/>
            <a:ext cx="7997418" cy="3600400"/>
          </a:xfrm>
        </p:spPr>
      </p:pic>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20</a:t>
            </a:fld>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72784"/>
          </a:xfrm>
        </p:spPr>
        <p:txBody>
          <a:bodyPr>
            <a:normAutofit fontScale="90000"/>
          </a:bodyPr>
          <a:lstStyle/>
          <a:p>
            <a:r>
              <a:rPr lang="en-CA" dirty="0" smtClean="0"/>
              <a:t>CALGARY, ALBERTA</a:t>
            </a:r>
            <a:br>
              <a:rPr lang="en-CA" dirty="0" smtClean="0"/>
            </a:br>
            <a:r>
              <a:rPr lang="en-CA" sz="5400" dirty="0" smtClean="0"/>
              <a:t>Rain Gardens and Swales</a:t>
            </a:r>
            <a:endParaRPr lang="en-CA" dirty="0"/>
          </a:p>
        </p:txBody>
      </p:sp>
      <p:pic>
        <p:nvPicPr>
          <p:cNvPr id="4" name="Content Placeholder 9" descr="Calgary swale 2.png"/>
          <p:cNvPicPr>
            <a:picLocks noGrp="1" noChangeAspect="1"/>
          </p:cNvPicPr>
          <p:nvPr>
            <p:ph idx="1"/>
          </p:nvPr>
        </p:nvPicPr>
        <p:blipFill>
          <a:blip r:embed="rId3" cstate="print"/>
          <a:stretch>
            <a:fillRect/>
          </a:stretch>
        </p:blipFill>
        <p:spPr>
          <a:xfrm>
            <a:off x="5621272" y="2391354"/>
            <a:ext cx="2911167" cy="3986923"/>
          </a:xfrm>
        </p:spPr>
      </p:pic>
      <p:sp>
        <p:nvSpPr>
          <p:cNvPr id="5" name="TextBox 4"/>
          <p:cNvSpPr txBox="1"/>
          <p:nvPr/>
        </p:nvSpPr>
        <p:spPr>
          <a:xfrm>
            <a:off x="539552" y="2333685"/>
            <a:ext cx="4608512" cy="4370427"/>
          </a:xfrm>
          <a:prstGeom prst="rect">
            <a:avLst/>
          </a:prstGeom>
          <a:noFill/>
        </p:spPr>
        <p:txBody>
          <a:bodyPr wrap="square" rtlCol="0">
            <a:spAutoFit/>
          </a:bodyPr>
          <a:lstStyle/>
          <a:p>
            <a:pPr>
              <a:buFont typeface="Arial" pitchFamily="34" charset="0"/>
              <a:buChar char="•"/>
            </a:pPr>
            <a:r>
              <a:rPr lang="en-CA" sz="2000" dirty="0" smtClean="0"/>
              <a:t>Designed soil</a:t>
            </a:r>
          </a:p>
          <a:p>
            <a:pPr>
              <a:buFont typeface="Arial" pitchFamily="34" charset="0"/>
              <a:buChar char="•"/>
            </a:pPr>
            <a:r>
              <a:rPr lang="en-CA" sz="2000" dirty="0" smtClean="0"/>
              <a:t>1.0 m thickness compared to </a:t>
            </a:r>
            <a:r>
              <a:rPr lang="en-CA" sz="2000" dirty="0" err="1" smtClean="0"/>
              <a:t>traditonal</a:t>
            </a:r>
            <a:r>
              <a:rPr lang="en-CA" sz="2000" dirty="0" smtClean="0"/>
              <a:t> 10-15 cm of topsoil</a:t>
            </a:r>
          </a:p>
          <a:p>
            <a:pPr>
              <a:buFont typeface="Arial" pitchFamily="34" charset="0"/>
              <a:buChar char="•"/>
            </a:pPr>
            <a:r>
              <a:rPr lang="en-CA" sz="2000" dirty="0" smtClean="0"/>
              <a:t>Combined with use of vegetated swales</a:t>
            </a:r>
          </a:p>
          <a:p>
            <a:pPr>
              <a:buFont typeface="Arial" pitchFamily="34" charset="0"/>
              <a:buChar char="•"/>
            </a:pPr>
            <a:r>
              <a:rPr lang="en-CA" sz="2000" dirty="0" smtClean="0"/>
              <a:t>Area allows rainwater to seep and replenish groundwater</a:t>
            </a:r>
          </a:p>
          <a:p>
            <a:pPr>
              <a:buFont typeface="Arial" pitchFamily="34" charset="0"/>
              <a:buChar char="•"/>
            </a:pPr>
            <a:r>
              <a:rPr lang="en-CA" sz="2000" dirty="0" smtClean="0"/>
              <a:t>Hard surfaces in the area are higher than predevelopment.</a:t>
            </a:r>
          </a:p>
          <a:p>
            <a:pPr>
              <a:buFont typeface="Arial" pitchFamily="34" charset="0"/>
              <a:buChar char="•"/>
            </a:pPr>
            <a:r>
              <a:rPr lang="en-CA" sz="2000" dirty="0" smtClean="0"/>
              <a:t>Landscaped areas act as a sponge</a:t>
            </a:r>
          </a:p>
          <a:p>
            <a:pPr>
              <a:buFont typeface="Arial" pitchFamily="34" charset="0"/>
              <a:buChar char="•"/>
            </a:pPr>
            <a:r>
              <a:rPr lang="en-CA" sz="2000" dirty="0" smtClean="0"/>
              <a:t>Water is distributed around the site rather than </a:t>
            </a:r>
          </a:p>
          <a:p>
            <a:pPr>
              <a:buFont typeface="Arial" pitchFamily="34" charset="0"/>
              <a:buChar char="•"/>
            </a:pPr>
            <a:r>
              <a:rPr lang="en-CA" sz="2000" dirty="0" smtClean="0"/>
              <a:t>Does not overwhelm the city’s </a:t>
            </a:r>
            <a:r>
              <a:rPr lang="en-CA" sz="2000" dirty="0" err="1" smtClean="0"/>
              <a:t>stormwater</a:t>
            </a:r>
            <a:r>
              <a:rPr lang="en-CA" sz="2000" dirty="0" smtClean="0"/>
              <a:t> system</a:t>
            </a:r>
          </a:p>
          <a:p>
            <a:endParaRPr lang="en-CA" dirty="0"/>
          </a:p>
        </p:txBody>
      </p:sp>
      <p:sp>
        <p:nvSpPr>
          <p:cNvPr id="6" name="Date Placeholder 5"/>
          <p:cNvSpPr>
            <a:spLocks noGrp="1"/>
          </p:cNvSpPr>
          <p:nvPr>
            <p:ph type="dt" sz="half" idx="10"/>
          </p:nvPr>
        </p:nvSpPr>
        <p:spPr/>
        <p:txBody>
          <a:bodyPr/>
          <a:lstStyle/>
          <a:p>
            <a:r>
              <a:rPr lang="en-CA" smtClean="0"/>
              <a:t>14/07/2015</a:t>
            </a:r>
            <a:endParaRPr lang="en-CA"/>
          </a:p>
        </p:txBody>
      </p:sp>
      <p:sp>
        <p:nvSpPr>
          <p:cNvPr id="7" name="Slide Number Placeholder 6"/>
          <p:cNvSpPr>
            <a:spLocks noGrp="1"/>
          </p:cNvSpPr>
          <p:nvPr>
            <p:ph type="sldNum" sz="quarter" idx="12"/>
          </p:nvPr>
        </p:nvSpPr>
        <p:spPr/>
        <p:txBody>
          <a:bodyPr/>
          <a:lstStyle/>
          <a:p>
            <a:fld id="{C4317323-1C32-4207-AFE2-F6B48A0A8892}" type="slidenum">
              <a:rPr lang="en-CA" smtClean="0"/>
              <a:pPr/>
              <a:t>21</a:t>
            </a:fld>
            <a:endParaRPr lang="en-CA"/>
          </a:p>
        </p:txBody>
      </p:sp>
      <p:sp>
        <p:nvSpPr>
          <p:cNvPr id="8" name="Footer Placeholder 7"/>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16800"/>
          </a:xfrm>
        </p:spPr>
        <p:txBody>
          <a:bodyPr>
            <a:normAutofit/>
          </a:bodyPr>
          <a:lstStyle/>
          <a:p>
            <a:r>
              <a:rPr lang="en-CA" dirty="0" smtClean="0"/>
              <a:t>CALGARY, ALBERTA</a:t>
            </a:r>
            <a:br>
              <a:rPr lang="en-CA" dirty="0" smtClean="0"/>
            </a:br>
            <a:r>
              <a:rPr lang="en-CA" sz="5400" dirty="0" smtClean="0"/>
              <a:t>Rain Gardens and Swales</a:t>
            </a:r>
            <a:endParaRPr lang="en-CA" dirty="0"/>
          </a:p>
        </p:txBody>
      </p:sp>
      <p:sp>
        <p:nvSpPr>
          <p:cNvPr id="7" name="Content Placeholder 6"/>
          <p:cNvSpPr>
            <a:spLocks noGrp="1"/>
          </p:cNvSpPr>
          <p:nvPr>
            <p:ph idx="1"/>
          </p:nvPr>
        </p:nvSpPr>
        <p:spPr>
          <a:xfrm>
            <a:off x="467544" y="2636912"/>
            <a:ext cx="8064896" cy="2664296"/>
          </a:xfrm>
        </p:spPr>
        <p:txBody>
          <a:bodyPr/>
          <a:lstStyle/>
          <a:p>
            <a:r>
              <a:rPr lang="en-CA" dirty="0" smtClean="0"/>
              <a:t>Retains most peak rainfall/limits discharge</a:t>
            </a:r>
          </a:p>
          <a:p>
            <a:r>
              <a:rPr lang="en-CA" dirty="0" smtClean="0"/>
              <a:t>Address functionality concerns re: LID</a:t>
            </a:r>
          </a:p>
          <a:p>
            <a:r>
              <a:rPr lang="en-CA" dirty="0" smtClean="0"/>
              <a:t>Basis for </a:t>
            </a:r>
            <a:r>
              <a:rPr lang="en-CA" dirty="0" err="1" smtClean="0"/>
              <a:t>Stormwater</a:t>
            </a:r>
            <a:r>
              <a:rPr lang="en-CA" dirty="0" smtClean="0"/>
              <a:t> </a:t>
            </a:r>
            <a:r>
              <a:rPr lang="en-CA" dirty="0" err="1" smtClean="0"/>
              <a:t>Souce</a:t>
            </a:r>
            <a:r>
              <a:rPr lang="en-CA" dirty="0" smtClean="0"/>
              <a:t> Control Handbook</a:t>
            </a:r>
          </a:p>
          <a:p>
            <a:r>
              <a:rPr lang="en-CA" dirty="0" smtClean="0"/>
              <a:t>Currie </a:t>
            </a:r>
            <a:r>
              <a:rPr lang="en-CA" dirty="0" smtClean="0"/>
              <a:t>Barracks </a:t>
            </a:r>
            <a:r>
              <a:rPr lang="en-CA" dirty="0" smtClean="0"/>
              <a:t>was a </a:t>
            </a:r>
            <a:r>
              <a:rPr lang="en-CA" dirty="0" smtClean="0"/>
              <a:t>pilot </a:t>
            </a:r>
            <a:r>
              <a:rPr lang="en-CA" dirty="0" smtClean="0"/>
              <a:t>project in Canada for LEED</a:t>
            </a:r>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22</a:t>
            </a:fld>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716800"/>
          </a:xfrm>
        </p:spPr>
        <p:txBody>
          <a:bodyPr>
            <a:normAutofit/>
          </a:bodyPr>
          <a:lstStyle/>
          <a:p>
            <a:r>
              <a:rPr lang="en-CA" dirty="0" smtClean="0"/>
              <a:t>CALGARY, ALBERTA</a:t>
            </a:r>
            <a:br>
              <a:rPr lang="en-CA" dirty="0" smtClean="0"/>
            </a:br>
            <a:r>
              <a:rPr lang="en-CA" sz="4800" dirty="0" smtClean="0"/>
              <a:t>Rain Gardens and Swales</a:t>
            </a:r>
            <a:endParaRPr lang="en-CA" dirty="0"/>
          </a:p>
        </p:txBody>
      </p:sp>
      <p:pic>
        <p:nvPicPr>
          <p:cNvPr id="5" name="Content Placeholder 4" descr="fxwhr1kmjdkww9n31102013_700x300.jpg"/>
          <p:cNvPicPr>
            <a:picLocks noGrp="1" noChangeAspect="1"/>
          </p:cNvPicPr>
          <p:nvPr>
            <p:ph idx="1"/>
          </p:nvPr>
        </p:nvPicPr>
        <p:blipFill>
          <a:blip r:embed="rId3" cstate="print"/>
          <a:stretch>
            <a:fillRect/>
          </a:stretch>
        </p:blipFill>
        <p:spPr>
          <a:xfrm>
            <a:off x="1115616" y="2780928"/>
            <a:ext cx="6667500" cy="2847975"/>
          </a:xfrm>
        </p:spPr>
      </p:pic>
      <p:sp>
        <p:nvSpPr>
          <p:cNvPr id="4" name="Date Placeholder 3"/>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23</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CA" dirty="0" smtClean="0"/>
              <a:t>VANCOUVER, BRITISH COLUMBIA </a:t>
            </a:r>
            <a:br>
              <a:rPr lang="en-CA" dirty="0" smtClean="0"/>
            </a:br>
            <a:r>
              <a:rPr lang="en-CA" sz="4400" dirty="0" smtClean="0"/>
              <a:t>Green Roof</a:t>
            </a:r>
            <a:endParaRPr lang="en-CA" sz="4400" dirty="0"/>
          </a:p>
        </p:txBody>
      </p:sp>
      <p:pic>
        <p:nvPicPr>
          <p:cNvPr id="4" name="Content Placeholder 3" descr="VCCEP.jpg"/>
          <p:cNvPicPr>
            <a:picLocks noGrp="1" noChangeAspect="1"/>
          </p:cNvPicPr>
          <p:nvPr>
            <p:ph idx="1"/>
          </p:nvPr>
        </p:nvPicPr>
        <p:blipFill>
          <a:blip r:embed="rId3" cstate="print"/>
          <a:stretch>
            <a:fillRect/>
          </a:stretch>
        </p:blipFill>
        <p:spPr>
          <a:xfrm>
            <a:off x="1619672" y="2348880"/>
            <a:ext cx="5715000" cy="3810000"/>
          </a:xfr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24</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CA" dirty="0" smtClean="0"/>
              <a:t>VANCOUVER, BRITISH COLUMBIA </a:t>
            </a:r>
            <a:br>
              <a:rPr lang="en-CA" dirty="0" smtClean="0"/>
            </a:br>
            <a:r>
              <a:rPr lang="en-CA" sz="4400" dirty="0" smtClean="0"/>
              <a:t>Green Roof</a:t>
            </a:r>
            <a:endParaRPr lang="en-CA" dirty="0"/>
          </a:p>
        </p:txBody>
      </p:sp>
      <p:sp>
        <p:nvSpPr>
          <p:cNvPr id="3" name="Content Placeholder 2"/>
          <p:cNvSpPr>
            <a:spLocks noGrp="1"/>
          </p:cNvSpPr>
          <p:nvPr>
            <p:ph idx="1"/>
          </p:nvPr>
        </p:nvSpPr>
        <p:spPr>
          <a:xfrm>
            <a:off x="467544" y="2204864"/>
            <a:ext cx="8229600" cy="4389120"/>
          </a:xfrm>
        </p:spPr>
        <p:txBody>
          <a:bodyPr>
            <a:normAutofit/>
          </a:bodyPr>
          <a:lstStyle/>
          <a:p>
            <a:r>
              <a:rPr lang="en-CA" dirty="0" smtClean="0"/>
              <a:t>“It’s all about water!”</a:t>
            </a:r>
          </a:p>
          <a:p>
            <a:r>
              <a:rPr lang="en-CA" dirty="0" smtClean="0"/>
              <a:t>How to manage water from a six and a half acre roof between Vancouver’s drought and downpour conditions was key challenge</a:t>
            </a:r>
          </a:p>
          <a:p>
            <a:pPr lvl="1"/>
            <a:r>
              <a:rPr lang="en-CA" dirty="0" smtClean="0"/>
              <a:t>Three point strategy</a:t>
            </a:r>
          </a:p>
          <a:p>
            <a:pPr lvl="2"/>
            <a:r>
              <a:rPr lang="en-CA" dirty="0" smtClean="0"/>
              <a:t>minimize expense </a:t>
            </a:r>
          </a:p>
          <a:p>
            <a:pPr lvl="2"/>
            <a:r>
              <a:rPr lang="en-CA" dirty="0" smtClean="0"/>
              <a:t>keep the water  on the roof</a:t>
            </a:r>
          </a:p>
          <a:p>
            <a:pPr lvl="2"/>
            <a:r>
              <a:rPr lang="en-CA" dirty="0" smtClean="0"/>
              <a:t>release it slowly</a:t>
            </a:r>
          </a:p>
          <a:p>
            <a:pPr lvl="2"/>
            <a:endParaRPr lang="en-CA" dirty="0" smtClean="0"/>
          </a:p>
          <a:p>
            <a:pPr lvl="2"/>
            <a:endParaRPr lang="en-CA" dirty="0" smtClean="0"/>
          </a:p>
          <a:p>
            <a:pPr lvl="3"/>
            <a:endParaRPr lang="en-CA" dirty="0"/>
          </a:p>
        </p:txBody>
      </p:sp>
      <p:pic>
        <p:nvPicPr>
          <p:cNvPr id="4" name="Picture 3" descr="VCCEP%20Green%20Roof%20Img%20credit%20DA%20Architects%20and%20Planners.jpg"/>
          <p:cNvPicPr>
            <a:picLocks noChangeAspect="1"/>
          </p:cNvPicPr>
          <p:nvPr/>
        </p:nvPicPr>
        <p:blipFill>
          <a:blip r:embed="rId3" cstate="print"/>
          <a:stretch>
            <a:fillRect/>
          </a:stretch>
        </p:blipFill>
        <p:spPr>
          <a:xfrm>
            <a:off x="4932040" y="4077072"/>
            <a:ext cx="3466728" cy="2166705"/>
          </a:xfrm>
          <a:prstGeom prst="rect">
            <a:avLst/>
          </a:prstGeo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25</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8768"/>
          </a:xfrm>
        </p:spPr>
        <p:txBody>
          <a:bodyPr>
            <a:normAutofit fontScale="90000"/>
          </a:bodyPr>
          <a:lstStyle/>
          <a:p>
            <a:r>
              <a:rPr lang="en-CA" dirty="0" smtClean="0"/>
              <a:t>VANCOUVER, BRITISH COLUMBIA </a:t>
            </a:r>
            <a:br>
              <a:rPr lang="en-CA" dirty="0" smtClean="0"/>
            </a:br>
            <a:r>
              <a:rPr lang="en-CA" sz="4400" dirty="0" smtClean="0"/>
              <a:t>Green Roof</a:t>
            </a:r>
            <a:endParaRPr lang="en-CA" dirty="0"/>
          </a:p>
        </p:txBody>
      </p:sp>
      <p:sp>
        <p:nvSpPr>
          <p:cNvPr id="3" name="Content Placeholder 2"/>
          <p:cNvSpPr>
            <a:spLocks noGrp="1"/>
          </p:cNvSpPr>
          <p:nvPr>
            <p:ph idx="1"/>
          </p:nvPr>
        </p:nvSpPr>
        <p:spPr>
          <a:xfrm>
            <a:off x="467544" y="2276872"/>
            <a:ext cx="8229600" cy="4085808"/>
          </a:xfrm>
        </p:spPr>
        <p:txBody>
          <a:bodyPr>
            <a:normAutofit lnSpcReduction="10000"/>
          </a:bodyPr>
          <a:lstStyle/>
          <a:p>
            <a:r>
              <a:rPr lang="en-CA" dirty="0" smtClean="0"/>
              <a:t>Benefits</a:t>
            </a:r>
          </a:p>
          <a:p>
            <a:pPr lvl="1"/>
            <a:r>
              <a:rPr lang="en-CA" dirty="0" smtClean="0"/>
              <a:t>No additional demand on municipal water infrastructure.</a:t>
            </a:r>
          </a:p>
          <a:p>
            <a:pPr lvl="1"/>
            <a:r>
              <a:rPr lang="en-CA" dirty="0" smtClean="0"/>
              <a:t>Reduces demand on municipal wastewater infrastructure</a:t>
            </a:r>
          </a:p>
          <a:p>
            <a:pPr lvl="1"/>
            <a:r>
              <a:rPr lang="en-CA" dirty="0" smtClean="0"/>
              <a:t>No potable water required</a:t>
            </a:r>
          </a:p>
          <a:p>
            <a:pPr lvl="1"/>
            <a:r>
              <a:rPr lang="en-CA" dirty="0" smtClean="0"/>
              <a:t>Reduced impervious surfaces by 30 percent</a:t>
            </a:r>
          </a:p>
          <a:p>
            <a:pPr lvl="1"/>
            <a:r>
              <a:rPr lang="en-CA" dirty="0" smtClean="0"/>
              <a:t>Creates coastal prairie habitat</a:t>
            </a:r>
          </a:p>
          <a:p>
            <a:pPr lvl="1"/>
            <a:r>
              <a:rPr lang="en-CA" dirty="0" smtClean="0"/>
              <a:t>Energy efficiency</a:t>
            </a:r>
          </a:p>
          <a:p>
            <a:pPr lvl="1"/>
            <a:r>
              <a:rPr lang="en-CA" dirty="0" smtClean="0"/>
              <a:t>HVAC – increased life and noise reduction</a:t>
            </a:r>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26</a:t>
            </a:fld>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Closing Comments</a:t>
            </a:r>
            <a:endParaRPr lang="en-CA" dirty="0"/>
          </a:p>
        </p:txBody>
      </p:sp>
      <p:sp>
        <p:nvSpPr>
          <p:cNvPr id="3" name="Content Placeholder 2"/>
          <p:cNvSpPr>
            <a:spLocks noGrp="1"/>
          </p:cNvSpPr>
          <p:nvPr>
            <p:ph idx="1"/>
          </p:nvPr>
        </p:nvSpPr>
        <p:spPr/>
        <p:txBody>
          <a:bodyPr/>
          <a:lstStyle/>
          <a:p>
            <a:r>
              <a:rPr lang="en-CA" dirty="0" smtClean="0"/>
              <a:t>Climate Change adaptation efforts widespread</a:t>
            </a:r>
          </a:p>
          <a:p>
            <a:pPr lvl="1"/>
            <a:r>
              <a:rPr lang="en-CA" dirty="0" smtClean="0"/>
              <a:t>All levels of government</a:t>
            </a:r>
          </a:p>
          <a:p>
            <a:pPr lvl="1"/>
            <a:r>
              <a:rPr lang="en-CA" dirty="0" smtClean="0"/>
              <a:t>All sectors</a:t>
            </a:r>
          </a:p>
          <a:p>
            <a:r>
              <a:rPr lang="en-CA" dirty="0" smtClean="0"/>
              <a:t>New decision-making paradigm emerging</a:t>
            </a:r>
          </a:p>
          <a:p>
            <a:pPr lvl="1"/>
            <a:r>
              <a:rPr lang="en-CA" dirty="0" smtClean="0"/>
              <a:t>Green infrastructure to become more popular</a:t>
            </a:r>
          </a:p>
          <a:p>
            <a:pPr lvl="2"/>
            <a:r>
              <a:rPr lang="en-CA" dirty="0" smtClean="0"/>
              <a:t>Resilient</a:t>
            </a:r>
          </a:p>
          <a:p>
            <a:pPr lvl="2"/>
            <a:r>
              <a:rPr lang="en-CA" dirty="0" smtClean="0"/>
              <a:t>Scalable</a:t>
            </a:r>
          </a:p>
          <a:p>
            <a:pPr lvl="2"/>
            <a:r>
              <a:rPr lang="en-CA" dirty="0" smtClean="0"/>
              <a:t>Integrated design</a:t>
            </a:r>
          </a:p>
          <a:p>
            <a:pPr lvl="2"/>
            <a:r>
              <a:rPr lang="en-CA" dirty="0" smtClean="0"/>
              <a:t>Responds to community risk/desires</a:t>
            </a:r>
            <a:endParaRPr lang="en-CA" dirty="0"/>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27</a:t>
            </a:fld>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
        <p:nvSpPr>
          <p:cNvPr id="3" name="Content Placeholder 2"/>
          <p:cNvSpPr>
            <a:spLocks noGrp="1"/>
          </p:cNvSpPr>
          <p:nvPr>
            <p:ph idx="1"/>
          </p:nvPr>
        </p:nvSpPr>
        <p:spPr/>
        <p:txBody>
          <a:bodyPr>
            <a:normAutofit/>
          </a:bodyPr>
          <a:lstStyle/>
          <a:p>
            <a:pPr>
              <a:buNone/>
            </a:pPr>
            <a:endParaRPr lang="en-CA" dirty="0" smtClean="0"/>
          </a:p>
          <a:p>
            <a:pPr algn="ctr">
              <a:buNone/>
            </a:pPr>
            <a:endParaRPr lang="en-CA" dirty="0" smtClean="0"/>
          </a:p>
          <a:p>
            <a:pPr algn="ctr">
              <a:buNone/>
            </a:pPr>
            <a:endParaRPr lang="en-CA" dirty="0" smtClean="0"/>
          </a:p>
          <a:p>
            <a:pPr algn="ctr">
              <a:buNone/>
            </a:pPr>
            <a:endParaRPr lang="en-CA" dirty="0" smtClean="0"/>
          </a:p>
          <a:p>
            <a:pPr algn="ctr">
              <a:buNone/>
            </a:pPr>
            <a:endParaRPr lang="en-CA" dirty="0" smtClean="0"/>
          </a:p>
          <a:p>
            <a:pPr algn="ctr">
              <a:buNone/>
            </a:pPr>
            <a:r>
              <a:rPr lang="en-CA" dirty="0" smtClean="0"/>
              <a:t>Christopher Hilkene</a:t>
            </a:r>
          </a:p>
          <a:p>
            <a:pPr algn="ctr">
              <a:buNone/>
            </a:pPr>
            <a:r>
              <a:rPr lang="en-CA" dirty="0" smtClean="0"/>
              <a:t>Email: </a:t>
            </a:r>
            <a:r>
              <a:rPr lang="en-CA" dirty="0" smtClean="0">
                <a:hlinkClick r:id="rId3"/>
              </a:rPr>
              <a:t>chilkene@cleanwaterfoundation.org</a:t>
            </a:r>
            <a:endParaRPr lang="en-CA" dirty="0" smtClean="0"/>
          </a:p>
          <a:p>
            <a:pPr algn="ctr">
              <a:buNone/>
            </a:pPr>
            <a:r>
              <a:rPr lang="en-CA" dirty="0" smtClean="0"/>
              <a:t>Web: </a:t>
            </a:r>
            <a:r>
              <a:rPr lang="en-CA" dirty="0" smtClean="0">
                <a:hlinkClick r:id="rId4"/>
              </a:rPr>
              <a:t>www.cleanwaterfoundation.org</a:t>
            </a:r>
            <a:endParaRPr lang="en-CA" dirty="0" smtClean="0"/>
          </a:p>
          <a:p>
            <a:pPr algn="ctr">
              <a:buNone/>
            </a:pPr>
            <a:r>
              <a:rPr lang="en-CA" dirty="0" smtClean="0"/>
              <a:t>Twitter: @</a:t>
            </a:r>
            <a:r>
              <a:rPr lang="en-CA" dirty="0" err="1" smtClean="0"/>
              <a:t>cleanwaterfdn</a:t>
            </a:r>
            <a:endParaRPr lang="en-CA" dirty="0" smtClean="0"/>
          </a:p>
          <a:p>
            <a:pPr algn="ctr">
              <a:buNone/>
            </a:pPr>
            <a:endParaRPr lang="en-CA" dirty="0"/>
          </a:p>
        </p:txBody>
      </p:sp>
      <p:pic>
        <p:nvPicPr>
          <p:cNvPr id="4" name="Picture 3" descr="CWF-Wordmark.jpg"/>
          <p:cNvPicPr>
            <a:picLocks noChangeAspect="1"/>
          </p:cNvPicPr>
          <p:nvPr/>
        </p:nvPicPr>
        <p:blipFill>
          <a:blip r:embed="rId5" cstate="print"/>
          <a:stretch>
            <a:fillRect/>
          </a:stretch>
        </p:blipFill>
        <p:spPr>
          <a:xfrm>
            <a:off x="2195736" y="2348880"/>
            <a:ext cx="4695444" cy="1554480"/>
          </a:xfrm>
          <a:prstGeom prst="rect">
            <a:avLst/>
          </a:prstGeo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28</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a:t>
            </a:r>
            <a:endParaRPr lang="en-CA" dirty="0"/>
          </a:p>
        </p:txBody>
      </p:sp>
      <p:sp>
        <p:nvSpPr>
          <p:cNvPr id="3" name="Content Placeholder 2"/>
          <p:cNvSpPr>
            <a:spLocks noGrp="1"/>
          </p:cNvSpPr>
          <p:nvPr>
            <p:ph idx="1"/>
          </p:nvPr>
        </p:nvSpPr>
        <p:spPr>
          <a:xfrm>
            <a:off x="3779912" y="1935480"/>
            <a:ext cx="4906888" cy="4389120"/>
          </a:xfrm>
        </p:spPr>
        <p:txBody>
          <a:bodyPr>
            <a:normAutofit fontScale="92500"/>
          </a:bodyPr>
          <a:lstStyle/>
          <a:p>
            <a:r>
              <a:rPr lang="en-CA" dirty="0" smtClean="0"/>
              <a:t>Major storms in Canadian cities have had catastrophic impacts </a:t>
            </a:r>
          </a:p>
          <a:p>
            <a:pPr lvl="1"/>
            <a:r>
              <a:rPr lang="en-CA" dirty="0" smtClean="0"/>
              <a:t>More than $3.2 billion in weather-related claims in 2013</a:t>
            </a:r>
          </a:p>
          <a:p>
            <a:pPr lvl="1"/>
            <a:r>
              <a:rPr lang="en-CA" dirty="0" smtClean="0"/>
              <a:t>Damage to infrastructure</a:t>
            </a:r>
          </a:p>
          <a:p>
            <a:r>
              <a:rPr lang="en-CA" dirty="0" smtClean="0"/>
              <a:t>Replacement cost for Canada's aging sewer and </a:t>
            </a:r>
            <a:r>
              <a:rPr lang="en-CA" dirty="0" err="1" smtClean="0"/>
              <a:t>stormwater</a:t>
            </a:r>
            <a:r>
              <a:rPr lang="en-CA" dirty="0" smtClean="0"/>
              <a:t> infrastructure at $55 billion.</a:t>
            </a:r>
          </a:p>
          <a:p>
            <a:r>
              <a:rPr lang="en-CA" dirty="0" smtClean="0"/>
              <a:t>Significant </a:t>
            </a:r>
            <a:r>
              <a:rPr lang="en-CA" dirty="0" smtClean="0"/>
              <a:t>work </a:t>
            </a:r>
            <a:r>
              <a:rPr lang="en-CA" dirty="0" smtClean="0"/>
              <a:t>being done on climate change adaptation, particularly on </a:t>
            </a:r>
            <a:r>
              <a:rPr lang="en-CA" dirty="0" err="1" smtClean="0"/>
              <a:t>stormwater</a:t>
            </a:r>
            <a:endParaRPr lang="en-CA" dirty="0" smtClean="0"/>
          </a:p>
        </p:txBody>
      </p:sp>
      <p:pic>
        <p:nvPicPr>
          <p:cNvPr id="4" name="Picture 3" descr="flood1.jpg"/>
          <p:cNvPicPr>
            <a:picLocks noChangeAspect="1"/>
          </p:cNvPicPr>
          <p:nvPr/>
        </p:nvPicPr>
        <p:blipFill>
          <a:blip r:embed="rId3" cstate="print"/>
          <a:stretch>
            <a:fillRect/>
          </a:stretch>
        </p:blipFill>
        <p:spPr>
          <a:xfrm>
            <a:off x="467544" y="1988840"/>
            <a:ext cx="3216611" cy="4294176"/>
          </a:xfrm>
          <a:prstGeom prst="rect">
            <a:avLst/>
          </a:prstGeo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3</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National Context</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Municipalities</a:t>
            </a:r>
          </a:p>
          <a:p>
            <a:pPr lvl="1"/>
            <a:r>
              <a:rPr lang="en-CA" dirty="0" smtClean="0"/>
              <a:t>Federation of Canadian Municipalities</a:t>
            </a:r>
          </a:p>
          <a:p>
            <a:r>
              <a:rPr lang="en-CA" dirty="0" smtClean="0"/>
              <a:t>Federal and Provincial Governments</a:t>
            </a:r>
          </a:p>
          <a:p>
            <a:pPr lvl="1"/>
            <a:r>
              <a:rPr lang="en-CA" dirty="0" smtClean="0"/>
              <a:t>Federal Climate Change Impacts Adaptation Platform</a:t>
            </a:r>
          </a:p>
          <a:p>
            <a:pPr lvl="1"/>
            <a:r>
              <a:rPr lang="en-CA" dirty="0" smtClean="0"/>
              <a:t>Regional Adaptation Collaboratives</a:t>
            </a:r>
          </a:p>
          <a:p>
            <a:pPr lvl="1"/>
            <a:r>
              <a:rPr lang="en-CA" dirty="0" smtClean="0"/>
              <a:t>Canadian Council of Ministers of the Environment</a:t>
            </a:r>
          </a:p>
          <a:p>
            <a:r>
              <a:rPr lang="en-CA" dirty="0" smtClean="0"/>
              <a:t>Non-Government</a:t>
            </a:r>
          </a:p>
          <a:p>
            <a:pPr lvl="1"/>
            <a:r>
              <a:rPr lang="en-CA" dirty="0" smtClean="0"/>
              <a:t>International Institute </a:t>
            </a:r>
            <a:r>
              <a:rPr lang="en-CA" dirty="0" smtClean="0"/>
              <a:t>for Sustainable Development</a:t>
            </a:r>
          </a:p>
          <a:p>
            <a:r>
              <a:rPr lang="en-CA" dirty="0" smtClean="0"/>
              <a:t>Academia</a:t>
            </a:r>
          </a:p>
          <a:p>
            <a:pPr lvl="1"/>
            <a:r>
              <a:rPr lang="en-CA" dirty="0" smtClean="0"/>
              <a:t>Western: Institute for Catastrophic Loss</a:t>
            </a:r>
          </a:p>
          <a:p>
            <a:pPr lvl="1"/>
            <a:r>
              <a:rPr lang="en-CA" dirty="0" smtClean="0"/>
              <a:t>Waterloo: Intact Climate Change Adaptation Project</a:t>
            </a:r>
          </a:p>
          <a:p>
            <a:pPr lvl="1"/>
            <a:r>
              <a:rPr lang="en-CA" dirty="0" smtClean="0"/>
              <a:t>Simon Fraser: Adaptation to Climate Change Team</a:t>
            </a:r>
          </a:p>
        </p:txBody>
      </p:sp>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4</a:t>
            </a:fld>
            <a:endParaRPr lang="en-CA"/>
          </a:p>
        </p:txBody>
      </p:sp>
      <p:sp>
        <p:nvSpPr>
          <p:cNvPr id="6" name="Footer Placeholder 5"/>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Examples</a:t>
            </a:r>
            <a:endParaRPr lang="en-CA" dirty="0"/>
          </a:p>
        </p:txBody>
      </p:sp>
      <p:pic>
        <p:nvPicPr>
          <p:cNvPr id="6" name="Content Placeholder 5" descr="canada_map.jpg"/>
          <p:cNvPicPr>
            <a:picLocks noGrp="1" noChangeAspect="1"/>
          </p:cNvPicPr>
          <p:nvPr>
            <p:ph idx="1"/>
          </p:nvPr>
        </p:nvPicPr>
        <p:blipFill>
          <a:blip r:embed="rId3" cstate="print"/>
          <a:stretch>
            <a:fillRect/>
          </a:stretch>
        </p:blipFill>
        <p:spPr>
          <a:xfrm>
            <a:off x="1259632" y="1988840"/>
            <a:ext cx="6336704" cy="4174770"/>
          </a:xfrm>
        </p:spPr>
      </p:pic>
      <p:sp>
        <p:nvSpPr>
          <p:cNvPr id="4" name="Date Placeholder 3"/>
          <p:cNvSpPr>
            <a:spLocks noGrp="1"/>
          </p:cNvSpPr>
          <p:nvPr>
            <p:ph type="dt" sz="half" idx="10"/>
          </p:nvPr>
        </p:nvSpPr>
        <p:spPr/>
        <p:txBody>
          <a:bodyPr/>
          <a:lstStyle/>
          <a:p>
            <a:r>
              <a:rPr lang="en-CA" smtClean="0"/>
              <a:t>14/07/2015</a:t>
            </a:r>
            <a:endParaRPr lang="en-CA"/>
          </a:p>
        </p:txBody>
      </p:sp>
      <p:sp>
        <p:nvSpPr>
          <p:cNvPr id="5" name="Slide Number Placeholder 4"/>
          <p:cNvSpPr>
            <a:spLocks noGrp="1"/>
          </p:cNvSpPr>
          <p:nvPr>
            <p:ph type="sldNum" sz="quarter" idx="12"/>
          </p:nvPr>
        </p:nvSpPr>
        <p:spPr/>
        <p:txBody>
          <a:bodyPr/>
          <a:lstStyle/>
          <a:p>
            <a:fld id="{C4317323-1C32-4207-AFE2-F6B48A0A8892}" type="slidenum">
              <a:rPr lang="en-CA" smtClean="0"/>
              <a:pPr/>
              <a:t>5</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72784"/>
          </a:xfrm>
        </p:spPr>
        <p:txBody>
          <a:bodyPr>
            <a:normAutofit/>
          </a:bodyPr>
          <a:lstStyle/>
          <a:p>
            <a:r>
              <a:rPr lang="en-CA" dirty="0" smtClean="0"/>
              <a:t>HALIFAX, NOVA Scotia</a:t>
            </a:r>
            <a:br>
              <a:rPr lang="en-CA" dirty="0" smtClean="0"/>
            </a:br>
            <a:r>
              <a:rPr lang="en-CA" sz="4400" dirty="0" smtClean="0"/>
              <a:t>Bioremediation</a:t>
            </a:r>
            <a:endParaRPr lang="en-CA" sz="4400" dirty="0"/>
          </a:p>
        </p:txBody>
      </p:sp>
      <p:pic>
        <p:nvPicPr>
          <p:cNvPr id="4" name="Content Placeholder 3" descr="Bigpic1.jpg"/>
          <p:cNvPicPr>
            <a:picLocks noGrp="1" noChangeAspect="1"/>
          </p:cNvPicPr>
          <p:nvPr>
            <p:ph idx="1"/>
          </p:nvPr>
        </p:nvPicPr>
        <p:blipFill>
          <a:blip r:embed="rId3" cstate="print"/>
          <a:stretch>
            <a:fillRect/>
          </a:stretch>
        </p:blipFill>
        <p:spPr>
          <a:xfrm>
            <a:off x="1115616" y="2348880"/>
            <a:ext cx="6720746" cy="4032448"/>
          </a:xfrm>
        </p:spPr>
      </p:pic>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6</a:t>
            </a:fld>
            <a:endParaRPr lang="en-CA"/>
          </a:p>
        </p:txBody>
      </p:sp>
      <p:sp>
        <p:nvSpPr>
          <p:cNvPr id="7" name="Footer Placeholder 6"/>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0776"/>
          </a:xfrm>
        </p:spPr>
        <p:txBody>
          <a:bodyPr>
            <a:normAutofit/>
          </a:bodyPr>
          <a:lstStyle/>
          <a:p>
            <a:r>
              <a:rPr lang="en-CA" dirty="0" smtClean="0"/>
              <a:t>HALIFAX, NOVA Scotia</a:t>
            </a:r>
            <a:br>
              <a:rPr lang="en-CA" dirty="0" smtClean="0"/>
            </a:br>
            <a:r>
              <a:rPr lang="en-CA" sz="4400" dirty="0" smtClean="0"/>
              <a:t>Bioremediation</a:t>
            </a:r>
            <a:endParaRPr lang="en-CA" dirty="0"/>
          </a:p>
        </p:txBody>
      </p:sp>
      <p:pic>
        <p:nvPicPr>
          <p:cNvPr id="4" name="Content Placeholder 3" descr="Halifax site.png"/>
          <p:cNvPicPr>
            <a:picLocks noGrp="1" noChangeAspect="1"/>
          </p:cNvPicPr>
          <p:nvPr>
            <p:ph idx="1"/>
          </p:nvPr>
        </p:nvPicPr>
        <p:blipFill>
          <a:blip r:embed="rId3" cstate="print"/>
          <a:stretch>
            <a:fillRect/>
          </a:stretch>
        </p:blipFill>
        <p:spPr>
          <a:xfrm>
            <a:off x="3131840" y="2492896"/>
            <a:ext cx="5100082" cy="3187551"/>
          </a:xfrm>
        </p:spPr>
      </p:pic>
      <p:sp>
        <p:nvSpPr>
          <p:cNvPr id="5" name="TextBox 4"/>
          <p:cNvSpPr txBox="1"/>
          <p:nvPr/>
        </p:nvSpPr>
        <p:spPr>
          <a:xfrm>
            <a:off x="539552" y="2492896"/>
            <a:ext cx="2520280" cy="3231654"/>
          </a:xfrm>
          <a:prstGeom prst="rect">
            <a:avLst/>
          </a:prstGeom>
          <a:noFill/>
        </p:spPr>
        <p:txBody>
          <a:bodyPr wrap="square" rtlCol="0">
            <a:spAutoFit/>
          </a:bodyPr>
          <a:lstStyle/>
          <a:p>
            <a:pPr>
              <a:buFont typeface="Arial" pitchFamily="34" charset="0"/>
              <a:buChar char="•"/>
            </a:pPr>
            <a:r>
              <a:rPr lang="en-CA" sz="2800" dirty="0" smtClean="0"/>
              <a:t>Slow and retain surface runoff</a:t>
            </a:r>
          </a:p>
          <a:p>
            <a:pPr lvl="1">
              <a:buFont typeface="Arial" pitchFamily="34" charset="0"/>
              <a:buChar char="•"/>
            </a:pPr>
            <a:r>
              <a:rPr lang="en-CA" sz="2000" dirty="0" smtClean="0"/>
              <a:t>Vegetate the perimeter of the Park and shoreline</a:t>
            </a:r>
          </a:p>
          <a:p>
            <a:pPr lvl="1">
              <a:buFont typeface="Arial" pitchFamily="34" charset="0"/>
              <a:buChar char="•"/>
            </a:pPr>
            <a:r>
              <a:rPr lang="en-CA" sz="2000" dirty="0" smtClean="0"/>
              <a:t>Incorporate a rain garden</a:t>
            </a:r>
            <a:endParaRPr lang="en-CA" sz="2000" dirty="0"/>
          </a:p>
        </p:txBody>
      </p:sp>
      <p:sp>
        <p:nvSpPr>
          <p:cNvPr id="6" name="Date Placeholder 5"/>
          <p:cNvSpPr>
            <a:spLocks noGrp="1"/>
          </p:cNvSpPr>
          <p:nvPr>
            <p:ph type="dt" sz="half" idx="10"/>
          </p:nvPr>
        </p:nvSpPr>
        <p:spPr/>
        <p:txBody>
          <a:bodyPr/>
          <a:lstStyle/>
          <a:p>
            <a:r>
              <a:rPr lang="en-CA" smtClean="0"/>
              <a:t>14/07/2015</a:t>
            </a:r>
            <a:endParaRPr lang="en-CA"/>
          </a:p>
        </p:txBody>
      </p:sp>
      <p:sp>
        <p:nvSpPr>
          <p:cNvPr id="7" name="Slide Number Placeholder 6"/>
          <p:cNvSpPr>
            <a:spLocks noGrp="1"/>
          </p:cNvSpPr>
          <p:nvPr>
            <p:ph type="sldNum" sz="quarter" idx="12"/>
          </p:nvPr>
        </p:nvSpPr>
        <p:spPr/>
        <p:txBody>
          <a:bodyPr/>
          <a:lstStyle/>
          <a:p>
            <a:fld id="{C4317323-1C32-4207-AFE2-F6B48A0A8892}" type="slidenum">
              <a:rPr lang="en-CA" smtClean="0"/>
              <a:pPr/>
              <a:t>7</a:t>
            </a:fld>
            <a:endParaRPr lang="en-CA"/>
          </a:p>
        </p:txBody>
      </p:sp>
      <p:sp>
        <p:nvSpPr>
          <p:cNvPr id="8" name="Footer Placeholder 7"/>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0776"/>
          </a:xfrm>
        </p:spPr>
        <p:txBody>
          <a:bodyPr>
            <a:normAutofit/>
          </a:bodyPr>
          <a:lstStyle/>
          <a:p>
            <a:r>
              <a:rPr lang="en-CA" dirty="0" smtClean="0"/>
              <a:t>HALIFAX, NOVA Scotia</a:t>
            </a:r>
            <a:br>
              <a:rPr lang="en-CA" dirty="0" smtClean="0"/>
            </a:br>
            <a:r>
              <a:rPr lang="en-CA" sz="4400" dirty="0" smtClean="0"/>
              <a:t>Bioremediation</a:t>
            </a:r>
            <a:endParaRPr lang="en-CA" dirty="0"/>
          </a:p>
        </p:txBody>
      </p:sp>
      <p:pic>
        <p:nvPicPr>
          <p:cNvPr id="7" name="Content Placeholder 6" descr="11206113_906679146065735_2348102041261834257_n.jpg"/>
          <p:cNvPicPr>
            <a:picLocks noGrp="1" noChangeAspect="1"/>
          </p:cNvPicPr>
          <p:nvPr>
            <p:ph idx="1"/>
          </p:nvPr>
        </p:nvPicPr>
        <p:blipFill>
          <a:blip r:embed="rId3" cstate="print"/>
          <a:stretch>
            <a:fillRect/>
          </a:stretch>
        </p:blipFill>
        <p:spPr>
          <a:xfrm>
            <a:off x="539552" y="2492896"/>
            <a:ext cx="4855964" cy="3237309"/>
          </a:xfrm>
        </p:spPr>
      </p:pic>
      <p:sp>
        <p:nvSpPr>
          <p:cNvPr id="8" name="TextBox 7"/>
          <p:cNvSpPr txBox="1"/>
          <p:nvPr/>
        </p:nvSpPr>
        <p:spPr>
          <a:xfrm>
            <a:off x="5868144" y="2420888"/>
            <a:ext cx="2376264" cy="3108543"/>
          </a:xfrm>
          <a:prstGeom prst="rect">
            <a:avLst/>
          </a:prstGeom>
          <a:noFill/>
        </p:spPr>
        <p:txBody>
          <a:bodyPr wrap="square" rtlCol="0">
            <a:spAutoFit/>
          </a:bodyPr>
          <a:lstStyle/>
          <a:p>
            <a:pPr>
              <a:buFont typeface="Arial" pitchFamily="34" charset="0"/>
              <a:buChar char="•"/>
            </a:pPr>
            <a:r>
              <a:rPr lang="en-CA" sz="2800" dirty="0" smtClean="0"/>
              <a:t>Planting beds designed for water infiltration</a:t>
            </a:r>
          </a:p>
          <a:p>
            <a:pPr>
              <a:buFont typeface="Arial" pitchFamily="34" charset="0"/>
              <a:buChar char="•"/>
            </a:pPr>
            <a:r>
              <a:rPr lang="en-CA" sz="2800" dirty="0" smtClean="0"/>
              <a:t>Native plants</a:t>
            </a:r>
          </a:p>
          <a:p>
            <a:pPr>
              <a:buFont typeface="Arial" pitchFamily="34" charset="0"/>
              <a:buChar char="•"/>
            </a:pPr>
            <a:r>
              <a:rPr lang="en-CA" sz="2800" dirty="0" smtClean="0"/>
              <a:t>Lots of volunteers</a:t>
            </a:r>
            <a:endParaRPr lang="en-CA" sz="2800" dirty="0"/>
          </a:p>
        </p:txBody>
      </p:sp>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8</a:t>
            </a:fld>
            <a:endParaRPr lang="en-CA"/>
          </a:p>
        </p:txBody>
      </p:sp>
      <p:sp>
        <p:nvSpPr>
          <p:cNvPr id="9" name="Footer Placeholder 8"/>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72784"/>
          </a:xfrm>
        </p:spPr>
        <p:txBody>
          <a:bodyPr>
            <a:normAutofit/>
          </a:bodyPr>
          <a:lstStyle/>
          <a:p>
            <a:r>
              <a:rPr lang="en-CA" dirty="0" smtClean="0"/>
              <a:t>HALIFAX, NOVA Scotia</a:t>
            </a:r>
            <a:br>
              <a:rPr lang="en-CA" dirty="0" smtClean="0"/>
            </a:br>
            <a:r>
              <a:rPr lang="en-CA" sz="4400" dirty="0" smtClean="0"/>
              <a:t>Bioremediation</a:t>
            </a:r>
            <a:endParaRPr lang="en-CA" dirty="0"/>
          </a:p>
        </p:txBody>
      </p:sp>
      <p:pic>
        <p:nvPicPr>
          <p:cNvPr id="7" name="Content Placeholder 6" descr="image002.jpg"/>
          <p:cNvPicPr>
            <a:picLocks noGrp="1" noChangeAspect="1"/>
          </p:cNvPicPr>
          <p:nvPr>
            <p:ph idx="1"/>
          </p:nvPr>
        </p:nvPicPr>
        <p:blipFill>
          <a:blip r:embed="rId3" cstate="print"/>
          <a:stretch>
            <a:fillRect/>
          </a:stretch>
        </p:blipFill>
        <p:spPr>
          <a:xfrm>
            <a:off x="3131840" y="2420888"/>
            <a:ext cx="5288455" cy="3528391"/>
          </a:xfrm>
        </p:spPr>
      </p:pic>
      <p:sp>
        <p:nvSpPr>
          <p:cNvPr id="8" name="TextBox 7"/>
          <p:cNvSpPr txBox="1"/>
          <p:nvPr/>
        </p:nvSpPr>
        <p:spPr>
          <a:xfrm>
            <a:off x="467544" y="2348880"/>
            <a:ext cx="2376264" cy="2246769"/>
          </a:xfrm>
          <a:prstGeom prst="rect">
            <a:avLst/>
          </a:prstGeom>
          <a:noFill/>
        </p:spPr>
        <p:txBody>
          <a:bodyPr wrap="square" rtlCol="0">
            <a:spAutoFit/>
          </a:bodyPr>
          <a:lstStyle/>
          <a:p>
            <a:pPr>
              <a:buFont typeface="Arial" pitchFamily="34" charset="0"/>
              <a:buChar char="•"/>
            </a:pPr>
            <a:r>
              <a:rPr lang="en-CA" sz="2800" dirty="0" smtClean="0"/>
              <a:t>Simple solutions</a:t>
            </a:r>
          </a:p>
          <a:p>
            <a:pPr>
              <a:buFont typeface="Arial" pitchFamily="34" charset="0"/>
              <a:buChar char="•"/>
            </a:pPr>
            <a:r>
              <a:rPr lang="en-CA" sz="2800" dirty="0" smtClean="0"/>
              <a:t>Low cost</a:t>
            </a:r>
          </a:p>
          <a:p>
            <a:pPr>
              <a:buFont typeface="Arial" pitchFamily="34" charset="0"/>
              <a:buChar char="•"/>
            </a:pPr>
            <a:r>
              <a:rPr lang="en-CA" sz="2800" dirty="0" smtClean="0"/>
              <a:t>Community engagement</a:t>
            </a:r>
          </a:p>
        </p:txBody>
      </p:sp>
      <p:sp>
        <p:nvSpPr>
          <p:cNvPr id="5" name="Date Placeholder 4"/>
          <p:cNvSpPr>
            <a:spLocks noGrp="1"/>
          </p:cNvSpPr>
          <p:nvPr>
            <p:ph type="dt" sz="half" idx="10"/>
          </p:nvPr>
        </p:nvSpPr>
        <p:spPr/>
        <p:txBody>
          <a:bodyPr/>
          <a:lstStyle/>
          <a:p>
            <a:r>
              <a:rPr lang="en-CA" smtClean="0"/>
              <a:t>14/07/2015</a:t>
            </a:r>
            <a:endParaRPr lang="en-CA"/>
          </a:p>
        </p:txBody>
      </p:sp>
      <p:sp>
        <p:nvSpPr>
          <p:cNvPr id="6" name="Slide Number Placeholder 5"/>
          <p:cNvSpPr>
            <a:spLocks noGrp="1"/>
          </p:cNvSpPr>
          <p:nvPr>
            <p:ph type="sldNum" sz="quarter" idx="12"/>
          </p:nvPr>
        </p:nvSpPr>
        <p:spPr/>
        <p:txBody>
          <a:bodyPr/>
          <a:lstStyle/>
          <a:p>
            <a:fld id="{C4317323-1C32-4207-AFE2-F6B48A0A8892}" type="slidenum">
              <a:rPr lang="en-CA" smtClean="0"/>
              <a:pPr/>
              <a:t>9</a:t>
            </a:fld>
            <a:endParaRPr lang="en-CA"/>
          </a:p>
        </p:txBody>
      </p:sp>
      <p:sp>
        <p:nvSpPr>
          <p:cNvPr id="9" name="Footer Placeholder 8"/>
          <p:cNvSpPr>
            <a:spLocks noGrp="1"/>
          </p:cNvSpPr>
          <p:nvPr>
            <p:ph type="ftr" sz="quarter" idx="11"/>
          </p:nvPr>
        </p:nvSpPr>
        <p:spPr/>
        <p:txBody>
          <a:bodyPr/>
          <a:lstStyle/>
          <a:p>
            <a:r>
              <a:rPr lang="en-CA" smtClean="0"/>
              <a:t>Commission for Environmental Cooperation</a:t>
            </a:r>
            <a:endParaRPr lang="en-CA"/>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5557</TotalTime>
  <Words>4189</Words>
  <Application>Microsoft Office PowerPoint</Application>
  <PresentationFormat>On-screen Show (4:3)</PresentationFormat>
  <Paragraphs>464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Canada, Climate Change Adaptation and Green Infrastructure: Responses to Stormwater in Canada</vt:lpstr>
      <vt:lpstr>Introduction</vt:lpstr>
      <vt:lpstr>Background</vt:lpstr>
      <vt:lpstr>National Context</vt:lpstr>
      <vt:lpstr>Examples</vt:lpstr>
      <vt:lpstr>HALIFAX, NOVA Scotia Bioremediation</vt:lpstr>
      <vt:lpstr>HALIFAX, NOVA Scotia Bioremediation</vt:lpstr>
      <vt:lpstr>HALIFAX, NOVA Scotia Bioremediation</vt:lpstr>
      <vt:lpstr>HALIFAX, NOVA Scotia Bioremediation</vt:lpstr>
      <vt:lpstr>BOUCHERVILLE, QUEBEC Wet and dry retention ponds</vt:lpstr>
      <vt:lpstr>BOUCHERVILLE, QUEBEC Wet and dry retention ponds</vt:lpstr>
      <vt:lpstr>BOUCHERVILLE, QUEBEC Wet and dry retention ponds</vt:lpstr>
      <vt:lpstr>TORONTO, ONTARIO Sustainable Neighbourhood Adaptation Retrofit Action Plan (SNAP)</vt:lpstr>
      <vt:lpstr>TORONTO, ONTARIO Sustainable Neighbourhood Adaptation Retrofit Action Plan (SNAP)</vt:lpstr>
      <vt:lpstr>TORONTO, ONTARIO </vt:lpstr>
      <vt:lpstr>TORONTO, ONTARIO RainGrid</vt:lpstr>
      <vt:lpstr>TORONTO, ONTARIO RainGrid</vt:lpstr>
      <vt:lpstr>TORONTO, ONTARIO RainGrid</vt:lpstr>
      <vt:lpstr>TORONTO, ONTARIO RainGrid</vt:lpstr>
      <vt:lpstr>CALGARY, ALBERTA Rain Gardens and Swales</vt:lpstr>
      <vt:lpstr>CALGARY, ALBERTA Rain Gardens and Swales</vt:lpstr>
      <vt:lpstr>CALGARY, ALBERTA Rain Gardens and Swales</vt:lpstr>
      <vt:lpstr>CALGARY, ALBERTA Rain Gardens and Swales</vt:lpstr>
      <vt:lpstr>VANCOUVER, BRITISH COLUMBIA  Green Roof</vt:lpstr>
      <vt:lpstr>VANCOUVER, BRITISH COLUMBIA  Green Roof</vt:lpstr>
      <vt:lpstr>VANCOUVER, BRITISH COLUMBIA  Green Roof</vt:lpstr>
      <vt:lpstr>Closing Comments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Adaptation and Stormwater in Canada</dc:title>
  <dc:creator>Chris</dc:creator>
  <cp:lastModifiedBy>Chris</cp:lastModifiedBy>
  <cp:revision>393</cp:revision>
  <dcterms:created xsi:type="dcterms:W3CDTF">2015-07-07T17:58:00Z</dcterms:created>
  <dcterms:modified xsi:type="dcterms:W3CDTF">2015-07-13T09:49:06Z</dcterms:modified>
</cp:coreProperties>
</file>