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20"/>
  </p:sldMasterIdLst>
  <p:notesMasterIdLst>
    <p:notesMasterId r:id="rId144"/>
  </p:notesMasterIdLst>
  <p:handoutMasterIdLst>
    <p:handoutMasterId r:id="rId145"/>
  </p:handoutMasterIdLst>
  <p:sldIdLst>
    <p:sldId id="325" r:id="rId121"/>
    <p:sldId id="392" r:id="rId122"/>
    <p:sldId id="393" r:id="rId123"/>
    <p:sldId id="370" r:id="rId124"/>
    <p:sldId id="372" r:id="rId125"/>
    <p:sldId id="351" r:id="rId126"/>
    <p:sldId id="375" r:id="rId127"/>
    <p:sldId id="344" r:id="rId128"/>
    <p:sldId id="394" r:id="rId129"/>
    <p:sldId id="361" r:id="rId130"/>
    <p:sldId id="388" r:id="rId131"/>
    <p:sldId id="386" r:id="rId132"/>
    <p:sldId id="382" r:id="rId133"/>
    <p:sldId id="357" r:id="rId134"/>
    <p:sldId id="384" r:id="rId135"/>
    <p:sldId id="395" r:id="rId136"/>
    <p:sldId id="396" r:id="rId137"/>
    <p:sldId id="350" r:id="rId138"/>
    <p:sldId id="378" r:id="rId139"/>
    <p:sldId id="381" r:id="rId140"/>
    <p:sldId id="360" r:id="rId141"/>
    <p:sldId id="387" r:id="rId142"/>
    <p:sldId id="329" r:id="rId14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99"/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79073" autoAdjust="0"/>
  </p:normalViewPr>
  <p:slideViewPr>
    <p:cSldViewPr snapToGrid="0">
      <p:cViewPr varScale="1">
        <p:scale>
          <a:sx n="88" d="100"/>
          <a:sy n="88" d="100"/>
        </p:scale>
        <p:origin x="23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40"/>
    </p:cViewPr>
  </p:sorterViewPr>
  <p:notesViewPr>
    <p:cSldViewPr snapToGrid="0">
      <p:cViewPr varScale="1">
        <p:scale>
          <a:sx n="56" d="100"/>
          <a:sy n="56" d="100"/>
        </p:scale>
        <p:origin x="2832" y="7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customXml" Target="../customXml/item10.xml"/><Relationship Id="rId11" Type="http://schemas.openxmlformats.org/officeDocument/2006/relationships/customXml" Target="../customXml/item11.xml"/><Relationship Id="rId12" Type="http://schemas.openxmlformats.org/officeDocument/2006/relationships/customXml" Target="../customXml/item12.xml"/><Relationship Id="rId13" Type="http://schemas.openxmlformats.org/officeDocument/2006/relationships/customXml" Target="../customXml/item13.xml"/><Relationship Id="rId14" Type="http://schemas.openxmlformats.org/officeDocument/2006/relationships/customXml" Target="../customXml/item14.xml"/><Relationship Id="rId15" Type="http://schemas.openxmlformats.org/officeDocument/2006/relationships/customXml" Target="../customXml/item15.xml"/><Relationship Id="rId16" Type="http://schemas.openxmlformats.org/officeDocument/2006/relationships/customXml" Target="../customXml/item16.xml"/><Relationship Id="rId17" Type="http://schemas.openxmlformats.org/officeDocument/2006/relationships/customXml" Target="../customXml/item17.xml"/><Relationship Id="rId18" Type="http://schemas.openxmlformats.org/officeDocument/2006/relationships/customXml" Target="../customXml/item18.xml"/><Relationship Id="rId19" Type="http://schemas.openxmlformats.org/officeDocument/2006/relationships/customXml" Target="../customXml/item19.xml"/><Relationship Id="rId60" Type="http://schemas.openxmlformats.org/officeDocument/2006/relationships/customXml" Target="../customXml/item60.xml"/><Relationship Id="rId61" Type="http://schemas.openxmlformats.org/officeDocument/2006/relationships/customXml" Target="../customXml/item61.xml"/><Relationship Id="rId62" Type="http://schemas.openxmlformats.org/officeDocument/2006/relationships/customXml" Target="../customXml/item62.xml"/><Relationship Id="rId63" Type="http://schemas.openxmlformats.org/officeDocument/2006/relationships/customXml" Target="../customXml/item63.xml"/><Relationship Id="rId64" Type="http://schemas.openxmlformats.org/officeDocument/2006/relationships/customXml" Target="../customXml/item64.xml"/><Relationship Id="rId65" Type="http://schemas.openxmlformats.org/officeDocument/2006/relationships/customXml" Target="../customXml/item65.xml"/><Relationship Id="rId66" Type="http://schemas.openxmlformats.org/officeDocument/2006/relationships/customXml" Target="../customXml/item66.xml"/><Relationship Id="rId67" Type="http://schemas.openxmlformats.org/officeDocument/2006/relationships/customXml" Target="../customXml/item67.xml"/><Relationship Id="rId68" Type="http://schemas.openxmlformats.org/officeDocument/2006/relationships/customXml" Target="../customXml/item68.xml"/><Relationship Id="rId69" Type="http://schemas.openxmlformats.org/officeDocument/2006/relationships/customXml" Target="../customXml/item69.xml"/><Relationship Id="rId120" Type="http://schemas.openxmlformats.org/officeDocument/2006/relationships/slideMaster" Target="slideMasters/slideMaster1.xml"/><Relationship Id="rId121" Type="http://schemas.openxmlformats.org/officeDocument/2006/relationships/slide" Target="slides/slide1.xml"/><Relationship Id="rId122" Type="http://schemas.openxmlformats.org/officeDocument/2006/relationships/slide" Target="slides/slide2.xml"/><Relationship Id="rId123" Type="http://schemas.openxmlformats.org/officeDocument/2006/relationships/slide" Target="slides/slide3.xml"/><Relationship Id="rId124" Type="http://schemas.openxmlformats.org/officeDocument/2006/relationships/slide" Target="slides/slide4.xml"/><Relationship Id="rId125" Type="http://schemas.openxmlformats.org/officeDocument/2006/relationships/slide" Target="slides/slide5.xml"/><Relationship Id="rId126" Type="http://schemas.openxmlformats.org/officeDocument/2006/relationships/slide" Target="slides/slide6.xml"/><Relationship Id="rId127" Type="http://schemas.openxmlformats.org/officeDocument/2006/relationships/slide" Target="slides/slide7.xml"/><Relationship Id="rId128" Type="http://schemas.openxmlformats.org/officeDocument/2006/relationships/slide" Target="slides/slide8.xml"/><Relationship Id="rId129" Type="http://schemas.openxmlformats.org/officeDocument/2006/relationships/slide" Target="slides/slide9.xml"/><Relationship Id="rId40" Type="http://schemas.openxmlformats.org/officeDocument/2006/relationships/customXml" Target="../customXml/item40.xml"/><Relationship Id="rId41" Type="http://schemas.openxmlformats.org/officeDocument/2006/relationships/customXml" Target="../customXml/item41.xml"/><Relationship Id="rId42" Type="http://schemas.openxmlformats.org/officeDocument/2006/relationships/customXml" Target="../customXml/item42.xml"/><Relationship Id="rId90" Type="http://schemas.openxmlformats.org/officeDocument/2006/relationships/customXml" Target="../customXml/item90.xml"/><Relationship Id="rId91" Type="http://schemas.openxmlformats.org/officeDocument/2006/relationships/customXml" Target="../customXml/item91.xml"/><Relationship Id="rId92" Type="http://schemas.openxmlformats.org/officeDocument/2006/relationships/customXml" Target="../customXml/item92.xml"/><Relationship Id="rId93" Type="http://schemas.openxmlformats.org/officeDocument/2006/relationships/customXml" Target="../customXml/item93.xml"/><Relationship Id="rId94" Type="http://schemas.openxmlformats.org/officeDocument/2006/relationships/customXml" Target="../customXml/item94.xml"/><Relationship Id="rId95" Type="http://schemas.openxmlformats.org/officeDocument/2006/relationships/customXml" Target="../customXml/item95.xml"/><Relationship Id="rId96" Type="http://schemas.openxmlformats.org/officeDocument/2006/relationships/customXml" Target="../customXml/item96.xml"/><Relationship Id="rId101" Type="http://schemas.openxmlformats.org/officeDocument/2006/relationships/customXml" Target="../customXml/item101.xml"/><Relationship Id="rId102" Type="http://schemas.openxmlformats.org/officeDocument/2006/relationships/customXml" Target="../customXml/item102.xml"/><Relationship Id="rId103" Type="http://schemas.openxmlformats.org/officeDocument/2006/relationships/customXml" Target="../customXml/item103.xml"/><Relationship Id="rId104" Type="http://schemas.openxmlformats.org/officeDocument/2006/relationships/customXml" Target="../customXml/item104.xml"/><Relationship Id="rId105" Type="http://schemas.openxmlformats.org/officeDocument/2006/relationships/customXml" Target="../customXml/item105.xml"/><Relationship Id="rId106" Type="http://schemas.openxmlformats.org/officeDocument/2006/relationships/customXml" Target="../customXml/item106.xml"/><Relationship Id="rId107" Type="http://schemas.openxmlformats.org/officeDocument/2006/relationships/customXml" Target="../customXml/item107.xml"/><Relationship Id="rId108" Type="http://schemas.openxmlformats.org/officeDocument/2006/relationships/customXml" Target="../customXml/item108.xml"/><Relationship Id="rId109" Type="http://schemas.openxmlformats.org/officeDocument/2006/relationships/customXml" Target="../customXml/item109.xml"/><Relationship Id="rId97" Type="http://schemas.openxmlformats.org/officeDocument/2006/relationships/customXml" Target="../customXml/item97.xml"/><Relationship Id="rId98" Type="http://schemas.openxmlformats.org/officeDocument/2006/relationships/customXml" Target="../customXml/item98.xml"/><Relationship Id="rId99" Type="http://schemas.openxmlformats.org/officeDocument/2006/relationships/customXml" Target="../customXml/item99.xml"/><Relationship Id="rId43" Type="http://schemas.openxmlformats.org/officeDocument/2006/relationships/customXml" Target="../customXml/item43.xml"/><Relationship Id="rId44" Type="http://schemas.openxmlformats.org/officeDocument/2006/relationships/customXml" Target="../customXml/item44.xml"/><Relationship Id="rId45" Type="http://schemas.openxmlformats.org/officeDocument/2006/relationships/customXml" Target="../customXml/item45.xml"/><Relationship Id="rId46" Type="http://schemas.openxmlformats.org/officeDocument/2006/relationships/customXml" Target="../customXml/item46.xml"/><Relationship Id="rId47" Type="http://schemas.openxmlformats.org/officeDocument/2006/relationships/customXml" Target="../customXml/item47.xml"/><Relationship Id="rId48" Type="http://schemas.openxmlformats.org/officeDocument/2006/relationships/customXml" Target="../customXml/item48.xml"/><Relationship Id="rId49" Type="http://schemas.openxmlformats.org/officeDocument/2006/relationships/customXml" Target="../customXml/item49.xml"/><Relationship Id="rId100" Type="http://schemas.openxmlformats.org/officeDocument/2006/relationships/customXml" Target="../customXml/item100.xml"/><Relationship Id="rId20" Type="http://schemas.openxmlformats.org/officeDocument/2006/relationships/customXml" Target="../customXml/item20.xml"/><Relationship Id="rId21" Type="http://schemas.openxmlformats.org/officeDocument/2006/relationships/customXml" Target="../customXml/item21.xml"/><Relationship Id="rId22" Type="http://schemas.openxmlformats.org/officeDocument/2006/relationships/customXml" Target="../customXml/item22.xml"/><Relationship Id="rId70" Type="http://schemas.openxmlformats.org/officeDocument/2006/relationships/customXml" Target="../customXml/item70.xml"/><Relationship Id="rId71" Type="http://schemas.openxmlformats.org/officeDocument/2006/relationships/customXml" Target="../customXml/item71.xml"/><Relationship Id="rId72" Type="http://schemas.openxmlformats.org/officeDocument/2006/relationships/customXml" Target="../customXml/item72.xml"/><Relationship Id="rId73" Type="http://schemas.openxmlformats.org/officeDocument/2006/relationships/customXml" Target="../customXml/item73.xml"/><Relationship Id="rId74" Type="http://schemas.openxmlformats.org/officeDocument/2006/relationships/customXml" Target="../customXml/item74.xml"/><Relationship Id="rId75" Type="http://schemas.openxmlformats.org/officeDocument/2006/relationships/customXml" Target="../customXml/item75.xml"/><Relationship Id="rId76" Type="http://schemas.openxmlformats.org/officeDocument/2006/relationships/customXml" Target="../customXml/item76.xml"/><Relationship Id="rId77" Type="http://schemas.openxmlformats.org/officeDocument/2006/relationships/customXml" Target="../customXml/item77.xml"/><Relationship Id="rId78" Type="http://schemas.openxmlformats.org/officeDocument/2006/relationships/customXml" Target="../customXml/item78.xml"/><Relationship Id="rId79" Type="http://schemas.openxmlformats.org/officeDocument/2006/relationships/customXml" Target="../customXml/item79.xml"/><Relationship Id="rId23" Type="http://schemas.openxmlformats.org/officeDocument/2006/relationships/customXml" Target="../customXml/item23.xml"/><Relationship Id="rId24" Type="http://schemas.openxmlformats.org/officeDocument/2006/relationships/customXml" Target="../customXml/item24.xml"/><Relationship Id="rId25" Type="http://schemas.openxmlformats.org/officeDocument/2006/relationships/customXml" Target="../customXml/item25.xml"/><Relationship Id="rId26" Type="http://schemas.openxmlformats.org/officeDocument/2006/relationships/customXml" Target="../customXml/item26.xml"/><Relationship Id="rId27" Type="http://schemas.openxmlformats.org/officeDocument/2006/relationships/customXml" Target="../customXml/item27.xml"/><Relationship Id="rId28" Type="http://schemas.openxmlformats.org/officeDocument/2006/relationships/customXml" Target="../customXml/item28.xml"/><Relationship Id="rId29" Type="http://schemas.openxmlformats.org/officeDocument/2006/relationships/customXml" Target="../customXml/item29.xml"/><Relationship Id="rId130" Type="http://schemas.openxmlformats.org/officeDocument/2006/relationships/slide" Target="slides/slide10.xml"/><Relationship Id="rId131" Type="http://schemas.openxmlformats.org/officeDocument/2006/relationships/slide" Target="slides/slide11.xml"/><Relationship Id="rId132" Type="http://schemas.openxmlformats.org/officeDocument/2006/relationships/slide" Target="slides/slide12.xml"/><Relationship Id="rId133" Type="http://schemas.openxmlformats.org/officeDocument/2006/relationships/slide" Target="slides/slide13.xml"/><Relationship Id="rId134" Type="http://schemas.openxmlformats.org/officeDocument/2006/relationships/slide" Target="slides/slide14.xml"/><Relationship Id="rId135" Type="http://schemas.openxmlformats.org/officeDocument/2006/relationships/slide" Target="slides/slide15.xml"/><Relationship Id="rId136" Type="http://schemas.openxmlformats.org/officeDocument/2006/relationships/slide" Target="slides/slide16.xml"/><Relationship Id="rId137" Type="http://schemas.openxmlformats.org/officeDocument/2006/relationships/slide" Target="slides/slide17.xml"/><Relationship Id="rId138" Type="http://schemas.openxmlformats.org/officeDocument/2006/relationships/slide" Target="slides/slide18.xml"/><Relationship Id="rId139" Type="http://schemas.openxmlformats.org/officeDocument/2006/relationships/slide" Target="slides/slide19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customXml" Target="../customXml/item6.xml"/><Relationship Id="rId7" Type="http://schemas.openxmlformats.org/officeDocument/2006/relationships/customXml" Target="../customXml/item7.xml"/><Relationship Id="rId8" Type="http://schemas.openxmlformats.org/officeDocument/2006/relationships/customXml" Target="../customXml/item8.xml"/><Relationship Id="rId9" Type="http://schemas.openxmlformats.org/officeDocument/2006/relationships/customXml" Target="../customXml/item9.xml"/><Relationship Id="rId50" Type="http://schemas.openxmlformats.org/officeDocument/2006/relationships/customXml" Target="../customXml/item50.xml"/><Relationship Id="rId51" Type="http://schemas.openxmlformats.org/officeDocument/2006/relationships/customXml" Target="../customXml/item51.xml"/><Relationship Id="rId52" Type="http://schemas.openxmlformats.org/officeDocument/2006/relationships/customXml" Target="../customXml/item52.xml"/><Relationship Id="rId53" Type="http://schemas.openxmlformats.org/officeDocument/2006/relationships/customXml" Target="../customXml/item53.xml"/><Relationship Id="rId54" Type="http://schemas.openxmlformats.org/officeDocument/2006/relationships/customXml" Target="../customXml/item54.xml"/><Relationship Id="rId55" Type="http://schemas.openxmlformats.org/officeDocument/2006/relationships/customXml" Target="../customXml/item55.xml"/><Relationship Id="rId56" Type="http://schemas.openxmlformats.org/officeDocument/2006/relationships/customXml" Target="../customXml/item56.xml"/><Relationship Id="rId57" Type="http://schemas.openxmlformats.org/officeDocument/2006/relationships/customXml" Target="../customXml/item57.xml"/><Relationship Id="rId58" Type="http://schemas.openxmlformats.org/officeDocument/2006/relationships/customXml" Target="../customXml/item58.xml"/><Relationship Id="rId59" Type="http://schemas.openxmlformats.org/officeDocument/2006/relationships/customXml" Target="../customXml/item59.xml"/><Relationship Id="rId110" Type="http://schemas.openxmlformats.org/officeDocument/2006/relationships/customXml" Target="../customXml/item110.xml"/><Relationship Id="rId111" Type="http://schemas.openxmlformats.org/officeDocument/2006/relationships/customXml" Target="../customXml/item111.xml"/><Relationship Id="rId112" Type="http://schemas.openxmlformats.org/officeDocument/2006/relationships/customXml" Target="../customXml/item112.xml"/><Relationship Id="rId113" Type="http://schemas.openxmlformats.org/officeDocument/2006/relationships/customXml" Target="../customXml/item113.xml"/><Relationship Id="rId114" Type="http://schemas.openxmlformats.org/officeDocument/2006/relationships/customXml" Target="../customXml/item114.xml"/><Relationship Id="rId115" Type="http://schemas.openxmlformats.org/officeDocument/2006/relationships/customXml" Target="../customXml/item115.xml"/><Relationship Id="rId116" Type="http://schemas.openxmlformats.org/officeDocument/2006/relationships/customXml" Target="../customXml/item116.xml"/><Relationship Id="rId117" Type="http://schemas.openxmlformats.org/officeDocument/2006/relationships/customXml" Target="../customXml/item117.xml"/><Relationship Id="rId118" Type="http://schemas.openxmlformats.org/officeDocument/2006/relationships/customXml" Target="../customXml/item118.xml"/><Relationship Id="rId119" Type="http://schemas.openxmlformats.org/officeDocument/2006/relationships/customXml" Target="../customXml/item119.xml"/><Relationship Id="rId30" Type="http://schemas.openxmlformats.org/officeDocument/2006/relationships/customXml" Target="../customXml/item30.xml"/><Relationship Id="rId31" Type="http://schemas.openxmlformats.org/officeDocument/2006/relationships/customXml" Target="../customXml/item31.xml"/><Relationship Id="rId32" Type="http://schemas.openxmlformats.org/officeDocument/2006/relationships/customXml" Target="../customXml/item32.xml"/><Relationship Id="rId33" Type="http://schemas.openxmlformats.org/officeDocument/2006/relationships/customXml" Target="../customXml/item33.xml"/><Relationship Id="rId34" Type="http://schemas.openxmlformats.org/officeDocument/2006/relationships/customXml" Target="../customXml/item34.xml"/><Relationship Id="rId35" Type="http://schemas.openxmlformats.org/officeDocument/2006/relationships/customXml" Target="../customXml/item35.xml"/><Relationship Id="rId36" Type="http://schemas.openxmlformats.org/officeDocument/2006/relationships/customXml" Target="../customXml/item36.xml"/><Relationship Id="rId37" Type="http://schemas.openxmlformats.org/officeDocument/2006/relationships/customXml" Target="../customXml/item37.xml"/><Relationship Id="rId38" Type="http://schemas.openxmlformats.org/officeDocument/2006/relationships/customXml" Target="../customXml/item38.xml"/><Relationship Id="rId39" Type="http://schemas.openxmlformats.org/officeDocument/2006/relationships/customXml" Target="../customXml/item39.xml"/><Relationship Id="rId80" Type="http://schemas.openxmlformats.org/officeDocument/2006/relationships/customXml" Target="../customXml/item80.xml"/><Relationship Id="rId81" Type="http://schemas.openxmlformats.org/officeDocument/2006/relationships/customXml" Target="../customXml/item81.xml"/><Relationship Id="rId82" Type="http://schemas.openxmlformats.org/officeDocument/2006/relationships/customXml" Target="../customXml/item82.xml"/><Relationship Id="rId83" Type="http://schemas.openxmlformats.org/officeDocument/2006/relationships/customXml" Target="../customXml/item83.xml"/><Relationship Id="rId84" Type="http://schemas.openxmlformats.org/officeDocument/2006/relationships/customXml" Target="../customXml/item84.xml"/><Relationship Id="rId85" Type="http://schemas.openxmlformats.org/officeDocument/2006/relationships/customXml" Target="../customXml/item85.xml"/><Relationship Id="rId86" Type="http://schemas.openxmlformats.org/officeDocument/2006/relationships/customXml" Target="../customXml/item86.xml"/><Relationship Id="rId87" Type="http://schemas.openxmlformats.org/officeDocument/2006/relationships/customXml" Target="../customXml/item87.xml"/><Relationship Id="rId88" Type="http://schemas.openxmlformats.org/officeDocument/2006/relationships/customXml" Target="../customXml/item88.xml"/><Relationship Id="rId89" Type="http://schemas.openxmlformats.org/officeDocument/2006/relationships/customXml" Target="../customXml/item89.xml"/><Relationship Id="rId140" Type="http://schemas.openxmlformats.org/officeDocument/2006/relationships/slide" Target="slides/slide20.xml"/><Relationship Id="rId141" Type="http://schemas.openxmlformats.org/officeDocument/2006/relationships/slide" Target="slides/slide21.xml"/><Relationship Id="rId142" Type="http://schemas.openxmlformats.org/officeDocument/2006/relationships/slide" Target="slides/slide22.xml"/><Relationship Id="rId143" Type="http://schemas.openxmlformats.org/officeDocument/2006/relationships/slide" Target="slides/slide23.xml"/><Relationship Id="rId144" Type="http://schemas.openxmlformats.org/officeDocument/2006/relationships/notesMaster" Target="notesMasters/notesMaster1.xml"/><Relationship Id="rId145" Type="http://schemas.openxmlformats.org/officeDocument/2006/relationships/handoutMaster" Target="handoutMasters/handoutMaster1.xml"/><Relationship Id="rId146" Type="http://schemas.openxmlformats.org/officeDocument/2006/relationships/presProps" Target="presProps.xml"/><Relationship Id="rId147" Type="http://schemas.openxmlformats.org/officeDocument/2006/relationships/viewProps" Target="viewProps.xml"/><Relationship Id="rId148" Type="http://schemas.openxmlformats.org/officeDocument/2006/relationships/theme" Target="theme/theme1.xml"/><Relationship Id="rId14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Sheet1!$B$4</c:f>
              <c:strCache>
                <c:ptCount val="1"/>
                <c:pt idx="0">
                  <c:v>OGV Marine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Sheet1!$A$5:$A$6</c:f>
              <c:numCache>
                <c:formatCode>General</c:formatCode>
                <c:ptCount val="2"/>
                <c:pt idx="0">
                  <c:v>2009.0</c:v>
                </c:pt>
                <c:pt idx="1">
                  <c:v>2030.0</c:v>
                </c:pt>
              </c:numCache>
            </c:numRef>
          </c:cat>
          <c:val>
            <c:numRef>
              <c:f>Sheet1!$B$5:$B$6</c:f>
              <c:numCache>
                <c:formatCode>0%</c:formatCode>
                <c:ptCount val="2"/>
                <c:pt idx="0">
                  <c:v>0.17</c:v>
                </c:pt>
                <c:pt idx="1">
                  <c:v>0.48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A9-4FDF-96CB-36A2302EBE16}"/>
            </c:ext>
          </c:extLst>
        </c:ser>
        <c:ser>
          <c:idx val="2"/>
          <c:order val="1"/>
          <c:tx>
            <c:strRef>
              <c:f>Sheet1!$C$4</c:f>
              <c:strCache>
                <c:ptCount val="1"/>
                <c:pt idx="0">
                  <c:v>All other mobile sources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D41-4413-B50B-342A9119CE3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41-4413-B50B-342A9119CE32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B5F80B-2626-45ED-ABF9-3A8D9B0382AB}" type="VALUE">
                      <a:rPr lang="mr-IN" b="1"/>
                      <a:pPr>
                        <a:defRPr sz="18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D41-4413-B50B-342A9119CE3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Sheet1!$A$5:$A$6</c:f>
              <c:numCache>
                <c:formatCode>General</c:formatCode>
                <c:ptCount val="2"/>
                <c:pt idx="0">
                  <c:v>2009.0</c:v>
                </c:pt>
                <c:pt idx="1">
                  <c:v>2030.0</c:v>
                </c:pt>
              </c:numCache>
            </c:numRef>
          </c:cat>
          <c:val>
            <c:numRef>
              <c:f>Sheet1!$C$5:$C$6</c:f>
              <c:numCache>
                <c:formatCode>0%</c:formatCode>
                <c:ptCount val="2"/>
                <c:pt idx="0">
                  <c:v>0.83</c:v>
                </c:pt>
                <c:pt idx="1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A9-4FDF-96CB-36A2302EBE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73952720"/>
        <c:axId val="1993131552"/>
      </c:barChart>
      <c:catAx>
        <c:axId val="207395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3131552"/>
        <c:crosses val="autoZero"/>
        <c:auto val="1"/>
        <c:lblAlgn val="ctr"/>
        <c:lblOffset val="100"/>
        <c:noMultiLvlLbl val="0"/>
      </c:catAx>
      <c:valAx>
        <c:axId val="199313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 dirty="0"/>
                  <a:t>Total Mobile Source PM2.5 Emissions</a:t>
                </a:r>
              </a:p>
            </c:rich>
          </c:tx>
          <c:layout>
            <c:manualLayout>
              <c:xMode val="edge"/>
              <c:yMode val="edge"/>
              <c:x val="0.0193191299698272"/>
              <c:y val="0.1142876289495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95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>
                <a:rot lat="0" lon="0" rev="3600000"/>
              </a:lightRig>
            </a:scene3d>
            <a:sp3d contourW="31750" prstMaterial="flat">
              <a:bevelT w="127000" h="254000" prst="angle"/>
              <a:contourClr>
                <a:scrgbClr r="0" g="0" b="0">
                  <a:shade val="2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Sheet2!$A$3:$B$19</c:f>
              <c:multiLvlStrCache>
                <c:ptCount val="17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3">
                    <c:v>Jan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Apr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</c:lvl>
              </c:multiLvlStrCache>
            </c:multiLvlStrRef>
          </c:cat>
          <c:val>
            <c:numRef>
              <c:f>Sheet2!$C$3:$C$19</c:f>
              <c:numCache>
                <c:formatCode>General</c:formatCode>
                <c:ptCount val="17"/>
                <c:pt idx="0">
                  <c:v>80.0</c:v>
                </c:pt>
                <c:pt idx="1">
                  <c:v>33.0</c:v>
                </c:pt>
                <c:pt idx="2">
                  <c:v>21.0</c:v>
                </c:pt>
                <c:pt idx="3">
                  <c:v>9.0</c:v>
                </c:pt>
                <c:pt idx="4">
                  <c:v>7.0</c:v>
                </c:pt>
                <c:pt idx="5">
                  <c:v>9.0</c:v>
                </c:pt>
                <c:pt idx="6">
                  <c:v>6.0</c:v>
                </c:pt>
                <c:pt idx="7">
                  <c:v>6.0</c:v>
                </c:pt>
                <c:pt idx="8">
                  <c:v>6.0</c:v>
                </c:pt>
                <c:pt idx="9">
                  <c:v>8.0</c:v>
                </c:pt>
                <c:pt idx="10">
                  <c:v>6.0</c:v>
                </c:pt>
                <c:pt idx="11">
                  <c:v>10.0</c:v>
                </c:pt>
                <c:pt idx="13">
                  <c:v>13.0</c:v>
                </c:pt>
                <c:pt idx="14">
                  <c:v>11.0</c:v>
                </c:pt>
                <c:pt idx="15">
                  <c:v>3.0</c:v>
                </c:pt>
                <c:pt idx="16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B1-4C2C-8851-BFAC13DC1D6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72762800"/>
        <c:axId val="2072769216"/>
      </c:barChart>
      <c:catAx>
        <c:axId val="207276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769216"/>
        <c:crosses val="autoZero"/>
        <c:auto val="1"/>
        <c:lblAlgn val="ctr"/>
        <c:lblOffset val="100"/>
        <c:noMultiLvlLbl val="0"/>
      </c:catAx>
      <c:valAx>
        <c:axId val="20727692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 dirty="0"/>
                  <a:t># of Reports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76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fld id="{B5645A7A-521F-45E6-B36C-785C39C8096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73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31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fld id="{1050DB6E-FCCD-4014-B827-5DC8D65B69C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20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9634E-E7B5-4C3C-9CF7-FFEDD0E2269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9442" name="Rectangle 7"/>
          <p:cNvSpPr txBox="1">
            <a:spLocks noGrp="1" noChangeArrowheads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1" tIns="46586" rIns="93171" bIns="46586" anchor="b"/>
          <a:lstStyle/>
          <a:p>
            <a:pPr algn="r" defTabSz="931863" eaLnBrk="1" hangingPunct="1"/>
            <a:fld id="{1791865C-E978-4600-9FC9-101084C45B85}" type="slidenum">
              <a:rPr lang="en-US" sz="1200"/>
              <a:pPr algn="r" defTabSz="931863" eaLnBrk="1" hangingPunct="1"/>
              <a:t>1</a:t>
            </a:fld>
            <a:endParaRPr lang="en-US" sz="1200" dirty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3171" tIns="46586" rIns="93171" bIns="46586"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32054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A18B19-01AB-4337-9DC1-C376C8219462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53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0DB6E-FCCD-4014-B827-5DC8D65B69C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52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0DB6E-FCCD-4014-B827-5DC8D65B69C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91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0DB6E-FCCD-4014-B827-5DC8D65B69C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22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AD4269-783F-4E63-A7F2-28C7611F2FD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15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0DB6E-FCCD-4014-B827-5DC8D65B69C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78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0DB6E-FCCD-4014-B827-5DC8D65B69C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61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84FE3-1FA1-4FD4-B2EF-A5BBAD9C7E1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09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sz="1200" baseline="0" dirty="0"/>
          </a:p>
          <a:p>
            <a:pPr defTabSz="931774"/>
            <a:endParaRPr lang="en-US" sz="1200" baseline="0" dirty="0"/>
          </a:p>
          <a:p>
            <a:pPr defTabSz="931774"/>
            <a:endParaRPr lang="en-US" sz="1200" baseline="0" dirty="0"/>
          </a:p>
          <a:p>
            <a:pPr defTabSz="931774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0DB6E-FCCD-4014-B827-5DC8D65B69C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49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0DB6E-FCCD-4014-B827-5DC8D65B69C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6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84FE3-1FA1-4FD4-B2EF-A5BBAD9C7E1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91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0DB6E-FCCD-4014-B827-5DC8D65B69C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17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0DB6E-FCCD-4014-B827-5DC8D65B69C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86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0DB6E-FCCD-4014-B827-5DC8D65B69C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0DB6E-FCCD-4014-B827-5DC8D65B69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9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84FE3-1FA1-4FD4-B2EF-A5BBAD9C7E1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62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0DB6E-FCCD-4014-B827-5DC8D65B69C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0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06575-66F3-4F7D-A8FB-DC70951D378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12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30383-4A22-4C08-B3C2-A0EEB528BA9F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8593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0DB6E-FCCD-4014-B827-5DC8D65B69C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8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22F24-7D77-4842-881A-F6C86716E06E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655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B82E76-B89B-41FC-A9E4-392FA3BE20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0B72-01AA-4A57-9CCE-5F8127C4B2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9DFC-9C44-4326-AADC-AF35755A0F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BCB147-B42B-49F0-A641-E59AAD3D10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E080D-8A34-46E3-9F13-6CD9D3B9B7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A41551-D45E-4EC1-9776-F2F9860C35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905438-383A-4F3A-AA1C-850696345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1A252-E922-4DBE-93CB-D354CD9178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721C-F788-4D7A-BA3F-D8F4943EA7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F4A9C6-25EB-4405-BEB0-6313D22CB2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1EE01C-0EB1-40D2-B330-99091D4489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49990-C5BC-4BE0-823D-FA144CEE75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5"/>
          <p:cNvSpPr>
            <a:spLocks noGrp="1" noChangeArrowheads="1"/>
          </p:cNvSpPr>
          <p:nvPr>
            <p:ph type="ctrTitle" idx="4294967295"/>
          </p:nvPr>
        </p:nvSpPr>
        <p:spPr>
          <a:xfrm>
            <a:off x="420641" y="1878227"/>
            <a:ext cx="8491537" cy="2009561"/>
          </a:xfrm>
        </p:spPr>
        <p:txBody>
          <a:bodyPr anchor="ctr">
            <a:noAutofit/>
          </a:bodyPr>
          <a:lstStyle/>
          <a:p>
            <a:pPr algn="ctr"/>
            <a:r>
              <a:rPr lang="en-US" sz="2800" cap="none" dirty="0"/>
              <a:t>Implementation of the </a:t>
            </a:r>
            <a:br>
              <a:rPr lang="en-US" sz="2800" cap="none" dirty="0"/>
            </a:br>
            <a:r>
              <a:rPr lang="en-US" sz="2800" cap="none" dirty="0"/>
              <a:t>North American Emission Control Area </a:t>
            </a:r>
            <a:br>
              <a:rPr lang="en-US" sz="2800" cap="none" dirty="0"/>
            </a:br>
            <a:r>
              <a:rPr lang="en-US" sz="2800" cap="none" dirty="0"/>
              <a:t>in the United States: </a:t>
            </a:r>
            <a:br>
              <a:rPr lang="en-US" sz="2800" cap="none" dirty="0"/>
            </a:br>
            <a:r>
              <a:rPr lang="en-US" sz="2800" i="1" cap="none" dirty="0"/>
              <a:t>Lessons Learned for a Mexican ECA</a:t>
            </a:r>
          </a:p>
        </p:txBody>
      </p:sp>
      <p:sp>
        <p:nvSpPr>
          <p:cNvPr id="188419" name="Rectangle 16"/>
          <p:cNvSpPr>
            <a:spLocks noGrp="1" noChangeArrowheads="1"/>
          </p:cNvSpPr>
          <p:nvPr>
            <p:ph type="subTitle" idx="4294967295"/>
          </p:nvPr>
        </p:nvSpPr>
        <p:spPr>
          <a:xfrm>
            <a:off x="1332606" y="4103717"/>
            <a:ext cx="6630987" cy="469900"/>
          </a:xfrm>
        </p:spPr>
        <p:txBody>
          <a:bodyPr>
            <a:no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Angela Bandemehr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U.S. EPA Office of International and Tribal Affairs</a:t>
            </a:r>
          </a:p>
          <a:p>
            <a:pPr marL="0" indent="0" algn="ctr">
              <a:buFont typeface="Wingdings" pitchFamily="2" charset="2"/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400" b="1" i="1" dirty="0">
                <a:solidFill>
                  <a:schemeClr val="tx2"/>
                </a:solidFill>
              </a:rPr>
              <a:t>Long Beach, California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December 12</a:t>
            </a:r>
            <a:r>
              <a:rPr lang="en-US" sz="2400" b="1" i="1" dirty="0">
                <a:solidFill>
                  <a:schemeClr val="tx2"/>
                </a:solidFill>
              </a:rPr>
              <a:t>, 2016</a:t>
            </a:r>
          </a:p>
          <a:p>
            <a:pPr marL="0" indent="0" algn="ctr">
              <a:buFont typeface="Wingdings" pitchFamily="2" charset="2"/>
              <a:buNone/>
            </a:pPr>
            <a:endParaRPr lang="en-US" sz="2400" b="1" i="1" dirty="0">
              <a:solidFill>
                <a:schemeClr val="tx2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400" b="1" dirty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0070C0"/>
              </a:solidFill>
              <a:cs typeface="Tahoma" pitchFamily="34" charset="0"/>
            </a:endParaRPr>
          </a:p>
        </p:txBody>
      </p:sp>
      <p:pic>
        <p:nvPicPr>
          <p:cNvPr id="188420" name="Picture 5" descr="epas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8252" y="457200"/>
            <a:ext cx="2095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29" y="1053969"/>
            <a:ext cx="7408507" cy="555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892729" y="474851"/>
            <a:ext cx="8049005" cy="747069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2020 Projected ECA pm2.5 reductions  </a:t>
            </a:r>
          </a:p>
        </p:txBody>
      </p:sp>
      <p:pic>
        <p:nvPicPr>
          <p:cNvPr id="4" name="Picture 3" descr="epa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332" y="5372100"/>
            <a:ext cx="2095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322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23440" y="1355317"/>
            <a:ext cx="7333129" cy="51759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6012" y="381750"/>
            <a:ext cx="7607987" cy="1979466"/>
          </a:xfrm>
        </p:spPr>
        <p:txBody>
          <a:bodyPr>
            <a:normAutofit/>
          </a:bodyPr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sz="2400" dirty="0"/>
              <a:t>2020 Projected ECA Ozone Reductions </a:t>
            </a:r>
          </a:p>
        </p:txBody>
      </p:sp>
      <p:pic>
        <p:nvPicPr>
          <p:cNvPr id="8" name="Picture 7" descr="epa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7545" y="5479677"/>
            <a:ext cx="2095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955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62074" y="1398341"/>
            <a:ext cx="7503426" cy="3886200"/>
          </a:xfrm>
        </p:spPr>
        <p:txBody>
          <a:bodyPr>
            <a:noAutofit/>
          </a:bodyPr>
          <a:lstStyle/>
          <a:p>
            <a:r>
              <a:rPr lang="en-US" sz="2800" dirty="0"/>
              <a:t>Results from US  west, east and Gulf coast air quality monitoring shows average </a:t>
            </a:r>
            <a:r>
              <a:rPr lang="en-US" sz="2800" b="1" u="sng" dirty="0"/>
              <a:t>74% reduction in ambient PM2.5 levels </a:t>
            </a:r>
          </a:p>
          <a:p>
            <a:r>
              <a:rPr lang="en-US" sz="2800" dirty="0"/>
              <a:t>These reductions are definitively linked to the use of cleaner marine fuels required by California and the NA ECA</a:t>
            </a:r>
          </a:p>
          <a:p>
            <a:r>
              <a:rPr lang="en-US" sz="2800" dirty="0"/>
              <a:t>These reductions reflect air quality data collected before and after the switch to 0.1 % sulfur ECA fuels</a:t>
            </a:r>
          </a:p>
          <a:p>
            <a:r>
              <a:rPr lang="en-US" sz="2800" dirty="0"/>
              <a:t>You cannot get such results from emission controls on land-based sources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2074" y="392944"/>
            <a:ext cx="7481029" cy="949247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AIR QUALITY GAINS FROM MARINE FUEL SULFUR STANDARDS</a:t>
            </a:r>
            <a:endParaRPr lang="en-US" sz="5400" dirty="0"/>
          </a:p>
        </p:txBody>
      </p:sp>
      <p:pic>
        <p:nvPicPr>
          <p:cNvPr id="7" name="Picture 5" descr="epas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5136" y="5397926"/>
            <a:ext cx="2095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9582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62074" y="280978"/>
            <a:ext cx="7481029" cy="9492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sz="2400" dirty="0"/>
              <a:t>IMPLEMENTATION OF THE ECA IN THE USA –AIR QUALITY GAINS FROM MARINE FUEL SULFUR STANDARDS 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75" y="1286208"/>
            <a:ext cx="7058025" cy="4838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723" y="6124908"/>
            <a:ext cx="830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Percent change in annual average PM2.5 from marine vessel RFO combustion </a:t>
            </a:r>
          </a:p>
          <a:p>
            <a:r>
              <a:rPr lang="en-US" dirty="0"/>
              <a:t>From pre-NA-ECA (2010-2011 to NA-ECA 0.1% S (2015) – </a:t>
            </a:r>
            <a:r>
              <a:rPr lang="en-US" dirty="0" err="1"/>
              <a:t>Kotchenruther</a:t>
            </a:r>
            <a:r>
              <a:rPr lang="en-US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587408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sz="quarter" idx="13"/>
          </p:nvPr>
        </p:nvSpPr>
        <p:spPr>
          <a:xfrm>
            <a:off x="650034" y="2139696"/>
            <a:ext cx="8382000" cy="487680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US Coast Guard (USCG) is lead for vessels – verify compliance with Annex VI/ECA during vessel exams</a:t>
            </a:r>
          </a:p>
          <a:p>
            <a:pPr lvl="0"/>
            <a:r>
              <a:rPr lang="en-US" sz="2800" dirty="0"/>
              <a:t>EPA is lead for protection of human health and air quality</a:t>
            </a:r>
          </a:p>
          <a:p>
            <a:pPr>
              <a:defRPr/>
            </a:pPr>
            <a:r>
              <a:rPr lang="en-US" sz="2800" dirty="0"/>
              <a:t>Coast Guard and EPA are jointly: </a:t>
            </a:r>
          </a:p>
          <a:p>
            <a:pPr lvl="1">
              <a:defRPr/>
            </a:pPr>
            <a:r>
              <a:rPr lang="en-US" sz="2400" dirty="0"/>
              <a:t>Enforcing the ECA</a:t>
            </a:r>
          </a:p>
          <a:p>
            <a:pPr lvl="1">
              <a:defRPr/>
            </a:pPr>
            <a:r>
              <a:rPr lang="en-US" sz="2400" dirty="0"/>
              <a:t>Developing a vessel fuel sampling program</a:t>
            </a:r>
          </a:p>
          <a:p>
            <a:pPr lvl="1">
              <a:defRPr/>
            </a:pPr>
            <a:r>
              <a:rPr lang="en-US" sz="2400" dirty="0"/>
              <a:t>Coordinating with Canada and the EU on enforcement</a:t>
            </a:r>
          </a:p>
        </p:txBody>
      </p:sp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668695" y="1004177"/>
            <a:ext cx="8001001" cy="1135519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IMPLEMENTATION OF THE ECA IN THE USA – OVERALL APPROACH</a:t>
            </a:r>
          </a:p>
        </p:txBody>
      </p:sp>
      <p:pic>
        <p:nvPicPr>
          <p:cNvPr id="4" name="Picture 5" descr="epas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9389" y="5642032"/>
            <a:ext cx="2095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1945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993" y="597420"/>
            <a:ext cx="7097969" cy="743877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IMPLEMENTATION OF THE ECA IN THE USA – </a:t>
            </a:r>
            <a:r>
              <a:rPr lang="en-US" altLang="en-US" sz="2400"/>
              <a:t>FUEL </a:t>
            </a:r>
            <a:r>
              <a:rPr lang="en-US" altLang="en-US" sz="2400" dirty="0" err="1" smtClean="0"/>
              <a:t>AVAILAbility</a:t>
            </a:r>
            <a:endParaRPr lang="en-US" sz="2400" dirty="0"/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518985" y="2468662"/>
          <a:ext cx="7933038" cy="340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970993" y="1452999"/>
            <a:ext cx="76691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are seeing good compliance with fuel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Compliant fuel is available in US and most regions globally</a:t>
            </a:r>
          </a:p>
        </p:txBody>
      </p:sp>
      <p:pic>
        <p:nvPicPr>
          <p:cNvPr id="5" name="Picture 5" descr="epa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2844" y="5521493"/>
            <a:ext cx="2095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0548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570382" y="799514"/>
            <a:ext cx="6438707" cy="5884954"/>
          </a:xfrm>
        </p:spPr>
        <p:txBody>
          <a:bodyPr>
            <a:noAutofit/>
          </a:bodyPr>
          <a:lstStyle/>
          <a:p>
            <a:r>
              <a:rPr lang="en-US" sz="2400" dirty="0"/>
              <a:t>Environment Ministers endorse projects under Commission for Environmental Cooperation</a:t>
            </a:r>
          </a:p>
          <a:p>
            <a:pPr lvl="1"/>
            <a:r>
              <a:rPr lang="en-US" sz="2400" dirty="0"/>
              <a:t>Phase I ECA– 2014-1015: technical analyses</a:t>
            </a:r>
          </a:p>
          <a:p>
            <a:pPr lvl="1"/>
            <a:r>
              <a:rPr lang="en-US" sz="2400" dirty="0"/>
              <a:t>Phase II ECA – 2016 – 2017: IMO proposal</a:t>
            </a:r>
          </a:p>
          <a:p>
            <a:pPr lvl="1"/>
            <a:r>
              <a:rPr lang="en-US" sz="2400" dirty="0"/>
              <a:t>Fuel Sulfur Enforcement – 2016-2017: exchange lessons learned in North America</a:t>
            </a:r>
          </a:p>
          <a:p>
            <a:endParaRPr lang="en-US" sz="1200" dirty="0"/>
          </a:p>
          <a:p>
            <a:r>
              <a:rPr lang="en-US" sz="2400" dirty="0"/>
              <a:t>Presidential-level commitment made at the North American Leaders Summit (June 2016)</a:t>
            </a:r>
          </a:p>
          <a:p>
            <a:pPr marL="0" indent="0">
              <a:buNone/>
            </a:pPr>
            <a:endParaRPr lang="en-US" sz="1200" dirty="0"/>
          </a:p>
          <a:p>
            <a:pPr marL="468630" lvl="1" indent="0">
              <a:buNone/>
            </a:pPr>
            <a:r>
              <a:rPr lang="en-US" sz="2000" dirty="0"/>
              <a:t>“We are committed […] to work together and through the International Maritime Organization (IMO) to support implementation of a North American Emission Control Area that includes Mexico.”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3720" y="2054021"/>
            <a:ext cx="2386584" cy="1979466"/>
          </a:xfrm>
        </p:spPr>
        <p:txBody>
          <a:bodyPr>
            <a:normAutofit/>
          </a:bodyPr>
          <a:lstStyle/>
          <a:p>
            <a:r>
              <a:rPr lang="en-US" sz="2000" dirty="0"/>
              <a:t>High level commitment to working with </a:t>
            </a:r>
            <a:r>
              <a:rPr lang="en-US" sz="2000" dirty="0" err="1"/>
              <a:t>mexico</a:t>
            </a:r>
            <a:r>
              <a:rPr lang="en-US" sz="2000" dirty="0"/>
              <a:t> on an </a:t>
            </a:r>
            <a:r>
              <a:rPr lang="en-US" sz="2000" dirty="0" err="1"/>
              <a:t>eca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593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28550804"/>
              </p:ext>
            </p:extLst>
          </p:nvPr>
        </p:nvGraphicFramePr>
        <p:xfrm>
          <a:off x="774447" y="2400300"/>
          <a:ext cx="783666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75"/>
                <a:gridCol w="1368106"/>
                <a:gridCol w="1422830"/>
                <a:gridCol w="1532278"/>
                <a:gridCol w="1176571"/>
              </a:tblGrid>
              <a:tr h="2920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BC</a:t>
                      </a:r>
                      <a:endParaRPr lang="en-US" dirty="0"/>
                    </a:p>
                  </a:txBody>
                  <a:tcPr/>
                </a:tc>
              </a:tr>
              <a:tr h="439012">
                <a:tc>
                  <a:txBody>
                    <a:bodyPr/>
                    <a:lstStyle/>
                    <a:p>
                      <a:r>
                        <a:rPr lang="en-US" dirty="0" smtClean="0"/>
                        <a:t>2030 no MX ECA + MARPOL Annex 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12,738,000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1,472,000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6,200</a:t>
                      </a:r>
                      <a:endParaRPr lang="en-US" dirty="0"/>
                    </a:p>
                  </a:txBody>
                  <a:tcPr/>
                </a:tc>
              </a:tr>
              <a:tr h="439012">
                <a:tc>
                  <a:txBody>
                    <a:bodyPr/>
                    <a:lstStyle/>
                    <a:p>
                      <a:r>
                        <a:rPr lang="en-US" dirty="0" smtClean="0"/>
                        <a:t>2030 with MX ECA + MARPOL Annex 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2,372,000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289,000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1,800</a:t>
                      </a:r>
                      <a:endParaRPr lang="en-US" dirty="0"/>
                    </a:p>
                  </a:txBody>
                  <a:tcPr/>
                </a:tc>
              </a:tr>
              <a:tr h="439012">
                <a:tc>
                  <a:txBody>
                    <a:bodyPr/>
                    <a:lstStyle/>
                    <a:p>
                      <a:r>
                        <a:rPr lang="en-US" dirty="0" smtClean="0"/>
                        <a:t>Emissions Avoided 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tonnes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10,366,000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1,183,000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4,400</a:t>
                      </a:r>
                      <a:endParaRPr lang="en-US" dirty="0"/>
                    </a:p>
                  </a:txBody>
                  <a:tcPr/>
                </a:tc>
              </a:tr>
              <a:tr h="439012">
                <a:tc>
                  <a:txBody>
                    <a:bodyPr/>
                    <a:lstStyle/>
                    <a:p>
                      <a:r>
                        <a:rPr lang="en-US" dirty="0" smtClean="0"/>
                        <a:t>Emissions Avoided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 </a:t>
                      </a:r>
                      <a:endParaRPr lang="mr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 </a:t>
                      </a:r>
                      <a:endParaRPr lang="mr-IN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7539" y="885972"/>
            <a:ext cx="6610476" cy="1979466"/>
          </a:xfrm>
        </p:spPr>
        <p:txBody>
          <a:bodyPr/>
          <a:lstStyle/>
          <a:p>
            <a:pPr algn="ctr"/>
            <a:r>
              <a:rPr lang="en-US" dirty="0" smtClean="0"/>
              <a:t>Emissions reductions with a Mexican </a:t>
            </a:r>
            <a:r>
              <a:rPr lang="en-US" dirty="0" err="1" smtClean="0"/>
              <a:t>eca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much greater than with global </a:t>
            </a:r>
            <a:r>
              <a:rPr lang="en-US" dirty="0" err="1" smtClean="0"/>
              <a:t>marpol</a:t>
            </a:r>
            <a:r>
              <a:rPr lang="en-US" dirty="0" smtClean="0"/>
              <a:t> fuel standard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01939" y="5875020"/>
            <a:ext cx="4431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</a:t>
            </a:r>
            <a:r>
              <a:rPr lang="mr-IN" dirty="0" smtClean="0"/>
              <a:t>EPA-160-R-15-001</a:t>
            </a:r>
            <a:r>
              <a:rPr lang="en-US" dirty="0" smtClean="0"/>
              <a:t>,</a:t>
            </a:r>
            <a:r>
              <a:rPr lang="mr-IN" dirty="0" smtClean="0"/>
              <a:t> </a:t>
            </a:r>
            <a:r>
              <a:rPr lang="mr-IN" dirty="0" err="1"/>
              <a:t>May</a:t>
            </a:r>
            <a:r>
              <a:rPr lang="mr-IN" dirty="0"/>
              <a:t> 2015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7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591" y="874680"/>
            <a:ext cx="7028372" cy="914400"/>
          </a:xfrm>
        </p:spPr>
        <p:txBody>
          <a:bodyPr>
            <a:normAutofit/>
          </a:bodyPr>
          <a:lstStyle/>
          <a:p>
            <a:r>
              <a:rPr lang="en-US" sz="3200" dirty="0"/>
              <a:t>Cost-Benefit of AN ECA</a:t>
            </a:r>
            <a:endParaRPr lang="en-US" sz="3200" b="1" dirty="0"/>
          </a:p>
        </p:txBody>
      </p:sp>
      <p:pic>
        <p:nvPicPr>
          <p:cNvPr id="5" name="Picture 5" descr="epas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1258" y="5277173"/>
            <a:ext cx="2095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282552"/>
              </p:ext>
            </p:extLst>
          </p:nvPr>
        </p:nvGraphicFramePr>
        <p:xfrm>
          <a:off x="1160203" y="1780357"/>
          <a:ext cx="6854269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47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6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Estimated</a:t>
                      </a:r>
                      <a:r>
                        <a:rPr lang="en-US" sz="2800" baseline="0" dirty="0"/>
                        <a:t> B</a:t>
                      </a:r>
                      <a:r>
                        <a:rPr lang="en-US" sz="2800" dirty="0"/>
                        <a:t>enefits in 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Mexico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960">
                <a:tc>
                  <a:txBody>
                    <a:bodyPr/>
                    <a:lstStyle/>
                    <a:p>
                      <a:r>
                        <a:rPr lang="en-US" sz="2400" dirty="0"/>
                        <a:t>Average</a:t>
                      </a:r>
                      <a:r>
                        <a:rPr lang="en-US" sz="2400" baseline="0" dirty="0"/>
                        <a:t> prevented premature deaths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21,000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Average Health Cost Benefits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$ 190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$ 58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Benefit</a:t>
                      </a:r>
                      <a:r>
                        <a:rPr lang="en-US" sz="2400" baseline="0" dirty="0"/>
                        <a:t> to Cost R</a:t>
                      </a:r>
                      <a:r>
                        <a:rPr lang="en-US" sz="2400" dirty="0"/>
                        <a:t>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60:1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20:1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15097" y="329547"/>
            <a:ext cx="5005925" cy="3886200"/>
          </a:xfrm>
        </p:spPr>
        <p:txBody>
          <a:bodyPr>
            <a:noAutofit/>
          </a:bodyPr>
          <a:lstStyle/>
          <a:p>
            <a:r>
              <a:rPr lang="en-US" sz="2800" dirty="0"/>
              <a:t>MARPOL Annex VI provides flexibility for every member State</a:t>
            </a:r>
          </a:p>
          <a:p>
            <a:r>
              <a:rPr lang="en-US" sz="2800" dirty="0"/>
              <a:t>MARPOL Annex VI – Regulation 18.1: “Parties </a:t>
            </a:r>
            <a:r>
              <a:rPr lang="en-US" sz="2800" u="sng" dirty="0"/>
              <a:t>shall take all reasonable steps to promote</a:t>
            </a:r>
            <a:r>
              <a:rPr lang="en-US" sz="2800" dirty="0"/>
              <a:t> the availability of fuel oils…”</a:t>
            </a:r>
          </a:p>
          <a:p>
            <a:r>
              <a:rPr lang="en-US" sz="2800" dirty="0"/>
              <a:t>Phase I of CEC Mexico ECA project found that clean fuel demand associated with a Mexican ECA will be met by the global marine fuel refining and distribution community</a:t>
            </a:r>
          </a:p>
        </p:txBody>
      </p:sp>
      <p:pic>
        <p:nvPicPr>
          <p:cNvPr id="4" name="Picture 5" descr="epas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269" y="5478087"/>
            <a:ext cx="2095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19497" y="853976"/>
            <a:ext cx="3067050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/>
              <a:t>SUPPLY of eca compliant fuel for A Mexican eca</a:t>
            </a:r>
          </a:p>
        </p:txBody>
      </p:sp>
    </p:spTree>
    <p:extLst>
      <p:ext uri="{BB962C8B-B14F-4D97-AF65-F5344CB8AC3E}">
        <p14:creationId xmlns:p14="http://schemas.microsoft.com/office/powerpoint/2010/main" val="9243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7432" y="1647825"/>
            <a:ext cx="8153400" cy="4343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An ECA puts in place stringent standards for ship emissions (SOx, NOx, PM)</a:t>
            </a:r>
          </a:p>
          <a:p>
            <a:r>
              <a:rPr lang="en-US" sz="2800" dirty="0"/>
              <a:t>ECAs can be established under the Air Pollution Annex of the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International Maritime Organization’s Convention on the Prevention of Pollution from Ships (MARPOL Annex VI)</a:t>
            </a:r>
          </a:p>
          <a:p>
            <a:r>
              <a:rPr lang="en-US" sz="2800" dirty="0"/>
              <a:t>MARPOL Annex VI also establishes global standards that are much less stringent</a:t>
            </a:r>
          </a:p>
          <a:p>
            <a:r>
              <a:rPr lang="en-US" sz="2800" dirty="0"/>
              <a:t>ECAs provide substantially more public health benefits than MARPOL Annex VI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710" y="725600"/>
            <a:ext cx="7028372" cy="914400"/>
          </a:xfrm>
        </p:spPr>
        <p:txBody>
          <a:bodyPr>
            <a:normAutofit/>
          </a:bodyPr>
          <a:lstStyle/>
          <a:p>
            <a:r>
              <a:rPr lang="en-US" sz="3200" dirty="0"/>
              <a:t>What is an ECA?</a:t>
            </a:r>
            <a:endParaRPr lang="en-US" sz="3200" b="1" i="1" dirty="0"/>
          </a:p>
        </p:txBody>
      </p:sp>
      <p:pic>
        <p:nvPicPr>
          <p:cNvPr id="5" name="Picture 5" descr="epas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332" y="5372100"/>
            <a:ext cx="2095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0525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968276"/>
            <a:ext cx="3067050" cy="197946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</a:pPr>
            <a:r>
              <a:rPr lang="en-US" sz="2800" dirty="0"/>
              <a:t>SUPPLY of eca compliant fuel for A Mexican eca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86296"/>
            <a:ext cx="4325740" cy="291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06978" y="968276"/>
            <a:ext cx="35274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+mn-lt"/>
              </a:rPr>
              <a:t>Mexico is a very minor provider of marine fuels to the global shipping sector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Mexico’s production of heavy marine fuel (IFO) is small and decreasing</a:t>
            </a:r>
            <a:endParaRPr lang="en-US" sz="2400" i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+mn-lt"/>
              </a:rPr>
              <a:t>The global marine fuel sector will adapt and provide for the needs of a potential Mexican ECA</a:t>
            </a:r>
          </a:p>
          <a:p>
            <a:endParaRPr lang="en-US" sz="2400" i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650" y="2824629"/>
            <a:ext cx="3592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Sales of fuels 2007-2014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01026" y="6204130"/>
            <a:ext cx="2122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 source: PEMEX</a:t>
            </a:r>
          </a:p>
        </p:txBody>
      </p:sp>
      <p:pic>
        <p:nvPicPr>
          <p:cNvPr id="8" name="Picture 5" descr="epa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4269" y="5478087"/>
            <a:ext cx="2095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0387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65953" y="852141"/>
            <a:ext cx="5005925" cy="3886200"/>
          </a:xfrm>
        </p:spPr>
        <p:txBody>
          <a:bodyPr>
            <a:noAutofit/>
          </a:bodyPr>
          <a:lstStyle/>
          <a:p>
            <a:r>
              <a:rPr lang="en-US" sz="2800" dirty="0"/>
              <a:t>Build on Mexico’s existing MARPOL Port State Control regime to enforce MARPOL Annex VI</a:t>
            </a:r>
          </a:p>
          <a:p>
            <a:r>
              <a:rPr lang="en-US" sz="2800" dirty="0"/>
              <a:t>Fuel sampling  is an easy and definitive way to determine compliance</a:t>
            </a:r>
          </a:p>
          <a:p>
            <a:r>
              <a:rPr lang="en-US" sz="2800" dirty="0"/>
              <a:t>One year grace period between entry into force and enforceability of the ECA allows for preparations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211" y="1421476"/>
            <a:ext cx="2870385" cy="1979466"/>
          </a:xfrm>
        </p:spPr>
        <p:txBody>
          <a:bodyPr>
            <a:noAutofit/>
          </a:bodyPr>
          <a:lstStyle/>
          <a:p>
            <a:r>
              <a:rPr lang="en-US" sz="3200" dirty="0"/>
              <a:t>Lessons Learned</a:t>
            </a:r>
          </a:p>
        </p:txBody>
      </p:sp>
      <p:pic>
        <p:nvPicPr>
          <p:cNvPr id="4" name="Picture 5" descr="epas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269" y="5478087"/>
            <a:ext cx="2095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6296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417985" y="1055166"/>
            <a:ext cx="4224528" cy="3886200"/>
          </a:xfrm>
        </p:spPr>
        <p:txBody>
          <a:bodyPr>
            <a:noAutofit/>
          </a:bodyPr>
          <a:lstStyle/>
          <a:p>
            <a:r>
              <a:rPr lang="en-US" sz="2800" dirty="0"/>
              <a:t>Without an ECA, increased shipping traffic will increase pollutant levels</a:t>
            </a:r>
          </a:p>
          <a:p>
            <a:r>
              <a:rPr lang="en-US" sz="2800" dirty="0"/>
              <a:t>Reduces PM2.5, sulfur dioxide, ozone levels</a:t>
            </a:r>
          </a:p>
          <a:p>
            <a:r>
              <a:rPr lang="en-US" sz="2800" dirty="0"/>
              <a:t>Improved air quality</a:t>
            </a:r>
          </a:p>
          <a:p>
            <a:r>
              <a:rPr lang="en-US" sz="2800" dirty="0"/>
              <a:t>Fewer deaths and illnesses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120" y="1055166"/>
            <a:ext cx="2278285" cy="2996525"/>
          </a:xfrm>
        </p:spPr>
        <p:txBody>
          <a:bodyPr>
            <a:normAutofit/>
          </a:bodyPr>
          <a:lstStyle/>
          <a:p>
            <a:r>
              <a:rPr lang="en-US" sz="2400" dirty="0"/>
              <a:t>BENEFITS TO MEXICO OF AN ECA</a:t>
            </a:r>
            <a:endParaRPr lang="en-US" sz="2000" dirty="0"/>
          </a:p>
        </p:txBody>
      </p:sp>
      <p:pic>
        <p:nvPicPr>
          <p:cNvPr id="4" name="Picture 5" descr="epas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4763" y="5029200"/>
            <a:ext cx="2095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8202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820509" y="501186"/>
            <a:ext cx="5421560" cy="3886200"/>
          </a:xfrm>
        </p:spPr>
        <p:txBody>
          <a:bodyPr>
            <a:noAutofit/>
          </a:bodyPr>
          <a:lstStyle/>
          <a:p>
            <a:r>
              <a:rPr lang="en-US" sz="2800" dirty="0"/>
              <a:t>Because ships have high pollutant emissions compared to other sources, such high emissions reductions and health gains are hard to obtain with other sources </a:t>
            </a:r>
          </a:p>
          <a:p>
            <a:r>
              <a:rPr lang="en-US" sz="2800" dirty="0"/>
              <a:t>Tremendous health benefits of an ECA, more protective than global standards</a:t>
            </a:r>
          </a:p>
          <a:p>
            <a:r>
              <a:rPr lang="en-US" sz="2800" dirty="0"/>
              <a:t>Good experiences in the US implementing the NA ECA</a:t>
            </a:r>
          </a:p>
          <a:p>
            <a:r>
              <a:rPr lang="en-US" sz="2800" dirty="0"/>
              <a:t>US lessons learned are being shared with Mexico for the development of an ECA</a:t>
            </a:r>
          </a:p>
        </p:txBody>
      </p:sp>
      <p:sp>
        <p:nvSpPr>
          <p:cNvPr id="212994" name="AutoShape 2"/>
          <p:cNvSpPr>
            <a:spLocks noGrp="1" noChangeArrowheads="1"/>
          </p:cNvSpPr>
          <p:nvPr>
            <p:ph type="title"/>
          </p:nvPr>
        </p:nvSpPr>
        <p:spPr>
          <a:xfrm>
            <a:off x="323088" y="1282236"/>
            <a:ext cx="3020014" cy="1979466"/>
          </a:xfrm>
        </p:spPr>
        <p:txBody>
          <a:bodyPr>
            <a:normAutofit/>
          </a:bodyPr>
          <a:lstStyle/>
          <a:p>
            <a:r>
              <a:rPr lang="en-US" sz="3200" dirty="0"/>
              <a:t>Summary</a:t>
            </a:r>
          </a:p>
        </p:txBody>
      </p:sp>
      <p:pic>
        <p:nvPicPr>
          <p:cNvPr id="4" name="Picture 5" descr="epas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7242" y="5414477"/>
            <a:ext cx="2095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757830" y="1230546"/>
            <a:ext cx="4809700" cy="3886200"/>
          </a:xfrm>
        </p:spPr>
        <p:txBody>
          <a:bodyPr>
            <a:noAutofit/>
          </a:bodyPr>
          <a:lstStyle/>
          <a:p>
            <a:r>
              <a:rPr lang="en-US" sz="2400" dirty="0"/>
              <a:t>Ships use some of dirtiest fuel</a:t>
            </a:r>
          </a:p>
          <a:p>
            <a:r>
              <a:rPr lang="en-US" sz="2400" dirty="0"/>
              <a:t>This is why such benefits are seen</a:t>
            </a:r>
          </a:p>
          <a:p>
            <a:pPr>
              <a:buNone/>
            </a:pPr>
            <a:r>
              <a:rPr lang="en-US" sz="2400" dirty="0"/>
              <a:t>   from ECA clean fuel standards</a:t>
            </a:r>
          </a:p>
          <a:p>
            <a:r>
              <a:rPr lang="en-US" sz="2400" dirty="0"/>
              <a:t>The global fuel limit is 3.5% sulfur </a:t>
            </a:r>
          </a:p>
          <a:p>
            <a:pPr>
              <a:buNone/>
            </a:pPr>
            <a:r>
              <a:rPr lang="en-US" sz="2400" dirty="0"/>
              <a:t>    (35,000 ppm sulfur)</a:t>
            </a:r>
          </a:p>
          <a:p>
            <a:pPr lvl="1"/>
            <a:r>
              <a:rPr lang="en-US" sz="2000" dirty="0"/>
              <a:t>Cars use 15 ppm sulfur fuel in US</a:t>
            </a:r>
          </a:p>
          <a:p>
            <a:r>
              <a:rPr lang="en-US" sz="2400" dirty="0"/>
              <a:t>ECA:  2012: 1% sulfur (10,000 ppm)</a:t>
            </a:r>
          </a:p>
          <a:p>
            <a:pPr>
              <a:buNone/>
            </a:pPr>
            <a:r>
              <a:rPr lang="en-US" sz="2400" dirty="0"/>
              <a:t>              2015: 0.1% sulfur (1,000 ppm)</a:t>
            </a:r>
          </a:p>
          <a:p>
            <a:pPr>
              <a:buNone/>
            </a:pPr>
            <a:r>
              <a:rPr lang="en-US" sz="2400" dirty="0"/>
              <a:t>              2016: 80% reduction of NOx</a:t>
            </a: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1921" y="1269666"/>
            <a:ext cx="2301003" cy="1979466"/>
          </a:xfrm>
        </p:spPr>
        <p:txBody>
          <a:bodyPr>
            <a:normAutofit/>
          </a:bodyPr>
          <a:lstStyle/>
          <a:p>
            <a:r>
              <a:rPr lang="en-US" sz="2400" dirty="0"/>
              <a:t>Why </a:t>
            </a:r>
            <a:r>
              <a:rPr lang="en-US" sz="2400" dirty="0" err="1"/>
              <a:t>ecaS</a:t>
            </a:r>
            <a:r>
              <a:rPr lang="en-US" sz="2400" dirty="0"/>
              <a:t> ARE IMPORTANT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922" y="3099498"/>
            <a:ext cx="24892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680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4710" y="2266950"/>
            <a:ext cx="8153400" cy="43434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dirty="0"/>
              <a:t>Findings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WHO: air pollution is the world’s largest single environmental health risk and caused almost 15% of all deaths in 2012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Ranks as the 8</a:t>
            </a:r>
            <a:r>
              <a:rPr lang="en-US" sz="2400" baseline="30000" dirty="0"/>
              <a:t>th</a:t>
            </a:r>
            <a:r>
              <a:rPr lang="en-US" sz="2400" dirty="0"/>
              <a:t> leading cause of deaths worldwide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Heart disease, strokes, lung cancer and other illnesses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/>
              <a:t>Global commitments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2014 UN resolution on air pollution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2015 World Health Assembly resolution on air pollution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710" y="501668"/>
            <a:ext cx="7028372" cy="914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Air POLLUTION IS A SEVERE HUMAN HEALTH PROBLEM: </a:t>
            </a:r>
            <a:r>
              <a:rPr lang="en-US" sz="3200" i="1" dirty="0"/>
              <a:t>recognized globally</a:t>
            </a:r>
            <a:endParaRPr lang="en-US" sz="3200" b="1" i="1" dirty="0"/>
          </a:p>
        </p:txBody>
      </p:sp>
      <p:pic>
        <p:nvPicPr>
          <p:cNvPr id="5" name="Picture 5" descr="epas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332" y="5465405"/>
            <a:ext cx="2095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3012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4542" y="317478"/>
            <a:ext cx="8048346" cy="1211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SHIPS ARE MAJOR SOURCE OF AIR POLLUTANTS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200" dirty="0"/>
              <a:t>NORTH AMERICAN SHIPPING ROUTES IN 2012 </a:t>
            </a:r>
            <a:br>
              <a:rPr lang="en-US" sz="2200" dirty="0"/>
            </a:br>
            <a:r>
              <a:rPr lang="en-US" i="1" dirty="0"/>
              <a:t>TRAFFIC IS PROJECTED TO GROW IN THE FUTURE</a:t>
            </a:r>
            <a:endParaRPr lang="en-US" sz="24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154" r="5154"/>
          <a:stretch>
            <a:fillRect/>
          </a:stretch>
        </p:blipFill>
        <p:spPr>
          <a:xfrm>
            <a:off x="1488616" y="1650999"/>
            <a:ext cx="6120198" cy="459014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488616" y="6334594"/>
            <a:ext cx="6120198" cy="699308"/>
          </a:xfrm>
        </p:spPr>
        <p:txBody>
          <a:bodyPr>
            <a:normAutofit/>
          </a:bodyPr>
          <a:lstStyle/>
          <a:p>
            <a:r>
              <a:rPr lang="en-US" sz="1600" dirty="0"/>
              <a:t>Source: University College – London; Kiln; IMO Third GHG Study 2015</a:t>
            </a:r>
          </a:p>
        </p:txBody>
      </p:sp>
      <p:pic>
        <p:nvPicPr>
          <p:cNvPr id="6" name="Picture 5" descr="epa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4622" y="5445998"/>
            <a:ext cx="2095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429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434455"/>
            <a:ext cx="61341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7003" y="6155501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Percent change (increase) in energy use and/or CO2 emissions attributed to growth in shipping within the Mexican modeling domain</a:t>
            </a:r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 bwMode="auto">
          <a:xfrm>
            <a:off x="622300" y="221805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latin typeface="+mj-lt"/>
                <a:ea typeface="+mj-ea"/>
                <a:cs typeface="+mj-cs"/>
              </a:rPr>
              <a:t>Mexican ship traffic projected to increase by 50-200% by 2030</a:t>
            </a:r>
            <a:endParaRPr kumimoji="0" lang="en-US" sz="28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527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04800" y="6313488"/>
            <a:ext cx="6005513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1100" dirty="0"/>
              <a:t>Source of inventory estimates:  C3 Marine NPRM (July, 2009)</a:t>
            </a:r>
          </a:p>
          <a:p>
            <a:r>
              <a:rPr kumimoji="1" lang="en-US" sz="1100" dirty="0"/>
              <a:t>Does not reflect IMO MARPOL Annex VI Amendments (October 2008)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1040347" y="1345557"/>
            <a:ext cx="7250632" cy="705665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+mn-lt"/>
              </a:rPr>
              <a:t>Ship Emissions Relative to Other Mobile Source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PM2.5 Emissions in U.S.</a:t>
            </a: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369888" y="206064"/>
            <a:ext cx="859155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latin typeface="+mj-lt"/>
              </a:rPr>
              <a:t>Why the US has an ECA:</a:t>
            </a:r>
          </a:p>
          <a:p>
            <a:pPr algn="ctr" eaLnBrk="1" hangingPunct="1"/>
            <a:r>
              <a:rPr lang="en-US" sz="2800" b="1" dirty="0">
                <a:latin typeface="+mj-lt"/>
              </a:rPr>
              <a:t>Ship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Emissions in a No Action Scenario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072806"/>
              </p:ext>
            </p:extLst>
          </p:nvPr>
        </p:nvGraphicFramePr>
        <p:xfrm>
          <a:off x="1580795" y="2253780"/>
          <a:ext cx="6573795" cy="3924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epa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2779" y="5175504"/>
            <a:ext cx="2095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769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287358" y="815183"/>
            <a:ext cx="4224528" cy="3886200"/>
          </a:xfrm>
        </p:spPr>
        <p:txBody>
          <a:bodyPr>
            <a:noAutofit/>
          </a:bodyPr>
          <a:lstStyle/>
          <a:p>
            <a:r>
              <a:rPr lang="en-US" sz="2800" dirty="0"/>
              <a:t>MARPOL Annex VI global controls are necessary but not sufficient</a:t>
            </a:r>
          </a:p>
          <a:p>
            <a:r>
              <a:rPr lang="en-US" sz="2800" dirty="0"/>
              <a:t>ECAs require cleaner fuels and lower emission standards</a:t>
            </a:r>
          </a:p>
          <a:p>
            <a:r>
              <a:rPr lang="en-US" sz="2800" dirty="0" smtClean="0"/>
              <a:t>Prefer</a:t>
            </a:r>
            <a:r>
              <a:rPr lang="en-US" sz="2800" dirty="0" smtClean="0"/>
              <a:t> to meet domestic </a:t>
            </a:r>
            <a:r>
              <a:rPr lang="en-US" sz="2800" dirty="0"/>
              <a:t>air quality goals </a:t>
            </a:r>
            <a:r>
              <a:rPr lang="en-US" sz="2800" dirty="0" smtClean="0"/>
              <a:t>with </a:t>
            </a:r>
            <a:r>
              <a:rPr lang="en-US" sz="2800" dirty="0"/>
              <a:t>an </a:t>
            </a:r>
            <a:r>
              <a:rPr lang="en-US" sz="2800" dirty="0" smtClean="0"/>
              <a:t>ECA</a:t>
            </a:r>
            <a:endParaRPr lang="en-US" sz="2800" dirty="0"/>
          </a:p>
          <a:p>
            <a:r>
              <a:rPr lang="en-US" sz="2800" dirty="0"/>
              <a:t>Consistent standards across all U.S. ports and internationally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120" y="1055166"/>
            <a:ext cx="2278285" cy="2996525"/>
          </a:xfrm>
        </p:spPr>
        <p:txBody>
          <a:bodyPr>
            <a:normAutofit/>
          </a:bodyPr>
          <a:lstStyle/>
          <a:p>
            <a:r>
              <a:rPr lang="en-US" sz="2400" dirty="0"/>
              <a:t>WHY THE USA HAS AN ECA</a:t>
            </a:r>
            <a:endParaRPr lang="en-US" sz="2000" dirty="0"/>
          </a:p>
        </p:txBody>
      </p:sp>
      <p:pic>
        <p:nvPicPr>
          <p:cNvPr id="4" name="Picture 5" descr="epas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4763" y="5029200"/>
            <a:ext cx="2095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405426" y="573578"/>
            <a:ext cx="7725320" cy="1587731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200" dirty="0"/>
              <a:t>U.S. Emission Control Areas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Content Placeholder 6" descr="ECAs Combined.jp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15" y="1895637"/>
            <a:ext cx="3960829" cy="34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405426" y="1317042"/>
            <a:ext cx="4343400" cy="530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/>
                <a:ea typeface="ＭＳ Ｐゴシック" pitchFamily="34" charset="-128"/>
                <a:cs typeface="Times New Roman" pitchFamily="18" charset="0"/>
              </a:rPr>
              <a:t>North American ECA</a:t>
            </a:r>
          </a:p>
          <a:p>
            <a:pPr lvl="1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ea typeface="ＭＳ Ｐゴシック" pitchFamily="34" charset="-128"/>
                <a:cs typeface="Times New Roman" pitchFamily="18" charset="0"/>
              </a:rPr>
              <a:t>US becomes party to MARPOL Annex VI:  January 8, 2009</a:t>
            </a:r>
          </a:p>
          <a:p>
            <a:pPr lvl="1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ea typeface="ＭＳ Ｐゴシック" pitchFamily="34" charset="-128"/>
                <a:cs typeface="Times New Roman" pitchFamily="18" charset="0"/>
              </a:rPr>
              <a:t>NA ECA proposed  by US/approved by IMO:  July 2009</a:t>
            </a:r>
          </a:p>
          <a:p>
            <a:pPr lvl="1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ea typeface="ＭＳ Ｐゴシック" pitchFamily="34" charset="-128"/>
                <a:cs typeface="Times New Roman" pitchFamily="18" charset="0"/>
              </a:rPr>
              <a:t>Adopted by IMO: March 26, 2010</a:t>
            </a:r>
          </a:p>
          <a:p>
            <a:pPr lvl="1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ea typeface="ＭＳ Ｐゴシック" pitchFamily="34" charset="-128"/>
                <a:cs typeface="Times New Roman" pitchFamily="18" charset="0"/>
              </a:rPr>
              <a:t>Entry-into-force: August 1, 2011</a:t>
            </a:r>
          </a:p>
          <a:p>
            <a:pPr lvl="1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ea typeface="ＭＳ Ｐゴシック" pitchFamily="34" charset="-128"/>
                <a:cs typeface="Times New Roman" pitchFamily="18" charset="0"/>
              </a:rPr>
              <a:t>Enforcement: August 1, 2012  </a:t>
            </a:r>
          </a:p>
          <a:p>
            <a:pPr lvl="1">
              <a:buSzPct val="120000"/>
              <a:buFont typeface="Arial" panose="020B0604020202020204" pitchFamily="34" charset="0"/>
              <a:buChar char="•"/>
              <a:defRPr/>
            </a:pPr>
            <a:endParaRPr lang="en-US" sz="1800" dirty="0">
              <a:effectLst/>
              <a:ea typeface="ＭＳ Ｐゴシック" pitchFamily="34" charset="-128"/>
              <a:cs typeface="Times New Roman" pitchFamily="18" charset="0"/>
            </a:endParaRP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/>
                <a:ea typeface="ＭＳ Ｐゴシック" pitchFamily="34" charset="-128"/>
                <a:cs typeface="Times New Roman" pitchFamily="18" charset="0"/>
              </a:rPr>
              <a:t>U.S. Caribbean Sea ECA</a:t>
            </a:r>
          </a:p>
          <a:p>
            <a:pPr lvl="1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ea typeface="ＭＳ Ｐゴシック" pitchFamily="34" charset="-128"/>
                <a:cs typeface="Times New Roman" pitchFamily="18" charset="0"/>
              </a:rPr>
              <a:t>Adopted by IMO:  July 15, 2011</a:t>
            </a:r>
          </a:p>
          <a:p>
            <a:pPr lvl="1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ea typeface="ＭＳ Ｐゴシック" pitchFamily="34" charset="-128"/>
                <a:cs typeface="Times New Roman" pitchFamily="18" charset="0"/>
              </a:rPr>
              <a:t>Entry-into-force: January 1, 2013 </a:t>
            </a:r>
          </a:p>
          <a:p>
            <a:pPr lvl="1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ea typeface="ＭＳ Ｐゴシック" pitchFamily="34" charset="-128"/>
                <a:cs typeface="Times New Roman" pitchFamily="18" charset="0"/>
              </a:rPr>
              <a:t>Enforcement: January 1, 2014  </a:t>
            </a:r>
            <a:endParaRPr lang="en-US" sz="1600" dirty="0"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6" name="Picture 5" descr="epa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5429" y="5386650"/>
            <a:ext cx="2095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760017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3A95BD04-84EA-4E2C-A3AC-7A43EE7B5729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F84A4653-DD27-4766-ABD2-06BE3AA5A3F8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871B6A6D-8B80-4862-A6F0-042F5E9429B6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4D750C01-7E88-4489-8400-583574102A82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D52C8018-9E9A-41CA-81AB-4614B0F03E61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8468209A-5196-426A-AF5E-4DEB11EE3A93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1F204F4E-46FC-4901-BAFA-D053204CBBB0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7AC7835C-0A2F-4AD1-B666-F190C7B42CC6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276B45BF-7C5E-4BB0-9E48-D66E54156C2F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7D6A111E-171F-4961-9BDF-DEC47DCAE21F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493BF8D4-91A3-4D60-AB35-4129F331F745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B38E8F8E-81B1-4E6B-A6D1-EAFF74CD7DF3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08801CC1-2C57-4422-9758-960F77506EF5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1113AD64-7D56-49DB-8E78-1634ACBABA13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C3C3DB9C-A91A-478A-AFD2-6440F3B39573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634E574F-24CE-48E9-9D4F-779F0814098F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B6480A0B-2639-472C-802B-8ABC91867376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A5F2E0D0-82DD-48AA-8F6C-02645F9DA07D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0E08F013-FF88-44C9-9C56-AF898090F435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73D8CF1E-0CD3-4499-8412-DC9545390A1F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31F746D8-4686-4341-BBB6-5AF5E015C8BF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9233F4CD-8E8F-4DA5-9B8B-903C0C1AD15E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BC4F7B56-F8A4-42D9-934E-8CFD364676BE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BB26FCB8-DDC9-43F3-B614-C2210F059B05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17B4F01A-3085-4DD3-90F4-F70697E75110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4CE9E41F-7727-4B5F-8152-FF0680208868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061B2502-361D-4E19-B39D-104B09193670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31BF24CA-8051-461C-B7D5-9EB1D9D740C3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5C9D45B5-DD28-4E11-B51D-EECA96CC76B4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54E520FC-91E0-4F03-8D4A-ACE267D2426D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3DF7EF2F-8586-4D72-8D91-F77259146D97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C9ADFE0B-BD53-4E8D-BCD2-F85024BCCD21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AD48FF33-41D2-47C3-9CDC-A3221D43CF04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8A925FF1-2894-407E-BB10-3CA687E9F762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3C0F9896-8ADD-430D-BDF0-A22A359FB15E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76624EFA-6E30-4867-9A1B-26A35298D966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5A846640-C914-4401-AFF6-2BB6E3780F7E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BC4AEE5A-D4F2-4660-8172-EF901EDC31F3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ABA157CD-ADB6-481F-9721-5D48C994F114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E58E1DF7-5CE0-492D-B4B0-7A2057A3AC7C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EE4B7187-895E-4866-ABE4-8C098ACEE38A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DACA4D4A-5DB2-4EB5-A368-486BA3ADB83B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AA4CF42-C7AB-4F37-BC52-F22AB3204D1B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77C5C45C-CA01-4BF9-98F7-C0A4F534241D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D33329B4-6A1B-48E1-9DBC-6545AFB3F098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A38DBDD3-ADD7-47AC-809F-67CBB5A5A809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AC689CCE-B42D-4602-9682-916B215F6A68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83453AE1-165F-4DD8-A462-AFE75D0C443B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98CC68B5-C1D7-451E-AF90-46A85F237B63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F632B010-735A-45F4-907B-2F4BECE4012B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8BF6BCC5-57DE-4159-8518-E95E2EECEA37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27C04B10-2D76-4ECD-827D-26BCAE1C7FAE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ECE125CA-B274-4905-80B9-F95A456A9ABA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BA039C8-AEBF-4F25-82F6-21231B45C0B6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B455956D-8F33-4CB1-A955-663C6E15A045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0A42EF55-5FEB-486E-B84A-35DD9877F8C1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A03DAB05-F092-4F82-A6E3-50B755E76279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D38B4473-764A-4ED4-BDF7-61E972AE64A5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290BCDF0-0BC0-4B98-A974-D160BC8057B7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FB5C5AA3-7090-451C-864C-89258FA5FA54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320C3025-6B44-4F0E-AEB5-8EEA6AC0BCE9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41CD97BC-1CCC-4B8C-BA7A-A231FF41FD87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D3EFD98D-EC32-4F5E-994E-ABA8A1C89CA1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7AD89675-F5BB-4C32-963B-1B1A2FE86D45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7F5D04DB-5E61-4CCD-BF00-6273F27D7DAD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FB3942CA-E891-4183-AAF5-6010C98824E2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060669BA-686A-4F15-8F5B-DF97BE686513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18B09C85-0F71-4E9B-AB75-B2ABA1A96D0A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FD3D0941-19E5-43DD-BEEA-1643DE485682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C76219C1-F569-4008-A94B-DCBFAD00CAB6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EC0578E0-25DF-4E97-9151-9F25F51387E3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D653CF7F-4D13-4B90-83D4-C3EFF46C450E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562EA227-91F2-4358-9466-F9F49CE350AB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918F674B-D71D-4909-947A-F75A90A61F30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D4967760-F860-498C-A0AC-5F34C1155F3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F9AEFE83-029D-4266-928B-FE0466BC4B94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BA70E416-1FAF-4383-8A3B-805ABF79EF86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E67A2CA7-3A2E-4570-95AB-7D5C9A422CA7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E5FDD0F7-B9F9-47FE-9229-929DD187F79D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C0835667-846D-403F-BAD4-69B3E1C28873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F0EA1387-8679-4112-AB4F-F1F6DA2B4437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4F55EDCA-4441-4C16-A64E-2DDFCEA86165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3AAEE558-DBF6-409A-A95F-75AEB7F57A17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B60A258F-A874-4D54-AF69-CCD22E608EB5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1C2C5E39-B34E-4E96-90F6-F9171D1039B1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F5306826-C008-4DF0-8321-E56CB489DE37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CE38C8B8-6509-4AB4-976A-04007DC4978E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A92DCF4A-634A-4DBF-8134-014E49ABBC08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5CA1D3AC-1090-44B7-8D21-1F0428E387E5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6FD3C623-7387-49E7-A38D-B4264C0A4D39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33B03609-471C-4495-B12F-57B4C46D1163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9ACA0729-DF5B-4DF2-A056-4A31E9BA7679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C9F6DFE3-66CA-4DE1-8E99-6ECDC4674CDB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B6F62D16-5866-4342-B212-F6FAB158FADB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A4FDF128-4505-4FA0-957F-FCF7D2E65078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FA38E7D4-53E1-4162-80B5-DC2604C650B4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8DD21FA9-A246-4AD2-8A6B-6744AD2798EA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C5444132-B75D-4E5B-95AE-37A8C0D79C89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2561B340-C6F2-4553-8120-789BA1DB72E5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A4A08CB9-0669-4743-B129-ECF66944B62E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485E5FF2-8DB9-45DF-B069-3214107FECFD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33F74817-AC35-44B9-BFE3-9FB533CE4A17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BFC76EAB-2A43-496F-A10D-3000F98EC291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F6A1FA9E-BD8D-4322-92CF-80F27F82C2C3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01C321AD-D985-4DE8-8F67-DFF812E37420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9F4EDC9D-8FD6-4558-ADFD-0C0EA44E9D0E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155B6A7B-4377-47DA-9AF0-011F496C90F5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5187667F-33A5-468D-9A43-F394AA50E7B0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8E61A4B7-D1AF-46CD-B2D7-0B25D9D76AD8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A60BB8D2-300E-4290-92DF-5930DCCF1AB2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A35A5938-236C-41DE-A1C9-CB242A74194A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B95EAE11-D98A-46D0-82B4-56AD0F959DE9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4E766298-2FF1-45CE-9DD2-B281796F2BC8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94AB371B-843C-4311-A3A3-A988AA34F6AE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CCD3AA9A-1769-4E24-9CC5-7A372EE062B2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47824576-9A1C-4083-BA44-C88E0B9E378F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33A46562-A353-4D3B-8884-43F51F177E2E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2355F3FE-0FF4-4C76-9A66-7E6C30946735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90D7255D-35B0-4ACA-A4B7-EFE633672BF3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20087</TotalTime>
  <Words>1161</Words>
  <Application>Microsoft Macintosh PowerPoint</Application>
  <PresentationFormat>On-screen Show (4:3)</PresentationFormat>
  <Paragraphs>187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Black</vt:lpstr>
      <vt:lpstr>Calibri</vt:lpstr>
      <vt:lpstr>Candara</vt:lpstr>
      <vt:lpstr>Mangal</vt:lpstr>
      <vt:lpstr>ＭＳ Ｐゴシック</vt:lpstr>
      <vt:lpstr>Tahoma</vt:lpstr>
      <vt:lpstr>Times New Roman</vt:lpstr>
      <vt:lpstr>Verdana</vt:lpstr>
      <vt:lpstr>Wingdings</vt:lpstr>
      <vt:lpstr>Tradeshow</vt:lpstr>
      <vt:lpstr>Implementation of the  North American Emission Control Area  in the United States:  Lessons Learned for a Mexican ECA</vt:lpstr>
      <vt:lpstr>What is an ECA?</vt:lpstr>
      <vt:lpstr>Why ecaS ARE IMPORTANT</vt:lpstr>
      <vt:lpstr>Air POLLUTION IS A SEVERE HUMAN HEALTH PROBLEM: recognized globally</vt:lpstr>
      <vt:lpstr>SHIPS ARE MAJOR SOURCE OF AIR POLLUTANTS  NORTH AMERICAN SHIPPING ROUTES IN 2012  TRAFFIC IS PROJECTED TO GROW IN THE FUTURE</vt:lpstr>
      <vt:lpstr>PowerPoint Presentation</vt:lpstr>
      <vt:lpstr>Ship Emissions Relative to Other Mobile Source  PM2.5 Emissions in U.S.</vt:lpstr>
      <vt:lpstr>WHY THE USA HAS AN ECA</vt:lpstr>
      <vt:lpstr>U.S. Emission Control Areas </vt:lpstr>
      <vt:lpstr>2020 Projected ECA pm2.5 reductions  </vt:lpstr>
      <vt:lpstr> 2020 Projected ECA Ozone Reductions </vt:lpstr>
      <vt:lpstr>AIR QUALITY GAINS FROM MARINE FUEL SULFUR STANDARDS</vt:lpstr>
      <vt:lpstr>PowerPoint Presentation</vt:lpstr>
      <vt:lpstr>IMPLEMENTATION OF THE ECA IN THE USA – OVERALL APPROACH</vt:lpstr>
      <vt:lpstr>IMPLEMENTATION OF THE ECA IN THE USA – FUEL AVAILAbility</vt:lpstr>
      <vt:lpstr>High level commitment to working with mexico on an eca</vt:lpstr>
      <vt:lpstr>Emissions reductions with a Mexican eca much greater than with global marpol fuel standard  </vt:lpstr>
      <vt:lpstr>Cost-Benefit of AN ECA</vt:lpstr>
      <vt:lpstr>PowerPoint Presentation</vt:lpstr>
      <vt:lpstr>SUPPLY of eca compliant fuel for A Mexican eca</vt:lpstr>
      <vt:lpstr>Lessons Learned</vt:lpstr>
      <vt:lpstr>BENEFITS TO MEXICO OF AN ECA</vt:lpstr>
      <vt:lpstr>Summary</vt:lpstr>
    </vt:vector>
  </TitlesOfParts>
  <Company>EPA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Mexico Fuel Switching Demonstration: Current Status and Next Steps</dc:title>
  <dc:creator>ctsuser</dc:creator>
  <cp:lastModifiedBy>Angela Bandemehr</cp:lastModifiedBy>
  <cp:revision>402</cp:revision>
  <cp:lastPrinted>2016-12-09T17:29:35Z</cp:lastPrinted>
  <dcterms:created xsi:type="dcterms:W3CDTF">2010-04-27T13:30:36Z</dcterms:created>
  <dcterms:modified xsi:type="dcterms:W3CDTF">2016-12-12T15:11:25Z</dcterms:modified>
</cp:coreProperties>
</file>