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184" y="189056"/>
            <a:ext cx="8795630" cy="100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0404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165" y="1610018"/>
            <a:ext cx="8559668" cy="2167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notesSlide" Target="../notesSlides/notesSlide1.xml"/><Relationship Id="rId7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pn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notesSlide" Target="../notesSlides/notesSlide11.xml"/><Relationship Id="rId10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5" Type="http://schemas.openxmlformats.org/officeDocument/2006/relationships/image" Target="../media/image45.png"/><Relationship Id="rId6" Type="http://schemas.openxmlformats.org/officeDocument/2006/relationships/hyperlink" Target="mailto:EnvironmentalEnergy@cityofboston.gov" TargetMode="External"/><Relationship Id="rId7" Type="http://schemas.openxmlformats.org/officeDocument/2006/relationships/notesSlide" Target="../notesSlides/notesSlide15.xml"/><Relationship Id="rId8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notesSlide" Target="../notesSlides/notesSlide17.xml"/><Relationship Id="rId6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jpg"/><Relationship Id="rId12" Type="http://schemas.openxmlformats.org/officeDocument/2006/relationships/notesSlide" Target="../notesSlides/notesSlide6.xml"/><Relationship Id="rId1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notesSlide" Target="../notesSlides/notesSlide7.xml"/><Relationship Id="rId9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6389554"/>
            <a:ext cx="687768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 i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400" spc="-15" b="1" i="1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sti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ack</a:t>
            </a:r>
            <a:r>
              <a:rPr dirty="0" sz="1400" spc="-15" b="1" i="1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5" b="1" i="1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Env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ir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400" spc="-15" b="1" i="1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t,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Ene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gy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5" b="1" i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pen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Space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Century Gothic"/>
                <a:cs typeface="Century Gothic"/>
              </a:rPr>
              <a:t>Cit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dirty="0" sz="1400" spc="-5" b="1" i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Bo</a:t>
            </a:r>
            <a:r>
              <a:rPr dirty="0" sz="1400" spc="-10" b="1" i="1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dirty="0" sz="1400" b="1" i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486400"/>
            <a:ext cx="1168595" cy="739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21148" y="5548759"/>
            <a:ext cx="1622051" cy="677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563" y="3358342"/>
            <a:ext cx="6018413" cy="2352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65" y="1610018"/>
            <a:ext cx="4661535" cy="2167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861060" indent="-457200">
              <a:lnSpc>
                <a:spcPts val="2600"/>
              </a:lnSpc>
              <a:buFont typeface="Arial"/>
              <a:buChar char="•"/>
              <a:tabLst>
                <a:tab pos="469900" algn="l"/>
              </a:tabLst>
            </a:pPr>
            <a:r>
              <a:rPr dirty="0" sz="2200">
                <a:latin typeface="Calibri"/>
                <a:cs typeface="Calibri"/>
              </a:rPr>
              <a:t>Captu</a:t>
            </a:r>
            <a:r>
              <a:rPr dirty="0" sz="2200" spc="-10">
                <a:latin typeface="Calibri"/>
                <a:cs typeface="Calibri"/>
              </a:rPr>
              <a:t>re</a:t>
            </a:r>
            <a:r>
              <a:rPr dirty="0" sz="2200" spc="-10">
                <a:latin typeface="Calibri"/>
                <a:cs typeface="Calibri"/>
              </a:rPr>
              <a:t> sto</a:t>
            </a:r>
            <a:r>
              <a:rPr dirty="0" sz="2200" spc="-15">
                <a:latin typeface="Calibri"/>
                <a:cs typeface="Calibri"/>
              </a:rPr>
              <a:t>rmwater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unoﬀ &amp;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</a:t>
            </a:r>
            <a:r>
              <a:rPr dirty="0" sz="2200" spc="-10">
                <a:latin typeface="Calibri"/>
                <a:cs typeface="Calibri"/>
              </a:rPr>
              <a:t>h</a:t>
            </a:r>
            <a:r>
              <a:rPr dirty="0" sz="2200" spc="-10">
                <a:latin typeface="Calibri"/>
                <a:cs typeface="Calibri"/>
              </a:rPr>
              <a:t>arge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gr</a:t>
            </a:r>
            <a:r>
              <a:rPr dirty="0" sz="2200" spc="-10">
                <a:latin typeface="Calibri"/>
                <a:cs typeface="Calibri"/>
              </a:rPr>
              <a:t>ound</a:t>
            </a:r>
            <a:r>
              <a:rPr dirty="0" sz="2200" spc="-15">
                <a:latin typeface="Calibri"/>
                <a:cs typeface="Calibri"/>
              </a:rPr>
              <a:t>water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ct val="99700"/>
              </a:lnSpc>
              <a:spcBef>
                <a:spcPts val="138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200" spc="-15">
                <a:latin typeface="Calibri"/>
                <a:cs typeface="Calibri"/>
              </a:rPr>
              <a:t>Perme</a:t>
            </a:r>
            <a:r>
              <a:rPr dirty="0" sz="2200" spc="-15">
                <a:latin typeface="Calibri"/>
                <a:cs typeface="Calibri"/>
              </a:rPr>
              <a:t>abl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 asphal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10">
                <a:latin typeface="Calibri"/>
                <a:cs typeface="Calibri"/>
              </a:rPr>
              <a:t> &amp; p</a:t>
            </a:r>
            <a:r>
              <a:rPr dirty="0" sz="2200" spc="-15">
                <a:latin typeface="Calibri"/>
                <a:cs typeface="Calibri"/>
              </a:rPr>
              <a:t>erme</a:t>
            </a:r>
            <a:r>
              <a:rPr dirty="0" sz="2200" spc="-15">
                <a:latin typeface="Calibri"/>
                <a:cs typeface="Calibri"/>
              </a:rPr>
              <a:t>abl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 uni</a:t>
            </a:r>
            <a:r>
              <a:rPr dirty="0" sz="2200" spc="-10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</a:t>
            </a:r>
            <a:r>
              <a:rPr dirty="0" sz="2200" spc="-10">
                <a:latin typeface="Calibri"/>
                <a:cs typeface="Calibri"/>
              </a:rPr>
              <a:t>aver</a:t>
            </a:r>
            <a:r>
              <a:rPr dirty="0" sz="2200" spc="-10">
                <a:latin typeface="Calibri"/>
                <a:cs typeface="Calibri"/>
              </a:rPr>
              <a:t> s</a:t>
            </a:r>
            <a:r>
              <a:rPr dirty="0" sz="2200" spc="-10">
                <a:latin typeface="Calibri"/>
                <a:cs typeface="Calibri"/>
              </a:rPr>
              <a:t>y</a:t>
            </a:r>
            <a:r>
              <a:rPr dirty="0" sz="2200" spc="-10">
                <a:latin typeface="Calibri"/>
                <a:cs typeface="Calibri"/>
              </a:rPr>
              <a:t>s</a:t>
            </a:r>
            <a:r>
              <a:rPr dirty="0" sz="2200" spc="-15">
                <a:latin typeface="Calibri"/>
                <a:cs typeface="Calibri"/>
              </a:rPr>
              <a:t>tem</a:t>
            </a:r>
            <a:r>
              <a:rPr dirty="0" sz="2200" spc="-15">
                <a:latin typeface="Calibri"/>
                <a:cs typeface="Calibri"/>
              </a:rPr>
              <a:t>s</a:t>
            </a:r>
            <a:r>
              <a:rPr dirty="0" sz="2200" spc="-10">
                <a:latin typeface="Calibri"/>
                <a:cs typeface="Calibri"/>
              </a:rPr>
              <a:t>,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grave</a:t>
            </a:r>
            <a:r>
              <a:rPr dirty="0" sz="2200" spc="-10">
                <a:latin typeface="Calibri"/>
                <a:cs typeface="Calibri"/>
              </a:rPr>
              <a:t>l b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d d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si</a:t>
            </a:r>
            <a:r>
              <a:rPr dirty="0" sz="2200" spc="-15">
                <a:latin typeface="Calibri"/>
                <a:cs typeface="Calibri"/>
              </a:rPr>
              <a:t>g</a:t>
            </a:r>
            <a:r>
              <a:rPr dirty="0" sz="2200" spc="-15">
                <a:latin typeface="Calibri"/>
                <a:cs typeface="Calibri"/>
              </a:rPr>
              <a:t>n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d</a:t>
            </a:r>
            <a:r>
              <a:rPr dirty="0" sz="2200" spc="-15">
                <a:latin typeface="Calibri"/>
                <a:cs typeface="Calibri"/>
              </a:rPr>
              <a:t> to </a:t>
            </a:r>
            <a:r>
              <a:rPr dirty="0" sz="2200" spc="-10">
                <a:latin typeface="Calibri"/>
                <a:cs typeface="Calibri"/>
              </a:rPr>
              <a:t>c</a:t>
            </a:r>
            <a:r>
              <a:rPr dirty="0" sz="2200" spc="-10">
                <a:latin typeface="Calibri"/>
                <a:cs typeface="Calibri"/>
              </a:rPr>
              <a:t>oll</a:t>
            </a:r>
            <a:r>
              <a:rPr dirty="0" sz="2200" spc="-10">
                <a:latin typeface="Calibri"/>
                <a:cs typeface="Calibri"/>
              </a:rPr>
              <a:t>ect,</a:t>
            </a:r>
            <a:r>
              <a:rPr dirty="0" sz="2200" spc="-10">
                <a:latin typeface="Calibri"/>
                <a:cs typeface="Calibri"/>
              </a:rPr>
              <a:t> sto</a:t>
            </a:r>
            <a:r>
              <a:rPr dirty="0" sz="2200" spc="-10">
                <a:latin typeface="Calibri"/>
                <a:cs typeface="Calibri"/>
              </a:rPr>
              <a:t>re,</a:t>
            </a:r>
            <a:r>
              <a:rPr dirty="0" sz="2200" spc="-10">
                <a:latin typeface="Calibri"/>
                <a:cs typeface="Calibri"/>
              </a:rPr>
              <a:t> and d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ain 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ain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water</a:t>
            </a:r>
            <a:r>
              <a:rPr dirty="0" sz="2200" spc="-15">
                <a:latin typeface="Calibri"/>
                <a:cs typeface="Calibri"/>
              </a:rPr>
              <a:t> f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o</a:t>
            </a:r>
            <a:r>
              <a:rPr dirty="0" sz="2200" spc="-20">
                <a:latin typeface="Calibri"/>
                <a:cs typeface="Calibri"/>
              </a:rPr>
              <a:t>m</a:t>
            </a:r>
            <a:r>
              <a:rPr dirty="0" sz="2200" spc="-20">
                <a:latin typeface="Calibri"/>
                <a:cs typeface="Calibri"/>
              </a:rPr>
              <a:t> th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15">
                <a:latin typeface="Calibri"/>
                <a:cs typeface="Calibri"/>
              </a:rPr>
              <a:t> su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2200" spc="-10">
                <a:latin typeface="Calibri"/>
                <a:cs typeface="Calibri"/>
              </a:rPr>
              <a:t>f</a:t>
            </a:r>
            <a:r>
              <a:rPr dirty="0" sz="2200" spc="-15">
                <a:latin typeface="Calibri"/>
                <a:cs typeface="Calibri"/>
              </a:rPr>
              <a:t>ace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5705" rIns="0" bIns="0" rtlCol="0" vert="horz">
            <a:spAutoFit/>
          </a:bodyPr>
          <a:lstStyle/>
          <a:p>
            <a:pPr marL="2196465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G</a:t>
            </a:r>
            <a:r>
              <a:rPr dirty="0" spc="-35">
                <a:solidFill>
                  <a:srgbClr val="000000"/>
                </a:solidFill>
              </a:rPr>
              <a:t>r</a:t>
            </a:r>
            <a:r>
              <a:rPr dirty="0" spc="-30">
                <a:solidFill>
                  <a:srgbClr val="000000"/>
                </a:solidFill>
              </a:rPr>
              <a:t>een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35">
                <a:solidFill>
                  <a:srgbClr val="000000"/>
                </a:solidFill>
              </a:rPr>
              <a:t>A</a:t>
            </a:r>
            <a:r>
              <a:rPr dirty="0">
                <a:solidFill>
                  <a:srgbClr val="000000"/>
                </a:solidFill>
              </a:rPr>
              <a:t>ll</a:t>
            </a:r>
            <a:r>
              <a:rPr dirty="0" spc="-3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y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P</a:t>
            </a:r>
            <a:r>
              <a:rPr dirty="0" spc="-35">
                <a:solidFill>
                  <a:srgbClr val="000000"/>
                </a:solidFill>
              </a:rPr>
              <a:t>r</a:t>
            </a:r>
            <a:r>
              <a:rPr dirty="0" spc="-30">
                <a:solidFill>
                  <a:srgbClr val="000000"/>
                </a:solidFill>
              </a:rPr>
              <a:t>o</a:t>
            </a:r>
            <a:r>
              <a:rPr dirty="0" spc="-5">
                <a:solidFill>
                  <a:srgbClr val="000000"/>
                </a:solidFill>
              </a:rPr>
              <a:t>j</a:t>
            </a:r>
            <a:r>
              <a:rPr dirty="0" spc="-25">
                <a:solidFill>
                  <a:srgbClr val="000000"/>
                </a:solidFill>
              </a:rPr>
              <a:t>ect</a:t>
            </a:r>
            <a:r>
              <a:rPr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79251" y="1066800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 h="0">
                <a:moveTo>
                  <a:pt x="0" y="1"/>
                </a:moveTo>
                <a:lnTo>
                  <a:pt x="8564746" y="0"/>
                </a:lnTo>
              </a:path>
            </a:pathLst>
          </a:custGeom>
          <a:ln w="9524">
            <a:solidFill>
              <a:srgbClr val="FF7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579755" cy="1524000"/>
          </a:xfrm>
          <a:custGeom>
            <a:avLst/>
            <a:gdLst/>
            <a:ahLst/>
            <a:cxnLst/>
            <a:rect l="l" t="t" r="r" b="b"/>
            <a:pathLst>
              <a:path w="579755" h="1524000">
                <a:moveTo>
                  <a:pt x="0" y="0"/>
                </a:moveTo>
                <a:lnTo>
                  <a:pt x="579251" y="0"/>
                </a:lnTo>
                <a:lnTo>
                  <a:pt x="579251" y="1524001"/>
                </a:lnTo>
                <a:lnTo>
                  <a:pt x="0" y="1524001"/>
                </a:lnTo>
                <a:lnTo>
                  <a:pt x="0" y="0"/>
                </a:lnTo>
                <a:close/>
              </a:path>
            </a:pathLst>
          </a:custGeom>
          <a:solidFill>
            <a:srgbClr val="B4D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629" y="4093239"/>
            <a:ext cx="3732913" cy="248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82391" y="1336788"/>
            <a:ext cx="3756807" cy="2504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24400" y="4093239"/>
            <a:ext cx="3732912" cy="2488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924" rIns="0" bIns="0" rtlCol="0" vert="horz">
            <a:spAutoFit/>
          </a:bodyPr>
          <a:lstStyle/>
          <a:p>
            <a:pPr marL="896619">
              <a:lnSpc>
                <a:spcPct val="100000"/>
              </a:lnSpc>
            </a:pPr>
            <a:r>
              <a:rPr dirty="0" spc="-30">
                <a:solidFill>
                  <a:srgbClr val="262626"/>
                </a:solidFill>
              </a:rPr>
              <a:t>R</a:t>
            </a:r>
            <a:r>
              <a:rPr dirty="0" spc="-30">
                <a:solidFill>
                  <a:srgbClr val="262626"/>
                </a:solidFill>
              </a:rPr>
              <a:t>eg</a:t>
            </a:r>
            <a:r>
              <a:rPr dirty="0">
                <a:solidFill>
                  <a:srgbClr val="262626"/>
                </a:solidFill>
              </a:rPr>
              <a:t>i</a:t>
            </a:r>
            <a:r>
              <a:rPr dirty="0" spc="-30">
                <a:solidFill>
                  <a:srgbClr val="262626"/>
                </a:solidFill>
              </a:rPr>
              <a:t>on</a:t>
            </a:r>
            <a:r>
              <a:rPr dirty="0">
                <a:solidFill>
                  <a:srgbClr val="262626"/>
                </a:solidFill>
              </a:rPr>
              <a:t>al</a:t>
            </a:r>
            <a:r>
              <a:rPr dirty="0" spc="-5">
                <a:solidFill>
                  <a:srgbClr val="262626"/>
                </a:solidFill>
              </a:rPr>
              <a:t> </a:t>
            </a:r>
            <a:r>
              <a:rPr dirty="0" spc="-25">
                <a:solidFill>
                  <a:srgbClr val="262626"/>
                </a:solidFill>
              </a:rPr>
              <a:t>P</a:t>
            </a:r>
            <a:r>
              <a:rPr dirty="0" spc="-35">
                <a:solidFill>
                  <a:srgbClr val="262626"/>
                </a:solidFill>
              </a:rPr>
              <a:t>r</a:t>
            </a:r>
            <a:r>
              <a:rPr dirty="0" spc="-30">
                <a:solidFill>
                  <a:srgbClr val="262626"/>
                </a:solidFill>
              </a:rPr>
              <a:t>e</a:t>
            </a:r>
            <a:r>
              <a:rPr dirty="0" spc="-5">
                <a:solidFill>
                  <a:srgbClr val="262626"/>
                </a:solidFill>
              </a:rPr>
              <a:t>p</a:t>
            </a:r>
            <a:r>
              <a:rPr dirty="0">
                <a:solidFill>
                  <a:srgbClr val="262626"/>
                </a:solidFill>
              </a:rPr>
              <a:t>a</a:t>
            </a:r>
            <a:r>
              <a:rPr dirty="0" spc="-35">
                <a:solidFill>
                  <a:srgbClr val="262626"/>
                </a:solidFill>
              </a:rPr>
              <a:t>r</a:t>
            </a:r>
            <a:r>
              <a:rPr dirty="0" spc="-30">
                <a:solidFill>
                  <a:srgbClr val="262626"/>
                </a:solidFill>
              </a:rPr>
              <a:t>e</a:t>
            </a:r>
            <a:r>
              <a:rPr dirty="0">
                <a:solidFill>
                  <a:srgbClr val="262626"/>
                </a:solidFill>
              </a:rPr>
              <a:t>d</a:t>
            </a:r>
            <a:r>
              <a:rPr dirty="0" spc="-30">
                <a:solidFill>
                  <a:srgbClr val="262626"/>
                </a:solidFill>
              </a:rPr>
              <a:t>ne</a:t>
            </a:r>
            <a:r>
              <a:rPr dirty="0">
                <a:solidFill>
                  <a:srgbClr val="262626"/>
                </a:solidFill>
              </a:rPr>
              <a:t>ss</a:t>
            </a:r>
            <a:r>
              <a:rPr dirty="0" spc="-5">
                <a:solidFill>
                  <a:srgbClr val="262626"/>
                </a:solidFill>
              </a:rPr>
              <a:t> E</a:t>
            </a:r>
            <a:r>
              <a:rPr dirty="0" spc="-5">
                <a:solidFill>
                  <a:srgbClr val="262626"/>
                </a:solidFill>
              </a:rPr>
              <a:t>f</a:t>
            </a:r>
            <a:r>
              <a:rPr dirty="0" spc="-20">
                <a:solidFill>
                  <a:srgbClr val="262626"/>
                </a:solidFill>
              </a:rPr>
              <a:t>fort</a:t>
            </a:r>
            <a:r>
              <a:rPr dirty="0">
                <a:solidFill>
                  <a:srgbClr val="262626"/>
                </a:solidFill>
              </a:rPr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3540008" y="4680184"/>
            <a:ext cx="3033316" cy="1987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9251" y="1066801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 h="0">
                <a:moveTo>
                  <a:pt x="0" y="0"/>
                </a:moveTo>
                <a:lnTo>
                  <a:pt x="8564746" y="0"/>
                </a:lnTo>
              </a:path>
            </a:pathLst>
          </a:custGeom>
          <a:ln w="9524">
            <a:solidFill>
              <a:srgbClr val="FF7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"/>
            <a:ext cx="579755" cy="1447800"/>
          </a:xfrm>
          <a:custGeom>
            <a:avLst/>
            <a:gdLst/>
            <a:ahLst/>
            <a:cxnLst/>
            <a:rect l="l" t="t" r="r" b="b"/>
            <a:pathLst>
              <a:path w="579755" h="1447800">
                <a:moveTo>
                  <a:pt x="0" y="0"/>
                </a:moveTo>
                <a:lnTo>
                  <a:pt x="579251" y="0"/>
                </a:lnTo>
                <a:lnTo>
                  <a:pt x="579251" y="1447798"/>
                </a:lnTo>
                <a:lnTo>
                  <a:pt x="0" y="1447798"/>
                </a:lnTo>
                <a:lnTo>
                  <a:pt x="0" y="0"/>
                </a:lnTo>
                <a:close/>
              </a:path>
            </a:pathLst>
          </a:custGeom>
          <a:solidFill>
            <a:srgbClr val="B1D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30283" y="1018308"/>
            <a:ext cx="4501341" cy="3275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28874" y="1219201"/>
            <a:ext cx="3905248" cy="2676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2400" y="3351527"/>
            <a:ext cx="3229098" cy="3316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36523" y="1018308"/>
            <a:ext cx="3636817" cy="2680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8800" y="1219201"/>
            <a:ext cx="3038215" cy="2080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43600" y="3429000"/>
            <a:ext cx="3026746" cy="18319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251" y="1295400"/>
            <a:ext cx="8541385" cy="0"/>
          </a:xfrm>
          <a:custGeom>
            <a:avLst/>
            <a:gdLst/>
            <a:ahLst/>
            <a:cxnLst/>
            <a:rect l="l" t="t" r="r" b="b"/>
            <a:pathLst>
              <a:path w="8541385" h="0">
                <a:moveTo>
                  <a:pt x="0" y="0"/>
                </a:moveTo>
                <a:lnTo>
                  <a:pt x="8540994" y="0"/>
                </a:lnTo>
              </a:path>
            </a:pathLst>
          </a:custGeom>
          <a:ln w="9524">
            <a:solidFill>
              <a:srgbClr val="FAA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2400" y="1639669"/>
            <a:ext cx="8839200" cy="1285875"/>
          </a:xfrm>
          <a:custGeom>
            <a:avLst/>
            <a:gdLst/>
            <a:ahLst/>
            <a:cxnLst/>
            <a:rect l="l" t="t" r="r" b="b"/>
            <a:pathLst>
              <a:path w="8839200" h="1285875">
                <a:moveTo>
                  <a:pt x="8196465" y="0"/>
                </a:moveTo>
                <a:lnTo>
                  <a:pt x="8196465" y="321365"/>
                </a:lnTo>
                <a:lnTo>
                  <a:pt x="0" y="321365"/>
                </a:lnTo>
                <a:lnTo>
                  <a:pt x="0" y="964098"/>
                </a:lnTo>
                <a:lnTo>
                  <a:pt x="8196465" y="964098"/>
                </a:lnTo>
                <a:lnTo>
                  <a:pt x="8196465" y="1285466"/>
                </a:lnTo>
                <a:lnTo>
                  <a:pt x="8839198" y="642733"/>
                </a:lnTo>
                <a:lnTo>
                  <a:pt x="8196465" y="0"/>
                </a:lnTo>
                <a:close/>
              </a:path>
            </a:pathLst>
          </a:custGeom>
          <a:solidFill>
            <a:srgbClr val="47AF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1140" y="2070012"/>
            <a:ext cx="7010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2013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2629289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5" h="2360929">
                <a:moveTo>
                  <a:pt x="0" y="0"/>
                </a:moveTo>
                <a:lnTo>
                  <a:pt x="1633659" y="0"/>
                </a:lnTo>
                <a:lnTo>
                  <a:pt x="1633659" y="2360322"/>
                </a:lnTo>
                <a:lnTo>
                  <a:pt x="0" y="23603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" y="2629289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5" h="2360929">
                <a:moveTo>
                  <a:pt x="0" y="0"/>
                </a:moveTo>
                <a:lnTo>
                  <a:pt x="1633659" y="0"/>
                </a:lnTo>
                <a:lnTo>
                  <a:pt x="1633659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59BA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3520" y="2722651"/>
            <a:ext cx="1438910" cy="180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9400"/>
              </a:lnSpc>
            </a:pPr>
            <a:r>
              <a:rPr dirty="0" sz="2200">
                <a:latin typeface="Century Gothic"/>
                <a:cs typeface="Century Gothic"/>
              </a:rPr>
              <a:t>Ci</a:t>
            </a:r>
            <a:r>
              <a:rPr dirty="0" sz="2200" spc="-10">
                <a:latin typeface="Century Gothic"/>
                <a:cs typeface="Century Gothic"/>
              </a:rPr>
              <a:t>t</a:t>
            </a:r>
            <a:r>
              <a:rPr dirty="0" sz="2200" spc="-10">
                <a:latin typeface="Century Gothic"/>
                <a:cs typeface="Century Gothic"/>
              </a:rPr>
              <a:t>y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 spc="-15">
                <a:latin typeface="Century Gothic"/>
                <a:cs typeface="Century Gothic"/>
              </a:rPr>
              <a:t>of</a:t>
            </a:r>
            <a:r>
              <a:rPr dirty="0" sz="2200" spc="-10">
                <a:latin typeface="Century Gothic"/>
                <a:cs typeface="Century Gothic"/>
              </a:rPr>
              <a:t> </a:t>
            </a:r>
            <a:r>
              <a:rPr dirty="0" sz="2200" spc="-20">
                <a:latin typeface="Century Gothic"/>
                <a:cs typeface="Century Gothic"/>
              </a:rPr>
              <a:t>Boston</a:t>
            </a:r>
            <a:r>
              <a:rPr dirty="0" sz="2200" spc="-15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discl</a:t>
            </a:r>
            <a:r>
              <a:rPr dirty="0" sz="2200" spc="-15">
                <a:latin typeface="Century Gothic"/>
                <a:cs typeface="Century Gothic"/>
              </a:rPr>
              <a:t>o</a:t>
            </a:r>
            <a:r>
              <a:rPr dirty="0" sz="2200">
                <a:latin typeface="Century Gothic"/>
                <a:cs typeface="Century Gothic"/>
              </a:rPr>
              <a:t>s</a:t>
            </a:r>
            <a:r>
              <a:rPr dirty="0" sz="2200" spc="-15">
                <a:latin typeface="Century Gothic"/>
                <a:cs typeface="Century Gothic"/>
              </a:rPr>
              <a:t>e</a:t>
            </a:r>
            <a:r>
              <a:rPr dirty="0" sz="2200">
                <a:latin typeface="Century Gothic"/>
                <a:cs typeface="Century Gothic"/>
              </a:rPr>
              <a:t>s</a:t>
            </a:r>
            <a:r>
              <a:rPr dirty="0" sz="2200">
                <a:latin typeface="Century Gothic"/>
                <a:cs typeface="Century Gothic"/>
              </a:rPr>
              <a:t> </a:t>
            </a:r>
            <a:r>
              <a:rPr dirty="0" sz="2200" spc="-15">
                <a:latin typeface="Century Gothic"/>
                <a:cs typeface="Century Gothic"/>
              </a:rPr>
              <a:t>energy</a:t>
            </a:r>
            <a:r>
              <a:rPr dirty="0" sz="2200" spc="-10">
                <a:latin typeface="Century Gothic"/>
                <a:cs typeface="Century Gothic"/>
              </a:rPr>
              <a:t> </a:t>
            </a:r>
            <a:r>
              <a:rPr dirty="0" sz="2200" spc="-5">
                <a:latin typeface="Century Gothic"/>
                <a:cs typeface="Century Gothic"/>
              </a:rPr>
              <a:t>an</a:t>
            </a:r>
            <a:r>
              <a:rPr dirty="0" sz="2200">
                <a:latin typeface="Century Gothic"/>
                <a:cs typeface="Century Gothic"/>
              </a:rPr>
              <a:t>d </a:t>
            </a:r>
            <a:r>
              <a:rPr dirty="0" sz="2200" spc="-15">
                <a:latin typeface="Century Gothic"/>
                <a:cs typeface="Century Gothic"/>
              </a:rPr>
              <a:t>water</a:t>
            </a:r>
            <a:r>
              <a:rPr dirty="0" sz="2200" spc="-15">
                <a:latin typeface="Century Gothic"/>
                <a:cs typeface="Century Gothic"/>
              </a:rPr>
              <a:t> use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5884" y="2068322"/>
            <a:ext cx="7205980" cy="1285875"/>
          </a:xfrm>
          <a:custGeom>
            <a:avLst/>
            <a:gdLst/>
            <a:ahLst/>
            <a:cxnLst/>
            <a:rect l="l" t="t" r="r" b="b"/>
            <a:pathLst>
              <a:path w="7205980" h="1285875">
                <a:moveTo>
                  <a:pt x="6562980" y="0"/>
                </a:moveTo>
                <a:lnTo>
                  <a:pt x="6562980" y="321367"/>
                </a:lnTo>
                <a:lnTo>
                  <a:pt x="0" y="321367"/>
                </a:lnTo>
                <a:lnTo>
                  <a:pt x="0" y="964100"/>
                </a:lnTo>
                <a:lnTo>
                  <a:pt x="6562980" y="964100"/>
                </a:lnTo>
                <a:lnTo>
                  <a:pt x="6562980" y="1285467"/>
                </a:lnTo>
                <a:lnTo>
                  <a:pt x="7205713" y="642734"/>
                </a:lnTo>
                <a:lnTo>
                  <a:pt x="6562980" y="0"/>
                </a:lnTo>
                <a:close/>
              </a:path>
            </a:pathLst>
          </a:custGeom>
          <a:solidFill>
            <a:srgbClr val="00BA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5884" y="2068321"/>
            <a:ext cx="7205980" cy="1285875"/>
          </a:xfrm>
          <a:custGeom>
            <a:avLst/>
            <a:gdLst/>
            <a:ahLst/>
            <a:cxnLst/>
            <a:rect l="l" t="t" r="r" b="b"/>
            <a:pathLst>
              <a:path w="7205980" h="1285875">
                <a:moveTo>
                  <a:pt x="0" y="321366"/>
                </a:moveTo>
                <a:lnTo>
                  <a:pt x="6562980" y="321366"/>
                </a:lnTo>
                <a:lnTo>
                  <a:pt x="6562980" y="0"/>
                </a:lnTo>
                <a:lnTo>
                  <a:pt x="7205713" y="642733"/>
                </a:lnTo>
                <a:lnTo>
                  <a:pt x="6562980" y="1285466"/>
                </a:lnTo>
                <a:lnTo>
                  <a:pt x="6562980" y="964099"/>
                </a:lnTo>
                <a:lnTo>
                  <a:pt x="0" y="964099"/>
                </a:lnTo>
                <a:lnTo>
                  <a:pt x="0" y="32136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64624" y="2498666"/>
            <a:ext cx="7010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2014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5884" y="3057944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59" y="0"/>
                </a:lnTo>
                <a:lnTo>
                  <a:pt x="1633659" y="2360324"/>
                </a:lnTo>
                <a:lnTo>
                  <a:pt x="0" y="2360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85884" y="3057944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59" y="0"/>
                </a:lnTo>
                <a:lnTo>
                  <a:pt x="1633659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B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57004" y="3151306"/>
            <a:ext cx="1482090" cy="210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9400"/>
              </a:lnSpc>
            </a:pPr>
            <a:r>
              <a:rPr dirty="0" sz="2200" spc="-20">
                <a:latin typeface="Century Gothic"/>
                <a:cs typeface="Century Gothic"/>
              </a:rPr>
              <a:t>Non- </a:t>
            </a:r>
            <a:r>
              <a:rPr dirty="0" sz="2200">
                <a:latin typeface="Century Gothic"/>
                <a:cs typeface="Century Gothic"/>
              </a:rPr>
              <a:t>Residential</a:t>
            </a:r>
            <a:r>
              <a:rPr dirty="0" sz="2200">
                <a:latin typeface="Century Gothic"/>
                <a:cs typeface="Century Gothic"/>
              </a:rPr>
              <a:t> </a:t>
            </a:r>
            <a:r>
              <a:rPr dirty="0" sz="2200" spc="-5">
                <a:latin typeface="Century Gothic"/>
                <a:cs typeface="Century Gothic"/>
              </a:rPr>
              <a:t>buildings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 spc="-15">
                <a:latin typeface="Century Gothic"/>
                <a:cs typeface="Century Gothic"/>
              </a:rPr>
              <a:t>g</a:t>
            </a:r>
            <a:r>
              <a:rPr dirty="0" sz="2200" spc="-20">
                <a:latin typeface="Century Gothic"/>
                <a:cs typeface="Century Gothic"/>
              </a:rPr>
              <a:t>r</a:t>
            </a:r>
            <a:r>
              <a:rPr dirty="0" sz="2200" spc="-15">
                <a:latin typeface="Century Gothic"/>
                <a:cs typeface="Century Gothic"/>
              </a:rPr>
              <a:t>eater</a:t>
            </a:r>
            <a:r>
              <a:rPr dirty="0" sz="2200" spc="-15">
                <a:latin typeface="Century Gothic"/>
                <a:cs typeface="Century Gothic"/>
              </a:rPr>
              <a:t> than </a:t>
            </a:r>
            <a:r>
              <a:rPr dirty="0" sz="2200" spc="-5">
                <a:latin typeface="Century Gothic"/>
                <a:cs typeface="Century Gothic"/>
              </a:rPr>
              <a:t>50,00</a:t>
            </a:r>
            <a:r>
              <a:rPr dirty="0" sz="2200">
                <a:latin typeface="Century Gothic"/>
                <a:cs typeface="Century Gothic"/>
              </a:rPr>
              <a:t>0 </a:t>
            </a:r>
            <a:r>
              <a:rPr dirty="0" sz="2200" spc="-5">
                <a:latin typeface="Century Gothic"/>
                <a:cs typeface="Century Gothic"/>
              </a:rPr>
              <a:t>sq.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400"/>
              </a:lnSpc>
            </a:pPr>
            <a:r>
              <a:rPr dirty="0" sz="2200" spc="-10">
                <a:latin typeface="Century Gothic"/>
                <a:cs typeface="Century Gothic"/>
              </a:rPr>
              <a:t>ft.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19366" y="2496976"/>
            <a:ext cx="5572760" cy="1285875"/>
          </a:xfrm>
          <a:custGeom>
            <a:avLst/>
            <a:gdLst/>
            <a:ahLst/>
            <a:cxnLst/>
            <a:rect l="l" t="t" r="r" b="b"/>
            <a:pathLst>
              <a:path w="5572759" h="1285875">
                <a:moveTo>
                  <a:pt x="4929497" y="0"/>
                </a:moveTo>
                <a:lnTo>
                  <a:pt x="4929497" y="321367"/>
                </a:lnTo>
                <a:lnTo>
                  <a:pt x="0" y="321367"/>
                </a:lnTo>
                <a:lnTo>
                  <a:pt x="0" y="964100"/>
                </a:lnTo>
                <a:lnTo>
                  <a:pt x="4929497" y="964100"/>
                </a:lnTo>
                <a:lnTo>
                  <a:pt x="4929497" y="1285467"/>
                </a:lnTo>
                <a:lnTo>
                  <a:pt x="5572230" y="642734"/>
                </a:lnTo>
                <a:lnTo>
                  <a:pt x="4929497" y="0"/>
                </a:lnTo>
                <a:close/>
              </a:path>
            </a:pathLst>
          </a:custGeom>
          <a:solidFill>
            <a:srgbClr val="A1D5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19366" y="2496976"/>
            <a:ext cx="5572760" cy="1285875"/>
          </a:xfrm>
          <a:custGeom>
            <a:avLst/>
            <a:gdLst/>
            <a:ahLst/>
            <a:cxnLst/>
            <a:rect l="l" t="t" r="r" b="b"/>
            <a:pathLst>
              <a:path w="5572759" h="1285875">
                <a:moveTo>
                  <a:pt x="0" y="321366"/>
                </a:moveTo>
                <a:lnTo>
                  <a:pt x="4929496" y="321366"/>
                </a:lnTo>
                <a:lnTo>
                  <a:pt x="4929496" y="0"/>
                </a:lnTo>
                <a:lnTo>
                  <a:pt x="5572229" y="642733"/>
                </a:lnTo>
                <a:lnTo>
                  <a:pt x="4929496" y="1285466"/>
                </a:lnTo>
                <a:lnTo>
                  <a:pt x="4929496" y="964099"/>
                </a:lnTo>
                <a:lnTo>
                  <a:pt x="0" y="964099"/>
                </a:lnTo>
                <a:lnTo>
                  <a:pt x="0" y="32136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498108" y="2927321"/>
            <a:ext cx="7010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2015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19366" y="3486598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60" y="0"/>
                </a:lnTo>
                <a:lnTo>
                  <a:pt x="1633660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19366" y="3486598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59" y="0"/>
                </a:lnTo>
                <a:lnTo>
                  <a:pt x="1633659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1D56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490486" y="3579961"/>
            <a:ext cx="1482090" cy="180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dirty="0" sz="2200">
                <a:latin typeface="Century Gothic"/>
                <a:cs typeface="Century Gothic"/>
              </a:rPr>
              <a:t>Residential </a:t>
            </a:r>
            <a:r>
              <a:rPr dirty="0" sz="2200" spc="-5">
                <a:latin typeface="Century Gothic"/>
                <a:cs typeface="Century Gothic"/>
              </a:rPr>
              <a:t>buildings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wi</a:t>
            </a:r>
            <a:r>
              <a:rPr dirty="0" sz="2200" spc="-15">
                <a:latin typeface="Century Gothic"/>
                <a:cs typeface="Century Gothic"/>
              </a:rPr>
              <a:t>th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50</a:t>
            </a:r>
            <a:r>
              <a:rPr dirty="0" sz="2200" spc="-15">
                <a:latin typeface="Century Gothic"/>
                <a:cs typeface="Century Gothic"/>
              </a:rPr>
              <a:t>+</a:t>
            </a:r>
            <a:r>
              <a:rPr dirty="0" sz="2200" spc="-10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units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 spc="-15">
                <a:latin typeface="Century Gothic"/>
                <a:cs typeface="Century Gothic"/>
              </a:rPr>
              <a:t>or</a:t>
            </a:r>
            <a:r>
              <a:rPr dirty="0" sz="2200" spc="-10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50</a:t>
            </a:r>
            <a:r>
              <a:rPr dirty="0" sz="2200" spc="-10">
                <a:latin typeface="Century Gothic"/>
                <a:cs typeface="Century Gothic"/>
              </a:rPr>
              <a:t>,</a:t>
            </a:r>
            <a:r>
              <a:rPr dirty="0" sz="2200">
                <a:latin typeface="Century Gothic"/>
                <a:cs typeface="Century Gothic"/>
              </a:rPr>
              <a:t>000</a:t>
            </a:r>
            <a:r>
              <a:rPr dirty="0" sz="2200" spc="-15">
                <a:latin typeface="Century Gothic"/>
                <a:cs typeface="Century Gothic"/>
              </a:rPr>
              <a:t>+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300"/>
              </a:lnSpc>
            </a:pPr>
            <a:r>
              <a:rPr dirty="0" sz="2200">
                <a:latin typeface="Century Gothic"/>
                <a:cs typeface="Century Gothic"/>
              </a:rPr>
              <a:t>sq</a:t>
            </a:r>
            <a:r>
              <a:rPr dirty="0" sz="2200" spc="-10">
                <a:latin typeface="Century Gothic"/>
                <a:cs typeface="Century Gothic"/>
              </a:rPr>
              <a:t>.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 spc="-10">
                <a:latin typeface="Century Gothic"/>
                <a:cs typeface="Century Gothic"/>
              </a:rPr>
              <a:t>ft.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53734" y="2925631"/>
            <a:ext cx="3938270" cy="1285875"/>
          </a:xfrm>
          <a:custGeom>
            <a:avLst/>
            <a:gdLst/>
            <a:ahLst/>
            <a:cxnLst/>
            <a:rect l="l" t="t" r="r" b="b"/>
            <a:pathLst>
              <a:path w="3938270" h="1285875">
                <a:moveTo>
                  <a:pt x="3295129" y="0"/>
                </a:moveTo>
                <a:lnTo>
                  <a:pt x="3295129" y="321367"/>
                </a:lnTo>
                <a:lnTo>
                  <a:pt x="0" y="321367"/>
                </a:lnTo>
                <a:lnTo>
                  <a:pt x="0" y="964100"/>
                </a:lnTo>
                <a:lnTo>
                  <a:pt x="3295129" y="964100"/>
                </a:lnTo>
                <a:lnTo>
                  <a:pt x="3295129" y="1285466"/>
                </a:lnTo>
                <a:lnTo>
                  <a:pt x="3937862" y="642734"/>
                </a:lnTo>
                <a:lnTo>
                  <a:pt x="3295129" y="0"/>
                </a:lnTo>
                <a:close/>
              </a:path>
            </a:pathLst>
          </a:custGeom>
          <a:solidFill>
            <a:srgbClr val="E9D5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53735" y="2925631"/>
            <a:ext cx="3938270" cy="1285875"/>
          </a:xfrm>
          <a:custGeom>
            <a:avLst/>
            <a:gdLst/>
            <a:ahLst/>
            <a:cxnLst/>
            <a:rect l="l" t="t" r="r" b="b"/>
            <a:pathLst>
              <a:path w="3938270" h="1285875">
                <a:moveTo>
                  <a:pt x="0" y="321366"/>
                </a:moveTo>
                <a:lnTo>
                  <a:pt x="3295129" y="321366"/>
                </a:lnTo>
                <a:lnTo>
                  <a:pt x="3295129" y="0"/>
                </a:lnTo>
                <a:lnTo>
                  <a:pt x="3937861" y="642733"/>
                </a:lnTo>
                <a:lnTo>
                  <a:pt x="3295129" y="1285466"/>
                </a:lnTo>
                <a:lnTo>
                  <a:pt x="3295129" y="964099"/>
                </a:lnTo>
                <a:lnTo>
                  <a:pt x="0" y="964099"/>
                </a:lnTo>
                <a:lnTo>
                  <a:pt x="0" y="32136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132475" y="3355975"/>
            <a:ext cx="7010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2016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3734" y="3915252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59" y="0"/>
                </a:lnTo>
                <a:lnTo>
                  <a:pt x="1633659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53735" y="3915252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59" y="0"/>
                </a:lnTo>
                <a:lnTo>
                  <a:pt x="1633659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C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124855" y="4008615"/>
            <a:ext cx="1482090" cy="210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9400"/>
              </a:lnSpc>
            </a:pPr>
            <a:r>
              <a:rPr dirty="0" sz="2200" spc="-20">
                <a:latin typeface="Century Gothic"/>
                <a:cs typeface="Century Gothic"/>
              </a:rPr>
              <a:t>Non- </a:t>
            </a:r>
            <a:r>
              <a:rPr dirty="0" sz="2200">
                <a:latin typeface="Century Gothic"/>
                <a:cs typeface="Century Gothic"/>
              </a:rPr>
              <a:t>Residential</a:t>
            </a:r>
            <a:r>
              <a:rPr dirty="0" sz="2200">
                <a:latin typeface="Century Gothic"/>
                <a:cs typeface="Century Gothic"/>
              </a:rPr>
              <a:t> </a:t>
            </a:r>
            <a:r>
              <a:rPr dirty="0" sz="2200" spc="-5">
                <a:latin typeface="Century Gothic"/>
                <a:cs typeface="Century Gothic"/>
              </a:rPr>
              <a:t>buildings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 spc="-15">
                <a:latin typeface="Century Gothic"/>
                <a:cs typeface="Century Gothic"/>
              </a:rPr>
              <a:t>g</a:t>
            </a:r>
            <a:r>
              <a:rPr dirty="0" sz="2200" spc="-20">
                <a:latin typeface="Century Gothic"/>
                <a:cs typeface="Century Gothic"/>
              </a:rPr>
              <a:t>r</a:t>
            </a:r>
            <a:r>
              <a:rPr dirty="0" sz="2200" spc="-15">
                <a:latin typeface="Century Gothic"/>
                <a:cs typeface="Century Gothic"/>
              </a:rPr>
              <a:t>eater</a:t>
            </a:r>
            <a:r>
              <a:rPr dirty="0" sz="2200" spc="-15">
                <a:latin typeface="Century Gothic"/>
                <a:cs typeface="Century Gothic"/>
              </a:rPr>
              <a:t> than </a:t>
            </a:r>
            <a:r>
              <a:rPr dirty="0" sz="2200" spc="-5">
                <a:latin typeface="Century Gothic"/>
                <a:cs typeface="Century Gothic"/>
              </a:rPr>
              <a:t>35,00</a:t>
            </a:r>
            <a:r>
              <a:rPr dirty="0" sz="2200">
                <a:latin typeface="Century Gothic"/>
                <a:cs typeface="Century Gothic"/>
              </a:rPr>
              <a:t>0 </a:t>
            </a:r>
            <a:r>
              <a:rPr dirty="0" sz="2200" spc="-5">
                <a:latin typeface="Century Gothic"/>
                <a:cs typeface="Century Gothic"/>
              </a:rPr>
              <a:t>sq.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400"/>
              </a:lnSpc>
            </a:pPr>
            <a:r>
              <a:rPr dirty="0" sz="2200" spc="-10">
                <a:latin typeface="Century Gothic"/>
                <a:cs typeface="Century Gothic"/>
              </a:rPr>
              <a:t>ft.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87218" y="3354284"/>
            <a:ext cx="2304415" cy="1285875"/>
          </a:xfrm>
          <a:custGeom>
            <a:avLst/>
            <a:gdLst/>
            <a:ahLst/>
            <a:cxnLst/>
            <a:rect l="l" t="t" r="r" b="b"/>
            <a:pathLst>
              <a:path w="2304415" h="1285875">
                <a:moveTo>
                  <a:pt x="1661645" y="0"/>
                </a:moveTo>
                <a:lnTo>
                  <a:pt x="1661645" y="321367"/>
                </a:lnTo>
                <a:lnTo>
                  <a:pt x="0" y="321367"/>
                </a:lnTo>
                <a:lnTo>
                  <a:pt x="0" y="964100"/>
                </a:lnTo>
                <a:lnTo>
                  <a:pt x="1661645" y="964100"/>
                </a:lnTo>
                <a:lnTo>
                  <a:pt x="1661645" y="1285467"/>
                </a:lnTo>
                <a:lnTo>
                  <a:pt x="2304378" y="642734"/>
                </a:lnTo>
                <a:lnTo>
                  <a:pt x="1661645" y="0"/>
                </a:lnTo>
                <a:close/>
              </a:path>
            </a:pathLst>
          </a:custGeom>
          <a:solidFill>
            <a:srgbClr val="FA77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87218" y="3354284"/>
            <a:ext cx="2304415" cy="1285875"/>
          </a:xfrm>
          <a:custGeom>
            <a:avLst/>
            <a:gdLst/>
            <a:ahLst/>
            <a:cxnLst/>
            <a:rect l="l" t="t" r="r" b="b"/>
            <a:pathLst>
              <a:path w="2304415" h="1285875">
                <a:moveTo>
                  <a:pt x="0" y="321366"/>
                </a:moveTo>
                <a:lnTo>
                  <a:pt x="1661645" y="321366"/>
                </a:lnTo>
                <a:lnTo>
                  <a:pt x="1661645" y="0"/>
                </a:lnTo>
                <a:lnTo>
                  <a:pt x="2304378" y="642733"/>
                </a:lnTo>
                <a:lnTo>
                  <a:pt x="1661645" y="1285466"/>
                </a:lnTo>
                <a:lnTo>
                  <a:pt x="1661645" y="964099"/>
                </a:lnTo>
                <a:lnTo>
                  <a:pt x="0" y="964099"/>
                </a:lnTo>
                <a:lnTo>
                  <a:pt x="0" y="32136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765959" y="3784629"/>
            <a:ext cx="7010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2017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87218" y="4343906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59" y="0"/>
                </a:lnTo>
                <a:lnTo>
                  <a:pt x="1633659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87218" y="4343906"/>
            <a:ext cx="1633855" cy="2360930"/>
          </a:xfrm>
          <a:custGeom>
            <a:avLst/>
            <a:gdLst/>
            <a:ahLst/>
            <a:cxnLst/>
            <a:rect l="l" t="t" r="r" b="b"/>
            <a:pathLst>
              <a:path w="1633854" h="2360929">
                <a:moveTo>
                  <a:pt x="0" y="0"/>
                </a:moveTo>
                <a:lnTo>
                  <a:pt x="1633659" y="0"/>
                </a:lnTo>
                <a:lnTo>
                  <a:pt x="1633659" y="2360323"/>
                </a:lnTo>
                <a:lnTo>
                  <a:pt x="0" y="236032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AA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758339" y="4437271"/>
            <a:ext cx="1482090" cy="180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dirty="0" sz="2200">
                <a:latin typeface="Century Gothic"/>
                <a:cs typeface="Century Gothic"/>
              </a:rPr>
              <a:t>Residential </a:t>
            </a:r>
            <a:r>
              <a:rPr dirty="0" sz="2200" spc="-5">
                <a:latin typeface="Century Gothic"/>
                <a:cs typeface="Century Gothic"/>
              </a:rPr>
              <a:t>buildings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wi</a:t>
            </a:r>
            <a:r>
              <a:rPr dirty="0" sz="2200" spc="-15">
                <a:latin typeface="Century Gothic"/>
                <a:cs typeface="Century Gothic"/>
              </a:rPr>
              <a:t>th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35</a:t>
            </a:r>
            <a:r>
              <a:rPr dirty="0" sz="2200" spc="-15">
                <a:latin typeface="Century Gothic"/>
                <a:cs typeface="Century Gothic"/>
              </a:rPr>
              <a:t>+</a:t>
            </a:r>
            <a:r>
              <a:rPr dirty="0" sz="2200" spc="-10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units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 spc="-15">
                <a:latin typeface="Century Gothic"/>
                <a:cs typeface="Century Gothic"/>
              </a:rPr>
              <a:t>or</a:t>
            </a:r>
            <a:r>
              <a:rPr dirty="0" sz="2200" spc="-10">
                <a:latin typeface="Century Gothic"/>
                <a:cs typeface="Century Gothic"/>
              </a:rPr>
              <a:t> </a:t>
            </a:r>
            <a:r>
              <a:rPr dirty="0" sz="2200">
                <a:latin typeface="Century Gothic"/>
                <a:cs typeface="Century Gothic"/>
              </a:rPr>
              <a:t>35</a:t>
            </a:r>
            <a:r>
              <a:rPr dirty="0" sz="2200" spc="-10">
                <a:latin typeface="Century Gothic"/>
                <a:cs typeface="Century Gothic"/>
              </a:rPr>
              <a:t>,</a:t>
            </a:r>
            <a:r>
              <a:rPr dirty="0" sz="2200">
                <a:latin typeface="Century Gothic"/>
                <a:cs typeface="Century Gothic"/>
              </a:rPr>
              <a:t>000</a:t>
            </a:r>
            <a:r>
              <a:rPr dirty="0" sz="2200" spc="-15">
                <a:latin typeface="Century Gothic"/>
                <a:cs typeface="Century Gothic"/>
              </a:rPr>
              <a:t>+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300"/>
              </a:lnSpc>
            </a:pPr>
            <a:r>
              <a:rPr dirty="0" sz="2200">
                <a:latin typeface="Century Gothic"/>
                <a:cs typeface="Century Gothic"/>
              </a:rPr>
              <a:t>sq</a:t>
            </a:r>
            <a:r>
              <a:rPr dirty="0" sz="2200" spc="-10">
                <a:latin typeface="Century Gothic"/>
                <a:cs typeface="Century Gothic"/>
              </a:rPr>
              <a:t>.</a:t>
            </a:r>
            <a:r>
              <a:rPr dirty="0" sz="2200" spc="-5">
                <a:latin typeface="Century Gothic"/>
                <a:cs typeface="Century Gothic"/>
              </a:rPr>
              <a:t> </a:t>
            </a:r>
            <a:r>
              <a:rPr dirty="0" sz="2200" spc="-10">
                <a:latin typeface="Century Gothic"/>
                <a:cs typeface="Century Gothic"/>
              </a:rPr>
              <a:t>ft.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57145" marR="5080" indent="-1960880">
              <a:lnSpc>
                <a:spcPct val="100000"/>
              </a:lnSpc>
            </a:pPr>
            <a:r>
              <a:rPr dirty="0" sz="3500"/>
              <a:t>B</a:t>
            </a:r>
            <a:r>
              <a:rPr dirty="0" sz="3500" spc="-25"/>
              <a:t>u</a:t>
            </a:r>
            <a:r>
              <a:rPr dirty="0" sz="3500" spc="-25"/>
              <a:t>ildi</a:t>
            </a:r>
            <a:r>
              <a:rPr dirty="0" sz="3500" spc="-25"/>
              <a:t>ng</a:t>
            </a:r>
            <a:r>
              <a:rPr dirty="0" sz="3500" spc="-5"/>
              <a:t> E</a:t>
            </a:r>
            <a:r>
              <a:rPr dirty="0" sz="3500" spc="-20"/>
              <a:t>nerg</a:t>
            </a:r>
            <a:r>
              <a:rPr dirty="0" sz="3500"/>
              <a:t>y</a:t>
            </a:r>
            <a:r>
              <a:rPr dirty="0" sz="3500" spc="-5"/>
              <a:t> </a:t>
            </a:r>
            <a:r>
              <a:rPr dirty="0" sz="3500" spc="-30"/>
              <a:t>R</a:t>
            </a:r>
            <a:r>
              <a:rPr dirty="0" sz="3500" spc="-25"/>
              <a:t>e</a:t>
            </a:r>
            <a:r>
              <a:rPr dirty="0" sz="3500" spc="-5"/>
              <a:t>p</a:t>
            </a:r>
            <a:r>
              <a:rPr dirty="0" sz="3500" spc="-20"/>
              <a:t>ort</a:t>
            </a:r>
            <a:r>
              <a:rPr dirty="0" sz="3500"/>
              <a:t>i</a:t>
            </a:r>
            <a:r>
              <a:rPr dirty="0" sz="3500" spc="-25"/>
              <a:t>ng</a:t>
            </a:r>
            <a:r>
              <a:rPr dirty="0" sz="3500" spc="-5"/>
              <a:t> </a:t>
            </a:r>
            <a:r>
              <a:rPr dirty="0" sz="3500" spc="-30"/>
              <a:t>&amp;</a:t>
            </a:r>
            <a:r>
              <a:rPr dirty="0" sz="3500" spc="-5"/>
              <a:t> D</a:t>
            </a:r>
            <a:r>
              <a:rPr dirty="0" sz="3500"/>
              <a:t>iscl</a:t>
            </a:r>
            <a:r>
              <a:rPr dirty="0" sz="3500" spc="-25"/>
              <a:t>o</a:t>
            </a:r>
            <a:r>
              <a:rPr dirty="0" sz="3500"/>
              <a:t>s</a:t>
            </a:r>
            <a:r>
              <a:rPr dirty="0" sz="3500" spc="-25"/>
              <a:t>u</a:t>
            </a:r>
            <a:r>
              <a:rPr dirty="0" sz="3500" spc="-30"/>
              <a:t>r</a:t>
            </a:r>
            <a:r>
              <a:rPr dirty="0" sz="3500" spc="-25"/>
              <a:t>e</a:t>
            </a:r>
            <a:r>
              <a:rPr dirty="0" sz="3500" spc="-10"/>
              <a:t> </a:t>
            </a:r>
            <a:r>
              <a:rPr dirty="0" sz="3500" spc="-5"/>
              <a:t>O</a:t>
            </a:r>
            <a:r>
              <a:rPr dirty="0" sz="3500" spc="-40"/>
              <a:t>r</a:t>
            </a:r>
            <a:r>
              <a:rPr dirty="0" sz="3500"/>
              <a:t>di</a:t>
            </a:r>
            <a:r>
              <a:rPr dirty="0" sz="3500" spc="-25"/>
              <a:t>n</a:t>
            </a:r>
            <a:r>
              <a:rPr dirty="0" sz="3500"/>
              <a:t>a</a:t>
            </a:r>
            <a:r>
              <a:rPr dirty="0" sz="3500" spc="-25"/>
              <a:t>nce</a:t>
            </a:r>
            <a:r>
              <a:rPr dirty="0" sz="3500" spc="-5"/>
              <a:t> (</a:t>
            </a:r>
            <a:r>
              <a:rPr dirty="0" sz="3500"/>
              <a:t>B</a:t>
            </a:r>
            <a:r>
              <a:rPr dirty="0" sz="3500" spc="-5"/>
              <a:t>E</a:t>
            </a:r>
            <a:r>
              <a:rPr dirty="0" sz="3500" spc="-30"/>
              <a:t>R</a:t>
            </a:r>
            <a:r>
              <a:rPr dirty="0" sz="3500" spc="-5"/>
              <a:t>DO</a:t>
            </a:r>
            <a:r>
              <a:rPr dirty="0" sz="3500"/>
              <a:t>)</a:t>
            </a:r>
            <a:endParaRPr sz="3500"/>
          </a:p>
        </p:txBody>
      </p:sp>
      <p:sp>
        <p:nvSpPr>
          <p:cNvPr id="33" name="object 33"/>
          <p:cNvSpPr/>
          <p:nvPr/>
        </p:nvSpPr>
        <p:spPr>
          <a:xfrm>
            <a:off x="0" y="1"/>
            <a:ext cx="579755" cy="1524000"/>
          </a:xfrm>
          <a:custGeom>
            <a:avLst/>
            <a:gdLst/>
            <a:ahLst/>
            <a:cxnLst/>
            <a:rect l="l" t="t" r="r" b="b"/>
            <a:pathLst>
              <a:path w="579755" h="1524000">
                <a:moveTo>
                  <a:pt x="0" y="0"/>
                </a:moveTo>
                <a:lnTo>
                  <a:pt x="579251" y="0"/>
                </a:lnTo>
                <a:lnTo>
                  <a:pt x="579251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A1D5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805" rIns="0" bIns="0" rtlCol="0" vert="horz">
            <a:spAutoFit/>
          </a:bodyPr>
          <a:lstStyle/>
          <a:p>
            <a:pPr marL="2099310">
              <a:lnSpc>
                <a:spcPct val="100000"/>
              </a:lnSpc>
            </a:pPr>
            <a:r>
              <a:rPr dirty="0" spc="-45"/>
              <a:t>M</a:t>
            </a:r>
            <a:r>
              <a:rPr dirty="0"/>
              <a:t>a</a:t>
            </a:r>
            <a:r>
              <a:rPr dirty="0" spc="-5"/>
              <a:t>y</a:t>
            </a:r>
            <a:r>
              <a:rPr dirty="0" spc="-20"/>
              <a:t>or</a:t>
            </a:r>
            <a:r>
              <a:rPr dirty="0"/>
              <a:t>’s</a:t>
            </a:r>
            <a:r>
              <a:rPr dirty="0" spc="-5"/>
              <a:t> </a:t>
            </a:r>
            <a:r>
              <a:rPr dirty="0"/>
              <a:t>Ca</a:t>
            </a:r>
            <a:r>
              <a:rPr dirty="0" spc="-15"/>
              <a:t>r</a:t>
            </a:r>
            <a:r>
              <a:rPr dirty="0" spc="-5"/>
              <a:t>b</a:t>
            </a:r>
            <a:r>
              <a:rPr dirty="0" spc="-30"/>
              <a:t>on</a:t>
            </a:r>
            <a:r>
              <a:rPr dirty="0" spc="-5"/>
              <a:t> </a:t>
            </a:r>
            <a:r>
              <a:rPr dirty="0" spc="-30"/>
              <a:t>Cu</a:t>
            </a:r>
            <a:r>
              <a:rPr dirty="0"/>
              <a:t>p</a:t>
            </a:r>
          </a:p>
        </p:txBody>
      </p:sp>
      <p:sp>
        <p:nvSpPr>
          <p:cNvPr id="3" name="object 3"/>
          <p:cNvSpPr/>
          <p:nvPr/>
        </p:nvSpPr>
        <p:spPr>
          <a:xfrm>
            <a:off x="571756" y="1143001"/>
            <a:ext cx="8572500" cy="0"/>
          </a:xfrm>
          <a:custGeom>
            <a:avLst/>
            <a:gdLst/>
            <a:ahLst/>
            <a:cxnLst/>
            <a:rect l="l" t="t" r="r" b="b"/>
            <a:pathLst>
              <a:path w="8572500" h="0">
                <a:moveTo>
                  <a:pt x="0" y="0"/>
                </a:moveTo>
                <a:lnTo>
                  <a:pt x="8572241" y="0"/>
                </a:lnTo>
              </a:path>
            </a:pathLst>
          </a:custGeom>
          <a:ln w="9524">
            <a:solidFill>
              <a:srgbClr val="FA77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"/>
            <a:ext cx="572135" cy="1524000"/>
          </a:xfrm>
          <a:custGeom>
            <a:avLst/>
            <a:gdLst/>
            <a:ahLst/>
            <a:cxnLst/>
            <a:rect l="l" t="t" r="r" b="b"/>
            <a:pathLst>
              <a:path w="572135" h="1524000">
                <a:moveTo>
                  <a:pt x="0" y="1524000"/>
                </a:moveTo>
                <a:lnTo>
                  <a:pt x="0" y="0"/>
                </a:lnTo>
                <a:lnTo>
                  <a:pt x="571756" y="0"/>
                </a:lnTo>
                <a:lnTo>
                  <a:pt x="571756" y="1524000"/>
                </a:lnTo>
                <a:lnTo>
                  <a:pt x="0" y="1524000"/>
                </a:lnTo>
                <a:close/>
              </a:path>
            </a:pathLst>
          </a:custGeom>
          <a:solidFill>
            <a:srgbClr val="A1D5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76212" y="1512949"/>
            <a:ext cx="7908925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99500"/>
              </a:lnSpc>
            </a:pPr>
            <a:r>
              <a:rPr dirty="0" sz="1800">
                <a:latin typeface="Century Gothic"/>
                <a:cs typeface="Century Gothic"/>
              </a:rPr>
              <a:t>Calli</a:t>
            </a:r>
            <a:r>
              <a:rPr dirty="0" sz="1800" spc="-15">
                <a:latin typeface="Century Gothic"/>
                <a:cs typeface="Century Gothic"/>
              </a:rPr>
              <a:t>ng</a:t>
            </a:r>
            <a:r>
              <a:rPr dirty="0" sz="1800" spc="-15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on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la</a:t>
            </a:r>
            <a:r>
              <a:rPr dirty="0" sz="1800" spc="-10">
                <a:latin typeface="Century Gothic"/>
                <a:cs typeface="Century Gothic"/>
              </a:rPr>
              <a:t>rge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ho</a:t>
            </a:r>
            <a:r>
              <a:rPr dirty="0" sz="1800">
                <a:latin typeface="Century Gothic"/>
                <a:cs typeface="Century Gothic"/>
              </a:rPr>
              <a:t>spi</a:t>
            </a:r>
            <a:r>
              <a:rPr dirty="0" sz="1800" spc="-10">
                <a:latin typeface="Century Gothic"/>
                <a:cs typeface="Century Gothic"/>
              </a:rPr>
              <a:t>t</a:t>
            </a:r>
            <a:r>
              <a:rPr dirty="0" sz="1800">
                <a:latin typeface="Century Gothic"/>
                <a:cs typeface="Century Gothic"/>
              </a:rPr>
              <a:t>al</a:t>
            </a:r>
            <a:r>
              <a:rPr dirty="0" sz="1800" spc="-5">
                <a:latin typeface="Century Gothic"/>
                <a:cs typeface="Century Gothic"/>
              </a:rPr>
              <a:t>,</a:t>
            </a:r>
            <a:r>
              <a:rPr dirty="0" sz="1800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un</a:t>
            </a:r>
            <a:r>
              <a:rPr dirty="0" sz="1800">
                <a:latin typeface="Century Gothic"/>
                <a:cs typeface="Century Gothic"/>
              </a:rPr>
              <a:t>iv</a:t>
            </a:r>
            <a:r>
              <a:rPr dirty="0" sz="1800" spc="-10">
                <a:latin typeface="Century Gothic"/>
                <a:cs typeface="Century Gothic"/>
              </a:rPr>
              <a:t>er</a:t>
            </a:r>
            <a:r>
              <a:rPr dirty="0" sz="1800">
                <a:latin typeface="Century Gothic"/>
                <a:cs typeface="Century Gothic"/>
              </a:rPr>
              <a:t>si</a:t>
            </a:r>
            <a:r>
              <a:rPr dirty="0" sz="1800" spc="-10">
                <a:latin typeface="Century Gothic"/>
                <a:cs typeface="Century Gothic"/>
              </a:rPr>
              <a:t>t</a:t>
            </a:r>
            <a:r>
              <a:rPr dirty="0" sz="1800">
                <a:latin typeface="Century Gothic"/>
                <a:cs typeface="Century Gothic"/>
              </a:rPr>
              <a:t>y</a:t>
            </a:r>
            <a:r>
              <a:rPr dirty="0" sz="1800" spc="-5">
                <a:latin typeface="Century Gothic"/>
                <a:cs typeface="Century Gothic"/>
              </a:rPr>
              <a:t>,</a:t>
            </a:r>
            <a:r>
              <a:rPr dirty="0" sz="1800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comme</a:t>
            </a:r>
            <a:r>
              <a:rPr dirty="0" sz="1800" spc="-25">
                <a:latin typeface="Century Gothic"/>
                <a:cs typeface="Century Gothic"/>
              </a:rPr>
              <a:t>r</a:t>
            </a:r>
            <a:r>
              <a:rPr dirty="0" sz="1800">
                <a:latin typeface="Century Gothic"/>
                <a:cs typeface="Century Gothic"/>
              </a:rPr>
              <a:t>cial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20">
                <a:latin typeface="Century Gothic"/>
                <a:cs typeface="Century Gothic"/>
              </a:rPr>
              <a:t>r</a:t>
            </a:r>
            <a:r>
              <a:rPr dirty="0" sz="1800" spc="-15">
                <a:latin typeface="Century Gothic"/>
                <a:cs typeface="Century Gothic"/>
              </a:rPr>
              <a:t>e</a:t>
            </a:r>
            <a:r>
              <a:rPr dirty="0" sz="1800">
                <a:latin typeface="Century Gothic"/>
                <a:cs typeface="Century Gothic"/>
              </a:rPr>
              <a:t>al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e</a:t>
            </a:r>
            <a:r>
              <a:rPr dirty="0" sz="1800">
                <a:latin typeface="Century Gothic"/>
                <a:cs typeface="Century Gothic"/>
              </a:rPr>
              <a:t>s</a:t>
            </a:r>
            <a:r>
              <a:rPr dirty="0" sz="1800" spc="-10">
                <a:latin typeface="Century Gothic"/>
                <a:cs typeface="Century Gothic"/>
              </a:rPr>
              <a:t>t</a:t>
            </a:r>
            <a:r>
              <a:rPr dirty="0" sz="1800">
                <a:latin typeface="Century Gothic"/>
                <a:cs typeface="Century Gothic"/>
              </a:rPr>
              <a:t>a</a:t>
            </a:r>
            <a:r>
              <a:rPr dirty="0" sz="1800" spc="-10">
                <a:latin typeface="Century Gothic"/>
                <a:cs typeface="Century Gothic"/>
              </a:rPr>
              <a:t>te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o</a:t>
            </a:r>
            <a:r>
              <a:rPr dirty="0" sz="1800">
                <a:latin typeface="Century Gothic"/>
                <a:cs typeface="Century Gothic"/>
              </a:rPr>
              <a:t>w</a:t>
            </a:r>
            <a:r>
              <a:rPr dirty="0" sz="1800" spc="-10">
                <a:latin typeface="Century Gothic"/>
                <a:cs typeface="Century Gothic"/>
              </a:rPr>
              <a:t>ner</a:t>
            </a:r>
            <a:r>
              <a:rPr dirty="0" sz="1800">
                <a:latin typeface="Century Gothic"/>
                <a:cs typeface="Century Gothic"/>
              </a:rPr>
              <a:t>s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a</a:t>
            </a:r>
            <a:r>
              <a:rPr dirty="0" sz="1800" spc="-15">
                <a:latin typeface="Century Gothic"/>
                <a:cs typeface="Century Gothic"/>
              </a:rPr>
              <a:t>n</a:t>
            </a:r>
            <a:r>
              <a:rPr dirty="0" sz="1800">
                <a:latin typeface="Century Gothic"/>
                <a:cs typeface="Century Gothic"/>
              </a:rPr>
              <a:t>d</a:t>
            </a:r>
            <a:r>
              <a:rPr dirty="0" sz="1800">
                <a:latin typeface="Century Gothic"/>
                <a:cs typeface="Century Gothic"/>
              </a:rPr>
              <a:t> p</a:t>
            </a:r>
            <a:r>
              <a:rPr dirty="0" sz="1800" spc="-20">
                <a:latin typeface="Century Gothic"/>
                <a:cs typeface="Century Gothic"/>
              </a:rPr>
              <a:t>r</a:t>
            </a:r>
            <a:r>
              <a:rPr dirty="0" sz="1800" spc="-15">
                <a:latin typeface="Century Gothic"/>
                <a:cs typeface="Century Gothic"/>
              </a:rPr>
              <a:t>o</a:t>
            </a:r>
            <a:r>
              <a:rPr dirty="0" sz="1800">
                <a:latin typeface="Century Gothic"/>
                <a:cs typeface="Century Gothic"/>
              </a:rPr>
              <a:t>p</a:t>
            </a:r>
            <a:r>
              <a:rPr dirty="0" sz="1800" spc="-10">
                <a:latin typeface="Century Gothic"/>
                <a:cs typeface="Century Gothic"/>
              </a:rPr>
              <a:t>ert</a:t>
            </a:r>
            <a:r>
              <a:rPr dirty="0" sz="1800">
                <a:latin typeface="Century Gothic"/>
                <a:cs typeface="Century Gothic"/>
              </a:rPr>
              <a:t>y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ma</a:t>
            </a:r>
            <a:r>
              <a:rPr dirty="0" sz="1800" spc="-15">
                <a:latin typeface="Century Gothic"/>
                <a:cs typeface="Century Gothic"/>
              </a:rPr>
              <a:t>n</a:t>
            </a:r>
            <a:r>
              <a:rPr dirty="0" sz="1800">
                <a:latin typeface="Century Gothic"/>
                <a:cs typeface="Century Gothic"/>
              </a:rPr>
              <a:t>a</a:t>
            </a:r>
            <a:r>
              <a:rPr dirty="0" sz="1800" spc="-10">
                <a:latin typeface="Century Gothic"/>
                <a:cs typeface="Century Gothic"/>
              </a:rPr>
              <a:t>ger</a:t>
            </a:r>
            <a:r>
              <a:rPr dirty="0" sz="1800">
                <a:latin typeface="Century Gothic"/>
                <a:cs typeface="Century Gothic"/>
              </a:rPr>
              <a:t>s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to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pa</a:t>
            </a:r>
            <a:r>
              <a:rPr dirty="0" sz="1800" spc="-10">
                <a:latin typeface="Century Gothic"/>
                <a:cs typeface="Century Gothic"/>
              </a:rPr>
              <a:t>rt</a:t>
            </a:r>
            <a:r>
              <a:rPr dirty="0" sz="1800">
                <a:latin typeface="Century Gothic"/>
                <a:cs typeface="Century Gothic"/>
              </a:rPr>
              <a:t>icipa</a:t>
            </a:r>
            <a:r>
              <a:rPr dirty="0" sz="1800" spc="-10">
                <a:latin typeface="Century Gothic"/>
                <a:cs typeface="Century Gothic"/>
              </a:rPr>
              <a:t>te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i</a:t>
            </a:r>
            <a:r>
              <a:rPr dirty="0" sz="1800" spc="-15">
                <a:latin typeface="Century Gothic"/>
                <a:cs typeface="Century Gothic"/>
              </a:rPr>
              <a:t>n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the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Ca</a:t>
            </a:r>
            <a:r>
              <a:rPr dirty="0" sz="1800" spc="-10">
                <a:latin typeface="Century Gothic"/>
                <a:cs typeface="Century Gothic"/>
              </a:rPr>
              <a:t>r</a:t>
            </a:r>
            <a:r>
              <a:rPr dirty="0" sz="1800">
                <a:latin typeface="Century Gothic"/>
                <a:cs typeface="Century Gothic"/>
              </a:rPr>
              <a:t>b</a:t>
            </a:r>
            <a:r>
              <a:rPr dirty="0" sz="1800" spc="-15">
                <a:latin typeface="Century Gothic"/>
                <a:cs typeface="Century Gothic"/>
              </a:rPr>
              <a:t>on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 spc="-15">
                <a:latin typeface="Century Gothic"/>
                <a:cs typeface="Century Gothic"/>
              </a:rPr>
              <a:t>Cu</a:t>
            </a:r>
            <a:r>
              <a:rPr dirty="0" sz="1800">
                <a:latin typeface="Century Gothic"/>
                <a:cs typeface="Century Gothic"/>
              </a:rPr>
              <a:t>p</a:t>
            </a:r>
            <a:r>
              <a:rPr dirty="0" sz="1800" spc="-5">
                <a:latin typeface="Century Gothic"/>
                <a:cs typeface="Century Gothic"/>
              </a:rPr>
              <a:t>,</a:t>
            </a:r>
            <a:r>
              <a:rPr dirty="0" sz="1800">
                <a:latin typeface="Century Gothic"/>
                <a:cs typeface="Century Gothic"/>
              </a:rPr>
              <a:t> by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pl</a:t>
            </a:r>
            <a:r>
              <a:rPr dirty="0" sz="1800" spc="-15">
                <a:latin typeface="Century Gothic"/>
                <a:cs typeface="Century Gothic"/>
              </a:rPr>
              <a:t>e</a:t>
            </a:r>
            <a:r>
              <a:rPr dirty="0" sz="1800">
                <a:latin typeface="Century Gothic"/>
                <a:cs typeface="Century Gothic"/>
              </a:rPr>
              <a:t>d</a:t>
            </a:r>
            <a:r>
              <a:rPr dirty="0" sz="1800" spc="-15">
                <a:latin typeface="Century Gothic"/>
                <a:cs typeface="Century Gothic"/>
              </a:rPr>
              <a:t>g</a:t>
            </a:r>
            <a:r>
              <a:rPr dirty="0" sz="1800">
                <a:latin typeface="Century Gothic"/>
                <a:cs typeface="Century Gothic"/>
              </a:rPr>
              <a:t>i</a:t>
            </a:r>
            <a:r>
              <a:rPr dirty="0" sz="1800" spc="-15">
                <a:latin typeface="Century Gothic"/>
                <a:cs typeface="Century Gothic"/>
              </a:rPr>
              <a:t>ng</a:t>
            </a:r>
            <a:r>
              <a:rPr dirty="0" sz="1800">
                <a:latin typeface="Century Gothic"/>
                <a:cs typeface="Century Gothic"/>
              </a:rPr>
              <a:t> </a:t>
            </a:r>
            <a:r>
              <a:rPr dirty="0" sz="1800" spc="-10">
                <a:latin typeface="Century Gothic"/>
                <a:cs typeface="Century Gothic"/>
              </a:rPr>
              <a:t>to</a:t>
            </a:r>
            <a:r>
              <a:rPr dirty="0" sz="1800" spc="-5">
                <a:latin typeface="Century Gothic"/>
                <a:cs typeface="Century Gothic"/>
              </a:rPr>
              <a:t> </a:t>
            </a:r>
            <a:r>
              <a:rPr dirty="0" sz="1800">
                <a:latin typeface="Century Gothic"/>
                <a:cs typeface="Century Gothic"/>
              </a:rPr>
              <a:t>a</a:t>
            </a:r>
            <a:r>
              <a:rPr dirty="0" sz="1800">
                <a:latin typeface="Century Gothic"/>
                <a:cs typeface="Century Gothic"/>
              </a:rPr>
              <a:t> </a:t>
            </a:r>
            <a:r>
              <a:rPr dirty="0" sz="1800" spc="-15" b="1">
                <a:solidFill>
                  <a:srgbClr val="00B050"/>
                </a:solidFill>
                <a:latin typeface="Century Gothic"/>
                <a:cs typeface="Century Gothic"/>
              </a:rPr>
              <a:t>35%</a:t>
            </a:r>
            <a:r>
              <a:rPr dirty="0" sz="1800" b="1">
                <a:solidFill>
                  <a:srgbClr val="00B050"/>
                </a:solidFill>
                <a:latin typeface="Century Gothic"/>
                <a:cs typeface="Century Gothic"/>
              </a:rPr>
              <a:t> </a:t>
            </a:r>
            <a:r>
              <a:rPr dirty="0" sz="1800" spc="-15" b="1">
                <a:solidFill>
                  <a:srgbClr val="00B050"/>
                </a:solidFill>
                <a:latin typeface="Century Gothic"/>
                <a:cs typeface="Century Gothic"/>
              </a:rPr>
              <a:t>GHG</a:t>
            </a:r>
            <a:r>
              <a:rPr dirty="0" sz="1800" spc="-5" b="1">
                <a:solidFill>
                  <a:srgbClr val="00B050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00B050"/>
                </a:solidFill>
                <a:latin typeface="Century Gothic"/>
                <a:cs typeface="Century Gothic"/>
              </a:rPr>
              <a:t>reductions</a:t>
            </a:r>
            <a:r>
              <a:rPr dirty="0" sz="1800" spc="-10" b="1">
                <a:solidFill>
                  <a:srgbClr val="00B050"/>
                </a:solidFill>
                <a:latin typeface="Century Gothic"/>
                <a:cs typeface="Century Gothic"/>
              </a:rPr>
              <a:t> </a:t>
            </a:r>
            <a:r>
              <a:rPr dirty="0" sz="1800" spc="-5" b="1">
                <a:solidFill>
                  <a:srgbClr val="00B050"/>
                </a:solidFill>
                <a:latin typeface="Century Gothic"/>
                <a:cs typeface="Century Gothic"/>
              </a:rPr>
              <a:t>b</a:t>
            </a:r>
            <a:r>
              <a:rPr dirty="0" sz="1800" b="1">
                <a:solidFill>
                  <a:srgbClr val="00B050"/>
                </a:solidFill>
                <a:latin typeface="Century Gothic"/>
                <a:cs typeface="Century Gothic"/>
              </a:rPr>
              <a:t>y 2020.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2131" y="3139439"/>
            <a:ext cx="3315335" cy="822960"/>
          </a:xfrm>
          <a:custGeom>
            <a:avLst/>
            <a:gdLst/>
            <a:ahLst/>
            <a:cxnLst/>
            <a:rect l="l" t="t" r="r" b="b"/>
            <a:pathLst>
              <a:path w="3315335" h="822960">
                <a:moveTo>
                  <a:pt x="0" y="0"/>
                </a:moveTo>
                <a:lnTo>
                  <a:pt x="3315161" y="0"/>
                </a:lnTo>
                <a:lnTo>
                  <a:pt x="3315161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7292" y="3139439"/>
            <a:ext cx="2369820" cy="822960"/>
          </a:xfrm>
          <a:custGeom>
            <a:avLst/>
            <a:gdLst/>
            <a:ahLst/>
            <a:cxnLst/>
            <a:rect l="l" t="t" r="r" b="b"/>
            <a:pathLst>
              <a:path w="2369820" h="822960">
                <a:moveTo>
                  <a:pt x="0" y="0"/>
                </a:moveTo>
                <a:lnTo>
                  <a:pt x="2369516" y="0"/>
                </a:lnTo>
                <a:lnTo>
                  <a:pt x="2369516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66809" y="3139439"/>
            <a:ext cx="2948940" cy="822960"/>
          </a:xfrm>
          <a:custGeom>
            <a:avLst/>
            <a:gdLst/>
            <a:ahLst/>
            <a:cxnLst/>
            <a:rect l="l" t="t" r="r" b="b"/>
            <a:pathLst>
              <a:path w="2948940" h="822960">
                <a:moveTo>
                  <a:pt x="0" y="0"/>
                </a:moveTo>
                <a:lnTo>
                  <a:pt x="2948589" y="0"/>
                </a:lnTo>
                <a:lnTo>
                  <a:pt x="2948589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2131" y="4541520"/>
            <a:ext cx="3315335" cy="822960"/>
          </a:xfrm>
          <a:custGeom>
            <a:avLst/>
            <a:gdLst/>
            <a:ahLst/>
            <a:cxnLst/>
            <a:rect l="l" t="t" r="r" b="b"/>
            <a:pathLst>
              <a:path w="3315335" h="822960">
                <a:moveTo>
                  <a:pt x="0" y="0"/>
                </a:moveTo>
                <a:lnTo>
                  <a:pt x="3315161" y="0"/>
                </a:lnTo>
                <a:lnTo>
                  <a:pt x="3315161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97292" y="4541520"/>
            <a:ext cx="2369820" cy="822960"/>
          </a:xfrm>
          <a:custGeom>
            <a:avLst/>
            <a:gdLst/>
            <a:ahLst/>
            <a:cxnLst/>
            <a:rect l="l" t="t" r="r" b="b"/>
            <a:pathLst>
              <a:path w="2369820" h="822960">
                <a:moveTo>
                  <a:pt x="0" y="0"/>
                </a:moveTo>
                <a:lnTo>
                  <a:pt x="2369516" y="0"/>
                </a:lnTo>
                <a:lnTo>
                  <a:pt x="2369516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66809" y="4541520"/>
            <a:ext cx="2948940" cy="822960"/>
          </a:xfrm>
          <a:custGeom>
            <a:avLst/>
            <a:gdLst/>
            <a:ahLst/>
            <a:cxnLst/>
            <a:rect l="l" t="t" r="r" b="b"/>
            <a:pathLst>
              <a:path w="2948940" h="822960">
                <a:moveTo>
                  <a:pt x="0" y="0"/>
                </a:moveTo>
                <a:lnTo>
                  <a:pt x="2948589" y="0"/>
                </a:lnTo>
                <a:lnTo>
                  <a:pt x="2948589" y="822959"/>
                </a:lnTo>
                <a:lnTo>
                  <a:pt x="0" y="822959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2131" y="3139439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 h="0">
                <a:moveTo>
                  <a:pt x="0" y="0"/>
                </a:moveTo>
                <a:lnTo>
                  <a:pt x="8633267" y="0"/>
                </a:lnTo>
              </a:path>
            </a:pathLst>
          </a:custGeom>
          <a:ln w="12699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2131" y="2499360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 h="0">
                <a:moveTo>
                  <a:pt x="0" y="0"/>
                </a:moveTo>
                <a:lnTo>
                  <a:pt x="8633267" y="0"/>
                </a:lnTo>
              </a:path>
            </a:pathLst>
          </a:custGeom>
          <a:ln w="12699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2131" y="6476999"/>
            <a:ext cx="8633460" cy="0"/>
          </a:xfrm>
          <a:custGeom>
            <a:avLst/>
            <a:gdLst/>
            <a:ahLst/>
            <a:cxnLst/>
            <a:rect l="l" t="t" r="r" b="b"/>
            <a:pathLst>
              <a:path w="8633460" h="0">
                <a:moveTo>
                  <a:pt x="0" y="0"/>
                </a:moveTo>
                <a:lnTo>
                  <a:pt x="8633267" y="0"/>
                </a:lnTo>
              </a:path>
            </a:pathLst>
          </a:custGeom>
          <a:ln w="12699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22635" y="2573438"/>
            <a:ext cx="1839595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165">
              <a:lnSpc>
                <a:spcPts val="2100"/>
              </a:lnSpc>
            </a:pPr>
            <a:r>
              <a:rPr dirty="0" sz="1800" spc="-10" b="1">
                <a:latin typeface="Century Gothic"/>
                <a:cs typeface="Century Gothic"/>
              </a:rPr>
              <a:t>Current</a:t>
            </a:r>
            <a:r>
              <a:rPr dirty="0" sz="1800" spc="-5" b="1">
                <a:latin typeface="Century Gothic"/>
                <a:cs typeface="Century Gothic"/>
              </a:rPr>
              <a:t> </a:t>
            </a:r>
            <a:r>
              <a:rPr dirty="0" sz="1800" b="1">
                <a:latin typeface="Century Gothic"/>
                <a:cs typeface="Century Gothic"/>
              </a:rPr>
              <a:t>Carbon</a:t>
            </a:r>
            <a:r>
              <a:rPr dirty="0" sz="1800" b="1">
                <a:latin typeface="Century Gothic"/>
                <a:cs typeface="Century Gothic"/>
              </a:rPr>
              <a:t> Cup</a:t>
            </a:r>
            <a:r>
              <a:rPr dirty="0" sz="1800" spc="-5" b="1">
                <a:latin typeface="Century Gothic"/>
                <a:cs typeface="Century Gothic"/>
              </a:rPr>
              <a:t> </a:t>
            </a:r>
            <a:r>
              <a:rPr dirty="0" sz="1800" spc="-15" b="1">
                <a:latin typeface="Century Gothic"/>
                <a:cs typeface="Century Gothic"/>
              </a:rPr>
              <a:t>Participants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2680" y="2573438"/>
            <a:ext cx="1104900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marR="5080" indent="-155575">
              <a:lnSpc>
                <a:spcPts val="2100"/>
              </a:lnSpc>
            </a:pPr>
            <a:r>
              <a:rPr dirty="0" sz="1800" b="1">
                <a:latin typeface="Century Gothic"/>
                <a:cs typeface="Century Gothic"/>
              </a:rPr>
              <a:t>Achieved </a:t>
            </a:r>
            <a:r>
              <a:rPr dirty="0" sz="1800" spc="-10" b="1">
                <a:latin typeface="Century Gothic"/>
                <a:cs typeface="Century Gothic"/>
              </a:rPr>
              <a:t>in</a:t>
            </a:r>
            <a:r>
              <a:rPr dirty="0" sz="1800" spc="-5" b="1">
                <a:latin typeface="Century Gothic"/>
                <a:cs typeface="Century Gothic"/>
              </a:rPr>
              <a:t> 2014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09706" y="2573438"/>
            <a:ext cx="1269365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4470" marR="5080" indent="-192405">
              <a:lnSpc>
                <a:spcPts val="2100"/>
              </a:lnSpc>
            </a:pPr>
            <a:r>
              <a:rPr dirty="0" sz="1800" spc="-15" b="1">
                <a:latin typeface="Century Gothic"/>
                <a:cs typeface="Century Gothic"/>
              </a:rPr>
              <a:t>Committed </a:t>
            </a:r>
            <a:r>
              <a:rPr dirty="0" sz="1800" spc="-5" b="1">
                <a:latin typeface="Century Gothic"/>
                <a:cs typeface="Century Gothic"/>
              </a:rPr>
              <a:t>b</a:t>
            </a:r>
            <a:r>
              <a:rPr dirty="0" sz="1800" b="1">
                <a:latin typeface="Century Gothic"/>
                <a:cs typeface="Century Gothic"/>
              </a:rPr>
              <a:t>y 2020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570" y="3343576"/>
            <a:ext cx="312547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10"/>
              </a:lnSpc>
            </a:pPr>
            <a:r>
              <a:rPr dirty="0" sz="1600" spc="-15">
                <a:latin typeface="Century Gothic"/>
                <a:cs typeface="Century Gothic"/>
              </a:rPr>
              <a:t>M</a:t>
            </a:r>
            <a:r>
              <a:rPr dirty="0" sz="1600" spc="-15">
                <a:latin typeface="Century Gothic"/>
                <a:cs typeface="Century Gothic"/>
              </a:rPr>
              <a:t>assa</a:t>
            </a:r>
            <a:r>
              <a:rPr dirty="0" sz="1600" spc="-10">
                <a:latin typeface="Century Gothic"/>
                <a:cs typeface="Century Gothic"/>
              </a:rPr>
              <a:t>chu</a:t>
            </a:r>
            <a:r>
              <a:rPr dirty="0" sz="1600" spc="-10">
                <a:latin typeface="Century Gothic"/>
                <a:cs typeface="Century Gothic"/>
              </a:rPr>
              <a:t>s</a:t>
            </a:r>
            <a:r>
              <a:rPr dirty="0" sz="1600" spc="-10">
                <a:latin typeface="Century Gothic"/>
                <a:cs typeface="Century Gothic"/>
              </a:rPr>
              <a:t>ett</a:t>
            </a:r>
            <a:r>
              <a:rPr dirty="0" sz="1600" spc="-10">
                <a:latin typeface="Century Gothic"/>
                <a:cs typeface="Century Gothic"/>
              </a:rPr>
              <a:t>s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G</a:t>
            </a:r>
            <a:r>
              <a:rPr dirty="0" sz="1600" spc="-10">
                <a:latin typeface="Century Gothic"/>
                <a:cs typeface="Century Gothic"/>
              </a:rPr>
              <a:t>ener</a:t>
            </a:r>
            <a:r>
              <a:rPr dirty="0" sz="1600">
                <a:latin typeface="Century Gothic"/>
                <a:cs typeface="Century Gothic"/>
              </a:rPr>
              <a:t>al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H</a:t>
            </a:r>
            <a:r>
              <a:rPr dirty="0" sz="1600" spc="-15">
                <a:latin typeface="Century Gothic"/>
                <a:cs typeface="Century Gothic"/>
              </a:rPr>
              <a:t>o</a:t>
            </a:r>
            <a:r>
              <a:rPr dirty="0" sz="1600">
                <a:latin typeface="Century Gothic"/>
                <a:cs typeface="Century Gothic"/>
              </a:rPr>
              <a:t>spi</a:t>
            </a:r>
            <a:r>
              <a:rPr dirty="0" sz="1600" spc="-10">
                <a:latin typeface="Century Gothic"/>
                <a:cs typeface="Century Gothic"/>
              </a:rPr>
              <a:t>t</a:t>
            </a:r>
            <a:r>
              <a:rPr dirty="0" sz="1600">
                <a:latin typeface="Century Gothic"/>
                <a:cs typeface="Century Gothic"/>
              </a:rPr>
              <a:t>al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ts val="1875"/>
              </a:lnSpc>
            </a:pPr>
            <a:r>
              <a:rPr dirty="0" sz="1600">
                <a:latin typeface="Century Gothic"/>
                <a:cs typeface="Century Gothic"/>
              </a:rPr>
              <a:t>–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P</a:t>
            </a:r>
            <a:r>
              <a:rPr dirty="0" sz="1600">
                <a:latin typeface="Century Gothic"/>
                <a:cs typeface="Century Gothic"/>
              </a:rPr>
              <a:t>a</a:t>
            </a:r>
            <a:r>
              <a:rPr dirty="0" sz="1600" spc="-10">
                <a:latin typeface="Century Gothic"/>
                <a:cs typeface="Century Gothic"/>
              </a:rPr>
              <a:t>rtner</a:t>
            </a:r>
            <a:r>
              <a:rPr dirty="0" sz="1600">
                <a:latin typeface="Century Gothic"/>
                <a:cs typeface="Century Gothic"/>
              </a:rPr>
              <a:t>s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H</a:t>
            </a:r>
            <a:r>
              <a:rPr dirty="0" sz="1600" spc="-15">
                <a:latin typeface="Century Gothic"/>
                <a:cs typeface="Century Gothic"/>
              </a:rPr>
              <a:t>e</a:t>
            </a:r>
            <a:r>
              <a:rPr dirty="0" sz="1600">
                <a:latin typeface="Century Gothic"/>
                <a:cs typeface="Century Gothic"/>
              </a:rPr>
              <a:t>al</a:t>
            </a:r>
            <a:r>
              <a:rPr dirty="0" sz="1600" spc="-10">
                <a:latin typeface="Century Gothic"/>
                <a:cs typeface="Century Gothic"/>
              </a:rPr>
              <a:t>th</a:t>
            </a:r>
            <a:r>
              <a:rPr dirty="0" sz="1600">
                <a:latin typeface="Century Gothic"/>
                <a:cs typeface="Century Gothic"/>
              </a:rPr>
              <a:t>ca</a:t>
            </a:r>
            <a:r>
              <a:rPr dirty="0" sz="1600" spc="-15">
                <a:latin typeface="Century Gothic"/>
                <a:cs typeface="Century Gothic"/>
              </a:rPr>
              <a:t>r</a:t>
            </a:r>
            <a:r>
              <a:rPr dirty="0" sz="1600" spc="-15"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88732" y="3343576"/>
            <a:ext cx="141097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0"/>
              </a:lnSpc>
            </a:pPr>
            <a:r>
              <a:rPr dirty="0" sz="1600">
                <a:latin typeface="Century Gothic"/>
                <a:cs typeface="Century Gothic"/>
              </a:rPr>
              <a:t>5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 spc="-5">
                <a:latin typeface="Century Gothic"/>
                <a:cs typeface="Century Gothic"/>
              </a:rPr>
              <a:t>6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.ft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5">
                <a:latin typeface="Century Gothic"/>
                <a:cs typeface="Century Gothic"/>
              </a:rPr>
              <a:t>(35%)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58248" y="3221656"/>
            <a:ext cx="141097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0"/>
              </a:lnSpc>
            </a:pPr>
            <a:r>
              <a:rPr dirty="0" sz="1600">
                <a:latin typeface="Century Gothic"/>
                <a:cs typeface="Century Gothic"/>
              </a:rPr>
              <a:t>5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 spc="-5">
                <a:latin typeface="Century Gothic"/>
                <a:cs typeface="Century Gothic"/>
              </a:rPr>
              <a:t>6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.ft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5">
                <a:latin typeface="Century Gothic"/>
                <a:cs typeface="Century Gothic"/>
              </a:rPr>
              <a:t>(35%)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870" y="4031916"/>
            <a:ext cx="309880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10"/>
              </a:lnSpc>
            </a:pPr>
            <a:r>
              <a:rPr dirty="0" sz="1600">
                <a:latin typeface="Century Gothic"/>
                <a:cs typeface="Century Gothic"/>
              </a:rPr>
              <a:t>B</a:t>
            </a:r>
            <a:r>
              <a:rPr dirty="0" sz="1600" spc="-5">
                <a:latin typeface="Century Gothic"/>
                <a:cs typeface="Century Gothic"/>
              </a:rPr>
              <a:t>r</a:t>
            </a:r>
            <a:r>
              <a:rPr dirty="0" sz="1600" spc="-5">
                <a:latin typeface="Century Gothic"/>
                <a:cs typeface="Century Gothic"/>
              </a:rPr>
              <a:t>i</a:t>
            </a:r>
            <a:r>
              <a:rPr dirty="0" sz="1600" spc="-15">
                <a:latin typeface="Century Gothic"/>
                <a:cs typeface="Century Gothic"/>
              </a:rPr>
              <a:t>gh</a:t>
            </a:r>
            <a:r>
              <a:rPr dirty="0" sz="1600" spc="-15">
                <a:latin typeface="Century Gothic"/>
                <a:cs typeface="Century Gothic"/>
              </a:rPr>
              <a:t>a</a:t>
            </a:r>
            <a:r>
              <a:rPr dirty="0" sz="1600" spc="-15">
                <a:latin typeface="Century Gothic"/>
                <a:cs typeface="Century Gothic"/>
              </a:rPr>
              <a:t>m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</a:t>
            </a:r>
            <a:r>
              <a:rPr dirty="0" sz="1600" spc="-10">
                <a:latin typeface="Century Gothic"/>
                <a:cs typeface="Century Gothic"/>
              </a:rPr>
              <a:t>n</a:t>
            </a:r>
            <a:r>
              <a:rPr dirty="0" sz="1600">
                <a:latin typeface="Century Gothic"/>
                <a:cs typeface="Century Gothic"/>
              </a:rPr>
              <a:t>d </a:t>
            </a:r>
            <a:r>
              <a:rPr dirty="0" sz="1600" spc="-95">
                <a:latin typeface="Century Gothic"/>
                <a:cs typeface="Century Gothic"/>
              </a:rPr>
              <a:t>W</a:t>
            </a:r>
            <a:r>
              <a:rPr dirty="0" sz="1600" spc="-15">
                <a:latin typeface="Century Gothic"/>
                <a:cs typeface="Century Gothic"/>
              </a:rPr>
              <a:t>omen</a:t>
            </a:r>
            <a:r>
              <a:rPr dirty="0" sz="1600">
                <a:latin typeface="Century Gothic"/>
                <a:cs typeface="Century Gothic"/>
              </a:rPr>
              <a:t>’s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H</a:t>
            </a:r>
            <a:r>
              <a:rPr dirty="0" sz="1600" spc="-15">
                <a:latin typeface="Century Gothic"/>
                <a:cs typeface="Century Gothic"/>
              </a:rPr>
              <a:t>o</a:t>
            </a:r>
            <a:r>
              <a:rPr dirty="0" sz="1600">
                <a:latin typeface="Century Gothic"/>
                <a:cs typeface="Century Gothic"/>
              </a:rPr>
              <a:t>spi</a:t>
            </a:r>
            <a:r>
              <a:rPr dirty="0" sz="1600" spc="-10">
                <a:latin typeface="Century Gothic"/>
                <a:cs typeface="Century Gothic"/>
              </a:rPr>
              <a:t>t</a:t>
            </a:r>
            <a:r>
              <a:rPr dirty="0" sz="1600">
                <a:latin typeface="Century Gothic"/>
                <a:cs typeface="Century Gothic"/>
              </a:rPr>
              <a:t>al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910"/>
              </a:lnSpc>
            </a:pPr>
            <a:r>
              <a:rPr dirty="0" sz="1600">
                <a:latin typeface="Century Gothic"/>
                <a:cs typeface="Century Gothic"/>
              </a:rPr>
              <a:t>–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P</a:t>
            </a:r>
            <a:r>
              <a:rPr dirty="0" sz="1600">
                <a:latin typeface="Century Gothic"/>
                <a:cs typeface="Century Gothic"/>
              </a:rPr>
              <a:t>a</a:t>
            </a:r>
            <a:r>
              <a:rPr dirty="0" sz="1600" spc="-10">
                <a:latin typeface="Century Gothic"/>
                <a:cs typeface="Century Gothic"/>
              </a:rPr>
              <a:t>rtner</a:t>
            </a:r>
            <a:r>
              <a:rPr dirty="0" sz="1600">
                <a:latin typeface="Century Gothic"/>
                <a:cs typeface="Century Gothic"/>
              </a:rPr>
              <a:t>s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H</a:t>
            </a:r>
            <a:r>
              <a:rPr dirty="0" sz="1600" spc="-15">
                <a:latin typeface="Century Gothic"/>
                <a:cs typeface="Century Gothic"/>
              </a:rPr>
              <a:t>e</a:t>
            </a:r>
            <a:r>
              <a:rPr dirty="0" sz="1600">
                <a:latin typeface="Century Gothic"/>
                <a:cs typeface="Century Gothic"/>
              </a:rPr>
              <a:t>al</a:t>
            </a:r>
            <a:r>
              <a:rPr dirty="0" sz="1600" spc="-10">
                <a:latin typeface="Century Gothic"/>
                <a:cs typeface="Century Gothic"/>
              </a:rPr>
              <a:t>th</a:t>
            </a:r>
            <a:r>
              <a:rPr dirty="0" sz="1600">
                <a:latin typeface="Century Gothic"/>
                <a:cs typeface="Century Gothic"/>
              </a:rPr>
              <a:t>ca</a:t>
            </a:r>
            <a:r>
              <a:rPr dirty="0" sz="1600" spc="-15">
                <a:latin typeface="Century Gothic"/>
                <a:cs typeface="Century Gothic"/>
              </a:rPr>
              <a:t>r</a:t>
            </a:r>
            <a:r>
              <a:rPr dirty="0" sz="1600" spc="-15"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45548" y="4153836"/>
            <a:ext cx="202501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Century Gothic"/>
                <a:cs typeface="Century Gothic"/>
              </a:rPr>
              <a:t>3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 spc="-5">
                <a:latin typeface="Century Gothic"/>
                <a:cs typeface="Century Gothic"/>
              </a:rPr>
              <a:t>1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.ft</a:t>
            </a:r>
            <a:r>
              <a:rPr dirty="0" sz="1600" spc="-5">
                <a:latin typeface="Century Gothic"/>
                <a:cs typeface="Century Gothic"/>
              </a:rPr>
              <a:t> (35%)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3570" y="4867576"/>
            <a:ext cx="174815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85"/>
              </a:lnSpc>
            </a:pPr>
            <a:r>
              <a:rPr dirty="0" sz="1600">
                <a:latin typeface="Century Gothic"/>
                <a:cs typeface="Century Gothic"/>
              </a:rPr>
              <a:t>Harva</a:t>
            </a:r>
            <a:r>
              <a:rPr dirty="0" sz="1600" spc="-10">
                <a:latin typeface="Century Gothic"/>
                <a:cs typeface="Century Gothic"/>
              </a:rPr>
              <a:t>r</a:t>
            </a:r>
            <a:r>
              <a:rPr dirty="0" sz="1600">
                <a:latin typeface="Century Gothic"/>
                <a:cs typeface="Century Gothic"/>
              </a:rPr>
              <a:t>d University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88732" y="4867576"/>
            <a:ext cx="20561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85"/>
              </a:lnSpc>
            </a:pPr>
            <a:r>
              <a:rPr dirty="0" sz="1600">
                <a:latin typeface="Century Gothic"/>
                <a:cs typeface="Century Gothic"/>
              </a:rPr>
              <a:t>1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 spc="-5">
                <a:latin typeface="Century Gothic"/>
                <a:cs typeface="Century Gothic"/>
              </a:rPr>
              <a:t>1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ft</a:t>
            </a:r>
            <a:r>
              <a:rPr dirty="0" sz="1600" spc="-5">
                <a:latin typeface="Century Gothic"/>
                <a:cs typeface="Century Gothic"/>
              </a:rPr>
              <a:t> (35%)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8248" y="4623736"/>
            <a:ext cx="263779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0"/>
              </a:lnSpc>
            </a:pPr>
            <a:r>
              <a:rPr dirty="0" sz="1600">
                <a:latin typeface="Century Gothic"/>
                <a:cs typeface="Century Gothic"/>
              </a:rPr>
              <a:t>30</a:t>
            </a:r>
            <a:r>
              <a:rPr dirty="0" sz="1600" spc="-15">
                <a:latin typeface="Century Gothic"/>
                <a:cs typeface="Century Gothic"/>
              </a:rPr>
              <a:t>%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abs</a:t>
            </a:r>
            <a:r>
              <a:rPr dirty="0" sz="1600" spc="-15">
                <a:latin typeface="Century Gothic"/>
                <a:cs typeface="Century Gothic"/>
              </a:rPr>
              <a:t>o</a:t>
            </a:r>
            <a:r>
              <a:rPr dirty="0" sz="1600">
                <a:latin typeface="Century Gothic"/>
                <a:cs typeface="Century Gothic"/>
              </a:rPr>
              <a:t>l</a:t>
            </a:r>
            <a:r>
              <a:rPr dirty="0" sz="1600" spc="-10">
                <a:latin typeface="Century Gothic"/>
                <a:cs typeface="Century Gothic"/>
              </a:rPr>
              <a:t>ute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5">
                <a:latin typeface="Century Gothic"/>
                <a:cs typeface="Century Gothic"/>
              </a:rPr>
              <a:t>r</a:t>
            </a:r>
            <a:r>
              <a:rPr dirty="0" sz="1600" spc="-15">
                <a:latin typeface="Century Gothic"/>
                <a:cs typeface="Century Gothic"/>
              </a:rPr>
              <a:t>e</a:t>
            </a:r>
            <a:r>
              <a:rPr dirty="0" sz="1600">
                <a:latin typeface="Century Gothic"/>
                <a:cs typeface="Century Gothic"/>
              </a:rPr>
              <a:t>d</a:t>
            </a:r>
            <a:r>
              <a:rPr dirty="0" sz="1600" spc="-10">
                <a:latin typeface="Century Gothic"/>
                <a:cs typeface="Century Gothic"/>
              </a:rPr>
              <a:t>uct</a:t>
            </a:r>
            <a:r>
              <a:rPr dirty="0" sz="1600">
                <a:latin typeface="Century Gothic"/>
                <a:cs typeface="Century Gothic"/>
              </a:rPr>
              <a:t>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</a:t>
            </a:r>
            <a:r>
              <a:rPr dirty="0" sz="1600" spc="-15">
                <a:latin typeface="Century Gothic"/>
                <a:cs typeface="Century Gothic"/>
              </a:rPr>
              <a:t>c</a:t>
            </a:r>
            <a:r>
              <a:rPr dirty="0" sz="1600" spc="-15">
                <a:latin typeface="Century Gothic"/>
                <a:cs typeface="Century Gothic"/>
              </a:rPr>
              <a:t>r</a:t>
            </a:r>
            <a:r>
              <a:rPr dirty="0" sz="1600" spc="-15">
                <a:latin typeface="Century Gothic"/>
                <a:cs typeface="Century Gothic"/>
              </a:rPr>
              <a:t>o</a:t>
            </a:r>
            <a:r>
              <a:rPr dirty="0" sz="1600">
                <a:latin typeface="Century Gothic"/>
                <a:cs typeface="Century Gothic"/>
              </a:rPr>
              <a:t>ss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ent</a:t>
            </a:r>
            <a:r>
              <a:rPr dirty="0" sz="1600">
                <a:latin typeface="Century Gothic"/>
                <a:cs typeface="Century Gothic"/>
              </a:rPr>
              <a:t>i</a:t>
            </a:r>
            <a:r>
              <a:rPr dirty="0" sz="1600" spc="-15">
                <a:latin typeface="Century Gothic"/>
                <a:cs typeface="Century Gothic"/>
              </a:rPr>
              <a:t>r</a:t>
            </a:r>
            <a:r>
              <a:rPr dirty="0" sz="1600" spc="-15">
                <a:latin typeface="Century Gothic"/>
                <a:cs typeface="Century Gothic"/>
              </a:rPr>
              <a:t>e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North</a:t>
            </a:r>
            <a:r>
              <a:rPr dirty="0" sz="1600" spc="-10">
                <a:latin typeface="Century Gothic"/>
                <a:cs typeface="Century Gothic"/>
              </a:rPr>
              <a:t> Amer</a:t>
            </a:r>
            <a:r>
              <a:rPr dirty="0" sz="1600">
                <a:latin typeface="Century Gothic"/>
                <a:cs typeface="Century Gothic"/>
              </a:rPr>
              <a:t>ica</a:t>
            </a:r>
            <a:r>
              <a:rPr dirty="0" sz="1600" spc="-10">
                <a:latin typeface="Century Gothic"/>
                <a:cs typeface="Century Gothic"/>
              </a:rPr>
              <a:t>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camp</a:t>
            </a:r>
            <a:r>
              <a:rPr dirty="0" sz="1600" spc="-10">
                <a:latin typeface="Century Gothic"/>
                <a:cs typeface="Century Gothic"/>
              </a:rPr>
              <a:t>u</a:t>
            </a:r>
            <a:r>
              <a:rPr dirty="0" sz="1600">
                <a:latin typeface="Century Gothic"/>
                <a:cs typeface="Century Gothic"/>
              </a:rPr>
              <a:t>s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by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2016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0870" y="5451776"/>
            <a:ext cx="770953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27400" algn="l"/>
                <a:tab pos="5697220" algn="l"/>
              </a:tabLst>
            </a:pPr>
            <a:r>
              <a:rPr dirty="0" sz="1600" spc="-15">
                <a:latin typeface="Century Gothic"/>
                <a:cs typeface="Century Gothic"/>
              </a:rPr>
              <a:t>Bosto</a:t>
            </a:r>
            <a:r>
              <a:rPr dirty="0" sz="1600" spc="-10">
                <a:latin typeface="Century Gothic"/>
                <a:cs typeface="Century Gothic"/>
              </a:rPr>
              <a:t>n</a:t>
            </a:r>
            <a:r>
              <a:rPr dirty="0" sz="1600">
                <a:latin typeface="Century Gothic"/>
                <a:cs typeface="Century Gothic"/>
              </a:rPr>
              <a:t> University	1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>
                <a:latin typeface="Century Gothic"/>
                <a:cs typeface="Century Gothic"/>
              </a:rPr>
              <a:t>1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.ft</a:t>
            </a:r>
            <a:r>
              <a:rPr dirty="0" sz="1600" spc="-5">
                <a:latin typeface="Century Gothic"/>
                <a:cs typeface="Century Gothic"/>
              </a:rPr>
              <a:t> (35%</a:t>
            </a:r>
            <a:r>
              <a:rPr dirty="0" sz="1600">
                <a:latin typeface="Century Gothic"/>
                <a:cs typeface="Century Gothic"/>
              </a:rPr>
              <a:t>)	5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>
                <a:latin typeface="Century Gothic"/>
                <a:cs typeface="Century Gothic"/>
              </a:rPr>
              <a:t>2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.ft</a:t>
            </a:r>
            <a:r>
              <a:rPr dirty="0" sz="1600" spc="-5">
                <a:latin typeface="Century Gothic"/>
                <a:cs typeface="Century Gothic"/>
              </a:rPr>
              <a:t> (35%)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131" y="5735319"/>
            <a:ext cx="8633460" cy="370840"/>
          </a:xfrm>
          <a:prstGeom prst="rect">
            <a:avLst/>
          </a:prstGeom>
          <a:solidFill>
            <a:srgbClr val="6095C9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  <a:tabLst>
                <a:tab pos="5775960" algn="l"/>
              </a:tabLst>
            </a:pPr>
            <a:r>
              <a:rPr dirty="0" sz="1600" spc="-15">
                <a:latin typeface="Century Gothic"/>
                <a:cs typeface="Century Gothic"/>
              </a:rPr>
              <a:t>Bosto</a:t>
            </a:r>
            <a:r>
              <a:rPr dirty="0" sz="1600" spc="-10">
                <a:latin typeface="Century Gothic"/>
                <a:cs typeface="Century Gothic"/>
              </a:rPr>
              <a:t>n</a:t>
            </a:r>
            <a:r>
              <a:rPr dirty="0" sz="160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P</a:t>
            </a:r>
            <a:r>
              <a:rPr dirty="0" sz="1600" spc="-15">
                <a:latin typeface="Century Gothic"/>
                <a:cs typeface="Century Gothic"/>
              </a:rPr>
              <a:t>r</a:t>
            </a:r>
            <a:r>
              <a:rPr dirty="0" sz="1600" spc="-10">
                <a:latin typeface="Century Gothic"/>
                <a:cs typeface="Century Gothic"/>
              </a:rPr>
              <a:t>operties</a:t>
            </a:r>
            <a:r>
              <a:rPr dirty="0" sz="1600">
                <a:latin typeface="Century Gothic"/>
                <a:cs typeface="Century Gothic"/>
              </a:rPr>
              <a:t>	1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>
                <a:latin typeface="Century Gothic"/>
                <a:cs typeface="Century Gothic"/>
              </a:rPr>
              <a:t>5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.ft</a:t>
            </a:r>
            <a:r>
              <a:rPr dirty="0" sz="1600" spc="-5">
                <a:latin typeface="Century Gothic"/>
                <a:cs typeface="Century Gothic"/>
              </a:rPr>
              <a:t> (35%)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0870" y="6193456"/>
            <a:ext cx="770953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697220" algn="l"/>
              </a:tabLst>
            </a:pPr>
            <a:r>
              <a:rPr dirty="0" sz="1600">
                <a:latin typeface="Century Gothic"/>
                <a:cs typeface="Century Gothic"/>
              </a:rPr>
              <a:t>B</a:t>
            </a:r>
            <a:r>
              <a:rPr dirty="0" sz="1600" spc="-15">
                <a:latin typeface="Century Gothic"/>
                <a:cs typeface="Century Gothic"/>
              </a:rPr>
              <a:t>o</a:t>
            </a:r>
            <a:r>
              <a:rPr dirty="0" sz="1600" spc="-15">
                <a:latin typeface="Century Gothic"/>
                <a:cs typeface="Century Gothic"/>
              </a:rPr>
              <a:t>s</a:t>
            </a:r>
            <a:r>
              <a:rPr dirty="0" sz="1600" spc="-10">
                <a:latin typeface="Century Gothic"/>
                <a:cs typeface="Century Gothic"/>
              </a:rPr>
              <a:t>ton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5">
                <a:latin typeface="Century Gothic"/>
                <a:cs typeface="Century Gothic"/>
              </a:rPr>
              <a:t>Me</a:t>
            </a:r>
            <a:r>
              <a:rPr dirty="0" sz="1600">
                <a:latin typeface="Century Gothic"/>
                <a:cs typeface="Century Gothic"/>
              </a:rPr>
              <a:t>dical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Center</a:t>
            </a:r>
            <a:r>
              <a:rPr dirty="0" sz="1600">
                <a:latin typeface="Century Gothic"/>
                <a:cs typeface="Century Gothic"/>
              </a:rPr>
              <a:t>	2</a:t>
            </a:r>
            <a:r>
              <a:rPr dirty="0" sz="1600" spc="-5">
                <a:latin typeface="Century Gothic"/>
                <a:cs typeface="Century Gothic"/>
              </a:rPr>
              <a:t>.</a:t>
            </a:r>
            <a:r>
              <a:rPr dirty="0" sz="1600">
                <a:latin typeface="Century Gothic"/>
                <a:cs typeface="Century Gothic"/>
              </a:rPr>
              <a:t>8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</a:t>
            </a:r>
            <a:r>
              <a:rPr dirty="0" sz="1600" spc="-15">
                <a:latin typeface="Century Gothic"/>
                <a:cs typeface="Century Gothic"/>
              </a:rPr>
              <a:t>on</a:t>
            </a:r>
            <a:r>
              <a:rPr dirty="0" sz="1600" spc="-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sq</a:t>
            </a:r>
            <a:r>
              <a:rPr dirty="0" sz="1600" spc="-5">
                <a:latin typeface="Century Gothic"/>
                <a:cs typeface="Century Gothic"/>
              </a:rPr>
              <a:t>.ft</a:t>
            </a:r>
            <a:r>
              <a:rPr dirty="0" sz="1600" spc="-5">
                <a:latin typeface="Century Gothic"/>
                <a:cs typeface="Century Gothic"/>
              </a:rPr>
              <a:t> (35%)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1999" y="1219201"/>
            <a:ext cx="8031480" cy="4324350"/>
          </a:xfrm>
          <a:custGeom>
            <a:avLst/>
            <a:gdLst/>
            <a:ahLst/>
            <a:cxnLst/>
            <a:rect l="l" t="t" r="r" b="b"/>
            <a:pathLst>
              <a:path w="8031480" h="4324350">
                <a:moveTo>
                  <a:pt x="0" y="0"/>
                </a:moveTo>
                <a:lnTo>
                  <a:pt x="8031346" y="0"/>
                </a:lnTo>
                <a:lnTo>
                  <a:pt x="8031346" y="4324259"/>
                </a:lnTo>
                <a:lnTo>
                  <a:pt x="0" y="4324259"/>
                </a:lnTo>
                <a:lnTo>
                  <a:pt x="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0739" y="1309246"/>
            <a:ext cx="8108950" cy="5322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indent="-2794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aunched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Sep</a:t>
            </a:r>
            <a:r>
              <a:rPr dirty="0" sz="2500" spc="-10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500" spc="-30" b="1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25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2014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92100" marR="799465" indent="-2794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m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ap </a:t>
            </a:r>
            <a:r>
              <a:rPr dirty="0" sz="2500" spc="-25" b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2500" spc="-10" b="1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500" spc="-10" b="1">
                <a:solidFill>
                  <a:srgbClr val="FFFFFF"/>
                </a:solidFill>
                <a:latin typeface="Century Gothic"/>
                <a:cs typeface="Century Gothic"/>
              </a:rPr>
              <a:t>ll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127,00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0 b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uil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&amp; da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sol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ar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 potential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n Boston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92100" marR="1101725" indent="-2794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pful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tool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homeowners &amp;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bus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nesses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 determi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ne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feas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ty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d 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costs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pa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rtnershi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Mapdwell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20" b="1">
                <a:solidFill>
                  <a:srgbClr val="FFFFFF"/>
                </a:solidFill>
                <a:latin typeface="Century Gothic"/>
                <a:cs typeface="Century Gothic"/>
              </a:rPr>
              <a:t>®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(MIT-based)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  <a:tab pos="1377315" algn="l"/>
              </a:tabLst>
            </a:pP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Goal: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dirty="0" sz="2500" spc="-15" b="1">
                <a:solidFill>
                  <a:srgbClr val="FFD100"/>
                </a:solidFill>
                <a:latin typeface="Century Gothic"/>
                <a:cs typeface="Century Gothic"/>
              </a:rPr>
              <a:t>25 </a:t>
            </a:r>
            <a:r>
              <a:rPr dirty="0" sz="2500" spc="-25" b="1">
                <a:solidFill>
                  <a:srgbClr val="FFD100"/>
                </a:solidFill>
                <a:latin typeface="Century Gothic"/>
                <a:cs typeface="Century Gothic"/>
              </a:rPr>
              <a:t>MW</a:t>
            </a:r>
            <a:r>
              <a:rPr dirty="0" sz="2500" spc="-5" b="1">
                <a:solidFill>
                  <a:srgbClr val="FFD100"/>
                </a:solidFill>
                <a:latin typeface="Century Gothic"/>
                <a:cs typeface="Century Gothic"/>
              </a:rPr>
              <a:t> </a:t>
            </a:r>
            <a:r>
              <a:rPr dirty="0" sz="2500" spc="-25" b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2500" spc="-10" b="1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15" b="1">
                <a:solidFill>
                  <a:srgbClr val="FFFFFF"/>
                </a:solidFill>
                <a:latin typeface="Century Gothic"/>
                <a:cs typeface="Century Gothic"/>
              </a:rPr>
              <a:t>solar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throughout</a:t>
            </a:r>
            <a:r>
              <a:rPr dirty="0" sz="25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Century Gothic"/>
                <a:cs typeface="Century Gothic"/>
              </a:rPr>
              <a:t>Bosto</a:t>
            </a:r>
            <a:r>
              <a:rPr dirty="0" sz="2500" b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500" spc="-1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006666"/>
                </a:solidFill>
                <a:latin typeface="Century Gothic"/>
                <a:cs typeface="Century Gothic"/>
              </a:rPr>
              <a:t>by</a:t>
            </a:r>
            <a:r>
              <a:rPr dirty="0" sz="2500" spc="-5" b="1">
                <a:solidFill>
                  <a:srgbClr val="006666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006666"/>
                </a:solidFill>
                <a:latin typeface="Century Gothic"/>
                <a:cs typeface="Century Gothic"/>
              </a:rPr>
              <a:t>2020</a:t>
            </a:r>
            <a:endParaRPr sz="2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850">
              <a:latin typeface="Times New Roman"/>
              <a:cs typeface="Times New Roman"/>
            </a:endParaRPr>
          </a:p>
          <a:p>
            <a:pPr marL="5060950">
              <a:lnSpc>
                <a:spcPct val="100000"/>
              </a:lnSpc>
            </a:pPr>
            <a:r>
              <a:rPr dirty="0" sz="2500" b="1">
                <a:solidFill>
                  <a:srgbClr val="FFD100"/>
                </a:solidFill>
                <a:latin typeface="Century Gothic"/>
                <a:cs typeface="Century Gothic"/>
              </a:rPr>
              <a:t>So</a:t>
            </a:r>
            <a:r>
              <a:rPr dirty="0" sz="2500" spc="-15" b="1">
                <a:solidFill>
                  <a:srgbClr val="FFD100"/>
                </a:solidFill>
                <a:latin typeface="Century Gothic"/>
                <a:cs typeface="Century Gothic"/>
              </a:rPr>
              <a:t>l</a:t>
            </a:r>
            <a:r>
              <a:rPr dirty="0" sz="2500" b="1">
                <a:solidFill>
                  <a:srgbClr val="FFD100"/>
                </a:solidFill>
                <a:latin typeface="Century Gothic"/>
                <a:cs typeface="Century Gothic"/>
              </a:rPr>
              <a:t>a</a:t>
            </a:r>
            <a:r>
              <a:rPr dirty="0" sz="2500" spc="-10" b="1">
                <a:solidFill>
                  <a:srgbClr val="FFD100"/>
                </a:solidFill>
                <a:latin typeface="Century Gothic"/>
                <a:cs typeface="Century Gothic"/>
              </a:rPr>
              <a:t>r</a:t>
            </a:r>
            <a:r>
              <a:rPr dirty="0" sz="2500" spc="-5" b="1">
                <a:solidFill>
                  <a:srgbClr val="FFD100"/>
                </a:solidFill>
                <a:latin typeface="Century Gothic"/>
                <a:cs typeface="Century Gothic"/>
              </a:rPr>
              <a:t> </a:t>
            </a:r>
            <a:r>
              <a:rPr dirty="0" sz="2500" spc="-25" b="1">
                <a:solidFill>
                  <a:srgbClr val="FFD100"/>
                </a:solidFill>
                <a:latin typeface="Century Gothic"/>
                <a:cs typeface="Century Gothic"/>
              </a:rPr>
              <a:t>M</a:t>
            </a:r>
            <a:r>
              <a:rPr dirty="0" sz="2500" b="1">
                <a:solidFill>
                  <a:srgbClr val="FFD100"/>
                </a:solidFill>
                <a:latin typeface="Century Gothic"/>
                <a:cs typeface="Century Gothic"/>
              </a:rPr>
              <a:t>ap</a:t>
            </a:r>
            <a:r>
              <a:rPr dirty="0" sz="2500" spc="-5" b="1">
                <a:solidFill>
                  <a:srgbClr val="FFD100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D100"/>
                </a:solidFill>
                <a:latin typeface="Century Gothic"/>
                <a:cs typeface="Century Gothic"/>
              </a:rPr>
              <a:t>o</a:t>
            </a:r>
            <a:r>
              <a:rPr dirty="0" sz="2500" spc="-10" b="1">
                <a:solidFill>
                  <a:srgbClr val="FFD100"/>
                </a:solidFill>
                <a:latin typeface="Century Gothic"/>
                <a:cs typeface="Century Gothic"/>
              </a:rPr>
              <a:t>f</a:t>
            </a:r>
            <a:r>
              <a:rPr dirty="0" sz="2500" spc="-5" b="1">
                <a:solidFill>
                  <a:srgbClr val="FFD100"/>
                </a:solidFill>
                <a:latin typeface="Century Gothic"/>
                <a:cs typeface="Century Gothic"/>
              </a:rPr>
              <a:t> </a:t>
            </a:r>
            <a:r>
              <a:rPr dirty="0" sz="2500" b="1">
                <a:solidFill>
                  <a:srgbClr val="FFD100"/>
                </a:solidFill>
                <a:latin typeface="Century Gothic"/>
                <a:cs typeface="Century Gothic"/>
              </a:rPr>
              <a:t>Bo</a:t>
            </a:r>
            <a:r>
              <a:rPr dirty="0" sz="2500" spc="-20" b="1">
                <a:solidFill>
                  <a:srgbClr val="FFD100"/>
                </a:solidFill>
                <a:latin typeface="Century Gothic"/>
                <a:cs typeface="Century Gothic"/>
              </a:rPr>
              <a:t>s</a:t>
            </a:r>
            <a:r>
              <a:rPr dirty="0" sz="2500" spc="-10" b="1">
                <a:solidFill>
                  <a:srgbClr val="FFD100"/>
                </a:solidFill>
                <a:latin typeface="Century Gothic"/>
                <a:cs typeface="Century Gothic"/>
              </a:rPr>
              <a:t>t</a:t>
            </a:r>
            <a:r>
              <a:rPr dirty="0" sz="2500" b="1">
                <a:solidFill>
                  <a:srgbClr val="FFD100"/>
                </a:solidFill>
                <a:latin typeface="Century Gothic"/>
                <a:cs typeface="Century Gothic"/>
              </a:rPr>
              <a:t>on</a:t>
            </a:r>
            <a:endParaRPr sz="2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4600" y="3153376"/>
            <a:ext cx="2639188" cy="252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92199" y="6192691"/>
            <a:ext cx="391389" cy="391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2738" y="6225990"/>
            <a:ext cx="394949" cy="394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4439" y="798022"/>
            <a:ext cx="3769821" cy="594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62329" y="6168643"/>
            <a:ext cx="192341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500" spc="-10" b="1">
                <a:solidFill>
                  <a:srgbClr val="9BBB59"/>
                </a:solidFill>
                <a:latin typeface="Century Gothic"/>
                <a:cs typeface="Century Gothic"/>
              </a:rPr>
              <a:t>Li</a:t>
            </a:r>
            <a:r>
              <a:rPr dirty="0" sz="1500" spc="-10" b="1">
                <a:solidFill>
                  <a:srgbClr val="9BBB59"/>
                </a:solidFill>
                <a:latin typeface="Century Gothic"/>
                <a:cs typeface="Century Gothic"/>
              </a:rPr>
              <a:t>ke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u</a:t>
            </a:r>
            <a:r>
              <a:rPr dirty="0" sz="1500" spc="-10" b="1">
                <a:solidFill>
                  <a:srgbClr val="9BBB59"/>
                </a:solidFill>
                <a:latin typeface="Century Gothic"/>
                <a:cs typeface="Century Gothic"/>
              </a:rPr>
              <a:t>s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on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Facebook</a:t>
            </a: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 </a:t>
            </a:r>
            <a:r>
              <a:rPr dirty="0" sz="1500" b="1" u="heavy">
                <a:solidFill>
                  <a:srgbClr val="0000FF"/>
                </a:solidFill>
                <a:latin typeface="Century Gothic"/>
                <a:cs typeface="Century Gothic"/>
              </a:rPr>
              <a:t>Greenovate</a:t>
            </a:r>
            <a:r>
              <a:rPr dirty="0" sz="1500" spc="-15" b="1" u="heavy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1500" spc="-5" b="1" u="heavy">
                <a:solidFill>
                  <a:srgbClr val="0000FF"/>
                </a:solidFill>
                <a:latin typeface="Century Gothic"/>
                <a:cs typeface="Century Gothic"/>
              </a:rPr>
              <a:t>Boston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6428" y="6163235"/>
            <a:ext cx="177418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Fo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ll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o</a:t>
            </a:r>
            <a:r>
              <a:rPr dirty="0" sz="1500" spc="-15" b="1">
                <a:solidFill>
                  <a:srgbClr val="9BBB59"/>
                </a:solidFill>
                <a:latin typeface="Century Gothic"/>
                <a:cs typeface="Century Gothic"/>
              </a:rPr>
              <a:t>w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u</a:t>
            </a:r>
            <a:r>
              <a:rPr dirty="0" sz="1500" spc="-10" b="1">
                <a:solidFill>
                  <a:srgbClr val="9BBB59"/>
                </a:solidFill>
                <a:latin typeface="Century Gothic"/>
                <a:cs typeface="Century Gothic"/>
              </a:rPr>
              <a:t>s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 </a:t>
            </a: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on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 </a:t>
            </a:r>
            <a:r>
              <a:rPr dirty="0" sz="1500" spc="-10" b="1">
                <a:solidFill>
                  <a:srgbClr val="9BBB59"/>
                </a:solidFill>
                <a:latin typeface="Century Gothic"/>
                <a:cs typeface="Century Gothic"/>
              </a:rPr>
              <a:t>Twitt</a:t>
            </a:r>
            <a:r>
              <a:rPr dirty="0" sz="1500" b="1">
                <a:solidFill>
                  <a:srgbClr val="9BBB59"/>
                </a:solidFill>
                <a:latin typeface="Century Gothic"/>
                <a:cs typeface="Century Gothic"/>
              </a:rPr>
              <a:t>e</a:t>
            </a:r>
            <a:r>
              <a:rPr dirty="0" sz="1500" spc="-5" b="1">
                <a:solidFill>
                  <a:srgbClr val="9BBB59"/>
                </a:solidFill>
                <a:latin typeface="Century Gothic"/>
                <a:cs typeface="Century Gothic"/>
              </a:rPr>
              <a:t>r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500" spc="-15" b="1" u="heavy">
                <a:solidFill>
                  <a:srgbClr val="0000FF"/>
                </a:solidFill>
                <a:latin typeface="Century Gothic"/>
                <a:cs typeface="Century Gothic"/>
              </a:rPr>
              <a:t>@</a:t>
            </a:r>
            <a:r>
              <a:rPr dirty="0" sz="1500" spc="-15" b="1" u="heavy">
                <a:solidFill>
                  <a:srgbClr val="0000FF"/>
                </a:solidFill>
                <a:latin typeface="Century Gothic"/>
                <a:cs typeface="Century Gothic"/>
              </a:rPr>
              <a:t>GreenovateBos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565" y="2928280"/>
            <a:ext cx="5804535" cy="680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329"/>
              </a:lnSpc>
            </a:pPr>
            <a:r>
              <a:rPr dirty="0" sz="2800" spc="-15" b="1">
                <a:solidFill>
                  <a:srgbClr val="215968"/>
                </a:solidFill>
                <a:latin typeface="Century Gothic"/>
                <a:cs typeface="Century Gothic"/>
              </a:rPr>
              <a:t>Austin</a:t>
            </a:r>
            <a:r>
              <a:rPr dirty="0" sz="2800" spc="-10" b="1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2800" spc="-20" b="1">
                <a:solidFill>
                  <a:srgbClr val="215968"/>
                </a:solidFill>
                <a:latin typeface="Century Gothic"/>
                <a:cs typeface="Century Gothic"/>
              </a:rPr>
              <a:t>Bl</a:t>
            </a:r>
            <a:r>
              <a:rPr dirty="0" sz="2800" spc="-20" b="1">
                <a:solidFill>
                  <a:srgbClr val="215968"/>
                </a:solidFill>
                <a:latin typeface="Century Gothic"/>
                <a:cs typeface="Century Gothic"/>
              </a:rPr>
              <a:t>a</a:t>
            </a:r>
            <a:r>
              <a:rPr dirty="0" sz="2800" spc="-5" b="1">
                <a:solidFill>
                  <a:srgbClr val="215968"/>
                </a:solidFill>
                <a:latin typeface="Century Gothic"/>
                <a:cs typeface="Century Gothic"/>
              </a:rPr>
              <a:t>ckmon</a:t>
            </a:r>
            <a:endParaRPr sz="2800">
              <a:latin typeface="Century Gothic"/>
              <a:cs typeface="Century Gothic"/>
            </a:endParaRPr>
          </a:p>
          <a:p>
            <a:pPr algn="ctr">
              <a:lnSpc>
                <a:spcPts val="2370"/>
              </a:lnSpc>
            </a:pP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Ch</a:t>
            </a: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i</a:t>
            </a:r>
            <a:r>
              <a:rPr dirty="0" sz="2000" spc="-10" i="1">
                <a:solidFill>
                  <a:srgbClr val="215968"/>
                </a:solidFill>
                <a:latin typeface="Century Gothic"/>
                <a:cs typeface="Century Gothic"/>
              </a:rPr>
              <a:t>ef</a:t>
            </a:r>
            <a:r>
              <a:rPr dirty="0" sz="2000" spc="-5" i="1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2000" spc="-10" i="1">
                <a:solidFill>
                  <a:srgbClr val="215968"/>
                </a:solidFill>
                <a:latin typeface="Century Gothic"/>
                <a:cs typeface="Century Gothic"/>
              </a:rPr>
              <a:t>of</a:t>
            </a:r>
            <a:r>
              <a:rPr dirty="0" sz="2000" spc="-5" i="1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E</a:t>
            </a: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n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vi</a:t>
            </a: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ronment,</a:t>
            </a:r>
            <a:r>
              <a:rPr dirty="0" sz="2000" spc="-5" i="1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E</a:t>
            </a: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nerg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y</a:t>
            </a:r>
            <a:r>
              <a:rPr dirty="0" sz="2000" spc="-5" i="1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a</a:t>
            </a: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n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d</a:t>
            </a:r>
            <a:r>
              <a:rPr dirty="0" sz="2000" spc="-5" i="1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Op</a:t>
            </a: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en</a:t>
            </a:r>
            <a:r>
              <a:rPr dirty="0" sz="2000" spc="-5" i="1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2000" i="1">
                <a:solidFill>
                  <a:srgbClr val="215968"/>
                </a:solidFill>
                <a:latin typeface="Century Gothic"/>
                <a:cs typeface="Century Gothic"/>
              </a:rPr>
              <a:t>Spa</a:t>
            </a:r>
            <a:r>
              <a:rPr dirty="0" sz="2000" spc="-15" i="1">
                <a:solidFill>
                  <a:srgbClr val="215968"/>
                </a:solidFill>
                <a:latin typeface="Century Gothic"/>
                <a:cs typeface="Century Gothic"/>
              </a:rPr>
              <a:t>ce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2777" y="3929608"/>
            <a:ext cx="3933825" cy="168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ts val="1900"/>
              </a:lnSpc>
            </a:pPr>
            <a:r>
              <a:rPr dirty="0" sz="1600">
                <a:solidFill>
                  <a:srgbClr val="215968"/>
                </a:solidFill>
                <a:latin typeface="Century Gothic"/>
                <a:cs typeface="Century Gothic"/>
              </a:rPr>
              <a:t>Email</a:t>
            </a:r>
            <a:r>
              <a:rPr dirty="0" sz="1600" spc="-5">
                <a:solidFill>
                  <a:srgbClr val="215968"/>
                </a:solidFill>
                <a:latin typeface="Century Gothic"/>
                <a:cs typeface="Century Gothic"/>
              </a:rPr>
              <a:t>:</a:t>
            </a:r>
            <a:r>
              <a:rPr dirty="0" sz="1600" spc="-5">
                <a:solidFill>
                  <a:srgbClr val="215968"/>
                </a:solidFill>
                <a:latin typeface="Century Gothic"/>
                <a:cs typeface="Century Gothic"/>
              </a:rPr>
              <a:t> </a:t>
            </a:r>
            <a:r>
              <a:rPr dirty="0" sz="1600" spc="-5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E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n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vi</a:t>
            </a: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r</a:t>
            </a: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onment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alE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nerg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y@ci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t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y</a:t>
            </a: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o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fb</a:t>
            </a: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o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s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ton.go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  <a:hlinkClick r:id="rId6"/>
              </a:rPr>
              <a:t>v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694055" marR="896619" indent="1057910">
              <a:lnSpc>
                <a:spcPts val="1900"/>
              </a:lnSpc>
            </a:pPr>
            <a:r>
              <a:rPr dirty="0" sz="1600" spc="5">
                <a:solidFill>
                  <a:srgbClr val="006666"/>
                </a:solidFill>
                <a:latin typeface="Century Gothic"/>
                <a:cs typeface="Century Gothic"/>
              </a:rPr>
              <a:t>V</a:t>
            </a:r>
            <a:r>
              <a:rPr dirty="0" sz="1600" spc="-5">
                <a:solidFill>
                  <a:srgbClr val="006666"/>
                </a:solidFill>
                <a:latin typeface="Century Gothic"/>
                <a:cs typeface="Century Gothic"/>
              </a:rPr>
              <a:t>isi</a:t>
            </a:r>
            <a:r>
              <a:rPr dirty="0" sz="1600" spc="-5">
                <a:solidFill>
                  <a:srgbClr val="006666"/>
                </a:solidFill>
                <a:latin typeface="Century Gothic"/>
                <a:cs typeface="Century Gothic"/>
              </a:rPr>
              <a:t>t:</a:t>
            </a:r>
            <a:r>
              <a:rPr dirty="0" sz="1600" spc="-5">
                <a:solidFill>
                  <a:srgbClr val="006666"/>
                </a:solidFill>
                <a:latin typeface="Century Gothic"/>
                <a:cs typeface="Century Gothic"/>
              </a:rPr>
              <a:t> 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</a:rPr>
              <a:t>ci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</a:rPr>
              <a:t>t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</a:rPr>
              <a:t>y</a:t>
            </a: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</a:rPr>
              <a:t>o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</a:rPr>
              <a:t>fb</a:t>
            </a: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</a:rPr>
              <a:t>o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</a:rPr>
              <a:t>s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</a:rPr>
              <a:t>ton.go</a:t>
            </a:r>
            <a:r>
              <a:rPr dirty="0" sz="1600" u="heavy">
                <a:solidFill>
                  <a:srgbClr val="0000FF"/>
                </a:solidFill>
                <a:latin typeface="Century Gothic"/>
                <a:cs typeface="Century Gothic"/>
              </a:rPr>
              <a:t>v/EEOS/</a:t>
            </a:r>
            <a:endParaRPr sz="1600">
              <a:latin typeface="Century Gothic"/>
              <a:cs typeface="Century Gothic"/>
            </a:endParaRPr>
          </a:p>
          <a:p>
            <a:pPr algn="ctr" marL="600075" marR="591820" indent="-1270">
              <a:lnSpc>
                <a:spcPts val="1900"/>
              </a:lnSpc>
            </a:pP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</a:rPr>
              <a:t>g</a:t>
            </a:r>
            <a:r>
              <a:rPr dirty="0" sz="1600" spc="-15" u="heavy">
                <a:solidFill>
                  <a:srgbClr val="0000FF"/>
                </a:solidFill>
                <a:latin typeface="Century Gothic"/>
                <a:cs typeface="Century Gothic"/>
              </a:rPr>
              <a:t>r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</a:rPr>
              <a:t>eenovateboston.org</a:t>
            </a:r>
            <a:r>
              <a:rPr dirty="0" sz="1600" spc="-5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</a:rPr>
              <a:t>plan.g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</a:rPr>
              <a:t>r</a:t>
            </a:r>
            <a:r>
              <a:rPr dirty="0" sz="1600" spc="-10" u="heavy">
                <a:solidFill>
                  <a:srgbClr val="0000FF"/>
                </a:solidFill>
                <a:latin typeface="Century Gothic"/>
                <a:cs typeface="Century Gothic"/>
              </a:rPr>
              <a:t>eenovateboston.org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869" y="2276629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 h="0">
                <a:moveTo>
                  <a:pt x="0" y="1"/>
                </a:moveTo>
                <a:lnTo>
                  <a:pt x="8534397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514629"/>
            <a:ext cx="579755" cy="1524000"/>
          </a:xfrm>
          <a:custGeom>
            <a:avLst/>
            <a:gdLst/>
            <a:ahLst/>
            <a:cxnLst/>
            <a:rect l="l" t="t" r="r" b="b"/>
            <a:pathLst>
              <a:path w="579755" h="1524000">
                <a:moveTo>
                  <a:pt x="0" y="1524001"/>
                </a:moveTo>
                <a:lnTo>
                  <a:pt x="0" y="0"/>
                </a:lnTo>
                <a:lnTo>
                  <a:pt x="579251" y="0"/>
                </a:lnTo>
                <a:lnTo>
                  <a:pt x="579251" y="1524001"/>
                </a:lnTo>
                <a:lnTo>
                  <a:pt x="0" y="1524001"/>
                </a:lnTo>
              </a:path>
            </a:pathLst>
          </a:custGeom>
          <a:solidFill>
            <a:srgbClr val="A1D5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752" y="2202872"/>
            <a:ext cx="3628504" cy="73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3869" y="373380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 h="0">
                <a:moveTo>
                  <a:pt x="0" y="0"/>
                </a:moveTo>
                <a:lnTo>
                  <a:pt x="8534397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971800"/>
            <a:ext cx="579755" cy="1524000"/>
          </a:xfrm>
          <a:custGeom>
            <a:avLst/>
            <a:gdLst/>
            <a:ahLst/>
            <a:cxnLst/>
            <a:rect l="l" t="t" r="r" b="b"/>
            <a:pathLst>
              <a:path w="579755" h="1524000">
                <a:moveTo>
                  <a:pt x="0" y="1524001"/>
                </a:moveTo>
                <a:lnTo>
                  <a:pt x="0" y="0"/>
                </a:lnTo>
                <a:lnTo>
                  <a:pt x="579251" y="0"/>
                </a:lnTo>
                <a:lnTo>
                  <a:pt x="579251" y="1524001"/>
                </a:lnTo>
                <a:lnTo>
                  <a:pt x="0" y="1524001"/>
                </a:lnTo>
              </a:path>
            </a:pathLst>
          </a:custGeom>
          <a:solidFill>
            <a:srgbClr val="A1D56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283" y="1"/>
            <a:ext cx="729742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91297" y="0"/>
            <a:ext cx="3952701" cy="1679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61460" y="0"/>
            <a:ext cx="3682537" cy="1562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57800" y="0"/>
            <a:ext cx="3886200" cy="1530350"/>
          </a:xfrm>
          <a:custGeom>
            <a:avLst/>
            <a:gdLst/>
            <a:ahLst/>
            <a:cxnLst/>
            <a:rect l="l" t="t" r="r" b="b"/>
            <a:pathLst>
              <a:path w="3886200" h="1530350">
                <a:moveTo>
                  <a:pt x="599382" y="0"/>
                </a:moveTo>
                <a:lnTo>
                  <a:pt x="84209" y="0"/>
                </a:lnTo>
                <a:lnTo>
                  <a:pt x="0" y="257079"/>
                </a:lnTo>
                <a:lnTo>
                  <a:pt x="3886198" y="1530046"/>
                </a:lnTo>
                <a:lnTo>
                  <a:pt x="3886198" y="1076632"/>
                </a:lnTo>
                <a:lnTo>
                  <a:pt x="599382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57182" y="538316"/>
            <a:ext cx="3287395" cy="0"/>
          </a:xfrm>
          <a:custGeom>
            <a:avLst/>
            <a:gdLst/>
            <a:ahLst/>
            <a:cxnLst/>
            <a:rect l="l" t="t" r="r" b="b"/>
            <a:pathLst>
              <a:path w="3287395" h="0">
                <a:moveTo>
                  <a:pt x="0" y="0"/>
                </a:moveTo>
                <a:lnTo>
                  <a:pt x="3286816" y="0"/>
                </a:lnTo>
              </a:path>
            </a:pathLst>
          </a:custGeom>
          <a:ln w="107663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7800" y="0"/>
            <a:ext cx="3886200" cy="1530350"/>
          </a:xfrm>
          <a:custGeom>
            <a:avLst/>
            <a:gdLst/>
            <a:ahLst/>
            <a:cxnLst/>
            <a:rect l="l" t="t" r="r" b="b"/>
            <a:pathLst>
              <a:path w="3886200" h="1530350">
                <a:moveTo>
                  <a:pt x="3886198" y="1530047"/>
                </a:moveTo>
                <a:lnTo>
                  <a:pt x="0" y="257080"/>
                </a:lnTo>
                <a:lnTo>
                  <a:pt x="84209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 rot="1080000">
            <a:off x="5505104" y="548103"/>
            <a:ext cx="3726573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25"/>
              </a:lnSpc>
            </a:pPr>
            <a:r>
              <a:rPr dirty="0" sz="2200" spc="-15" b="1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2200" spc="-20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2200" b="1">
                <a:solidFill>
                  <a:srgbClr val="FFFFFF"/>
                </a:solidFill>
                <a:latin typeface="Century Gothic"/>
                <a:cs typeface="Century Gothic"/>
              </a:rPr>
              <a:t>an.greenovateboston.org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3505200"/>
            <a:ext cx="2209800" cy="685800"/>
          </a:xfrm>
          <a:custGeom>
            <a:avLst/>
            <a:gdLst/>
            <a:ahLst/>
            <a:cxnLst/>
            <a:rect l="l" t="t" r="r" b="b"/>
            <a:pathLst>
              <a:path w="2209800" h="685800">
                <a:moveTo>
                  <a:pt x="0" y="342899"/>
                </a:moveTo>
                <a:lnTo>
                  <a:pt x="14461" y="287279"/>
                </a:lnTo>
                <a:lnTo>
                  <a:pt x="56328" y="234517"/>
                </a:lnTo>
                <a:lnTo>
                  <a:pt x="86828" y="209427"/>
                </a:lnTo>
                <a:lnTo>
                  <a:pt x="123326" y="185317"/>
                </a:lnTo>
                <a:lnTo>
                  <a:pt x="165539" y="162274"/>
                </a:lnTo>
                <a:lnTo>
                  <a:pt x="213181" y="140387"/>
                </a:lnTo>
                <a:lnTo>
                  <a:pt x="265969" y="119744"/>
                </a:lnTo>
                <a:lnTo>
                  <a:pt x="323617" y="100433"/>
                </a:lnTo>
                <a:lnTo>
                  <a:pt x="385842" y="82542"/>
                </a:lnTo>
                <a:lnTo>
                  <a:pt x="452360" y="66159"/>
                </a:lnTo>
                <a:lnTo>
                  <a:pt x="522885" y="51374"/>
                </a:lnTo>
                <a:lnTo>
                  <a:pt x="597134" y="38273"/>
                </a:lnTo>
                <a:lnTo>
                  <a:pt x="674822" y="26946"/>
                </a:lnTo>
                <a:lnTo>
                  <a:pt x="755665" y="17481"/>
                </a:lnTo>
                <a:lnTo>
                  <a:pt x="839379" y="9965"/>
                </a:lnTo>
                <a:lnTo>
                  <a:pt x="925679" y="4487"/>
                </a:lnTo>
                <a:lnTo>
                  <a:pt x="1014280" y="1136"/>
                </a:lnTo>
                <a:lnTo>
                  <a:pt x="1104899" y="0"/>
                </a:lnTo>
                <a:lnTo>
                  <a:pt x="1195518" y="1136"/>
                </a:lnTo>
                <a:lnTo>
                  <a:pt x="1284120" y="4487"/>
                </a:lnTo>
                <a:lnTo>
                  <a:pt x="1370419" y="9965"/>
                </a:lnTo>
                <a:lnTo>
                  <a:pt x="1454133" y="17481"/>
                </a:lnTo>
                <a:lnTo>
                  <a:pt x="1534976" y="26946"/>
                </a:lnTo>
                <a:lnTo>
                  <a:pt x="1612664" y="38273"/>
                </a:lnTo>
                <a:lnTo>
                  <a:pt x="1686913" y="51374"/>
                </a:lnTo>
                <a:lnTo>
                  <a:pt x="1757438" y="66159"/>
                </a:lnTo>
                <a:lnTo>
                  <a:pt x="1823956" y="82542"/>
                </a:lnTo>
                <a:lnTo>
                  <a:pt x="1886181" y="100433"/>
                </a:lnTo>
                <a:lnTo>
                  <a:pt x="1943830" y="119744"/>
                </a:lnTo>
                <a:lnTo>
                  <a:pt x="1996617" y="140387"/>
                </a:lnTo>
                <a:lnTo>
                  <a:pt x="2044259" y="162274"/>
                </a:lnTo>
                <a:lnTo>
                  <a:pt x="2086472" y="185317"/>
                </a:lnTo>
                <a:lnTo>
                  <a:pt x="2122970" y="209427"/>
                </a:lnTo>
                <a:lnTo>
                  <a:pt x="2153470" y="234517"/>
                </a:lnTo>
                <a:lnTo>
                  <a:pt x="2195338" y="287279"/>
                </a:lnTo>
                <a:lnTo>
                  <a:pt x="2209799" y="342899"/>
                </a:lnTo>
                <a:lnTo>
                  <a:pt x="2206136" y="371023"/>
                </a:lnTo>
                <a:lnTo>
                  <a:pt x="2177688" y="425302"/>
                </a:lnTo>
                <a:lnTo>
                  <a:pt x="2122970" y="476372"/>
                </a:lnTo>
                <a:lnTo>
                  <a:pt x="2086472" y="500482"/>
                </a:lnTo>
                <a:lnTo>
                  <a:pt x="2044259" y="523524"/>
                </a:lnTo>
                <a:lnTo>
                  <a:pt x="1996617" y="545412"/>
                </a:lnTo>
                <a:lnTo>
                  <a:pt x="1943830" y="566055"/>
                </a:lnTo>
                <a:lnTo>
                  <a:pt x="1886181" y="585366"/>
                </a:lnTo>
                <a:lnTo>
                  <a:pt x="1823956" y="603257"/>
                </a:lnTo>
                <a:lnTo>
                  <a:pt x="1757438" y="619640"/>
                </a:lnTo>
                <a:lnTo>
                  <a:pt x="1686913" y="634425"/>
                </a:lnTo>
                <a:lnTo>
                  <a:pt x="1612664" y="647525"/>
                </a:lnTo>
                <a:lnTo>
                  <a:pt x="1534976" y="658853"/>
                </a:lnTo>
                <a:lnTo>
                  <a:pt x="1454133" y="668318"/>
                </a:lnTo>
                <a:lnTo>
                  <a:pt x="1370419" y="675834"/>
                </a:lnTo>
                <a:lnTo>
                  <a:pt x="1284120" y="681311"/>
                </a:lnTo>
                <a:lnTo>
                  <a:pt x="1195518" y="684663"/>
                </a:lnTo>
                <a:lnTo>
                  <a:pt x="1104899" y="685799"/>
                </a:lnTo>
                <a:lnTo>
                  <a:pt x="1014280" y="684663"/>
                </a:lnTo>
                <a:lnTo>
                  <a:pt x="925679" y="681311"/>
                </a:lnTo>
                <a:lnTo>
                  <a:pt x="839379" y="675834"/>
                </a:lnTo>
                <a:lnTo>
                  <a:pt x="755665" y="668318"/>
                </a:lnTo>
                <a:lnTo>
                  <a:pt x="674822" y="658853"/>
                </a:lnTo>
                <a:lnTo>
                  <a:pt x="597134" y="647525"/>
                </a:lnTo>
                <a:lnTo>
                  <a:pt x="522885" y="634425"/>
                </a:lnTo>
                <a:lnTo>
                  <a:pt x="452360" y="619640"/>
                </a:lnTo>
                <a:lnTo>
                  <a:pt x="385842" y="603257"/>
                </a:lnTo>
                <a:lnTo>
                  <a:pt x="323617" y="585366"/>
                </a:lnTo>
                <a:lnTo>
                  <a:pt x="265969" y="566055"/>
                </a:lnTo>
                <a:lnTo>
                  <a:pt x="213181" y="545412"/>
                </a:lnTo>
                <a:lnTo>
                  <a:pt x="165539" y="523524"/>
                </a:lnTo>
                <a:lnTo>
                  <a:pt x="123326" y="500482"/>
                </a:lnTo>
                <a:lnTo>
                  <a:pt x="86828" y="476372"/>
                </a:lnTo>
                <a:lnTo>
                  <a:pt x="56328" y="451282"/>
                </a:lnTo>
                <a:lnTo>
                  <a:pt x="14461" y="398520"/>
                </a:lnTo>
                <a:lnTo>
                  <a:pt x="0" y="3428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318" y="1"/>
            <a:ext cx="731136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81598" y="0"/>
            <a:ext cx="3962400" cy="1551940"/>
          </a:xfrm>
          <a:custGeom>
            <a:avLst/>
            <a:gdLst/>
            <a:ahLst/>
            <a:cxnLst/>
            <a:rect l="l" t="t" r="r" b="b"/>
            <a:pathLst>
              <a:path w="3962400" h="1551940">
                <a:moveTo>
                  <a:pt x="610626" y="0"/>
                </a:moveTo>
                <a:lnTo>
                  <a:pt x="83003" y="0"/>
                </a:lnTo>
                <a:lnTo>
                  <a:pt x="0" y="253396"/>
                </a:lnTo>
                <a:lnTo>
                  <a:pt x="3962400" y="1551325"/>
                </a:lnTo>
                <a:lnTo>
                  <a:pt x="3962400" y="1097910"/>
                </a:lnTo>
                <a:lnTo>
                  <a:pt x="610626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 rot="1080000">
            <a:off x="5421360" y="541949"/>
            <a:ext cx="3726573" cy="333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625"/>
              </a:lnSpc>
            </a:pPr>
            <a:r>
              <a:rPr dirty="0" sz="2200" spc="-15" b="1">
                <a:solidFill>
                  <a:srgbClr val="595959"/>
                </a:solidFill>
                <a:latin typeface="Century Gothic"/>
                <a:cs typeface="Century Gothic"/>
              </a:rPr>
              <a:t>p</a:t>
            </a:r>
            <a:r>
              <a:rPr dirty="0" sz="2200" spc="-20" b="1">
                <a:solidFill>
                  <a:srgbClr val="595959"/>
                </a:solidFill>
                <a:latin typeface="Century Gothic"/>
                <a:cs typeface="Century Gothic"/>
              </a:rPr>
              <a:t>l</a:t>
            </a:r>
            <a:r>
              <a:rPr dirty="0" sz="2200" b="1">
                <a:solidFill>
                  <a:srgbClr val="595959"/>
                </a:solidFill>
                <a:latin typeface="Century Gothic"/>
                <a:cs typeface="Century Gothic"/>
              </a:rPr>
              <a:t>an.greenovateboston.org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999" y="4343400"/>
            <a:ext cx="2512695" cy="838200"/>
          </a:xfrm>
          <a:custGeom>
            <a:avLst/>
            <a:gdLst/>
            <a:ahLst/>
            <a:cxnLst/>
            <a:rect l="l" t="t" r="r" b="b"/>
            <a:pathLst>
              <a:path w="2512695" h="838200">
                <a:moveTo>
                  <a:pt x="0" y="419099"/>
                </a:moveTo>
                <a:lnTo>
                  <a:pt x="16443" y="351119"/>
                </a:lnTo>
                <a:lnTo>
                  <a:pt x="36512" y="318385"/>
                </a:lnTo>
                <a:lnTo>
                  <a:pt x="64049" y="286631"/>
                </a:lnTo>
                <a:lnTo>
                  <a:pt x="98729" y="255967"/>
                </a:lnTo>
                <a:lnTo>
                  <a:pt x="140230" y="226499"/>
                </a:lnTo>
                <a:lnTo>
                  <a:pt x="188228" y="198335"/>
                </a:lnTo>
                <a:lnTo>
                  <a:pt x="242400" y="171584"/>
                </a:lnTo>
                <a:lnTo>
                  <a:pt x="302423" y="146354"/>
                </a:lnTo>
                <a:lnTo>
                  <a:pt x="367973" y="122751"/>
                </a:lnTo>
                <a:lnTo>
                  <a:pt x="438727" y="100884"/>
                </a:lnTo>
                <a:lnTo>
                  <a:pt x="514362" y="80861"/>
                </a:lnTo>
                <a:lnTo>
                  <a:pt x="594553" y="62790"/>
                </a:lnTo>
                <a:lnTo>
                  <a:pt x="678979" y="46779"/>
                </a:lnTo>
                <a:lnTo>
                  <a:pt x="767316" y="32934"/>
                </a:lnTo>
                <a:lnTo>
                  <a:pt x="859239" y="21365"/>
                </a:lnTo>
                <a:lnTo>
                  <a:pt x="954427" y="12180"/>
                </a:lnTo>
                <a:lnTo>
                  <a:pt x="1052555" y="5485"/>
                </a:lnTo>
                <a:lnTo>
                  <a:pt x="1153301" y="1389"/>
                </a:lnTo>
                <a:lnTo>
                  <a:pt x="1256340" y="0"/>
                </a:lnTo>
                <a:lnTo>
                  <a:pt x="1359380" y="1389"/>
                </a:lnTo>
                <a:lnTo>
                  <a:pt x="1460125" y="5485"/>
                </a:lnTo>
                <a:lnTo>
                  <a:pt x="1558253" y="12180"/>
                </a:lnTo>
                <a:lnTo>
                  <a:pt x="1653441" y="21365"/>
                </a:lnTo>
                <a:lnTo>
                  <a:pt x="1745365" y="32934"/>
                </a:lnTo>
                <a:lnTo>
                  <a:pt x="1833701" y="46779"/>
                </a:lnTo>
                <a:lnTo>
                  <a:pt x="1918127" y="62790"/>
                </a:lnTo>
                <a:lnTo>
                  <a:pt x="1998319" y="80861"/>
                </a:lnTo>
                <a:lnTo>
                  <a:pt x="2073953" y="100884"/>
                </a:lnTo>
                <a:lnTo>
                  <a:pt x="2144707" y="122751"/>
                </a:lnTo>
                <a:lnTo>
                  <a:pt x="2210257" y="146354"/>
                </a:lnTo>
                <a:lnTo>
                  <a:pt x="2270280" y="171584"/>
                </a:lnTo>
                <a:lnTo>
                  <a:pt x="2324452" y="198335"/>
                </a:lnTo>
                <a:lnTo>
                  <a:pt x="2372450" y="226499"/>
                </a:lnTo>
                <a:lnTo>
                  <a:pt x="2413951" y="255967"/>
                </a:lnTo>
                <a:lnTo>
                  <a:pt x="2448632" y="286631"/>
                </a:lnTo>
                <a:lnTo>
                  <a:pt x="2476168" y="318385"/>
                </a:lnTo>
                <a:lnTo>
                  <a:pt x="2496237" y="351119"/>
                </a:lnTo>
                <a:lnTo>
                  <a:pt x="2512681" y="419099"/>
                </a:lnTo>
                <a:lnTo>
                  <a:pt x="2508516" y="453472"/>
                </a:lnTo>
                <a:lnTo>
                  <a:pt x="2476168" y="519814"/>
                </a:lnTo>
                <a:lnTo>
                  <a:pt x="2448632" y="551567"/>
                </a:lnTo>
                <a:lnTo>
                  <a:pt x="2413951" y="582232"/>
                </a:lnTo>
                <a:lnTo>
                  <a:pt x="2372450" y="611700"/>
                </a:lnTo>
                <a:lnTo>
                  <a:pt x="2324452" y="639863"/>
                </a:lnTo>
                <a:lnTo>
                  <a:pt x="2270280" y="666614"/>
                </a:lnTo>
                <a:lnTo>
                  <a:pt x="2210257" y="691845"/>
                </a:lnTo>
                <a:lnTo>
                  <a:pt x="2144707" y="715448"/>
                </a:lnTo>
                <a:lnTo>
                  <a:pt x="2073953" y="737314"/>
                </a:lnTo>
                <a:lnTo>
                  <a:pt x="1998319" y="757337"/>
                </a:lnTo>
                <a:lnTo>
                  <a:pt x="1918127" y="775408"/>
                </a:lnTo>
                <a:lnTo>
                  <a:pt x="1833701" y="791420"/>
                </a:lnTo>
                <a:lnTo>
                  <a:pt x="1745365" y="805264"/>
                </a:lnTo>
                <a:lnTo>
                  <a:pt x="1653441" y="816833"/>
                </a:lnTo>
                <a:lnTo>
                  <a:pt x="1558253" y="826019"/>
                </a:lnTo>
                <a:lnTo>
                  <a:pt x="1460125" y="832714"/>
                </a:lnTo>
                <a:lnTo>
                  <a:pt x="1359380" y="836810"/>
                </a:lnTo>
                <a:lnTo>
                  <a:pt x="1256340" y="838199"/>
                </a:lnTo>
                <a:lnTo>
                  <a:pt x="1153301" y="836810"/>
                </a:lnTo>
                <a:lnTo>
                  <a:pt x="1052555" y="832714"/>
                </a:lnTo>
                <a:lnTo>
                  <a:pt x="954427" y="826019"/>
                </a:lnTo>
                <a:lnTo>
                  <a:pt x="859239" y="816833"/>
                </a:lnTo>
                <a:lnTo>
                  <a:pt x="767316" y="805264"/>
                </a:lnTo>
                <a:lnTo>
                  <a:pt x="678979" y="791420"/>
                </a:lnTo>
                <a:lnTo>
                  <a:pt x="594553" y="775408"/>
                </a:lnTo>
                <a:lnTo>
                  <a:pt x="514362" y="757337"/>
                </a:lnTo>
                <a:lnTo>
                  <a:pt x="438727" y="737314"/>
                </a:lnTo>
                <a:lnTo>
                  <a:pt x="367973" y="715448"/>
                </a:lnTo>
                <a:lnTo>
                  <a:pt x="302423" y="691845"/>
                </a:lnTo>
                <a:lnTo>
                  <a:pt x="242400" y="666614"/>
                </a:lnTo>
                <a:lnTo>
                  <a:pt x="188228" y="639863"/>
                </a:lnTo>
                <a:lnTo>
                  <a:pt x="140230" y="611700"/>
                </a:lnTo>
                <a:lnTo>
                  <a:pt x="98729" y="582232"/>
                </a:lnTo>
                <a:lnTo>
                  <a:pt x="64049" y="551567"/>
                </a:lnTo>
                <a:lnTo>
                  <a:pt x="36512" y="519814"/>
                </a:lnTo>
                <a:lnTo>
                  <a:pt x="16443" y="487080"/>
                </a:lnTo>
                <a:lnTo>
                  <a:pt x="0" y="419099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4827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400" y="2504938"/>
            <a:ext cx="4346943" cy="412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04143" y="2504937"/>
            <a:ext cx="3756444" cy="4124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4539" y="1624472"/>
            <a:ext cx="1250315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dirty="0" sz="2800" b="1">
                <a:solidFill>
                  <a:srgbClr val="006666"/>
                </a:solidFill>
                <a:latin typeface="Arial"/>
                <a:cs typeface="Arial"/>
              </a:rPr>
              <a:t>B</a:t>
            </a:r>
            <a:r>
              <a:rPr dirty="0" sz="2800" spc="-25" b="1">
                <a:solidFill>
                  <a:srgbClr val="006666"/>
                </a:solidFill>
                <a:latin typeface="Arial"/>
                <a:cs typeface="Arial"/>
              </a:rPr>
              <a:t>o</a:t>
            </a:r>
            <a:r>
              <a:rPr dirty="0" sz="2800" b="1">
                <a:solidFill>
                  <a:srgbClr val="006666"/>
                </a:solidFill>
                <a:latin typeface="Arial"/>
                <a:cs typeface="Arial"/>
              </a:rPr>
              <a:t>s</a:t>
            </a:r>
            <a:r>
              <a:rPr dirty="0" sz="2800" spc="-10" b="1">
                <a:solidFill>
                  <a:srgbClr val="006666"/>
                </a:solidFill>
                <a:latin typeface="Arial"/>
                <a:cs typeface="Arial"/>
              </a:rPr>
              <a:t>t</a:t>
            </a:r>
            <a:r>
              <a:rPr dirty="0" sz="2800" spc="-25" b="1">
                <a:solidFill>
                  <a:srgbClr val="006666"/>
                </a:solidFill>
                <a:latin typeface="Arial"/>
                <a:cs typeface="Arial"/>
              </a:rPr>
              <a:t>o</a:t>
            </a:r>
            <a:r>
              <a:rPr dirty="0" sz="2800" spc="-20" b="1">
                <a:solidFill>
                  <a:srgbClr val="006666"/>
                </a:solidFill>
                <a:latin typeface="Arial"/>
                <a:cs typeface="Arial"/>
              </a:rPr>
              <a:t>n</a:t>
            </a:r>
            <a:r>
              <a:rPr dirty="0" sz="2800" spc="-10" b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006666"/>
                </a:solidFill>
                <a:latin typeface="Arial"/>
                <a:cs typeface="Arial"/>
              </a:rPr>
              <a:t>1630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39" y="1316089"/>
            <a:ext cx="1967864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dirty="0" sz="2800" spc="-5" b="1">
                <a:solidFill>
                  <a:srgbClr val="006666"/>
                </a:solidFill>
                <a:latin typeface="Century Gothic"/>
                <a:cs typeface="Century Gothic"/>
              </a:rPr>
              <a:t>Boston </a:t>
            </a:r>
            <a:r>
              <a:rPr dirty="0" sz="2800" b="1">
                <a:solidFill>
                  <a:srgbClr val="006666"/>
                </a:solidFill>
                <a:latin typeface="Century Gothic"/>
                <a:cs typeface="Century Gothic"/>
              </a:rPr>
              <a:t>1630 </a:t>
            </a:r>
            <a:r>
              <a:rPr dirty="0" sz="2800" spc="-15" b="1">
                <a:solidFill>
                  <a:srgbClr val="006666"/>
                </a:solidFill>
                <a:latin typeface="Century Gothic"/>
                <a:cs typeface="Century Gothic"/>
              </a:rPr>
              <a:t>-</a:t>
            </a:r>
            <a:r>
              <a:rPr dirty="0" sz="2800" b="1">
                <a:solidFill>
                  <a:srgbClr val="006666"/>
                </a:solidFill>
                <a:latin typeface="Century Gothic"/>
                <a:cs typeface="Century Gothic"/>
              </a:rPr>
              <a:t> 2015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739" y="1468489"/>
            <a:ext cx="1163320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00"/>
              </a:lnSpc>
            </a:pPr>
            <a:r>
              <a:rPr dirty="0" sz="2800" spc="-5" b="1">
                <a:solidFill>
                  <a:srgbClr val="006666"/>
                </a:solidFill>
                <a:latin typeface="Century Gothic"/>
                <a:cs typeface="Century Gothic"/>
              </a:rPr>
              <a:t>Boston </a:t>
            </a:r>
            <a:r>
              <a:rPr dirty="0" sz="2800" b="1">
                <a:solidFill>
                  <a:srgbClr val="006666"/>
                </a:solidFill>
                <a:latin typeface="Century Gothic"/>
                <a:cs typeface="Century Gothic"/>
              </a:rPr>
              <a:t>2100?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0901" y="0"/>
            <a:ext cx="7099068" cy="640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3448" y="147751"/>
            <a:ext cx="6937058" cy="419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947713"/>
            <a:ext cx="2514600" cy="3264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10000" y="5410200"/>
            <a:ext cx="5334000" cy="144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3594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entury Gothic"/>
                <a:cs typeface="Century Gothic"/>
              </a:rPr>
              <a:t>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5665" y="0"/>
            <a:ext cx="5378333" cy="1882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32168" y="0"/>
            <a:ext cx="5282737" cy="1841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0000" y="1"/>
            <a:ext cx="5334000" cy="1813560"/>
          </a:xfrm>
          <a:custGeom>
            <a:avLst/>
            <a:gdLst/>
            <a:ahLst/>
            <a:cxnLst/>
            <a:rect l="l" t="t" r="r" b="b"/>
            <a:pathLst>
              <a:path w="5334000" h="1813560">
                <a:moveTo>
                  <a:pt x="0" y="0"/>
                </a:moveTo>
                <a:lnTo>
                  <a:pt x="5333998" y="0"/>
                </a:lnTo>
                <a:lnTo>
                  <a:pt x="5333998" y="1813220"/>
                </a:lnTo>
                <a:lnTo>
                  <a:pt x="0" y="1813220"/>
                </a:lnTo>
                <a:lnTo>
                  <a:pt x="0" y="0"/>
                </a:lnTo>
                <a:close/>
              </a:path>
            </a:pathLst>
          </a:custGeom>
          <a:solidFill>
            <a:srgbClr val="B1D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88740" y="106013"/>
            <a:ext cx="5177155" cy="164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445">
              <a:lnSpc>
                <a:spcPts val="3820"/>
              </a:lnSpc>
            </a:pP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Planning</a:t>
            </a:r>
            <a:endParaRPr sz="3200">
              <a:latin typeface="Century Gothic"/>
              <a:cs typeface="Century Gothic"/>
            </a:endParaRPr>
          </a:p>
          <a:p>
            <a:pPr marL="292100" marR="5080" indent="-279400">
              <a:lnSpc>
                <a:spcPts val="24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Clima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pa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ss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ce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Ci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Hall</a:t>
            </a:r>
            <a:endParaRPr sz="2000">
              <a:latin typeface="Century Gothic"/>
              <a:cs typeface="Century Gothic"/>
            </a:endParaRPr>
          </a:p>
          <a:p>
            <a:pPr marL="292100" marR="190500" indent="-279400">
              <a:lnSpc>
                <a:spcPts val="2400"/>
              </a:lnSpc>
              <a:buClr>
                <a:srgbClr val="FFFFFF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een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ibb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mmissi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ki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 g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ou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focu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clima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adap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61508" y="1791392"/>
            <a:ext cx="5382489" cy="1857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28011" y="1812174"/>
            <a:ext cx="4941916" cy="1841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07999" y="1813222"/>
            <a:ext cx="5334000" cy="1767205"/>
          </a:xfrm>
          <a:custGeom>
            <a:avLst/>
            <a:gdLst/>
            <a:ahLst/>
            <a:cxnLst/>
            <a:rect l="l" t="t" r="r" b="b"/>
            <a:pathLst>
              <a:path w="5334000" h="1767204">
                <a:moveTo>
                  <a:pt x="0" y="0"/>
                </a:moveTo>
                <a:lnTo>
                  <a:pt x="5333998" y="0"/>
                </a:lnTo>
                <a:lnTo>
                  <a:pt x="5333998" y="1766824"/>
                </a:lnTo>
                <a:lnTo>
                  <a:pt x="0" y="1766824"/>
                </a:lnTo>
                <a:lnTo>
                  <a:pt x="0" y="0"/>
                </a:lnTo>
                <a:close/>
              </a:path>
            </a:pathLst>
          </a:custGeom>
          <a:solidFill>
            <a:srgbClr val="40B0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65665" y="3557846"/>
            <a:ext cx="5378333" cy="1920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32168" y="3578628"/>
            <a:ext cx="4862945" cy="21239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10000" y="3580046"/>
            <a:ext cx="5334000" cy="1830705"/>
          </a:xfrm>
          <a:custGeom>
            <a:avLst/>
            <a:gdLst/>
            <a:ahLst/>
            <a:cxnLst/>
            <a:rect l="l" t="t" r="r" b="b"/>
            <a:pathLst>
              <a:path w="5334000" h="1830704">
                <a:moveTo>
                  <a:pt x="0" y="0"/>
                </a:moveTo>
                <a:lnTo>
                  <a:pt x="5333998" y="0"/>
                </a:lnTo>
                <a:lnTo>
                  <a:pt x="5333998" y="1830153"/>
                </a:lnTo>
                <a:lnTo>
                  <a:pt x="0" y="1830153"/>
                </a:lnTo>
                <a:lnTo>
                  <a:pt x="0" y="0"/>
                </a:lnTo>
                <a:close/>
              </a:path>
            </a:pathLst>
          </a:custGeom>
          <a:solidFill>
            <a:srgbClr val="FA77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65665" y="5386647"/>
            <a:ext cx="5378333" cy="14713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32168" y="5407428"/>
            <a:ext cx="5220392" cy="931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10000" y="5410200"/>
            <a:ext cx="5334000" cy="1447800"/>
          </a:xfrm>
          <a:custGeom>
            <a:avLst/>
            <a:gdLst/>
            <a:ahLst/>
            <a:cxnLst/>
            <a:rect l="l" t="t" r="r" b="b"/>
            <a:pathLst>
              <a:path w="5334000" h="1447800">
                <a:moveTo>
                  <a:pt x="0" y="0"/>
                </a:moveTo>
                <a:lnTo>
                  <a:pt x="5333998" y="0"/>
                </a:lnTo>
                <a:lnTo>
                  <a:pt x="5333998" y="1447799"/>
                </a:lnTo>
                <a:lnTo>
                  <a:pt x="0" y="1447799"/>
                </a:lnTo>
                <a:lnTo>
                  <a:pt x="0" y="0"/>
                </a:lnTo>
                <a:close/>
              </a:path>
            </a:pathLst>
          </a:custGeom>
          <a:solidFill>
            <a:srgbClr val="FFC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3864" y="1476021"/>
            <a:ext cx="8947785" cy="4777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558ED5"/>
                </a:solidFill>
                <a:latin typeface="Century Gothic"/>
                <a:cs typeface="Century Gothic"/>
              </a:rPr>
              <a:t>Feb.</a:t>
            </a:r>
            <a:r>
              <a:rPr dirty="0" sz="2400" spc="-5">
                <a:solidFill>
                  <a:srgbClr val="558ED5"/>
                </a:solidFill>
                <a:latin typeface="Century Gothic"/>
                <a:cs typeface="Century Gothic"/>
              </a:rPr>
              <a:t> 2013</a:t>
            </a:r>
            <a:endParaRPr sz="2400">
              <a:latin typeface="Century Gothic"/>
              <a:cs typeface="Century Gothic"/>
            </a:endParaRPr>
          </a:p>
          <a:p>
            <a:pPr algn="ctr" marL="3839845">
              <a:lnSpc>
                <a:spcPts val="3820"/>
              </a:lnSpc>
              <a:spcBef>
                <a:spcPts val="565"/>
              </a:spcBef>
            </a:pP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Ex</a:t>
            </a:r>
            <a:r>
              <a:rPr dirty="0" sz="3200" spc="-20" b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3200" spc="-10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32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Bu</a:t>
            </a:r>
            <a:r>
              <a:rPr dirty="0" sz="3200" spc="-15" b="1">
                <a:solidFill>
                  <a:srgbClr val="FFFFFF"/>
                </a:solidFill>
                <a:latin typeface="Century Gothic"/>
                <a:cs typeface="Century Gothic"/>
              </a:rPr>
              <a:t>il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3200" spc="-1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dirty="0" sz="3200" spc="-15" b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3200">
              <a:latin typeface="Century Gothic"/>
              <a:cs typeface="Century Gothic"/>
            </a:endParaRPr>
          </a:p>
          <a:p>
            <a:pPr marL="4094479" marR="339725" indent="-279400">
              <a:lnSpc>
                <a:spcPts val="24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  <a:tabLst>
                <a:tab pos="4101465" algn="l"/>
              </a:tabLst>
            </a:pP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ss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ss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ner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abili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ildi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 i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nfr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tructu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ough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ur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2000">
              <a:latin typeface="Century Gothic"/>
              <a:cs typeface="Century Gothic"/>
            </a:endParaRPr>
          </a:p>
          <a:p>
            <a:pPr marL="4094479" marR="296545" indent="-279400">
              <a:lnSpc>
                <a:spcPts val="2400"/>
              </a:lnSpc>
              <a:buClr>
                <a:srgbClr val="FFFFFF"/>
              </a:buClr>
              <a:buFont typeface="Arial"/>
              <a:buChar char="•"/>
              <a:tabLst>
                <a:tab pos="4101465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etter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enfo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cement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fl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oo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oo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buildin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g 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standa</a:t>
            </a:r>
            <a:r>
              <a:rPr dirty="0" sz="2000" spc="-2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ds</a:t>
            </a:r>
            <a:endParaRPr sz="2000">
              <a:latin typeface="Century Gothic"/>
              <a:cs typeface="Century Gothic"/>
            </a:endParaRPr>
          </a:p>
          <a:p>
            <a:pPr algn="ctr" marL="3843020">
              <a:lnSpc>
                <a:spcPts val="3820"/>
              </a:lnSpc>
              <a:spcBef>
                <a:spcPts val="430"/>
              </a:spcBef>
            </a:pPr>
            <a:r>
              <a:rPr dirty="0" sz="3200" spc="-25" b="1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spc="-20" b="1">
                <a:solidFill>
                  <a:srgbClr val="FFFFFF"/>
                </a:solidFill>
                <a:latin typeface="Century Gothic"/>
                <a:cs typeface="Century Gothic"/>
              </a:rPr>
              <a:t>Buil</a:t>
            </a:r>
            <a:r>
              <a:rPr dirty="0" sz="3200" spc="-25" b="1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dirty="0" sz="3200" spc="-15" b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3200">
              <a:latin typeface="Century Gothic"/>
              <a:cs typeface="Century Gothic"/>
            </a:endParaRPr>
          </a:p>
          <a:p>
            <a:pPr marL="4096385" marR="392430" indent="-279400">
              <a:lnSpc>
                <a:spcPts val="24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  <a:tabLst>
                <a:tab pos="4103370" algn="l"/>
              </a:tabLst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ncor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clima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ch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nge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adap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gu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id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nto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Art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icl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80</a:t>
            </a:r>
            <a:endParaRPr sz="2000">
              <a:latin typeface="Century Gothic"/>
              <a:cs typeface="Century Gothic"/>
            </a:endParaRPr>
          </a:p>
          <a:p>
            <a:pPr marL="4096385" marR="1123315" indent="-279400">
              <a:lnSpc>
                <a:spcPts val="2400"/>
              </a:lnSpc>
              <a:buClr>
                <a:srgbClr val="FFFFFF"/>
              </a:buClr>
              <a:buFont typeface="Arial"/>
              <a:buChar char="•"/>
              <a:tabLst>
                <a:tab pos="4103370" algn="l"/>
              </a:tabLst>
            </a:pPr>
            <a:r>
              <a:rPr dirty="0" sz="2000" spc="-114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et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ds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2000" spc="-25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ne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 fl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oo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dplai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maps</a:t>
            </a:r>
            <a:endParaRPr sz="2000">
              <a:latin typeface="Century Gothic"/>
              <a:cs typeface="Century Gothic"/>
            </a:endParaRPr>
          </a:p>
          <a:p>
            <a:pPr algn="ctr" marL="3843654">
              <a:lnSpc>
                <a:spcPts val="3820"/>
              </a:lnSpc>
              <a:spcBef>
                <a:spcPts val="930"/>
              </a:spcBef>
            </a:pPr>
            <a:r>
              <a:rPr dirty="0" sz="3200" spc="-2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3200" spc="-35" b="1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3200" spc="-15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3200" spc="-20" b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3200" spc="-5" b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dirty="0" sz="3200" spc="-20" b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320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3200">
              <a:latin typeface="Century Gothic"/>
              <a:cs typeface="Century Gothic"/>
            </a:endParaRPr>
          </a:p>
          <a:p>
            <a:pPr marL="4102735" indent="-285750">
              <a:lnSpc>
                <a:spcPts val="2380"/>
              </a:lnSpc>
              <a:buClr>
                <a:srgbClr val="FFFFFF"/>
              </a:buClr>
              <a:buFont typeface="Arial"/>
              <a:buChar char="•"/>
              <a:tabLst>
                <a:tab pos="4103370" algn="l"/>
              </a:tabLst>
            </a:pP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vi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emergen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pla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nn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2000" spc="-15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864" y="293319"/>
            <a:ext cx="3378835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4000" spc="-25" b="1">
                <a:solidFill>
                  <a:srgbClr val="558ED5"/>
                </a:solidFill>
                <a:latin typeface="Century Gothic"/>
                <a:cs typeface="Century Gothic"/>
              </a:rPr>
              <a:t>Climate </a:t>
            </a:r>
            <a:r>
              <a:rPr dirty="0" sz="4000" spc="-5" b="1">
                <a:solidFill>
                  <a:srgbClr val="558ED5"/>
                </a:solidFill>
                <a:latin typeface="Century Gothic"/>
                <a:cs typeface="Century Gothic"/>
              </a:rPr>
              <a:t>Read</a:t>
            </a:r>
            <a:r>
              <a:rPr dirty="0" sz="4000" b="1">
                <a:solidFill>
                  <a:srgbClr val="558ED5"/>
                </a:solidFill>
                <a:latin typeface="Century Gothic"/>
                <a:cs typeface="Century Gothic"/>
              </a:rPr>
              <a:t>y </a:t>
            </a:r>
            <a:r>
              <a:rPr dirty="0" sz="4000" spc="-5" b="1">
                <a:solidFill>
                  <a:srgbClr val="558ED5"/>
                </a:solidFill>
                <a:latin typeface="Century Gothic"/>
                <a:cs typeface="Century Gothic"/>
              </a:rPr>
              <a:t>Boston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8272" y="3200400"/>
            <a:ext cx="2723224" cy="33339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81200" cy="380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660723"/>
            <a:ext cx="6381200" cy="319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12450" y="2250711"/>
            <a:ext cx="4227918" cy="2820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30141" y="41563"/>
            <a:ext cx="2813857" cy="2240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55410" y="674429"/>
            <a:ext cx="2268855" cy="95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Po</a:t>
            </a:r>
            <a:r>
              <a:rPr dirty="0" sz="1600" spc="-15" b="1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Fue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ti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entury Gothic"/>
                <a:cs typeface="Century Gothic"/>
              </a:rPr>
              <a:t>Em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gency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 Veh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dirty="0" sz="1600" spc="-15" b="1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s </a:t>
            </a:r>
            <a:r>
              <a:rPr dirty="0" sz="1600" spc="-2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 400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Fr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age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Road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120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dirty="0" sz="1600" spc="-15" b="1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050771"/>
            <a:ext cx="4962697" cy="12635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3439829"/>
            <a:ext cx="454469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Dee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Isl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str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uc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Wit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Fee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Sea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-L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eve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17672" y="5104014"/>
            <a:ext cx="2826327" cy="1749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749252" y="5613260"/>
            <a:ext cx="2065655" cy="71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Po</a:t>
            </a:r>
            <a:r>
              <a:rPr dirty="0" sz="1600" spc="-15" b="1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ffi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gna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ls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ong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 Evacua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ti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Rou</a:t>
            </a:r>
            <a:r>
              <a:rPr dirty="0" sz="1600" spc="-5" b="1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dirty="0" sz="1600" b="1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4551" y="3124200"/>
            <a:ext cx="2439447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81634" y="4686300"/>
            <a:ext cx="2261661" cy="2079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875" y="1009651"/>
            <a:ext cx="5271135" cy="5848350"/>
          </a:xfrm>
          <a:custGeom>
            <a:avLst/>
            <a:gdLst/>
            <a:ahLst/>
            <a:cxnLst/>
            <a:rect l="l" t="t" r="r" b="b"/>
            <a:pathLst>
              <a:path w="5271135" h="5848350">
                <a:moveTo>
                  <a:pt x="0" y="0"/>
                </a:moveTo>
                <a:lnTo>
                  <a:pt x="5270513" y="0"/>
                </a:lnTo>
                <a:lnTo>
                  <a:pt x="5270513" y="5848347"/>
                </a:lnTo>
                <a:lnTo>
                  <a:pt x="0" y="58483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2875" y="1009651"/>
            <a:ext cx="5271135" cy="5848350"/>
          </a:xfrm>
          <a:custGeom>
            <a:avLst/>
            <a:gdLst/>
            <a:ahLst/>
            <a:cxnLst/>
            <a:rect l="l" t="t" r="r" b="b"/>
            <a:pathLst>
              <a:path w="5271135" h="5848350">
                <a:moveTo>
                  <a:pt x="0" y="0"/>
                </a:moveTo>
                <a:lnTo>
                  <a:pt x="5270513" y="0"/>
                </a:lnTo>
                <a:lnTo>
                  <a:pt x="5270513" y="5848347"/>
                </a:lnTo>
                <a:lnTo>
                  <a:pt x="0" y="584834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1615" y="1703556"/>
            <a:ext cx="4805045" cy="452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000" spc="-20">
                <a:latin typeface="Century Gothic"/>
                <a:cs typeface="Century Gothic"/>
              </a:rPr>
              <a:t>S</a:t>
            </a:r>
            <a:r>
              <a:rPr dirty="0" sz="3000" spc="-15">
                <a:latin typeface="Century Gothic"/>
                <a:cs typeface="Century Gothic"/>
              </a:rPr>
              <a:t>tu</a:t>
            </a:r>
            <a:r>
              <a:rPr dirty="0" sz="3000">
                <a:latin typeface="Century Gothic"/>
                <a:cs typeface="Century Gothic"/>
              </a:rPr>
              <a:t>dy</a:t>
            </a:r>
            <a:r>
              <a:rPr dirty="0" sz="3000" spc="-5">
                <a:latin typeface="Century Gothic"/>
                <a:cs typeface="Century Gothic"/>
              </a:rPr>
              <a:t> </a:t>
            </a:r>
            <a:r>
              <a:rPr dirty="0" sz="3000" spc="-20">
                <a:latin typeface="Century Gothic"/>
                <a:cs typeface="Century Gothic"/>
              </a:rPr>
              <a:t>e</a:t>
            </a:r>
            <a:r>
              <a:rPr dirty="0" sz="3000">
                <a:latin typeface="Century Gothic"/>
                <a:cs typeface="Century Gothic"/>
              </a:rPr>
              <a:t>xpa</a:t>
            </a:r>
            <a:r>
              <a:rPr dirty="0" sz="3000" spc="-20">
                <a:latin typeface="Century Gothic"/>
                <a:cs typeface="Century Gothic"/>
              </a:rPr>
              <a:t>n</a:t>
            </a:r>
            <a:r>
              <a:rPr dirty="0" sz="3000">
                <a:latin typeface="Century Gothic"/>
                <a:cs typeface="Century Gothic"/>
              </a:rPr>
              <a:t>si</a:t>
            </a:r>
            <a:r>
              <a:rPr dirty="0" sz="3000" spc="-20">
                <a:latin typeface="Century Gothic"/>
                <a:cs typeface="Century Gothic"/>
              </a:rPr>
              <a:t>on</a:t>
            </a:r>
            <a:r>
              <a:rPr dirty="0" sz="3000" spc="-5">
                <a:latin typeface="Century Gothic"/>
                <a:cs typeface="Century Gothic"/>
              </a:rPr>
              <a:t> </a:t>
            </a:r>
            <a:r>
              <a:rPr dirty="0" sz="3000" spc="-15">
                <a:latin typeface="Century Gothic"/>
                <a:cs typeface="Century Gothic"/>
              </a:rPr>
              <a:t>of</a:t>
            </a:r>
            <a:r>
              <a:rPr dirty="0" sz="3000" spc="-5">
                <a:latin typeface="Century Gothic"/>
                <a:cs typeface="Century Gothic"/>
              </a:rPr>
              <a:t> </a:t>
            </a:r>
            <a:r>
              <a:rPr dirty="0" sz="3000" spc="-15" b="1">
                <a:solidFill>
                  <a:srgbClr val="A3D400"/>
                </a:solidFill>
                <a:latin typeface="Century Gothic"/>
                <a:cs typeface="Century Gothic"/>
              </a:rPr>
              <a:t>Article 37,</a:t>
            </a:r>
            <a:r>
              <a:rPr dirty="0" sz="3000" b="1">
                <a:solidFill>
                  <a:srgbClr val="A3D400"/>
                </a:solidFill>
                <a:latin typeface="Century Gothic"/>
                <a:cs typeface="Century Gothic"/>
              </a:rPr>
              <a:t> Green</a:t>
            </a:r>
            <a:r>
              <a:rPr dirty="0" sz="3000" spc="-5" b="1">
                <a:solidFill>
                  <a:srgbClr val="A3D400"/>
                </a:solidFill>
                <a:latin typeface="Century Gothic"/>
                <a:cs typeface="Century Gothic"/>
              </a:rPr>
              <a:t> </a:t>
            </a:r>
            <a:r>
              <a:rPr dirty="0" sz="3000" spc="-15" b="1">
                <a:solidFill>
                  <a:srgbClr val="A3D400"/>
                </a:solidFill>
                <a:latin typeface="Century Gothic"/>
                <a:cs typeface="Century Gothic"/>
              </a:rPr>
              <a:t>Buildings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88265">
              <a:lnSpc>
                <a:spcPct val="100000"/>
              </a:lnSpc>
            </a:pPr>
            <a:r>
              <a:rPr dirty="0" sz="3000" spc="-20">
                <a:latin typeface="Century Gothic"/>
                <a:cs typeface="Century Gothic"/>
              </a:rPr>
              <a:t>Cont</a:t>
            </a:r>
            <a:r>
              <a:rPr dirty="0" sz="3000" spc="-20">
                <a:latin typeface="Century Gothic"/>
                <a:cs typeface="Century Gothic"/>
              </a:rPr>
              <a:t>i</a:t>
            </a:r>
            <a:r>
              <a:rPr dirty="0" sz="3000" spc="-20">
                <a:latin typeface="Century Gothic"/>
                <a:cs typeface="Century Gothic"/>
              </a:rPr>
              <a:t>nue</a:t>
            </a:r>
            <a:r>
              <a:rPr dirty="0" sz="3000" spc="-5">
                <a:latin typeface="Century Gothic"/>
                <a:cs typeface="Century Gothic"/>
              </a:rPr>
              <a:t> </a:t>
            </a:r>
            <a:r>
              <a:rPr dirty="0" sz="3000" spc="-15">
                <a:latin typeface="Century Gothic"/>
                <a:cs typeface="Century Gothic"/>
              </a:rPr>
              <a:t>to</a:t>
            </a:r>
            <a:r>
              <a:rPr dirty="0" sz="3000" spc="-5">
                <a:latin typeface="Century Gothic"/>
                <a:cs typeface="Century Gothic"/>
              </a:rPr>
              <a:t> </a:t>
            </a:r>
            <a:r>
              <a:rPr dirty="0" sz="3000">
                <a:latin typeface="Century Gothic"/>
                <a:cs typeface="Century Gothic"/>
              </a:rPr>
              <a:t>i</a:t>
            </a:r>
            <a:r>
              <a:rPr dirty="0" sz="3000" spc="-20">
                <a:latin typeface="Century Gothic"/>
                <a:cs typeface="Century Gothic"/>
              </a:rPr>
              <a:t>ncor</a:t>
            </a:r>
            <a:r>
              <a:rPr dirty="0" sz="3000">
                <a:latin typeface="Century Gothic"/>
                <a:cs typeface="Century Gothic"/>
              </a:rPr>
              <a:t>p</a:t>
            </a:r>
            <a:r>
              <a:rPr dirty="0" sz="3000" spc="-15">
                <a:latin typeface="Century Gothic"/>
                <a:cs typeface="Century Gothic"/>
              </a:rPr>
              <a:t>or</a:t>
            </a:r>
            <a:r>
              <a:rPr dirty="0" sz="3000">
                <a:latin typeface="Century Gothic"/>
                <a:cs typeface="Century Gothic"/>
              </a:rPr>
              <a:t>a</a:t>
            </a:r>
            <a:r>
              <a:rPr dirty="0" sz="3000" spc="-15">
                <a:latin typeface="Century Gothic"/>
                <a:cs typeface="Century Gothic"/>
              </a:rPr>
              <a:t>te</a:t>
            </a:r>
            <a:r>
              <a:rPr dirty="0" sz="3000" spc="-10">
                <a:latin typeface="Century Gothic"/>
                <a:cs typeface="Century Gothic"/>
              </a:rPr>
              <a:t> </a:t>
            </a:r>
            <a:r>
              <a:rPr dirty="0" sz="3000">
                <a:latin typeface="Century Gothic"/>
                <a:cs typeface="Century Gothic"/>
              </a:rPr>
              <a:t>Clima</a:t>
            </a:r>
            <a:r>
              <a:rPr dirty="0" sz="3000" spc="-15">
                <a:latin typeface="Century Gothic"/>
                <a:cs typeface="Century Gothic"/>
              </a:rPr>
              <a:t>te</a:t>
            </a:r>
            <a:r>
              <a:rPr dirty="0" sz="3000" spc="-5">
                <a:latin typeface="Century Gothic"/>
                <a:cs typeface="Century Gothic"/>
              </a:rPr>
              <a:t> </a:t>
            </a:r>
            <a:r>
              <a:rPr dirty="0" sz="3000" spc="-25">
                <a:latin typeface="Century Gothic"/>
                <a:cs typeface="Century Gothic"/>
              </a:rPr>
              <a:t>Ch</a:t>
            </a:r>
            <a:r>
              <a:rPr dirty="0" sz="3000">
                <a:latin typeface="Century Gothic"/>
                <a:cs typeface="Century Gothic"/>
              </a:rPr>
              <a:t>a</a:t>
            </a:r>
            <a:r>
              <a:rPr dirty="0" sz="3000" spc="-20">
                <a:latin typeface="Century Gothic"/>
                <a:cs typeface="Century Gothic"/>
              </a:rPr>
              <a:t>nge</a:t>
            </a:r>
            <a:r>
              <a:rPr dirty="0" sz="3000" spc="-10">
                <a:latin typeface="Century Gothic"/>
                <a:cs typeface="Century Gothic"/>
              </a:rPr>
              <a:t> </a:t>
            </a:r>
            <a:r>
              <a:rPr dirty="0" sz="3000" b="1">
                <a:solidFill>
                  <a:srgbClr val="A3D400"/>
                </a:solidFill>
                <a:latin typeface="Century Gothic"/>
                <a:cs typeface="Century Gothic"/>
              </a:rPr>
              <a:t>Preparedness </a:t>
            </a:r>
            <a:r>
              <a:rPr dirty="0" sz="3000" spc="-5" b="1">
                <a:solidFill>
                  <a:srgbClr val="A3D400"/>
                </a:solidFill>
                <a:latin typeface="Century Gothic"/>
                <a:cs typeface="Century Gothic"/>
              </a:rPr>
              <a:t>and</a:t>
            </a:r>
            <a:r>
              <a:rPr dirty="0" sz="3000" spc="-5" b="1">
                <a:solidFill>
                  <a:srgbClr val="A3D400"/>
                </a:solidFill>
                <a:latin typeface="Century Gothic"/>
                <a:cs typeface="Century Gothic"/>
              </a:rPr>
              <a:t> </a:t>
            </a:r>
            <a:r>
              <a:rPr dirty="0" sz="3000" spc="-15" b="1">
                <a:solidFill>
                  <a:srgbClr val="A3D400"/>
                </a:solidFill>
                <a:latin typeface="Century Gothic"/>
                <a:cs typeface="Century Gothic"/>
              </a:rPr>
              <a:t>Resiliency</a:t>
            </a:r>
            <a:r>
              <a:rPr dirty="0" sz="3000" spc="-5" b="1">
                <a:solidFill>
                  <a:srgbClr val="A3D400"/>
                </a:solidFill>
                <a:latin typeface="Century Gothic"/>
                <a:cs typeface="Century Gothic"/>
              </a:rPr>
              <a:t> </a:t>
            </a:r>
            <a:r>
              <a:rPr dirty="0" sz="3000" spc="-25">
                <a:latin typeface="Century Gothic"/>
                <a:cs typeface="Century Gothic"/>
              </a:rPr>
              <a:t>Che</a:t>
            </a:r>
            <a:r>
              <a:rPr dirty="0" sz="3000">
                <a:latin typeface="Century Gothic"/>
                <a:cs typeface="Century Gothic"/>
              </a:rPr>
              <a:t>cklis</a:t>
            </a:r>
            <a:r>
              <a:rPr dirty="0" sz="3000" spc="-15">
                <a:latin typeface="Century Gothic"/>
                <a:cs typeface="Century Gothic"/>
              </a:rPr>
              <a:t>t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88265">
              <a:lnSpc>
                <a:spcPct val="100000"/>
              </a:lnSpc>
            </a:pPr>
            <a:r>
              <a:rPr dirty="0" sz="3000">
                <a:latin typeface="Century Gothic"/>
                <a:cs typeface="Century Gothic"/>
              </a:rPr>
              <a:t>E</a:t>
            </a:r>
            <a:r>
              <a:rPr dirty="0" sz="3000" spc="-20">
                <a:latin typeface="Century Gothic"/>
                <a:cs typeface="Century Gothic"/>
              </a:rPr>
              <a:t>nh</a:t>
            </a:r>
            <a:r>
              <a:rPr dirty="0" sz="3000" spc="-20">
                <a:latin typeface="Century Gothic"/>
                <a:cs typeface="Century Gothic"/>
              </a:rPr>
              <a:t>a</a:t>
            </a:r>
            <a:r>
              <a:rPr dirty="0" sz="3000" spc="-20">
                <a:latin typeface="Century Gothic"/>
                <a:cs typeface="Century Gothic"/>
              </a:rPr>
              <a:t>nce</a:t>
            </a:r>
            <a:r>
              <a:rPr dirty="0" sz="3000" spc="-5">
                <a:latin typeface="Century Gothic"/>
                <a:cs typeface="Century Gothic"/>
              </a:rPr>
              <a:t> </a:t>
            </a:r>
            <a:r>
              <a:rPr dirty="0" sz="3000" spc="-5" b="1">
                <a:solidFill>
                  <a:srgbClr val="A3D400"/>
                </a:solidFill>
                <a:latin typeface="Century Gothic"/>
                <a:cs typeface="Century Gothic"/>
              </a:rPr>
              <a:t>energ</a:t>
            </a:r>
            <a:r>
              <a:rPr dirty="0" sz="3000" b="1">
                <a:solidFill>
                  <a:srgbClr val="A3D400"/>
                </a:solidFill>
                <a:latin typeface="Century Gothic"/>
                <a:cs typeface="Century Gothic"/>
              </a:rPr>
              <a:t>y </a:t>
            </a:r>
            <a:r>
              <a:rPr dirty="0" sz="3000" spc="-5" b="1">
                <a:solidFill>
                  <a:srgbClr val="A3D400"/>
                </a:solidFill>
                <a:latin typeface="Century Gothic"/>
                <a:cs typeface="Century Gothic"/>
              </a:rPr>
              <a:t>code</a:t>
            </a:r>
            <a:r>
              <a:rPr dirty="0" sz="3000" b="1">
                <a:solidFill>
                  <a:srgbClr val="A3D400"/>
                </a:solidFill>
                <a:latin typeface="Century Gothic"/>
                <a:cs typeface="Century Gothic"/>
              </a:rPr>
              <a:t>s &amp;</a:t>
            </a:r>
            <a:r>
              <a:rPr dirty="0" sz="3000" b="1">
                <a:solidFill>
                  <a:srgbClr val="A3D400"/>
                </a:solidFill>
                <a:latin typeface="Century Gothic"/>
                <a:cs typeface="Century Gothic"/>
              </a:rPr>
              <a:t> </a:t>
            </a:r>
            <a:r>
              <a:rPr dirty="0" sz="3000" spc="-15" b="1">
                <a:solidFill>
                  <a:srgbClr val="A3D400"/>
                </a:solidFill>
                <a:latin typeface="Century Gothic"/>
                <a:cs typeface="Century Gothic"/>
              </a:rPr>
              <a:t>reporting</a:t>
            </a:r>
            <a:r>
              <a:rPr dirty="0" sz="3000" spc="-10" b="1">
                <a:solidFill>
                  <a:srgbClr val="A3D400"/>
                </a:solidFill>
                <a:latin typeface="Century Gothic"/>
                <a:cs typeface="Century Gothic"/>
              </a:rPr>
              <a:t> </a:t>
            </a:r>
            <a:r>
              <a:rPr dirty="0" sz="3000" spc="-5" b="1">
                <a:solidFill>
                  <a:srgbClr val="A3D400"/>
                </a:solidFill>
                <a:latin typeface="Century Gothic"/>
                <a:cs typeface="Century Gothic"/>
              </a:rPr>
              <a:t>standards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605" rIns="0" bIns="0" rtlCol="0" vert="horz">
            <a:spAutoFit/>
          </a:bodyPr>
          <a:lstStyle/>
          <a:p>
            <a:pPr marL="1452880">
              <a:lnSpc>
                <a:spcPct val="100000"/>
              </a:lnSpc>
            </a:pPr>
            <a:r>
              <a:rPr dirty="0" spc="-35"/>
              <a:t>G</a:t>
            </a:r>
            <a:r>
              <a:rPr dirty="0" spc="-30"/>
              <a:t>r</a:t>
            </a:r>
            <a:r>
              <a:rPr dirty="0" spc="-30"/>
              <a:t>een</a:t>
            </a:r>
            <a:r>
              <a:rPr dirty="0"/>
              <a:t> </a:t>
            </a:r>
            <a:r>
              <a:rPr dirty="0" spc="-35"/>
              <a:t>&amp;</a:t>
            </a:r>
            <a:r>
              <a:rPr dirty="0"/>
              <a:t> Resilient</a:t>
            </a:r>
            <a:r>
              <a:rPr dirty="0" spc="-5"/>
              <a:t> Buildings</a:t>
            </a:r>
          </a:p>
        </p:txBody>
      </p:sp>
      <p:sp>
        <p:nvSpPr>
          <p:cNvPr id="8" name="object 8"/>
          <p:cNvSpPr/>
          <p:nvPr/>
        </p:nvSpPr>
        <p:spPr>
          <a:xfrm>
            <a:off x="555500" y="1295400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 h="0">
                <a:moveTo>
                  <a:pt x="0" y="1"/>
                </a:moveTo>
                <a:lnTo>
                  <a:pt x="8564745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7199" y="971552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 h="0">
                <a:moveTo>
                  <a:pt x="0" y="0"/>
                </a:moveTo>
                <a:lnTo>
                  <a:pt x="8686798" y="0"/>
                </a:lnTo>
              </a:path>
            </a:pathLst>
          </a:custGeom>
          <a:ln w="9524">
            <a:solidFill>
              <a:srgbClr val="FAA7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"/>
            <a:ext cx="457200" cy="1295400"/>
          </a:xfrm>
          <a:custGeom>
            <a:avLst/>
            <a:gdLst/>
            <a:ahLst/>
            <a:cxnLst/>
            <a:rect l="l" t="t" r="r" b="b"/>
            <a:pathLst>
              <a:path w="457200" h="1295400">
                <a:moveTo>
                  <a:pt x="0" y="0"/>
                </a:moveTo>
                <a:lnTo>
                  <a:pt x="457199" y="0"/>
                </a:lnTo>
                <a:lnTo>
                  <a:pt x="457199" y="1295398"/>
                </a:lnTo>
                <a:lnTo>
                  <a:pt x="0" y="1295398"/>
                </a:lnTo>
                <a:lnTo>
                  <a:pt x="0" y="0"/>
                </a:lnTo>
                <a:close/>
              </a:path>
            </a:pathLst>
          </a:custGeom>
          <a:solidFill>
            <a:srgbClr val="A1D56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00684" y="1066800"/>
            <a:ext cx="2487071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560" y="1664731"/>
            <a:ext cx="4853305" cy="4533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74345" indent="-342900">
              <a:lnSpc>
                <a:spcPct val="100000"/>
              </a:lnSpc>
              <a:buClr>
                <a:srgbClr val="FF6308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3000" spc="-15" b="1">
                <a:solidFill>
                  <a:srgbClr val="FF7900"/>
                </a:solidFill>
                <a:latin typeface="Calibri"/>
                <a:cs typeface="Calibri"/>
              </a:rPr>
              <a:t>Living</a:t>
            </a:r>
            <a:r>
              <a:rPr dirty="0" sz="3000" spc="-5" b="1">
                <a:solidFill>
                  <a:srgbClr val="FF79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FF7900"/>
                </a:solidFill>
                <a:latin typeface="Calibri"/>
                <a:cs typeface="Calibri"/>
              </a:rPr>
              <a:t>r</a:t>
            </a:r>
            <a:r>
              <a:rPr dirty="0" sz="3000" spc="-15" b="1">
                <a:solidFill>
                  <a:srgbClr val="FF7900"/>
                </a:solidFill>
                <a:latin typeface="Calibri"/>
                <a:cs typeface="Calibri"/>
              </a:rPr>
              <a:t>oofs</a:t>
            </a:r>
            <a:r>
              <a:rPr dirty="0" sz="3000" spc="-10" b="1">
                <a:solidFill>
                  <a:srgbClr val="FF79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– l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c</a:t>
            </a:r>
            <a:r>
              <a:rPr dirty="0" sz="2500">
                <a:latin typeface="Calibri"/>
                <a:cs typeface="Calibri"/>
              </a:rPr>
              <a:t>al</a:t>
            </a:r>
            <a:r>
              <a:rPr dirty="0" sz="2500" spc="-10">
                <a:latin typeface="Calibri"/>
                <a:cs typeface="Calibri"/>
              </a:rPr>
              <a:t>,</a:t>
            </a:r>
            <a:r>
              <a:rPr dirty="0" sz="2500">
                <a:latin typeface="Calibri"/>
                <a:cs typeface="Calibri"/>
              </a:rPr>
              <a:t> d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>
                <a:latin typeface="Calibri"/>
                <a:cs typeface="Calibri"/>
              </a:rPr>
              <a:t>u</a:t>
            </a:r>
            <a:r>
              <a:rPr dirty="0" sz="2500" spc="-15">
                <a:latin typeface="Calibri"/>
                <a:cs typeface="Calibri"/>
              </a:rPr>
              <a:t>g</a:t>
            </a:r>
            <a:r>
              <a:rPr dirty="0" sz="2500">
                <a:latin typeface="Calibri"/>
                <a:cs typeface="Calibri"/>
              </a:rPr>
              <a:t>h</a:t>
            </a:r>
            <a:r>
              <a:rPr dirty="0" sz="2500" spc="-385">
                <a:latin typeface="Calibri"/>
                <a:cs typeface="Calibri"/>
              </a:rPr>
              <a:t>t-­‐</a:t>
            </a:r>
            <a:r>
              <a:rPr dirty="0" sz="2500" spc="-2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>
                <a:latin typeface="Calibri"/>
                <a:cs typeface="Calibri"/>
              </a:rPr>
              <a:t>l</a:t>
            </a:r>
            <a:r>
              <a:rPr dirty="0" sz="2500" spc="-15">
                <a:latin typeface="Calibri"/>
                <a:cs typeface="Calibri"/>
              </a:rPr>
              <a:t>er</a:t>
            </a:r>
            <a:r>
              <a:rPr dirty="0" sz="2500">
                <a:latin typeface="Calibri"/>
                <a:cs typeface="Calibri"/>
              </a:rPr>
              <a:t>an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>
                <a:latin typeface="Calibri"/>
                <a:cs typeface="Calibri"/>
              </a:rPr>
              <a:t> plants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431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500" spc="-5">
                <a:latin typeface="Calibri"/>
                <a:cs typeface="Calibri"/>
              </a:rPr>
              <a:t>Ho</a:t>
            </a:r>
            <a:r>
              <a:rPr dirty="0" sz="2500">
                <a:latin typeface="Calibri"/>
                <a:cs typeface="Calibri"/>
              </a:rPr>
              <a:t>ld up to </a:t>
            </a:r>
            <a:r>
              <a:rPr dirty="0" sz="3000" spc="-20" b="1">
                <a:solidFill>
                  <a:srgbClr val="006666"/>
                </a:solidFill>
                <a:latin typeface="Calibri"/>
                <a:cs typeface="Calibri"/>
              </a:rPr>
              <a:t>24</a:t>
            </a:r>
            <a:r>
              <a:rPr dirty="0" sz="3000" spc="-5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3000" spc="-20" b="1">
                <a:solidFill>
                  <a:srgbClr val="006666"/>
                </a:solidFill>
                <a:latin typeface="Calibri"/>
                <a:cs typeface="Calibri"/>
              </a:rPr>
              <a:t>gallon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s</a:t>
            </a:r>
            <a:r>
              <a:rPr dirty="0" sz="3000" spc="5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of </a:t>
            </a:r>
            <a:r>
              <a:rPr dirty="0" sz="3000" spc="-25" b="1">
                <a:solidFill>
                  <a:srgbClr val="006666"/>
                </a:solidFill>
                <a:latin typeface="Calibri"/>
                <a:cs typeface="Calibri"/>
              </a:rPr>
              <a:t>wat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e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r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du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15">
                <a:latin typeface="Calibri"/>
                <a:cs typeface="Calibri"/>
              </a:rPr>
              <a:t>g</a:t>
            </a:r>
            <a:r>
              <a:rPr dirty="0" sz="2500">
                <a:latin typeface="Calibri"/>
                <a:cs typeface="Calibri"/>
              </a:rPr>
              <a:t> a </a:t>
            </a:r>
            <a:r>
              <a:rPr dirty="0" sz="2500" spc="-20">
                <a:latin typeface="Calibri"/>
                <a:cs typeface="Calibri"/>
              </a:rPr>
              <a:t>m</a:t>
            </a:r>
            <a:r>
              <a:rPr dirty="0" sz="2500">
                <a:latin typeface="Calibri"/>
                <a:cs typeface="Calibri"/>
              </a:rPr>
              <a:t>aj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>
                <a:latin typeface="Calibri"/>
                <a:cs typeface="Calibri"/>
              </a:rPr>
              <a:t>ainst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5">
                <a:latin typeface="Calibri"/>
                <a:cs typeface="Calibri"/>
              </a:rPr>
              <a:t>rm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80645" indent="-342900">
              <a:lnSpc>
                <a:spcPct val="100000"/>
              </a:lnSpc>
              <a:buClr>
                <a:srgbClr val="FF6308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3000" spc="-20" b="1">
                <a:solidFill>
                  <a:srgbClr val="FF7900"/>
                </a:solidFill>
                <a:latin typeface="Calibri"/>
                <a:cs typeface="Calibri"/>
              </a:rPr>
              <a:t>3</a:t>
            </a:r>
            <a:r>
              <a:rPr dirty="0" sz="3000" spc="-114" b="1">
                <a:solidFill>
                  <a:srgbClr val="FF7900"/>
                </a:solidFill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bus sh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l</a:t>
            </a:r>
            <a:r>
              <a:rPr dirty="0" sz="2500" spc="-10">
                <a:latin typeface="Calibri"/>
                <a:cs typeface="Calibri"/>
              </a:rPr>
              <a:t>ter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gree</a:t>
            </a:r>
            <a:r>
              <a:rPr dirty="0" sz="2500">
                <a:latin typeface="Calibri"/>
                <a:cs typeface="Calibri"/>
              </a:rPr>
              <a:t>n </a:t>
            </a:r>
            <a:r>
              <a:rPr dirty="0" sz="2500" spc="-10">
                <a:latin typeface="Calibri"/>
                <a:cs typeface="Calibri"/>
              </a:rPr>
              <a:t>r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>
                <a:latin typeface="Calibri"/>
                <a:cs typeface="Calibri"/>
              </a:rPr>
              <a:t>fs install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d</a:t>
            </a:r>
            <a:r>
              <a:rPr dirty="0" sz="2500">
                <a:latin typeface="Calibri"/>
                <a:cs typeface="Calibri"/>
              </a:rPr>
              <a:t> (Talb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 spc="-10">
                <a:latin typeface="Calibri"/>
                <a:cs typeface="Calibri"/>
              </a:rPr>
              <a:t>t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2500" spc="-15">
                <a:latin typeface="Calibri"/>
                <a:cs typeface="Calibri"/>
              </a:rPr>
              <a:t>Ave</a:t>
            </a:r>
            <a:r>
              <a:rPr dirty="0" sz="2500">
                <a:latin typeface="Calibri"/>
                <a:cs typeface="Calibri"/>
              </a:rPr>
              <a:t>)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500" spc="-15">
                <a:latin typeface="Calibri"/>
                <a:cs typeface="Calibri"/>
              </a:rPr>
              <a:t>Part</a:t>
            </a:r>
            <a:r>
              <a:rPr dirty="0" sz="2500" spc="-15">
                <a:latin typeface="Calibri"/>
                <a:cs typeface="Calibri"/>
              </a:rPr>
              <a:t> </a:t>
            </a:r>
            <a:r>
              <a:rPr dirty="0" sz="2500" spc="-5">
                <a:latin typeface="Calibri"/>
                <a:cs typeface="Calibri"/>
              </a:rPr>
              <a:t>o</a:t>
            </a:r>
            <a:r>
              <a:rPr dirty="0" sz="2500">
                <a:latin typeface="Calibri"/>
                <a:cs typeface="Calibri"/>
              </a:rPr>
              <a:t>f th</a:t>
            </a:r>
            <a:r>
              <a:rPr dirty="0" sz="2500" spc="-15">
                <a:latin typeface="Calibri"/>
                <a:cs typeface="Calibri"/>
              </a:rPr>
              <a:t>e</a:t>
            </a:r>
            <a:r>
              <a:rPr dirty="0" sz="2500">
                <a:latin typeface="Calibri"/>
                <a:cs typeface="Calibri"/>
              </a:rPr>
              <a:t> 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Fai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rm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ount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Lin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e </a:t>
            </a:r>
            <a:r>
              <a:rPr dirty="0" sz="3000" spc="-25" b="1">
                <a:solidFill>
                  <a:srgbClr val="006666"/>
                </a:solidFill>
                <a:latin typeface="Calibri"/>
                <a:cs typeface="Calibri"/>
              </a:rPr>
              <a:t>B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us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 Sh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e</a:t>
            </a:r>
            <a:r>
              <a:rPr dirty="0" sz="3000" spc="-10" b="1">
                <a:solidFill>
                  <a:srgbClr val="006666"/>
                </a:solidFill>
                <a:latin typeface="Calibri"/>
                <a:cs typeface="Calibri"/>
              </a:rPr>
              <a:t>lt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er </a:t>
            </a:r>
            <a:r>
              <a:rPr dirty="0" sz="3000" spc="-10" b="1">
                <a:solidFill>
                  <a:srgbClr val="006666"/>
                </a:solidFill>
                <a:latin typeface="Calibri"/>
                <a:cs typeface="Calibri"/>
              </a:rPr>
              <a:t>Li</a:t>
            </a:r>
            <a:r>
              <a:rPr dirty="0" sz="3000" spc="-5" b="1">
                <a:solidFill>
                  <a:srgbClr val="006666"/>
                </a:solidFill>
                <a:latin typeface="Calibri"/>
                <a:cs typeface="Calibri"/>
              </a:rPr>
              <a:t>v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in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g </a:t>
            </a:r>
            <a:r>
              <a:rPr dirty="0" sz="3000" spc="-20" b="1">
                <a:solidFill>
                  <a:srgbClr val="006666"/>
                </a:solidFill>
                <a:latin typeface="Calibri"/>
                <a:cs typeface="Calibri"/>
              </a:rPr>
              <a:t>Roo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f 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Ini</a:t>
            </a:r>
            <a:r>
              <a:rPr dirty="0" sz="3000" spc="919" b="1">
                <a:solidFill>
                  <a:srgbClr val="006666"/>
                </a:solidFill>
                <a:latin typeface="Calibri"/>
                <a:cs typeface="Calibri"/>
              </a:rPr>
              <a:t>;</a:t>
            </a:r>
            <a:r>
              <a:rPr dirty="0" sz="3000" spc="-15" b="1">
                <a:solidFill>
                  <a:srgbClr val="006666"/>
                </a:solidFill>
                <a:latin typeface="Calibri"/>
                <a:cs typeface="Calibri"/>
              </a:rPr>
              <a:t>a</a:t>
            </a:r>
            <a:r>
              <a:rPr dirty="0" sz="3000" spc="919" b="1">
                <a:solidFill>
                  <a:srgbClr val="006666"/>
                </a:solidFill>
                <a:latin typeface="Calibri"/>
                <a:cs typeface="Calibri"/>
              </a:rPr>
              <a:t>;</a:t>
            </a:r>
            <a:r>
              <a:rPr dirty="0" sz="3000" spc="-5" b="1">
                <a:solidFill>
                  <a:srgbClr val="006666"/>
                </a:solidFill>
                <a:latin typeface="Calibri"/>
                <a:cs typeface="Calibri"/>
              </a:rPr>
              <a:t>v</a:t>
            </a:r>
            <a:r>
              <a:rPr dirty="0" sz="3000" b="1">
                <a:solidFill>
                  <a:srgbClr val="006666"/>
                </a:solidFill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650" rIns="0" bIns="0" rtlCol="0" vert="horz">
            <a:spAutoFit/>
          </a:bodyPr>
          <a:lstStyle/>
          <a:p>
            <a:pPr marL="245999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G</a:t>
            </a:r>
            <a:r>
              <a:rPr dirty="0" spc="-35">
                <a:solidFill>
                  <a:srgbClr val="000000"/>
                </a:solidFill>
              </a:rPr>
              <a:t>r</a:t>
            </a:r>
            <a:r>
              <a:rPr dirty="0" spc="-30">
                <a:solidFill>
                  <a:srgbClr val="000000"/>
                </a:solidFill>
              </a:rPr>
              <a:t>een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</a:t>
            </a:r>
            <a:r>
              <a:rPr dirty="0" spc="-25">
                <a:solidFill>
                  <a:srgbClr val="000000"/>
                </a:solidFill>
              </a:rPr>
              <a:t>u</a:t>
            </a:r>
            <a:r>
              <a:rPr dirty="0">
                <a:solidFill>
                  <a:srgbClr val="000000"/>
                </a:solidFill>
              </a:rPr>
              <a:t>s</a:t>
            </a:r>
            <a:r>
              <a:rPr dirty="0" spc="-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S</a:t>
            </a:r>
            <a:r>
              <a:rPr dirty="0" spc="-30">
                <a:solidFill>
                  <a:srgbClr val="000000"/>
                </a:solidFill>
              </a:rPr>
              <a:t>he</a:t>
            </a:r>
            <a:r>
              <a:rPr dirty="0">
                <a:solidFill>
                  <a:srgbClr val="000000"/>
                </a:solidFill>
              </a:rPr>
              <a:t>l</a:t>
            </a:r>
            <a:r>
              <a:rPr dirty="0" spc="-20">
                <a:solidFill>
                  <a:srgbClr val="000000"/>
                </a:solidFill>
              </a:rPr>
              <a:t>ter</a:t>
            </a:r>
            <a:r>
              <a:rPr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579251" y="1066800"/>
            <a:ext cx="8564880" cy="0"/>
          </a:xfrm>
          <a:custGeom>
            <a:avLst/>
            <a:gdLst/>
            <a:ahLst/>
            <a:cxnLst/>
            <a:rect l="l" t="t" r="r" b="b"/>
            <a:pathLst>
              <a:path w="8564880" h="0">
                <a:moveTo>
                  <a:pt x="0" y="1"/>
                </a:moveTo>
                <a:lnTo>
                  <a:pt x="8564746" y="0"/>
                </a:lnTo>
              </a:path>
            </a:pathLst>
          </a:custGeom>
          <a:ln w="9524">
            <a:solidFill>
              <a:srgbClr val="FF7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579755" cy="1524000"/>
          </a:xfrm>
          <a:custGeom>
            <a:avLst/>
            <a:gdLst/>
            <a:ahLst/>
            <a:cxnLst/>
            <a:rect l="l" t="t" r="r" b="b"/>
            <a:pathLst>
              <a:path w="579755" h="1524000">
                <a:moveTo>
                  <a:pt x="0" y="0"/>
                </a:moveTo>
                <a:lnTo>
                  <a:pt x="579251" y="0"/>
                </a:lnTo>
                <a:lnTo>
                  <a:pt x="579251" y="1524001"/>
                </a:lnTo>
                <a:lnTo>
                  <a:pt x="0" y="1524001"/>
                </a:lnTo>
                <a:lnTo>
                  <a:pt x="0" y="0"/>
                </a:lnTo>
                <a:close/>
              </a:path>
            </a:pathLst>
          </a:custGeom>
          <a:solidFill>
            <a:srgbClr val="B4D6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6157" y="2257160"/>
            <a:ext cx="3810580" cy="2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2015-07-15T00:33:55Z</dcterms:created>
  <dcterms:modified xsi:type="dcterms:W3CDTF">2015-07-15T00:33:55Z</dcterms:modified>
</cp:coreProperties>
</file>