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6" r:id="rId2"/>
    <p:sldId id="258" r:id="rId3"/>
    <p:sldId id="259" r:id="rId4"/>
    <p:sldId id="261" r:id="rId5"/>
    <p:sldId id="260" r:id="rId6"/>
    <p:sldId id="262" r:id="rId7"/>
    <p:sldId id="266" r:id="rId8"/>
    <p:sldId id="265"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4509" autoAdjust="0"/>
  </p:normalViewPr>
  <p:slideViewPr>
    <p:cSldViewPr>
      <p:cViewPr varScale="1">
        <p:scale>
          <a:sx n="92" d="100"/>
          <a:sy n="92" d="100"/>
        </p:scale>
        <p:origin x="-134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CF5225-3878-4961-BCAE-5EEBAEFFFC48}" type="datetimeFigureOut">
              <a:rPr lang="en-US" smtClean="0"/>
              <a:t>4/21/2015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97224D-C1D8-4F0F-94A3-0AEB583CF465}" type="slidenum">
              <a:rPr lang="en-US" smtClean="0"/>
              <a:t>‹#›</a:t>
            </a:fld>
            <a:endParaRPr lang="en-US"/>
          </a:p>
        </p:txBody>
      </p:sp>
    </p:spTree>
    <p:extLst>
      <p:ext uri="{BB962C8B-B14F-4D97-AF65-F5344CB8AC3E}">
        <p14:creationId xmlns:p14="http://schemas.microsoft.com/office/powerpoint/2010/main" val="2841568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Since our last update in Arlington, Virginia, Council voted on two submissions. </a:t>
            </a:r>
          </a:p>
          <a:p>
            <a:r>
              <a:rPr lang="en-US" sz="1200" kern="1200" dirty="0" smtClean="0">
                <a:solidFill>
                  <a:schemeClr val="tx1"/>
                </a:solidFill>
                <a:effectLst/>
                <a:latin typeface="+mn-lt"/>
                <a:ea typeface="+mn-ea"/>
                <a:cs typeface="+mn-cs"/>
              </a:rPr>
              <a:t>On 9 December 2014, two of the three members of Council voted against the preparation of a factual record in the </a:t>
            </a:r>
            <a:r>
              <a:rPr lang="en-US" sz="1200" i="1" kern="1200" dirty="0" smtClean="0">
                <a:solidFill>
                  <a:schemeClr val="tx1"/>
                </a:solidFill>
                <a:effectLst/>
                <a:latin typeface="+mn-lt"/>
                <a:ea typeface="+mn-ea"/>
                <a:cs typeface="+mn-cs"/>
              </a:rPr>
              <a:t>British Columbia Salmon Farms</a:t>
            </a:r>
            <a:r>
              <a:rPr lang="en-US" sz="1200" kern="1200" dirty="0" smtClean="0">
                <a:solidFill>
                  <a:schemeClr val="tx1"/>
                </a:solidFill>
                <a:effectLst/>
                <a:latin typeface="+mn-lt"/>
                <a:ea typeface="+mn-ea"/>
                <a:cs typeface="+mn-cs"/>
              </a:rPr>
              <a:t> submission (filed in 2012). Consequently, the submission was terminated.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 28 January 2015, the Council voted unanimously against the preparation of a factual record in the </a:t>
            </a:r>
            <a:r>
              <a:rPr lang="en-US" sz="1200" i="1" kern="1200" dirty="0" smtClean="0">
                <a:solidFill>
                  <a:schemeClr val="tx1"/>
                </a:solidFill>
                <a:effectLst/>
                <a:latin typeface="+mn-lt"/>
                <a:ea typeface="+mn-ea"/>
                <a:cs typeface="+mn-cs"/>
              </a:rPr>
              <a:t>Alberta Tailings Ponds</a:t>
            </a:r>
            <a:r>
              <a:rPr lang="en-US" sz="1200" kern="1200" dirty="0" smtClean="0">
                <a:solidFill>
                  <a:schemeClr val="tx1"/>
                </a:solidFill>
                <a:effectLst/>
                <a:latin typeface="+mn-lt"/>
                <a:ea typeface="+mn-ea"/>
                <a:cs typeface="+mn-cs"/>
              </a:rPr>
              <a:t> submission (filed in 2010). Consequently, that submission was also terminated. </a:t>
            </a:r>
          </a:p>
        </p:txBody>
      </p:sp>
      <p:sp>
        <p:nvSpPr>
          <p:cNvPr id="4" name="Slide Number Placeholder 3"/>
          <p:cNvSpPr>
            <a:spLocks noGrp="1"/>
          </p:cNvSpPr>
          <p:nvPr>
            <p:ph type="sldNum" sz="quarter" idx="10"/>
          </p:nvPr>
        </p:nvSpPr>
        <p:spPr/>
        <p:txBody>
          <a:bodyPr/>
          <a:lstStyle/>
          <a:p>
            <a:fld id="{E997224D-C1D8-4F0F-94A3-0AEB583CF465}" type="slidenum">
              <a:rPr lang="en-US" smtClean="0"/>
              <a:t>4</a:t>
            </a:fld>
            <a:endParaRPr lang="en-US"/>
          </a:p>
        </p:txBody>
      </p:sp>
    </p:spTree>
    <p:extLst>
      <p:ext uri="{BB962C8B-B14F-4D97-AF65-F5344CB8AC3E}">
        <p14:creationId xmlns:p14="http://schemas.microsoft.com/office/powerpoint/2010/main" val="452434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Since the last JPAC meeting in Virginia in November, legal officers have presented the SEM process in talks at the International Book Fair in Guadalajara, Mexico, at the Canadian Council on International Law in Ottawa, and at a law faculty’s public interest career day.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Thus far in 2015, the Secretariat has also made presentations at the Association of International Petroleum Negotiators Conference in Mexico City, and in 5 law school classes at three law schools in western Canada; held two webinars; and organized a public panel discussion at Concordia University, comparing the NAAEC SEM processes with the similar chapter of the CAFTA-Dominican Republic and United States Free Trade Agreement. </a:t>
            </a:r>
          </a:p>
          <a:p>
            <a:r>
              <a:rPr lang="en-US" sz="1200" kern="1200" dirty="0" smtClean="0">
                <a:solidFill>
                  <a:schemeClr val="tx1"/>
                </a:solidFill>
                <a:effectLst/>
                <a:latin typeface="+mn-lt"/>
                <a:ea typeface="+mn-ea"/>
                <a:cs typeface="+mn-cs"/>
              </a:rPr>
              <a:t> </a:t>
            </a:r>
          </a:p>
          <a:p>
            <a:r>
              <a:rPr lang="es-MX" sz="1200" kern="1200" dirty="0" smtClean="0">
                <a:solidFill>
                  <a:schemeClr val="tx1"/>
                </a:solidFill>
                <a:effectLst/>
                <a:latin typeface="+mn-lt"/>
                <a:ea typeface="+mn-ea"/>
                <a:cs typeface="+mn-cs"/>
              </a:rPr>
              <a:t>I </a:t>
            </a:r>
            <a:r>
              <a:rPr lang="es-MX" sz="1200" kern="1200" dirty="0" err="1" smtClean="0">
                <a:solidFill>
                  <a:schemeClr val="tx1"/>
                </a:solidFill>
                <a:effectLst/>
                <a:latin typeface="+mn-lt"/>
                <a:ea typeface="+mn-ea"/>
                <a:cs typeface="+mn-cs"/>
              </a:rPr>
              <a:t>also</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presented</a:t>
            </a:r>
            <a:r>
              <a:rPr lang="es-MX" sz="1200" kern="1200" dirty="0" smtClean="0">
                <a:solidFill>
                  <a:schemeClr val="tx1"/>
                </a:solidFill>
                <a:effectLst/>
                <a:latin typeface="+mn-lt"/>
                <a:ea typeface="+mn-ea"/>
                <a:cs typeface="+mn-cs"/>
              </a:rPr>
              <a:t> </a:t>
            </a:r>
            <a:r>
              <a:rPr lang="es-MX" sz="1200" kern="1200" dirty="0" err="1" smtClean="0">
                <a:solidFill>
                  <a:schemeClr val="tx1"/>
                </a:solidFill>
                <a:effectLst/>
                <a:latin typeface="+mn-lt"/>
                <a:ea typeface="+mn-ea"/>
                <a:cs typeface="+mn-cs"/>
              </a:rPr>
              <a:t>the</a:t>
            </a:r>
            <a:r>
              <a:rPr lang="es-MX" sz="1200" kern="1200" dirty="0" smtClean="0">
                <a:solidFill>
                  <a:schemeClr val="tx1"/>
                </a:solidFill>
                <a:effectLst/>
                <a:latin typeface="+mn-lt"/>
                <a:ea typeface="+mn-ea"/>
                <a:cs typeface="+mn-cs"/>
              </a:rPr>
              <a:t> Ex Hacienda El Hospital II and III factual record at </a:t>
            </a:r>
            <a:r>
              <a:rPr lang="es-MX" sz="1200" kern="1200" dirty="0" err="1" smtClean="0">
                <a:solidFill>
                  <a:schemeClr val="tx1"/>
                </a:solidFill>
                <a:effectLst/>
                <a:latin typeface="+mn-lt"/>
                <a:ea typeface="+mn-ea"/>
                <a:cs typeface="+mn-cs"/>
              </a:rPr>
              <a:t>the</a:t>
            </a:r>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Instituto de Investigaciones Jurídicas </a:t>
            </a:r>
            <a:r>
              <a:rPr lang="es-MX" sz="1200" kern="1200" dirty="0" smtClean="0">
                <a:solidFill>
                  <a:schemeClr val="tx1"/>
                </a:solidFill>
                <a:effectLst/>
                <a:latin typeface="+mn-lt"/>
                <a:ea typeface="+mn-ea"/>
                <a:cs typeface="+mn-cs"/>
              </a:rPr>
              <a:t>of </a:t>
            </a:r>
            <a:r>
              <a:rPr lang="es-MX" sz="1200" kern="1200" dirty="0" err="1" smtClean="0">
                <a:solidFill>
                  <a:schemeClr val="tx1"/>
                </a:solidFill>
                <a:effectLst/>
                <a:latin typeface="+mn-lt"/>
                <a:ea typeface="+mn-ea"/>
                <a:cs typeface="+mn-cs"/>
              </a:rPr>
              <a:t>the</a:t>
            </a:r>
            <a:r>
              <a:rPr lang="es-MX" sz="1200" kern="1200" dirty="0" smtClean="0">
                <a:solidFill>
                  <a:schemeClr val="tx1"/>
                </a:solidFill>
                <a:effectLst/>
                <a:latin typeface="+mn-lt"/>
                <a:ea typeface="+mn-ea"/>
                <a:cs typeface="+mn-cs"/>
              </a:rPr>
              <a:t> </a:t>
            </a:r>
            <a:r>
              <a:rPr lang="es-MX" sz="1200" i="1" kern="1200" dirty="0" smtClean="0">
                <a:solidFill>
                  <a:schemeClr val="tx1"/>
                </a:solidFill>
                <a:effectLst/>
                <a:latin typeface="+mn-lt"/>
                <a:ea typeface="+mn-ea"/>
                <a:cs typeface="+mn-cs"/>
              </a:rPr>
              <a:t>Universidad Autónoma de México </a:t>
            </a:r>
            <a:r>
              <a:rPr lang="es-MX" sz="1200" kern="1200" dirty="0" smtClean="0">
                <a:solidFill>
                  <a:schemeClr val="tx1"/>
                </a:solidFill>
                <a:effectLst/>
                <a:latin typeface="+mn-lt"/>
                <a:ea typeface="+mn-ea"/>
                <a:cs typeface="+mn-cs"/>
              </a:rPr>
              <a:t>in </a:t>
            </a:r>
            <a:r>
              <a:rPr lang="es-MX" sz="1200" kern="1200" dirty="0" err="1" smtClean="0">
                <a:solidFill>
                  <a:schemeClr val="tx1"/>
                </a:solidFill>
                <a:effectLst/>
                <a:latin typeface="+mn-lt"/>
                <a:ea typeface="+mn-ea"/>
                <a:cs typeface="+mn-cs"/>
              </a:rPr>
              <a:t>Mexico</a:t>
            </a:r>
            <a:r>
              <a:rPr lang="es-MX" sz="1200" kern="1200" dirty="0" smtClean="0">
                <a:solidFill>
                  <a:schemeClr val="tx1"/>
                </a:solidFill>
                <a:effectLst/>
                <a:latin typeface="+mn-lt"/>
                <a:ea typeface="+mn-ea"/>
                <a:cs typeface="+mn-cs"/>
              </a:rPr>
              <a:t> City. </a:t>
            </a:r>
            <a:endParaRPr lang="en-US" sz="1200" kern="1200" dirty="0" smtClean="0">
              <a:solidFill>
                <a:schemeClr val="tx1"/>
              </a:solidFill>
              <a:effectLst/>
              <a:latin typeface="+mn-lt"/>
              <a:ea typeface="+mn-ea"/>
              <a:cs typeface="+mn-cs"/>
            </a:endParaRPr>
          </a:p>
          <a:p>
            <a:r>
              <a:rPr lang="es-MX"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Yesterday’s meeting in Monterrey</a:t>
            </a:r>
            <a:endParaRPr lang="en-US" dirty="0"/>
          </a:p>
        </p:txBody>
      </p:sp>
      <p:sp>
        <p:nvSpPr>
          <p:cNvPr id="4" name="Slide Number Placeholder 3"/>
          <p:cNvSpPr>
            <a:spLocks noGrp="1"/>
          </p:cNvSpPr>
          <p:nvPr>
            <p:ph type="sldNum" sz="quarter" idx="10"/>
          </p:nvPr>
        </p:nvSpPr>
        <p:spPr/>
        <p:txBody>
          <a:bodyPr/>
          <a:lstStyle/>
          <a:p>
            <a:fld id="{E997224D-C1D8-4F0F-94A3-0AEB583CF465}" type="slidenum">
              <a:rPr lang="en-US" smtClean="0"/>
              <a:t>6</a:t>
            </a:fld>
            <a:endParaRPr lang="en-US"/>
          </a:p>
        </p:txBody>
      </p:sp>
    </p:spTree>
    <p:extLst>
      <p:ext uri="{BB962C8B-B14F-4D97-AF65-F5344CB8AC3E}">
        <p14:creationId xmlns:p14="http://schemas.microsoft.com/office/powerpoint/2010/main" val="2247121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questions on making a submissions – or to get information</a:t>
            </a:r>
            <a:r>
              <a:rPr lang="en-US" baseline="0" dirty="0" smtClean="0"/>
              <a:t> on each Party’s designated point-of-contact</a:t>
            </a:r>
            <a:endParaRPr lang="en-US" dirty="0" smtClean="0"/>
          </a:p>
        </p:txBody>
      </p:sp>
      <p:sp>
        <p:nvSpPr>
          <p:cNvPr id="4" name="Slide Number Placeholder 3"/>
          <p:cNvSpPr>
            <a:spLocks noGrp="1"/>
          </p:cNvSpPr>
          <p:nvPr>
            <p:ph type="sldNum" sz="quarter" idx="10"/>
          </p:nvPr>
        </p:nvSpPr>
        <p:spPr/>
        <p:txBody>
          <a:bodyPr/>
          <a:lstStyle/>
          <a:p>
            <a:fld id="{E997224D-C1D8-4F0F-94A3-0AEB583CF465}" type="slidenum">
              <a:rPr lang="en-US" smtClean="0"/>
              <a:t>9</a:t>
            </a:fld>
            <a:endParaRPr lang="en-US"/>
          </a:p>
        </p:txBody>
      </p:sp>
    </p:spTree>
    <p:extLst>
      <p:ext uri="{BB962C8B-B14F-4D97-AF65-F5344CB8AC3E}">
        <p14:creationId xmlns:p14="http://schemas.microsoft.com/office/powerpoint/2010/main" val="1553539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CAF4FB-0A23-498F-86CD-6A4A0158180A}"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951856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CAF4FB-0A23-498F-86CD-6A4A0158180A}"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2595483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CAF4FB-0A23-498F-86CD-6A4A0158180A}"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488594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CAF4FB-0A23-498F-86CD-6A4A0158180A}"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4046781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CAF4FB-0A23-498F-86CD-6A4A0158180A}" type="datetimeFigureOut">
              <a:rPr lang="en-US" smtClean="0"/>
              <a:t>4/21/2015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434006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CAF4FB-0A23-498F-86CD-6A4A0158180A}" type="datetimeFigureOut">
              <a:rPr lang="en-US" smtClean="0"/>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3685744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CAF4FB-0A23-498F-86CD-6A4A0158180A}" type="datetimeFigureOut">
              <a:rPr lang="en-US" smtClean="0"/>
              <a:t>4/21/2015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3880339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CAF4FB-0A23-498F-86CD-6A4A0158180A}" type="datetimeFigureOut">
              <a:rPr lang="en-US" smtClean="0"/>
              <a:t>4/21/2015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1408325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AF4FB-0A23-498F-86CD-6A4A0158180A}" type="datetimeFigureOut">
              <a:rPr lang="en-US" smtClean="0"/>
              <a:t>4/21/2015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21942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CAF4FB-0A23-498F-86CD-6A4A0158180A}" type="datetimeFigureOut">
              <a:rPr lang="en-US" smtClean="0"/>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3506405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CAF4FB-0A23-498F-86CD-6A4A0158180A}" type="datetimeFigureOut">
              <a:rPr lang="en-US" smtClean="0"/>
              <a:t>4/21/2015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1FE871-D5C4-47EF-8A1B-48E69B55F8AB}" type="slidenum">
              <a:rPr lang="en-US" smtClean="0"/>
              <a:t>‹#›</a:t>
            </a:fld>
            <a:endParaRPr lang="en-US"/>
          </a:p>
        </p:txBody>
      </p:sp>
    </p:spTree>
    <p:extLst>
      <p:ext uri="{BB962C8B-B14F-4D97-AF65-F5344CB8AC3E}">
        <p14:creationId xmlns:p14="http://schemas.microsoft.com/office/powerpoint/2010/main" val="1747060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AF4FB-0A23-498F-86CD-6A4A0158180A}" type="datetimeFigureOut">
              <a:rPr lang="en-US" smtClean="0"/>
              <a:t>4/21/2015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FE871-D5C4-47EF-8A1B-48E69B55F8AB}" type="slidenum">
              <a:rPr lang="en-US" smtClean="0"/>
              <a:t>‹#›</a:t>
            </a:fld>
            <a:endParaRPr lang="en-US"/>
          </a:p>
        </p:txBody>
      </p:sp>
    </p:spTree>
    <p:extLst>
      <p:ext uri="{BB962C8B-B14F-4D97-AF65-F5344CB8AC3E}">
        <p14:creationId xmlns:p14="http://schemas.microsoft.com/office/powerpoint/2010/main" val="3770860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notesSlide" Target="../notesSlides/notesSlide2.xml"/><Relationship Id="rId16"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7.jpeg"/><Relationship Id="rId5" Type="http://schemas.openxmlformats.org/officeDocument/2006/relationships/image" Target="../media/image11.png"/><Relationship Id="rId15" Type="http://schemas.openxmlformats.org/officeDocument/2006/relationships/image" Target="../media/image21.jpeg"/><Relationship Id="rId10" Type="http://schemas.openxmlformats.org/officeDocument/2006/relationships/image" Target="../media/image16.jpeg"/><Relationship Id="rId4" Type="http://schemas.openxmlformats.org/officeDocument/2006/relationships/image" Target="../media/image10.gif"/><Relationship Id="rId9" Type="http://schemas.openxmlformats.org/officeDocument/2006/relationships/image" Target="../media/image15.jpeg"/><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G:\COMMUNICATIONS\Power Point_Background_Slides\Power point background slides _forest\Power point backgrond slides-Forest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531" y="6568"/>
            <a:ext cx="9144000" cy="6857464"/>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1905000" y="381000"/>
            <a:ext cx="4690872" cy="25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ＭＳ Ｐゴシック" pitchFamily="-65" charset="-128"/>
                <a:cs typeface="ＭＳ Ｐゴシック" pitchFamily="-65" charset="-128"/>
              </a:defRPr>
            </a:lvl1pPr>
            <a:lvl2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2pPr>
            <a:lvl3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3pPr>
            <a:lvl4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4pPr>
            <a:lvl5pPr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5pPr>
            <a:lvl6pPr marL="4572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6pPr>
            <a:lvl7pPr marL="9144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7pPr>
            <a:lvl8pPr marL="13716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8pPr>
            <a:lvl9pPr marL="1828800" algn="ctr" defTabSz="457200" rtl="0" eaLnBrk="1" fontAlgn="base" hangingPunct="1">
              <a:spcBef>
                <a:spcPct val="0"/>
              </a:spcBef>
              <a:spcAft>
                <a:spcPct val="0"/>
              </a:spcAft>
              <a:defRPr sz="4400">
                <a:solidFill>
                  <a:schemeClr val="tx1"/>
                </a:solidFill>
                <a:latin typeface="Calibri" pitchFamily="-65" charset="0"/>
                <a:ea typeface="ＭＳ Ｐゴシック" pitchFamily="-65" charset="-128"/>
                <a:cs typeface="ＭＳ Ｐゴシック" pitchFamily="-65"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smtClean="0">
              <a:ln>
                <a:noFill/>
              </a:ln>
              <a:solidFill>
                <a:sysClr val="window" lastClr="FFFFFF"/>
              </a:solidFill>
              <a:effectLst/>
              <a:uLnTx/>
              <a:uFillTx/>
              <a:latin typeface="Calibri"/>
              <a:ea typeface="ＭＳ Ｐゴシック" pitchFamily="-65" charset="-128"/>
            </a:endParaRPr>
          </a:p>
          <a:p>
            <a:endParaRPr lang="en-US" sz="3200" b="1" dirty="0" smtClean="0">
              <a:solidFill>
                <a:sysClr val="window" lastClr="FFFFFF"/>
              </a:solidFill>
            </a:endParaRPr>
          </a:p>
          <a:p>
            <a:r>
              <a:rPr lang="en-US" sz="3200" b="1" dirty="0" smtClean="0">
                <a:solidFill>
                  <a:schemeClr val="accent3">
                    <a:lumMod val="50000"/>
                  </a:schemeClr>
                </a:solidFill>
              </a:rPr>
              <a:t>Status Report</a:t>
            </a:r>
            <a:endParaRPr lang="en-US" sz="3200" b="1" dirty="0">
              <a:solidFill>
                <a:schemeClr val="accent3">
                  <a:lumMod val="50000"/>
                </a:schemeClr>
              </a:solidFill>
            </a:endParaRP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smtClean="0">
              <a:ln>
                <a:noFill/>
              </a:ln>
              <a:solidFill>
                <a:schemeClr val="accent3">
                  <a:lumMod val="50000"/>
                </a:schemeClr>
              </a:solidFill>
              <a:effectLst/>
              <a:uLnTx/>
              <a:uFillTx/>
              <a:latin typeface="Calibri"/>
              <a:ea typeface="ＭＳ Ｐゴシック" pitchFamily="-65" charset="-128"/>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chemeClr val="accent3">
                    <a:lumMod val="50000"/>
                  </a:schemeClr>
                </a:solidFill>
                <a:effectLst/>
                <a:uLnTx/>
                <a:uFillTx/>
                <a:latin typeface="Calibri"/>
                <a:ea typeface="ＭＳ Ｐゴシック" pitchFamily="-65" charset="-128"/>
              </a:rPr>
              <a:t>Submissions on Enforcement Matters (SEM) </a:t>
            </a:r>
            <a:r>
              <a:rPr kumimoji="0" lang="en-US" sz="3200" b="1" i="0" u="none" strike="noStrike" kern="1200" cap="none" spc="0" normalizeH="0" baseline="0" noProof="0" dirty="0" smtClean="0">
                <a:ln>
                  <a:noFill/>
                </a:ln>
                <a:solidFill>
                  <a:sysClr val="window" lastClr="FFFFFF"/>
                </a:solidFill>
                <a:effectLst/>
                <a:uLnTx/>
                <a:uFillTx/>
                <a:latin typeface="Calibri"/>
                <a:ea typeface="ＭＳ Ｐゴシック" pitchFamily="-65" charset="-128"/>
              </a:rPr>
              <a:t/>
            </a:r>
            <a:br>
              <a:rPr kumimoji="0" lang="en-US" sz="3200" b="1" i="0" u="none" strike="noStrike" kern="1200" cap="none" spc="0" normalizeH="0" baseline="0" noProof="0" dirty="0" smtClean="0">
                <a:ln>
                  <a:noFill/>
                </a:ln>
                <a:solidFill>
                  <a:sysClr val="window" lastClr="FFFFFF"/>
                </a:solidFill>
                <a:effectLst/>
                <a:uLnTx/>
                <a:uFillTx/>
                <a:latin typeface="Calibri"/>
                <a:ea typeface="ＭＳ Ｐゴシック" pitchFamily="-65" charset="-128"/>
              </a:rPr>
            </a:br>
            <a:r>
              <a:rPr kumimoji="0" lang="en-US" sz="3200" b="1" i="0" u="none" strike="noStrike" kern="1200" cap="none" spc="0" normalizeH="0" baseline="0" noProof="0" dirty="0" smtClean="0">
                <a:ln>
                  <a:noFill/>
                </a:ln>
                <a:solidFill>
                  <a:sysClr val="window" lastClr="FFFFFF"/>
                </a:solidFill>
                <a:effectLst/>
                <a:uLnTx/>
                <a:uFillTx/>
                <a:latin typeface="Calibri"/>
                <a:ea typeface="ＭＳ Ｐゴシック" pitchFamily="-65" charset="-128"/>
              </a:rPr>
              <a:t/>
            </a:r>
            <a:br>
              <a:rPr kumimoji="0" lang="en-US" sz="3200" b="1" i="0" u="none" strike="noStrike" kern="1200" cap="none" spc="0" normalizeH="0" baseline="0" noProof="0" dirty="0" smtClean="0">
                <a:ln>
                  <a:noFill/>
                </a:ln>
                <a:solidFill>
                  <a:sysClr val="window" lastClr="FFFFFF"/>
                </a:solidFill>
                <a:effectLst/>
                <a:uLnTx/>
                <a:uFillTx/>
                <a:latin typeface="Calibri"/>
                <a:ea typeface="ＭＳ Ｐゴシック" pitchFamily="-65" charset="-128"/>
              </a:rPr>
            </a:br>
            <a:endParaRPr kumimoji="0" lang="en-US" sz="3200" b="1" i="0" u="none" strike="noStrike" kern="1200" cap="none" spc="0" normalizeH="0" baseline="0" noProof="0" dirty="0">
              <a:ln>
                <a:noFill/>
              </a:ln>
              <a:solidFill>
                <a:sysClr val="window" lastClr="FFFFFF"/>
              </a:solidFill>
              <a:effectLst/>
              <a:uLnTx/>
              <a:uFillTx/>
              <a:latin typeface="Calibri"/>
              <a:ea typeface="ＭＳ Ｐゴシック" pitchFamily="-65" charset="-128"/>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590800"/>
            <a:ext cx="4495799" cy="276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076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074" name="Picture 2" descr="G:\COMMUNICATIONS\Power Point_Background_Slides\Power point background slides _forest\Power point backgrond slides-Forest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8"/>
            <a:ext cx="9144000" cy="685746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5" y="1171575"/>
            <a:ext cx="5249863"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935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098" name="Picture 2" descr="G:\COMMUNICATIONS\Power Point_Background_Slides\Power point background slides _forest\Power point backgrond slides-Forest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8"/>
            <a:ext cx="9144000" cy="68574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1531938"/>
            <a:ext cx="5207000" cy="379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99474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146" name="Picture 2" descr="G:\COMMUNICATIONS\Power Point_Background_Slides\Power point background slides _forest\Power point backgrond slides-Forest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68"/>
            <a:ext cx="9144000" cy="685746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28" y="22860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9862" y="1752600"/>
            <a:ext cx="7162800" cy="3293209"/>
          </a:xfrm>
          <a:prstGeom prst="rect">
            <a:avLst/>
          </a:prstGeom>
        </p:spPr>
        <p:txBody>
          <a:bodyPr wrap="square">
            <a:spAutoFit/>
          </a:bodyPr>
          <a:lstStyle/>
          <a:p>
            <a:r>
              <a:rPr lang="en-US" sz="2800" b="1" dirty="0" smtClean="0"/>
              <a:t>Canada</a:t>
            </a:r>
          </a:p>
          <a:p>
            <a:endParaRPr lang="en-US" sz="2000" dirty="0" smtClean="0"/>
          </a:p>
          <a:p>
            <a:endParaRPr lang="en-US" sz="2000" dirty="0" smtClean="0"/>
          </a:p>
          <a:p>
            <a:endParaRPr lang="en-US" sz="2000" dirty="0" smtClean="0"/>
          </a:p>
          <a:p>
            <a:r>
              <a:rPr lang="en-US" sz="2000" i="1" dirty="0" smtClean="0"/>
              <a:t>	BC Salmon Farms </a:t>
            </a:r>
            <a:r>
              <a:rPr lang="en-US" sz="2000" dirty="0" smtClean="0"/>
              <a:t>(Council vote 9 December 2014)</a:t>
            </a:r>
          </a:p>
          <a:p>
            <a:endParaRPr lang="en-US" sz="2000" dirty="0" smtClean="0"/>
          </a:p>
          <a:p>
            <a:endParaRPr lang="en-US" sz="2000" dirty="0"/>
          </a:p>
          <a:p>
            <a:r>
              <a:rPr lang="en-US" sz="2000" i="1" dirty="0" smtClean="0"/>
              <a:t>	Alberta Tailings Ponds </a:t>
            </a:r>
            <a:r>
              <a:rPr lang="en-US" sz="2000" dirty="0" smtClean="0"/>
              <a:t>(Council vote 28 January 2015)</a:t>
            </a:r>
          </a:p>
          <a:p>
            <a:endParaRPr lang="en-US" sz="2000" dirty="0" smtClean="0"/>
          </a:p>
          <a:p>
            <a:endParaRPr lang="en-US" sz="2000" dirty="0"/>
          </a:p>
        </p:txBody>
      </p:sp>
    </p:spTree>
    <p:extLst>
      <p:ext uri="{BB962C8B-B14F-4D97-AF65-F5344CB8AC3E}">
        <p14:creationId xmlns:p14="http://schemas.microsoft.com/office/powerpoint/2010/main" val="27118785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G:\COMMUNICATIONS\Power Point_Background_Slides\Power point background slides _forest\Power point backgrond slides-Forest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8"/>
            <a:ext cx="9144000" cy="685746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399"/>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43000" y="1298574"/>
            <a:ext cx="6248400" cy="3970318"/>
          </a:xfrm>
          <a:prstGeom prst="rect">
            <a:avLst/>
          </a:prstGeom>
        </p:spPr>
        <p:txBody>
          <a:bodyPr wrap="square">
            <a:spAutoFit/>
          </a:bodyPr>
          <a:lstStyle/>
          <a:p>
            <a:r>
              <a:rPr lang="en-US" sz="2800" b="1" dirty="0" smtClean="0"/>
              <a:t>Mexico</a:t>
            </a:r>
          </a:p>
          <a:p>
            <a:endParaRPr lang="en-US" dirty="0" smtClean="0"/>
          </a:p>
          <a:p>
            <a:r>
              <a:rPr lang="en-US" dirty="0" smtClean="0"/>
              <a:t>The Secretariat is preparing factual records in </a:t>
            </a:r>
          </a:p>
          <a:p>
            <a:endParaRPr lang="en-US" i="1" dirty="0"/>
          </a:p>
          <a:p>
            <a:r>
              <a:rPr lang="en-US" i="1" dirty="0" smtClean="0"/>
              <a:t>	</a:t>
            </a:r>
            <a:r>
              <a:rPr lang="en-US" sz="2000" i="1" dirty="0" smtClean="0"/>
              <a:t>Wetlands in </a:t>
            </a:r>
            <a:r>
              <a:rPr lang="en-US" sz="2000" i="1" dirty="0" err="1" smtClean="0"/>
              <a:t>Manzanillo</a:t>
            </a:r>
            <a:r>
              <a:rPr lang="en-US" sz="2000" i="1" dirty="0" smtClean="0"/>
              <a:t> </a:t>
            </a:r>
          </a:p>
          <a:p>
            <a:endParaRPr lang="en-US" sz="2000" dirty="0" smtClean="0"/>
          </a:p>
          <a:p>
            <a:r>
              <a:rPr lang="en-US" sz="2000" i="1" dirty="0" smtClean="0"/>
              <a:t>	</a:t>
            </a:r>
            <a:r>
              <a:rPr lang="en-US" sz="2000" i="1" dirty="0" err="1" smtClean="0"/>
              <a:t>Sumidero</a:t>
            </a:r>
            <a:r>
              <a:rPr lang="en-US" sz="2000" i="1" dirty="0" smtClean="0"/>
              <a:t> Canyon II </a:t>
            </a:r>
          </a:p>
          <a:p>
            <a:endParaRPr lang="en-US" i="1" dirty="0" smtClean="0"/>
          </a:p>
          <a:p>
            <a:endParaRPr lang="en-US" i="1" dirty="0"/>
          </a:p>
          <a:p>
            <a:r>
              <a:rPr lang="en-US" dirty="0" smtClean="0"/>
              <a:t>The Council is expected to vote in </a:t>
            </a:r>
          </a:p>
          <a:p>
            <a:endParaRPr lang="en-US" i="1" dirty="0"/>
          </a:p>
          <a:p>
            <a:r>
              <a:rPr lang="en-US" sz="2000" i="1" dirty="0" smtClean="0"/>
              <a:t>	Tourism Development in the Gulf of California</a:t>
            </a:r>
          </a:p>
          <a:p>
            <a:endParaRPr lang="en-US" i="1" dirty="0"/>
          </a:p>
        </p:txBody>
      </p:sp>
    </p:spTree>
    <p:extLst>
      <p:ext uri="{BB962C8B-B14F-4D97-AF65-F5344CB8AC3E}">
        <p14:creationId xmlns:p14="http://schemas.microsoft.com/office/powerpoint/2010/main" val="30549110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www.castaldimourre.com/wp-content/uploads/2014/12/canadian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79324" y="201998"/>
            <a:ext cx="1095375" cy="1055784"/>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www.music.mcgill.ca/~ich/pix/McGill_logoT.gi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43400" y="3945692"/>
            <a:ext cx="4495800" cy="1053044"/>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13363" y="838200"/>
            <a:ext cx="3767423" cy="2151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S:\SEM Unit\ART14-15\Projects\Outreach\Meetings\Webinar 19 Feb 2015\LOGO-03.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6333" y="2721465"/>
            <a:ext cx="1959554" cy="141480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top-law-schools.com/uploads/images/medium/britishcolumbia2.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242752" y="690150"/>
            <a:ext cx="1295400" cy="161925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journalofenvirolaw.files.wordpress.com/2014/03/uc-law-rgb.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0" y="5760379"/>
            <a:ext cx="3994150" cy="95807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ivyglobal.ca/lsat/images/victorialawlogo.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45534" y="3155116"/>
            <a:ext cx="2095500" cy="7905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www.oilvoice.com/userlogos/200534ec9017_AIPNLogo180x80.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734050" y="305282"/>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multipress.com.mx/wp-content/uploads/2014/02/image0026.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45534" y="5135939"/>
            <a:ext cx="2898775" cy="667856"/>
          </a:xfrm>
          <a:prstGeom prst="rect">
            <a:avLst/>
          </a:prstGeom>
          <a:noFill/>
          <a:extLst>
            <a:ext uri="{909E8E84-426E-40DD-AFC4-6F175D3DCCD1}">
              <a14:hiddenFill xmlns:a14="http://schemas.microsoft.com/office/drawing/2010/main">
                <a:solidFill>
                  <a:srgbClr val="FFFFFF"/>
                </a:solidFill>
              </a14:hiddenFill>
            </a:ext>
          </a:extLst>
        </p:spPr>
      </p:pic>
      <p:pic>
        <p:nvPicPr>
          <p:cNvPr id="15" name="il_fi" descr="http://www.iia.unam.mx/images/difusion/XXII_Jornadas_Lascasianas_Internacionales_EL_REGISTRO_DEL_TIEMPO_MESOAMERICANO/logos/IIJ.jpg"/>
          <p:cNvPicPr/>
          <p:nvPr/>
        </p:nvPicPr>
        <p:blipFill>
          <a:blip r:embed="rId12" cstate="print"/>
          <a:srcRect/>
          <a:stretch>
            <a:fillRect/>
          </a:stretch>
        </p:blipFill>
        <p:spPr bwMode="auto">
          <a:xfrm>
            <a:off x="457200" y="79751"/>
            <a:ext cx="902285" cy="888305"/>
          </a:xfrm>
          <a:prstGeom prst="rect">
            <a:avLst/>
          </a:prstGeom>
          <a:noFill/>
          <a:ln w="9525">
            <a:noFill/>
            <a:miter lim="800000"/>
            <a:headEnd/>
            <a:tailEnd/>
          </a:ln>
        </p:spPr>
      </p:pic>
      <p:pic>
        <p:nvPicPr>
          <p:cNvPr id="16" name="2 Imagen" descr="posgrado.png"/>
          <p:cNvPicPr/>
          <p:nvPr/>
        </p:nvPicPr>
        <p:blipFill>
          <a:blip r:embed="rId13" cstate="print"/>
          <a:stretch>
            <a:fillRect/>
          </a:stretch>
        </p:blipFill>
        <p:spPr>
          <a:xfrm>
            <a:off x="5010440" y="2456074"/>
            <a:ext cx="3904960" cy="1201526"/>
          </a:xfrm>
          <a:prstGeom prst="rect">
            <a:avLst/>
          </a:prstGeom>
        </p:spPr>
      </p:pic>
      <p:pic>
        <p:nvPicPr>
          <p:cNvPr id="1026" name="Picture 2"/>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636970" y="5394479"/>
            <a:ext cx="5470386" cy="144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psolano\AppData\Local\Microsoft\Windows\Temporary Internet Files\Content.Outlook\PBJ6J9DO\Colef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39128" y="1518038"/>
            <a:ext cx="2404872" cy="79136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http://altosdigitalradio.net/wp-content/uploads/2014/11/fil.jpg"/>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145534" y="4136270"/>
            <a:ext cx="3282415" cy="1172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7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1040"/>
                                        </p:tgtEl>
                                        <p:attrNameLst>
                                          <p:attrName>style.visibility</p:attrName>
                                        </p:attrNameLst>
                                      </p:cBhvr>
                                      <p:to>
                                        <p:strVal val="visible"/>
                                      </p:to>
                                    </p:set>
                                    <p:anim calcmode="lin" valueType="num">
                                      <p:cBhvr additive="base">
                                        <p:cTn id="7" dur="500" fill="hold"/>
                                        <p:tgtEl>
                                          <p:spTgt spid="1040"/>
                                        </p:tgtEl>
                                        <p:attrNameLst>
                                          <p:attrName>ppt_x</p:attrName>
                                        </p:attrNameLst>
                                      </p:cBhvr>
                                      <p:tavLst>
                                        <p:tav tm="0">
                                          <p:val>
                                            <p:strVal val="1+#ppt_w/2"/>
                                          </p:val>
                                        </p:tav>
                                        <p:tav tm="100000">
                                          <p:val>
                                            <p:strVal val="#ppt_x"/>
                                          </p:val>
                                        </p:tav>
                                      </p:tavLst>
                                    </p:anim>
                                    <p:anim calcmode="lin" valueType="num">
                                      <p:cBhvr additive="base">
                                        <p:cTn id="8" dur="500" fill="hold"/>
                                        <p:tgtEl>
                                          <p:spTgt spid="104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46"/>
                                        </p:tgtEl>
                                        <p:attrNameLst>
                                          <p:attrName>style.visibility</p:attrName>
                                        </p:attrNameLst>
                                      </p:cBhvr>
                                      <p:to>
                                        <p:strVal val="visible"/>
                                      </p:to>
                                    </p:set>
                                    <p:animEffect transition="in" filter="barn(inVertical)">
                                      <p:cBhvr>
                                        <p:cTn id="12" dur="500"/>
                                        <p:tgtEl>
                                          <p:spTgt spid="1046"/>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2" presetClass="entr" presetSubtype="4" fill="hold" nodeType="afterEffect">
                                  <p:stCondLst>
                                    <p:cond delay="0"/>
                                  </p:stCondLst>
                                  <p:childTnLst>
                                    <p:set>
                                      <p:cBhvr>
                                        <p:cTn id="21" dur="1" fill="hold">
                                          <p:stCondLst>
                                            <p:cond delay="0"/>
                                          </p:stCondLst>
                                        </p:cTn>
                                        <p:tgtEl>
                                          <p:spTgt spid="1042"/>
                                        </p:tgtEl>
                                        <p:attrNameLst>
                                          <p:attrName>style.visibility</p:attrName>
                                        </p:attrNameLst>
                                      </p:cBhvr>
                                      <p:to>
                                        <p:strVal val="visible"/>
                                      </p:to>
                                    </p:set>
                                    <p:animEffect transition="in" filter="wipe(down)">
                                      <p:cBhvr>
                                        <p:cTn id="22" dur="500"/>
                                        <p:tgtEl>
                                          <p:spTgt spid="1042"/>
                                        </p:tgtEl>
                                      </p:cBhvr>
                                    </p:animEffect>
                                  </p:childTnLst>
                                </p:cTn>
                              </p:par>
                            </p:childTnLst>
                          </p:cTn>
                        </p:par>
                        <p:par>
                          <p:cTn id="23" fill="hold">
                            <p:stCondLst>
                              <p:cond delay="2500"/>
                            </p:stCondLst>
                            <p:childTnLst>
                              <p:par>
                                <p:cTn id="24" presetID="26" presetClass="entr" presetSubtype="0" fill="hold" nodeType="afterEffect">
                                  <p:stCondLst>
                                    <p:cond delay="0"/>
                                  </p:stCondLst>
                                  <p:childTnLst>
                                    <p:set>
                                      <p:cBhvr>
                                        <p:cTn id="25" dur="1" fill="hold">
                                          <p:stCondLst>
                                            <p:cond delay="0"/>
                                          </p:stCondLst>
                                        </p:cTn>
                                        <p:tgtEl>
                                          <p:spTgt spid="1035"/>
                                        </p:tgtEl>
                                        <p:attrNameLst>
                                          <p:attrName>style.visibility</p:attrName>
                                        </p:attrNameLst>
                                      </p:cBhvr>
                                      <p:to>
                                        <p:strVal val="visible"/>
                                      </p:to>
                                    </p:set>
                                    <p:animEffect transition="in" filter="wipe(down)">
                                      <p:cBhvr>
                                        <p:cTn id="26" dur="580">
                                          <p:stCondLst>
                                            <p:cond delay="0"/>
                                          </p:stCondLst>
                                        </p:cTn>
                                        <p:tgtEl>
                                          <p:spTgt spid="1035"/>
                                        </p:tgtEl>
                                      </p:cBhvr>
                                    </p:animEffect>
                                    <p:anim calcmode="lin" valueType="num">
                                      <p:cBhvr>
                                        <p:cTn id="27" dur="1822" tmFilter="0,0; 0.14,0.36; 0.43,0.73; 0.71,0.91; 1.0,1.0">
                                          <p:stCondLst>
                                            <p:cond delay="0"/>
                                          </p:stCondLst>
                                        </p:cTn>
                                        <p:tgtEl>
                                          <p:spTgt spid="1035"/>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035"/>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035"/>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035"/>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035"/>
                                        </p:tgtEl>
                                        <p:attrNameLst>
                                          <p:attrName>ppt_y</p:attrName>
                                        </p:attrNameLst>
                                      </p:cBhvr>
                                      <p:tavLst>
                                        <p:tav tm="0" fmla="#ppt_y-sin(pi*$)/81">
                                          <p:val>
                                            <p:fltVal val="0"/>
                                          </p:val>
                                        </p:tav>
                                        <p:tav tm="100000">
                                          <p:val>
                                            <p:fltVal val="1"/>
                                          </p:val>
                                        </p:tav>
                                      </p:tavLst>
                                    </p:anim>
                                    <p:animScale>
                                      <p:cBhvr>
                                        <p:cTn id="32" dur="26">
                                          <p:stCondLst>
                                            <p:cond delay="650"/>
                                          </p:stCondLst>
                                        </p:cTn>
                                        <p:tgtEl>
                                          <p:spTgt spid="1035"/>
                                        </p:tgtEl>
                                      </p:cBhvr>
                                      <p:to x="100000" y="60000"/>
                                    </p:animScale>
                                    <p:animScale>
                                      <p:cBhvr>
                                        <p:cTn id="33" dur="166" decel="50000">
                                          <p:stCondLst>
                                            <p:cond delay="676"/>
                                          </p:stCondLst>
                                        </p:cTn>
                                        <p:tgtEl>
                                          <p:spTgt spid="1035"/>
                                        </p:tgtEl>
                                      </p:cBhvr>
                                      <p:to x="100000" y="100000"/>
                                    </p:animScale>
                                    <p:animScale>
                                      <p:cBhvr>
                                        <p:cTn id="34" dur="26">
                                          <p:stCondLst>
                                            <p:cond delay="1312"/>
                                          </p:stCondLst>
                                        </p:cTn>
                                        <p:tgtEl>
                                          <p:spTgt spid="1035"/>
                                        </p:tgtEl>
                                      </p:cBhvr>
                                      <p:to x="100000" y="80000"/>
                                    </p:animScale>
                                    <p:animScale>
                                      <p:cBhvr>
                                        <p:cTn id="35" dur="166" decel="50000">
                                          <p:stCondLst>
                                            <p:cond delay="1338"/>
                                          </p:stCondLst>
                                        </p:cTn>
                                        <p:tgtEl>
                                          <p:spTgt spid="1035"/>
                                        </p:tgtEl>
                                      </p:cBhvr>
                                      <p:to x="100000" y="100000"/>
                                    </p:animScale>
                                    <p:animScale>
                                      <p:cBhvr>
                                        <p:cTn id="36" dur="26">
                                          <p:stCondLst>
                                            <p:cond delay="1642"/>
                                          </p:stCondLst>
                                        </p:cTn>
                                        <p:tgtEl>
                                          <p:spTgt spid="1035"/>
                                        </p:tgtEl>
                                      </p:cBhvr>
                                      <p:to x="100000" y="90000"/>
                                    </p:animScale>
                                    <p:animScale>
                                      <p:cBhvr>
                                        <p:cTn id="37" dur="166" decel="50000">
                                          <p:stCondLst>
                                            <p:cond delay="1668"/>
                                          </p:stCondLst>
                                        </p:cTn>
                                        <p:tgtEl>
                                          <p:spTgt spid="1035"/>
                                        </p:tgtEl>
                                      </p:cBhvr>
                                      <p:to x="100000" y="100000"/>
                                    </p:animScale>
                                    <p:animScale>
                                      <p:cBhvr>
                                        <p:cTn id="38" dur="26">
                                          <p:stCondLst>
                                            <p:cond delay="1808"/>
                                          </p:stCondLst>
                                        </p:cTn>
                                        <p:tgtEl>
                                          <p:spTgt spid="1035"/>
                                        </p:tgtEl>
                                      </p:cBhvr>
                                      <p:to x="100000" y="95000"/>
                                    </p:animScale>
                                    <p:animScale>
                                      <p:cBhvr>
                                        <p:cTn id="39" dur="166" decel="50000">
                                          <p:stCondLst>
                                            <p:cond delay="1834"/>
                                          </p:stCondLst>
                                        </p:cTn>
                                        <p:tgtEl>
                                          <p:spTgt spid="1035"/>
                                        </p:tgtEl>
                                      </p:cBhvr>
                                      <p:to x="100000" y="100000"/>
                                    </p:animScale>
                                  </p:childTnLst>
                                </p:cTn>
                              </p:par>
                            </p:childTnLst>
                          </p:cTn>
                        </p:par>
                        <p:par>
                          <p:cTn id="40" fill="hold">
                            <p:stCondLst>
                              <p:cond delay="4500"/>
                            </p:stCondLst>
                            <p:childTnLst>
                              <p:par>
                                <p:cTn id="41" presetID="6" presetClass="entr" presetSubtype="16" fill="hold" nodeType="afterEffect">
                                  <p:stCondLst>
                                    <p:cond delay="0"/>
                                  </p:stCondLst>
                                  <p:childTnLst>
                                    <p:set>
                                      <p:cBhvr>
                                        <p:cTn id="42" dur="1" fill="hold">
                                          <p:stCondLst>
                                            <p:cond delay="0"/>
                                          </p:stCondLst>
                                        </p:cTn>
                                        <p:tgtEl>
                                          <p:spTgt spid="1029"/>
                                        </p:tgtEl>
                                        <p:attrNameLst>
                                          <p:attrName>style.visibility</p:attrName>
                                        </p:attrNameLst>
                                      </p:cBhvr>
                                      <p:to>
                                        <p:strVal val="visible"/>
                                      </p:to>
                                    </p:set>
                                    <p:animEffect transition="in" filter="circle(in)">
                                      <p:cBhvr>
                                        <p:cTn id="43" dur="2000"/>
                                        <p:tgtEl>
                                          <p:spTgt spid="1029"/>
                                        </p:tgtEl>
                                      </p:cBhvr>
                                    </p:animEffect>
                                  </p:childTnLst>
                                </p:cTn>
                              </p:par>
                            </p:childTnLst>
                          </p:cTn>
                        </p:par>
                        <p:par>
                          <p:cTn id="44" fill="hold">
                            <p:stCondLst>
                              <p:cond delay="6500"/>
                            </p:stCondLst>
                            <p:childTnLst>
                              <p:par>
                                <p:cTn id="45" presetID="10" presetClass="entr" presetSubtype="0" fill="hold" nodeType="afterEffect">
                                  <p:stCondLst>
                                    <p:cond delay="0"/>
                                  </p:stCondLst>
                                  <p:childTnLst>
                                    <p:set>
                                      <p:cBhvr>
                                        <p:cTn id="46" dur="1" fill="hold">
                                          <p:stCondLst>
                                            <p:cond delay="0"/>
                                          </p:stCondLst>
                                        </p:cTn>
                                        <p:tgtEl>
                                          <p:spTgt spid="1036"/>
                                        </p:tgtEl>
                                        <p:attrNameLst>
                                          <p:attrName>style.visibility</p:attrName>
                                        </p:attrNameLst>
                                      </p:cBhvr>
                                      <p:to>
                                        <p:strVal val="visible"/>
                                      </p:to>
                                    </p:set>
                                    <p:animEffect transition="in" filter="fade">
                                      <p:cBhvr>
                                        <p:cTn id="47" dur="500"/>
                                        <p:tgtEl>
                                          <p:spTgt spid="1036"/>
                                        </p:tgtEl>
                                      </p:cBhvr>
                                    </p:animEffect>
                                  </p:childTnLst>
                                </p:cTn>
                              </p:par>
                            </p:childTnLst>
                          </p:cTn>
                        </p:par>
                        <p:par>
                          <p:cTn id="48" fill="hold">
                            <p:stCondLst>
                              <p:cond delay="7000"/>
                            </p:stCondLst>
                            <p:childTnLst>
                              <p:par>
                                <p:cTn id="49" presetID="16" presetClass="entr" presetSubtype="21" fill="hold" nodeType="afterEffect">
                                  <p:stCondLst>
                                    <p:cond delay="0"/>
                                  </p:stCondLst>
                                  <p:childTnLst>
                                    <p:set>
                                      <p:cBhvr>
                                        <p:cTn id="50" dur="1" fill="hold">
                                          <p:stCondLst>
                                            <p:cond delay="0"/>
                                          </p:stCondLst>
                                        </p:cTn>
                                        <p:tgtEl>
                                          <p:spTgt spid="1044"/>
                                        </p:tgtEl>
                                        <p:attrNameLst>
                                          <p:attrName>style.visibility</p:attrName>
                                        </p:attrNameLst>
                                      </p:cBhvr>
                                      <p:to>
                                        <p:strVal val="visible"/>
                                      </p:to>
                                    </p:set>
                                    <p:animEffect transition="in" filter="barn(inVertical)">
                                      <p:cBhvr>
                                        <p:cTn id="51" dur="500"/>
                                        <p:tgtEl>
                                          <p:spTgt spid="1044"/>
                                        </p:tgtEl>
                                      </p:cBhvr>
                                    </p:animEffect>
                                  </p:childTnLst>
                                </p:cTn>
                              </p:par>
                              <p:par>
                                <p:cTn id="52" presetID="45" presetClass="entr" presetSubtype="0" fill="hold" nodeType="withEffect">
                                  <p:stCondLst>
                                    <p:cond delay="0"/>
                                  </p:stCondLst>
                                  <p:childTnLst>
                                    <p:set>
                                      <p:cBhvr>
                                        <p:cTn id="53" dur="1" fill="hold">
                                          <p:stCondLst>
                                            <p:cond delay="0"/>
                                          </p:stCondLst>
                                        </p:cTn>
                                        <p:tgtEl>
                                          <p:spTgt spid="1031"/>
                                        </p:tgtEl>
                                        <p:attrNameLst>
                                          <p:attrName>style.visibility</p:attrName>
                                        </p:attrNameLst>
                                      </p:cBhvr>
                                      <p:to>
                                        <p:strVal val="visible"/>
                                      </p:to>
                                    </p:set>
                                    <p:animEffect transition="in" filter="fade">
                                      <p:cBhvr>
                                        <p:cTn id="54" dur="2000"/>
                                        <p:tgtEl>
                                          <p:spTgt spid="1031"/>
                                        </p:tgtEl>
                                      </p:cBhvr>
                                    </p:animEffect>
                                    <p:anim calcmode="lin" valueType="num">
                                      <p:cBhvr>
                                        <p:cTn id="55" dur="2000" fill="hold"/>
                                        <p:tgtEl>
                                          <p:spTgt spid="1031"/>
                                        </p:tgtEl>
                                        <p:attrNameLst>
                                          <p:attrName>ppt_w</p:attrName>
                                        </p:attrNameLst>
                                      </p:cBhvr>
                                      <p:tavLst>
                                        <p:tav tm="0" fmla="#ppt_w*sin(2.5*pi*$)">
                                          <p:val>
                                            <p:fltVal val="0"/>
                                          </p:val>
                                        </p:tav>
                                        <p:tav tm="100000">
                                          <p:val>
                                            <p:fltVal val="1"/>
                                          </p:val>
                                        </p:tav>
                                      </p:tavLst>
                                    </p:anim>
                                    <p:anim calcmode="lin" valueType="num">
                                      <p:cBhvr>
                                        <p:cTn id="56" dur="2000" fill="hold"/>
                                        <p:tgtEl>
                                          <p:spTgt spid="1031"/>
                                        </p:tgtEl>
                                        <p:attrNameLst>
                                          <p:attrName>ppt_h</p:attrName>
                                        </p:attrNameLst>
                                      </p:cBhvr>
                                      <p:tavLst>
                                        <p:tav tm="0">
                                          <p:val>
                                            <p:strVal val="#ppt_h"/>
                                          </p:val>
                                        </p:tav>
                                        <p:tav tm="100000">
                                          <p:val>
                                            <p:strVal val="#ppt_h"/>
                                          </p:val>
                                        </p:tav>
                                      </p:tavLst>
                                    </p:anim>
                                  </p:childTnLst>
                                </p:cTn>
                              </p:par>
                            </p:childTnLst>
                          </p:cTn>
                        </p:par>
                        <p:par>
                          <p:cTn id="57" fill="hold">
                            <p:stCondLst>
                              <p:cond delay="9000"/>
                            </p:stCondLst>
                            <p:childTnLst>
                              <p:par>
                                <p:cTn id="58" presetID="22" presetClass="entr" presetSubtype="2" fill="hold" nodeType="afterEffect">
                                  <p:stCondLst>
                                    <p:cond delay="0"/>
                                  </p:stCondLst>
                                  <p:childTnLst>
                                    <p:set>
                                      <p:cBhvr>
                                        <p:cTn id="59" dur="1" fill="hold">
                                          <p:stCondLst>
                                            <p:cond delay="0"/>
                                          </p:stCondLst>
                                        </p:cTn>
                                        <p:tgtEl>
                                          <p:spTgt spid="1038"/>
                                        </p:tgtEl>
                                        <p:attrNameLst>
                                          <p:attrName>style.visibility</p:attrName>
                                        </p:attrNameLst>
                                      </p:cBhvr>
                                      <p:to>
                                        <p:strVal val="visible"/>
                                      </p:to>
                                    </p:set>
                                    <p:animEffect transition="in" filter="wipe(right)">
                                      <p:cBhvr>
                                        <p:cTn id="60" dur="500"/>
                                        <p:tgtEl>
                                          <p:spTgt spid="1038"/>
                                        </p:tgtEl>
                                      </p:cBhvr>
                                    </p:animEffect>
                                  </p:childTnLst>
                                </p:cTn>
                              </p:par>
                              <p:par>
                                <p:cTn id="61" presetID="26" presetClass="entr" presetSubtype="0" fill="hold" nodeType="with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down)">
                                      <p:cBhvr>
                                        <p:cTn id="63" dur="580">
                                          <p:stCondLst>
                                            <p:cond delay="0"/>
                                          </p:stCondLst>
                                        </p:cTn>
                                        <p:tgtEl>
                                          <p:spTgt spid="16"/>
                                        </p:tgtEl>
                                      </p:cBhvr>
                                    </p:animEffect>
                                    <p:anim calcmode="lin" valueType="num">
                                      <p:cBhvr>
                                        <p:cTn id="6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9" dur="26">
                                          <p:stCondLst>
                                            <p:cond delay="650"/>
                                          </p:stCondLst>
                                        </p:cTn>
                                        <p:tgtEl>
                                          <p:spTgt spid="16"/>
                                        </p:tgtEl>
                                      </p:cBhvr>
                                      <p:to x="100000" y="60000"/>
                                    </p:animScale>
                                    <p:animScale>
                                      <p:cBhvr>
                                        <p:cTn id="70" dur="166" decel="50000">
                                          <p:stCondLst>
                                            <p:cond delay="676"/>
                                          </p:stCondLst>
                                        </p:cTn>
                                        <p:tgtEl>
                                          <p:spTgt spid="16"/>
                                        </p:tgtEl>
                                      </p:cBhvr>
                                      <p:to x="100000" y="100000"/>
                                    </p:animScale>
                                    <p:animScale>
                                      <p:cBhvr>
                                        <p:cTn id="71" dur="26">
                                          <p:stCondLst>
                                            <p:cond delay="1312"/>
                                          </p:stCondLst>
                                        </p:cTn>
                                        <p:tgtEl>
                                          <p:spTgt spid="16"/>
                                        </p:tgtEl>
                                      </p:cBhvr>
                                      <p:to x="100000" y="80000"/>
                                    </p:animScale>
                                    <p:animScale>
                                      <p:cBhvr>
                                        <p:cTn id="72" dur="166" decel="50000">
                                          <p:stCondLst>
                                            <p:cond delay="1338"/>
                                          </p:stCondLst>
                                        </p:cTn>
                                        <p:tgtEl>
                                          <p:spTgt spid="16"/>
                                        </p:tgtEl>
                                      </p:cBhvr>
                                      <p:to x="100000" y="100000"/>
                                    </p:animScale>
                                    <p:animScale>
                                      <p:cBhvr>
                                        <p:cTn id="73" dur="26">
                                          <p:stCondLst>
                                            <p:cond delay="1642"/>
                                          </p:stCondLst>
                                        </p:cTn>
                                        <p:tgtEl>
                                          <p:spTgt spid="16"/>
                                        </p:tgtEl>
                                      </p:cBhvr>
                                      <p:to x="100000" y="90000"/>
                                    </p:animScale>
                                    <p:animScale>
                                      <p:cBhvr>
                                        <p:cTn id="74" dur="166" decel="50000">
                                          <p:stCondLst>
                                            <p:cond delay="1668"/>
                                          </p:stCondLst>
                                        </p:cTn>
                                        <p:tgtEl>
                                          <p:spTgt spid="16"/>
                                        </p:tgtEl>
                                      </p:cBhvr>
                                      <p:to x="100000" y="100000"/>
                                    </p:animScale>
                                    <p:animScale>
                                      <p:cBhvr>
                                        <p:cTn id="75" dur="26">
                                          <p:stCondLst>
                                            <p:cond delay="1808"/>
                                          </p:stCondLst>
                                        </p:cTn>
                                        <p:tgtEl>
                                          <p:spTgt spid="16"/>
                                        </p:tgtEl>
                                      </p:cBhvr>
                                      <p:to x="100000" y="95000"/>
                                    </p:animScale>
                                    <p:animScale>
                                      <p:cBhvr>
                                        <p:cTn id="76" dur="166" decel="50000">
                                          <p:stCondLst>
                                            <p:cond delay="1834"/>
                                          </p:stCondLst>
                                        </p:cTn>
                                        <p:tgtEl>
                                          <p:spTgt spid="16"/>
                                        </p:tgtEl>
                                      </p:cBhvr>
                                      <p:to x="100000" y="100000"/>
                                    </p:animScale>
                                  </p:childTnLst>
                                </p:cTn>
                              </p:par>
                              <p:par>
                                <p:cTn id="77" presetID="2" presetClass="entr" presetSubtype="8" fill="hold" nodeType="withEffect">
                                  <p:stCondLst>
                                    <p:cond delay="0"/>
                                  </p:stCondLst>
                                  <p:childTnLst>
                                    <p:set>
                                      <p:cBhvr>
                                        <p:cTn id="78" dur="1" fill="hold">
                                          <p:stCondLst>
                                            <p:cond delay="0"/>
                                          </p:stCondLst>
                                        </p:cTn>
                                        <p:tgtEl>
                                          <p:spTgt spid="1027"/>
                                        </p:tgtEl>
                                        <p:attrNameLst>
                                          <p:attrName>style.visibility</p:attrName>
                                        </p:attrNameLst>
                                      </p:cBhvr>
                                      <p:to>
                                        <p:strVal val="visible"/>
                                      </p:to>
                                    </p:set>
                                    <p:anim calcmode="lin" valueType="num">
                                      <p:cBhvr additive="base">
                                        <p:cTn id="79" dur="500" fill="hold"/>
                                        <p:tgtEl>
                                          <p:spTgt spid="1027"/>
                                        </p:tgtEl>
                                        <p:attrNameLst>
                                          <p:attrName>ppt_x</p:attrName>
                                        </p:attrNameLst>
                                      </p:cBhvr>
                                      <p:tavLst>
                                        <p:tav tm="0">
                                          <p:val>
                                            <p:strVal val="0-#ppt_w/2"/>
                                          </p:val>
                                        </p:tav>
                                        <p:tav tm="100000">
                                          <p:val>
                                            <p:strVal val="#ppt_x"/>
                                          </p:val>
                                        </p:tav>
                                      </p:tavLst>
                                    </p:anim>
                                    <p:anim calcmode="lin" valueType="num">
                                      <p:cBhvr additive="base">
                                        <p:cTn id="80" dur="500" fill="hold"/>
                                        <p:tgtEl>
                                          <p:spTgt spid="1027"/>
                                        </p:tgtEl>
                                        <p:attrNameLst>
                                          <p:attrName>ppt_y</p:attrName>
                                        </p:attrNameLst>
                                      </p:cBhvr>
                                      <p:tavLst>
                                        <p:tav tm="0">
                                          <p:val>
                                            <p:strVal val="#ppt_y"/>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additive="base">
                                        <p:cTn id="83" dur="500" fill="hold"/>
                                        <p:tgtEl>
                                          <p:spTgt spid="15"/>
                                        </p:tgtEl>
                                        <p:attrNameLst>
                                          <p:attrName>ppt_x</p:attrName>
                                        </p:attrNameLst>
                                      </p:cBhvr>
                                      <p:tavLst>
                                        <p:tav tm="0">
                                          <p:val>
                                            <p:strVal val="#ppt_x"/>
                                          </p:val>
                                        </p:tav>
                                        <p:tav tm="100000">
                                          <p:val>
                                            <p:strVal val="#ppt_x"/>
                                          </p:val>
                                        </p:tav>
                                      </p:tavLst>
                                    </p:anim>
                                    <p:anim calcmode="lin" valueType="num">
                                      <p:cBhvr additive="base">
                                        <p:cTn id="84" dur="500" fill="hold"/>
                                        <p:tgtEl>
                                          <p:spTgt spid="15"/>
                                        </p:tgtEl>
                                        <p:attrNameLst>
                                          <p:attrName>ppt_y</p:attrName>
                                        </p:attrNameLst>
                                      </p:cBhvr>
                                      <p:tavLst>
                                        <p:tav tm="0">
                                          <p:val>
                                            <p:strVal val="1+#ppt_h/2"/>
                                          </p:val>
                                        </p:tav>
                                        <p:tav tm="100000">
                                          <p:val>
                                            <p:strVal val="#ppt_y"/>
                                          </p:val>
                                        </p:tav>
                                      </p:tavLst>
                                    </p:anim>
                                  </p:childTnLst>
                                </p:cTn>
                              </p:par>
                            </p:childTnLst>
                          </p:cTn>
                        </p:par>
                        <p:par>
                          <p:cTn id="85" fill="hold">
                            <p:stCondLst>
                              <p:cond delay="11000"/>
                            </p:stCondLst>
                            <p:childTnLst>
                              <p:par>
                                <p:cTn id="86" presetID="45" presetClass="entr" presetSubtype="0" fill="hold" nodeType="afterEffect">
                                  <p:stCondLst>
                                    <p:cond delay="0"/>
                                  </p:stCondLst>
                                  <p:childTnLst>
                                    <p:set>
                                      <p:cBhvr>
                                        <p:cTn id="87" dur="1" fill="hold">
                                          <p:stCondLst>
                                            <p:cond delay="0"/>
                                          </p:stCondLst>
                                        </p:cTn>
                                        <p:tgtEl>
                                          <p:spTgt spid="1026"/>
                                        </p:tgtEl>
                                        <p:attrNameLst>
                                          <p:attrName>style.visibility</p:attrName>
                                        </p:attrNameLst>
                                      </p:cBhvr>
                                      <p:to>
                                        <p:strVal val="visible"/>
                                      </p:to>
                                    </p:set>
                                    <p:animEffect transition="in" filter="fade">
                                      <p:cBhvr>
                                        <p:cTn id="88" dur="1000"/>
                                        <p:tgtEl>
                                          <p:spTgt spid="1026"/>
                                        </p:tgtEl>
                                      </p:cBhvr>
                                    </p:animEffect>
                                    <p:anim calcmode="lin" valueType="num">
                                      <p:cBhvr>
                                        <p:cTn id="89" dur="1000" fill="hold"/>
                                        <p:tgtEl>
                                          <p:spTgt spid="1026"/>
                                        </p:tgtEl>
                                        <p:attrNameLst>
                                          <p:attrName>ppt_w</p:attrName>
                                        </p:attrNameLst>
                                      </p:cBhvr>
                                      <p:tavLst>
                                        <p:tav tm="0" fmla="#ppt_w*sin(2.5*pi*$)">
                                          <p:val>
                                            <p:fltVal val="0"/>
                                          </p:val>
                                        </p:tav>
                                        <p:tav tm="100000">
                                          <p:val>
                                            <p:fltVal val="1"/>
                                          </p:val>
                                        </p:tav>
                                      </p:tavLst>
                                    </p:anim>
                                    <p:anim calcmode="lin" valueType="num">
                                      <p:cBhvr>
                                        <p:cTn id="90" dur="1000" fill="hold"/>
                                        <p:tgtEl>
                                          <p:spTgt spid="10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COMMUNICATIONS\Power Point_Background_Slides\Power point background slides _forest\Power point backgrond slides-Forest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9144000" cy="685746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168"/>
          <a:stretch/>
        </p:blipFill>
        <p:spPr bwMode="auto">
          <a:xfrm>
            <a:off x="457200" y="658893"/>
            <a:ext cx="5829300" cy="55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477000" y="2813923"/>
            <a:ext cx="2514600" cy="1077218"/>
          </a:xfrm>
          <a:prstGeom prst="rect">
            <a:avLst/>
          </a:prstGeom>
          <a:noFill/>
          <a:ln>
            <a:solidFill>
              <a:srgbClr val="002060"/>
            </a:solidFill>
          </a:ln>
        </p:spPr>
        <p:txBody>
          <a:bodyPr wrap="square" rtlCol="0">
            <a:spAutoFit/>
          </a:bodyPr>
          <a:lstStyle/>
          <a:p>
            <a:r>
              <a:rPr lang="en-US" sz="3200" dirty="0" smtClean="0"/>
              <a:t>2012: 4,189</a:t>
            </a:r>
          </a:p>
          <a:p>
            <a:r>
              <a:rPr lang="en-US" sz="3200" dirty="0" smtClean="0"/>
              <a:t>2014: 13,480</a:t>
            </a:r>
            <a:endParaRPr lang="en-US" sz="3200" dirty="0"/>
          </a:p>
        </p:txBody>
      </p:sp>
      <p:cxnSp>
        <p:nvCxnSpPr>
          <p:cNvPr id="7" name="Straight Connector 6"/>
          <p:cNvCxnSpPr/>
          <p:nvPr/>
        </p:nvCxnSpPr>
        <p:spPr>
          <a:xfrm flipV="1">
            <a:off x="2971800" y="2813924"/>
            <a:ext cx="3505200" cy="3282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3200400" y="3891142"/>
            <a:ext cx="5791200" cy="220485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0030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76200" y="76200"/>
            <a:ext cx="9220200" cy="6698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62000" y="3087771"/>
            <a:ext cx="1981926" cy="3404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642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218" name="Picture 2" descr="G:\COMMUNICATIONS\Power Point_Background_Slides\Power point background slides _forest\Power point backgrond slides-Forest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53"/>
            <a:ext cx="9144000" cy="6857464"/>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6200"/>
            <a:ext cx="8229600" cy="114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33600" y="1752599"/>
            <a:ext cx="4572000" cy="1200329"/>
          </a:xfrm>
          <a:prstGeom prst="rect">
            <a:avLst/>
          </a:prstGeom>
        </p:spPr>
        <p:txBody>
          <a:bodyPr>
            <a:spAutoFit/>
          </a:bodyPr>
          <a:lstStyle/>
          <a:p>
            <a:pPr algn="ctr"/>
            <a:r>
              <a:rPr lang="en-US" dirty="0" smtClean="0"/>
              <a:t> </a:t>
            </a:r>
            <a:r>
              <a:rPr lang="en-US" b="1" dirty="0" smtClean="0"/>
              <a:t>www.cec.org/peticiones </a:t>
            </a:r>
          </a:p>
          <a:p>
            <a:r>
              <a:rPr lang="en-US" dirty="0" smtClean="0"/>
              <a:t>     </a:t>
            </a:r>
          </a:p>
          <a:p>
            <a:r>
              <a:rPr lang="en-US" dirty="0" smtClean="0"/>
              <a:t>     </a:t>
            </a:r>
            <a:endParaRPr lang="en-US" dirty="0"/>
          </a:p>
          <a:p>
            <a:pPr algn="ctr"/>
            <a:r>
              <a:rPr lang="en-US" b="1" dirty="0" smtClean="0"/>
              <a:t>SEM@cec.org</a:t>
            </a:r>
            <a:endParaRPr lang="en-US" b="1" dirty="0"/>
          </a:p>
        </p:txBody>
      </p:sp>
      <p:sp>
        <p:nvSpPr>
          <p:cNvPr id="5" name="Rectangle 4"/>
          <p:cNvSpPr/>
          <p:nvPr/>
        </p:nvSpPr>
        <p:spPr>
          <a:xfrm>
            <a:off x="2133600" y="3810000"/>
            <a:ext cx="4572000" cy="923330"/>
          </a:xfrm>
          <a:prstGeom prst="rect">
            <a:avLst/>
          </a:prstGeom>
        </p:spPr>
        <p:txBody>
          <a:bodyPr>
            <a:spAutoFit/>
          </a:bodyPr>
          <a:lstStyle/>
          <a:p>
            <a:pPr algn="ctr"/>
            <a:r>
              <a:rPr lang="it-IT" b="1" dirty="0" smtClean="0"/>
              <a:t>Paolo Solano, Legal Officer</a:t>
            </a:r>
          </a:p>
          <a:p>
            <a:pPr algn="ctr"/>
            <a:r>
              <a:rPr lang="it-IT" b="1" dirty="0" smtClean="0"/>
              <a:t>psolano@cec.org</a:t>
            </a:r>
          </a:p>
          <a:p>
            <a:pPr algn="ctr"/>
            <a:r>
              <a:rPr lang="it-IT" b="1" dirty="0" smtClean="0"/>
              <a:t>514-350-4321</a:t>
            </a:r>
            <a:endParaRPr lang="it-IT" b="1" dirty="0"/>
          </a:p>
        </p:txBody>
      </p:sp>
    </p:spTree>
    <p:extLst>
      <p:ext uri="{BB962C8B-B14F-4D97-AF65-F5344CB8AC3E}">
        <p14:creationId xmlns:p14="http://schemas.microsoft.com/office/powerpoint/2010/main" val="61099260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TotalTime>
  <Words>158</Words>
  <Application>Microsoft Office PowerPoint</Application>
  <PresentationFormat>On-screen Show (4:3)</PresentationFormat>
  <Paragraphs>49</Paragraphs>
  <Slides>9</Slides>
  <Notes>3</Notes>
  <HiddenSlides>0</HiddenSlides>
  <MMClips>0</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Hugh Benevides</dc:creator>
  <cp:lastModifiedBy>SEM Unit</cp:lastModifiedBy>
  <cp:revision>22</cp:revision>
  <dcterms:created xsi:type="dcterms:W3CDTF">2015-04-16T17:57:17Z</dcterms:created>
  <dcterms:modified xsi:type="dcterms:W3CDTF">2015-04-21T12:28:57Z</dcterms:modified>
</cp:coreProperties>
</file>