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60" r:id="rId4"/>
    <p:sldMasterId id="2147483697" r:id="rId5"/>
    <p:sldMasterId id="2147483825" r:id="rId6"/>
    <p:sldMasterId id="2147483921" r:id="rId7"/>
    <p:sldMasterId id="2147483953" r:id="rId8"/>
    <p:sldMasterId id="2147484017" r:id="rId9"/>
    <p:sldMasterId id="2147484068" r:id="rId10"/>
    <p:sldMasterId id="2147484093" r:id="rId11"/>
    <p:sldMasterId id="2147484106" r:id="rId12"/>
  </p:sldMasterIdLst>
  <p:notesMasterIdLst>
    <p:notesMasterId r:id="rId34"/>
  </p:notesMasterIdLst>
  <p:sldIdLst>
    <p:sldId id="256" r:id="rId13"/>
    <p:sldId id="346" r:id="rId14"/>
    <p:sldId id="347" r:id="rId15"/>
    <p:sldId id="327" r:id="rId16"/>
    <p:sldId id="350" r:id="rId17"/>
    <p:sldId id="267" r:id="rId18"/>
    <p:sldId id="344" r:id="rId19"/>
    <p:sldId id="348" r:id="rId20"/>
    <p:sldId id="284" r:id="rId21"/>
    <p:sldId id="285" r:id="rId22"/>
    <p:sldId id="326" r:id="rId23"/>
    <p:sldId id="330" r:id="rId24"/>
    <p:sldId id="332" r:id="rId25"/>
    <p:sldId id="292" r:id="rId26"/>
    <p:sldId id="340" r:id="rId27"/>
    <p:sldId id="342" r:id="rId28"/>
    <p:sldId id="265" r:id="rId29"/>
    <p:sldId id="341" r:id="rId30"/>
    <p:sldId id="345" r:id="rId31"/>
    <p:sldId id="352" r:id="rId32"/>
    <p:sldId id="32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07C00"/>
    <a:srgbClr val="FF9900"/>
    <a:srgbClr val="FFFFFF"/>
    <a:srgbClr val="FFFFCC"/>
    <a:srgbClr val="FFE393"/>
    <a:srgbClr val="EEECE2"/>
    <a:srgbClr val="E3EACC"/>
    <a:srgbClr val="DDDDDD"/>
    <a:srgbClr val="596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722" autoAdjust="0"/>
    <p:restoredTop sz="94660"/>
  </p:normalViewPr>
  <p:slideViewPr>
    <p:cSldViewPr>
      <p:cViewPr varScale="1">
        <p:scale>
          <a:sx n="110" d="100"/>
          <a:sy n="110" d="100"/>
        </p:scale>
        <p:origin x="-237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'Plants Roots BG %P and %N'!$E$126</c:f>
              <c:strCache>
                <c:ptCount val="1"/>
                <c:pt idx="0">
                  <c:v>OP 1</c:v>
                </c:pt>
              </c:strCache>
            </c:strRef>
          </c:tx>
          <c:invertIfNegative val="0"/>
          <c:cat>
            <c:strRef>
              <c:f>'Plants Roots BG %P and %N'!$F$125:$AC$125</c:f>
              <c:strCache>
                <c:ptCount val="24"/>
                <c:pt idx="0">
                  <c:v>5 June 06</c:v>
                </c:pt>
                <c:pt idx="1">
                  <c:v>19 June 06</c:v>
                </c:pt>
                <c:pt idx="2">
                  <c:v>11 July 06</c:v>
                </c:pt>
                <c:pt idx="3">
                  <c:v>26 July 06</c:v>
                </c:pt>
                <c:pt idx="4">
                  <c:v>15 Aug 06</c:v>
                </c:pt>
                <c:pt idx="5">
                  <c:v>30 Aug 06</c:v>
                </c:pt>
                <c:pt idx="6">
                  <c:v>19 Sept 06</c:v>
                </c:pt>
                <c:pt idx="7">
                  <c:v>03 Oct 06</c:v>
                </c:pt>
                <c:pt idx="9">
                  <c:v>1 May 07</c:v>
                </c:pt>
                <c:pt idx="10">
                  <c:v>19 June 07</c:v>
                </c:pt>
                <c:pt idx="11">
                  <c:v>04 July 07</c:v>
                </c:pt>
                <c:pt idx="12">
                  <c:v>17 July 07</c:v>
                </c:pt>
                <c:pt idx="13">
                  <c:v>3 Aug 07</c:v>
                </c:pt>
                <c:pt idx="14">
                  <c:v>21 Aug 07</c:v>
                </c:pt>
                <c:pt idx="15">
                  <c:v>30 Aug 07</c:v>
                </c:pt>
                <c:pt idx="16">
                  <c:v>21 Sept 07</c:v>
                </c:pt>
                <c:pt idx="17">
                  <c:v>04 Oct 07</c:v>
                </c:pt>
                <c:pt idx="20">
                  <c:v>20 Aug 08</c:v>
                </c:pt>
                <c:pt idx="21">
                  <c:v>11 Sept 08</c:v>
                </c:pt>
                <c:pt idx="23">
                  <c:v>27 Aug 09</c:v>
                </c:pt>
              </c:strCache>
            </c:strRef>
          </c:cat>
          <c:val>
            <c:numRef>
              <c:f>'Plants Roots BG %P and %N'!$F$126:$AC$126</c:f>
              <c:numCache>
                <c:formatCode>0.00</c:formatCode>
                <c:ptCount val="24"/>
                <c:pt idx="0">
                  <c:v>10.319216071428571</c:v>
                </c:pt>
                <c:pt idx="1">
                  <c:v>14.101453499999998</c:v>
                </c:pt>
                <c:pt idx="2">
                  <c:v>20.105166666666669</c:v>
                </c:pt>
                <c:pt idx="3">
                  <c:v>21.980828291666661</c:v>
                </c:pt>
                <c:pt idx="4">
                  <c:v>24.758480384706438</c:v>
                </c:pt>
                <c:pt idx="5">
                  <c:v>21.81319497159091</c:v>
                </c:pt>
                <c:pt idx="6">
                  <c:v>14.645257812500001</c:v>
                </c:pt>
                <c:pt idx="7">
                  <c:v>10.345015340909089</c:v>
                </c:pt>
                <c:pt idx="8">
                  <c:v>0</c:v>
                </c:pt>
                <c:pt idx="9">
                  <c:v>0.82995281249999986</c:v>
                </c:pt>
                <c:pt idx="10">
                  <c:v>6.8756643749999995</c:v>
                </c:pt>
                <c:pt idx="11">
                  <c:v>25.482885937500001</c:v>
                </c:pt>
                <c:pt idx="12">
                  <c:v>34.660729687500002</c:v>
                </c:pt>
                <c:pt idx="13">
                  <c:v>60.317228906249994</c:v>
                </c:pt>
                <c:pt idx="14">
                  <c:v>55.019527232142849</c:v>
                </c:pt>
                <c:pt idx="15">
                  <c:v>0</c:v>
                </c:pt>
                <c:pt idx="16">
                  <c:v>20.765119047619049</c:v>
                </c:pt>
                <c:pt idx="17">
                  <c:v>15.396440548780483</c:v>
                </c:pt>
                <c:pt idx="18">
                  <c:v>0</c:v>
                </c:pt>
                <c:pt idx="19">
                  <c:v>0</c:v>
                </c:pt>
                <c:pt idx="20">
                  <c:v>35.382806874844178</c:v>
                </c:pt>
                <c:pt idx="21">
                  <c:v>0</c:v>
                </c:pt>
                <c:pt idx="22">
                  <c:v>0</c:v>
                </c:pt>
                <c:pt idx="23">
                  <c:v>22.411937777777776</c:v>
                </c:pt>
              </c:numCache>
            </c:numRef>
          </c:val>
        </c:ser>
        <c:ser>
          <c:idx val="1"/>
          <c:order val="1"/>
          <c:tx>
            <c:strRef>
              <c:f>'Plants Roots BG %P and %N'!$E$127</c:f>
              <c:strCache>
                <c:ptCount val="1"/>
                <c:pt idx="0">
                  <c:v>OP 2</c:v>
                </c:pt>
              </c:strCache>
            </c:strRef>
          </c:tx>
          <c:invertIfNegative val="0"/>
          <c:cat>
            <c:strRef>
              <c:f>'Plants Roots BG %P and %N'!$F$125:$AC$125</c:f>
              <c:strCache>
                <c:ptCount val="24"/>
                <c:pt idx="0">
                  <c:v>5 June 06</c:v>
                </c:pt>
                <c:pt idx="1">
                  <c:v>19 June 06</c:v>
                </c:pt>
                <c:pt idx="2">
                  <c:v>11 July 06</c:v>
                </c:pt>
                <c:pt idx="3">
                  <c:v>26 July 06</c:v>
                </c:pt>
                <c:pt idx="4">
                  <c:v>15 Aug 06</c:v>
                </c:pt>
                <c:pt idx="5">
                  <c:v>30 Aug 06</c:v>
                </c:pt>
                <c:pt idx="6">
                  <c:v>19 Sept 06</c:v>
                </c:pt>
                <c:pt idx="7">
                  <c:v>03 Oct 06</c:v>
                </c:pt>
                <c:pt idx="9">
                  <c:v>1 May 07</c:v>
                </c:pt>
                <c:pt idx="10">
                  <c:v>19 June 07</c:v>
                </c:pt>
                <c:pt idx="11">
                  <c:v>04 July 07</c:v>
                </c:pt>
                <c:pt idx="12">
                  <c:v>17 July 07</c:v>
                </c:pt>
                <c:pt idx="13">
                  <c:v>3 Aug 07</c:v>
                </c:pt>
                <c:pt idx="14">
                  <c:v>21 Aug 07</c:v>
                </c:pt>
                <c:pt idx="15">
                  <c:v>30 Aug 07</c:v>
                </c:pt>
                <c:pt idx="16">
                  <c:v>21 Sept 07</c:v>
                </c:pt>
                <c:pt idx="17">
                  <c:v>04 Oct 07</c:v>
                </c:pt>
                <c:pt idx="20">
                  <c:v>20 Aug 08</c:v>
                </c:pt>
                <c:pt idx="21">
                  <c:v>11 Sept 08</c:v>
                </c:pt>
                <c:pt idx="23">
                  <c:v>27 Aug 09</c:v>
                </c:pt>
              </c:strCache>
            </c:strRef>
          </c:cat>
          <c:val>
            <c:numRef>
              <c:f>'Plants Roots BG %P and %N'!$F$127:$AC$127</c:f>
              <c:numCache>
                <c:formatCode>0.00</c:formatCode>
                <c:ptCount val="24"/>
                <c:pt idx="0">
                  <c:v>5.6748695312499997</c:v>
                </c:pt>
                <c:pt idx="1">
                  <c:v>10.324269750000001</c:v>
                </c:pt>
                <c:pt idx="2">
                  <c:v>14.754150841346153</c:v>
                </c:pt>
                <c:pt idx="3">
                  <c:v>23.162814583333336</c:v>
                </c:pt>
                <c:pt idx="4">
                  <c:v>22.596508900000003</c:v>
                </c:pt>
                <c:pt idx="5">
                  <c:v>23.616967397597335</c:v>
                </c:pt>
                <c:pt idx="6">
                  <c:v>0</c:v>
                </c:pt>
                <c:pt idx="7">
                  <c:v>0</c:v>
                </c:pt>
                <c:pt idx="8">
                  <c:v>0</c:v>
                </c:pt>
                <c:pt idx="9">
                  <c:v>6.4608612500000007</c:v>
                </c:pt>
                <c:pt idx="10">
                  <c:v>14.329940624999997</c:v>
                </c:pt>
                <c:pt idx="11">
                  <c:v>30.022654687500001</c:v>
                </c:pt>
                <c:pt idx="12">
                  <c:v>29.729314281250005</c:v>
                </c:pt>
                <c:pt idx="13">
                  <c:v>38.342350312500002</c:v>
                </c:pt>
                <c:pt idx="14">
                  <c:v>34.938759821428576</c:v>
                </c:pt>
                <c:pt idx="15">
                  <c:v>37.170731707317074</c:v>
                </c:pt>
                <c:pt idx="16">
                  <c:v>0</c:v>
                </c:pt>
                <c:pt idx="17">
                  <c:v>0</c:v>
                </c:pt>
                <c:pt idx="18">
                  <c:v>0</c:v>
                </c:pt>
                <c:pt idx="19">
                  <c:v>0</c:v>
                </c:pt>
                <c:pt idx="20">
                  <c:v>29.304862046322825</c:v>
                </c:pt>
                <c:pt idx="21">
                  <c:v>7.3033919379844958</c:v>
                </c:pt>
                <c:pt idx="22">
                  <c:v>0</c:v>
                </c:pt>
                <c:pt idx="23">
                  <c:v>20.88963</c:v>
                </c:pt>
              </c:numCache>
            </c:numRef>
          </c:val>
        </c:ser>
        <c:ser>
          <c:idx val="2"/>
          <c:order val="2"/>
          <c:tx>
            <c:strRef>
              <c:f>'Plants Roots BG %P and %N'!$E$128</c:f>
              <c:strCache>
                <c:ptCount val="1"/>
                <c:pt idx="0">
                  <c:v>SP 3</c:v>
                </c:pt>
              </c:strCache>
            </c:strRef>
          </c:tx>
          <c:invertIfNegative val="0"/>
          <c:cat>
            <c:strRef>
              <c:f>'Plants Roots BG %P and %N'!$F$125:$AC$125</c:f>
              <c:strCache>
                <c:ptCount val="24"/>
                <c:pt idx="0">
                  <c:v>5 June 06</c:v>
                </c:pt>
                <c:pt idx="1">
                  <c:v>19 June 06</c:v>
                </c:pt>
                <c:pt idx="2">
                  <c:v>11 July 06</c:v>
                </c:pt>
                <c:pt idx="3">
                  <c:v>26 July 06</c:v>
                </c:pt>
                <c:pt idx="4">
                  <c:v>15 Aug 06</c:v>
                </c:pt>
                <c:pt idx="5">
                  <c:v>30 Aug 06</c:v>
                </c:pt>
                <c:pt idx="6">
                  <c:v>19 Sept 06</c:v>
                </c:pt>
                <c:pt idx="7">
                  <c:v>03 Oct 06</c:v>
                </c:pt>
                <c:pt idx="9">
                  <c:v>1 May 07</c:v>
                </c:pt>
                <c:pt idx="10">
                  <c:v>19 June 07</c:v>
                </c:pt>
                <c:pt idx="11">
                  <c:v>04 July 07</c:v>
                </c:pt>
                <c:pt idx="12">
                  <c:v>17 July 07</c:v>
                </c:pt>
                <c:pt idx="13">
                  <c:v>3 Aug 07</c:v>
                </c:pt>
                <c:pt idx="14">
                  <c:v>21 Aug 07</c:v>
                </c:pt>
                <c:pt idx="15">
                  <c:v>30 Aug 07</c:v>
                </c:pt>
                <c:pt idx="16">
                  <c:v>21 Sept 07</c:v>
                </c:pt>
                <c:pt idx="17">
                  <c:v>04 Oct 07</c:v>
                </c:pt>
                <c:pt idx="20">
                  <c:v>20 Aug 08</c:v>
                </c:pt>
                <c:pt idx="21">
                  <c:v>11 Sept 08</c:v>
                </c:pt>
                <c:pt idx="23">
                  <c:v>27 Aug 09</c:v>
                </c:pt>
              </c:strCache>
            </c:strRef>
          </c:cat>
          <c:val>
            <c:numRef>
              <c:f>'Plants Roots BG %P and %N'!$F$128:$AC$128</c:f>
              <c:numCache>
                <c:formatCode>0.00</c:formatCode>
                <c:ptCount val="24"/>
                <c:pt idx="0">
                  <c:v>9.2767993928571428</c:v>
                </c:pt>
                <c:pt idx="1">
                  <c:v>11.079141333333332</c:v>
                </c:pt>
                <c:pt idx="2">
                  <c:v>12.497151785714282</c:v>
                </c:pt>
                <c:pt idx="3">
                  <c:v>25.399751113095238</c:v>
                </c:pt>
                <c:pt idx="4">
                  <c:v>31.012509094318183</c:v>
                </c:pt>
                <c:pt idx="5">
                  <c:v>20.171966250000004</c:v>
                </c:pt>
                <c:pt idx="6">
                  <c:v>15.945635454545453</c:v>
                </c:pt>
                <c:pt idx="7">
                  <c:v>10.179762073863635</c:v>
                </c:pt>
                <c:pt idx="8">
                  <c:v>0</c:v>
                </c:pt>
                <c:pt idx="9">
                  <c:v>6.5851656249999992</c:v>
                </c:pt>
                <c:pt idx="10">
                  <c:v>19.297162499999999</c:v>
                </c:pt>
                <c:pt idx="11">
                  <c:v>35.239840312499993</c:v>
                </c:pt>
                <c:pt idx="12">
                  <c:v>42.46431153124999</c:v>
                </c:pt>
                <c:pt idx="13">
                  <c:v>63.838152171875002</c:v>
                </c:pt>
                <c:pt idx="14">
                  <c:v>52.235012276785717</c:v>
                </c:pt>
                <c:pt idx="15">
                  <c:v>0</c:v>
                </c:pt>
                <c:pt idx="16">
                  <c:v>0</c:v>
                </c:pt>
                <c:pt idx="17">
                  <c:v>14.623699999999998</c:v>
                </c:pt>
                <c:pt idx="18">
                  <c:v>0</c:v>
                </c:pt>
                <c:pt idx="19">
                  <c:v>0</c:v>
                </c:pt>
                <c:pt idx="20">
                  <c:v>43.079928267933013</c:v>
                </c:pt>
                <c:pt idx="21">
                  <c:v>0</c:v>
                </c:pt>
                <c:pt idx="22">
                  <c:v>0</c:v>
                </c:pt>
                <c:pt idx="23">
                  <c:v>0</c:v>
                </c:pt>
              </c:numCache>
            </c:numRef>
          </c:val>
        </c:ser>
        <c:ser>
          <c:idx val="3"/>
          <c:order val="3"/>
          <c:tx>
            <c:strRef>
              <c:f>'Plants Roots BG %P and %N'!$E$129</c:f>
              <c:strCache>
                <c:ptCount val="1"/>
                <c:pt idx="0">
                  <c:v>SP 4</c:v>
                </c:pt>
              </c:strCache>
            </c:strRef>
          </c:tx>
          <c:invertIfNegative val="0"/>
          <c:cat>
            <c:strRef>
              <c:f>'Plants Roots BG %P and %N'!$F$125:$AC$125</c:f>
              <c:strCache>
                <c:ptCount val="24"/>
                <c:pt idx="0">
                  <c:v>5 June 06</c:v>
                </c:pt>
                <c:pt idx="1">
                  <c:v>19 June 06</c:v>
                </c:pt>
                <c:pt idx="2">
                  <c:v>11 July 06</c:v>
                </c:pt>
                <c:pt idx="3">
                  <c:v>26 July 06</c:v>
                </c:pt>
                <c:pt idx="4">
                  <c:v>15 Aug 06</c:v>
                </c:pt>
                <c:pt idx="5">
                  <c:v>30 Aug 06</c:v>
                </c:pt>
                <c:pt idx="6">
                  <c:v>19 Sept 06</c:v>
                </c:pt>
                <c:pt idx="7">
                  <c:v>03 Oct 06</c:v>
                </c:pt>
                <c:pt idx="9">
                  <c:v>1 May 07</c:v>
                </c:pt>
                <c:pt idx="10">
                  <c:v>19 June 07</c:v>
                </c:pt>
                <c:pt idx="11">
                  <c:v>04 July 07</c:v>
                </c:pt>
                <c:pt idx="12">
                  <c:v>17 July 07</c:v>
                </c:pt>
                <c:pt idx="13">
                  <c:v>3 Aug 07</c:v>
                </c:pt>
                <c:pt idx="14">
                  <c:v>21 Aug 07</c:v>
                </c:pt>
                <c:pt idx="15">
                  <c:v>30 Aug 07</c:v>
                </c:pt>
                <c:pt idx="16">
                  <c:v>21 Sept 07</c:v>
                </c:pt>
                <c:pt idx="17">
                  <c:v>04 Oct 07</c:v>
                </c:pt>
                <c:pt idx="20">
                  <c:v>20 Aug 08</c:v>
                </c:pt>
                <c:pt idx="21">
                  <c:v>11 Sept 08</c:v>
                </c:pt>
                <c:pt idx="23">
                  <c:v>27 Aug 09</c:v>
                </c:pt>
              </c:strCache>
            </c:strRef>
          </c:cat>
          <c:val>
            <c:numRef>
              <c:f>'Plants Roots BG %P and %N'!$F$129:$AC$129</c:f>
              <c:numCache>
                <c:formatCode>0.00</c:formatCode>
                <c:ptCount val="24"/>
                <c:pt idx="0">
                  <c:v>6.4377599999999999</c:v>
                </c:pt>
                <c:pt idx="1">
                  <c:v>11.673504642857143</c:v>
                </c:pt>
                <c:pt idx="2">
                  <c:v>18.50898888888889</c:v>
                </c:pt>
                <c:pt idx="3">
                  <c:v>29.891152340909095</c:v>
                </c:pt>
                <c:pt idx="4">
                  <c:v>20.012583689236109</c:v>
                </c:pt>
                <c:pt idx="5">
                  <c:v>19.316469188034191</c:v>
                </c:pt>
                <c:pt idx="6">
                  <c:v>0</c:v>
                </c:pt>
                <c:pt idx="7">
                  <c:v>0</c:v>
                </c:pt>
                <c:pt idx="8">
                  <c:v>0</c:v>
                </c:pt>
                <c:pt idx="9">
                  <c:v>6.7603593750000002</c:v>
                </c:pt>
                <c:pt idx="10">
                  <c:v>19.662727499999995</c:v>
                </c:pt>
                <c:pt idx="11">
                  <c:v>22.927994375000004</c:v>
                </c:pt>
                <c:pt idx="12">
                  <c:v>28.527343874999996</c:v>
                </c:pt>
                <c:pt idx="13">
                  <c:v>42.413034375000002</c:v>
                </c:pt>
                <c:pt idx="14">
                  <c:v>49.882568156250002</c:v>
                </c:pt>
                <c:pt idx="15">
                  <c:v>41.476744186046517</c:v>
                </c:pt>
                <c:pt idx="16">
                  <c:v>0</c:v>
                </c:pt>
                <c:pt idx="17">
                  <c:v>0</c:v>
                </c:pt>
                <c:pt idx="18">
                  <c:v>0</c:v>
                </c:pt>
                <c:pt idx="19">
                  <c:v>0</c:v>
                </c:pt>
                <c:pt idx="20">
                  <c:v>22.996688924283262</c:v>
                </c:pt>
                <c:pt idx="21">
                  <c:v>8.2996799186991872</c:v>
                </c:pt>
                <c:pt idx="22">
                  <c:v>0</c:v>
                </c:pt>
                <c:pt idx="23">
                  <c:v>28.242399999999996</c:v>
                </c:pt>
              </c:numCache>
            </c:numRef>
          </c:val>
        </c:ser>
        <c:ser>
          <c:idx val="4"/>
          <c:order val="4"/>
          <c:tx>
            <c:strRef>
              <c:f>'Plants Roots BG %P and %N'!$E$130</c:f>
              <c:strCache>
                <c:ptCount val="1"/>
                <c:pt idx="0">
                  <c:v>BP 5</c:v>
                </c:pt>
              </c:strCache>
            </c:strRef>
          </c:tx>
          <c:invertIfNegative val="0"/>
          <c:cat>
            <c:strRef>
              <c:f>'Plants Roots BG %P and %N'!$F$125:$AC$125</c:f>
              <c:strCache>
                <c:ptCount val="24"/>
                <c:pt idx="0">
                  <c:v>5 June 06</c:v>
                </c:pt>
                <c:pt idx="1">
                  <c:v>19 June 06</c:v>
                </c:pt>
                <c:pt idx="2">
                  <c:v>11 July 06</c:v>
                </c:pt>
                <c:pt idx="3">
                  <c:v>26 July 06</c:v>
                </c:pt>
                <c:pt idx="4">
                  <c:v>15 Aug 06</c:v>
                </c:pt>
                <c:pt idx="5">
                  <c:v>30 Aug 06</c:v>
                </c:pt>
                <c:pt idx="6">
                  <c:v>19 Sept 06</c:v>
                </c:pt>
                <c:pt idx="7">
                  <c:v>03 Oct 06</c:v>
                </c:pt>
                <c:pt idx="9">
                  <c:v>1 May 07</c:v>
                </c:pt>
                <c:pt idx="10">
                  <c:v>19 June 07</c:v>
                </c:pt>
                <c:pt idx="11">
                  <c:v>04 July 07</c:v>
                </c:pt>
                <c:pt idx="12">
                  <c:v>17 July 07</c:v>
                </c:pt>
                <c:pt idx="13">
                  <c:v>3 Aug 07</c:v>
                </c:pt>
                <c:pt idx="14">
                  <c:v>21 Aug 07</c:v>
                </c:pt>
                <c:pt idx="15">
                  <c:v>30 Aug 07</c:v>
                </c:pt>
                <c:pt idx="16">
                  <c:v>21 Sept 07</c:v>
                </c:pt>
                <c:pt idx="17">
                  <c:v>04 Oct 07</c:v>
                </c:pt>
                <c:pt idx="20">
                  <c:v>20 Aug 08</c:v>
                </c:pt>
                <c:pt idx="21">
                  <c:v>11 Sept 08</c:v>
                </c:pt>
                <c:pt idx="23">
                  <c:v>27 Aug 09</c:v>
                </c:pt>
              </c:strCache>
            </c:strRef>
          </c:cat>
          <c:val>
            <c:numRef>
              <c:f>'Plants Roots BG %P and %N'!$F$130:$AC$130</c:f>
              <c:numCache>
                <c:formatCode>0.00</c:formatCode>
                <c:ptCount val="24"/>
                <c:pt idx="0">
                  <c:v>3.4765714285714289</c:v>
                </c:pt>
                <c:pt idx="1">
                  <c:v>7.8753731944444443</c:v>
                </c:pt>
                <c:pt idx="2">
                  <c:v>5.5202874999999993</c:v>
                </c:pt>
                <c:pt idx="3">
                  <c:v>14.966049166666666</c:v>
                </c:pt>
                <c:pt idx="4">
                  <c:v>23.108325999999998</c:v>
                </c:pt>
                <c:pt idx="5">
                  <c:v>15.381107045454545</c:v>
                </c:pt>
                <c:pt idx="6">
                  <c:v>8.9432999999999989</c:v>
                </c:pt>
                <c:pt idx="7">
                  <c:v>4.7409659375000004</c:v>
                </c:pt>
                <c:pt idx="8">
                  <c:v>0</c:v>
                </c:pt>
                <c:pt idx="9">
                  <c:v>3.4482366666666664</c:v>
                </c:pt>
                <c:pt idx="10">
                  <c:v>9.944944843750001</c:v>
                </c:pt>
                <c:pt idx="11">
                  <c:v>25.837164843750003</c:v>
                </c:pt>
                <c:pt idx="12">
                  <c:v>29.083725000000001</c:v>
                </c:pt>
                <c:pt idx="13">
                  <c:v>53.356147734374993</c:v>
                </c:pt>
                <c:pt idx="14">
                  <c:v>40.879390243902435</c:v>
                </c:pt>
                <c:pt idx="15">
                  <c:v>0</c:v>
                </c:pt>
                <c:pt idx="16">
                  <c:v>20.707854146341464</c:v>
                </c:pt>
                <c:pt idx="17">
                  <c:v>0</c:v>
                </c:pt>
                <c:pt idx="18">
                  <c:v>0</c:v>
                </c:pt>
                <c:pt idx="19">
                  <c:v>0</c:v>
                </c:pt>
                <c:pt idx="20">
                  <c:v>28.10048062820826</c:v>
                </c:pt>
                <c:pt idx="21">
                  <c:v>0</c:v>
                </c:pt>
                <c:pt idx="22">
                  <c:v>0</c:v>
                </c:pt>
                <c:pt idx="23">
                  <c:v>26.653973333333333</c:v>
                </c:pt>
              </c:numCache>
            </c:numRef>
          </c:val>
        </c:ser>
        <c:ser>
          <c:idx val="5"/>
          <c:order val="5"/>
          <c:tx>
            <c:strRef>
              <c:f>'Plants Roots BG %P and %N'!$E$131</c:f>
              <c:strCache>
                <c:ptCount val="1"/>
                <c:pt idx="0">
                  <c:v>SP N</c:v>
                </c:pt>
              </c:strCache>
            </c:strRef>
          </c:tx>
          <c:invertIfNegative val="0"/>
          <c:cat>
            <c:strRef>
              <c:f>'Plants Roots BG %P and %N'!$F$125:$AC$125</c:f>
              <c:strCache>
                <c:ptCount val="24"/>
                <c:pt idx="0">
                  <c:v>5 June 06</c:v>
                </c:pt>
                <c:pt idx="1">
                  <c:v>19 June 06</c:v>
                </c:pt>
                <c:pt idx="2">
                  <c:v>11 July 06</c:v>
                </c:pt>
                <c:pt idx="3">
                  <c:v>26 July 06</c:v>
                </c:pt>
                <c:pt idx="4">
                  <c:v>15 Aug 06</c:v>
                </c:pt>
                <c:pt idx="5">
                  <c:v>30 Aug 06</c:v>
                </c:pt>
                <c:pt idx="6">
                  <c:v>19 Sept 06</c:v>
                </c:pt>
                <c:pt idx="7">
                  <c:v>03 Oct 06</c:v>
                </c:pt>
                <c:pt idx="9">
                  <c:v>1 May 07</c:v>
                </c:pt>
                <c:pt idx="10">
                  <c:v>19 June 07</c:v>
                </c:pt>
                <c:pt idx="11">
                  <c:v>04 July 07</c:v>
                </c:pt>
                <c:pt idx="12">
                  <c:v>17 July 07</c:v>
                </c:pt>
                <c:pt idx="13">
                  <c:v>3 Aug 07</c:v>
                </c:pt>
                <c:pt idx="14">
                  <c:v>21 Aug 07</c:v>
                </c:pt>
                <c:pt idx="15">
                  <c:v>30 Aug 07</c:v>
                </c:pt>
                <c:pt idx="16">
                  <c:v>21 Sept 07</c:v>
                </c:pt>
                <c:pt idx="17">
                  <c:v>04 Oct 07</c:v>
                </c:pt>
                <c:pt idx="20">
                  <c:v>20 Aug 08</c:v>
                </c:pt>
                <c:pt idx="21">
                  <c:v>11 Sept 08</c:v>
                </c:pt>
                <c:pt idx="23">
                  <c:v>27 Aug 09</c:v>
                </c:pt>
              </c:strCache>
            </c:strRef>
          </c:cat>
          <c:val>
            <c:numRef>
              <c:f>'Plants Roots BG %P and %N'!$F$131:$AC$131</c:f>
              <c:numCache>
                <c:formatCode>0.00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10.647208687500001</c:v>
                </c:pt>
                <c:pt idx="18">
                  <c:v>0</c:v>
                </c:pt>
                <c:pt idx="19">
                  <c:v>0</c:v>
                </c:pt>
                <c:pt idx="20">
                  <c:v>37.055789180724389</c:v>
                </c:pt>
                <c:pt idx="21">
                  <c:v>0</c:v>
                </c:pt>
                <c:pt idx="22">
                  <c:v>0</c:v>
                </c:pt>
                <c:pt idx="23">
                  <c:v>15.722222222222227</c:v>
                </c:pt>
              </c:numCache>
            </c:numRef>
          </c:val>
        </c:ser>
        <c:dLbls>
          <c:showLegendKey val="0"/>
          <c:showVal val="0"/>
          <c:showCatName val="0"/>
          <c:showSerName val="0"/>
          <c:showPercent val="0"/>
          <c:showBubbleSize val="0"/>
        </c:dLbls>
        <c:gapWidth val="150"/>
        <c:axId val="183411840"/>
        <c:axId val="183413376"/>
      </c:barChart>
      <c:catAx>
        <c:axId val="183411840"/>
        <c:scaling>
          <c:orientation val="minMax"/>
        </c:scaling>
        <c:delete val="0"/>
        <c:axPos val="b"/>
        <c:numFmt formatCode="General" sourceLinked="0"/>
        <c:majorTickMark val="none"/>
        <c:minorTickMark val="none"/>
        <c:tickLblPos val="nextTo"/>
        <c:crossAx val="183413376"/>
        <c:crosses val="autoZero"/>
        <c:auto val="1"/>
        <c:lblAlgn val="ctr"/>
        <c:lblOffset val="100"/>
        <c:noMultiLvlLbl val="0"/>
      </c:catAx>
      <c:valAx>
        <c:axId val="183413376"/>
        <c:scaling>
          <c:orientation val="minMax"/>
        </c:scaling>
        <c:delete val="0"/>
        <c:axPos val="l"/>
        <c:majorGridlines/>
        <c:title>
          <c:tx>
            <c:rich>
              <a:bodyPr rot="-5400000" vert="horz"/>
              <a:lstStyle/>
              <a:p>
                <a:pPr>
                  <a:defRPr/>
                </a:pPr>
                <a:r>
                  <a:rPr lang="en-CA" dirty="0" smtClean="0"/>
                  <a:t>Kg of P / hectare</a:t>
                </a:r>
                <a:endParaRPr lang="en-CA" dirty="0"/>
              </a:p>
            </c:rich>
          </c:tx>
          <c:layout/>
          <c:overlay val="0"/>
        </c:title>
        <c:numFmt formatCode="0.00" sourceLinked="1"/>
        <c:majorTickMark val="none"/>
        <c:minorTickMark val="none"/>
        <c:tickLblPos val="nextTo"/>
        <c:crossAx val="183411840"/>
        <c:crosses val="autoZero"/>
        <c:crossBetween val="between"/>
      </c:valAx>
    </c:plotArea>
    <c:legend>
      <c:legendPos val="r"/>
      <c:layout/>
      <c:overlay val="0"/>
    </c:legend>
    <c:plotVisOnly val="1"/>
    <c:dispBlanksAs val="gap"/>
    <c:showDLblsOverMax val="0"/>
  </c:chart>
  <c:spPr>
    <a:gradFill>
      <a:gsLst>
        <a:gs pos="0">
          <a:schemeClr val="bg2">
            <a:lumMod val="20000"/>
            <a:lumOff val="80000"/>
          </a:schemeClr>
        </a:gs>
        <a:gs pos="50000">
          <a:schemeClr val="bg1"/>
        </a:gs>
        <a:gs pos="100000">
          <a:schemeClr val="bg2">
            <a:lumMod val="20000"/>
            <a:lumOff val="80000"/>
          </a:schemeClr>
        </a:gs>
      </a:gsLst>
      <a:lin ang="5400000" scaled="0"/>
    </a:gradFill>
    <a:ln>
      <a:solidFill>
        <a:schemeClr val="tx1"/>
      </a:solidFill>
    </a:ln>
    <a:effectLst>
      <a:outerShdw blurRad="50800" dist="38100" dir="2700000" algn="tl" rotWithShape="0">
        <a:prstClr val="black">
          <a:alpha val="40000"/>
        </a:prstClr>
      </a:outerShdw>
    </a:effectLst>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7D3BF-28FB-451B-A427-F24047FBF4A3}" type="doc">
      <dgm:prSet loTypeId="urn:microsoft.com/office/officeart/2005/8/layout/pList2" loCatId="list" qsTypeId="urn:microsoft.com/office/officeart/2005/8/quickstyle/simple1" qsCatId="simple" csTypeId="urn:microsoft.com/office/officeart/2005/8/colors/accent1_2" csCatId="accent1" phldr="1"/>
      <dgm:spPr/>
    </dgm:pt>
    <dgm:pt modelId="{D646ADC5-99BA-4621-BF39-1567394A95EB}">
      <dgm:prSet phldrT="[Text]" custT="1"/>
      <dgm:spPr/>
      <dgm:t>
        <a:bodyPr/>
        <a:lstStyle/>
        <a:p>
          <a:pPr>
            <a:spcAft>
              <a:spcPct val="35000"/>
            </a:spcAft>
          </a:pPr>
          <a:r>
            <a:rPr lang="en-CA" sz="1600" b="1" dirty="0"/>
            <a:t>Landscape Analyses</a:t>
          </a:r>
        </a:p>
        <a:p>
          <a:pPr>
            <a:spcAft>
              <a:spcPts val="600"/>
            </a:spcAft>
          </a:pPr>
          <a:r>
            <a:rPr lang="en-CA" sz="1200" dirty="0"/>
            <a:t>Watershed assessment for multiple benefits (land, water and related systems); multipurpose water storage</a:t>
          </a:r>
        </a:p>
        <a:p>
          <a:pPr>
            <a:spcAft>
              <a:spcPts val="600"/>
            </a:spcAft>
          </a:pPr>
          <a:r>
            <a:rPr lang="en-CA" sz="1200" dirty="0"/>
            <a:t>Ecosystem services, benefits, values and implications</a:t>
          </a:r>
        </a:p>
        <a:p>
          <a:pPr>
            <a:spcAft>
              <a:spcPts val="600"/>
            </a:spcAft>
          </a:pPr>
          <a:r>
            <a:rPr lang="en-CA" sz="1200" dirty="0"/>
            <a:t>Biomass assessments (</a:t>
          </a:r>
          <a:r>
            <a:rPr lang="en-CA" sz="1200" dirty="0" err="1"/>
            <a:t>ag</a:t>
          </a:r>
          <a:r>
            <a:rPr lang="en-CA" sz="1200" dirty="0"/>
            <a:t>. residue,  wetlands, etc.)</a:t>
          </a:r>
        </a:p>
        <a:p>
          <a:pPr>
            <a:spcAft>
              <a:spcPts val="600"/>
            </a:spcAft>
          </a:pPr>
          <a:r>
            <a:rPr lang="en-CA" sz="1200" dirty="0"/>
            <a:t>Spatial assessments, mapping, </a:t>
          </a:r>
          <a:r>
            <a:rPr lang="en-CA" sz="1200" dirty="0" smtClean="0"/>
            <a:t>prioritization for </a:t>
          </a:r>
          <a:r>
            <a:rPr lang="en-CA" sz="1200" dirty="0"/>
            <a:t>optimising decisions</a:t>
          </a:r>
        </a:p>
        <a:p>
          <a:pPr>
            <a:spcAft>
              <a:spcPts val="600"/>
            </a:spcAft>
          </a:pPr>
          <a:r>
            <a:rPr lang="en-CA" sz="1200" dirty="0"/>
            <a:t>Prioritization and targeting  </a:t>
          </a:r>
        </a:p>
      </dgm:t>
    </dgm:pt>
    <dgm:pt modelId="{A2EF326D-1EC0-4B00-9029-1947F76957F5}" type="parTrans" cxnId="{50BC69E3-C6F0-4F05-8FB2-FD12264E055D}">
      <dgm:prSet/>
      <dgm:spPr/>
      <dgm:t>
        <a:bodyPr/>
        <a:lstStyle/>
        <a:p>
          <a:endParaRPr lang="en-CA"/>
        </a:p>
      </dgm:t>
    </dgm:pt>
    <dgm:pt modelId="{106D2E66-52EE-4D5A-B204-098B65082D63}" type="sibTrans" cxnId="{50BC69E3-C6F0-4F05-8FB2-FD12264E055D}">
      <dgm:prSet/>
      <dgm:spPr/>
      <dgm:t>
        <a:bodyPr/>
        <a:lstStyle/>
        <a:p>
          <a:endParaRPr lang="en-CA"/>
        </a:p>
      </dgm:t>
    </dgm:pt>
    <dgm:pt modelId="{3FD9DEA4-E1F3-49D9-AB15-6EE389D7050A}">
      <dgm:prSet phldrT="[Text]" custT="1"/>
      <dgm:spPr/>
      <dgm:t>
        <a:bodyPr/>
        <a:lstStyle/>
        <a:p>
          <a:pPr>
            <a:spcAft>
              <a:spcPct val="35000"/>
            </a:spcAft>
          </a:pPr>
          <a:r>
            <a:rPr lang="en-CA" sz="1600" b="1" dirty="0"/>
            <a:t>Logistics &amp; Implementation</a:t>
          </a:r>
        </a:p>
        <a:p>
          <a:pPr>
            <a:spcAft>
              <a:spcPts val="600"/>
            </a:spcAft>
          </a:pPr>
          <a:r>
            <a:rPr lang="en-CA" sz="1200" dirty="0"/>
            <a:t>Harvesting and baling of biomass from strategic areas for SD benefits</a:t>
          </a:r>
        </a:p>
        <a:p>
          <a:pPr>
            <a:spcAft>
              <a:spcPts val="600"/>
            </a:spcAft>
          </a:pPr>
          <a:r>
            <a:rPr lang="en-CA" sz="1200" dirty="0"/>
            <a:t>Shredding, pelletizing, burning, </a:t>
          </a:r>
          <a:r>
            <a:rPr lang="en-CA" sz="1200" dirty="0" smtClean="0"/>
            <a:t>etc. </a:t>
          </a:r>
          <a:r>
            <a:rPr lang="en-CA" sz="1200" dirty="0"/>
            <a:t>for multiple uses and reducing waste</a:t>
          </a:r>
        </a:p>
        <a:p>
          <a:pPr>
            <a:spcAft>
              <a:spcPts val="600"/>
            </a:spcAft>
          </a:pPr>
          <a:r>
            <a:rPr lang="en-CA" sz="1200" dirty="0"/>
            <a:t>Burning for local bioenergy, and GHG sequestration through offsetting coal energy</a:t>
          </a:r>
        </a:p>
        <a:p>
          <a:pPr>
            <a:spcAft>
              <a:spcPts val="600"/>
            </a:spcAft>
          </a:pPr>
          <a:r>
            <a:rPr lang="en-CA" sz="1200" dirty="0"/>
            <a:t>Recovering phosphorus for fertilizer and food production</a:t>
          </a:r>
        </a:p>
      </dgm:t>
    </dgm:pt>
    <dgm:pt modelId="{E72D18E0-AA27-48D8-B2D8-977E200DF659}" type="parTrans" cxnId="{27CC6063-D815-4DAD-AB85-D86A9169E677}">
      <dgm:prSet/>
      <dgm:spPr/>
      <dgm:t>
        <a:bodyPr/>
        <a:lstStyle/>
        <a:p>
          <a:endParaRPr lang="en-CA"/>
        </a:p>
      </dgm:t>
    </dgm:pt>
    <dgm:pt modelId="{C149B979-A0C2-40FF-8956-F6A1A322516C}" type="sibTrans" cxnId="{27CC6063-D815-4DAD-AB85-D86A9169E677}">
      <dgm:prSet/>
      <dgm:spPr/>
      <dgm:t>
        <a:bodyPr/>
        <a:lstStyle/>
        <a:p>
          <a:endParaRPr lang="en-CA"/>
        </a:p>
      </dgm:t>
    </dgm:pt>
    <dgm:pt modelId="{1CC5A515-B0DF-4BDA-A587-79ED2DA80E86}">
      <dgm:prSet phldrT="[Text]" custT="1"/>
      <dgm:spPr/>
      <dgm:t>
        <a:bodyPr/>
        <a:lstStyle/>
        <a:p>
          <a:pPr>
            <a:spcAft>
              <a:spcPct val="35000"/>
            </a:spcAft>
          </a:pPr>
          <a:r>
            <a:rPr lang="en-CA" sz="1600" b="1" dirty="0"/>
            <a:t>Markets &amp; Policies</a:t>
          </a:r>
        </a:p>
        <a:p>
          <a:pPr>
            <a:spcAft>
              <a:spcPts val="600"/>
            </a:spcAft>
          </a:pPr>
          <a:r>
            <a:rPr lang="en-CA" sz="1200" dirty="0"/>
            <a:t>Markets for water quantities and quality (water quality/quantity trading, offsets)</a:t>
          </a:r>
        </a:p>
        <a:p>
          <a:pPr>
            <a:spcAft>
              <a:spcPts val="600"/>
            </a:spcAft>
          </a:pPr>
          <a:r>
            <a:rPr lang="en-CA" sz="1200" dirty="0"/>
            <a:t>Carbon sequestration markets</a:t>
          </a:r>
        </a:p>
        <a:p>
          <a:pPr>
            <a:spcAft>
              <a:spcPts val="600"/>
            </a:spcAft>
          </a:pPr>
          <a:r>
            <a:rPr lang="en-CA" sz="1200" dirty="0"/>
            <a:t>Policies for enabling bioeconomy as integrated solutions, e.g. phased coal ban in MB, biomaterials strategy encouraging regional growth, surface water management strategy, </a:t>
          </a:r>
        </a:p>
        <a:p>
          <a:pPr>
            <a:spcAft>
              <a:spcPts val="600"/>
            </a:spcAft>
          </a:pPr>
          <a:r>
            <a:rPr lang="en-CA" sz="1200" dirty="0" smtClean="0"/>
            <a:t>Education</a:t>
          </a:r>
          <a:r>
            <a:rPr lang="en-CA" sz="1200" dirty="0"/>
            <a:t>, certification, procurement etc.</a:t>
          </a:r>
        </a:p>
        <a:p>
          <a:pPr>
            <a:spcAft>
              <a:spcPct val="35000"/>
            </a:spcAft>
          </a:pPr>
          <a:endParaRPr lang="en-CA" sz="1200" dirty="0"/>
        </a:p>
      </dgm:t>
    </dgm:pt>
    <dgm:pt modelId="{F0621913-79FA-4805-B3F9-A4C8D6E34933}" type="parTrans" cxnId="{41AF98BA-74FB-4511-86DC-D12BD0E2DFA3}">
      <dgm:prSet/>
      <dgm:spPr/>
      <dgm:t>
        <a:bodyPr/>
        <a:lstStyle/>
        <a:p>
          <a:endParaRPr lang="en-CA"/>
        </a:p>
      </dgm:t>
    </dgm:pt>
    <dgm:pt modelId="{1359713F-B0CE-4B61-9098-CFC675A0A021}" type="sibTrans" cxnId="{41AF98BA-74FB-4511-86DC-D12BD0E2DFA3}">
      <dgm:prSet/>
      <dgm:spPr/>
      <dgm:t>
        <a:bodyPr/>
        <a:lstStyle/>
        <a:p>
          <a:endParaRPr lang="en-CA"/>
        </a:p>
      </dgm:t>
    </dgm:pt>
    <dgm:pt modelId="{FFA24D8B-E50F-420B-A6AF-2BC13395C0F8}" type="pres">
      <dgm:prSet presAssocID="{4DB7D3BF-28FB-451B-A427-F24047FBF4A3}" presName="Name0" presStyleCnt="0">
        <dgm:presLayoutVars>
          <dgm:dir/>
          <dgm:resizeHandles val="exact"/>
        </dgm:presLayoutVars>
      </dgm:prSet>
      <dgm:spPr/>
    </dgm:pt>
    <dgm:pt modelId="{080CE628-9F39-4E07-A8CF-EC8DC71F9592}" type="pres">
      <dgm:prSet presAssocID="{4DB7D3BF-28FB-451B-A427-F24047FBF4A3}" presName="bkgdShp" presStyleLbl="alignAccFollowNode1" presStyleIdx="0" presStyleCnt="1"/>
      <dgm:spPr/>
    </dgm:pt>
    <dgm:pt modelId="{DC20ADDC-6335-452C-9A14-8088E168C694}" type="pres">
      <dgm:prSet presAssocID="{4DB7D3BF-28FB-451B-A427-F24047FBF4A3}" presName="linComp" presStyleCnt="0"/>
      <dgm:spPr/>
    </dgm:pt>
    <dgm:pt modelId="{3C595E73-3CE1-405A-8BF2-A90082D5482B}" type="pres">
      <dgm:prSet presAssocID="{D646ADC5-99BA-4621-BF39-1567394A95EB}" presName="compNode" presStyleCnt="0"/>
      <dgm:spPr/>
    </dgm:pt>
    <dgm:pt modelId="{521C7DF1-2B9A-4E32-9F56-4642D31FE460}" type="pres">
      <dgm:prSet presAssocID="{D646ADC5-99BA-4621-BF39-1567394A95EB}" presName="node" presStyleLbl="node1" presStyleIdx="0" presStyleCnt="3">
        <dgm:presLayoutVars>
          <dgm:bulletEnabled val="1"/>
        </dgm:presLayoutVars>
      </dgm:prSet>
      <dgm:spPr/>
      <dgm:t>
        <a:bodyPr/>
        <a:lstStyle/>
        <a:p>
          <a:endParaRPr lang="en-CA"/>
        </a:p>
      </dgm:t>
    </dgm:pt>
    <dgm:pt modelId="{62CD84CF-12B9-42AF-AB63-25F372D4399D}" type="pres">
      <dgm:prSet presAssocID="{D646ADC5-99BA-4621-BF39-1567394A95EB}" presName="invisiNode" presStyleLbl="node1" presStyleIdx="0" presStyleCnt="3"/>
      <dgm:spPr/>
    </dgm:pt>
    <dgm:pt modelId="{A0E3DCFE-86E6-462F-9B72-D192576D7A04}" type="pres">
      <dgm:prSet presAssocID="{D646ADC5-99BA-4621-BF39-1567394A95EB}"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7CC7E80-F2EA-4D99-888D-758C9610D756}" type="pres">
      <dgm:prSet presAssocID="{106D2E66-52EE-4D5A-B204-098B65082D63}" presName="sibTrans" presStyleLbl="sibTrans2D1" presStyleIdx="0" presStyleCnt="0"/>
      <dgm:spPr/>
      <dgm:t>
        <a:bodyPr/>
        <a:lstStyle/>
        <a:p>
          <a:endParaRPr lang="en-CA"/>
        </a:p>
      </dgm:t>
    </dgm:pt>
    <dgm:pt modelId="{357FFDF7-7834-4673-933F-F526BB66E7EA}" type="pres">
      <dgm:prSet presAssocID="{3FD9DEA4-E1F3-49D9-AB15-6EE389D7050A}" presName="compNode" presStyleCnt="0"/>
      <dgm:spPr/>
    </dgm:pt>
    <dgm:pt modelId="{1B0ABC1F-C37A-4915-AA24-622A4ADD6E3D}" type="pres">
      <dgm:prSet presAssocID="{3FD9DEA4-E1F3-49D9-AB15-6EE389D7050A}" presName="node" presStyleLbl="node1" presStyleIdx="1" presStyleCnt="3">
        <dgm:presLayoutVars>
          <dgm:bulletEnabled val="1"/>
        </dgm:presLayoutVars>
      </dgm:prSet>
      <dgm:spPr/>
      <dgm:t>
        <a:bodyPr/>
        <a:lstStyle/>
        <a:p>
          <a:endParaRPr lang="en-CA"/>
        </a:p>
      </dgm:t>
    </dgm:pt>
    <dgm:pt modelId="{B60E7A0F-6A5C-4092-8902-F09ED9F4105C}" type="pres">
      <dgm:prSet presAssocID="{3FD9DEA4-E1F3-49D9-AB15-6EE389D7050A}" presName="invisiNode" presStyleLbl="node1" presStyleIdx="1" presStyleCnt="3"/>
      <dgm:spPr/>
    </dgm:pt>
    <dgm:pt modelId="{E03ACC2E-9A34-49E9-ACE9-3EE3E8438D4B}" type="pres">
      <dgm:prSet presAssocID="{3FD9DEA4-E1F3-49D9-AB15-6EE389D7050A}"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5CB674B-0367-44A0-92D0-351A1DD437AB}" type="pres">
      <dgm:prSet presAssocID="{C149B979-A0C2-40FF-8956-F6A1A322516C}" presName="sibTrans" presStyleLbl="sibTrans2D1" presStyleIdx="0" presStyleCnt="0"/>
      <dgm:spPr/>
      <dgm:t>
        <a:bodyPr/>
        <a:lstStyle/>
        <a:p>
          <a:endParaRPr lang="en-CA"/>
        </a:p>
      </dgm:t>
    </dgm:pt>
    <dgm:pt modelId="{D4E15843-0E02-4984-AFDD-26B28B052B21}" type="pres">
      <dgm:prSet presAssocID="{1CC5A515-B0DF-4BDA-A587-79ED2DA80E86}" presName="compNode" presStyleCnt="0"/>
      <dgm:spPr/>
    </dgm:pt>
    <dgm:pt modelId="{C33C5507-669A-4A03-938B-D460B3B708DA}" type="pres">
      <dgm:prSet presAssocID="{1CC5A515-B0DF-4BDA-A587-79ED2DA80E86}" presName="node" presStyleLbl="node1" presStyleIdx="2" presStyleCnt="3">
        <dgm:presLayoutVars>
          <dgm:bulletEnabled val="1"/>
        </dgm:presLayoutVars>
      </dgm:prSet>
      <dgm:spPr/>
      <dgm:t>
        <a:bodyPr/>
        <a:lstStyle/>
        <a:p>
          <a:endParaRPr lang="en-CA"/>
        </a:p>
      </dgm:t>
    </dgm:pt>
    <dgm:pt modelId="{E9C0238A-65E4-4444-B04D-EF9E578E2398}" type="pres">
      <dgm:prSet presAssocID="{1CC5A515-B0DF-4BDA-A587-79ED2DA80E86}" presName="invisiNode" presStyleLbl="node1" presStyleIdx="2" presStyleCnt="3"/>
      <dgm:spPr/>
    </dgm:pt>
    <dgm:pt modelId="{80F31181-B201-4138-AF9A-D87510611872}" type="pres">
      <dgm:prSet presAssocID="{1CC5A515-B0DF-4BDA-A587-79ED2DA80E86}"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50BC69E3-C6F0-4F05-8FB2-FD12264E055D}" srcId="{4DB7D3BF-28FB-451B-A427-F24047FBF4A3}" destId="{D646ADC5-99BA-4621-BF39-1567394A95EB}" srcOrd="0" destOrd="0" parTransId="{A2EF326D-1EC0-4B00-9029-1947F76957F5}" sibTransId="{106D2E66-52EE-4D5A-B204-098B65082D63}"/>
    <dgm:cxn modelId="{2963EE4F-F7A5-45DD-B291-94A67D3E91EB}" type="presOf" srcId="{106D2E66-52EE-4D5A-B204-098B65082D63}" destId="{07CC7E80-F2EA-4D99-888D-758C9610D756}" srcOrd="0" destOrd="0" presId="urn:microsoft.com/office/officeart/2005/8/layout/pList2"/>
    <dgm:cxn modelId="{0A0226FA-924E-4FAA-B56A-BB8E67343152}" type="presOf" srcId="{4DB7D3BF-28FB-451B-A427-F24047FBF4A3}" destId="{FFA24D8B-E50F-420B-A6AF-2BC13395C0F8}" srcOrd="0" destOrd="0" presId="urn:microsoft.com/office/officeart/2005/8/layout/pList2"/>
    <dgm:cxn modelId="{DE26BFAE-E10D-489D-8FAE-DA3582F777E6}" type="presOf" srcId="{D646ADC5-99BA-4621-BF39-1567394A95EB}" destId="{521C7DF1-2B9A-4E32-9F56-4642D31FE460}" srcOrd="0" destOrd="0" presId="urn:microsoft.com/office/officeart/2005/8/layout/pList2"/>
    <dgm:cxn modelId="{41AF98BA-74FB-4511-86DC-D12BD0E2DFA3}" srcId="{4DB7D3BF-28FB-451B-A427-F24047FBF4A3}" destId="{1CC5A515-B0DF-4BDA-A587-79ED2DA80E86}" srcOrd="2" destOrd="0" parTransId="{F0621913-79FA-4805-B3F9-A4C8D6E34933}" sibTransId="{1359713F-B0CE-4B61-9098-CFC675A0A021}"/>
    <dgm:cxn modelId="{191F1866-4C33-4F69-94EE-3A7A7DAD6CF2}" type="presOf" srcId="{C149B979-A0C2-40FF-8956-F6A1A322516C}" destId="{D5CB674B-0367-44A0-92D0-351A1DD437AB}" srcOrd="0" destOrd="0" presId="urn:microsoft.com/office/officeart/2005/8/layout/pList2"/>
    <dgm:cxn modelId="{27CC6063-D815-4DAD-AB85-D86A9169E677}" srcId="{4DB7D3BF-28FB-451B-A427-F24047FBF4A3}" destId="{3FD9DEA4-E1F3-49D9-AB15-6EE389D7050A}" srcOrd="1" destOrd="0" parTransId="{E72D18E0-AA27-48D8-B2D8-977E200DF659}" sibTransId="{C149B979-A0C2-40FF-8956-F6A1A322516C}"/>
    <dgm:cxn modelId="{B2BCAAB3-F9CA-4CA0-9B7C-89C3F5701B21}" type="presOf" srcId="{1CC5A515-B0DF-4BDA-A587-79ED2DA80E86}" destId="{C33C5507-669A-4A03-938B-D460B3B708DA}" srcOrd="0" destOrd="0" presId="urn:microsoft.com/office/officeart/2005/8/layout/pList2"/>
    <dgm:cxn modelId="{57A12A22-0973-4624-8BD9-2F6B09447E84}" type="presOf" srcId="{3FD9DEA4-E1F3-49D9-AB15-6EE389D7050A}" destId="{1B0ABC1F-C37A-4915-AA24-622A4ADD6E3D}" srcOrd="0" destOrd="0" presId="urn:microsoft.com/office/officeart/2005/8/layout/pList2"/>
    <dgm:cxn modelId="{6D35CE92-D0C0-40B9-A140-4A6EEF8BC6A4}" type="presParOf" srcId="{FFA24D8B-E50F-420B-A6AF-2BC13395C0F8}" destId="{080CE628-9F39-4E07-A8CF-EC8DC71F9592}" srcOrd="0" destOrd="0" presId="urn:microsoft.com/office/officeart/2005/8/layout/pList2"/>
    <dgm:cxn modelId="{422ED01A-F33B-4E33-87BB-7124C5BC1E82}" type="presParOf" srcId="{FFA24D8B-E50F-420B-A6AF-2BC13395C0F8}" destId="{DC20ADDC-6335-452C-9A14-8088E168C694}" srcOrd="1" destOrd="0" presId="urn:microsoft.com/office/officeart/2005/8/layout/pList2"/>
    <dgm:cxn modelId="{0BCCB017-6F0B-4D34-B348-9B1157AEA8CA}" type="presParOf" srcId="{DC20ADDC-6335-452C-9A14-8088E168C694}" destId="{3C595E73-3CE1-405A-8BF2-A90082D5482B}" srcOrd="0" destOrd="0" presId="urn:microsoft.com/office/officeart/2005/8/layout/pList2"/>
    <dgm:cxn modelId="{7A85723B-E929-4873-95DF-84831E067B6D}" type="presParOf" srcId="{3C595E73-3CE1-405A-8BF2-A90082D5482B}" destId="{521C7DF1-2B9A-4E32-9F56-4642D31FE460}" srcOrd="0" destOrd="0" presId="urn:microsoft.com/office/officeart/2005/8/layout/pList2"/>
    <dgm:cxn modelId="{437CEFCA-C06E-49E9-9307-9D833ACAA3EF}" type="presParOf" srcId="{3C595E73-3CE1-405A-8BF2-A90082D5482B}" destId="{62CD84CF-12B9-42AF-AB63-25F372D4399D}" srcOrd="1" destOrd="0" presId="urn:microsoft.com/office/officeart/2005/8/layout/pList2"/>
    <dgm:cxn modelId="{2CCA9C7D-7F7B-46C8-A7A8-8435AECFCC91}" type="presParOf" srcId="{3C595E73-3CE1-405A-8BF2-A90082D5482B}" destId="{A0E3DCFE-86E6-462F-9B72-D192576D7A04}" srcOrd="2" destOrd="0" presId="urn:microsoft.com/office/officeart/2005/8/layout/pList2"/>
    <dgm:cxn modelId="{221C5448-9EF7-4740-9E2A-ED3E0DA08C4D}" type="presParOf" srcId="{DC20ADDC-6335-452C-9A14-8088E168C694}" destId="{07CC7E80-F2EA-4D99-888D-758C9610D756}" srcOrd="1" destOrd="0" presId="urn:microsoft.com/office/officeart/2005/8/layout/pList2"/>
    <dgm:cxn modelId="{335208B7-9710-4DA6-B46A-B14A22DD753C}" type="presParOf" srcId="{DC20ADDC-6335-452C-9A14-8088E168C694}" destId="{357FFDF7-7834-4673-933F-F526BB66E7EA}" srcOrd="2" destOrd="0" presId="urn:microsoft.com/office/officeart/2005/8/layout/pList2"/>
    <dgm:cxn modelId="{85FD4B72-BB45-4578-B3CA-73DA2CEAF4BC}" type="presParOf" srcId="{357FFDF7-7834-4673-933F-F526BB66E7EA}" destId="{1B0ABC1F-C37A-4915-AA24-622A4ADD6E3D}" srcOrd="0" destOrd="0" presId="urn:microsoft.com/office/officeart/2005/8/layout/pList2"/>
    <dgm:cxn modelId="{9657EFDF-B5D8-41D6-A978-096892C8C4CD}" type="presParOf" srcId="{357FFDF7-7834-4673-933F-F526BB66E7EA}" destId="{B60E7A0F-6A5C-4092-8902-F09ED9F4105C}" srcOrd="1" destOrd="0" presId="urn:microsoft.com/office/officeart/2005/8/layout/pList2"/>
    <dgm:cxn modelId="{2D96BC6D-3A85-4826-A8E7-8417CCBC4F07}" type="presParOf" srcId="{357FFDF7-7834-4673-933F-F526BB66E7EA}" destId="{E03ACC2E-9A34-49E9-ACE9-3EE3E8438D4B}" srcOrd="2" destOrd="0" presId="urn:microsoft.com/office/officeart/2005/8/layout/pList2"/>
    <dgm:cxn modelId="{379A44F1-64BF-418F-B9C8-CED6B2334A01}" type="presParOf" srcId="{DC20ADDC-6335-452C-9A14-8088E168C694}" destId="{D5CB674B-0367-44A0-92D0-351A1DD437AB}" srcOrd="3" destOrd="0" presId="urn:microsoft.com/office/officeart/2005/8/layout/pList2"/>
    <dgm:cxn modelId="{401A9D15-490B-482E-AA12-63DF54A49F33}" type="presParOf" srcId="{DC20ADDC-6335-452C-9A14-8088E168C694}" destId="{D4E15843-0E02-4984-AFDD-26B28B052B21}" srcOrd="4" destOrd="0" presId="urn:microsoft.com/office/officeart/2005/8/layout/pList2"/>
    <dgm:cxn modelId="{E296BCAD-6713-4842-9343-0BAFB91EA142}" type="presParOf" srcId="{D4E15843-0E02-4984-AFDD-26B28B052B21}" destId="{C33C5507-669A-4A03-938B-D460B3B708DA}" srcOrd="0" destOrd="0" presId="urn:microsoft.com/office/officeart/2005/8/layout/pList2"/>
    <dgm:cxn modelId="{11323967-9BCD-4E47-BF87-E8BA37AFEA0F}" type="presParOf" srcId="{D4E15843-0E02-4984-AFDD-26B28B052B21}" destId="{E9C0238A-65E4-4444-B04D-EF9E578E2398}" srcOrd="1" destOrd="0" presId="urn:microsoft.com/office/officeart/2005/8/layout/pList2"/>
    <dgm:cxn modelId="{BD24A802-2C1A-416A-BD36-4185E8498AEC}" type="presParOf" srcId="{D4E15843-0E02-4984-AFDD-26B28B052B21}" destId="{80F31181-B201-4138-AF9A-D8751061187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CE628-9F39-4E07-A8CF-EC8DC71F9592}">
      <dsp:nvSpPr>
        <dsp:cNvPr id="0" name=""/>
        <dsp:cNvSpPr/>
      </dsp:nvSpPr>
      <dsp:spPr>
        <a:xfrm>
          <a:off x="0" y="0"/>
          <a:ext cx="8208911" cy="255988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3DCFE-86E6-462F-9B72-D192576D7A04}">
      <dsp:nvSpPr>
        <dsp:cNvPr id="0" name=""/>
        <dsp:cNvSpPr/>
      </dsp:nvSpPr>
      <dsp:spPr>
        <a:xfrm>
          <a:off x="246267" y="341317"/>
          <a:ext cx="2411367" cy="1877248"/>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C7DF1-2B9A-4E32-9F56-4642D31FE460}">
      <dsp:nvSpPr>
        <dsp:cNvPr id="0" name=""/>
        <dsp:cNvSpPr/>
      </dsp:nvSpPr>
      <dsp:spPr>
        <a:xfrm rot="10800000">
          <a:off x="246267" y="2559884"/>
          <a:ext cx="2411367" cy="312874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CA" sz="1600" b="1" kern="1200" dirty="0"/>
            <a:t>Landscape Analyses</a:t>
          </a:r>
        </a:p>
        <a:p>
          <a:pPr lvl="0" algn="ctr" defTabSz="711200">
            <a:lnSpc>
              <a:spcPct val="90000"/>
            </a:lnSpc>
            <a:spcBef>
              <a:spcPct val="0"/>
            </a:spcBef>
            <a:spcAft>
              <a:spcPts val="600"/>
            </a:spcAft>
          </a:pPr>
          <a:r>
            <a:rPr lang="en-CA" sz="1200" kern="1200" dirty="0"/>
            <a:t>Watershed assessment for multiple benefits (land, water and related systems); multipurpose water storage</a:t>
          </a:r>
        </a:p>
        <a:p>
          <a:pPr lvl="0" algn="ctr" defTabSz="711200">
            <a:lnSpc>
              <a:spcPct val="90000"/>
            </a:lnSpc>
            <a:spcBef>
              <a:spcPct val="0"/>
            </a:spcBef>
            <a:spcAft>
              <a:spcPts val="600"/>
            </a:spcAft>
          </a:pPr>
          <a:r>
            <a:rPr lang="en-CA" sz="1200" kern="1200" dirty="0"/>
            <a:t>Ecosystem services, benefits, values and implications</a:t>
          </a:r>
        </a:p>
        <a:p>
          <a:pPr lvl="0" algn="ctr" defTabSz="711200">
            <a:lnSpc>
              <a:spcPct val="90000"/>
            </a:lnSpc>
            <a:spcBef>
              <a:spcPct val="0"/>
            </a:spcBef>
            <a:spcAft>
              <a:spcPts val="600"/>
            </a:spcAft>
          </a:pPr>
          <a:r>
            <a:rPr lang="en-CA" sz="1200" kern="1200" dirty="0"/>
            <a:t>Biomass assessments (</a:t>
          </a:r>
          <a:r>
            <a:rPr lang="en-CA" sz="1200" kern="1200" dirty="0" err="1"/>
            <a:t>ag</a:t>
          </a:r>
          <a:r>
            <a:rPr lang="en-CA" sz="1200" kern="1200" dirty="0"/>
            <a:t>. residue,  wetlands, etc.)</a:t>
          </a:r>
        </a:p>
        <a:p>
          <a:pPr lvl="0" algn="ctr" defTabSz="711200">
            <a:lnSpc>
              <a:spcPct val="90000"/>
            </a:lnSpc>
            <a:spcBef>
              <a:spcPct val="0"/>
            </a:spcBef>
            <a:spcAft>
              <a:spcPts val="600"/>
            </a:spcAft>
          </a:pPr>
          <a:r>
            <a:rPr lang="en-CA" sz="1200" kern="1200" dirty="0"/>
            <a:t>Spatial assessments, mapping, </a:t>
          </a:r>
          <a:r>
            <a:rPr lang="en-CA" sz="1200" kern="1200" dirty="0" smtClean="0"/>
            <a:t>prioritization for </a:t>
          </a:r>
          <a:r>
            <a:rPr lang="en-CA" sz="1200" kern="1200" dirty="0"/>
            <a:t>optimising decisions</a:t>
          </a:r>
        </a:p>
        <a:p>
          <a:pPr lvl="0" algn="ctr" defTabSz="711200">
            <a:lnSpc>
              <a:spcPct val="90000"/>
            </a:lnSpc>
            <a:spcBef>
              <a:spcPct val="0"/>
            </a:spcBef>
            <a:spcAft>
              <a:spcPts val="600"/>
            </a:spcAft>
          </a:pPr>
          <a:r>
            <a:rPr lang="en-CA" sz="1200" kern="1200" dirty="0"/>
            <a:t>Prioritization and targeting  </a:t>
          </a:r>
        </a:p>
      </dsp:txBody>
      <dsp:txXfrm rot="10800000">
        <a:off x="320425" y="2559884"/>
        <a:ext cx="2263051" cy="3054589"/>
      </dsp:txXfrm>
    </dsp:sp>
    <dsp:sp modelId="{E03ACC2E-9A34-49E9-ACE9-3EE3E8438D4B}">
      <dsp:nvSpPr>
        <dsp:cNvPr id="0" name=""/>
        <dsp:cNvSpPr/>
      </dsp:nvSpPr>
      <dsp:spPr>
        <a:xfrm>
          <a:off x="2898772" y="341317"/>
          <a:ext cx="2411367" cy="1877248"/>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ABC1F-C37A-4915-AA24-622A4ADD6E3D}">
      <dsp:nvSpPr>
        <dsp:cNvPr id="0" name=""/>
        <dsp:cNvSpPr/>
      </dsp:nvSpPr>
      <dsp:spPr>
        <a:xfrm rot="10800000">
          <a:off x="2898772" y="2559884"/>
          <a:ext cx="2411367" cy="312874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CA" sz="1600" b="1" kern="1200" dirty="0"/>
            <a:t>Logistics &amp; Implementation</a:t>
          </a:r>
        </a:p>
        <a:p>
          <a:pPr lvl="0" algn="ctr" defTabSz="711200">
            <a:lnSpc>
              <a:spcPct val="90000"/>
            </a:lnSpc>
            <a:spcBef>
              <a:spcPct val="0"/>
            </a:spcBef>
            <a:spcAft>
              <a:spcPts val="600"/>
            </a:spcAft>
          </a:pPr>
          <a:r>
            <a:rPr lang="en-CA" sz="1200" kern="1200" dirty="0"/>
            <a:t>Harvesting and baling of biomass from strategic areas for SD benefits</a:t>
          </a:r>
        </a:p>
        <a:p>
          <a:pPr lvl="0" algn="ctr" defTabSz="711200">
            <a:lnSpc>
              <a:spcPct val="90000"/>
            </a:lnSpc>
            <a:spcBef>
              <a:spcPct val="0"/>
            </a:spcBef>
            <a:spcAft>
              <a:spcPts val="600"/>
            </a:spcAft>
          </a:pPr>
          <a:r>
            <a:rPr lang="en-CA" sz="1200" kern="1200" dirty="0"/>
            <a:t>Shredding, pelletizing, burning, </a:t>
          </a:r>
          <a:r>
            <a:rPr lang="en-CA" sz="1200" kern="1200" dirty="0" smtClean="0"/>
            <a:t>etc. </a:t>
          </a:r>
          <a:r>
            <a:rPr lang="en-CA" sz="1200" kern="1200" dirty="0"/>
            <a:t>for multiple uses and reducing waste</a:t>
          </a:r>
        </a:p>
        <a:p>
          <a:pPr lvl="0" algn="ctr" defTabSz="711200">
            <a:lnSpc>
              <a:spcPct val="90000"/>
            </a:lnSpc>
            <a:spcBef>
              <a:spcPct val="0"/>
            </a:spcBef>
            <a:spcAft>
              <a:spcPts val="600"/>
            </a:spcAft>
          </a:pPr>
          <a:r>
            <a:rPr lang="en-CA" sz="1200" kern="1200" dirty="0"/>
            <a:t>Burning for local bioenergy, and GHG sequestration through offsetting coal energy</a:t>
          </a:r>
        </a:p>
        <a:p>
          <a:pPr lvl="0" algn="ctr" defTabSz="711200">
            <a:lnSpc>
              <a:spcPct val="90000"/>
            </a:lnSpc>
            <a:spcBef>
              <a:spcPct val="0"/>
            </a:spcBef>
            <a:spcAft>
              <a:spcPts val="600"/>
            </a:spcAft>
          </a:pPr>
          <a:r>
            <a:rPr lang="en-CA" sz="1200" kern="1200" dirty="0"/>
            <a:t>Recovering phosphorus for fertilizer and food production</a:t>
          </a:r>
        </a:p>
      </dsp:txBody>
      <dsp:txXfrm rot="10800000">
        <a:off x="2972930" y="2559884"/>
        <a:ext cx="2263051" cy="3054589"/>
      </dsp:txXfrm>
    </dsp:sp>
    <dsp:sp modelId="{80F31181-B201-4138-AF9A-D87510611872}">
      <dsp:nvSpPr>
        <dsp:cNvPr id="0" name=""/>
        <dsp:cNvSpPr/>
      </dsp:nvSpPr>
      <dsp:spPr>
        <a:xfrm>
          <a:off x="5551276" y="341317"/>
          <a:ext cx="2411367" cy="1877248"/>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3C5507-669A-4A03-938B-D460B3B708DA}">
      <dsp:nvSpPr>
        <dsp:cNvPr id="0" name=""/>
        <dsp:cNvSpPr/>
      </dsp:nvSpPr>
      <dsp:spPr>
        <a:xfrm rot="10800000">
          <a:off x="5551276" y="2559884"/>
          <a:ext cx="2411367" cy="312874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CA" sz="1600" b="1" kern="1200" dirty="0"/>
            <a:t>Markets &amp; Policies</a:t>
          </a:r>
        </a:p>
        <a:p>
          <a:pPr lvl="0" algn="ctr" defTabSz="711200">
            <a:lnSpc>
              <a:spcPct val="90000"/>
            </a:lnSpc>
            <a:spcBef>
              <a:spcPct val="0"/>
            </a:spcBef>
            <a:spcAft>
              <a:spcPts val="600"/>
            </a:spcAft>
          </a:pPr>
          <a:r>
            <a:rPr lang="en-CA" sz="1200" kern="1200" dirty="0"/>
            <a:t>Markets for water quantities and quality (water quality/quantity trading, offsets)</a:t>
          </a:r>
        </a:p>
        <a:p>
          <a:pPr lvl="0" algn="ctr" defTabSz="711200">
            <a:lnSpc>
              <a:spcPct val="90000"/>
            </a:lnSpc>
            <a:spcBef>
              <a:spcPct val="0"/>
            </a:spcBef>
            <a:spcAft>
              <a:spcPts val="600"/>
            </a:spcAft>
          </a:pPr>
          <a:r>
            <a:rPr lang="en-CA" sz="1200" kern="1200" dirty="0"/>
            <a:t>Carbon sequestration markets</a:t>
          </a:r>
        </a:p>
        <a:p>
          <a:pPr lvl="0" algn="ctr" defTabSz="711200">
            <a:lnSpc>
              <a:spcPct val="90000"/>
            </a:lnSpc>
            <a:spcBef>
              <a:spcPct val="0"/>
            </a:spcBef>
            <a:spcAft>
              <a:spcPts val="600"/>
            </a:spcAft>
          </a:pPr>
          <a:r>
            <a:rPr lang="en-CA" sz="1200" kern="1200" dirty="0"/>
            <a:t>Policies for enabling bioeconomy as integrated solutions, e.g. phased coal ban in MB, biomaterials strategy encouraging regional growth, surface water management strategy, </a:t>
          </a:r>
        </a:p>
        <a:p>
          <a:pPr lvl="0" algn="ctr" defTabSz="711200">
            <a:lnSpc>
              <a:spcPct val="90000"/>
            </a:lnSpc>
            <a:spcBef>
              <a:spcPct val="0"/>
            </a:spcBef>
            <a:spcAft>
              <a:spcPts val="600"/>
            </a:spcAft>
          </a:pPr>
          <a:r>
            <a:rPr lang="en-CA" sz="1200" kern="1200" dirty="0" smtClean="0"/>
            <a:t>Education</a:t>
          </a:r>
          <a:r>
            <a:rPr lang="en-CA" sz="1200" kern="1200" dirty="0"/>
            <a:t>, certification, procurement etc.</a:t>
          </a:r>
        </a:p>
        <a:p>
          <a:pPr lvl="0" algn="ctr" defTabSz="711200">
            <a:lnSpc>
              <a:spcPct val="90000"/>
            </a:lnSpc>
            <a:spcBef>
              <a:spcPct val="0"/>
            </a:spcBef>
            <a:spcAft>
              <a:spcPct val="35000"/>
            </a:spcAft>
          </a:pPr>
          <a:endParaRPr lang="en-CA" sz="1200" kern="1200" dirty="0"/>
        </a:p>
      </dsp:txBody>
      <dsp:txXfrm rot="10800000">
        <a:off x="5625434" y="2559884"/>
        <a:ext cx="2263051" cy="305458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D04B9-97EC-4F66-A1D9-3043A05AAF3C}" type="datetimeFigureOut">
              <a:rPr lang="en-CA" smtClean="0"/>
              <a:t>2019-11-14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3020E-F8C3-4261-802B-9E1A3F43D280}" type="slidenum">
              <a:rPr lang="en-CA" smtClean="0"/>
              <a:t>‹#›</a:t>
            </a:fld>
            <a:endParaRPr lang="en-CA"/>
          </a:p>
        </p:txBody>
      </p:sp>
    </p:spTree>
    <p:extLst>
      <p:ext uri="{BB962C8B-B14F-4D97-AF65-F5344CB8AC3E}">
        <p14:creationId xmlns:p14="http://schemas.microsoft.com/office/powerpoint/2010/main" val="257504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AC940A-C7F0-9D44-8F3D-1457749423E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4208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AC940A-C7F0-9D44-8F3D-1457749423E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2632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0723E-4CC7-492F-B9EE-79B397C53F8C}" type="slidenum">
              <a:rPr lang="en-US">
                <a:solidFill>
                  <a:prstClr val="black"/>
                </a:solidFill>
              </a:rPr>
              <a:pPr/>
              <a:t>4</a:t>
            </a:fld>
            <a:endParaRPr lang="en-US">
              <a:solidFill>
                <a:prstClr val="black"/>
              </a:solidFill>
            </a:endParaRPr>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a:xfrm>
            <a:off x="685800" y="4343400"/>
            <a:ext cx="5486400" cy="4114800"/>
          </a:xfrm>
        </p:spPr>
        <p:txBody>
          <a:bodyPr/>
          <a:lstStyle/>
          <a:p>
            <a:endParaRPr lang="en-US" dirty="0"/>
          </a:p>
        </p:txBody>
      </p:sp>
    </p:spTree>
    <p:extLst>
      <p:ext uri="{BB962C8B-B14F-4D97-AF65-F5344CB8AC3E}">
        <p14:creationId xmlns:p14="http://schemas.microsoft.com/office/powerpoint/2010/main" val="404044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B0722-AE1F-4FB8-B3E1-7AC57F79A119}" type="slidenum">
              <a:rPr lang="en-US" altLang="en-US"/>
              <a:pPr/>
              <a:t>5</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10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38B75-448F-4A5F-8912-4A14551140E0}" type="slidenum">
              <a:rPr lang="en-US">
                <a:solidFill>
                  <a:prstClr val="black"/>
                </a:solidFill>
              </a:rPr>
              <a:pPr/>
              <a:t>6</a:t>
            </a:fld>
            <a:endParaRPr lang="en-US">
              <a:solidFill>
                <a:prstClr val="black"/>
              </a:solidFill>
            </a:endParaRPr>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79228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0723E-4CC7-492F-B9EE-79B397C53F8C}" type="slidenum">
              <a:rPr lang="en-US">
                <a:solidFill>
                  <a:prstClr val="black"/>
                </a:solidFill>
              </a:rPr>
              <a:pPr/>
              <a:t>8</a:t>
            </a:fld>
            <a:endParaRPr lang="en-US">
              <a:solidFill>
                <a:prstClr val="black"/>
              </a:solidFill>
            </a:endParaRPr>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a:xfrm>
            <a:off x="685800" y="4343400"/>
            <a:ext cx="5486400" cy="4114800"/>
          </a:xfrm>
        </p:spPr>
        <p:txBody>
          <a:bodyPr/>
          <a:lstStyle/>
          <a:p>
            <a:endParaRPr lang="en-US" dirty="0"/>
          </a:p>
        </p:txBody>
      </p:sp>
    </p:spTree>
    <p:extLst>
      <p:ext uri="{BB962C8B-B14F-4D97-AF65-F5344CB8AC3E}">
        <p14:creationId xmlns:p14="http://schemas.microsoft.com/office/powerpoint/2010/main" val="28573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-Define </a:t>
            </a:r>
            <a:r>
              <a:rPr lang="en-CA" dirty="0" err="1" smtClean="0"/>
              <a:t>Bioeconomy</a:t>
            </a:r>
            <a:endParaRPr lang="en-CA" dirty="0" smtClean="0"/>
          </a:p>
          <a:p>
            <a:r>
              <a:rPr lang="en-CA" dirty="0" smtClean="0"/>
              <a:t>-The</a:t>
            </a:r>
            <a:r>
              <a:rPr lang="en-CA" baseline="0" dirty="0" smtClean="0"/>
              <a:t> use of current technologies and the development of new technologies that facilitate the replacement of significant amounts of fossil fuels by biomass.</a:t>
            </a:r>
          </a:p>
          <a:p>
            <a:r>
              <a:rPr lang="en-CA" baseline="0" dirty="0" smtClean="0"/>
              <a:t>-Transition from a fossil economy to a </a:t>
            </a:r>
            <a:r>
              <a:rPr lang="en-CA" baseline="0" dirty="0" err="1" smtClean="0"/>
              <a:t>biobased</a:t>
            </a:r>
            <a:r>
              <a:rPr lang="en-CA" baseline="0" dirty="0" smtClean="0"/>
              <a:t> economy</a:t>
            </a:r>
          </a:p>
          <a:p>
            <a:r>
              <a:rPr lang="en-CA" baseline="0" dirty="0" smtClean="0"/>
              <a:t> </a:t>
            </a:r>
          </a:p>
          <a:p>
            <a:endParaRPr lang="en-CA" dirty="0"/>
          </a:p>
        </p:txBody>
      </p:sp>
      <p:sp>
        <p:nvSpPr>
          <p:cNvPr id="4" name="Slide Number Placeholder 3"/>
          <p:cNvSpPr>
            <a:spLocks noGrp="1"/>
          </p:cNvSpPr>
          <p:nvPr>
            <p:ph type="sldNum" sz="quarter" idx="10"/>
          </p:nvPr>
        </p:nvSpPr>
        <p:spPr/>
        <p:txBody>
          <a:bodyPr/>
          <a:lstStyle/>
          <a:p>
            <a:fld id="{16A2CC57-E880-4503-AE41-10BB231908AC}"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180075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smtClean="0"/>
              <a:t>Last line of defence before the Lake</a:t>
            </a:r>
          </a:p>
          <a:p>
            <a:pPr>
              <a:spcBef>
                <a:spcPct val="0"/>
              </a:spcBef>
            </a:pPr>
            <a:r>
              <a:rPr lang="en-CA" b="1" smtClean="0"/>
              <a:t>Netley-Libau Marsh</a:t>
            </a:r>
            <a:r>
              <a:rPr lang="en-CA" smtClean="0"/>
              <a:t> shows integrated systems thinking and showcases practices that inform new value chains based on natural systems management and enhancement. Research conducted in Netley-Libau Marsh by IISD and the University of Manitoba reveals harvesting cattail biomass can remove 20 to 60 kg of phosphorous from litter and sediment per hectare per year. Once harvested, nutrients locked in plant tissue are prevented from being released into the environment via natural decomposition. Additionally, cattail carbon sequestration research in California demonstrated that cattails can annually sequester up to 75 metric tonnes of carbon per hectare.</a:t>
            </a:r>
            <a:r>
              <a:rPr lang="en-CA" b="1" smtClean="0"/>
              <a:t> </a:t>
            </a:r>
            <a:r>
              <a:rPr lang="en-CA" smtClean="0"/>
              <a:t>A further benefit can be gained from using harvested cattail biomass for bioenergy feedstock to displace fossil fuels used for heating or electricity. Finally, the potential for harvesting phosphorous from the biofuel ash is being explored for use in fertilizers. The harvest of cattails for bioenergy production, carbon sequestration, eutrophication mitigation, and phosphorous recovery would help increase and diverse rural economic activity while also providing increased energy security and access to phosphorous.</a:t>
            </a:r>
          </a:p>
          <a:p>
            <a:pPr marL="0" lvl="1">
              <a:spcBef>
                <a:spcPct val="0"/>
              </a:spcBef>
            </a:pPr>
            <a:r>
              <a:rPr lang="en-CA" smtClean="0"/>
              <a:t>Integrated systems thinking through practices that provide multiple benefits and enable new value chains based on natural systems management and enhancement. </a:t>
            </a:r>
          </a:p>
          <a:p>
            <a:pPr marL="0" lvl="1">
              <a:spcBef>
                <a:spcPct val="0"/>
              </a:spcBef>
            </a:pPr>
            <a:r>
              <a:rPr lang="en-CA" smtClean="0"/>
              <a:t>Research conducted in Netley-Libau Marsh reveals </a:t>
            </a:r>
            <a:r>
              <a:rPr lang="en-CA" b="1" smtClean="0"/>
              <a:t>nutrient capture</a:t>
            </a:r>
            <a:r>
              <a:rPr lang="en-CA" smtClean="0"/>
              <a:t> potential through harvesting cattail biomass that can remove 20 to 60 kg of phosphorous from litter and sediment per hectare per year. </a:t>
            </a:r>
          </a:p>
          <a:p>
            <a:pPr marL="0" lvl="1">
              <a:spcBef>
                <a:spcPct val="0"/>
              </a:spcBef>
            </a:pPr>
            <a:r>
              <a:rPr lang="en-CA" smtClean="0"/>
              <a:t>Additionally, cattail </a:t>
            </a:r>
            <a:r>
              <a:rPr lang="en-CA" b="1" smtClean="0"/>
              <a:t>carbon sequestration</a:t>
            </a:r>
            <a:r>
              <a:rPr lang="en-CA" smtClean="0"/>
              <a:t> research in California demonstrated that cattails can annually sequester up to 75 metric tonnes of carbon per hectare.</a:t>
            </a:r>
            <a:r>
              <a:rPr lang="en-CA" b="1" smtClean="0"/>
              <a:t> </a:t>
            </a:r>
            <a:endParaRPr lang="en-CA" smtClean="0"/>
          </a:p>
          <a:p>
            <a:pPr marL="0" lvl="1">
              <a:spcBef>
                <a:spcPct val="0"/>
              </a:spcBef>
            </a:pPr>
            <a:r>
              <a:rPr lang="en-CA" smtClean="0"/>
              <a:t>A further benefit can be gained from using harvested cattail biomass for </a:t>
            </a:r>
            <a:r>
              <a:rPr lang="en-CA" b="1" smtClean="0"/>
              <a:t>bioenergy</a:t>
            </a:r>
            <a:r>
              <a:rPr lang="en-CA" smtClean="0"/>
              <a:t> feedstock to displace fossil fuels used for heating or electricity. </a:t>
            </a:r>
          </a:p>
          <a:p>
            <a:pPr marL="0" lvl="1">
              <a:spcBef>
                <a:spcPct val="0"/>
              </a:spcBef>
            </a:pPr>
            <a:r>
              <a:rPr lang="en-CA" smtClean="0"/>
              <a:t>Finally, the potential for </a:t>
            </a:r>
            <a:r>
              <a:rPr lang="en-CA" b="1" smtClean="0"/>
              <a:t>harvesting phosphorous</a:t>
            </a:r>
            <a:r>
              <a:rPr lang="en-CA" smtClean="0"/>
              <a:t> from the biofuel ash is being explored for use in fertilizers. </a:t>
            </a:r>
          </a:p>
          <a:p>
            <a:pPr marL="0" lvl="1">
              <a:spcBef>
                <a:spcPct val="0"/>
              </a:spcBef>
            </a:pPr>
            <a:r>
              <a:rPr lang="en-CA" smtClean="0"/>
              <a:t>The harvest of cattails for bioenergy production, carbon sequestration, eutrophication mitigation, and phosphorous recovery would help increase and diverse rural economic activity while also providing increased energy security and access to phosphorous.</a:t>
            </a:r>
          </a:p>
          <a:p>
            <a:pPr marL="0" lvl="1">
              <a:spcBef>
                <a:spcPct val="0"/>
              </a:spcBef>
            </a:pPr>
            <a:r>
              <a:rPr lang="en-CA" smtClean="0"/>
              <a:t>Chinese story about value chain mainstreaming…</a:t>
            </a:r>
          </a:p>
          <a:p>
            <a:pPr>
              <a:spcBef>
                <a:spcPct val="0"/>
              </a:spcBef>
            </a:pPr>
            <a:endParaRPr lang="en-CA" smtClean="0"/>
          </a:p>
          <a:p>
            <a:pPr>
              <a:spcBef>
                <a:spcPct val="0"/>
              </a:spcBef>
            </a:pPr>
            <a:endParaRPr lang="en-CA" smtClean="0"/>
          </a:p>
        </p:txBody>
      </p:sp>
      <p:sp>
        <p:nvSpPr>
          <p:cNvPr id="297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r" fontAlgn="base">
              <a:spcBef>
                <a:spcPct val="0"/>
              </a:spcBef>
              <a:spcAft>
                <a:spcPct val="0"/>
              </a:spcAft>
            </a:pPr>
            <a:fld id="{7E36C29F-7204-443A-99F8-21C2F47516CB}" type="slidenum">
              <a:rPr lang="en-CA" sz="1200">
                <a:solidFill>
                  <a:prstClr val="black"/>
                </a:solidFill>
              </a:rPr>
              <a:pPr algn="r" fontAlgn="base">
                <a:spcBef>
                  <a:spcPct val="0"/>
                </a:spcBef>
                <a:spcAft>
                  <a:spcPct val="0"/>
                </a:spcAft>
              </a:pPr>
              <a:t>10</a:t>
            </a:fld>
            <a:endParaRPr lang="en-CA" sz="1200">
              <a:solidFill>
                <a:prstClr val="black"/>
              </a:solidFill>
            </a:endParaRPr>
          </a:p>
        </p:txBody>
      </p:sp>
    </p:spTree>
    <p:extLst>
      <p:ext uri="{BB962C8B-B14F-4D97-AF65-F5344CB8AC3E}">
        <p14:creationId xmlns:p14="http://schemas.microsoft.com/office/powerpoint/2010/main" val="323741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dirty="0" smtClean="0"/>
              <a:t>Last line of defence before the Lake</a:t>
            </a:r>
          </a:p>
          <a:p>
            <a:pPr>
              <a:spcBef>
                <a:spcPct val="0"/>
              </a:spcBef>
            </a:pPr>
            <a:r>
              <a:rPr lang="en-CA" b="1" dirty="0" err="1" smtClean="0"/>
              <a:t>Netley-Libau</a:t>
            </a:r>
            <a:r>
              <a:rPr lang="en-CA" b="1" dirty="0" smtClean="0"/>
              <a:t> Marsh</a:t>
            </a:r>
            <a:r>
              <a:rPr lang="en-CA" dirty="0" smtClean="0"/>
              <a:t> shows integrated systems thinking and showcases practices that inform new value chains based on natural systems management and enhancement. Research conducted in </a:t>
            </a:r>
            <a:r>
              <a:rPr lang="en-CA" dirty="0" err="1" smtClean="0"/>
              <a:t>Netley-Libau</a:t>
            </a:r>
            <a:r>
              <a:rPr lang="en-CA" dirty="0" smtClean="0"/>
              <a:t> Marsh by IISD and the University of Manitoba reveals harvesting cattail biomass can remove 20 to 60 kg of phosphorous from litter and sediment per hectare per year. Once harvested, nutrients locked in plant tissue are prevented from being released into the environment via natural decomposition. Additionally, cattail carbon sequestration research in California demonstrated that cattails can annually sequester up to 75 metric tonnes of carbon per hectare.</a:t>
            </a:r>
            <a:r>
              <a:rPr lang="en-CA" b="1" dirty="0" smtClean="0"/>
              <a:t> </a:t>
            </a:r>
            <a:r>
              <a:rPr lang="en-CA" dirty="0" smtClean="0"/>
              <a:t>A further benefit can be gained from using harvested cattail biomass for bioenergy feedstock to displace fossil fuels used for heating or electricity. Finally, the potential for harvesting phosphorous from the biofuel ash is being explored for use in fertilizers. The harvest of cattails for bioenergy production, carbon sequestration, eutrophication mitigation, and phosphorous recovery would help increase and diverse rural economic activity while also providing increased energy security and access to phosphorous.</a:t>
            </a:r>
          </a:p>
          <a:p>
            <a:pPr marL="0" lvl="1">
              <a:spcBef>
                <a:spcPct val="0"/>
              </a:spcBef>
            </a:pPr>
            <a:r>
              <a:rPr lang="en-CA" dirty="0" smtClean="0"/>
              <a:t>Integrated systems thinking through practices that provide multiple benefits and enable new value chains based on natural systems management and enhancement. </a:t>
            </a:r>
          </a:p>
          <a:p>
            <a:pPr marL="0" lvl="1">
              <a:spcBef>
                <a:spcPct val="0"/>
              </a:spcBef>
            </a:pPr>
            <a:r>
              <a:rPr lang="en-CA" dirty="0" smtClean="0"/>
              <a:t>Research conducted in </a:t>
            </a:r>
            <a:r>
              <a:rPr lang="en-CA" dirty="0" err="1" smtClean="0"/>
              <a:t>Netley-Libau</a:t>
            </a:r>
            <a:r>
              <a:rPr lang="en-CA" dirty="0" smtClean="0"/>
              <a:t> Marsh reveals </a:t>
            </a:r>
            <a:r>
              <a:rPr lang="en-CA" b="1" dirty="0" smtClean="0"/>
              <a:t>nutrient capture</a:t>
            </a:r>
            <a:r>
              <a:rPr lang="en-CA" dirty="0" smtClean="0"/>
              <a:t> potential through harvesting cattail biomass that can remove 20 to 60 kg of phosphorous from litter and sediment per hectare per year. </a:t>
            </a:r>
          </a:p>
          <a:p>
            <a:pPr marL="0" lvl="1">
              <a:spcBef>
                <a:spcPct val="0"/>
              </a:spcBef>
            </a:pPr>
            <a:r>
              <a:rPr lang="en-CA" dirty="0" smtClean="0"/>
              <a:t>Additionally, cattail </a:t>
            </a:r>
            <a:r>
              <a:rPr lang="en-CA" b="1" dirty="0" smtClean="0"/>
              <a:t>carbon sequestration</a:t>
            </a:r>
            <a:r>
              <a:rPr lang="en-CA" dirty="0" smtClean="0"/>
              <a:t> research in California demonstrated that cattails can annually sequester up to 75 metric tonnes of carbon per hectare.</a:t>
            </a:r>
            <a:r>
              <a:rPr lang="en-CA" b="1" dirty="0" smtClean="0"/>
              <a:t> </a:t>
            </a:r>
            <a:endParaRPr lang="en-CA" dirty="0" smtClean="0"/>
          </a:p>
          <a:p>
            <a:pPr marL="0" lvl="1">
              <a:spcBef>
                <a:spcPct val="0"/>
              </a:spcBef>
            </a:pPr>
            <a:r>
              <a:rPr lang="en-CA" dirty="0" smtClean="0"/>
              <a:t>A further benefit can be gained from using harvested cattail biomass for </a:t>
            </a:r>
            <a:r>
              <a:rPr lang="en-CA" b="1" dirty="0" smtClean="0"/>
              <a:t>bioenergy</a:t>
            </a:r>
            <a:r>
              <a:rPr lang="en-CA" dirty="0" smtClean="0"/>
              <a:t> feedstock to displace fossil fuels used for heating or electricity. </a:t>
            </a:r>
          </a:p>
          <a:p>
            <a:pPr marL="0" lvl="1">
              <a:spcBef>
                <a:spcPct val="0"/>
              </a:spcBef>
            </a:pPr>
            <a:r>
              <a:rPr lang="en-CA" dirty="0" smtClean="0"/>
              <a:t>Finally, the potential for </a:t>
            </a:r>
            <a:r>
              <a:rPr lang="en-CA" b="1" dirty="0" smtClean="0"/>
              <a:t>harvesting phosphorous</a:t>
            </a:r>
            <a:r>
              <a:rPr lang="en-CA" dirty="0" smtClean="0"/>
              <a:t> from the biofuel ash is being explored for use in fertilizers. </a:t>
            </a:r>
          </a:p>
          <a:p>
            <a:pPr marL="0" lvl="1">
              <a:spcBef>
                <a:spcPct val="0"/>
              </a:spcBef>
            </a:pPr>
            <a:r>
              <a:rPr lang="en-CA" dirty="0" smtClean="0"/>
              <a:t>The harvest of cattails for bioenergy production, carbon sequestration, eutrophication mitigation, and phosphorous recovery would help increase and diverse rural economic activity while also providing increased energy security and access to phosphorous.</a:t>
            </a:r>
          </a:p>
          <a:p>
            <a:pPr marL="0" lvl="1">
              <a:spcBef>
                <a:spcPct val="0"/>
              </a:spcBef>
            </a:pPr>
            <a:r>
              <a:rPr lang="en-CA" dirty="0" smtClean="0"/>
              <a:t>Chinese story about value chain mainstreaming…</a:t>
            </a:r>
          </a:p>
          <a:p>
            <a:pPr>
              <a:spcBef>
                <a:spcPct val="0"/>
              </a:spcBef>
            </a:pPr>
            <a:endParaRPr lang="en-CA" dirty="0" smtClean="0"/>
          </a:p>
          <a:p>
            <a:pPr>
              <a:spcBef>
                <a:spcPct val="0"/>
              </a:spcBef>
            </a:pPr>
            <a:endParaRPr lang="en-CA" dirty="0" smtClean="0"/>
          </a:p>
        </p:txBody>
      </p:sp>
      <p:sp>
        <p:nvSpPr>
          <p:cNvPr id="337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r"/>
            <a:fld id="{0CBFE7FA-CDC2-40CB-83F8-67BD4746F3D8}" type="slidenum">
              <a:rPr lang="en-CA" sz="1200">
                <a:solidFill>
                  <a:prstClr val="black"/>
                </a:solidFill>
              </a:rPr>
              <a:pPr algn="r"/>
              <a:t>13</a:t>
            </a:fld>
            <a:endParaRPr lang="en-CA" sz="1200">
              <a:solidFill>
                <a:prstClr val="black"/>
              </a:solidFill>
            </a:endParaRPr>
          </a:p>
        </p:txBody>
      </p:sp>
    </p:spTree>
    <p:extLst>
      <p:ext uri="{BB962C8B-B14F-4D97-AF65-F5344CB8AC3E}">
        <p14:creationId xmlns:p14="http://schemas.microsoft.com/office/powerpoint/2010/main" val="240646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dirty="0"/>
          </a:p>
        </p:txBody>
      </p:sp>
      <p:pic>
        <p:nvPicPr>
          <p:cNvPr id="7" name="Picture 6" descr="C:\Users\kclark\Desktop\logo_iisd_1000.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24128" y="476672"/>
            <a:ext cx="2662555" cy="549910"/>
          </a:xfrm>
          <a:prstGeom prst="rect">
            <a:avLst/>
          </a:prstGeom>
          <a:noFill/>
          <a:ln>
            <a:noFill/>
          </a:ln>
        </p:spPr>
      </p:pic>
    </p:spTree>
    <p:extLst>
      <p:ext uri="{BB962C8B-B14F-4D97-AF65-F5344CB8AC3E}">
        <p14:creationId xmlns:p14="http://schemas.microsoft.com/office/powerpoint/2010/main" val="66028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16314914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A7E43D-C7C6-4A1B-ACAE-5FF51CD402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42962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C94AD8-5568-47F0-8968-8678602A6A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29757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970766-8097-472B-A825-84E6D187F1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73170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4F54BB-41E8-4B93-9D6E-9139EF9FA8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25463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9066B7-A541-477F-A17D-5C13C6A6D0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3013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752845D-2F85-4611-993C-FDBD162B3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65646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638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9755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7580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9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29514103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881935-AD1B-47AE-8DEB-228C13327E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41836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AD073E-69C3-4B26-9CC4-E3722CE04C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198991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50F1D-6AC3-48CD-B150-2F395393B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740430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076B1F-4EC7-4E66-9606-4A8DE01ECF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552195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BB04148-F849-4457-BC64-01444BBE24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57189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A7E43D-C7C6-4A1B-ACAE-5FF51CD402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181744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C94AD8-5568-47F0-8968-8678602A6A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0993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970766-8097-472B-A825-84E6D187F1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65888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4F54BB-41E8-4B93-9D6E-9139EF9FA8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11594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9066B7-A541-477F-A17D-5C13C6A6D0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7774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4658539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752845D-2F85-4611-993C-FDBD162B3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627366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BB0BB9B-2E20-4B75-AA3C-75C9E101AD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97673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dirty="0">
              <a:solidFill>
                <a:prstClr val="black"/>
              </a:solidFill>
            </a:endParaRPr>
          </a:p>
        </p:txBody>
      </p:sp>
      <p:pic>
        <p:nvPicPr>
          <p:cNvPr id="7" name="Picture 6" descr="C:\Users\kclark\Desktop\logo_iisd_1000.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24128" y="476672"/>
            <a:ext cx="2662555" cy="549910"/>
          </a:xfrm>
          <a:prstGeom prst="rect">
            <a:avLst/>
          </a:prstGeom>
          <a:noFill/>
          <a:ln>
            <a:noFill/>
          </a:ln>
        </p:spPr>
      </p:pic>
    </p:spTree>
    <p:extLst>
      <p:ext uri="{BB962C8B-B14F-4D97-AF65-F5344CB8AC3E}">
        <p14:creationId xmlns:p14="http://schemas.microsoft.com/office/powerpoint/2010/main" val="30825293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5198028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6814282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8531468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3521090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3678523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3778255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01849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309A505-5DA0-473F-80AF-62885B7F324D}"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25989552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0530562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9688365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8413987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3470909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dirty="0">
              <a:solidFill>
                <a:prstClr val="black"/>
              </a:solidFill>
            </a:endParaRPr>
          </a:p>
        </p:txBody>
      </p:sp>
      <p:pic>
        <p:nvPicPr>
          <p:cNvPr id="7" name="Picture 6" descr="C:\Users\kclark\Desktop\logo_iisd_1000.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24128" y="476672"/>
            <a:ext cx="2662555" cy="549910"/>
          </a:xfrm>
          <a:prstGeom prst="rect">
            <a:avLst/>
          </a:prstGeom>
          <a:noFill/>
          <a:ln>
            <a:noFill/>
          </a:ln>
        </p:spPr>
      </p:pic>
    </p:spTree>
    <p:extLst>
      <p:ext uri="{BB962C8B-B14F-4D97-AF65-F5344CB8AC3E}">
        <p14:creationId xmlns:p14="http://schemas.microsoft.com/office/powerpoint/2010/main" val="38836750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5426304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4092095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4146709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5017668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22869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309A505-5DA0-473F-80AF-62885B7F324D}"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31417470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4341357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7701327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9337622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5822419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3140725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solidFill>
                  <a:prstClr val="black"/>
                </a:solidFill>
              </a:rPr>
              <a:pPr/>
              <a:t>2019-11-14</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6235451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135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9A505-5DA0-473F-80AF-62885B7F324D}"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2629422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309A505-5DA0-473F-80AF-62885B7F324D}" type="datetimeFigureOut">
              <a:rPr lang="en-CA" smtClean="0"/>
              <a:t>2019-11-14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3596729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309A505-5DA0-473F-80AF-62885B7F324D}" type="datetimeFigureOut">
              <a:rPr lang="en-CA" smtClean="0"/>
              <a:t>2019-11-14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2537954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309A505-5DA0-473F-80AF-62885B7F324D}" type="datetimeFigureOut">
              <a:rPr lang="en-CA" smtClean="0"/>
              <a:t>2019-11-14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2694265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9A505-5DA0-473F-80AF-62885B7F324D}" type="datetimeFigureOut">
              <a:rPr lang="en-CA" smtClean="0"/>
              <a:t>2019-11-14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126651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3717042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9A505-5DA0-473F-80AF-62885B7F324D}" type="datetimeFigureOut">
              <a:rPr lang="en-CA" smtClean="0"/>
              <a:t>2019-11-14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147653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9A505-5DA0-473F-80AF-62885B7F324D}" type="datetimeFigureOut">
              <a:rPr lang="en-CA" smtClean="0"/>
              <a:t>2019-11-14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104605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309A505-5DA0-473F-80AF-62885B7F324D}"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3709122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309A505-5DA0-473F-80AF-62885B7F324D}"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2CDE3F-BFE6-4444-BE91-7E958BC7F9B1}" type="slidenum">
              <a:rPr lang="en-CA" smtClean="0"/>
              <a:t>‹#›</a:t>
            </a:fld>
            <a:endParaRPr lang="en-CA"/>
          </a:p>
        </p:txBody>
      </p:sp>
    </p:spTree>
    <p:extLst>
      <p:ext uri="{BB962C8B-B14F-4D97-AF65-F5344CB8AC3E}">
        <p14:creationId xmlns:p14="http://schemas.microsoft.com/office/powerpoint/2010/main" val="3547552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801629-828B-47B3-8991-03E2ED4460B3}"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1139154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801629-828B-47B3-8991-03E2ED4460B3}"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585833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01629-828B-47B3-8991-03E2ED4460B3}"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1172273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801629-828B-47B3-8991-03E2ED4460B3}" type="datetimeFigureOut">
              <a:rPr lang="en-CA" smtClean="0"/>
              <a:t>2019-11-14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4032452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801629-828B-47B3-8991-03E2ED4460B3}" type="datetimeFigureOut">
              <a:rPr lang="en-CA" smtClean="0"/>
              <a:t>2019-11-14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1092392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801629-828B-47B3-8991-03E2ED4460B3}" type="datetimeFigureOut">
              <a:rPr lang="en-CA" smtClean="0"/>
              <a:t>2019-11-14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222087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3920231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01629-828B-47B3-8991-03E2ED4460B3}" type="datetimeFigureOut">
              <a:rPr lang="en-CA" smtClean="0"/>
              <a:t>2019-11-14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3922667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01629-828B-47B3-8991-03E2ED4460B3}" type="datetimeFigureOut">
              <a:rPr lang="en-CA" smtClean="0"/>
              <a:t>2019-11-14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3601985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01629-828B-47B3-8991-03E2ED4460B3}" type="datetimeFigureOut">
              <a:rPr lang="en-CA" smtClean="0"/>
              <a:t>2019-11-14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2018081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801629-828B-47B3-8991-03E2ED4460B3}"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2220359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801629-828B-47B3-8991-03E2ED4460B3}"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8512D7-8552-4516-A6F7-07D66E48BD11}" type="slidenum">
              <a:rPr lang="en-CA" smtClean="0"/>
              <a:t>‹#›</a:t>
            </a:fld>
            <a:endParaRPr lang="en-CA"/>
          </a:p>
        </p:txBody>
      </p:sp>
    </p:spTree>
    <p:extLst>
      <p:ext uri="{BB962C8B-B14F-4D97-AF65-F5344CB8AC3E}">
        <p14:creationId xmlns:p14="http://schemas.microsoft.com/office/powerpoint/2010/main" val="399449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EDBE520-31F9-47A0-9FCE-5E3D25A0B975}"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3911327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DBE520-31F9-47A0-9FCE-5E3D25A0B975}"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1854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BE520-31F9-47A0-9FCE-5E3D25A0B975}"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383150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EDBE520-31F9-47A0-9FCE-5E3D25A0B975}" type="datetimeFigureOut">
              <a:rPr lang="en-CA" smtClean="0"/>
              <a:t>2019-11-14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2295629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EDBE520-31F9-47A0-9FCE-5E3D25A0B975}" type="datetimeFigureOut">
              <a:rPr lang="en-CA" smtClean="0"/>
              <a:t>2019-11-14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416128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232653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EDBE520-31F9-47A0-9FCE-5E3D25A0B975}" type="datetimeFigureOut">
              <a:rPr lang="en-CA" smtClean="0"/>
              <a:t>2019-11-14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703617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BE520-31F9-47A0-9FCE-5E3D25A0B975}" type="datetimeFigureOut">
              <a:rPr lang="en-CA" smtClean="0"/>
              <a:t>2019-11-14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699658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BE520-31F9-47A0-9FCE-5E3D25A0B975}" type="datetimeFigureOut">
              <a:rPr lang="en-CA" smtClean="0"/>
              <a:t>2019-11-14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2648218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BE520-31F9-47A0-9FCE-5E3D25A0B975}" type="datetimeFigureOut">
              <a:rPr lang="en-CA" smtClean="0"/>
              <a:t>2019-11-14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3324785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DBE520-31F9-47A0-9FCE-5E3D25A0B975}"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3089560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DBE520-31F9-47A0-9FCE-5E3D25A0B975}" type="datetimeFigureOut">
              <a:rPr lang="en-CA" smtClean="0"/>
              <a:t>2019-11-14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E75B95-30F7-477C-926A-4A2C43D44BF5}" type="slidenum">
              <a:rPr lang="en-CA" smtClean="0"/>
              <a:t>‹#›</a:t>
            </a:fld>
            <a:endParaRPr lang="en-CA"/>
          </a:p>
        </p:txBody>
      </p:sp>
    </p:spTree>
    <p:extLst>
      <p:ext uri="{BB962C8B-B14F-4D97-AF65-F5344CB8AC3E}">
        <p14:creationId xmlns:p14="http://schemas.microsoft.com/office/powerpoint/2010/main" val="3003427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207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462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954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76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3047619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881935-AD1B-47AE-8DEB-228C13327E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1484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AD073E-69C3-4B26-9CC4-E3722CE04C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7093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50F1D-6AC3-48CD-B150-2F395393B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9164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076B1F-4EC7-4E66-9606-4A8DE01ECF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8360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BB04148-F849-4457-BC64-01444BBE24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2748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A7E43D-C7C6-4A1B-ACAE-5FF51CD402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6751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C94AD8-5568-47F0-8968-8678602A6A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0556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970766-8097-472B-A825-84E6D187F1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5205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4F54BB-41E8-4B93-9D6E-9139EF9FA8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0040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9066B7-A541-477F-A17D-5C13C6A6D0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801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4264139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752845D-2F85-4611-993C-FDBD162B3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1514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990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629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860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881935-AD1B-47AE-8DEB-228C13327E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46843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AD073E-69C3-4B26-9CC4-E3722CE04C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7819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50F1D-6AC3-48CD-B150-2F395393B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4598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076B1F-4EC7-4E66-9606-4A8DE01ECF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8354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BB04148-F849-4457-BC64-01444BBE24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355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1151024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A7E43D-C7C6-4A1B-ACAE-5FF51CD402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4208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C94AD8-5568-47F0-8968-8678602A6A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04931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970766-8097-472B-A825-84E6D187F1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5761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4F54BB-41E8-4B93-9D6E-9139EF9FA8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4666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9066B7-A541-477F-A17D-5C13C6A6D0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27919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752845D-2F85-4611-993C-FDBD162B3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4669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1528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076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119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68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4007329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881935-AD1B-47AE-8DEB-228C13327E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5115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AD073E-69C3-4B26-9CC4-E3722CE04C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15000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50F1D-6AC3-48CD-B150-2F395393B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273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076B1F-4EC7-4E66-9606-4A8DE01ECF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2539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BB04148-F849-4457-BC64-01444BBE24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2085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A7E43D-C7C6-4A1B-ACAE-5FF51CD402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57447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C94AD8-5568-47F0-8968-8678602A6A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1139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970766-8097-472B-A825-84E6D187F1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8454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4F54BB-41E8-4B93-9D6E-9139EF9FA8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28086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9066B7-A541-477F-A17D-5C13C6A6D0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03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830DF8-23D4-46D8-8961-6C9C54665862}" type="datetimeFigureOut">
              <a:rPr lang="en-CA" smtClean="0"/>
              <a:t>2019-11-14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320C08-314D-41A1-96FE-5179A48458D9}" type="slidenum">
              <a:rPr lang="en-CA" smtClean="0"/>
              <a:t>‹#›</a:t>
            </a:fld>
            <a:endParaRPr lang="en-CA"/>
          </a:p>
        </p:txBody>
      </p:sp>
    </p:spTree>
    <p:extLst>
      <p:ext uri="{BB962C8B-B14F-4D97-AF65-F5344CB8AC3E}">
        <p14:creationId xmlns:p14="http://schemas.microsoft.com/office/powerpoint/2010/main" val="15080522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752845D-2F85-4611-993C-FDBD162B3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3768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202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2188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5738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7546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881935-AD1B-47AE-8DEB-228C13327E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48106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AD073E-69C3-4B26-9CC4-E3722CE04C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5070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50F1D-6AC3-48CD-B150-2F395393B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97277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076B1F-4EC7-4E66-9606-4A8DE01ECF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94512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BB04148-F849-4457-BC64-01444BBE24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460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0.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2.pn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theme" Target="../theme/theme8.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heme" Target="../theme/theme9.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pic>
        <p:nvPicPr>
          <p:cNvPr id="7" name="Picture 6" descr="C:\Users\kclark\Desktop\logo_iisd_1000.jpg"/>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724128" y="476672"/>
            <a:ext cx="2662555" cy="549910"/>
          </a:xfrm>
          <a:prstGeom prst="rect">
            <a:avLst/>
          </a:prstGeom>
          <a:noFill/>
          <a:ln>
            <a:noFill/>
          </a:ln>
        </p:spPr>
      </p:pic>
      <p:pic>
        <p:nvPicPr>
          <p:cNvPr id="1027" name="Picture 3"/>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5157192"/>
            <a:ext cx="9144000" cy="116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84002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pic>
        <p:nvPicPr>
          <p:cNvPr id="7" name="Picture 6" descr="C:\Users\kclark\Desktop\logo_iisd_1000.jpg"/>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724128" y="476672"/>
            <a:ext cx="2662555" cy="549910"/>
          </a:xfrm>
          <a:prstGeom prst="rect">
            <a:avLst/>
          </a:prstGeom>
          <a:noFill/>
          <a:ln>
            <a:noFill/>
          </a:ln>
        </p:spPr>
      </p:pic>
      <p:pic>
        <p:nvPicPr>
          <p:cNvPr id="1027" name="Picture 3"/>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5157192"/>
            <a:ext cx="9144000" cy="116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646773"/>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pic>
        <p:nvPicPr>
          <p:cNvPr id="7" name="Picture 6" descr="C:\Users\kclark\Desktop\logo_iisd_1000.jpg"/>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724128" y="476672"/>
            <a:ext cx="2662555" cy="549910"/>
          </a:xfrm>
          <a:prstGeom prst="rect">
            <a:avLst/>
          </a:prstGeom>
          <a:noFill/>
          <a:ln>
            <a:noFill/>
          </a:ln>
        </p:spPr>
      </p:pic>
      <p:pic>
        <p:nvPicPr>
          <p:cNvPr id="1027" name="Picture 3"/>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5157192"/>
            <a:ext cx="9144000" cy="116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8587"/>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33249"/>
      </p:ext>
    </p:extLst>
  </p:cSld>
  <p:clrMap bg1="lt1" tx1="dk1" bg2="lt2" tx2="dk2" accent1="accent1" accent2="accent2" accent3="accent3" accent4="accent4" accent5="accent5" accent6="accent6" hlink="hlink" folHlink="folHlink"/>
  <p:sldLayoutIdLst>
    <p:sldLayoutId id="21474841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EEC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9A505-5DA0-473F-80AF-62885B7F324D}" type="datetimeFigureOut">
              <a:rPr lang="en-CA" smtClean="0"/>
              <a:t>2019-11-14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CDE3F-BFE6-4444-BE91-7E958BC7F9B1}" type="slidenum">
              <a:rPr lang="en-CA" smtClean="0"/>
              <a:t>‹#›</a:t>
            </a:fld>
            <a:endParaRPr lang="en-CA"/>
          </a:p>
        </p:txBody>
      </p:sp>
    </p:spTree>
    <p:extLst>
      <p:ext uri="{BB962C8B-B14F-4D97-AF65-F5344CB8AC3E}">
        <p14:creationId xmlns:p14="http://schemas.microsoft.com/office/powerpoint/2010/main" val="35525754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EEC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01629-828B-47B3-8991-03E2ED4460B3}" type="datetimeFigureOut">
              <a:rPr lang="en-CA" smtClean="0"/>
              <a:t>2019-11-14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512D7-8552-4516-A6F7-07D66E48BD11}" type="slidenum">
              <a:rPr lang="en-CA" smtClean="0"/>
              <a:t>‹#›</a:t>
            </a:fld>
            <a:endParaRPr lang="en-CA"/>
          </a:p>
        </p:txBody>
      </p:sp>
    </p:spTree>
    <p:extLst>
      <p:ext uri="{BB962C8B-B14F-4D97-AF65-F5344CB8AC3E}">
        <p14:creationId xmlns:p14="http://schemas.microsoft.com/office/powerpoint/2010/main" val="31773196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EEC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BE520-31F9-47A0-9FCE-5E3D25A0B975}" type="datetimeFigureOut">
              <a:rPr lang="en-CA" smtClean="0"/>
              <a:t>2019-11-14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75B95-30F7-477C-926A-4A2C43D44BF5}" type="slidenum">
              <a:rPr lang="en-CA" smtClean="0"/>
              <a:t>‹#›</a:t>
            </a:fld>
            <a:endParaRPr lang="en-CA"/>
          </a:p>
        </p:txBody>
      </p:sp>
    </p:spTree>
    <p:extLst>
      <p:ext uri="{BB962C8B-B14F-4D97-AF65-F5344CB8AC3E}">
        <p14:creationId xmlns:p14="http://schemas.microsoft.com/office/powerpoint/2010/main" val="3753276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lgn="ctr" fontAlgn="base">
              <a:spcBef>
                <a:spcPct val="0"/>
              </a:spcBef>
              <a:spcAft>
                <a:spcPct val="0"/>
              </a:spcAft>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pPr>
            <a:fld id="{B6C83348-D77D-452E-ADFB-2B408FFAC584}"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3450916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iming>
    <p:tnLst>
      <p:par>
        <p:cTn id="1" dur="indefinite" restart="never" nodeType="tmRoot"/>
      </p:par>
    </p:tnLst>
  </p:timing>
  <p:txStyles>
    <p:titleStyle>
      <a:lvl1pPr algn="ctr" rtl="0" fontAlgn="base">
        <a:spcBef>
          <a:spcPct val="0"/>
        </a:spcBef>
        <a:spcAft>
          <a:spcPct val="0"/>
        </a:spcAft>
        <a:defRPr sz="4000" b="1">
          <a:solidFill>
            <a:srgbClr val="0000FF"/>
          </a:solidFill>
          <a:latin typeface="+mj-lt"/>
          <a:ea typeface="+mj-ea"/>
          <a:cs typeface="+mj-cs"/>
        </a:defRPr>
      </a:lvl1pPr>
      <a:lvl2pPr algn="ctr" rtl="0" fontAlgn="base">
        <a:spcBef>
          <a:spcPct val="0"/>
        </a:spcBef>
        <a:spcAft>
          <a:spcPct val="0"/>
        </a:spcAft>
        <a:defRPr sz="4000" b="1">
          <a:solidFill>
            <a:srgbClr val="0000FF"/>
          </a:solidFill>
          <a:latin typeface="Arial" charset="0"/>
        </a:defRPr>
      </a:lvl2pPr>
      <a:lvl3pPr algn="ctr" rtl="0" fontAlgn="base">
        <a:spcBef>
          <a:spcPct val="0"/>
        </a:spcBef>
        <a:spcAft>
          <a:spcPct val="0"/>
        </a:spcAft>
        <a:defRPr sz="4000" b="1">
          <a:solidFill>
            <a:srgbClr val="0000FF"/>
          </a:solidFill>
          <a:latin typeface="Arial" charset="0"/>
        </a:defRPr>
      </a:lvl3pPr>
      <a:lvl4pPr algn="ctr" rtl="0" fontAlgn="base">
        <a:spcBef>
          <a:spcPct val="0"/>
        </a:spcBef>
        <a:spcAft>
          <a:spcPct val="0"/>
        </a:spcAft>
        <a:defRPr sz="4000" b="1">
          <a:solidFill>
            <a:srgbClr val="0000FF"/>
          </a:solidFill>
          <a:latin typeface="Arial" charset="0"/>
        </a:defRPr>
      </a:lvl4pPr>
      <a:lvl5pPr algn="ctr" rtl="0" fontAlgn="base">
        <a:spcBef>
          <a:spcPct val="0"/>
        </a:spcBef>
        <a:spcAft>
          <a:spcPct val="0"/>
        </a:spcAft>
        <a:defRPr sz="4000" b="1">
          <a:solidFill>
            <a:srgbClr val="0000FF"/>
          </a:solidFill>
          <a:latin typeface="Arial" charset="0"/>
        </a:defRPr>
      </a:lvl5pPr>
      <a:lvl6pPr marL="457200" algn="ctr" rtl="0" fontAlgn="base">
        <a:spcBef>
          <a:spcPct val="0"/>
        </a:spcBef>
        <a:spcAft>
          <a:spcPct val="0"/>
        </a:spcAft>
        <a:defRPr sz="4000" b="1">
          <a:solidFill>
            <a:srgbClr val="0000FF"/>
          </a:solidFill>
          <a:latin typeface="Arial" charset="0"/>
        </a:defRPr>
      </a:lvl6pPr>
      <a:lvl7pPr marL="914400" algn="ctr" rtl="0" fontAlgn="base">
        <a:spcBef>
          <a:spcPct val="0"/>
        </a:spcBef>
        <a:spcAft>
          <a:spcPct val="0"/>
        </a:spcAft>
        <a:defRPr sz="4000" b="1">
          <a:solidFill>
            <a:srgbClr val="0000FF"/>
          </a:solidFill>
          <a:latin typeface="Arial" charset="0"/>
        </a:defRPr>
      </a:lvl7pPr>
      <a:lvl8pPr marL="1371600" algn="ctr" rtl="0" fontAlgn="base">
        <a:spcBef>
          <a:spcPct val="0"/>
        </a:spcBef>
        <a:spcAft>
          <a:spcPct val="0"/>
        </a:spcAft>
        <a:defRPr sz="4000" b="1">
          <a:solidFill>
            <a:srgbClr val="0000FF"/>
          </a:solidFill>
          <a:latin typeface="Arial" charset="0"/>
        </a:defRPr>
      </a:lvl8pPr>
      <a:lvl9pPr marL="1828800" algn="ctr" rtl="0" fontAlgn="base">
        <a:spcBef>
          <a:spcPct val="0"/>
        </a:spcBef>
        <a:spcAft>
          <a:spcPct val="0"/>
        </a:spcAft>
        <a:defRPr sz="4000" b="1">
          <a:solidFill>
            <a:srgbClr val="0000FF"/>
          </a:solidFill>
          <a:latin typeface="Arial" charset="0"/>
        </a:defRPr>
      </a:lvl9pPr>
    </p:titleStyle>
    <p:bodyStyle>
      <a:lvl1pPr marL="342900" indent="-342900" algn="l" rtl="0" fontAlgn="base">
        <a:spcBef>
          <a:spcPct val="20000"/>
        </a:spcBef>
        <a:spcAft>
          <a:spcPct val="0"/>
        </a:spcAft>
        <a:buClr>
          <a:srgbClr val="0000FF"/>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00FF"/>
        </a:buClr>
        <a:buChar char="–"/>
        <a:defRPr sz="3200">
          <a:solidFill>
            <a:schemeClr val="tx1"/>
          </a:solidFill>
          <a:latin typeface="+mn-lt"/>
        </a:defRPr>
      </a:lvl2pPr>
      <a:lvl3pPr marL="1143000" indent="-228600" algn="l" rtl="0" fontAlgn="base">
        <a:spcBef>
          <a:spcPct val="20000"/>
        </a:spcBef>
        <a:spcAft>
          <a:spcPct val="0"/>
        </a:spcAft>
        <a:buClr>
          <a:srgbClr val="0000FF"/>
        </a:buClr>
        <a:buChar char="•"/>
        <a:defRPr sz="3200">
          <a:solidFill>
            <a:schemeClr val="tx1"/>
          </a:solidFill>
          <a:latin typeface="+mn-lt"/>
        </a:defRPr>
      </a:lvl3pPr>
      <a:lvl4pPr marL="1600200" indent="-228600" algn="l" rtl="0" fontAlgn="base">
        <a:spcBef>
          <a:spcPct val="20000"/>
        </a:spcBef>
        <a:spcAft>
          <a:spcPct val="0"/>
        </a:spcAft>
        <a:buClr>
          <a:srgbClr val="0000FF"/>
        </a:buClr>
        <a:buChar char="–"/>
        <a:defRPr sz="3200">
          <a:solidFill>
            <a:schemeClr val="tx1"/>
          </a:solidFill>
          <a:latin typeface="+mn-lt"/>
        </a:defRPr>
      </a:lvl4pPr>
      <a:lvl5pPr marL="20574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5pPr>
      <a:lvl6pPr marL="25146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6pPr>
      <a:lvl7pPr marL="29718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7pPr>
      <a:lvl8pPr marL="34290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8pPr>
      <a:lvl9pPr marL="38862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lgn="ctr" fontAlgn="base">
              <a:spcBef>
                <a:spcPct val="0"/>
              </a:spcBef>
              <a:spcAft>
                <a:spcPct val="0"/>
              </a:spcAft>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pPr>
            <a:fld id="{B6C83348-D77D-452E-ADFB-2B408FFAC584}"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24110715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iming>
    <p:tnLst>
      <p:par>
        <p:cTn id="1" dur="indefinite" restart="never" nodeType="tmRoot"/>
      </p:par>
    </p:tnLst>
  </p:timing>
  <p:txStyles>
    <p:titleStyle>
      <a:lvl1pPr algn="ctr" rtl="0" fontAlgn="base">
        <a:spcBef>
          <a:spcPct val="0"/>
        </a:spcBef>
        <a:spcAft>
          <a:spcPct val="0"/>
        </a:spcAft>
        <a:defRPr sz="4000" b="1">
          <a:solidFill>
            <a:srgbClr val="0000FF"/>
          </a:solidFill>
          <a:latin typeface="+mj-lt"/>
          <a:ea typeface="+mj-ea"/>
          <a:cs typeface="+mj-cs"/>
        </a:defRPr>
      </a:lvl1pPr>
      <a:lvl2pPr algn="ctr" rtl="0" fontAlgn="base">
        <a:spcBef>
          <a:spcPct val="0"/>
        </a:spcBef>
        <a:spcAft>
          <a:spcPct val="0"/>
        </a:spcAft>
        <a:defRPr sz="4000" b="1">
          <a:solidFill>
            <a:srgbClr val="0000FF"/>
          </a:solidFill>
          <a:latin typeface="Arial" charset="0"/>
        </a:defRPr>
      </a:lvl2pPr>
      <a:lvl3pPr algn="ctr" rtl="0" fontAlgn="base">
        <a:spcBef>
          <a:spcPct val="0"/>
        </a:spcBef>
        <a:spcAft>
          <a:spcPct val="0"/>
        </a:spcAft>
        <a:defRPr sz="4000" b="1">
          <a:solidFill>
            <a:srgbClr val="0000FF"/>
          </a:solidFill>
          <a:latin typeface="Arial" charset="0"/>
        </a:defRPr>
      </a:lvl3pPr>
      <a:lvl4pPr algn="ctr" rtl="0" fontAlgn="base">
        <a:spcBef>
          <a:spcPct val="0"/>
        </a:spcBef>
        <a:spcAft>
          <a:spcPct val="0"/>
        </a:spcAft>
        <a:defRPr sz="4000" b="1">
          <a:solidFill>
            <a:srgbClr val="0000FF"/>
          </a:solidFill>
          <a:latin typeface="Arial" charset="0"/>
        </a:defRPr>
      </a:lvl4pPr>
      <a:lvl5pPr algn="ctr" rtl="0" fontAlgn="base">
        <a:spcBef>
          <a:spcPct val="0"/>
        </a:spcBef>
        <a:spcAft>
          <a:spcPct val="0"/>
        </a:spcAft>
        <a:defRPr sz="4000" b="1">
          <a:solidFill>
            <a:srgbClr val="0000FF"/>
          </a:solidFill>
          <a:latin typeface="Arial" charset="0"/>
        </a:defRPr>
      </a:lvl5pPr>
      <a:lvl6pPr marL="457200" algn="ctr" rtl="0" fontAlgn="base">
        <a:spcBef>
          <a:spcPct val="0"/>
        </a:spcBef>
        <a:spcAft>
          <a:spcPct val="0"/>
        </a:spcAft>
        <a:defRPr sz="4000" b="1">
          <a:solidFill>
            <a:srgbClr val="0000FF"/>
          </a:solidFill>
          <a:latin typeface="Arial" charset="0"/>
        </a:defRPr>
      </a:lvl6pPr>
      <a:lvl7pPr marL="914400" algn="ctr" rtl="0" fontAlgn="base">
        <a:spcBef>
          <a:spcPct val="0"/>
        </a:spcBef>
        <a:spcAft>
          <a:spcPct val="0"/>
        </a:spcAft>
        <a:defRPr sz="4000" b="1">
          <a:solidFill>
            <a:srgbClr val="0000FF"/>
          </a:solidFill>
          <a:latin typeface="Arial" charset="0"/>
        </a:defRPr>
      </a:lvl7pPr>
      <a:lvl8pPr marL="1371600" algn="ctr" rtl="0" fontAlgn="base">
        <a:spcBef>
          <a:spcPct val="0"/>
        </a:spcBef>
        <a:spcAft>
          <a:spcPct val="0"/>
        </a:spcAft>
        <a:defRPr sz="4000" b="1">
          <a:solidFill>
            <a:srgbClr val="0000FF"/>
          </a:solidFill>
          <a:latin typeface="Arial" charset="0"/>
        </a:defRPr>
      </a:lvl8pPr>
      <a:lvl9pPr marL="1828800" algn="ctr" rtl="0" fontAlgn="base">
        <a:spcBef>
          <a:spcPct val="0"/>
        </a:spcBef>
        <a:spcAft>
          <a:spcPct val="0"/>
        </a:spcAft>
        <a:defRPr sz="4000" b="1">
          <a:solidFill>
            <a:srgbClr val="0000FF"/>
          </a:solidFill>
          <a:latin typeface="Arial" charset="0"/>
        </a:defRPr>
      </a:lvl9pPr>
    </p:titleStyle>
    <p:bodyStyle>
      <a:lvl1pPr marL="342900" indent="-342900" algn="l" rtl="0" fontAlgn="base">
        <a:spcBef>
          <a:spcPct val="20000"/>
        </a:spcBef>
        <a:spcAft>
          <a:spcPct val="0"/>
        </a:spcAft>
        <a:buClr>
          <a:srgbClr val="0000FF"/>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00FF"/>
        </a:buClr>
        <a:buChar char="–"/>
        <a:defRPr sz="3200">
          <a:solidFill>
            <a:schemeClr val="tx1"/>
          </a:solidFill>
          <a:latin typeface="+mn-lt"/>
        </a:defRPr>
      </a:lvl2pPr>
      <a:lvl3pPr marL="1143000" indent="-228600" algn="l" rtl="0" fontAlgn="base">
        <a:spcBef>
          <a:spcPct val="20000"/>
        </a:spcBef>
        <a:spcAft>
          <a:spcPct val="0"/>
        </a:spcAft>
        <a:buClr>
          <a:srgbClr val="0000FF"/>
        </a:buClr>
        <a:buChar char="•"/>
        <a:defRPr sz="3200">
          <a:solidFill>
            <a:schemeClr val="tx1"/>
          </a:solidFill>
          <a:latin typeface="+mn-lt"/>
        </a:defRPr>
      </a:lvl3pPr>
      <a:lvl4pPr marL="1600200" indent="-228600" algn="l" rtl="0" fontAlgn="base">
        <a:spcBef>
          <a:spcPct val="20000"/>
        </a:spcBef>
        <a:spcAft>
          <a:spcPct val="0"/>
        </a:spcAft>
        <a:buClr>
          <a:srgbClr val="0000FF"/>
        </a:buClr>
        <a:buChar char="–"/>
        <a:defRPr sz="3200">
          <a:solidFill>
            <a:schemeClr val="tx1"/>
          </a:solidFill>
          <a:latin typeface="+mn-lt"/>
        </a:defRPr>
      </a:lvl4pPr>
      <a:lvl5pPr marL="20574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5pPr>
      <a:lvl6pPr marL="25146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6pPr>
      <a:lvl7pPr marL="29718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7pPr>
      <a:lvl8pPr marL="34290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8pPr>
      <a:lvl9pPr marL="38862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lgn="ctr" fontAlgn="base">
              <a:spcBef>
                <a:spcPct val="0"/>
              </a:spcBef>
              <a:spcAft>
                <a:spcPct val="0"/>
              </a:spcAft>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pPr>
            <a:fld id="{B6C83348-D77D-452E-ADFB-2B408FFAC584}"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17362896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Lst>
  <p:timing>
    <p:tnLst>
      <p:par>
        <p:cTn id="1" dur="indefinite" restart="never" nodeType="tmRoot"/>
      </p:par>
    </p:tnLst>
  </p:timing>
  <p:txStyles>
    <p:titleStyle>
      <a:lvl1pPr algn="ctr" rtl="0" fontAlgn="base">
        <a:spcBef>
          <a:spcPct val="0"/>
        </a:spcBef>
        <a:spcAft>
          <a:spcPct val="0"/>
        </a:spcAft>
        <a:defRPr sz="4000" b="1">
          <a:solidFill>
            <a:srgbClr val="0000FF"/>
          </a:solidFill>
          <a:latin typeface="+mj-lt"/>
          <a:ea typeface="+mj-ea"/>
          <a:cs typeface="+mj-cs"/>
        </a:defRPr>
      </a:lvl1pPr>
      <a:lvl2pPr algn="ctr" rtl="0" fontAlgn="base">
        <a:spcBef>
          <a:spcPct val="0"/>
        </a:spcBef>
        <a:spcAft>
          <a:spcPct val="0"/>
        </a:spcAft>
        <a:defRPr sz="4000" b="1">
          <a:solidFill>
            <a:srgbClr val="0000FF"/>
          </a:solidFill>
          <a:latin typeface="Arial" charset="0"/>
        </a:defRPr>
      </a:lvl2pPr>
      <a:lvl3pPr algn="ctr" rtl="0" fontAlgn="base">
        <a:spcBef>
          <a:spcPct val="0"/>
        </a:spcBef>
        <a:spcAft>
          <a:spcPct val="0"/>
        </a:spcAft>
        <a:defRPr sz="4000" b="1">
          <a:solidFill>
            <a:srgbClr val="0000FF"/>
          </a:solidFill>
          <a:latin typeface="Arial" charset="0"/>
        </a:defRPr>
      </a:lvl3pPr>
      <a:lvl4pPr algn="ctr" rtl="0" fontAlgn="base">
        <a:spcBef>
          <a:spcPct val="0"/>
        </a:spcBef>
        <a:spcAft>
          <a:spcPct val="0"/>
        </a:spcAft>
        <a:defRPr sz="4000" b="1">
          <a:solidFill>
            <a:srgbClr val="0000FF"/>
          </a:solidFill>
          <a:latin typeface="Arial" charset="0"/>
        </a:defRPr>
      </a:lvl4pPr>
      <a:lvl5pPr algn="ctr" rtl="0" fontAlgn="base">
        <a:spcBef>
          <a:spcPct val="0"/>
        </a:spcBef>
        <a:spcAft>
          <a:spcPct val="0"/>
        </a:spcAft>
        <a:defRPr sz="4000" b="1">
          <a:solidFill>
            <a:srgbClr val="0000FF"/>
          </a:solidFill>
          <a:latin typeface="Arial" charset="0"/>
        </a:defRPr>
      </a:lvl5pPr>
      <a:lvl6pPr marL="457200" algn="ctr" rtl="0" fontAlgn="base">
        <a:spcBef>
          <a:spcPct val="0"/>
        </a:spcBef>
        <a:spcAft>
          <a:spcPct val="0"/>
        </a:spcAft>
        <a:defRPr sz="4000" b="1">
          <a:solidFill>
            <a:srgbClr val="0000FF"/>
          </a:solidFill>
          <a:latin typeface="Arial" charset="0"/>
        </a:defRPr>
      </a:lvl6pPr>
      <a:lvl7pPr marL="914400" algn="ctr" rtl="0" fontAlgn="base">
        <a:spcBef>
          <a:spcPct val="0"/>
        </a:spcBef>
        <a:spcAft>
          <a:spcPct val="0"/>
        </a:spcAft>
        <a:defRPr sz="4000" b="1">
          <a:solidFill>
            <a:srgbClr val="0000FF"/>
          </a:solidFill>
          <a:latin typeface="Arial" charset="0"/>
        </a:defRPr>
      </a:lvl7pPr>
      <a:lvl8pPr marL="1371600" algn="ctr" rtl="0" fontAlgn="base">
        <a:spcBef>
          <a:spcPct val="0"/>
        </a:spcBef>
        <a:spcAft>
          <a:spcPct val="0"/>
        </a:spcAft>
        <a:defRPr sz="4000" b="1">
          <a:solidFill>
            <a:srgbClr val="0000FF"/>
          </a:solidFill>
          <a:latin typeface="Arial" charset="0"/>
        </a:defRPr>
      </a:lvl8pPr>
      <a:lvl9pPr marL="1828800" algn="ctr" rtl="0" fontAlgn="base">
        <a:spcBef>
          <a:spcPct val="0"/>
        </a:spcBef>
        <a:spcAft>
          <a:spcPct val="0"/>
        </a:spcAft>
        <a:defRPr sz="4000" b="1">
          <a:solidFill>
            <a:srgbClr val="0000FF"/>
          </a:solidFill>
          <a:latin typeface="Arial" charset="0"/>
        </a:defRPr>
      </a:lvl9pPr>
    </p:titleStyle>
    <p:bodyStyle>
      <a:lvl1pPr marL="342900" indent="-342900" algn="l" rtl="0" fontAlgn="base">
        <a:spcBef>
          <a:spcPct val="20000"/>
        </a:spcBef>
        <a:spcAft>
          <a:spcPct val="0"/>
        </a:spcAft>
        <a:buClr>
          <a:srgbClr val="0000FF"/>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00FF"/>
        </a:buClr>
        <a:buChar char="–"/>
        <a:defRPr sz="3200">
          <a:solidFill>
            <a:schemeClr val="tx1"/>
          </a:solidFill>
          <a:latin typeface="+mn-lt"/>
        </a:defRPr>
      </a:lvl2pPr>
      <a:lvl3pPr marL="1143000" indent="-228600" algn="l" rtl="0" fontAlgn="base">
        <a:spcBef>
          <a:spcPct val="20000"/>
        </a:spcBef>
        <a:spcAft>
          <a:spcPct val="0"/>
        </a:spcAft>
        <a:buClr>
          <a:srgbClr val="0000FF"/>
        </a:buClr>
        <a:buChar char="•"/>
        <a:defRPr sz="3200">
          <a:solidFill>
            <a:schemeClr val="tx1"/>
          </a:solidFill>
          <a:latin typeface="+mn-lt"/>
        </a:defRPr>
      </a:lvl3pPr>
      <a:lvl4pPr marL="1600200" indent="-228600" algn="l" rtl="0" fontAlgn="base">
        <a:spcBef>
          <a:spcPct val="20000"/>
        </a:spcBef>
        <a:spcAft>
          <a:spcPct val="0"/>
        </a:spcAft>
        <a:buClr>
          <a:srgbClr val="0000FF"/>
        </a:buClr>
        <a:buChar char="–"/>
        <a:defRPr sz="3200">
          <a:solidFill>
            <a:schemeClr val="tx1"/>
          </a:solidFill>
          <a:latin typeface="+mn-lt"/>
        </a:defRPr>
      </a:lvl4pPr>
      <a:lvl5pPr marL="20574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5pPr>
      <a:lvl6pPr marL="25146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6pPr>
      <a:lvl7pPr marL="29718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7pPr>
      <a:lvl8pPr marL="34290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8pPr>
      <a:lvl9pPr marL="38862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lgn="ctr" fontAlgn="base">
              <a:spcBef>
                <a:spcPct val="0"/>
              </a:spcBef>
              <a:spcAft>
                <a:spcPct val="0"/>
              </a:spcAft>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pPr>
            <a:fld id="{B6C83348-D77D-452E-ADFB-2B408FFAC584}"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2052471"/>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Lst>
  <p:timing>
    <p:tnLst>
      <p:par>
        <p:cTn id="1" dur="indefinite" restart="never" nodeType="tmRoot"/>
      </p:par>
    </p:tnLst>
  </p:timing>
  <p:txStyles>
    <p:titleStyle>
      <a:lvl1pPr algn="ctr" rtl="0" fontAlgn="base">
        <a:spcBef>
          <a:spcPct val="0"/>
        </a:spcBef>
        <a:spcAft>
          <a:spcPct val="0"/>
        </a:spcAft>
        <a:defRPr sz="4000" b="1">
          <a:solidFill>
            <a:srgbClr val="0000FF"/>
          </a:solidFill>
          <a:latin typeface="+mj-lt"/>
          <a:ea typeface="+mj-ea"/>
          <a:cs typeface="+mj-cs"/>
        </a:defRPr>
      </a:lvl1pPr>
      <a:lvl2pPr algn="ctr" rtl="0" fontAlgn="base">
        <a:spcBef>
          <a:spcPct val="0"/>
        </a:spcBef>
        <a:spcAft>
          <a:spcPct val="0"/>
        </a:spcAft>
        <a:defRPr sz="4000" b="1">
          <a:solidFill>
            <a:srgbClr val="0000FF"/>
          </a:solidFill>
          <a:latin typeface="Arial" charset="0"/>
        </a:defRPr>
      </a:lvl2pPr>
      <a:lvl3pPr algn="ctr" rtl="0" fontAlgn="base">
        <a:spcBef>
          <a:spcPct val="0"/>
        </a:spcBef>
        <a:spcAft>
          <a:spcPct val="0"/>
        </a:spcAft>
        <a:defRPr sz="4000" b="1">
          <a:solidFill>
            <a:srgbClr val="0000FF"/>
          </a:solidFill>
          <a:latin typeface="Arial" charset="0"/>
        </a:defRPr>
      </a:lvl3pPr>
      <a:lvl4pPr algn="ctr" rtl="0" fontAlgn="base">
        <a:spcBef>
          <a:spcPct val="0"/>
        </a:spcBef>
        <a:spcAft>
          <a:spcPct val="0"/>
        </a:spcAft>
        <a:defRPr sz="4000" b="1">
          <a:solidFill>
            <a:srgbClr val="0000FF"/>
          </a:solidFill>
          <a:latin typeface="Arial" charset="0"/>
        </a:defRPr>
      </a:lvl4pPr>
      <a:lvl5pPr algn="ctr" rtl="0" fontAlgn="base">
        <a:spcBef>
          <a:spcPct val="0"/>
        </a:spcBef>
        <a:spcAft>
          <a:spcPct val="0"/>
        </a:spcAft>
        <a:defRPr sz="4000" b="1">
          <a:solidFill>
            <a:srgbClr val="0000FF"/>
          </a:solidFill>
          <a:latin typeface="Arial" charset="0"/>
        </a:defRPr>
      </a:lvl5pPr>
      <a:lvl6pPr marL="457200" algn="ctr" rtl="0" fontAlgn="base">
        <a:spcBef>
          <a:spcPct val="0"/>
        </a:spcBef>
        <a:spcAft>
          <a:spcPct val="0"/>
        </a:spcAft>
        <a:defRPr sz="4000" b="1">
          <a:solidFill>
            <a:srgbClr val="0000FF"/>
          </a:solidFill>
          <a:latin typeface="Arial" charset="0"/>
        </a:defRPr>
      </a:lvl6pPr>
      <a:lvl7pPr marL="914400" algn="ctr" rtl="0" fontAlgn="base">
        <a:spcBef>
          <a:spcPct val="0"/>
        </a:spcBef>
        <a:spcAft>
          <a:spcPct val="0"/>
        </a:spcAft>
        <a:defRPr sz="4000" b="1">
          <a:solidFill>
            <a:srgbClr val="0000FF"/>
          </a:solidFill>
          <a:latin typeface="Arial" charset="0"/>
        </a:defRPr>
      </a:lvl7pPr>
      <a:lvl8pPr marL="1371600" algn="ctr" rtl="0" fontAlgn="base">
        <a:spcBef>
          <a:spcPct val="0"/>
        </a:spcBef>
        <a:spcAft>
          <a:spcPct val="0"/>
        </a:spcAft>
        <a:defRPr sz="4000" b="1">
          <a:solidFill>
            <a:srgbClr val="0000FF"/>
          </a:solidFill>
          <a:latin typeface="Arial" charset="0"/>
        </a:defRPr>
      </a:lvl8pPr>
      <a:lvl9pPr marL="1828800" algn="ctr" rtl="0" fontAlgn="base">
        <a:spcBef>
          <a:spcPct val="0"/>
        </a:spcBef>
        <a:spcAft>
          <a:spcPct val="0"/>
        </a:spcAft>
        <a:defRPr sz="4000" b="1">
          <a:solidFill>
            <a:srgbClr val="0000FF"/>
          </a:solidFill>
          <a:latin typeface="Arial" charset="0"/>
        </a:defRPr>
      </a:lvl9pPr>
    </p:titleStyle>
    <p:bodyStyle>
      <a:lvl1pPr marL="342900" indent="-342900" algn="l" rtl="0" fontAlgn="base">
        <a:spcBef>
          <a:spcPct val="20000"/>
        </a:spcBef>
        <a:spcAft>
          <a:spcPct val="0"/>
        </a:spcAft>
        <a:buClr>
          <a:srgbClr val="0000FF"/>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00FF"/>
        </a:buClr>
        <a:buChar char="–"/>
        <a:defRPr sz="3200">
          <a:solidFill>
            <a:schemeClr val="tx1"/>
          </a:solidFill>
          <a:latin typeface="+mn-lt"/>
        </a:defRPr>
      </a:lvl2pPr>
      <a:lvl3pPr marL="1143000" indent="-228600" algn="l" rtl="0" fontAlgn="base">
        <a:spcBef>
          <a:spcPct val="20000"/>
        </a:spcBef>
        <a:spcAft>
          <a:spcPct val="0"/>
        </a:spcAft>
        <a:buClr>
          <a:srgbClr val="0000FF"/>
        </a:buClr>
        <a:buChar char="•"/>
        <a:defRPr sz="3200">
          <a:solidFill>
            <a:schemeClr val="tx1"/>
          </a:solidFill>
          <a:latin typeface="+mn-lt"/>
        </a:defRPr>
      </a:lvl3pPr>
      <a:lvl4pPr marL="1600200" indent="-228600" algn="l" rtl="0" fontAlgn="base">
        <a:spcBef>
          <a:spcPct val="20000"/>
        </a:spcBef>
        <a:spcAft>
          <a:spcPct val="0"/>
        </a:spcAft>
        <a:buClr>
          <a:srgbClr val="0000FF"/>
        </a:buClr>
        <a:buChar char="–"/>
        <a:defRPr sz="3200">
          <a:solidFill>
            <a:schemeClr val="tx1"/>
          </a:solidFill>
          <a:latin typeface="+mn-lt"/>
        </a:defRPr>
      </a:lvl4pPr>
      <a:lvl5pPr marL="20574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5pPr>
      <a:lvl6pPr marL="25146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6pPr>
      <a:lvl7pPr marL="29718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7pPr>
      <a:lvl8pPr marL="34290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8pPr>
      <a:lvl9pPr marL="38862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lgn="ctr" fontAlgn="base">
              <a:spcBef>
                <a:spcPct val="0"/>
              </a:spcBef>
              <a:spcAft>
                <a:spcPct val="0"/>
              </a:spcAft>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pPr>
            <a:fld id="{B6C83348-D77D-452E-ADFB-2B408FFAC584}"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2008803"/>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Lst>
  <p:timing>
    <p:tnLst>
      <p:par>
        <p:cTn id="1" dur="indefinite" restart="never" nodeType="tmRoot"/>
      </p:par>
    </p:tnLst>
  </p:timing>
  <p:txStyles>
    <p:titleStyle>
      <a:lvl1pPr algn="ctr" rtl="0" fontAlgn="base">
        <a:spcBef>
          <a:spcPct val="0"/>
        </a:spcBef>
        <a:spcAft>
          <a:spcPct val="0"/>
        </a:spcAft>
        <a:defRPr sz="4000" b="1">
          <a:solidFill>
            <a:srgbClr val="0000FF"/>
          </a:solidFill>
          <a:latin typeface="+mj-lt"/>
          <a:ea typeface="+mj-ea"/>
          <a:cs typeface="+mj-cs"/>
        </a:defRPr>
      </a:lvl1pPr>
      <a:lvl2pPr algn="ctr" rtl="0" fontAlgn="base">
        <a:spcBef>
          <a:spcPct val="0"/>
        </a:spcBef>
        <a:spcAft>
          <a:spcPct val="0"/>
        </a:spcAft>
        <a:defRPr sz="4000" b="1">
          <a:solidFill>
            <a:srgbClr val="0000FF"/>
          </a:solidFill>
          <a:latin typeface="Arial" charset="0"/>
        </a:defRPr>
      </a:lvl2pPr>
      <a:lvl3pPr algn="ctr" rtl="0" fontAlgn="base">
        <a:spcBef>
          <a:spcPct val="0"/>
        </a:spcBef>
        <a:spcAft>
          <a:spcPct val="0"/>
        </a:spcAft>
        <a:defRPr sz="4000" b="1">
          <a:solidFill>
            <a:srgbClr val="0000FF"/>
          </a:solidFill>
          <a:latin typeface="Arial" charset="0"/>
        </a:defRPr>
      </a:lvl3pPr>
      <a:lvl4pPr algn="ctr" rtl="0" fontAlgn="base">
        <a:spcBef>
          <a:spcPct val="0"/>
        </a:spcBef>
        <a:spcAft>
          <a:spcPct val="0"/>
        </a:spcAft>
        <a:defRPr sz="4000" b="1">
          <a:solidFill>
            <a:srgbClr val="0000FF"/>
          </a:solidFill>
          <a:latin typeface="Arial" charset="0"/>
        </a:defRPr>
      </a:lvl4pPr>
      <a:lvl5pPr algn="ctr" rtl="0" fontAlgn="base">
        <a:spcBef>
          <a:spcPct val="0"/>
        </a:spcBef>
        <a:spcAft>
          <a:spcPct val="0"/>
        </a:spcAft>
        <a:defRPr sz="4000" b="1">
          <a:solidFill>
            <a:srgbClr val="0000FF"/>
          </a:solidFill>
          <a:latin typeface="Arial" charset="0"/>
        </a:defRPr>
      </a:lvl5pPr>
      <a:lvl6pPr marL="457200" algn="ctr" rtl="0" fontAlgn="base">
        <a:spcBef>
          <a:spcPct val="0"/>
        </a:spcBef>
        <a:spcAft>
          <a:spcPct val="0"/>
        </a:spcAft>
        <a:defRPr sz="4000" b="1">
          <a:solidFill>
            <a:srgbClr val="0000FF"/>
          </a:solidFill>
          <a:latin typeface="Arial" charset="0"/>
        </a:defRPr>
      </a:lvl6pPr>
      <a:lvl7pPr marL="914400" algn="ctr" rtl="0" fontAlgn="base">
        <a:spcBef>
          <a:spcPct val="0"/>
        </a:spcBef>
        <a:spcAft>
          <a:spcPct val="0"/>
        </a:spcAft>
        <a:defRPr sz="4000" b="1">
          <a:solidFill>
            <a:srgbClr val="0000FF"/>
          </a:solidFill>
          <a:latin typeface="Arial" charset="0"/>
        </a:defRPr>
      </a:lvl7pPr>
      <a:lvl8pPr marL="1371600" algn="ctr" rtl="0" fontAlgn="base">
        <a:spcBef>
          <a:spcPct val="0"/>
        </a:spcBef>
        <a:spcAft>
          <a:spcPct val="0"/>
        </a:spcAft>
        <a:defRPr sz="4000" b="1">
          <a:solidFill>
            <a:srgbClr val="0000FF"/>
          </a:solidFill>
          <a:latin typeface="Arial" charset="0"/>
        </a:defRPr>
      </a:lvl8pPr>
      <a:lvl9pPr marL="1828800" algn="ctr" rtl="0" fontAlgn="base">
        <a:spcBef>
          <a:spcPct val="0"/>
        </a:spcBef>
        <a:spcAft>
          <a:spcPct val="0"/>
        </a:spcAft>
        <a:defRPr sz="4000" b="1">
          <a:solidFill>
            <a:srgbClr val="0000FF"/>
          </a:solidFill>
          <a:latin typeface="Arial" charset="0"/>
        </a:defRPr>
      </a:lvl9pPr>
    </p:titleStyle>
    <p:bodyStyle>
      <a:lvl1pPr marL="342900" indent="-342900" algn="l" rtl="0" fontAlgn="base">
        <a:spcBef>
          <a:spcPct val="20000"/>
        </a:spcBef>
        <a:spcAft>
          <a:spcPct val="0"/>
        </a:spcAft>
        <a:buClr>
          <a:srgbClr val="0000FF"/>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00FF"/>
        </a:buClr>
        <a:buChar char="–"/>
        <a:defRPr sz="3200">
          <a:solidFill>
            <a:schemeClr val="tx1"/>
          </a:solidFill>
          <a:latin typeface="+mn-lt"/>
        </a:defRPr>
      </a:lvl2pPr>
      <a:lvl3pPr marL="1143000" indent="-228600" algn="l" rtl="0" fontAlgn="base">
        <a:spcBef>
          <a:spcPct val="20000"/>
        </a:spcBef>
        <a:spcAft>
          <a:spcPct val="0"/>
        </a:spcAft>
        <a:buClr>
          <a:srgbClr val="0000FF"/>
        </a:buClr>
        <a:buChar char="•"/>
        <a:defRPr sz="3200">
          <a:solidFill>
            <a:schemeClr val="tx1"/>
          </a:solidFill>
          <a:latin typeface="+mn-lt"/>
        </a:defRPr>
      </a:lvl3pPr>
      <a:lvl4pPr marL="1600200" indent="-228600" algn="l" rtl="0" fontAlgn="base">
        <a:spcBef>
          <a:spcPct val="20000"/>
        </a:spcBef>
        <a:spcAft>
          <a:spcPct val="0"/>
        </a:spcAft>
        <a:buClr>
          <a:srgbClr val="0000FF"/>
        </a:buClr>
        <a:buChar char="–"/>
        <a:defRPr sz="3200">
          <a:solidFill>
            <a:schemeClr val="tx1"/>
          </a:solidFill>
          <a:latin typeface="+mn-lt"/>
        </a:defRPr>
      </a:lvl4pPr>
      <a:lvl5pPr marL="20574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5pPr>
      <a:lvl6pPr marL="25146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6pPr>
      <a:lvl7pPr marL="29718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7pPr>
      <a:lvl8pPr marL="34290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8pPr>
      <a:lvl9pPr marL="3886200" indent="-228600" algn="l" rtl="0" fontAlgn="base">
        <a:spcBef>
          <a:spcPct val="20000"/>
        </a:spcBef>
        <a:spcAft>
          <a:spcPct val="0"/>
        </a:spcAft>
        <a:buClr>
          <a:srgbClr val="0000FF"/>
        </a:buClr>
        <a:buFont typeface="Times New Roman" pitchFamily="18" charset="0"/>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5.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1.xml"/><Relationship Id="rId1" Type="http://schemas.openxmlformats.org/officeDocument/2006/relationships/slideLayout" Target="../slideLayouts/slideLayout75.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55.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15.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9.png"/><Relationship Id="rId1" Type="http://schemas.openxmlformats.org/officeDocument/2006/relationships/slideLayout" Target="../slideLayouts/slideLayout1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hyperlink" Target="http://www.iisd.org/" TargetMode="External"/><Relationship Id="rId4" Type="http://schemas.openxmlformats.org/officeDocument/2006/relationships/hyperlink" Target="mailto:droy@iisd.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winnipeg.iisd.ca\redirected$\rgrosshans\My Documents\#2 DESKTOP LAPTOP FOLDER\Photos and Images for MEDIA\Wetland and research sites\cattail closeup.JPG"/>
          <p:cNvPicPr/>
          <p:nvPr/>
        </p:nvPicPr>
        <p:blipFill rotWithShape="1">
          <a:blip r:embed="rId2" cstate="email">
            <a:extLst>
              <a:ext uri="{28A0092B-C50C-407E-A947-70E740481C1C}">
                <a14:useLocalDpi xmlns:a14="http://schemas.microsoft.com/office/drawing/2010/main"/>
              </a:ext>
            </a:extLst>
          </a:blip>
          <a:srcRect/>
          <a:stretch/>
        </p:blipFill>
        <p:spPr bwMode="auto">
          <a:xfrm>
            <a:off x="0" y="-27384"/>
            <a:ext cx="9164165" cy="3598357"/>
          </a:xfrm>
          <a:prstGeom prst="rect">
            <a:avLst/>
          </a:prstGeom>
          <a:noFill/>
          <a:ln>
            <a:noFill/>
          </a:ln>
        </p:spPr>
      </p:pic>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0" y="3570973"/>
            <a:ext cx="9144000" cy="328702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ctrTitle" idx="4294967295"/>
          </p:nvPr>
        </p:nvSpPr>
        <p:spPr>
          <a:xfrm>
            <a:off x="179512" y="1268760"/>
            <a:ext cx="6480720" cy="1224136"/>
          </a:xfrm>
          <a:prstGeom prst="rect">
            <a:avLst/>
          </a:prstGeom>
          <a:solidFill>
            <a:schemeClr val="bg1">
              <a:alpha val="50000"/>
            </a:schemeClr>
          </a:solidFill>
        </p:spPr>
        <p:txBody>
          <a:bodyPr>
            <a:noAutofit/>
          </a:bodyPr>
          <a:lstStyle/>
          <a:p>
            <a:pPr algn="l"/>
            <a:r>
              <a:rPr lang="en-CA" sz="3600" b="1" dirty="0" smtClean="0">
                <a:latin typeface="Candara" pitchFamily="34" charset="0"/>
              </a:rPr>
              <a:t>Watershed-based </a:t>
            </a:r>
            <a:r>
              <a:rPr lang="en-CA" sz="3600" b="1" dirty="0" err="1" smtClean="0">
                <a:latin typeface="Candara" pitchFamily="34" charset="0"/>
              </a:rPr>
              <a:t>Bioeconomies</a:t>
            </a:r>
            <a:endParaRPr lang="en-CA" sz="3600" b="1" dirty="0">
              <a:latin typeface="Candara" pitchFamily="34" charset="0"/>
            </a:endParaRPr>
          </a:p>
        </p:txBody>
      </p:sp>
      <p:sp>
        <p:nvSpPr>
          <p:cNvPr id="3" name="Subtitle 2"/>
          <p:cNvSpPr>
            <a:spLocks noGrp="1"/>
          </p:cNvSpPr>
          <p:nvPr>
            <p:ph type="subTitle" idx="4294967295"/>
          </p:nvPr>
        </p:nvSpPr>
        <p:spPr>
          <a:xfrm>
            <a:off x="143508" y="2708921"/>
            <a:ext cx="8856984" cy="792088"/>
          </a:xfrm>
          <a:prstGeom prst="rect">
            <a:avLst/>
          </a:prstGeom>
          <a:solidFill>
            <a:schemeClr val="bg1">
              <a:alpha val="50000"/>
            </a:schemeClr>
          </a:solidFill>
        </p:spPr>
        <p:txBody>
          <a:bodyPr>
            <a:normAutofit/>
          </a:bodyPr>
          <a:lstStyle/>
          <a:p>
            <a:pPr marL="0" indent="0">
              <a:buNone/>
            </a:pPr>
            <a:r>
              <a:rPr lang="en-CA" sz="2600" b="1" dirty="0" smtClean="0"/>
              <a:t>Implementing watershed management for multiple benefits</a:t>
            </a:r>
            <a:endParaRPr lang="en-CA" sz="2600" b="1" dirty="0"/>
          </a:p>
        </p:txBody>
      </p:sp>
      <p:pic>
        <p:nvPicPr>
          <p:cNvPr id="5" name="Picture 4" descr="C:\Users\kclark\Desktop\IISD_Report_Footer.png"/>
          <p:cNvPicPr/>
          <p:nvPr/>
        </p:nvPicPr>
        <p:blipFill rotWithShape="1">
          <a:blip r:embed="rId4" cstate="email">
            <a:extLst>
              <a:ext uri="{28A0092B-C50C-407E-A947-70E740481C1C}">
                <a14:useLocalDpi xmlns:a14="http://schemas.microsoft.com/office/drawing/2010/main"/>
              </a:ext>
            </a:extLst>
          </a:blip>
          <a:srcRect/>
          <a:stretch/>
        </p:blipFill>
        <p:spPr bwMode="auto">
          <a:xfrm>
            <a:off x="0" y="5472608"/>
            <a:ext cx="9144000" cy="1385392"/>
          </a:xfrm>
          <a:prstGeom prst="rect">
            <a:avLst/>
          </a:prstGeom>
          <a:noFill/>
          <a:ln>
            <a:noFill/>
          </a:ln>
        </p:spPr>
      </p:pic>
      <p:sp>
        <p:nvSpPr>
          <p:cNvPr id="7" name="Text Box 22"/>
          <p:cNvSpPr txBox="1"/>
          <p:nvPr/>
        </p:nvSpPr>
        <p:spPr>
          <a:xfrm>
            <a:off x="990125" y="6319155"/>
            <a:ext cx="6963485" cy="441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CA" sz="1400" b="1" dirty="0" smtClean="0">
                <a:solidFill>
                  <a:srgbClr val="FFFFFF"/>
                </a:solidFill>
                <a:effectLst/>
                <a:ea typeface="Calibri"/>
                <a:cs typeface="Calibri"/>
              </a:rPr>
              <a:t>www.iisd.org	 ©2015 The International Institute for Sustainable Development</a:t>
            </a:r>
            <a:endParaRPr lang="en-CA" sz="1400" b="1" dirty="0">
              <a:effectLst/>
              <a:ea typeface="Calibri"/>
              <a:cs typeface="Times New Roman"/>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0232" y="70438"/>
            <a:ext cx="2384707" cy="491846"/>
          </a:xfrm>
          <a:prstGeom prst="rect">
            <a:avLst/>
          </a:prstGeom>
        </p:spPr>
      </p:pic>
      <p:sp>
        <p:nvSpPr>
          <p:cNvPr id="10" name="Subtitle 2"/>
          <p:cNvSpPr txBox="1">
            <a:spLocks/>
          </p:cNvSpPr>
          <p:nvPr/>
        </p:nvSpPr>
        <p:spPr>
          <a:xfrm>
            <a:off x="143508" y="3659851"/>
            <a:ext cx="8856984" cy="792088"/>
          </a:xfrm>
          <a:prstGeom prst="rect">
            <a:avLst/>
          </a:prstGeom>
          <a:solidFill>
            <a:schemeClr val="bg1">
              <a:alpha val="50000"/>
            </a:schemeClr>
          </a:solidFill>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600" b="1" dirty="0" smtClean="0"/>
              <a:t>Dimple Roy</a:t>
            </a:r>
          </a:p>
          <a:p>
            <a:pPr marL="0" indent="0">
              <a:buFont typeface="Arial" pitchFamily="34" charset="0"/>
              <a:buNone/>
            </a:pPr>
            <a:r>
              <a:rPr lang="en-CA" sz="2600" b="1" dirty="0" smtClean="0"/>
              <a:t>Director, Water Program</a:t>
            </a:r>
            <a:endParaRPr lang="en-CA" sz="2600" b="1" dirty="0"/>
          </a:p>
        </p:txBody>
      </p:sp>
    </p:spTree>
    <p:extLst>
      <p:ext uri="{BB962C8B-B14F-4D97-AF65-F5344CB8AC3E}">
        <p14:creationId xmlns:p14="http://schemas.microsoft.com/office/powerpoint/2010/main" val="115650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dscn195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2007 cattail harvester"/>
          <p:cNvPicPr>
            <a:picLocks noChangeAspect="1" noChangeArrowheads="1"/>
          </p:cNvPicPr>
          <p:nvPr/>
        </p:nvPicPr>
        <p:blipFill>
          <a:blip r:embed="rId4" cstate="email">
            <a:lum contrast="14000"/>
            <a:extLst>
              <a:ext uri="{28A0092B-C50C-407E-A947-70E740481C1C}">
                <a14:useLocalDpi xmlns:a14="http://schemas.microsoft.com/office/drawing/2010/main"/>
              </a:ext>
            </a:extLst>
          </a:blip>
          <a:srcRect/>
          <a:stretch>
            <a:fillRect/>
          </a:stretch>
        </p:blipFill>
        <p:spPr bwMode="auto">
          <a:xfrm>
            <a:off x="179513" y="168946"/>
            <a:ext cx="4191794" cy="31442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2" name="Text Box 10"/>
          <p:cNvSpPr txBox="1">
            <a:spLocks noChangeArrowheads="1"/>
          </p:cNvSpPr>
          <p:nvPr/>
        </p:nvSpPr>
        <p:spPr bwMode="auto">
          <a:xfrm>
            <a:off x="179512" y="3429000"/>
            <a:ext cx="8850179" cy="3477875"/>
          </a:xfrm>
          <a:prstGeom prst="rect">
            <a:avLst/>
          </a:prstGeom>
          <a:solidFill>
            <a:schemeClr val="bg1">
              <a:alpha val="70000"/>
            </a:schemeClr>
          </a:solidFill>
          <a:ln>
            <a:noFill/>
          </a:ln>
          <a:effectLst/>
          <a:extLst/>
        </p:spPr>
        <p:txBody>
          <a:bodyPr wrap="square">
            <a:spAutoFit/>
          </a:bodyPr>
          <a:lstStyle>
            <a:lvl1pPr marL="180975" indent="-180975">
              <a:defRPr>
                <a:solidFill>
                  <a:schemeClr val="tx1"/>
                </a:solidFill>
                <a:latin typeface="Calibri" pitchFamily="34" charset="0"/>
                <a:cs typeface="Arial" charset="0"/>
              </a:defRPr>
            </a:lvl1pPr>
            <a:lvl2pPr marL="541338">
              <a:defRPr>
                <a:solidFill>
                  <a:schemeClr val="tx1"/>
                </a:solidFill>
                <a:latin typeface="Calibri" pitchFamily="34" charset="0"/>
                <a:cs typeface="Arial" charset="0"/>
              </a:defRPr>
            </a:lvl2pPr>
            <a:lvl3pPr>
              <a:defRPr>
                <a:solidFill>
                  <a:schemeClr val="tx1"/>
                </a:solidFill>
                <a:latin typeface="Calibri" pitchFamily="34" charset="0"/>
                <a:cs typeface="Arial" charset="0"/>
              </a:defRPr>
            </a:lvl3pPr>
            <a:lvl4pPr>
              <a:defRPr>
                <a:solidFill>
                  <a:schemeClr val="tx1"/>
                </a:solidFill>
                <a:latin typeface="Calibri" pitchFamily="34" charset="0"/>
                <a:cs typeface="Arial" charset="0"/>
              </a:defRPr>
            </a:lvl4pPr>
            <a:lvl5pPr>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marL="342900" indent="-342900" fontAlgn="base">
              <a:spcBef>
                <a:spcPct val="50000"/>
              </a:spcBef>
              <a:spcAft>
                <a:spcPct val="0"/>
              </a:spcAft>
              <a:buSzPct val="125000"/>
              <a:buFont typeface="Arial" pitchFamily="34" charset="0"/>
              <a:buChar char="•"/>
            </a:pPr>
            <a:r>
              <a:rPr lang="en-US" sz="2000" b="1" dirty="0" smtClean="0">
                <a:solidFill>
                  <a:srgbClr val="000000"/>
                </a:solidFill>
              </a:rPr>
              <a:t>Wetland plants act as great sponges, absorbing nutrients for their growth, but releasing them again if not harvested.</a:t>
            </a:r>
          </a:p>
          <a:p>
            <a:pPr marL="342900" indent="-342900" fontAlgn="base">
              <a:spcBef>
                <a:spcPct val="50000"/>
              </a:spcBef>
              <a:spcAft>
                <a:spcPct val="0"/>
              </a:spcAft>
              <a:buSzPct val="125000"/>
              <a:buFont typeface="Arial" pitchFamily="34" charset="0"/>
              <a:buChar char="•"/>
            </a:pPr>
            <a:r>
              <a:rPr lang="en-US" sz="2000" dirty="0" smtClean="0">
                <a:solidFill>
                  <a:srgbClr val="000000"/>
                </a:solidFill>
              </a:rPr>
              <a:t>Cattail plants absorb nutrients through roots – phosphorus (P) and nitrogen (N), and s</a:t>
            </a:r>
            <a:r>
              <a:rPr lang="en-CA" sz="2000" dirty="0" err="1" smtClean="0">
                <a:solidFill>
                  <a:srgbClr val="000000"/>
                </a:solidFill>
              </a:rPr>
              <a:t>equester</a:t>
            </a:r>
            <a:r>
              <a:rPr lang="en-CA" sz="2000" dirty="0" smtClean="0">
                <a:solidFill>
                  <a:srgbClr val="000000"/>
                </a:solidFill>
              </a:rPr>
              <a:t> carbon </a:t>
            </a:r>
            <a:r>
              <a:rPr lang="en-CA" sz="2000" dirty="0">
                <a:solidFill>
                  <a:srgbClr val="000000"/>
                </a:solidFill>
              </a:rPr>
              <a:t>from the </a:t>
            </a:r>
            <a:r>
              <a:rPr lang="en-CA" sz="2000" dirty="0" smtClean="0">
                <a:solidFill>
                  <a:srgbClr val="000000"/>
                </a:solidFill>
              </a:rPr>
              <a:t>air </a:t>
            </a:r>
            <a:r>
              <a:rPr lang="en-CA" dirty="0" smtClean="0">
                <a:solidFill>
                  <a:srgbClr val="000000"/>
                </a:solidFill>
              </a:rPr>
              <a:t>(CO2</a:t>
            </a:r>
            <a:r>
              <a:rPr lang="en-CA" sz="2000" dirty="0" smtClean="0">
                <a:solidFill>
                  <a:srgbClr val="000000"/>
                </a:solidFill>
              </a:rPr>
              <a:t>)</a:t>
            </a:r>
          </a:p>
          <a:p>
            <a:pPr marL="342900" indent="-342900" fontAlgn="base">
              <a:spcBef>
                <a:spcPct val="50000"/>
              </a:spcBef>
              <a:spcAft>
                <a:spcPct val="0"/>
              </a:spcAft>
              <a:buSzPct val="125000"/>
              <a:buFont typeface="Arial" pitchFamily="34" charset="0"/>
              <a:buChar char="•"/>
            </a:pPr>
            <a:r>
              <a:rPr lang="en-US" sz="2000" b="1" dirty="0" smtClean="0">
                <a:solidFill>
                  <a:srgbClr val="000000"/>
                </a:solidFill>
              </a:rPr>
              <a:t>If harvested, these fast growing plants act as a source of sustainable renewable biomass </a:t>
            </a:r>
            <a:r>
              <a:rPr lang="en-US" sz="2000" b="1" dirty="0">
                <a:solidFill>
                  <a:srgbClr val="000000"/>
                </a:solidFill>
              </a:rPr>
              <a:t>for bioenergy and </a:t>
            </a:r>
            <a:r>
              <a:rPr lang="en-US" sz="2000" b="1" dirty="0" smtClean="0">
                <a:solidFill>
                  <a:srgbClr val="000000"/>
                </a:solidFill>
              </a:rPr>
              <a:t>higher value </a:t>
            </a:r>
            <a:r>
              <a:rPr lang="en-US" sz="2000" b="1" dirty="0" err="1" smtClean="0">
                <a:solidFill>
                  <a:srgbClr val="000000"/>
                </a:solidFill>
              </a:rPr>
              <a:t>bioproducts</a:t>
            </a:r>
            <a:endParaRPr lang="en-US" sz="2000" b="1" dirty="0" smtClean="0">
              <a:solidFill>
                <a:srgbClr val="000000"/>
              </a:solidFill>
            </a:endParaRPr>
          </a:p>
          <a:p>
            <a:pPr marL="342900" indent="-342900" fontAlgn="base">
              <a:spcBef>
                <a:spcPct val="50000"/>
              </a:spcBef>
              <a:spcAft>
                <a:spcPct val="0"/>
              </a:spcAft>
              <a:buSzPct val="125000"/>
              <a:buFont typeface="Arial" pitchFamily="34" charset="0"/>
              <a:buChar char="•"/>
            </a:pPr>
            <a:r>
              <a:rPr lang="en-US" sz="2000" dirty="0" smtClean="0">
                <a:solidFill>
                  <a:srgbClr val="000000"/>
                </a:solidFill>
              </a:rPr>
              <a:t>Combines bioremediation with habitat renewal and GHG reductions</a:t>
            </a:r>
          </a:p>
          <a:p>
            <a:pPr marL="342900" indent="-342900" fontAlgn="base">
              <a:spcBef>
                <a:spcPct val="50000"/>
              </a:spcBef>
              <a:spcAft>
                <a:spcPct val="0"/>
              </a:spcAft>
              <a:buSzPct val="125000"/>
              <a:buFont typeface="Arial" pitchFamily="34" charset="0"/>
              <a:buChar char="•"/>
            </a:pPr>
            <a:r>
              <a:rPr lang="en-CA" sz="2000" dirty="0">
                <a:solidFill>
                  <a:srgbClr val="000000"/>
                </a:solidFill>
              </a:rPr>
              <a:t>Fundamental concept - </a:t>
            </a:r>
            <a:r>
              <a:rPr lang="en-CA" sz="2000" b="1" i="1" dirty="0">
                <a:solidFill>
                  <a:srgbClr val="000000"/>
                </a:solidFill>
              </a:rPr>
              <a:t>we’re turning a waste/pollution stream into an input for sustainable biomaterial production – key building block of the Bioeconomy</a:t>
            </a:r>
            <a:r>
              <a:rPr lang="en-CA" sz="2000" b="1" i="1" dirty="0" smtClean="0">
                <a:solidFill>
                  <a:srgbClr val="000000"/>
                </a:solidFill>
              </a:rPr>
              <a:t>.</a:t>
            </a:r>
            <a:endParaRPr lang="en-CA" sz="2000" b="1" dirty="0">
              <a:solidFill>
                <a:srgbClr val="000000"/>
              </a:solidFill>
            </a:endParaRPr>
          </a:p>
        </p:txBody>
      </p:sp>
      <p:sp>
        <p:nvSpPr>
          <p:cNvPr id="28683" name="Title 1"/>
          <p:cNvSpPr>
            <a:spLocks/>
          </p:cNvSpPr>
          <p:nvPr/>
        </p:nvSpPr>
        <p:spPr bwMode="auto">
          <a:xfrm>
            <a:off x="5003676" y="168946"/>
            <a:ext cx="3960812" cy="1528278"/>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CA" sz="3200" b="1" dirty="0" smtClean="0">
                <a:solidFill>
                  <a:srgbClr val="000000"/>
                </a:solidFill>
                <a:effectLst>
                  <a:outerShdw blurRad="50800" dist="38100" dir="2700000" algn="tl" rotWithShape="0">
                    <a:prstClr val="black">
                      <a:alpha val="40000"/>
                    </a:prstClr>
                  </a:outerShdw>
                </a:effectLst>
                <a:latin typeface="Century Gothic" pitchFamily="34" charset="0"/>
                <a:ea typeface="+mj-ea"/>
                <a:cs typeface="+mj-cs"/>
              </a:rPr>
              <a:t>IISDs Nutrient-Bioenergy Project </a:t>
            </a:r>
            <a:r>
              <a:rPr lang="en-CA" sz="2400" b="1" dirty="0" smtClean="0">
                <a:solidFill>
                  <a:srgbClr val="000000"/>
                </a:solidFill>
                <a:effectLst>
                  <a:outerShdw blurRad="50800" dist="38100" dir="2700000" algn="tl" rotWithShape="0">
                    <a:prstClr val="black">
                      <a:alpha val="40000"/>
                    </a:prstClr>
                  </a:outerShdw>
                </a:effectLst>
                <a:latin typeface="Century Gothic" pitchFamily="34" charset="0"/>
                <a:ea typeface="+mj-ea"/>
                <a:cs typeface="+mj-cs"/>
              </a:rPr>
              <a:t>(2006-2010)</a:t>
            </a:r>
            <a:endParaRPr lang="en-CA" sz="2400" b="1" dirty="0">
              <a:solidFill>
                <a:srgbClr val="000000"/>
              </a:solidFill>
              <a:effectLst>
                <a:outerShdw blurRad="50800" dist="38100" dir="2700000" algn="tl" rotWithShape="0">
                  <a:prstClr val="black">
                    <a:alpha val="40000"/>
                  </a:prstClr>
                </a:outerShdw>
              </a:effectLst>
              <a:latin typeface="Century Gothic" pitchFamily="34" charset="0"/>
              <a:ea typeface="+mj-ea"/>
              <a:cs typeface="+mj-cs"/>
            </a:endParaRPr>
          </a:p>
        </p:txBody>
      </p:sp>
      <p:sp>
        <p:nvSpPr>
          <p:cNvPr id="28685" name="Text Box 13"/>
          <p:cNvSpPr txBox="1">
            <a:spLocks noChangeArrowheads="1"/>
          </p:cNvSpPr>
          <p:nvPr/>
        </p:nvSpPr>
        <p:spPr bwMode="auto">
          <a:xfrm>
            <a:off x="568451" y="1300459"/>
            <a:ext cx="319087"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b="1" dirty="0">
                <a:solidFill>
                  <a:srgbClr val="FFFFFF"/>
                </a:solidFill>
              </a:rPr>
              <a:t>P</a:t>
            </a:r>
          </a:p>
        </p:txBody>
      </p:sp>
      <p:sp>
        <p:nvSpPr>
          <p:cNvPr id="28686" name="Text Box 14"/>
          <p:cNvSpPr txBox="1">
            <a:spLocks noChangeArrowheads="1"/>
          </p:cNvSpPr>
          <p:nvPr/>
        </p:nvSpPr>
        <p:spPr bwMode="auto">
          <a:xfrm>
            <a:off x="2152776" y="1229021"/>
            <a:ext cx="319087"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b="1">
                <a:solidFill>
                  <a:srgbClr val="FFFFFF"/>
                </a:solidFill>
              </a:rPr>
              <a:t>P</a:t>
            </a:r>
          </a:p>
        </p:txBody>
      </p:sp>
      <p:sp>
        <p:nvSpPr>
          <p:cNvPr id="28687" name="Text Box 15"/>
          <p:cNvSpPr txBox="1">
            <a:spLocks noChangeArrowheads="1"/>
          </p:cNvSpPr>
          <p:nvPr/>
        </p:nvSpPr>
        <p:spPr bwMode="auto">
          <a:xfrm>
            <a:off x="2729038" y="1229021"/>
            <a:ext cx="319088"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b="1">
                <a:solidFill>
                  <a:srgbClr val="FFFFFF"/>
                </a:solidFill>
              </a:rPr>
              <a:t>P</a:t>
            </a:r>
          </a:p>
        </p:txBody>
      </p:sp>
      <p:sp>
        <p:nvSpPr>
          <p:cNvPr id="28688" name="Text Box 16"/>
          <p:cNvSpPr txBox="1">
            <a:spLocks noChangeArrowheads="1"/>
          </p:cNvSpPr>
          <p:nvPr/>
        </p:nvSpPr>
        <p:spPr bwMode="auto">
          <a:xfrm>
            <a:off x="3305301" y="1229021"/>
            <a:ext cx="319087"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b="1">
                <a:solidFill>
                  <a:srgbClr val="FFFFFF"/>
                </a:solidFill>
              </a:rPr>
              <a:t>P</a:t>
            </a:r>
          </a:p>
        </p:txBody>
      </p:sp>
      <p:sp>
        <p:nvSpPr>
          <p:cNvPr id="28689" name="Text Box 17"/>
          <p:cNvSpPr txBox="1">
            <a:spLocks noChangeArrowheads="1"/>
          </p:cNvSpPr>
          <p:nvPr/>
        </p:nvSpPr>
        <p:spPr bwMode="auto">
          <a:xfrm>
            <a:off x="961492" y="1236481"/>
            <a:ext cx="319088"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b="1" dirty="0">
                <a:solidFill>
                  <a:srgbClr val="FFFFFF"/>
                </a:solidFill>
              </a:rPr>
              <a:t>P</a:t>
            </a:r>
          </a:p>
        </p:txBody>
      </p:sp>
      <p:grpSp>
        <p:nvGrpSpPr>
          <p:cNvPr id="16" name="Group 15"/>
          <p:cNvGrpSpPr>
            <a:grpSpLocks/>
          </p:cNvGrpSpPr>
          <p:nvPr/>
        </p:nvGrpSpPr>
        <p:grpSpPr bwMode="auto">
          <a:xfrm>
            <a:off x="4015627" y="1759634"/>
            <a:ext cx="1112745" cy="736251"/>
            <a:chOff x="2245" y="1298"/>
            <a:chExt cx="953" cy="635"/>
          </a:xfrm>
          <a:solidFill>
            <a:schemeClr val="bg1"/>
          </a:solidFill>
        </p:grpSpPr>
        <p:sp>
          <p:nvSpPr>
            <p:cNvPr id="17" name="AutoShape 13"/>
            <p:cNvSpPr>
              <a:spLocks noChangeArrowheads="1"/>
            </p:cNvSpPr>
            <p:nvPr/>
          </p:nvSpPr>
          <p:spPr bwMode="auto">
            <a:xfrm rot="10800000">
              <a:off x="2245" y="1298"/>
              <a:ext cx="953" cy="635"/>
            </a:xfrm>
            <a:prstGeom prst="rightArrow">
              <a:avLst>
                <a:gd name="adj1" fmla="val 50000"/>
                <a:gd name="adj2" fmla="val 3752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fontAlgn="base">
                <a:spcBef>
                  <a:spcPct val="0"/>
                </a:spcBef>
                <a:spcAft>
                  <a:spcPct val="0"/>
                </a:spcAft>
              </a:pPr>
              <a:endParaRPr lang="en-US" sz="1600" baseline="-25000">
                <a:solidFill>
                  <a:srgbClr val="000000"/>
                </a:solidFill>
              </a:endParaRPr>
            </a:p>
          </p:txBody>
        </p:sp>
        <p:sp>
          <p:nvSpPr>
            <p:cNvPr id="18" name="Text Box 14"/>
            <p:cNvSpPr txBox="1">
              <a:spLocks noChangeArrowheads="1"/>
            </p:cNvSpPr>
            <p:nvPr/>
          </p:nvSpPr>
          <p:spPr bwMode="auto">
            <a:xfrm>
              <a:off x="2381" y="1492"/>
              <a:ext cx="745"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dirty="0">
                  <a:solidFill>
                    <a:srgbClr val="000000"/>
                  </a:solidFill>
                </a:rPr>
                <a:t>P  N  CO</a:t>
              </a:r>
              <a:r>
                <a:rPr lang="en-US" sz="1600" baseline="-25000" dirty="0">
                  <a:solidFill>
                    <a:srgbClr val="000000"/>
                  </a:solidFill>
                </a:rPr>
                <a:t>2</a:t>
              </a:r>
            </a:p>
          </p:txBody>
        </p:sp>
      </p:grpSp>
      <p:sp>
        <p:nvSpPr>
          <p:cNvPr id="19" name="Text Box 19"/>
          <p:cNvSpPr txBox="1">
            <a:spLocks noChangeArrowheads="1"/>
          </p:cNvSpPr>
          <p:nvPr/>
        </p:nvSpPr>
        <p:spPr bwMode="auto">
          <a:xfrm>
            <a:off x="279525" y="260648"/>
            <a:ext cx="1771650" cy="366712"/>
          </a:xfrm>
          <a:prstGeom prst="rect">
            <a:avLst/>
          </a:prstGeom>
          <a:solidFill>
            <a:schemeClr val="bg1"/>
          </a:solidFill>
          <a:ln>
            <a:noFill/>
          </a:ln>
          <a:effectLst/>
        </p:spPr>
        <p:txBody>
          <a:bodyPr wrap="none">
            <a:spAutoFit/>
          </a:bodyPr>
          <a:lstStyle/>
          <a:p>
            <a:pPr algn="ctr" fontAlgn="base">
              <a:spcBef>
                <a:spcPct val="0"/>
              </a:spcBef>
              <a:spcAft>
                <a:spcPct val="0"/>
              </a:spcAft>
            </a:pPr>
            <a:r>
              <a:rPr lang="en-US" sz="1600" dirty="0">
                <a:solidFill>
                  <a:srgbClr val="000000"/>
                </a:solidFill>
              </a:rPr>
              <a:t>Cattail Biomass</a:t>
            </a:r>
          </a:p>
        </p:txBody>
      </p:sp>
    </p:spTree>
    <p:extLst>
      <p:ext uri="{BB962C8B-B14F-4D97-AF65-F5344CB8AC3E}">
        <p14:creationId xmlns:p14="http://schemas.microsoft.com/office/powerpoint/2010/main" val="3101758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685"/>
                                        </p:tgtEl>
                                        <p:attrNameLst>
                                          <p:attrName>style.visibility</p:attrName>
                                        </p:attrNameLst>
                                      </p:cBhvr>
                                      <p:to>
                                        <p:strVal val="visible"/>
                                      </p:to>
                                    </p:set>
                                    <p:animEffect transition="in" filter="dissolve">
                                      <p:cBhvr>
                                        <p:cTn id="11" dur="500"/>
                                        <p:tgtEl>
                                          <p:spTgt spid="28685"/>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687"/>
                                        </p:tgtEl>
                                        <p:attrNameLst>
                                          <p:attrName>style.visibility</p:attrName>
                                        </p:attrNameLst>
                                      </p:cBhvr>
                                      <p:to>
                                        <p:strVal val="visible"/>
                                      </p:to>
                                    </p:set>
                                    <p:animEffect transition="in" filter="dissolve">
                                      <p:cBhvr>
                                        <p:cTn id="15" dur="500"/>
                                        <p:tgtEl>
                                          <p:spTgt spid="28687"/>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8686"/>
                                        </p:tgtEl>
                                        <p:attrNameLst>
                                          <p:attrName>style.visibility</p:attrName>
                                        </p:attrNameLst>
                                      </p:cBhvr>
                                      <p:to>
                                        <p:strVal val="visible"/>
                                      </p:to>
                                    </p:set>
                                    <p:animEffect transition="in" filter="dissolve">
                                      <p:cBhvr>
                                        <p:cTn id="19" dur="500"/>
                                        <p:tgtEl>
                                          <p:spTgt spid="28686"/>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8688"/>
                                        </p:tgtEl>
                                        <p:attrNameLst>
                                          <p:attrName>style.visibility</p:attrName>
                                        </p:attrNameLst>
                                      </p:cBhvr>
                                      <p:to>
                                        <p:strVal val="visible"/>
                                      </p:to>
                                    </p:set>
                                    <p:animEffect transition="in" filter="dissolve">
                                      <p:cBhvr>
                                        <p:cTn id="23" dur="500"/>
                                        <p:tgtEl>
                                          <p:spTgt spid="28688"/>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8689"/>
                                        </p:tgtEl>
                                        <p:attrNameLst>
                                          <p:attrName>style.visibility</p:attrName>
                                        </p:attrNameLst>
                                      </p:cBhvr>
                                      <p:to>
                                        <p:strVal val="visible"/>
                                      </p:to>
                                    </p:set>
                                    <p:animEffect transition="in" filter="dissolve">
                                      <p:cBhvr>
                                        <p:cTn id="27" dur="500"/>
                                        <p:tgtEl>
                                          <p:spTgt spid="2868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p:bldP spid="28686" grpId="0"/>
      <p:bldP spid="28687" grpId="0"/>
      <p:bldP spid="28688" grpId="0"/>
      <p:bldP spid="28689"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401032742"/>
              </p:ext>
            </p:extLst>
          </p:nvPr>
        </p:nvGraphicFramePr>
        <p:xfrm>
          <a:off x="107950" y="692150"/>
          <a:ext cx="8941327" cy="3866647"/>
        </p:xfrm>
        <a:graphic>
          <a:graphicData uri="http://schemas.openxmlformats.org/drawingml/2006/chart">
            <c:chart xmlns:c="http://schemas.openxmlformats.org/drawingml/2006/chart" xmlns:r="http://schemas.openxmlformats.org/officeDocument/2006/relationships" r:id="rId2"/>
          </a:graphicData>
        </a:graphic>
      </p:graphicFrame>
      <p:sp>
        <p:nvSpPr>
          <p:cNvPr id="929795" name="Rectangle 3"/>
          <p:cNvSpPr>
            <a:spLocks noChangeArrowheads="1"/>
          </p:cNvSpPr>
          <p:nvPr/>
        </p:nvSpPr>
        <p:spPr bwMode="auto">
          <a:xfrm>
            <a:off x="250825" y="692150"/>
            <a:ext cx="7772400" cy="165735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Tx/>
              <a:buChar char="•"/>
            </a:pPr>
            <a:endParaRPr lang="en-US" sz="2400">
              <a:solidFill>
                <a:srgbClr val="003366"/>
              </a:solidFill>
              <a:latin typeface="Calibri" pitchFamily="34" charset="0"/>
            </a:endParaRPr>
          </a:p>
        </p:txBody>
      </p:sp>
      <p:sp>
        <p:nvSpPr>
          <p:cNvPr id="929796" name="Rectangle 4"/>
          <p:cNvSpPr>
            <a:spLocks noChangeArrowheads="1"/>
          </p:cNvSpPr>
          <p:nvPr/>
        </p:nvSpPr>
        <p:spPr bwMode="auto">
          <a:xfrm>
            <a:off x="107950" y="115887"/>
            <a:ext cx="9036050" cy="576263"/>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b="1" dirty="0">
                <a:solidFill>
                  <a:srgbClr val="000000"/>
                </a:solidFill>
                <a:effectLst>
                  <a:outerShdw blurRad="50800" dist="38100" dir="2700000" algn="tl" rotWithShape="0">
                    <a:prstClr val="black">
                      <a:alpha val="40000"/>
                    </a:prstClr>
                  </a:outerShdw>
                </a:effectLst>
                <a:latin typeface="Century Gothic" pitchFamily="34" charset="0"/>
              </a:rPr>
              <a:t>Phosphorus captured (kg/hectare) in harvested </a:t>
            </a:r>
            <a:r>
              <a:rPr lang="en-US" sz="2400" b="1" dirty="0" err="1">
                <a:solidFill>
                  <a:srgbClr val="000000"/>
                </a:solidFill>
                <a:effectLst>
                  <a:outerShdw blurRad="50800" dist="38100" dir="2700000" algn="tl" rotWithShape="0">
                    <a:prstClr val="black">
                      <a:alpha val="40000"/>
                    </a:prstClr>
                  </a:outerShdw>
                </a:effectLst>
                <a:latin typeface="Century Gothic" pitchFamily="34" charset="0"/>
              </a:rPr>
              <a:t>Typha</a:t>
            </a:r>
            <a:endParaRPr lang="en-US" sz="2400" b="1" dirty="0">
              <a:solidFill>
                <a:srgbClr val="000000"/>
              </a:solidFill>
              <a:effectLst>
                <a:outerShdw blurRad="50800" dist="38100" dir="2700000" algn="tl" rotWithShape="0">
                  <a:prstClr val="black">
                    <a:alpha val="40000"/>
                  </a:prstClr>
                </a:outerShdw>
              </a:effectLst>
              <a:latin typeface="Century Gothic" pitchFamily="34" charset="0"/>
            </a:endParaRPr>
          </a:p>
        </p:txBody>
      </p:sp>
      <p:sp>
        <p:nvSpPr>
          <p:cNvPr id="929799" name="Text Box 7"/>
          <p:cNvSpPr txBox="1">
            <a:spLocks noChangeArrowheads="1"/>
          </p:cNvSpPr>
          <p:nvPr/>
        </p:nvSpPr>
        <p:spPr bwMode="auto">
          <a:xfrm>
            <a:off x="119542" y="4709117"/>
            <a:ext cx="3444346" cy="18620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t>20 to 60 kg of P</a:t>
            </a:r>
            <a:r>
              <a:rPr lang="en-US" sz="2000" dirty="0"/>
              <a:t> </a:t>
            </a:r>
          </a:p>
          <a:p>
            <a:pPr>
              <a:spcBef>
                <a:spcPct val="50000"/>
              </a:spcBef>
            </a:pPr>
            <a:r>
              <a:rPr lang="en-US" sz="2000" dirty="0"/>
              <a:t>per Hectare of </a:t>
            </a:r>
            <a:r>
              <a:rPr lang="en-US" sz="2000" i="1" dirty="0" err="1" smtClean="0"/>
              <a:t>Typha</a:t>
            </a:r>
            <a:endParaRPr lang="en-US" sz="2000" i="1" dirty="0"/>
          </a:p>
          <a:p>
            <a:pPr>
              <a:spcBef>
                <a:spcPct val="50000"/>
              </a:spcBef>
            </a:pPr>
            <a:r>
              <a:rPr lang="en-US" sz="1000" dirty="0" smtClean="0"/>
              <a:t>----------------------------------------------------------------------------</a:t>
            </a:r>
          </a:p>
          <a:p>
            <a:pPr>
              <a:spcBef>
                <a:spcPct val="50000"/>
              </a:spcBef>
            </a:pPr>
            <a:r>
              <a:rPr lang="en-US" sz="2000" b="1" dirty="0" smtClean="0"/>
              <a:t>10 to 20 </a:t>
            </a:r>
            <a:r>
              <a:rPr lang="en-US" sz="2000" b="1" dirty="0" err="1" smtClean="0"/>
              <a:t>tonnes</a:t>
            </a:r>
            <a:r>
              <a:rPr lang="en-US" sz="2000" b="1" dirty="0" smtClean="0"/>
              <a:t> DM </a:t>
            </a:r>
            <a:r>
              <a:rPr lang="en-US" sz="2000" dirty="0" smtClean="0"/>
              <a:t>per hectare yield</a:t>
            </a:r>
            <a:endParaRPr lang="en-US" sz="2000" dirty="0"/>
          </a:p>
        </p:txBody>
      </p:sp>
      <p:pic>
        <p:nvPicPr>
          <p:cNvPr id="929801" name="Picture 9" descr="2007 cattail b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4708222"/>
            <a:ext cx="2688669" cy="2016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descr="2007 cattail harvester"/>
          <p:cNvPicPr>
            <a:picLocks noChangeAspect="1" noChangeArrowheads="1"/>
          </p:cNvPicPr>
          <p:nvPr/>
        </p:nvPicPr>
        <p:blipFill>
          <a:blip r:embed="rId4" cstate="email">
            <a:lum contrast="14000"/>
            <a:extLst>
              <a:ext uri="{28A0092B-C50C-407E-A947-70E740481C1C}">
                <a14:useLocalDpi xmlns:a14="http://schemas.microsoft.com/office/drawing/2010/main"/>
              </a:ext>
            </a:extLst>
          </a:blip>
          <a:srcRect/>
          <a:stretch>
            <a:fillRect/>
          </a:stretch>
        </p:blipFill>
        <p:spPr bwMode="auto">
          <a:xfrm>
            <a:off x="3635895" y="4709117"/>
            <a:ext cx="2687597" cy="2015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81256" y="1196752"/>
            <a:ext cx="8209607" cy="1944216"/>
          </a:xfrm>
          <a:prstGeom prst="rect">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5281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9799"/>
                                        </p:tgtEl>
                                        <p:attrNameLst>
                                          <p:attrName>style.visibility</p:attrName>
                                        </p:attrNameLst>
                                      </p:cBhvr>
                                      <p:to>
                                        <p:strVal val="visible"/>
                                      </p:to>
                                    </p:set>
                                    <p:animEffect transition="in" filter="dissolve">
                                      <p:cBhvr>
                                        <p:cTn id="11" dur="500"/>
                                        <p:tgtEl>
                                          <p:spTgt spid="929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F8F8"/>
            </a:gs>
            <a:gs pos="100000">
              <a:srgbClr val="B8B8B8"/>
            </a:gs>
          </a:gsLst>
          <a:lin ang="5400000" scaled="1"/>
        </a:gradFill>
        <a:effectLst/>
      </p:bgPr>
    </p:bg>
    <p:spTree>
      <p:nvGrpSpPr>
        <p:cNvPr id="1" name=""/>
        <p:cNvGrpSpPr/>
        <p:nvPr/>
      </p:nvGrpSpPr>
      <p:grpSpPr>
        <a:xfrm>
          <a:off x="0" y="0"/>
          <a:ext cx="0" cy="0"/>
          <a:chOff x="0" y="0"/>
          <a:chExt cx="0" cy="0"/>
        </a:xfrm>
      </p:grpSpPr>
      <p:sp>
        <p:nvSpPr>
          <p:cNvPr id="944130" name="Rectangle 2"/>
          <p:cNvSpPr>
            <a:spLocks noChangeArrowheads="1"/>
          </p:cNvSpPr>
          <p:nvPr/>
        </p:nvSpPr>
        <p:spPr bwMode="auto">
          <a:xfrm>
            <a:off x="0" y="66028"/>
            <a:ext cx="5112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GB" altLang="ko-KR" sz="2800" b="1" dirty="0" smtClean="0">
                <a:solidFill>
                  <a:srgbClr val="000000"/>
                </a:solidFill>
                <a:latin typeface="Candara" pitchFamily="34" charset="0"/>
                <a:ea typeface="굴림" charset="-127"/>
              </a:rPr>
              <a:t>Fuel products: cubes </a:t>
            </a:r>
            <a:r>
              <a:rPr lang="en-GB" altLang="ko-KR" sz="2800" b="1" dirty="0">
                <a:solidFill>
                  <a:srgbClr val="000000"/>
                </a:solidFill>
                <a:latin typeface="Candara" pitchFamily="34" charset="0"/>
                <a:ea typeface="굴림" charset="-127"/>
              </a:rPr>
              <a:t>and pellets</a:t>
            </a:r>
          </a:p>
        </p:txBody>
      </p:sp>
      <p:pic>
        <p:nvPicPr>
          <p:cNvPr id="944133" name="Picture 5" descr="IMG_0958"/>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a:ext>
            </a:extLst>
          </a:blip>
          <a:srcRect/>
          <a:stretch>
            <a:fillRect/>
          </a:stretch>
        </p:blipFill>
        <p:spPr bwMode="auto">
          <a:xfrm>
            <a:off x="4358550" y="759745"/>
            <a:ext cx="3885858" cy="27343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https://5fw4dq.blu.livefilestore.com/y2m2OIgRyLuldGCbklLT3olExs28Oxl_vupAdi5ezNHt8WkhERKbBX6CBYKMl94I_UmPALR27qxux_yxy8IlfvLfu9-kn0mkslUdAKgAr6sZV2oH4fGNL_hvi7AQIcua2-M/IMG_00000192.jpg?psid=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3528" y="785464"/>
            <a:ext cx="3526246" cy="283939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DSCN593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528" y="4242746"/>
            <a:ext cx="3557337" cy="266800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descr="http://www.homemadepelletmill.com/images/stove-pellet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71062" y="3624860"/>
            <a:ext cx="2853198" cy="334991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0" y="3719526"/>
            <a:ext cx="55447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GB" altLang="ko-KR" sz="2800" b="1" dirty="0" smtClean="0">
                <a:solidFill>
                  <a:srgbClr val="000000"/>
                </a:solidFill>
                <a:latin typeface="Candara" pitchFamily="34" charset="0"/>
                <a:ea typeface="굴림" charset="-127"/>
              </a:rPr>
              <a:t>Residential and Commercial Users</a:t>
            </a:r>
            <a:endParaRPr lang="en-GB" altLang="ko-KR" sz="2800" b="1" dirty="0">
              <a:solidFill>
                <a:srgbClr val="000000"/>
              </a:solidFill>
              <a:latin typeface="Candara" pitchFamily="34" charset="0"/>
              <a:ea typeface="굴림" charset="-127"/>
            </a:endParaRPr>
          </a:p>
        </p:txBody>
      </p:sp>
    </p:spTree>
    <p:extLst>
      <p:ext uri="{BB962C8B-B14F-4D97-AF65-F5344CB8AC3E}">
        <p14:creationId xmlns:p14="http://schemas.microsoft.com/office/powerpoint/2010/main" val="2424776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Users\kclark\Desktop\IISD_Report_Footer.png"/>
          <p:cNvPicPr/>
          <p:nvPr/>
        </p:nvPicPr>
        <p:blipFill rotWithShape="1">
          <a:blip r:embed="rId3" cstate="email">
            <a:extLst>
              <a:ext uri="{28A0092B-C50C-407E-A947-70E740481C1C}">
                <a14:useLocalDpi xmlns:a14="http://schemas.microsoft.com/office/drawing/2010/main"/>
              </a:ext>
            </a:extLst>
          </a:blip>
          <a:srcRect/>
          <a:stretch/>
        </p:blipFill>
        <p:spPr bwMode="auto">
          <a:xfrm>
            <a:off x="0" y="6004048"/>
            <a:ext cx="9144000" cy="1385392"/>
          </a:xfrm>
          <a:prstGeom prst="rect">
            <a:avLst/>
          </a:prstGeom>
          <a:noFill/>
          <a:ln>
            <a:noFill/>
          </a:ln>
        </p:spPr>
      </p:pic>
      <p:sp>
        <p:nvSpPr>
          <p:cNvPr id="32790" name="Text Box 22"/>
          <p:cNvSpPr txBox="1">
            <a:spLocks noChangeArrowheads="1"/>
          </p:cNvSpPr>
          <p:nvPr/>
        </p:nvSpPr>
        <p:spPr bwMode="auto">
          <a:xfrm>
            <a:off x="323848" y="3657505"/>
            <a:ext cx="8569325" cy="2585323"/>
          </a:xfrm>
          <a:prstGeom prst="rect">
            <a:avLst/>
          </a:prstGeom>
          <a:noFill/>
          <a:ln>
            <a:noFill/>
          </a:ln>
          <a:effectLst/>
          <a:extLst/>
        </p:spPr>
        <p:txBody>
          <a:bodyPr>
            <a:spAutoFit/>
          </a:bodyPr>
          <a:lstStyle>
            <a:lvl1pPr marL="180975" indent="-180975">
              <a:defRPr>
                <a:solidFill>
                  <a:schemeClr val="tx1"/>
                </a:solidFill>
                <a:latin typeface="Calibri" pitchFamily="34" charset="0"/>
                <a:cs typeface="Arial" charset="0"/>
              </a:defRPr>
            </a:lvl1pPr>
            <a:lvl2pPr marL="541338">
              <a:defRPr>
                <a:solidFill>
                  <a:schemeClr val="tx1"/>
                </a:solidFill>
                <a:latin typeface="Calibri" pitchFamily="34" charset="0"/>
                <a:cs typeface="Arial" charset="0"/>
              </a:defRPr>
            </a:lvl2pPr>
            <a:lvl3pPr>
              <a:defRPr>
                <a:solidFill>
                  <a:schemeClr val="tx1"/>
                </a:solidFill>
                <a:latin typeface="Calibri" pitchFamily="34" charset="0"/>
                <a:cs typeface="Arial" charset="0"/>
              </a:defRPr>
            </a:lvl3pPr>
            <a:lvl4pPr>
              <a:defRPr>
                <a:solidFill>
                  <a:schemeClr val="tx1"/>
                </a:solidFill>
                <a:latin typeface="Calibri" pitchFamily="34" charset="0"/>
                <a:cs typeface="Arial" charset="0"/>
              </a:defRPr>
            </a:lvl4pPr>
            <a:lvl5pPr>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a:spcBef>
                <a:spcPct val="50000"/>
              </a:spcBef>
              <a:buSzPct val="125000"/>
              <a:buFontTx/>
              <a:buChar char="•"/>
            </a:pPr>
            <a:r>
              <a:rPr lang="en-US" dirty="0" smtClean="0">
                <a:solidFill>
                  <a:srgbClr val="000000"/>
                </a:solidFill>
              </a:rPr>
              <a:t>Harvesting cattail captures stored P and N – recovery of P</a:t>
            </a:r>
          </a:p>
          <a:p>
            <a:pPr>
              <a:spcBef>
                <a:spcPct val="50000"/>
              </a:spcBef>
              <a:buSzPct val="125000"/>
              <a:buFontTx/>
              <a:buChar char="•"/>
            </a:pPr>
            <a:r>
              <a:rPr lang="en-US" b="1" dirty="0" smtClean="0">
                <a:solidFill>
                  <a:srgbClr val="000000"/>
                </a:solidFill>
              </a:rPr>
              <a:t>Sustainable renewable biomass </a:t>
            </a:r>
            <a:r>
              <a:rPr lang="en-US" dirty="0" smtClean="0">
                <a:solidFill>
                  <a:srgbClr val="000000"/>
                </a:solidFill>
              </a:rPr>
              <a:t>feedstock for bioenergy (displace </a:t>
            </a:r>
            <a:r>
              <a:rPr lang="en-US" dirty="0">
                <a:solidFill>
                  <a:srgbClr val="000000"/>
                </a:solidFill>
              </a:rPr>
              <a:t>fossil </a:t>
            </a:r>
            <a:r>
              <a:rPr lang="en-US" dirty="0" smtClean="0">
                <a:solidFill>
                  <a:srgbClr val="000000"/>
                </a:solidFill>
              </a:rPr>
              <a:t>fuels, i.e. coal) or higher value bioproducts</a:t>
            </a:r>
            <a:endParaRPr lang="en-US" dirty="0">
              <a:solidFill>
                <a:srgbClr val="000000"/>
              </a:solidFill>
            </a:endParaRPr>
          </a:p>
          <a:p>
            <a:pPr>
              <a:spcBef>
                <a:spcPct val="50000"/>
              </a:spcBef>
              <a:buSzPct val="125000"/>
              <a:buFontTx/>
              <a:buChar char="•"/>
            </a:pPr>
            <a:r>
              <a:rPr lang="en-US" b="1" dirty="0" smtClean="0">
                <a:solidFill>
                  <a:srgbClr val="000000"/>
                </a:solidFill>
              </a:rPr>
              <a:t>Carbon </a:t>
            </a:r>
            <a:r>
              <a:rPr lang="en-US" b="1" dirty="0">
                <a:solidFill>
                  <a:srgbClr val="000000"/>
                </a:solidFill>
              </a:rPr>
              <a:t>credits</a:t>
            </a:r>
            <a:r>
              <a:rPr lang="en-US" dirty="0">
                <a:solidFill>
                  <a:srgbClr val="000000"/>
                </a:solidFill>
              </a:rPr>
              <a:t> from production of </a:t>
            </a:r>
            <a:r>
              <a:rPr lang="en-US" dirty="0" smtClean="0">
                <a:solidFill>
                  <a:srgbClr val="000000"/>
                </a:solidFill>
              </a:rPr>
              <a:t>“low carbon” </a:t>
            </a:r>
            <a:r>
              <a:rPr lang="en-US" dirty="0">
                <a:solidFill>
                  <a:srgbClr val="000000"/>
                </a:solidFill>
              </a:rPr>
              <a:t>bioenergy, while reaping benefits of </a:t>
            </a:r>
            <a:r>
              <a:rPr lang="en-US" dirty="0" smtClean="0">
                <a:solidFill>
                  <a:srgbClr val="000000"/>
                </a:solidFill>
              </a:rPr>
              <a:t>Phosphorus </a:t>
            </a:r>
            <a:r>
              <a:rPr lang="en-US" dirty="0">
                <a:solidFill>
                  <a:srgbClr val="000000"/>
                </a:solidFill>
              </a:rPr>
              <a:t>(P) capture from Lake </a:t>
            </a:r>
            <a:r>
              <a:rPr lang="en-US" dirty="0" smtClean="0">
                <a:solidFill>
                  <a:srgbClr val="000000"/>
                </a:solidFill>
              </a:rPr>
              <a:t>Winnipeg – </a:t>
            </a:r>
            <a:r>
              <a:rPr lang="en-US" b="1" dirty="0" smtClean="0">
                <a:solidFill>
                  <a:srgbClr val="000000"/>
                </a:solidFill>
              </a:rPr>
              <a:t>“Lake Friendly” biomass</a:t>
            </a:r>
          </a:p>
          <a:p>
            <a:pPr>
              <a:spcBef>
                <a:spcPct val="50000"/>
              </a:spcBef>
              <a:buSzPct val="125000"/>
              <a:buFontTx/>
              <a:buChar char="•"/>
            </a:pPr>
            <a:r>
              <a:rPr lang="en-US" dirty="0" smtClean="0">
                <a:solidFill>
                  <a:srgbClr val="000000"/>
                </a:solidFill>
              </a:rPr>
              <a:t>Opening wetland site for wildlife habitat renewal</a:t>
            </a:r>
          </a:p>
          <a:p>
            <a:pPr>
              <a:spcBef>
                <a:spcPct val="50000"/>
              </a:spcBef>
              <a:buSzPct val="125000"/>
              <a:buFontTx/>
              <a:buChar char="•"/>
            </a:pPr>
            <a:r>
              <a:rPr lang="en-US" b="1" dirty="0" smtClean="0">
                <a:solidFill>
                  <a:srgbClr val="000000"/>
                </a:solidFill>
              </a:rPr>
              <a:t>Bioremediation + </a:t>
            </a:r>
            <a:r>
              <a:rPr lang="en-US" b="1" dirty="0">
                <a:solidFill>
                  <a:srgbClr val="000000"/>
                </a:solidFill>
              </a:rPr>
              <a:t>habitat renewal </a:t>
            </a:r>
            <a:r>
              <a:rPr lang="en-US" b="1" dirty="0" smtClean="0">
                <a:solidFill>
                  <a:srgbClr val="000000"/>
                </a:solidFill>
              </a:rPr>
              <a:t>+ </a:t>
            </a:r>
            <a:r>
              <a:rPr lang="en-US" b="1" dirty="0">
                <a:solidFill>
                  <a:srgbClr val="000000"/>
                </a:solidFill>
              </a:rPr>
              <a:t>GHG </a:t>
            </a:r>
            <a:r>
              <a:rPr lang="en-US" b="1" dirty="0" smtClean="0">
                <a:solidFill>
                  <a:srgbClr val="000000"/>
                </a:solidFill>
              </a:rPr>
              <a:t>reductions</a:t>
            </a:r>
            <a:endParaRPr lang="en-US" b="1" dirty="0">
              <a:solidFill>
                <a:srgbClr val="000000"/>
              </a:solidFill>
            </a:endParaRPr>
          </a:p>
        </p:txBody>
      </p:sp>
      <p:pic>
        <p:nvPicPr>
          <p:cNvPr id="19" name="Picture 5" descr="IMG_0958"/>
          <p:cNvPicPr>
            <a:picLocks noChangeAspect="1" noChangeArrowheads="1"/>
          </p:cNvPicPr>
          <p:nvPr/>
        </p:nvPicPr>
        <p:blipFill rotWithShape="1">
          <a:blip r:embed="rId4" cstate="email">
            <a:lum bright="10000" contrast="10000"/>
            <a:extLst>
              <a:ext uri="{28A0092B-C50C-407E-A947-70E740481C1C}">
                <a14:useLocalDpi xmlns:a14="http://schemas.microsoft.com/office/drawing/2010/main"/>
              </a:ext>
            </a:extLst>
          </a:blip>
          <a:srcRect/>
          <a:stretch/>
        </p:blipFill>
        <p:spPr bwMode="auto">
          <a:xfrm>
            <a:off x="2900955" y="1132867"/>
            <a:ext cx="2679157" cy="230787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6" descr="DSCN5935"/>
          <p:cNvPicPr>
            <a:picLocks noChangeAspect="1" noChangeArrowheads="1"/>
          </p:cNvPicPr>
          <p:nvPr/>
        </p:nvPicPr>
        <p:blipFill rotWithShape="1">
          <a:blip r:embed="rId5" cstate="email">
            <a:lum contrast="4000"/>
            <a:extLst>
              <a:ext uri="{28A0092B-C50C-407E-A947-70E740481C1C}">
                <a14:useLocalDpi xmlns:a14="http://schemas.microsoft.com/office/drawing/2010/main"/>
              </a:ext>
            </a:extLst>
          </a:blip>
          <a:srcRect/>
          <a:stretch/>
        </p:blipFill>
        <p:spPr bwMode="auto">
          <a:xfrm>
            <a:off x="6012160" y="1140988"/>
            <a:ext cx="2773130" cy="2299756"/>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3" descr="Z:\Natural Resource Mgmt\Water Innovation Centre\Potential Pictures\Netley plus\DSCN130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4000" y="1124744"/>
            <a:ext cx="2301776" cy="2316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AutoShape 9"/>
          <p:cNvSpPr>
            <a:spLocks noChangeArrowheads="1"/>
          </p:cNvSpPr>
          <p:nvPr/>
        </p:nvSpPr>
        <p:spPr bwMode="auto">
          <a:xfrm>
            <a:off x="1773942" y="2360624"/>
            <a:ext cx="1465327" cy="1041583"/>
          </a:xfrm>
          <a:prstGeom prst="rightArrow">
            <a:avLst>
              <a:gd name="adj1" fmla="val 50000"/>
              <a:gd name="adj2" fmla="val 37520"/>
            </a:avLst>
          </a:prstGeom>
          <a:solidFill>
            <a:schemeClr val="bg1"/>
          </a:solidFill>
          <a:ln w="9525">
            <a:solidFill>
              <a:schemeClr val="tx1"/>
            </a:solidFill>
            <a:miter lim="800000"/>
            <a:headEnd/>
            <a:tailEnd/>
          </a:ln>
          <a:effectLst/>
        </p:spPr>
        <p:txBody>
          <a:bodyPr wrap="none" anchor="ctr"/>
          <a:lstStyle/>
          <a:p>
            <a:pPr algn="ctr"/>
            <a:r>
              <a:rPr lang="en-US" sz="1600" dirty="0">
                <a:solidFill>
                  <a:srgbClr val="000000"/>
                </a:solidFill>
                <a:latin typeface="Calibri" pitchFamily="34" charset="0"/>
              </a:rPr>
              <a:t>Captured</a:t>
            </a:r>
          </a:p>
          <a:p>
            <a:pPr algn="ctr"/>
            <a:r>
              <a:rPr lang="en-US" sz="1600" dirty="0">
                <a:solidFill>
                  <a:srgbClr val="000000"/>
                </a:solidFill>
                <a:latin typeface="Calibri" pitchFamily="34" charset="0"/>
              </a:rPr>
              <a:t>P  N  C …</a:t>
            </a:r>
            <a:endParaRPr lang="en-US" sz="1600" baseline="-25000" dirty="0">
              <a:solidFill>
                <a:srgbClr val="000000"/>
              </a:solidFill>
              <a:latin typeface="Calibri" pitchFamily="34" charset="0"/>
            </a:endParaRPr>
          </a:p>
        </p:txBody>
      </p:sp>
      <p:sp>
        <p:nvSpPr>
          <p:cNvPr id="24" name="AutoShape 13"/>
          <p:cNvSpPr>
            <a:spLocks noChangeArrowheads="1"/>
          </p:cNvSpPr>
          <p:nvPr/>
        </p:nvSpPr>
        <p:spPr bwMode="auto">
          <a:xfrm>
            <a:off x="4773787" y="2360624"/>
            <a:ext cx="1465326" cy="1041583"/>
          </a:xfrm>
          <a:prstGeom prst="rightArrow">
            <a:avLst>
              <a:gd name="adj1" fmla="val 50000"/>
              <a:gd name="adj2" fmla="val 37520"/>
            </a:avLst>
          </a:prstGeom>
          <a:solidFill>
            <a:schemeClr val="bg1"/>
          </a:solidFill>
          <a:ln w="9525">
            <a:solidFill>
              <a:schemeClr val="tx1"/>
            </a:solidFill>
            <a:miter lim="800000"/>
            <a:headEnd/>
            <a:tailEnd/>
          </a:ln>
          <a:effectLst/>
        </p:spPr>
        <p:txBody>
          <a:bodyPr wrap="none" anchor="ctr"/>
          <a:lstStyle/>
          <a:p>
            <a:pPr algn="ctr"/>
            <a:r>
              <a:rPr lang="en-US" sz="1600" dirty="0">
                <a:solidFill>
                  <a:srgbClr val="000000"/>
                </a:solidFill>
                <a:latin typeface="Calibri" pitchFamily="34" charset="0"/>
              </a:rPr>
              <a:t>Exported</a:t>
            </a:r>
          </a:p>
          <a:p>
            <a:pPr algn="ctr"/>
            <a:r>
              <a:rPr lang="en-US" sz="1600" dirty="0">
                <a:solidFill>
                  <a:srgbClr val="000000"/>
                </a:solidFill>
                <a:latin typeface="Calibri" pitchFamily="34" charset="0"/>
              </a:rPr>
              <a:t>P  N  C …</a:t>
            </a:r>
            <a:endParaRPr lang="en-US" sz="1600" baseline="-25000" dirty="0">
              <a:solidFill>
                <a:srgbClr val="000000"/>
              </a:solidFill>
              <a:latin typeface="Calibri" pitchFamily="34" charset="0"/>
            </a:endParaRPr>
          </a:p>
        </p:txBody>
      </p:sp>
      <p:grpSp>
        <p:nvGrpSpPr>
          <p:cNvPr id="25" name="Group 23"/>
          <p:cNvGrpSpPr>
            <a:grpSpLocks/>
          </p:cNvGrpSpPr>
          <p:nvPr/>
        </p:nvGrpSpPr>
        <p:grpSpPr bwMode="auto">
          <a:xfrm>
            <a:off x="7877168" y="465277"/>
            <a:ext cx="655014" cy="1020104"/>
            <a:chOff x="4985" y="-212"/>
            <a:chExt cx="426" cy="636"/>
          </a:xfrm>
        </p:grpSpPr>
        <p:sp>
          <p:nvSpPr>
            <p:cNvPr id="26" name="AutoShape 15"/>
            <p:cNvSpPr>
              <a:spLocks noChangeArrowheads="1"/>
            </p:cNvSpPr>
            <p:nvPr/>
          </p:nvSpPr>
          <p:spPr bwMode="auto">
            <a:xfrm rot="16200000">
              <a:off x="4880" y="-107"/>
              <a:ext cx="636" cy="426"/>
            </a:xfrm>
            <a:prstGeom prst="rightArrow">
              <a:avLst>
                <a:gd name="adj1" fmla="val 50000"/>
                <a:gd name="adj2" fmla="val 2503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baseline="-25000">
                <a:solidFill>
                  <a:srgbClr val="000000"/>
                </a:solidFill>
              </a:endParaRPr>
            </a:p>
          </p:txBody>
        </p:sp>
        <p:sp>
          <p:nvSpPr>
            <p:cNvPr id="27" name="Text Box 17"/>
            <p:cNvSpPr txBox="1">
              <a:spLocks noChangeArrowheads="1"/>
            </p:cNvSpPr>
            <p:nvPr/>
          </p:nvSpPr>
          <p:spPr bwMode="auto">
            <a:xfrm>
              <a:off x="5032" y="-115"/>
              <a:ext cx="3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a:solidFill>
                    <a:srgbClr val="000000"/>
                  </a:solidFill>
                  <a:latin typeface="Calibri" panose="020F0502020204030204" pitchFamily="34" charset="0"/>
                </a:rPr>
                <a:t>CO</a:t>
              </a:r>
              <a:r>
                <a:rPr lang="en-US" sz="1600" baseline="-25000" dirty="0">
                  <a:solidFill>
                    <a:srgbClr val="000000"/>
                  </a:solidFill>
                  <a:latin typeface="Calibri" panose="020F0502020204030204" pitchFamily="34" charset="0"/>
                </a:rPr>
                <a:t>2</a:t>
              </a:r>
            </a:p>
            <a:p>
              <a:pPr algn="ctr"/>
              <a:endParaRPr lang="en-US" sz="1600" dirty="0">
                <a:solidFill>
                  <a:srgbClr val="000000"/>
                </a:solidFill>
                <a:latin typeface="Calibri" panose="020F0502020204030204" pitchFamily="34" charset="0"/>
              </a:endParaRPr>
            </a:p>
            <a:p>
              <a:pPr algn="ctr"/>
              <a:r>
                <a:rPr lang="en-US" sz="1600" dirty="0">
                  <a:solidFill>
                    <a:srgbClr val="000000"/>
                  </a:solidFill>
                  <a:latin typeface="Calibri" panose="020F0502020204030204" pitchFamily="34" charset="0"/>
                </a:rPr>
                <a:t>N</a:t>
              </a:r>
            </a:p>
          </p:txBody>
        </p:sp>
      </p:grpSp>
      <p:grpSp>
        <p:nvGrpSpPr>
          <p:cNvPr id="28" name="Group 26"/>
          <p:cNvGrpSpPr>
            <a:grpSpLocks/>
          </p:cNvGrpSpPr>
          <p:nvPr/>
        </p:nvGrpSpPr>
        <p:grpSpPr bwMode="auto">
          <a:xfrm>
            <a:off x="7524643" y="2921531"/>
            <a:ext cx="1295423" cy="972349"/>
            <a:chOff x="4777" y="1296"/>
            <a:chExt cx="888" cy="838"/>
          </a:xfrm>
        </p:grpSpPr>
        <p:sp>
          <p:nvSpPr>
            <p:cNvPr id="29" name="AutoShape 14"/>
            <p:cNvSpPr>
              <a:spLocks noChangeArrowheads="1"/>
            </p:cNvSpPr>
            <p:nvPr/>
          </p:nvSpPr>
          <p:spPr bwMode="auto">
            <a:xfrm rot="5400000">
              <a:off x="4957" y="1383"/>
              <a:ext cx="500" cy="325"/>
            </a:xfrm>
            <a:prstGeom prst="right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600" baseline="-25000">
                <a:solidFill>
                  <a:srgbClr val="000000"/>
                </a:solidFill>
                <a:latin typeface="Calibri" panose="020F0502020204030204" pitchFamily="34" charset="0"/>
              </a:endParaRPr>
            </a:p>
          </p:txBody>
        </p:sp>
        <p:sp>
          <p:nvSpPr>
            <p:cNvPr id="30" name="Text Box 16"/>
            <p:cNvSpPr txBox="1">
              <a:spLocks noChangeArrowheads="1"/>
            </p:cNvSpPr>
            <p:nvPr/>
          </p:nvSpPr>
          <p:spPr bwMode="auto">
            <a:xfrm>
              <a:off x="5117" y="1480"/>
              <a:ext cx="189"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rgbClr val="000000"/>
                  </a:solidFill>
                  <a:latin typeface="Calibri" panose="020F0502020204030204" pitchFamily="34" charset="0"/>
                </a:rPr>
                <a:t>P</a:t>
              </a:r>
            </a:p>
          </p:txBody>
        </p:sp>
        <p:sp>
          <p:nvSpPr>
            <p:cNvPr id="31" name="Text Box 18"/>
            <p:cNvSpPr txBox="1">
              <a:spLocks noChangeArrowheads="1"/>
            </p:cNvSpPr>
            <p:nvPr/>
          </p:nvSpPr>
          <p:spPr bwMode="auto">
            <a:xfrm>
              <a:off x="4777" y="1842"/>
              <a:ext cx="888" cy="2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000000"/>
                  </a:solidFill>
                  <a:latin typeface="Calibri" panose="020F0502020204030204" pitchFamily="34" charset="0"/>
                </a:rPr>
                <a:t>ASH Recovery</a:t>
              </a:r>
            </a:p>
          </p:txBody>
        </p:sp>
      </p:grpSp>
      <p:sp>
        <p:nvSpPr>
          <p:cNvPr id="32" name="Text Box 19"/>
          <p:cNvSpPr txBox="1">
            <a:spLocks noChangeArrowheads="1"/>
          </p:cNvSpPr>
          <p:nvPr/>
        </p:nvSpPr>
        <p:spPr bwMode="auto">
          <a:xfrm>
            <a:off x="395537" y="980728"/>
            <a:ext cx="1547956" cy="338554"/>
          </a:xfrm>
          <a:prstGeom prst="rect">
            <a:avLst/>
          </a:prstGeom>
          <a:solidFill>
            <a:schemeClr val="bg1"/>
          </a:solidFill>
          <a:ln>
            <a:solidFill>
              <a:schemeClr val="tx1"/>
            </a:solidFill>
          </a:ln>
          <a:effectLst/>
        </p:spPr>
        <p:txBody>
          <a:bodyPr wrap="square">
            <a:spAutoFit/>
          </a:bodyPr>
          <a:lstStyle/>
          <a:p>
            <a:r>
              <a:rPr lang="en-US" sz="1600" dirty="0" smtClean="0">
                <a:solidFill>
                  <a:srgbClr val="000000"/>
                </a:solidFill>
                <a:latin typeface="Calibri" panose="020F0502020204030204" pitchFamily="34" charset="0"/>
              </a:rPr>
              <a:t>Cattail Biomass</a:t>
            </a:r>
            <a:endParaRPr lang="en-US" sz="1600" dirty="0">
              <a:solidFill>
                <a:srgbClr val="000000"/>
              </a:solidFill>
              <a:latin typeface="Calibri" panose="020F0502020204030204" pitchFamily="34" charset="0"/>
            </a:endParaRPr>
          </a:p>
        </p:txBody>
      </p:sp>
      <p:sp>
        <p:nvSpPr>
          <p:cNvPr id="33" name="Text Box 20"/>
          <p:cNvSpPr txBox="1">
            <a:spLocks noChangeArrowheads="1"/>
          </p:cNvSpPr>
          <p:nvPr/>
        </p:nvSpPr>
        <p:spPr bwMode="auto">
          <a:xfrm>
            <a:off x="3057833" y="985369"/>
            <a:ext cx="1715954" cy="338554"/>
          </a:xfrm>
          <a:prstGeom prst="rect">
            <a:avLst/>
          </a:prstGeom>
          <a:solidFill>
            <a:schemeClr val="bg1"/>
          </a:solidFill>
          <a:ln>
            <a:solidFill>
              <a:schemeClr val="tx1"/>
            </a:solidFill>
          </a:ln>
          <a:effectLst/>
        </p:spPr>
        <p:txBody>
          <a:bodyPr wrap="square">
            <a:spAutoFit/>
          </a:bodyPr>
          <a:lstStyle>
            <a:defPPr>
              <a:defRPr lang="en-US"/>
            </a:defPPr>
            <a:lvl1pPr>
              <a:defRPr sz="1600">
                <a:latin typeface="Calibri" panose="020F0502020204030204" pitchFamily="34" charset="0"/>
              </a:defRPr>
            </a:lvl1pPr>
          </a:lstStyle>
          <a:p>
            <a:r>
              <a:rPr lang="en-US" dirty="0">
                <a:solidFill>
                  <a:srgbClr val="000000"/>
                </a:solidFill>
              </a:rPr>
              <a:t>Pellets for fuel</a:t>
            </a:r>
          </a:p>
        </p:txBody>
      </p:sp>
      <p:sp>
        <p:nvSpPr>
          <p:cNvPr id="34" name="Text Box 21"/>
          <p:cNvSpPr txBox="1">
            <a:spLocks noChangeArrowheads="1"/>
          </p:cNvSpPr>
          <p:nvPr/>
        </p:nvSpPr>
        <p:spPr bwMode="auto">
          <a:xfrm>
            <a:off x="6038724" y="985370"/>
            <a:ext cx="1574534" cy="338554"/>
          </a:xfrm>
          <a:prstGeom prst="rect">
            <a:avLst/>
          </a:prstGeom>
          <a:solidFill>
            <a:schemeClr val="bg1"/>
          </a:solidFill>
          <a:ln>
            <a:solidFill>
              <a:schemeClr val="tx1"/>
            </a:solidFill>
          </a:ln>
          <a:effectLst/>
        </p:spPr>
        <p:txBody>
          <a:bodyPr wrap="none">
            <a:spAutoFit/>
          </a:bodyPr>
          <a:lstStyle/>
          <a:p>
            <a:r>
              <a:rPr lang="en-US" sz="1600" dirty="0">
                <a:solidFill>
                  <a:srgbClr val="000000"/>
                </a:solidFill>
                <a:latin typeface="Calibri" panose="020F0502020204030204" pitchFamily="34" charset="0"/>
              </a:rPr>
              <a:t>Bioenergy - Heat</a:t>
            </a:r>
          </a:p>
        </p:txBody>
      </p:sp>
      <p:sp>
        <p:nvSpPr>
          <p:cNvPr id="35" name="Rectangle 3"/>
          <p:cNvSpPr txBox="1">
            <a:spLocks noChangeArrowheads="1"/>
          </p:cNvSpPr>
          <p:nvPr/>
        </p:nvSpPr>
        <p:spPr>
          <a:xfrm>
            <a:off x="107504" y="188641"/>
            <a:ext cx="8134350" cy="648071"/>
          </a:xfrm>
          <a:prstGeom prst="rect">
            <a:avLst/>
          </a:prstGeom>
          <a:noFill/>
          <a:extLst>
            <a:ext uri="{909E8E84-426E-40DD-AFC4-6F175D3DCCD1}">
              <a14:hiddenFill xmlns:a14="http://schemas.microsoft.com/office/drawing/2010/main">
                <a:solidFill>
                  <a:schemeClr val="bg1">
                    <a:alpha val="60001"/>
                  </a:schemeClr>
                </a:solidFill>
              </a14:hiddenFill>
            </a:ext>
          </a:extLst>
        </p:spPr>
        <p:txBody>
          <a:bodyPr/>
          <a:lstStyle>
            <a:lvl1pPr algn="ctr" rtl="0" fontAlgn="base">
              <a:spcBef>
                <a:spcPct val="0"/>
              </a:spcBef>
              <a:spcAft>
                <a:spcPct val="0"/>
              </a:spcAft>
              <a:defRPr sz="4000" b="1">
                <a:solidFill>
                  <a:srgbClr val="0000FF"/>
                </a:solidFill>
                <a:latin typeface="+mj-lt"/>
                <a:ea typeface="+mj-ea"/>
                <a:cs typeface="+mj-cs"/>
              </a:defRPr>
            </a:lvl1pPr>
            <a:lvl2pPr algn="ctr" rtl="0" fontAlgn="base">
              <a:spcBef>
                <a:spcPct val="0"/>
              </a:spcBef>
              <a:spcAft>
                <a:spcPct val="0"/>
              </a:spcAft>
              <a:defRPr sz="4000" b="1">
                <a:solidFill>
                  <a:srgbClr val="0000FF"/>
                </a:solidFill>
                <a:latin typeface="Arial" charset="0"/>
              </a:defRPr>
            </a:lvl2pPr>
            <a:lvl3pPr algn="ctr" rtl="0" fontAlgn="base">
              <a:spcBef>
                <a:spcPct val="0"/>
              </a:spcBef>
              <a:spcAft>
                <a:spcPct val="0"/>
              </a:spcAft>
              <a:defRPr sz="4000" b="1">
                <a:solidFill>
                  <a:srgbClr val="0000FF"/>
                </a:solidFill>
                <a:latin typeface="Arial" charset="0"/>
              </a:defRPr>
            </a:lvl3pPr>
            <a:lvl4pPr algn="ctr" rtl="0" fontAlgn="base">
              <a:spcBef>
                <a:spcPct val="0"/>
              </a:spcBef>
              <a:spcAft>
                <a:spcPct val="0"/>
              </a:spcAft>
              <a:defRPr sz="4000" b="1">
                <a:solidFill>
                  <a:srgbClr val="0000FF"/>
                </a:solidFill>
                <a:latin typeface="Arial" charset="0"/>
              </a:defRPr>
            </a:lvl4pPr>
            <a:lvl5pPr algn="ctr" rtl="0" fontAlgn="base">
              <a:spcBef>
                <a:spcPct val="0"/>
              </a:spcBef>
              <a:spcAft>
                <a:spcPct val="0"/>
              </a:spcAft>
              <a:defRPr sz="4000" b="1">
                <a:solidFill>
                  <a:srgbClr val="0000FF"/>
                </a:solidFill>
                <a:latin typeface="Arial" charset="0"/>
              </a:defRPr>
            </a:lvl5pPr>
            <a:lvl6pPr marL="457200" algn="ctr" rtl="0" fontAlgn="base">
              <a:spcBef>
                <a:spcPct val="0"/>
              </a:spcBef>
              <a:spcAft>
                <a:spcPct val="0"/>
              </a:spcAft>
              <a:defRPr sz="4000" b="1">
                <a:solidFill>
                  <a:srgbClr val="0000FF"/>
                </a:solidFill>
                <a:latin typeface="Arial" charset="0"/>
              </a:defRPr>
            </a:lvl6pPr>
            <a:lvl7pPr marL="914400" algn="ctr" rtl="0" fontAlgn="base">
              <a:spcBef>
                <a:spcPct val="0"/>
              </a:spcBef>
              <a:spcAft>
                <a:spcPct val="0"/>
              </a:spcAft>
              <a:defRPr sz="4000" b="1">
                <a:solidFill>
                  <a:srgbClr val="0000FF"/>
                </a:solidFill>
                <a:latin typeface="Arial" charset="0"/>
              </a:defRPr>
            </a:lvl7pPr>
            <a:lvl8pPr marL="1371600" algn="ctr" rtl="0" fontAlgn="base">
              <a:spcBef>
                <a:spcPct val="0"/>
              </a:spcBef>
              <a:spcAft>
                <a:spcPct val="0"/>
              </a:spcAft>
              <a:defRPr sz="4000" b="1">
                <a:solidFill>
                  <a:srgbClr val="0000FF"/>
                </a:solidFill>
                <a:latin typeface="Arial" charset="0"/>
              </a:defRPr>
            </a:lvl8pPr>
            <a:lvl9pPr marL="1828800" algn="ctr" rtl="0" fontAlgn="base">
              <a:spcBef>
                <a:spcPct val="0"/>
              </a:spcBef>
              <a:spcAft>
                <a:spcPct val="0"/>
              </a:spcAft>
              <a:defRPr sz="4000" b="1">
                <a:solidFill>
                  <a:srgbClr val="0000FF"/>
                </a:solidFill>
                <a:latin typeface="Arial" charset="0"/>
              </a:defRPr>
            </a:lvl9pPr>
          </a:lstStyle>
          <a:p>
            <a:pPr algn="l"/>
            <a:r>
              <a:rPr lang="en-US" sz="2400" kern="0" dirty="0" smtClean="0">
                <a:solidFill>
                  <a:srgbClr val="000000"/>
                </a:solidFill>
                <a:effectLst>
                  <a:outerShdw blurRad="50800" dist="38100" dir="2700000" algn="tl" rotWithShape="0">
                    <a:prstClr val="black">
                      <a:alpha val="40000"/>
                    </a:prstClr>
                  </a:outerShdw>
                </a:effectLst>
                <a:latin typeface="Century Gothic" pitchFamily="34" charset="0"/>
              </a:rPr>
              <a:t>The Multiple Co-benefits</a:t>
            </a:r>
          </a:p>
          <a:p>
            <a:pPr algn="l"/>
            <a:r>
              <a:rPr lang="en-CA" sz="1600" i="1" dirty="0" smtClean="0">
                <a:solidFill>
                  <a:srgbClr val="000000"/>
                </a:solidFill>
              </a:rPr>
              <a:t>   turning </a:t>
            </a:r>
            <a:r>
              <a:rPr lang="en-CA" sz="1600" i="1" dirty="0">
                <a:solidFill>
                  <a:srgbClr val="000000"/>
                </a:solidFill>
              </a:rPr>
              <a:t>a waste stream into </a:t>
            </a:r>
            <a:r>
              <a:rPr lang="en-CA" sz="1600" i="1" dirty="0" smtClean="0">
                <a:solidFill>
                  <a:srgbClr val="000000"/>
                </a:solidFill>
              </a:rPr>
              <a:t>a sustainable </a:t>
            </a:r>
            <a:r>
              <a:rPr lang="en-CA" sz="1600" i="1" dirty="0">
                <a:solidFill>
                  <a:srgbClr val="000000"/>
                </a:solidFill>
              </a:rPr>
              <a:t>input for </a:t>
            </a:r>
            <a:r>
              <a:rPr lang="en-CA" sz="1600" i="1" dirty="0" smtClean="0">
                <a:solidFill>
                  <a:srgbClr val="000000"/>
                </a:solidFill>
              </a:rPr>
              <a:t>the Bioeconomy</a:t>
            </a:r>
            <a:endParaRPr lang="en-CA" sz="1600" dirty="0">
              <a:solidFill>
                <a:srgbClr val="000000"/>
              </a:solidFill>
            </a:endParaRPr>
          </a:p>
          <a:p>
            <a:pPr algn="l"/>
            <a:endParaRPr lang="en-US" sz="2800" kern="0" dirty="0">
              <a:solidFill>
                <a:srgbClr val="000000"/>
              </a:solidFill>
              <a:effectLst>
                <a:outerShdw blurRad="50800" dist="38100" dir="2700000" algn="tl" rotWithShape="0">
                  <a:prstClr val="black">
                    <a:alpha val="40000"/>
                  </a:prstClr>
                </a:outerShdw>
              </a:effectLst>
              <a:latin typeface="Century Gothic" pitchFamily="34" charset="0"/>
            </a:endParaRPr>
          </a:p>
        </p:txBody>
      </p:sp>
      <p:sp>
        <p:nvSpPr>
          <p:cNvPr id="36" name="Text Box 18"/>
          <p:cNvSpPr txBox="1">
            <a:spLocks noChangeArrowheads="1"/>
          </p:cNvSpPr>
          <p:nvPr/>
        </p:nvSpPr>
        <p:spPr bwMode="auto">
          <a:xfrm>
            <a:off x="7092280" y="138118"/>
            <a:ext cx="2029338"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smtClean="0">
                <a:solidFill>
                  <a:srgbClr val="000000"/>
                </a:solidFill>
                <a:latin typeface="Calibri" panose="020F0502020204030204" pitchFamily="34" charset="0"/>
              </a:rPr>
              <a:t>Lower GHG emissions</a:t>
            </a:r>
            <a:endParaRPr lang="en-US" sz="16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2064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42154" y="3259723"/>
            <a:ext cx="4115422" cy="338554"/>
          </a:xfrm>
          <a:prstGeom prst="rect">
            <a:avLst/>
          </a:prstGeom>
        </p:spPr>
        <p:txBody>
          <a:bodyPr wrap="none">
            <a:spAutoFit/>
          </a:bodyPr>
          <a:lstStyle/>
          <a:p>
            <a:pPr fontAlgn="base">
              <a:spcBef>
                <a:spcPct val="0"/>
              </a:spcBef>
              <a:spcAft>
                <a:spcPct val="0"/>
              </a:spcAft>
            </a:pPr>
            <a:r>
              <a:rPr lang="en-CA" sz="1600" dirty="0" smtClean="0">
                <a:solidFill>
                  <a:srgbClr val="7030A0"/>
                </a:solidFill>
                <a:latin typeface="Calibri" pitchFamily="34" charset="0"/>
                <a:cs typeface="Arial" charset="0"/>
              </a:rPr>
              <a:t>8. </a:t>
            </a:r>
            <a:r>
              <a:rPr lang="en-CA" sz="1600" dirty="0" err="1" smtClean="0">
                <a:solidFill>
                  <a:srgbClr val="7030A0"/>
                </a:solidFill>
                <a:latin typeface="Calibri" pitchFamily="34" charset="0"/>
                <a:cs typeface="Arial" charset="0"/>
              </a:rPr>
              <a:t>google</a:t>
            </a:r>
            <a:r>
              <a:rPr lang="en-CA" sz="1600" dirty="0" smtClean="0">
                <a:solidFill>
                  <a:srgbClr val="7030A0"/>
                </a:solidFill>
                <a:latin typeface="Calibri" pitchFamily="34" charset="0"/>
                <a:cs typeface="Arial" charset="0"/>
              </a:rPr>
              <a:t> </a:t>
            </a:r>
            <a:r>
              <a:rPr lang="en-CA" sz="1600" dirty="0">
                <a:solidFill>
                  <a:srgbClr val="7030A0"/>
                </a:solidFill>
                <a:latin typeface="Calibri" pitchFamily="34" charset="0"/>
                <a:cs typeface="Arial" charset="0"/>
              </a:rPr>
              <a:t>earth snapshots of high-biomass sites</a:t>
            </a: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1758" y="14326"/>
            <a:ext cx="8036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8024" y="1191268"/>
            <a:ext cx="1872208" cy="307777"/>
          </a:xfrm>
          <a:prstGeom prst="rect">
            <a:avLst/>
          </a:prstGeom>
          <a:noFill/>
        </p:spPr>
        <p:txBody>
          <a:bodyPr wrap="square" rtlCol="0">
            <a:spAutoFit/>
          </a:bodyPr>
          <a:lstStyle/>
          <a:p>
            <a:pPr algn="ctr" fontAlgn="base">
              <a:spcBef>
                <a:spcPct val="0"/>
              </a:spcBef>
              <a:spcAft>
                <a:spcPct val="0"/>
              </a:spcAft>
            </a:pPr>
            <a:r>
              <a:rPr lang="en-CA" sz="1400" dirty="0" smtClean="0">
                <a:solidFill>
                  <a:srgbClr val="FFFFFF"/>
                </a:solidFill>
                <a:effectLst>
                  <a:outerShdw blurRad="38100" dist="38100" dir="2700000" algn="tl">
                    <a:srgbClr val="000000">
                      <a:alpha val="43137"/>
                    </a:srgbClr>
                  </a:outerShdw>
                </a:effectLst>
              </a:rPr>
              <a:t>Lake Winnipeg</a:t>
            </a:r>
            <a:endParaRPr lang="en-CA" sz="1400" dirty="0">
              <a:solidFill>
                <a:srgbClr val="FFFFFF"/>
              </a:solidFill>
              <a:effectLst>
                <a:outerShdw blurRad="38100" dist="38100" dir="2700000" algn="tl">
                  <a:srgbClr val="000000">
                    <a:alpha val="43137"/>
                  </a:srgbClr>
                </a:outerShdw>
              </a:effectLst>
            </a:endParaRPr>
          </a:p>
        </p:txBody>
      </p:sp>
      <p:sp>
        <p:nvSpPr>
          <p:cNvPr id="5" name="Oval 4"/>
          <p:cNvSpPr/>
          <p:nvPr/>
        </p:nvSpPr>
        <p:spPr bwMode="auto">
          <a:xfrm>
            <a:off x="4860032" y="3512226"/>
            <a:ext cx="1068902" cy="1068902"/>
          </a:xfrm>
          <a:prstGeom prst="ellipse">
            <a:avLst/>
          </a:prstGeom>
          <a:noFill/>
          <a:ln w="38100"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CA" sz="1600" smtClean="0">
              <a:solidFill>
                <a:srgbClr val="000000"/>
              </a:solidFill>
            </a:endParaRPr>
          </a:p>
        </p:txBody>
      </p:sp>
      <p:sp>
        <p:nvSpPr>
          <p:cNvPr id="7" name="Oval 6"/>
          <p:cNvSpPr/>
          <p:nvPr/>
        </p:nvSpPr>
        <p:spPr bwMode="auto">
          <a:xfrm>
            <a:off x="5584488" y="2388467"/>
            <a:ext cx="1080120" cy="1054859"/>
          </a:xfrm>
          <a:prstGeom prst="ellipse">
            <a:avLst/>
          </a:prstGeom>
          <a:noFill/>
          <a:ln w="38100"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CA" sz="1600" smtClean="0">
              <a:solidFill>
                <a:srgbClr val="000000"/>
              </a:solidFill>
            </a:endParaRPr>
          </a:p>
        </p:txBody>
      </p:sp>
      <p:sp>
        <p:nvSpPr>
          <p:cNvPr id="8" name="Oval 7"/>
          <p:cNvSpPr/>
          <p:nvPr/>
        </p:nvSpPr>
        <p:spPr bwMode="auto">
          <a:xfrm>
            <a:off x="2267744" y="4532493"/>
            <a:ext cx="529317" cy="529317"/>
          </a:xfrm>
          <a:prstGeom prst="ellipse">
            <a:avLst/>
          </a:prstGeom>
          <a:noFill/>
          <a:ln w="38100"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CA" sz="1600" smtClean="0">
              <a:solidFill>
                <a:srgbClr val="000000"/>
              </a:solidFill>
            </a:endParaRPr>
          </a:p>
        </p:txBody>
      </p:sp>
      <p:sp>
        <p:nvSpPr>
          <p:cNvPr id="9" name="Oval 8"/>
          <p:cNvSpPr/>
          <p:nvPr/>
        </p:nvSpPr>
        <p:spPr bwMode="auto">
          <a:xfrm rot="711577">
            <a:off x="3511210" y="3543060"/>
            <a:ext cx="1584176" cy="792088"/>
          </a:xfrm>
          <a:prstGeom prst="ellipse">
            <a:avLst/>
          </a:prstGeom>
          <a:noFill/>
          <a:ln w="38100"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CA" sz="1600" smtClean="0">
              <a:solidFill>
                <a:srgbClr val="000000"/>
              </a:solidFill>
            </a:endParaRPr>
          </a:p>
        </p:txBody>
      </p:sp>
      <p:sp>
        <p:nvSpPr>
          <p:cNvPr id="10" name="Rectangle 9"/>
          <p:cNvSpPr/>
          <p:nvPr/>
        </p:nvSpPr>
        <p:spPr>
          <a:xfrm>
            <a:off x="323528" y="332656"/>
            <a:ext cx="2123979" cy="1384995"/>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none">
            <a:spAutoFit/>
          </a:bodyPr>
          <a:lstStyle/>
          <a:p>
            <a:pPr fontAlgn="base">
              <a:spcBef>
                <a:spcPct val="0"/>
              </a:spcBef>
              <a:spcAft>
                <a:spcPct val="0"/>
              </a:spcAft>
            </a:pPr>
            <a:r>
              <a:rPr lang="en-CA" sz="2800" b="1" dirty="0" smtClean="0">
                <a:solidFill>
                  <a:srgbClr val="000000"/>
                </a:solidFill>
                <a:latin typeface="Calibri" pitchFamily="34" charset="0"/>
                <a:cs typeface="Arial" charset="0"/>
              </a:rPr>
              <a:t>Pilot Scale </a:t>
            </a:r>
          </a:p>
          <a:p>
            <a:pPr fontAlgn="base">
              <a:spcBef>
                <a:spcPct val="0"/>
              </a:spcBef>
              <a:spcAft>
                <a:spcPct val="0"/>
              </a:spcAft>
            </a:pPr>
            <a:r>
              <a:rPr lang="en-CA" sz="2800" b="1" dirty="0" smtClean="0">
                <a:solidFill>
                  <a:srgbClr val="000000"/>
                </a:solidFill>
                <a:latin typeface="Calibri" pitchFamily="34" charset="0"/>
                <a:cs typeface="Arial" charset="0"/>
              </a:rPr>
              <a:t>harvesting </a:t>
            </a:r>
          </a:p>
          <a:p>
            <a:pPr fontAlgn="base">
              <a:spcBef>
                <a:spcPct val="0"/>
              </a:spcBef>
              <a:spcAft>
                <a:spcPct val="0"/>
              </a:spcAft>
            </a:pPr>
            <a:r>
              <a:rPr lang="en-CA" sz="2800" b="1" dirty="0" smtClean="0">
                <a:solidFill>
                  <a:srgbClr val="000000"/>
                </a:solidFill>
                <a:latin typeface="Calibri" pitchFamily="34" charset="0"/>
                <a:cs typeface="Arial" charset="0"/>
              </a:rPr>
              <a:t>2012 to 2013</a:t>
            </a:r>
            <a:endParaRPr lang="en-CA" sz="2800" b="1" dirty="0">
              <a:solidFill>
                <a:srgbClr val="000000"/>
              </a:solidFill>
              <a:latin typeface="Calibri" pitchFamily="34" charset="0"/>
              <a:cs typeface="Arial" charset="0"/>
            </a:endParaRPr>
          </a:p>
        </p:txBody>
      </p:sp>
      <p:sp>
        <p:nvSpPr>
          <p:cNvPr id="11" name="Oval 10"/>
          <p:cNvSpPr/>
          <p:nvPr/>
        </p:nvSpPr>
        <p:spPr bwMode="auto">
          <a:xfrm>
            <a:off x="4253572" y="1304604"/>
            <a:ext cx="1470555" cy="1404315"/>
          </a:xfrm>
          <a:prstGeom prst="ellipse">
            <a:avLst/>
          </a:prstGeom>
          <a:noFill/>
          <a:ln w="3810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CA" sz="1600" smtClean="0">
              <a:solidFill>
                <a:srgbClr val="000000"/>
              </a:solidFill>
            </a:endParaRPr>
          </a:p>
        </p:txBody>
      </p:sp>
      <p:sp>
        <p:nvSpPr>
          <p:cNvPr id="13" name="Oval 12"/>
          <p:cNvSpPr/>
          <p:nvPr/>
        </p:nvSpPr>
        <p:spPr bwMode="auto">
          <a:xfrm>
            <a:off x="5193656" y="5453685"/>
            <a:ext cx="1470555" cy="1404315"/>
          </a:xfrm>
          <a:prstGeom prst="ellipse">
            <a:avLst/>
          </a:prstGeom>
          <a:noFill/>
          <a:ln w="3810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CA" sz="1600" smtClean="0">
              <a:solidFill>
                <a:srgbClr val="000000"/>
              </a:solidFill>
            </a:endParaRPr>
          </a:p>
        </p:txBody>
      </p:sp>
    </p:spTree>
    <p:extLst>
      <p:ext uri="{BB962C8B-B14F-4D97-AF65-F5344CB8AC3E}">
        <p14:creationId xmlns:p14="http://schemas.microsoft.com/office/powerpoint/2010/main" val="222830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0" y="0"/>
            <a:ext cx="9144000" cy="6244693"/>
          </a:xfrm>
          <a:prstGeom prst="rect">
            <a:avLst/>
          </a:prstGeom>
          <a:ln w="3175">
            <a:solidFill>
              <a:schemeClr val="tx1"/>
            </a:solidFill>
          </a:ln>
          <a:effectLst>
            <a:outerShdw blurRad="50800" dist="38100" dir="2700000" algn="tl" rotWithShape="0">
              <a:prstClr val="black">
                <a:alpha val="40000"/>
              </a:prstClr>
            </a:outerShdw>
          </a:effectLst>
        </p:spPr>
      </p:pic>
      <p:sp>
        <p:nvSpPr>
          <p:cNvPr id="4" name="Title 1"/>
          <p:cNvSpPr txBox="1">
            <a:spLocks/>
          </p:cNvSpPr>
          <p:nvPr/>
        </p:nvSpPr>
        <p:spPr>
          <a:xfrm>
            <a:off x="35496" y="260648"/>
            <a:ext cx="8784976" cy="72008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800" b="1" kern="0" dirty="0" smtClean="0">
                <a:solidFill>
                  <a:srgbClr val="000000"/>
                </a:solidFill>
                <a:effectLst>
                  <a:outerShdw blurRad="50800" dist="38100" dir="2700000" algn="tl" rotWithShape="0">
                    <a:prstClr val="black">
                      <a:alpha val="40000"/>
                    </a:prstClr>
                  </a:outerShdw>
                </a:effectLst>
                <a:latin typeface="Century Gothic" pitchFamily="34" charset="0"/>
              </a:rPr>
              <a:t>Surface water retention projects, Minnesota </a:t>
            </a:r>
            <a:r>
              <a:rPr lang="en-CA" sz="2800" b="1" kern="0" dirty="0">
                <a:solidFill>
                  <a:srgbClr val="000000"/>
                </a:solidFill>
                <a:effectLst>
                  <a:outerShdw blurRad="50800" dist="38100" dir="2700000" algn="tl" rotWithShape="0">
                    <a:prstClr val="black">
                      <a:alpha val="40000"/>
                    </a:prstClr>
                  </a:outerShdw>
                </a:effectLst>
                <a:latin typeface="Century Gothic" pitchFamily="34" charset="0"/>
              </a:rPr>
              <a:t>USA</a:t>
            </a:r>
          </a:p>
        </p:txBody>
      </p:sp>
    </p:spTree>
    <p:extLst>
      <p:ext uri="{BB962C8B-B14F-4D97-AF65-F5344CB8AC3E}">
        <p14:creationId xmlns:p14="http://schemas.microsoft.com/office/powerpoint/2010/main" val="546604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1" name="Picture 3" descr="C:\Digital Camera Pics\Cattail harvesting 2013\DSC_0630.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5000" contrast="30000"/>
                    </a14:imgEffect>
                  </a14:imgLayer>
                </a14:imgProps>
              </a:ext>
              <a:ext uri="{28A0092B-C50C-407E-A947-70E740481C1C}">
                <a14:useLocalDpi xmlns:a14="http://schemas.microsoft.com/office/drawing/2010/main"/>
              </a:ext>
            </a:extLst>
          </a:blip>
          <a:srcRect/>
          <a:stretch/>
        </p:blipFill>
        <p:spPr bwMode="auto">
          <a:xfrm>
            <a:off x="4716016" y="3850756"/>
            <a:ext cx="4075503" cy="28906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0158" y="116632"/>
            <a:ext cx="8249663" cy="1008112"/>
          </a:xfrm>
          <a:prstGeom prst="rect">
            <a:avLst/>
          </a:prstGeom>
          <a:solidFill>
            <a:schemeClr val="bg1">
              <a:lumMod val="95000"/>
            </a:schemeClr>
          </a:solidFill>
        </p:spPr>
        <p:txBody>
          <a:bodyPr>
            <a:noAutofit/>
          </a:bodyPr>
          <a:lstStyle>
            <a:lvl1pPr algn="ctr" rtl="0" fontAlgn="base">
              <a:spcBef>
                <a:spcPct val="0"/>
              </a:spcBef>
              <a:spcAft>
                <a:spcPct val="0"/>
              </a:spcAft>
              <a:defRPr sz="4000" b="1">
                <a:solidFill>
                  <a:srgbClr val="0000FF"/>
                </a:solidFill>
                <a:latin typeface="+mj-lt"/>
                <a:ea typeface="+mj-ea"/>
                <a:cs typeface="+mj-cs"/>
              </a:defRPr>
            </a:lvl1pPr>
            <a:lvl2pPr algn="ctr" rtl="0" fontAlgn="base">
              <a:spcBef>
                <a:spcPct val="0"/>
              </a:spcBef>
              <a:spcAft>
                <a:spcPct val="0"/>
              </a:spcAft>
              <a:defRPr sz="4000" b="1">
                <a:solidFill>
                  <a:srgbClr val="0000FF"/>
                </a:solidFill>
                <a:latin typeface="Arial" charset="0"/>
              </a:defRPr>
            </a:lvl2pPr>
            <a:lvl3pPr algn="ctr" rtl="0" fontAlgn="base">
              <a:spcBef>
                <a:spcPct val="0"/>
              </a:spcBef>
              <a:spcAft>
                <a:spcPct val="0"/>
              </a:spcAft>
              <a:defRPr sz="4000" b="1">
                <a:solidFill>
                  <a:srgbClr val="0000FF"/>
                </a:solidFill>
                <a:latin typeface="Arial" charset="0"/>
              </a:defRPr>
            </a:lvl3pPr>
            <a:lvl4pPr algn="ctr" rtl="0" fontAlgn="base">
              <a:spcBef>
                <a:spcPct val="0"/>
              </a:spcBef>
              <a:spcAft>
                <a:spcPct val="0"/>
              </a:spcAft>
              <a:defRPr sz="4000" b="1">
                <a:solidFill>
                  <a:srgbClr val="0000FF"/>
                </a:solidFill>
                <a:latin typeface="Arial" charset="0"/>
              </a:defRPr>
            </a:lvl4pPr>
            <a:lvl5pPr algn="ctr" rtl="0" fontAlgn="base">
              <a:spcBef>
                <a:spcPct val="0"/>
              </a:spcBef>
              <a:spcAft>
                <a:spcPct val="0"/>
              </a:spcAft>
              <a:defRPr sz="4000" b="1">
                <a:solidFill>
                  <a:srgbClr val="0000FF"/>
                </a:solidFill>
                <a:latin typeface="Arial" charset="0"/>
              </a:defRPr>
            </a:lvl5pPr>
            <a:lvl6pPr marL="457200" algn="ctr" rtl="0" fontAlgn="base">
              <a:spcBef>
                <a:spcPct val="0"/>
              </a:spcBef>
              <a:spcAft>
                <a:spcPct val="0"/>
              </a:spcAft>
              <a:defRPr sz="4000" b="1">
                <a:solidFill>
                  <a:srgbClr val="0000FF"/>
                </a:solidFill>
                <a:latin typeface="Arial" charset="0"/>
              </a:defRPr>
            </a:lvl6pPr>
            <a:lvl7pPr marL="914400" algn="ctr" rtl="0" fontAlgn="base">
              <a:spcBef>
                <a:spcPct val="0"/>
              </a:spcBef>
              <a:spcAft>
                <a:spcPct val="0"/>
              </a:spcAft>
              <a:defRPr sz="4000" b="1">
                <a:solidFill>
                  <a:srgbClr val="0000FF"/>
                </a:solidFill>
                <a:latin typeface="Arial" charset="0"/>
              </a:defRPr>
            </a:lvl7pPr>
            <a:lvl8pPr marL="1371600" algn="ctr" rtl="0" fontAlgn="base">
              <a:spcBef>
                <a:spcPct val="0"/>
              </a:spcBef>
              <a:spcAft>
                <a:spcPct val="0"/>
              </a:spcAft>
              <a:defRPr sz="4000" b="1">
                <a:solidFill>
                  <a:srgbClr val="0000FF"/>
                </a:solidFill>
                <a:latin typeface="Arial" charset="0"/>
              </a:defRPr>
            </a:lvl8pPr>
            <a:lvl9pPr marL="1828800" algn="ctr" rtl="0" fontAlgn="base">
              <a:spcBef>
                <a:spcPct val="0"/>
              </a:spcBef>
              <a:spcAft>
                <a:spcPct val="0"/>
              </a:spcAft>
              <a:defRPr sz="4000" b="1">
                <a:solidFill>
                  <a:srgbClr val="0000FF"/>
                </a:solidFill>
                <a:latin typeface="Arial" charset="0"/>
              </a:defRPr>
            </a:lvl9pPr>
          </a:lstStyle>
          <a:p>
            <a:pPr algn="l"/>
            <a:r>
              <a:rPr lang="en-CA" sz="2800" kern="0" dirty="0" smtClean="0">
                <a:solidFill>
                  <a:srgbClr val="000000"/>
                </a:solidFill>
                <a:effectLst>
                  <a:outerShdw blurRad="50800" dist="38100" dir="2700000" algn="tl" rotWithShape="0">
                    <a:prstClr val="black">
                      <a:alpha val="40000"/>
                    </a:prstClr>
                  </a:outerShdw>
                </a:effectLst>
                <a:latin typeface="Century Gothic" pitchFamily="34" charset="0"/>
              </a:rPr>
              <a:t>Ditch Harvesting:</a:t>
            </a:r>
            <a:br>
              <a:rPr lang="en-CA" sz="2800" kern="0" dirty="0" smtClean="0">
                <a:solidFill>
                  <a:srgbClr val="000000"/>
                </a:solidFill>
                <a:effectLst>
                  <a:outerShdw blurRad="50800" dist="38100" dir="2700000" algn="tl" rotWithShape="0">
                    <a:prstClr val="black">
                      <a:alpha val="40000"/>
                    </a:prstClr>
                  </a:outerShdw>
                </a:effectLst>
                <a:latin typeface="Century Gothic" pitchFamily="34" charset="0"/>
              </a:rPr>
            </a:br>
            <a:r>
              <a:rPr lang="en-CA" sz="2800" kern="0" dirty="0" smtClean="0">
                <a:solidFill>
                  <a:srgbClr val="000000"/>
                </a:solidFill>
                <a:effectLst>
                  <a:outerShdw blurRad="50800" dist="38100" dir="2700000" algn="tl" rotWithShape="0">
                    <a:prstClr val="black">
                      <a:alpha val="40000"/>
                    </a:prstClr>
                  </a:outerShdw>
                </a:effectLst>
                <a:latin typeface="Century Gothic" pitchFamily="34" charset="0"/>
              </a:rPr>
              <a:t>City of Winnipeg and Rural Municipalities</a:t>
            </a:r>
            <a:endParaRPr lang="en-CA" sz="2800" kern="0" dirty="0">
              <a:solidFill>
                <a:srgbClr val="000000"/>
              </a:solidFill>
              <a:effectLst>
                <a:outerShdw blurRad="50800" dist="38100" dir="2700000" algn="tl" rotWithShape="0">
                  <a:prstClr val="black">
                    <a:alpha val="40000"/>
                  </a:prstClr>
                </a:outerShdw>
              </a:effectLst>
              <a:latin typeface="Century Gothic" pitchFamily="34" charset="0"/>
            </a:endParaRPr>
          </a:p>
        </p:txBody>
      </p:sp>
      <p:grpSp>
        <p:nvGrpSpPr>
          <p:cNvPr id="3" name="Group 2"/>
          <p:cNvGrpSpPr/>
          <p:nvPr/>
        </p:nvGrpSpPr>
        <p:grpSpPr>
          <a:xfrm>
            <a:off x="326935" y="3850756"/>
            <a:ext cx="4335916" cy="2890611"/>
            <a:chOff x="-1" y="3296424"/>
            <a:chExt cx="4627355" cy="3084904"/>
          </a:xfrm>
        </p:grpSpPr>
        <p:pic>
          <p:nvPicPr>
            <p:cNvPr id="7170" name="Picture 2" descr="C:\Digital Camera Pics\Cattail harvesting 2013\DSC_0632.JP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 contrast="35000"/>
                      </a14:imgEffect>
                    </a14:imgLayer>
                  </a14:imgProps>
                </a:ext>
                <a:ext uri="{28A0092B-C50C-407E-A947-70E740481C1C}">
                  <a14:useLocalDpi xmlns:a14="http://schemas.microsoft.com/office/drawing/2010/main"/>
                </a:ext>
              </a:extLst>
            </a:blip>
            <a:srcRect/>
            <a:stretch>
              <a:fillRect/>
            </a:stretch>
          </p:blipFill>
          <p:spPr bwMode="auto">
            <a:xfrm>
              <a:off x="-1" y="3296424"/>
              <a:ext cx="4627355" cy="30849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302476" y="3717032"/>
              <a:ext cx="1008112" cy="216024"/>
            </a:xfrm>
            <a:prstGeom prst="rect">
              <a:avLst/>
            </a:prstGeom>
            <a:solidFill>
              <a:schemeClr val="tx1">
                <a:lumMod val="85000"/>
                <a:lumOff val="1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CA" sz="1600" smtClean="0">
                <a:solidFill>
                  <a:srgbClr val="000000"/>
                </a:solidFill>
              </a:endParaRPr>
            </a:p>
          </p:txBody>
        </p:sp>
        <p:sp>
          <p:nvSpPr>
            <p:cNvPr id="7" name="Rectangle 6"/>
            <p:cNvSpPr/>
            <p:nvPr/>
          </p:nvSpPr>
          <p:spPr bwMode="auto">
            <a:xfrm>
              <a:off x="0" y="4293096"/>
              <a:ext cx="291438" cy="216024"/>
            </a:xfrm>
            <a:prstGeom prst="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CA" sz="1600" smtClean="0">
                <a:solidFill>
                  <a:srgbClr val="000000"/>
                </a:solidFill>
              </a:endParaRPr>
            </a:p>
          </p:txBody>
        </p:sp>
      </p:grpSp>
      <p:sp>
        <p:nvSpPr>
          <p:cNvPr id="8" name="Rectangle 7"/>
          <p:cNvSpPr/>
          <p:nvPr/>
        </p:nvSpPr>
        <p:spPr bwMode="auto">
          <a:xfrm>
            <a:off x="4932040" y="4448553"/>
            <a:ext cx="332001" cy="348599"/>
          </a:xfrm>
          <a:prstGeom prst="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CA" sz="1600" smtClean="0">
              <a:solidFill>
                <a:srgbClr val="000000"/>
              </a:solidFill>
            </a:endParaRPr>
          </a:p>
        </p:txBody>
      </p:sp>
      <p:pic>
        <p:nvPicPr>
          <p:cNvPr id="14338" name="Picture 2" descr="C:\Digital Camera Pics\cattail harvesting 2012\DSC_020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6936" y="1235033"/>
            <a:ext cx="4335915" cy="255400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Digital Camera Pics\cattail harvesting 2012\DSC09919.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716016" y="1235033"/>
            <a:ext cx="4075503" cy="255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07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72136815"/>
              </p:ext>
            </p:extLst>
          </p:nvPr>
        </p:nvGraphicFramePr>
        <p:xfrm>
          <a:off x="323528" y="1409789"/>
          <a:ext cx="6984776" cy="1877301"/>
        </p:xfrm>
        <a:graphic>
          <a:graphicData uri="http://schemas.openxmlformats.org/drawingml/2006/table">
            <a:tbl>
              <a:tblPr firstRow="1" firstCol="1" bandRow="1"/>
              <a:tblGrid>
                <a:gridCol w="2955098"/>
                <a:gridCol w="1343226"/>
                <a:gridCol w="1343226"/>
                <a:gridCol w="1343226"/>
              </a:tblGrid>
              <a:tr h="452373">
                <a:tc>
                  <a:txBody>
                    <a:bodyPr/>
                    <a:lstStyle/>
                    <a:p>
                      <a:r>
                        <a:rPr lang="en-CA" sz="1600" b="1" kern="1200" dirty="0" smtClean="0">
                          <a:solidFill>
                            <a:schemeClr val="dk1"/>
                          </a:solidFill>
                          <a:effectLst/>
                          <a:latin typeface="Calibri" pitchFamily="34" charset="0"/>
                          <a:ea typeface="Calibri"/>
                          <a:cs typeface="Times New Roman"/>
                        </a:rPr>
                        <a:t>TOTALS</a:t>
                      </a:r>
                      <a:endParaRPr lang="en-CA" sz="1600" b="1" kern="1200" dirty="0">
                        <a:solidFill>
                          <a:schemeClr val="dk1"/>
                        </a:solidFill>
                        <a:effectLst/>
                        <a:latin typeface="Calibri" pitchFamily="34" charset="0"/>
                        <a:ea typeface="Calibri"/>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34988" indent="0" algn="l">
                        <a:lnSpc>
                          <a:spcPct val="115000"/>
                        </a:lnSpc>
                        <a:spcAft>
                          <a:spcPts val="0"/>
                        </a:spcAft>
                      </a:pPr>
                      <a:r>
                        <a:rPr lang="en-US" sz="1600" b="1" kern="1200" dirty="0" smtClean="0">
                          <a:solidFill>
                            <a:schemeClr val="dk1"/>
                          </a:solidFill>
                          <a:effectLst/>
                          <a:latin typeface="Calibri" pitchFamily="34" charset="0"/>
                          <a:ea typeface="Calibri"/>
                          <a:cs typeface="Times New Roman"/>
                        </a:rPr>
                        <a:t>2012</a:t>
                      </a:r>
                      <a:endParaRPr lang="en-CA" sz="1600" b="1" kern="1200" dirty="0">
                        <a:solidFill>
                          <a:schemeClr val="dk1"/>
                        </a:solidFill>
                        <a:effectLst/>
                        <a:latin typeface="Calibri" pitchFamily="34" charset="0"/>
                        <a:ea typeface="Calibri"/>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34988" indent="0" algn="l">
                        <a:lnSpc>
                          <a:spcPct val="115000"/>
                        </a:lnSpc>
                        <a:spcAft>
                          <a:spcPts val="0"/>
                        </a:spcAft>
                      </a:pPr>
                      <a:r>
                        <a:rPr lang="en-CA" sz="1600" b="1" kern="1200" dirty="0" smtClean="0">
                          <a:solidFill>
                            <a:schemeClr val="dk1"/>
                          </a:solidFill>
                          <a:effectLst/>
                          <a:latin typeface="Calibri" pitchFamily="34" charset="0"/>
                          <a:ea typeface="Calibri"/>
                          <a:cs typeface="Times New Roman"/>
                        </a:rPr>
                        <a:t>2013</a:t>
                      </a:r>
                      <a:endParaRPr lang="en-CA" sz="1600" b="1" kern="1200" dirty="0">
                        <a:solidFill>
                          <a:schemeClr val="dk1"/>
                        </a:solidFill>
                        <a:effectLst/>
                        <a:latin typeface="Calibri" pitchFamily="34" charset="0"/>
                        <a:ea typeface="Calibri"/>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34988" indent="0" algn="l">
                        <a:lnSpc>
                          <a:spcPct val="115000"/>
                        </a:lnSpc>
                        <a:spcAft>
                          <a:spcPts val="0"/>
                        </a:spcAft>
                      </a:pPr>
                      <a:r>
                        <a:rPr lang="en-CA" sz="1600" b="1" kern="1200" dirty="0" smtClean="0">
                          <a:solidFill>
                            <a:schemeClr val="dk1"/>
                          </a:solidFill>
                          <a:effectLst/>
                          <a:latin typeface="Calibri" pitchFamily="34" charset="0"/>
                          <a:ea typeface="Calibri"/>
                          <a:cs typeface="Times New Roman"/>
                        </a:rPr>
                        <a:t>2014</a:t>
                      </a:r>
                      <a:endParaRPr lang="en-CA" sz="1600" b="1" kern="1200" dirty="0">
                        <a:solidFill>
                          <a:schemeClr val="dk1"/>
                        </a:solidFill>
                        <a:effectLst/>
                        <a:latin typeface="Calibri" pitchFamily="34" charset="0"/>
                        <a:ea typeface="Calibri"/>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32048">
                <a:tc>
                  <a:txBody>
                    <a:bodyPr/>
                    <a:lstStyle/>
                    <a:p>
                      <a:pPr marL="177800" indent="6350" algn="l">
                        <a:lnSpc>
                          <a:spcPct val="115000"/>
                        </a:lnSpc>
                        <a:spcAft>
                          <a:spcPts val="0"/>
                        </a:spcAft>
                        <a:tabLst>
                          <a:tab pos="177800" algn="l"/>
                        </a:tabLst>
                      </a:pPr>
                      <a:r>
                        <a:rPr lang="en-US" sz="1600" dirty="0" smtClean="0">
                          <a:solidFill>
                            <a:srgbClr val="000000"/>
                          </a:solidFill>
                          <a:effectLst/>
                          <a:latin typeface="Calibri"/>
                          <a:ea typeface="Times New Roman"/>
                          <a:cs typeface="Arial"/>
                        </a:rPr>
                        <a:t>Harvested cattails</a:t>
                      </a:r>
                      <a:r>
                        <a:rPr lang="en-US" sz="1600" baseline="0" dirty="0" smtClean="0">
                          <a:solidFill>
                            <a:srgbClr val="000000"/>
                          </a:solidFill>
                          <a:effectLst/>
                          <a:latin typeface="Calibri"/>
                          <a:ea typeface="Times New Roman"/>
                          <a:cs typeface="Arial"/>
                        </a:rPr>
                        <a:t> (</a:t>
                      </a:r>
                      <a:r>
                        <a:rPr lang="en-US" sz="1600" dirty="0" smtClean="0">
                          <a:solidFill>
                            <a:srgbClr val="000000"/>
                          </a:solidFill>
                          <a:effectLst/>
                          <a:latin typeface="Calibri"/>
                          <a:ea typeface="Times New Roman"/>
                          <a:cs typeface="Arial"/>
                        </a:rPr>
                        <a:t>dry basis)</a:t>
                      </a:r>
                      <a:endParaRPr lang="en-CA" sz="1600" dirty="0">
                        <a:effectLst/>
                        <a:latin typeface="Arial"/>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457200" algn="l">
                        <a:lnSpc>
                          <a:spcPct val="115000"/>
                        </a:lnSpc>
                        <a:spcAft>
                          <a:spcPts val="0"/>
                        </a:spcAft>
                      </a:pPr>
                      <a:r>
                        <a:rPr lang="en-US" sz="1600" dirty="0" smtClean="0">
                          <a:solidFill>
                            <a:srgbClr val="000000"/>
                          </a:solidFill>
                          <a:effectLst/>
                          <a:latin typeface="Calibri"/>
                          <a:ea typeface="Times New Roman"/>
                          <a:cs typeface="Arial"/>
                        </a:rPr>
                        <a:t>260 T</a:t>
                      </a:r>
                      <a:endParaRPr lang="en-CA" sz="1600" dirty="0">
                        <a:effectLst/>
                        <a:latin typeface="Arial"/>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457200" algn="l">
                        <a:lnSpc>
                          <a:spcPct val="115000"/>
                        </a:lnSpc>
                        <a:spcAft>
                          <a:spcPts val="0"/>
                        </a:spcAft>
                      </a:pPr>
                      <a:r>
                        <a:rPr lang="en-CA" sz="1600" dirty="0" smtClean="0">
                          <a:effectLst/>
                          <a:latin typeface="+mn-lt"/>
                          <a:ea typeface="Times New Roman"/>
                          <a:cs typeface="Times New Roman"/>
                        </a:rPr>
                        <a:t>150 T</a:t>
                      </a:r>
                      <a:endParaRPr lang="en-CA" sz="1600" dirty="0">
                        <a:effectLst/>
                        <a:latin typeface="+mn-lt"/>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457200" algn="l">
                        <a:lnSpc>
                          <a:spcPct val="115000"/>
                        </a:lnSpc>
                        <a:spcAft>
                          <a:spcPts val="0"/>
                        </a:spcAft>
                      </a:pPr>
                      <a:r>
                        <a:rPr lang="en-CA" sz="1600" dirty="0" smtClean="0">
                          <a:effectLst/>
                          <a:latin typeface="+mn-lt"/>
                          <a:ea typeface="Times New Roman"/>
                          <a:cs typeface="Times New Roman"/>
                        </a:rPr>
                        <a:t>120</a:t>
                      </a:r>
                      <a:r>
                        <a:rPr lang="en-CA" sz="1600" baseline="0" dirty="0" smtClean="0">
                          <a:effectLst/>
                          <a:latin typeface="+mn-lt"/>
                          <a:ea typeface="Times New Roman"/>
                          <a:cs typeface="Times New Roman"/>
                        </a:rPr>
                        <a:t> T</a:t>
                      </a:r>
                      <a:endParaRPr lang="en-CA" sz="1600" dirty="0">
                        <a:effectLst/>
                        <a:latin typeface="+mn-lt"/>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32048">
                <a:tc>
                  <a:txBody>
                    <a:bodyPr/>
                    <a:lstStyle/>
                    <a:p>
                      <a:pPr marL="182563" indent="0" algn="l">
                        <a:lnSpc>
                          <a:spcPct val="115000"/>
                        </a:lnSpc>
                        <a:spcAft>
                          <a:spcPts val="0"/>
                        </a:spcAft>
                      </a:pPr>
                      <a:r>
                        <a:rPr lang="en-US" sz="1600" dirty="0" smtClean="0">
                          <a:solidFill>
                            <a:srgbClr val="000000"/>
                          </a:solidFill>
                          <a:effectLst/>
                          <a:latin typeface="Calibri"/>
                          <a:ea typeface="Times New Roman"/>
                          <a:cs typeface="Arial"/>
                        </a:rPr>
                        <a:t>Phosphorus in</a:t>
                      </a:r>
                      <a:r>
                        <a:rPr lang="en-US" sz="1600" baseline="0" dirty="0" smtClean="0">
                          <a:solidFill>
                            <a:srgbClr val="000000"/>
                          </a:solidFill>
                          <a:effectLst/>
                          <a:latin typeface="Calibri"/>
                          <a:ea typeface="Times New Roman"/>
                          <a:cs typeface="Arial"/>
                        </a:rPr>
                        <a:t> </a:t>
                      </a:r>
                      <a:r>
                        <a:rPr lang="en-US" sz="1600" dirty="0" smtClean="0">
                          <a:solidFill>
                            <a:srgbClr val="000000"/>
                          </a:solidFill>
                          <a:effectLst/>
                          <a:latin typeface="Calibri"/>
                          <a:ea typeface="Times New Roman"/>
                          <a:cs typeface="Arial"/>
                        </a:rPr>
                        <a:t>harvested cattail</a:t>
                      </a:r>
                      <a:endParaRPr lang="en-CA" sz="1600" dirty="0">
                        <a:effectLst/>
                        <a:latin typeface="Arial"/>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c>
                  <a:txBody>
                    <a:bodyPr/>
                    <a:lstStyle/>
                    <a:p>
                      <a:pPr marL="457200" algn="l">
                        <a:lnSpc>
                          <a:spcPct val="115000"/>
                        </a:lnSpc>
                        <a:spcAft>
                          <a:spcPts val="0"/>
                        </a:spcAft>
                      </a:pPr>
                      <a:r>
                        <a:rPr lang="en-US" sz="1600" dirty="0" smtClean="0">
                          <a:solidFill>
                            <a:srgbClr val="000000"/>
                          </a:solidFill>
                          <a:effectLst/>
                          <a:latin typeface="Calibri"/>
                          <a:ea typeface="Times New Roman"/>
                          <a:cs typeface="Arial"/>
                        </a:rPr>
                        <a:t>230 kg</a:t>
                      </a:r>
                      <a:endParaRPr lang="en-CA" sz="1600" dirty="0">
                        <a:effectLst/>
                        <a:latin typeface="Arial"/>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c>
                  <a:txBody>
                    <a:bodyPr/>
                    <a:lstStyle/>
                    <a:p>
                      <a:pPr marL="457200" algn="l">
                        <a:lnSpc>
                          <a:spcPct val="115000"/>
                        </a:lnSpc>
                        <a:spcAft>
                          <a:spcPts val="0"/>
                        </a:spcAft>
                      </a:pPr>
                      <a:r>
                        <a:rPr lang="en-CA" sz="1600" dirty="0" smtClean="0">
                          <a:effectLst/>
                          <a:latin typeface="+mn-lt"/>
                          <a:ea typeface="Times New Roman"/>
                          <a:cs typeface="Times New Roman"/>
                        </a:rPr>
                        <a:t>165 kg</a:t>
                      </a:r>
                      <a:endParaRPr lang="en-CA" sz="1600" dirty="0">
                        <a:effectLst/>
                        <a:latin typeface="+mn-lt"/>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c>
                  <a:txBody>
                    <a:bodyPr/>
                    <a:lstStyle/>
                    <a:p>
                      <a:pPr marL="457200" algn="l">
                        <a:lnSpc>
                          <a:spcPct val="115000"/>
                        </a:lnSpc>
                        <a:spcAft>
                          <a:spcPts val="0"/>
                        </a:spcAft>
                      </a:pPr>
                      <a:r>
                        <a:rPr lang="en-CA" sz="1600" dirty="0" smtClean="0">
                          <a:effectLst/>
                          <a:latin typeface="+mn-lt"/>
                          <a:ea typeface="Times New Roman"/>
                          <a:cs typeface="Times New Roman"/>
                        </a:rPr>
                        <a:t>132 kg</a:t>
                      </a:r>
                      <a:endParaRPr lang="en-CA" sz="1600" dirty="0">
                        <a:effectLst/>
                        <a:latin typeface="+mn-lt"/>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r>
              <a:tr h="504056">
                <a:tc>
                  <a:txBody>
                    <a:bodyPr/>
                    <a:lstStyle/>
                    <a:p>
                      <a:pPr marL="182563" indent="0" algn="l">
                        <a:lnSpc>
                          <a:spcPct val="115000"/>
                        </a:lnSpc>
                        <a:spcAft>
                          <a:spcPts val="0"/>
                        </a:spcAft>
                      </a:pPr>
                      <a:r>
                        <a:rPr lang="en-US" sz="1600" dirty="0" smtClean="0">
                          <a:solidFill>
                            <a:srgbClr val="000000"/>
                          </a:solidFill>
                          <a:effectLst/>
                          <a:latin typeface="+mn-lt"/>
                          <a:ea typeface="Times New Roman"/>
                          <a:cs typeface="Arial"/>
                        </a:rPr>
                        <a:t>Biomass </a:t>
                      </a:r>
                      <a:r>
                        <a:rPr lang="en-US" sz="1600" dirty="0">
                          <a:solidFill>
                            <a:srgbClr val="000000"/>
                          </a:solidFill>
                          <a:effectLst/>
                          <a:latin typeface="+mn-lt"/>
                          <a:ea typeface="Times New Roman"/>
                          <a:cs typeface="Arial"/>
                        </a:rPr>
                        <a:t>yield per area</a:t>
                      </a:r>
                      <a:endParaRPr lang="en-CA" sz="1600" dirty="0">
                        <a:effectLst/>
                        <a:latin typeface="+mn-lt"/>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l">
                        <a:lnSpc>
                          <a:spcPct val="115000"/>
                        </a:lnSpc>
                        <a:spcAft>
                          <a:spcPts val="0"/>
                        </a:spcAft>
                      </a:pPr>
                      <a:r>
                        <a:rPr lang="en-US" sz="1600" dirty="0" smtClean="0">
                          <a:solidFill>
                            <a:srgbClr val="000000"/>
                          </a:solidFill>
                          <a:effectLst/>
                          <a:latin typeface="+mn-lt"/>
                          <a:ea typeface="Times New Roman"/>
                          <a:cs typeface="Arial"/>
                        </a:rPr>
                        <a:t>10-15 T/ha</a:t>
                      </a:r>
                      <a:endParaRPr lang="en-CA" sz="1600" dirty="0">
                        <a:effectLst/>
                        <a:latin typeface="+mn-lt"/>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l">
                        <a:lnSpc>
                          <a:spcPct val="115000"/>
                        </a:lnSpc>
                        <a:spcAft>
                          <a:spcPts val="0"/>
                        </a:spcAft>
                      </a:pPr>
                      <a:r>
                        <a:rPr lang="en-CA" sz="1600" dirty="0" smtClean="0">
                          <a:effectLst/>
                          <a:latin typeface="+mn-lt"/>
                          <a:ea typeface="Times New Roman"/>
                          <a:cs typeface="Times New Roman"/>
                        </a:rPr>
                        <a:t>10-15</a:t>
                      </a:r>
                      <a:r>
                        <a:rPr lang="en-CA" sz="1600" baseline="0" dirty="0" smtClean="0">
                          <a:effectLst/>
                          <a:latin typeface="+mn-lt"/>
                          <a:ea typeface="Times New Roman"/>
                          <a:cs typeface="Times New Roman"/>
                        </a:rPr>
                        <a:t> </a:t>
                      </a:r>
                      <a:r>
                        <a:rPr lang="en-CA" sz="1600" dirty="0" smtClean="0">
                          <a:effectLst/>
                          <a:latin typeface="+mn-lt"/>
                          <a:ea typeface="Times New Roman"/>
                          <a:cs typeface="Times New Roman"/>
                        </a:rPr>
                        <a:t>T/ha</a:t>
                      </a:r>
                      <a:endParaRPr lang="en-CA" sz="1600" dirty="0">
                        <a:effectLst/>
                        <a:latin typeface="+mn-lt"/>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l">
                        <a:lnSpc>
                          <a:spcPct val="115000"/>
                        </a:lnSpc>
                        <a:spcAft>
                          <a:spcPts val="0"/>
                        </a:spcAft>
                      </a:pPr>
                      <a:r>
                        <a:rPr lang="en-CA" sz="1600" dirty="0" smtClean="0">
                          <a:effectLst/>
                          <a:latin typeface="+mn-lt"/>
                          <a:ea typeface="Times New Roman"/>
                          <a:cs typeface="Times New Roman"/>
                        </a:rPr>
                        <a:t>10-15 T/ha</a:t>
                      </a:r>
                      <a:endParaRPr lang="en-CA" sz="1600" dirty="0">
                        <a:effectLst/>
                        <a:latin typeface="+mn-lt"/>
                        <a:ea typeface="Times New Roman"/>
                        <a:cs typeface="Times New Roman"/>
                      </a:endParaRPr>
                    </a:p>
                  </a:txBody>
                  <a:tcPr marL="59631" marR="59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5"/>
          <p:cNvSpPr/>
          <p:nvPr/>
        </p:nvSpPr>
        <p:spPr>
          <a:xfrm>
            <a:off x="467544" y="404664"/>
            <a:ext cx="7776864" cy="461665"/>
          </a:xfrm>
          <a:prstGeom prst="rect">
            <a:avLst/>
          </a:prstGeom>
        </p:spPr>
        <p:txBody>
          <a:bodyPr wrap="square">
            <a:spAutoFit/>
          </a:bodyPr>
          <a:lstStyle/>
          <a:p>
            <a:r>
              <a:rPr lang="en-US" sz="2400" b="1" dirty="0" smtClean="0">
                <a:solidFill>
                  <a:srgbClr val="000000"/>
                </a:solidFill>
                <a:effectLst>
                  <a:outerShdw blurRad="50800" dist="38100" dir="2700000" algn="tl" rotWithShape="0">
                    <a:prstClr val="black">
                      <a:alpha val="40000"/>
                    </a:prstClr>
                  </a:outerShdw>
                </a:effectLst>
                <a:latin typeface="Century Gothic" pitchFamily="34" charset="0"/>
                <a:ea typeface="+mj-ea"/>
                <a:cs typeface="+mj-cs"/>
              </a:rPr>
              <a:t>Some Summary Data</a:t>
            </a:r>
            <a:endParaRPr lang="en-CA" b="1" i="1" dirty="0">
              <a:solidFill>
                <a:srgbClr val="000000"/>
              </a:solidFill>
              <a:effectLst>
                <a:outerShdw blurRad="50800" dist="38100" dir="2700000" algn="tl" rotWithShape="0">
                  <a:prstClr val="black">
                    <a:alpha val="40000"/>
                  </a:prstClr>
                </a:outerShdw>
              </a:effectLst>
              <a:latin typeface="Century Gothic" pitchFamily="34" charset="0"/>
              <a:ea typeface="+mj-ea"/>
              <a:cs typeface="+mj-cs"/>
            </a:endParaRPr>
          </a:p>
        </p:txBody>
      </p:sp>
      <p:pic>
        <p:nvPicPr>
          <p:cNvPr id="9" name="Picture 8" descr="C:\Users\kclark\Desktop\IISD_Report_Footer.png"/>
          <p:cNvPicPr/>
          <p:nvPr/>
        </p:nvPicPr>
        <p:blipFill rotWithShape="1">
          <a:blip r:embed="rId2" cstate="email">
            <a:extLst>
              <a:ext uri="{28A0092B-C50C-407E-A947-70E740481C1C}">
                <a14:useLocalDpi xmlns:a14="http://schemas.microsoft.com/office/drawing/2010/main"/>
              </a:ext>
            </a:extLst>
          </a:blip>
          <a:srcRect/>
          <a:stretch/>
        </p:blipFill>
        <p:spPr bwMode="auto">
          <a:xfrm>
            <a:off x="0" y="6004048"/>
            <a:ext cx="9144000" cy="1385392"/>
          </a:xfrm>
          <a:prstGeom prst="rect">
            <a:avLst/>
          </a:prstGeom>
          <a:noFill/>
          <a:ln>
            <a:noFill/>
          </a:ln>
        </p:spPr>
      </p:pic>
      <p:sp>
        <p:nvSpPr>
          <p:cNvPr id="7" name="Rectangle 6"/>
          <p:cNvSpPr/>
          <p:nvPr/>
        </p:nvSpPr>
        <p:spPr>
          <a:xfrm>
            <a:off x="179512" y="980728"/>
            <a:ext cx="7776864" cy="369332"/>
          </a:xfrm>
          <a:prstGeom prst="rect">
            <a:avLst/>
          </a:prstGeom>
        </p:spPr>
        <p:txBody>
          <a:bodyPr wrap="square">
            <a:spAutoFit/>
          </a:bodyPr>
          <a:lstStyle/>
          <a:p>
            <a:r>
              <a:rPr lang="en-US" b="1" dirty="0" smtClean="0">
                <a:solidFill>
                  <a:srgbClr val="000000"/>
                </a:solidFill>
                <a:effectLst>
                  <a:outerShdw blurRad="50800" dist="38100" dir="2700000" algn="tl" rotWithShape="0">
                    <a:prstClr val="black">
                      <a:alpha val="40000"/>
                    </a:prstClr>
                  </a:outerShdw>
                </a:effectLst>
                <a:latin typeface="Century Gothic" pitchFamily="34" charset="0"/>
                <a:ea typeface="+mj-ea"/>
                <a:cs typeface="+mj-cs"/>
              </a:rPr>
              <a:t>Biomass and Phosphorus </a:t>
            </a:r>
            <a:r>
              <a:rPr lang="en-US" b="1" dirty="0">
                <a:solidFill>
                  <a:srgbClr val="000000"/>
                </a:solidFill>
                <a:effectLst>
                  <a:outerShdw blurRad="50800" dist="38100" dir="2700000" algn="tl" rotWithShape="0">
                    <a:prstClr val="black">
                      <a:alpha val="40000"/>
                    </a:prstClr>
                  </a:outerShdw>
                </a:effectLst>
                <a:latin typeface="Century Gothic" pitchFamily="34" charset="0"/>
                <a:ea typeface="+mj-ea"/>
                <a:cs typeface="+mj-cs"/>
              </a:rPr>
              <a:t>captured </a:t>
            </a:r>
            <a:r>
              <a:rPr lang="en-US" b="1" dirty="0" smtClean="0">
                <a:solidFill>
                  <a:srgbClr val="000000"/>
                </a:solidFill>
                <a:effectLst>
                  <a:outerShdw blurRad="50800" dist="38100" dir="2700000" algn="tl" rotWithShape="0">
                    <a:prstClr val="black">
                      <a:alpha val="40000"/>
                    </a:prstClr>
                  </a:outerShdw>
                </a:effectLst>
                <a:latin typeface="Century Gothic" pitchFamily="34" charset="0"/>
                <a:ea typeface="+mj-ea"/>
                <a:cs typeface="+mj-cs"/>
              </a:rPr>
              <a:t>(2012-2014)</a:t>
            </a:r>
          </a:p>
        </p:txBody>
      </p:sp>
      <p:sp>
        <p:nvSpPr>
          <p:cNvPr id="8" name="Rectangle 7"/>
          <p:cNvSpPr/>
          <p:nvPr/>
        </p:nvSpPr>
        <p:spPr>
          <a:xfrm>
            <a:off x="179512" y="3307722"/>
            <a:ext cx="7200800" cy="369332"/>
          </a:xfrm>
          <a:prstGeom prst="rect">
            <a:avLst/>
          </a:prstGeom>
        </p:spPr>
        <p:txBody>
          <a:bodyPr wrap="square">
            <a:spAutoFit/>
          </a:bodyPr>
          <a:lstStyle/>
          <a:p>
            <a:r>
              <a:rPr lang="en-US" b="1" dirty="0">
                <a:solidFill>
                  <a:srgbClr val="000000"/>
                </a:solidFill>
                <a:effectLst>
                  <a:outerShdw blurRad="50800" dist="38100" dir="2700000" algn="tl" rotWithShape="0">
                    <a:prstClr val="black">
                      <a:alpha val="40000"/>
                    </a:prstClr>
                  </a:outerShdw>
                </a:effectLst>
                <a:latin typeface="Century Gothic" pitchFamily="34" charset="0"/>
                <a:ea typeface="+mj-ea"/>
                <a:cs typeface="+mj-cs"/>
              </a:rPr>
              <a:t>Estimate of Field Operation Costs (2012)</a:t>
            </a:r>
            <a:endParaRPr lang="en-CA" b="1" dirty="0">
              <a:solidFill>
                <a:srgbClr val="000000"/>
              </a:solidFill>
              <a:effectLst>
                <a:outerShdw blurRad="50800" dist="38100" dir="2700000" algn="tl" rotWithShape="0">
                  <a:prstClr val="black">
                    <a:alpha val="40000"/>
                  </a:prstClr>
                </a:outerShdw>
              </a:effectLst>
              <a:latin typeface="Century Gothic" pitchFamily="34" charset="0"/>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3831735424"/>
              </p:ext>
            </p:extLst>
          </p:nvPr>
        </p:nvGraphicFramePr>
        <p:xfrm>
          <a:off x="323528" y="3682764"/>
          <a:ext cx="6912768" cy="560832"/>
        </p:xfrm>
        <a:graphic>
          <a:graphicData uri="http://schemas.openxmlformats.org/drawingml/2006/table">
            <a:tbl>
              <a:tblPr firstRow="1" firstCol="1" bandRow="1"/>
              <a:tblGrid>
                <a:gridCol w="2488596"/>
                <a:gridCol w="1106043"/>
                <a:gridCol w="1106043"/>
                <a:gridCol w="64669"/>
                <a:gridCol w="2147417"/>
              </a:tblGrid>
              <a:tr h="221293">
                <a:tc gridSpan="4">
                  <a:txBody>
                    <a:bodyPr/>
                    <a:lstStyle/>
                    <a:p>
                      <a:pPr marL="457200" algn="l">
                        <a:lnSpc>
                          <a:spcPct val="115000"/>
                        </a:lnSpc>
                        <a:spcAft>
                          <a:spcPts val="0"/>
                        </a:spcAft>
                      </a:pPr>
                      <a:r>
                        <a:rPr lang="en-US" sz="1600" b="1" dirty="0" smtClean="0">
                          <a:solidFill>
                            <a:srgbClr val="000000"/>
                          </a:solidFill>
                          <a:effectLst/>
                          <a:latin typeface="Calibri"/>
                          <a:ea typeface="Times New Roman"/>
                          <a:cs typeface="Arial"/>
                        </a:rPr>
                        <a:t>Cost </a:t>
                      </a:r>
                      <a:r>
                        <a:rPr lang="en-US" sz="1600" b="1" dirty="0">
                          <a:solidFill>
                            <a:srgbClr val="000000"/>
                          </a:solidFill>
                          <a:effectLst/>
                          <a:latin typeface="Calibri"/>
                          <a:ea typeface="Times New Roman"/>
                          <a:cs typeface="Arial"/>
                        </a:rPr>
                        <a:t>Per Bale (575 round bales):</a:t>
                      </a:r>
                      <a:endParaRPr lang="en-CA" sz="1600" dirty="0">
                        <a:effectLst/>
                        <a:latin typeface="Arial"/>
                        <a:ea typeface="Times New Roman"/>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457200" algn="r">
                        <a:lnSpc>
                          <a:spcPct val="115000"/>
                        </a:lnSpc>
                        <a:spcAft>
                          <a:spcPts val="0"/>
                        </a:spcAft>
                      </a:pPr>
                      <a:r>
                        <a:rPr lang="en-US" sz="1600" b="1" dirty="0">
                          <a:solidFill>
                            <a:srgbClr val="000000"/>
                          </a:solidFill>
                          <a:effectLst/>
                          <a:latin typeface="Calibri"/>
                          <a:ea typeface="Times New Roman"/>
                          <a:cs typeface="Arial"/>
                        </a:rPr>
                        <a:t>$20.08</a:t>
                      </a:r>
                      <a:endParaRPr lang="en-CA" sz="1600" dirty="0">
                        <a:effectLst/>
                        <a:latin typeface="Arial"/>
                        <a:ea typeface="Times New Roman"/>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21293">
                <a:tc gridSpan="4">
                  <a:txBody>
                    <a:bodyPr/>
                    <a:lstStyle/>
                    <a:p>
                      <a:pPr marL="457200" algn="l">
                        <a:lnSpc>
                          <a:spcPct val="115000"/>
                        </a:lnSpc>
                        <a:spcAft>
                          <a:spcPts val="0"/>
                        </a:spcAft>
                      </a:pPr>
                      <a:r>
                        <a:rPr lang="en-US" sz="1600" b="1" dirty="0" smtClean="0">
                          <a:solidFill>
                            <a:srgbClr val="000000"/>
                          </a:solidFill>
                          <a:effectLst/>
                          <a:latin typeface="Calibri"/>
                          <a:ea typeface="Times New Roman"/>
                          <a:cs typeface="Arial"/>
                        </a:rPr>
                        <a:t>Cost </a:t>
                      </a:r>
                      <a:r>
                        <a:rPr lang="en-US" sz="1600" b="1" dirty="0">
                          <a:solidFill>
                            <a:srgbClr val="000000"/>
                          </a:solidFill>
                          <a:effectLst/>
                          <a:latin typeface="Calibri"/>
                          <a:ea typeface="Times New Roman"/>
                          <a:cs typeface="Arial"/>
                        </a:rPr>
                        <a:t>Per Dry </a:t>
                      </a:r>
                      <a:r>
                        <a:rPr lang="en-US" sz="1600" b="1" dirty="0" err="1" smtClean="0">
                          <a:solidFill>
                            <a:srgbClr val="000000"/>
                          </a:solidFill>
                          <a:effectLst/>
                          <a:latin typeface="Calibri"/>
                          <a:ea typeface="Times New Roman"/>
                          <a:cs typeface="Arial"/>
                        </a:rPr>
                        <a:t>Tonne</a:t>
                      </a:r>
                      <a:r>
                        <a:rPr lang="en-US" sz="1600" b="1" dirty="0" smtClean="0">
                          <a:solidFill>
                            <a:srgbClr val="000000"/>
                          </a:solidFill>
                          <a:effectLst/>
                          <a:latin typeface="Calibri"/>
                          <a:ea typeface="Times New Roman"/>
                          <a:cs typeface="Arial"/>
                        </a:rPr>
                        <a:t> </a:t>
                      </a:r>
                      <a:r>
                        <a:rPr lang="en-US" sz="1600" b="1" dirty="0">
                          <a:solidFill>
                            <a:srgbClr val="000000"/>
                          </a:solidFill>
                          <a:effectLst/>
                          <a:latin typeface="Calibri"/>
                          <a:ea typeface="Times New Roman"/>
                          <a:cs typeface="Arial"/>
                        </a:rPr>
                        <a:t>(</a:t>
                      </a:r>
                      <a:r>
                        <a:rPr lang="en-US" sz="1600" b="1" dirty="0" smtClean="0">
                          <a:solidFill>
                            <a:srgbClr val="000000"/>
                          </a:solidFill>
                          <a:effectLst/>
                          <a:latin typeface="Calibri"/>
                          <a:ea typeface="Times New Roman"/>
                          <a:cs typeface="Arial"/>
                        </a:rPr>
                        <a:t>260 </a:t>
                      </a:r>
                      <a:r>
                        <a:rPr lang="en-US" sz="1600" b="1" dirty="0" err="1">
                          <a:solidFill>
                            <a:srgbClr val="000000"/>
                          </a:solidFill>
                          <a:effectLst/>
                          <a:latin typeface="Calibri"/>
                          <a:ea typeface="Times New Roman"/>
                          <a:cs typeface="Arial"/>
                        </a:rPr>
                        <a:t>tonnes</a:t>
                      </a:r>
                      <a:r>
                        <a:rPr lang="en-US" sz="1600" b="1" dirty="0">
                          <a:solidFill>
                            <a:srgbClr val="000000"/>
                          </a:solidFill>
                          <a:effectLst/>
                          <a:latin typeface="Calibri"/>
                          <a:ea typeface="Times New Roman"/>
                          <a:cs typeface="Arial"/>
                        </a:rPr>
                        <a:t>):</a:t>
                      </a:r>
                      <a:endParaRPr lang="en-CA" sz="1600" dirty="0">
                        <a:effectLst/>
                        <a:latin typeface="Arial"/>
                        <a:ea typeface="Times New Roman"/>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457200" algn="r">
                        <a:lnSpc>
                          <a:spcPct val="115000"/>
                        </a:lnSpc>
                        <a:spcAft>
                          <a:spcPts val="0"/>
                        </a:spcAft>
                      </a:pPr>
                      <a:r>
                        <a:rPr lang="en-US" sz="1600" b="1" dirty="0">
                          <a:solidFill>
                            <a:srgbClr val="000000"/>
                          </a:solidFill>
                          <a:effectLst/>
                          <a:latin typeface="Calibri"/>
                          <a:ea typeface="Times New Roman"/>
                          <a:cs typeface="Arial"/>
                        </a:rPr>
                        <a:t>$52.46</a:t>
                      </a:r>
                      <a:endParaRPr lang="en-CA" sz="1600" dirty="0">
                        <a:effectLst/>
                        <a:latin typeface="Arial"/>
                        <a:ea typeface="Times New Roman"/>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10" name="Rectangle 3"/>
          <p:cNvSpPr>
            <a:spLocks noChangeArrowheads="1"/>
          </p:cNvSpPr>
          <p:nvPr/>
        </p:nvSpPr>
        <p:spPr bwMode="auto">
          <a:xfrm>
            <a:off x="179512" y="4246191"/>
            <a:ext cx="8569325" cy="550961"/>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b="1" dirty="0">
                <a:solidFill>
                  <a:srgbClr val="000000"/>
                </a:solidFill>
                <a:effectLst>
                  <a:outerShdw blurRad="50800" dist="38100" dir="2700000" algn="tl" rotWithShape="0">
                    <a:prstClr val="black">
                      <a:alpha val="40000"/>
                    </a:prstClr>
                  </a:outerShdw>
                </a:effectLst>
                <a:latin typeface="Century Gothic" pitchFamily="34" charset="0"/>
                <a:ea typeface="+mj-ea"/>
                <a:cs typeface="+mj-cs"/>
              </a:rPr>
              <a:t>Cattail carbon offsets &amp; GHG emission credit potential displacing coal </a:t>
            </a:r>
          </a:p>
        </p:txBody>
      </p:sp>
      <p:graphicFrame>
        <p:nvGraphicFramePr>
          <p:cNvPr id="11" name="Group 273"/>
          <p:cNvGraphicFramePr>
            <a:graphicFrameLocks/>
          </p:cNvGraphicFramePr>
          <p:nvPr>
            <p:extLst>
              <p:ext uri="{D42A27DB-BD31-4B8C-83A1-F6EECF244321}">
                <p14:modId xmlns:p14="http://schemas.microsoft.com/office/powerpoint/2010/main" val="1946591218"/>
              </p:ext>
            </p:extLst>
          </p:nvPr>
        </p:nvGraphicFramePr>
        <p:xfrm>
          <a:off x="323528" y="4797152"/>
          <a:ext cx="7272809" cy="1554480"/>
        </p:xfrm>
        <a:graphic>
          <a:graphicData uri="http://schemas.openxmlformats.org/drawingml/2006/table">
            <a:tbl>
              <a:tblPr/>
              <a:tblGrid>
                <a:gridCol w="1119183"/>
                <a:gridCol w="1192666"/>
                <a:gridCol w="1034396"/>
                <a:gridCol w="1769215"/>
                <a:gridCol w="1294409"/>
                <a:gridCol w="862940"/>
              </a:tblGrid>
              <a:tr h="792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Biomass</a:t>
                      </a: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b" horzOverflow="overflow">
                    <a:lnL cap="flat">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Yield (T/ha)</a:t>
                      </a: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b"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Energy Content (MJ/T)</a:t>
                      </a: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b"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Energy Content (MJ/T) at 80% efficiency</a:t>
                      </a: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b"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Emissions (T CO</a:t>
                      </a:r>
                      <a:r>
                        <a:rPr kumimoji="0" lang="en-US" sz="1400" b="1" i="0" u="none" strike="noStrike" cap="none" normalizeH="0" baseline="-25000" dirty="0" smtClean="0">
                          <a:ln>
                            <a:noFill/>
                          </a:ln>
                          <a:solidFill>
                            <a:schemeClr val="tx1"/>
                          </a:solidFill>
                          <a:effectLst/>
                          <a:latin typeface="Calibri" pitchFamily="34" charset="0"/>
                          <a:ea typeface="Times New Roman" pitchFamily="18" charset="0"/>
                          <a:cs typeface="Arial" charset="0"/>
                        </a:rPr>
                        <a:t>2</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/T biomass)</a:t>
                      </a: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b"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CO</a:t>
                      </a:r>
                      <a:r>
                        <a:rPr kumimoji="0" lang="en-US" sz="1400" b="1" i="0" u="none" strike="noStrike" cap="none" normalizeH="0" baseline="-25000" dirty="0" smtClean="0">
                          <a:ln>
                            <a:noFill/>
                          </a:ln>
                          <a:solidFill>
                            <a:schemeClr val="tx1"/>
                          </a:solidFill>
                          <a:effectLst/>
                          <a:latin typeface="Calibri" pitchFamily="34" charset="0"/>
                          <a:ea typeface="Times New Roman" pitchFamily="18" charset="0"/>
                          <a:cs typeface="Arial" charset="0"/>
                        </a:rPr>
                        <a:t>2</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 offset</a:t>
                      </a: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per T</a:t>
                      </a: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horzOverflow="overflow">
                    <a:lnL>
                      <a:noFill/>
                    </a:lnL>
                    <a:lnR cap="flat">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964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cattail</a:t>
                      </a: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15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17500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14000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0.5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1.05</a:t>
                      </a: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2964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coal</a:t>
                      </a: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25800</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charset="0"/>
                        </a:rPr>
                        <a:t>2.44</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a:t>
                      </a: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634649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60745"/>
            <a:ext cx="5472608" cy="4585871"/>
          </a:xfrm>
          <a:prstGeom prst="rect">
            <a:avLst/>
          </a:prstGeom>
          <a:noFill/>
        </p:spPr>
        <p:txBody>
          <a:bodyPr wrap="square" rtlCol="0">
            <a:spAutoFit/>
          </a:bodyPr>
          <a:lstStyle/>
          <a:p>
            <a:pPr>
              <a:buSzPct val="125000"/>
            </a:pPr>
            <a:r>
              <a:rPr lang="en-CA" sz="2000" b="1" dirty="0">
                <a:solidFill>
                  <a:srgbClr val="000000"/>
                </a:solidFill>
                <a:latin typeface="Calibri" panose="020F0502020204030204" pitchFamily="34" charset="0"/>
              </a:rPr>
              <a:t>N</a:t>
            </a:r>
            <a:r>
              <a:rPr lang="en-CA" sz="2000" b="1" dirty="0" smtClean="0">
                <a:solidFill>
                  <a:srgbClr val="000000"/>
                </a:solidFill>
                <a:latin typeface="Calibri" panose="020F0502020204030204" pitchFamily="34" charset="0"/>
              </a:rPr>
              <a:t>utrient capture + biomass supply + Carbon offsets + habitat renewal</a:t>
            </a:r>
          </a:p>
          <a:p>
            <a:pPr marL="285750" indent="-285750">
              <a:buSzPct val="125000"/>
              <a:buFont typeface="Arial" panose="020B0604020202020204" pitchFamily="34" charset="0"/>
              <a:buChar char="•"/>
            </a:pPr>
            <a:endParaRPr lang="en-CA" dirty="0" smtClean="0">
              <a:solidFill>
                <a:srgbClr val="000000"/>
              </a:solidFill>
              <a:latin typeface="Calibri" panose="020F0502020204030204" pitchFamily="34" charset="0"/>
            </a:endParaRPr>
          </a:p>
          <a:p>
            <a:pPr marL="285750" indent="-285750">
              <a:buSzPct val="125000"/>
              <a:buFont typeface="Arial" panose="020B0604020202020204" pitchFamily="34" charset="0"/>
              <a:buChar char="•"/>
            </a:pPr>
            <a:endParaRPr lang="en-CA" dirty="0" smtClean="0">
              <a:solidFill>
                <a:srgbClr val="000000"/>
              </a:solidFill>
              <a:latin typeface="Calibri" panose="020F0502020204030204" pitchFamily="34" charset="0"/>
            </a:endParaRPr>
          </a:p>
          <a:p>
            <a:pPr marL="355600" indent="-355600">
              <a:buSzPct val="125000"/>
            </a:pPr>
            <a:r>
              <a:rPr lang="en-CA" b="1" dirty="0">
                <a:solidFill>
                  <a:srgbClr val="000000"/>
                </a:solidFill>
                <a:latin typeface="Calibri" panose="020F0502020204030204" pitchFamily="34" charset="0"/>
              </a:rPr>
              <a:t>+ </a:t>
            </a:r>
            <a:r>
              <a:rPr lang="en-CA" b="1" dirty="0" smtClean="0">
                <a:solidFill>
                  <a:srgbClr val="000000"/>
                </a:solidFill>
                <a:latin typeface="Calibri" panose="020F0502020204030204" pitchFamily="34" charset="0"/>
              </a:rPr>
              <a:t>  Surface Water Management </a:t>
            </a:r>
            <a:r>
              <a:rPr lang="en-CA" dirty="0" smtClean="0">
                <a:solidFill>
                  <a:srgbClr val="000000"/>
                </a:solidFill>
                <a:latin typeface="Calibri" panose="020F0502020204030204" pitchFamily="34" charset="0"/>
              </a:rPr>
              <a:t>– hold water to reduce flood damages and irrigation in times of drought</a:t>
            </a:r>
          </a:p>
          <a:p>
            <a:pPr marL="355600" indent="-355600">
              <a:buSzPct val="125000"/>
            </a:pPr>
            <a:endParaRPr lang="en-CA" dirty="0">
              <a:solidFill>
                <a:srgbClr val="000000"/>
              </a:solidFill>
              <a:latin typeface="Calibri" panose="020F0502020204030204" pitchFamily="34" charset="0"/>
            </a:endParaRPr>
          </a:p>
          <a:p>
            <a:pPr marL="355600" indent="-355600">
              <a:buSzPct val="125000"/>
            </a:pPr>
            <a:r>
              <a:rPr lang="en-CA" b="1" dirty="0" smtClean="0">
                <a:solidFill>
                  <a:srgbClr val="000000"/>
                </a:solidFill>
                <a:latin typeface="Calibri" panose="020F0502020204030204" pitchFamily="34" charset="0"/>
              </a:rPr>
              <a:t>+</a:t>
            </a:r>
            <a:r>
              <a:rPr lang="en-CA" dirty="0" smtClean="0">
                <a:solidFill>
                  <a:srgbClr val="000000"/>
                </a:solidFill>
                <a:latin typeface="Calibri" panose="020F0502020204030204" pitchFamily="34" charset="0"/>
              </a:rPr>
              <a:t>   </a:t>
            </a:r>
            <a:r>
              <a:rPr lang="en-CA" b="1" dirty="0" smtClean="0">
                <a:solidFill>
                  <a:srgbClr val="000000"/>
                </a:solidFill>
                <a:latin typeface="Calibri" panose="020F0502020204030204" pitchFamily="34" charset="0"/>
              </a:rPr>
              <a:t>Carbon Offsets – </a:t>
            </a:r>
            <a:r>
              <a:rPr lang="en-CA" dirty="0" smtClean="0">
                <a:solidFill>
                  <a:srgbClr val="000000"/>
                </a:solidFill>
                <a:latin typeface="Calibri" panose="020F0502020204030204" pitchFamily="34" charset="0"/>
              </a:rPr>
              <a:t>accessing voluntary markets for GHG</a:t>
            </a:r>
          </a:p>
          <a:p>
            <a:pPr marL="355600" indent="-355600">
              <a:buSzPct val="125000"/>
            </a:pPr>
            <a:endParaRPr lang="en-CA" dirty="0">
              <a:solidFill>
                <a:srgbClr val="000000"/>
              </a:solidFill>
              <a:latin typeface="Calibri" panose="020F0502020204030204" pitchFamily="34" charset="0"/>
            </a:endParaRPr>
          </a:p>
          <a:p>
            <a:pPr marL="355600" indent="-355600">
              <a:buSzPct val="125000"/>
            </a:pPr>
            <a:r>
              <a:rPr lang="en-CA" b="1" dirty="0" smtClean="0">
                <a:solidFill>
                  <a:srgbClr val="000000"/>
                </a:solidFill>
                <a:latin typeface="Calibri" panose="020F0502020204030204" pitchFamily="34" charset="0"/>
              </a:rPr>
              <a:t>+</a:t>
            </a:r>
            <a:r>
              <a:rPr lang="en-CA" dirty="0" smtClean="0">
                <a:solidFill>
                  <a:srgbClr val="000000"/>
                </a:solidFill>
                <a:latin typeface="Calibri" panose="020F0502020204030204" pitchFamily="34" charset="0"/>
              </a:rPr>
              <a:t>   </a:t>
            </a:r>
            <a:r>
              <a:rPr lang="en-CA" b="1" dirty="0" smtClean="0">
                <a:solidFill>
                  <a:srgbClr val="000000"/>
                </a:solidFill>
                <a:latin typeface="Calibri" panose="020F0502020204030204" pitchFamily="34" charset="0"/>
              </a:rPr>
              <a:t>Water quality trading credits </a:t>
            </a:r>
            <a:r>
              <a:rPr lang="en-CA" dirty="0" smtClean="0">
                <a:solidFill>
                  <a:srgbClr val="000000"/>
                </a:solidFill>
                <a:latin typeface="Calibri" panose="020F0502020204030204" pitchFamily="34" charset="0"/>
              </a:rPr>
              <a:t>– payments for service of removing Phosphorus ($/kg)</a:t>
            </a:r>
          </a:p>
          <a:p>
            <a:pPr marL="355600" indent="-355600">
              <a:buSzPct val="125000"/>
            </a:pPr>
            <a:endParaRPr lang="en-CA" dirty="0">
              <a:solidFill>
                <a:srgbClr val="000000"/>
              </a:solidFill>
              <a:latin typeface="Calibri" panose="020F0502020204030204" pitchFamily="34" charset="0"/>
            </a:endParaRPr>
          </a:p>
          <a:p>
            <a:pPr marL="355600" indent="-355600">
              <a:buSzPct val="125000"/>
            </a:pPr>
            <a:r>
              <a:rPr lang="en-CA" b="1" dirty="0" smtClean="0">
                <a:solidFill>
                  <a:srgbClr val="000000"/>
                </a:solidFill>
                <a:latin typeface="Calibri" panose="020F0502020204030204" pitchFamily="34" charset="0"/>
              </a:rPr>
              <a:t>+</a:t>
            </a:r>
            <a:r>
              <a:rPr lang="en-CA" dirty="0" smtClean="0">
                <a:solidFill>
                  <a:srgbClr val="000000"/>
                </a:solidFill>
                <a:latin typeface="Calibri" panose="020F0502020204030204" pitchFamily="34" charset="0"/>
              </a:rPr>
              <a:t>   </a:t>
            </a:r>
            <a:r>
              <a:rPr lang="en-CA" b="1" dirty="0" smtClean="0">
                <a:solidFill>
                  <a:srgbClr val="000000"/>
                </a:solidFill>
                <a:latin typeface="Calibri" panose="020F0502020204030204" pitchFamily="34" charset="0"/>
              </a:rPr>
              <a:t>Higher value </a:t>
            </a:r>
            <a:r>
              <a:rPr lang="en-CA" b="1" dirty="0" err="1" smtClean="0">
                <a:solidFill>
                  <a:srgbClr val="000000"/>
                </a:solidFill>
                <a:latin typeface="Calibri" panose="020F0502020204030204" pitchFamily="34" charset="0"/>
              </a:rPr>
              <a:t>bioproducts</a:t>
            </a:r>
            <a:r>
              <a:rPr lang="en-CA" b="1" dirty="0" smtClean="0">
                <a:solidFill>
                  <a:srgbClr val="000000"/>
                </a:solidFill>
                <a:latin typeface="Calibri" panose="020F0502020204030204" pitchFamily="34" charset="0"/>
              </a:rPr>
              <a:t> </a:t>
            </a:r>
            <a:r>
              <a:rPr lang="en-CA" dirty="0" smtClean="0">
                <a:solidFill>
                  <a:srgbClr val="000000"/>
                </a:solidFill>
                <a:latin typeface="Calibri" panose="020F0502020204030204" pitchFamily="34" charset="0"/>
              </a:rPr>
              <a:t>– </a:t>
            </a:r>
            <a:r>
              <a:rPr lang="en-CA" dirty="0" err="1" smtClean="0">
                <a:solidFill>
                  <a:srgbClr val="000000"/>
                </a:solidFill>
                <a:latin typeface="Calibri" panose="020F0502020204030204" pitchFamily="34" charset="0"/>
              </a:rPr>
              <a:t>biocarbon</a:t>
            </a:r>
            <a:r>
              <a:rPr lang="en-CA" dirty="0" smtClean="0">
                <a:solidFill>
                  <a:srgbClr val="000000"/>
                </a:solidFill>
                <a:latin typeface="Calibri" panose="020F0502020204030204" pitchFamily="34" charset="0"/>
              </a:rPr>
              <a:t>, fibres, composites, ethanol, bioplastics, biogas, fertilizer</a:t>
            </a:r>
          </a:p>
          <a:p>
            <a:endParaRPr lang="en-CA" dirty="0">
              <a:solidFill>
                <a:srgbClr val="000000"/>
              </a:solidFill>
            </a:endParaRPr>
          </a:p>
        </p:txBody>
      </p:sp>
      <p:sp>
        <p:nvSpPr>
          <p:cNvPr id="4" name="Title 1"/>
          <p:cNvSpPr txBox="1">
            <a:spLocks/>
          </p:cNvSpPr>
          <p:nvPr/>
        </p:nvSpPr>
        <p:spPr>
          <a:xfrm>
            <a:off x="35496" y="116632"/>
            <a:ext cx="4896544" cy="93610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400" b="1" kern="0" dirty="0" smtClean="0">
                <a:solidFill>
                  <a:srgbClr val="000000"/>
                </a:solidFill>
                <a:effectLst>
                  <a:outerShdw blurRad="50800" dist="38100" dir="2700000" algn="tl" rotWithShape="0">
                    <a:prstClr val="black">
                      <a:alpha val="40000"/>
                    </a:prstClr>
                  </a:outerShdw>
                </a:effectLst>
                <a:latin typeface="Century Gothic" pitchFamily="34" charset="0"/>
              </a:rPr>
              <a:t>Additional Revenues – </a:t>
            </a:r>
            <a:r>
              <a:rPr lang="en-CA" sz="2800" b="1" kern="0" dirty="0" smtClean="0">
                <a:solidFill>
                  <a:srgbClr val="000000"/>
                </a:solidFill>
                <a:effectLst>
                  <a:outerShdw blurRad="50800" dist="38100" dir="2700000" algn="tl" rotWithShape="0">
                    <a:prstClr val="black">
                      <a:alpha val="40000"/>
                    </a:prstClr>
                  </a:outerShdw>
                </a:effectLst>
                <a:latin typeface="Century Gothic" pitchFamily="34" charset="0"/>
              </a:rPr>
              <a:t>EGS</a:t>
            </a:r>
            <a:r>
              <a:rPr lang="en-CA" sz="2400" b="1" kern="0" dirty="0" smtClean="0">
                <a:solidFill>
                  <a:srgbClr val="000000"/>
                </a:solidFill>
                <a:effectLst>
                  <a:outerShdw blurRad="50800" dist="38100" dir="2700000" algn="tl" rotWithShape="0">
                    <a:prstClr val="black">
                      <a:alpha val="40000"/>
                    </a:prstClr>
                  </a:outerShdw>
                </a:effectLst>
                <a:latin typeface="Century Gothic" pitchFamily="34" charset="0"/>
              </a:rPr>
              <a:t> and Higher value </a:t>
            </a:r>
            <a:r>
              <a:rPr lang="en-CA" sz="2400" b="1" kern="0" dirty="0" err="1" smtClean="0">
                <a:solidFill>
                  <a:srgbClr val="000000"/>
                </a:solidFill>
                <a:effectLst>
                  <a:outerShdw blurRad="50800" dist="38100" dir="2700000" algn="tl" rotWithShape="0">
                    <a:prstClr val="black">
                      <a:alpha val="40000"/>
                    </a:prstClr>
                  </a:outerShdw>
                </a:effectLst>
                <a:latin typeface="Century Gothic" pitchFamily="34" charset="0"/>
              </a:rPr>
              <a:t>bioproducts</a:t>
            </a:r>
            <a:endParaRPr lang="en-CA" sz="2400" b="1" kern="0" dirty="0">
              <a:solidFill>
                <a:srgbClr val="000000"/>
              </a:solidFill>
              <a:effectLst>
                <a:outerShdw blurRad="50800" dist="38100" dir="2700000" algn="tl" rotWithShape="0">
                  <a:prstClr val="black">
                    <a:alpha val="40000"/>
                  </a:prstClr>
                </a:outerShdw>
              </a:effectLst>
              <a:latin typeface="Century Gothic"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3949" y="116633"/>
            <a:ext cx="2943392" cy="2016224"/>
          </a:xfrm>
          <a:prstGeom prst="rect">
            <a:avLst/>
          </a:prstGeom>
          <a:ln w="3175">
            <a:solidFill>
              <a:schemeClr val="tx1"/>
            </a:solidFill>
          </a:ln>
          <a:effectLst>
            <a:outerShdw blurRad="50800" dist="38100" dir="2700000" algn="tl" rotWithShape="0">
              <a:prstClr val="black">
                <a:alpha val="40000"/>
              </a:prstClr>
            </a:outerShdw>
          </a:effectLst>
        </p:spPr>
      </p:pic>
      <p:pic>
        <p:nvPicPr>
          <p:cNvPr id="6" name="Picture 5" descr="C:\Users\kclark\Desktop\IISD_Report_Footer.png"/>
          <p:cNvPicPr/>
          <p:nvPr/>
        </p:nvPicPr>
        <p:blipFill rotWithShape="1">
          <a:blip r:embed="rId3" cstate="email">
            <a:extLst>
              <a:ext uri="{28A0092B-C50C-407E-A947-70E740481C1C}">
                <a14:useLocalDpi xmlns:a14="http://schemas.microsoft.com/office/drawing/2010/main"/>
              </a:ext>
            </a:extLst>
          </a:blip>
          <a:srcRect/>
          <a:stretch/>
        </p:blipFill>
        <p:spPr bwMode="auto">
          <a:xfrm>
            <a:off x="0" y="5860032"/>
            <a:ext cx="9144000" cy="997968"/>
          </a:xfrm>
          <a:prstGeom prst="rect">
            <a:avLst/>
          </a:prstGeom>
          <a:noFill/>
          <a:ln>
            <a:noFill/>
          </a:ln>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2498" y="2227584"/>
            <a:ext cx="3393506" cy="1777480"/>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4597" y="4145144"/>
            <a:ext cx="2961407" cy="230819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6683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innipeg.iisd.ca\redirected$\rgrosshans\My Documents\#2 DESKTOP LAPTOP FOLDER\Photos and Images for MEDIA\Wetland and research sites\cattail closeup.JPG"/>
          <p:cNvPicPr/>
          <p:nvPr/>
        </p:nvPicPr>
        <p:blipFill rotWithShape="1">
          <a:blip r:embed="rId2" cstate="email">
            <a:extLst>
              <a:ext uri="{28A0092B-C50C-407E-A947-70E740481C1C}">
                <a14:useLocalDpi xmlns:a14="http://schemas.microsoft.com/office/drawing/2010/main"/>
              </a:ext>
            </a:extLst>
          </a:blip>
          <a:srcRect/>
          <a:stretch/>
        </p:blipFill>
        <p:spPr bwMode="auto">
          <a:xfrm>
            <a:off x="7812360" y="3717032"/>
            <a:ext cx="1251967" cy="2520280"/>
          </a:xfrm>
          <a:prstGeom prst="rect">
            <a:avLst/>
          </a:prstGeom>
          <a:noFill/>
          <a:ln>
            <a:solidFill>
              <a:schemeClr val="tx1"/>
            </a:solidFill>
          </a:ln>
          <a:effectLst>
            <a:outerShdw blurRad="50800" dist="38100" dir="2700000" algn="tl" rotWithShape="0">
              <a:prstClr val="black">
                <a:alpha val="40000"/>
              </a:prstClr>
            </a:outerShdw>
          </a:effectLst>
        </p:spPr>
      </p:pic>
      <p:pic>
        <p:nvPicPr>
          <p:cNvPr id="4" name="Picture 3" descr="C:\Users\kclark\Desktop\IISD_Report_Footer.png"/>
          <p:cNvPicPr/>
          <p:nvPr/>
        </p:nvPicPr>
        <p:blipFill rotWithShape="1">
          <a:blip r:embed="rId3" cstate="email">
            <a:extLst>
              <a:ext uri="{28A0092B-C50C-407E-A947-70E740481C1C}">
                <a14:useLocalDpi xmlns:a14="http://schemas.microsoft.com/office/drawing/2010/main"/>
              </a:ext>
            </a:extLst>
          </a:blip>
          <a:srcRect/>
          <a:stretch/>
        </p:blipFill>
        <p:spPr bwMode="auto">
          <a:xfrm>
            <a:off x="0" y="5860032"/>
            <a:ext cx="9144000" cy="1385392"/>
          </a:xfrm>
          <a:prstGeom prst="rect">
            <a:avLst/>
          </a:prstGeom>
          <a:noFill/>
          <a:ln>
            <a:noFill/>
          </a:ln>
        </p:spPr>
      </p:pic>
      <p:sp>
        <p:nvSpPr>
          <p:cNvPr id="2" name="TextBox 1"/>
          <p:cNvSpPr txBox="1"/>
          <p:nvPr/>
        </p:nvSpPr>
        <p:spPr>
          <a:xfrm>
            <a:off x="271269" y="908720"/>
            <a:ext cx="7541092" cy="6109365"/>
          </a:xfrm>
          <a:prstGeom prst="rect">
            <a:avLst/>
          </a:prstGeom>
          <a:noFill/>
        </p:spPr>
        <p:txBody>
          <a:bodyPr wrap="square" rtlCol="0">
            <a:spAutoFit/>
          </a:bodyPr>
          <a:lstStyle/>
          <a:p>
            <a:pPr marL="285750" indent="-285750">
              <a:lnSpc>
                <a:spcPct val="110000"/>
              </a:lnSpc>
              <a:spcAft>
                <a:spcPts val="900"/>
              </a:spcAft>
              <a:buSzPct val="125000"/>
              <a:buFont typeface="Arial" panose="020B0604020202020204" pitchFamily="34" charset="0"/>
              <a:buChar char="•"/>
            </a:pPr>
            <a:r>
              <a:rPr lang="en-CA" sz="2000" dirty="0" smtClean="0">
                <a:ea typeface="Tw Cen MT"/>
                <a:cs typeface="Times New Roman"/>
              </a:rPr>
              <a:t>IWRM and EGS provide the principles and framework for basin-scale water management to help understand, articulate, value and manage benefits from watersheds.</a:t>
            </a:r>
          </a:p>
          <a:p>
            <a:pPr marL="342900" indent="-342900">
              <a:buSzPct val="125000"/>
              <a:buFont typeface="Arial" panose="020B0604020202020204" pitchFamily="34" charset="0"/>
              <a:buChar char="•"/>
            </a:pPr>
            <a:r>
              <a:rPr lang="en-CA" sz="2000" dirty="0" smtClean="0"/>
              <a:t>Watershed-</a:t>
            </a:r>
            <a:r>
              <a:rPr lang="en-CA" sz="2000" dirty="0" err="1" smtClean="0"/>
              <a:t>bioeconomies</a:t>
            </a:r>
            <a:r>
              <a:rPr lang="en-CA" sz="2000" dirty="0" smtClean="0"/>
              <a:t> have the potential to provide self-sustaining watershed benefits including climate resilience, economic development and conservation</a:t>
            </a:r>
          </a:p>
          <a:p>
            <a:pPr marL="342900" indent="-342900">
              <a:buSzPct val="125000"/>
              <a:buFont typeface="Arial" panose="020B0604020202020204" pitchFamily="34" charset="0"/>
              <a:buChar char="•"/>
            </a:pPr>
            <a:r>
              <a:rPr lang="en-CA" sz="2000" b="1" dirty="0" smtClean="0"/>
              <a:t>Important </a:t>
            </a:r>
            <a:r>
              <a:rPr lang="en-CA" sz="2000" b="1" dirty="0"/>
              <a:t>proof of concept </a:t>
            </a:r>
            <a:r>
              <a:rPr lang="en-CA" sz="2000" b="1" dirty="0" smtClean="0"/>
              <a:t>- </a:t>
            </a:r>
            <a:r>
              <a:rPr lang="en-CA" sz="2000" dirty="0" smtClean="0"/>
              <a:t>demonstrates </a:t>
            </a:r>
            <a:r>
              <a:rPr lang="en-CA" sz="2000" dirty="0"/>
              <a:t>harvesting </a:t>
            </a:r>
            <a:r>
              <a:rPr lang="en-CA" sz="2000" dirty="0" smtClean="0"/>
              <a:t>ecological biomass, which soak </a:t>
            </a:r>
            <a:r>
              <a:rPr lang="en-CA" sz="2000" dirty="0"/>
              <a:t>up nutrients that would </a:t>
            </a:r>
            <a:r>
              <a:rPr lang="en-CA" sz="2000" dirty="0" smtClean="0"/>
              <a:t>cause eutrophication, key </a:t>
            </a:r>
            <a:r>
              <a:rPr lang="en-CA" sz="2000" dirty="0"/>
              <a:t>driver for </a:t>
            </a:r>
            <a:r>
              <a:rPr lang="en-CA" sz="2000" dirty="0" smtClean="0"/>
              <a:t>regional bioeconomy</a:t>
            </a:r>
          </a:p>
          <a:p>
            <a:pPr marL="342900" indent="-342900">
              <a:buSzPct val="125000"/>
              <a:buFont typeface="Arial" panose="020B0604020202020204" pitchFamily="34" charset="0"/>
              <a:buChar char="•"/>
            </a:pPr>
            <a:endParaRPr lang="en-CA" sz="1200" dirty="0" smtClean="0"/>
          </a:p>
          <a:p>
            <a:pPr marL="342900" indent="-342900">
              <a:buSzPct val="125000"/>
              <a:buFont typeface="Arial" panose="020B0604020202020204" pitchFamily="34" charset="0"/>
              <a:buChar char="•"/>
            </a:pPr>
            <a:r>
              <a:rPr lang="en-CA" sz="2000" b="1" dirty="0" smtClean="0"/>
              <a:t>Nutrient </a:t>
            </a:r>
            <a:r>
              <a:rPr lang="en-CA" sz="2000" b="1" dirty="0"/>
              <a:t>management </a:t>
            </a:r>
            <a:r>
              <a:rPr lang="en-CA" sz="2000" b="1" dirty="0" smtClean="0"/>
              <a:t>+ novel </a:t>
            </a:r>
            <a:r>
              <a:rPr lang="en-CA" sz="2000" b="1" dirty="0"/>
              <a:t>biomass </a:t>
            </a:r>
            <a:r>
              <a:rPr lang="en-CA" sz="2000" b="1" dirty="0" smtClean="0"/>
              <a:t>production combined </a:t>
            </a:r>
            <a:r>
              <a:rPr lang="en-CA" sz="2000" b="1" dirty="0"/>
              <a:t>with surface water management </a:t>
            </a:r>
            <a:r>
              <a:rPr lang="en-CA" sz="2000" dirty="0" smtClean="0"/>
              <a:t>- </a:t>
            </a:r>
            <a:r>
              <a:rPr lang="en-GB" sz="2000" dirty="0" smtClean="0"/>
              <a:t>applied </a:t>
            </a:r>
            <a:r>
              <a:rPr lang="en-GB" sz="2000" dirty="0"/>
              <a:t>to engineered wetlands, storm water </a:t>
            </a:r>
            <a:r>
              <a:rPr lang="en-GB" sz="2000" dirty="0" smtClean="0"/>
              <a:t>basins, </a:t>
            </a:r>
            <a:r>
              <a:rPr lang="en-GB" sz="2000" dirty="0"/>
              <a:t>and </a:t>
            </a:r>
            <a:r>
              <a:rPr lang="en-GB" sz="2000" dirty="0" smtClean="0"/>
              <a:t>ditches </a:t>
            </a:r>
            <a:r>
              <a:rPr lang="en-CA" sz="2000" dirty="0" smtClean="0"/>
              <a:t>for </a:t>
            </a:r>
            <a:r>
              <a:rPr lang="en-CA" sz="2000" dirty="0"/>
              <a:t>greater economic </a:t>
            </a:r>
            <a:r>
              <a:rPr lang="en-CA" sz="2000" dirty="0" smtClean="0"/>
              <a:t>gains</a:t>
            </a:r>
          </a:p>
          <a:p>
            <a:pPr marL="342900" indent="-342900">
              <a:buSzPct val="125000"/>
              <a:buFont typeface="Arial" panose="020B0604020202020204" pitchFamily="34" charset="0"/>
              <a:buChar char="•"/>
            </a:pPr>
            <a:endParaRPr lang="en-CA" sz="1200" dirty="0"/>
          </a:p>
          <a:p>
            <a:pPr marL="342900" indent="-342900">
              <a:buSzPct val="125000"/>
              <a:buFont typeface="Arial" panose="020B0604020202020204" pitchFamily="34" charset="0"/>
              <a:buChar char="•"/>
            </a:pPr>
            <a:r>
              <a:rPr lang="en-GB" sz="2000" b="1" dirty="0" smtClean="0"/>
              <a:t>Creating </a:t>
            </a:r>
            <a:r>
              <a:rPr lang="en-GB" sz="2000" b="1" dirty="0"/>
              <a:t>value for </a:t>
            </a:r>
            <a:r>
              <a:rPr lang="en-GB" sz="2000" b="1" dirty="0" smtClean="0"/>
              <a:t>ecological biomass - </a:t>
            </a:r>
            <a:r>
              <a:rPr lang="en-GB" sz="2000" dirty="0" smtClean="0"/>
              <a:t>incentives </a:t>
            </a:r>
            <a:r>
              <a:rPr lang="en-GB" sz="2000" dirty="0"/>
              <a:t>for conservation and restoration of </a:t>
            </a:r>
            <a:r>
              <a:rPr lang="en-GB" sz="2000" dirty="0" smtClean="0"/>
              <a:t>wetlands on marginal agricultural land</a:t>
            </a:r>
          </a:p>
          <a:p>
            <a:pPr marL="342900" indent="-342900">
              <a:buSzPct val="125000"/>
              <a:buFont typeface="Arial" panose="020B0604020202020204" pitchFamily="34" charset="0"/>
              <a:buChar char="•"/>
            </a:pPr>
            <a:endParaRPr lang="en-GB" sz="1200" dirty="0"/>
          </a:p>
          <a:p>
            <a:pPr marL="285750" indent="-285750">
              <a:lnSpc>
                <a:spcPct val="110000"/>
              </a:lnSpc>
              <a:spcAft>
                <a:spcPts val="900"/>
              </a:spcAft>
              <a:buSzPct val="125000"/>
              <a:buFont typeface="Arial" panose="020B0604020202020204" pitchFamily="34" charset="0"/>
              <a:buChar char="•"/>
            </a:pPr>
            <a:r>
              <a:rPr lang="en-GB" sz="2000" b="1" dirty="0" smtClean="0"/>
              <a:t>Alternative revenue for landowners - </a:t>
            </a:r>
            <a:r>
              <a:rPr lang="en-GB" sz="2000" dirty="0" smtClean="0"/>
              <a:t>otherwise unproductive land</a:t>
            </a:r>
          </a:p>
          <a:p>
            <a:pPr marL="342900" indent="-342900">
              <a:buSzPct val="125000"/>
              <a:buFont typeface="Arial" panose="020B0604020202020204" pitchFamily="34" charset="0"/>
              <a:buChar char="•"/>
            </a:pPr>
            <a:endParaRPr lang="en-CA" sz="2000" dirty="0"/>
          </a:p>
        </p:txBody>
      </p:sp>
      <p:sp>
        <p:nvSpPr>
          <p:cNvPr id="5" name="Title 1"/>
          <p:cNvSpPr txBox="1">
            <a:spLocks/>
          </p:cNvSpPr>
          <p:nvPr/>
        </p:nvSpPr>
        <p:spPr>
          <a:xfrm>
            <a:off x="179512" y="260648"/>
            <a:ext cx="8305800" cy="72008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800" b="1" kern="0" dirty="0" smtClean="0">
                <a:solidFill>
                  <a:srgbClr val="000000"/>
                </a:solidFill>
                <a:effectLst>
                  <a:outerShdw blurRad="50800" dist="38100" dir="2700000" algn="tl" rotWithShape="0">
                    <a:prstClr val="black">
                      <a:alpha val="40000"/>
                    </a:prstClr>
                  </a:outerShdw>
                </a:effectLst>
                <a:latin typeface="Century Gothic" pitchFamily="34" charset="0"/>
              </a:rPr>
              <a:t>Summary</a:t>
            </a:r>
            <a:endParaRPr lang="en-CA" sz="2800" b="1" kern="0" dirty="0">
              <a:solidFill>
                <a:srgbClr val="000000"/>
              </a:solidFill>
              <a:effectLst>
                <a:outerShdw blurRad="50800" dist="38100" dir="2700000" algn="tl" rotWithShape="0">
                  <a:prstClr val="black">
                    <a:alpha val="40000"/>
                  </a:prstClr>
                </a:outerShdw>
              </a:effectLst>
              <a:latin typeface="Century Gothic" pitchFamily="34" charset="0"/>
            </a:endParaRPr>
          </a:p>
        </p:txBody>
      </p:sp>
      <p:pic>
        <p:nvPicPr>
          <p:cNvPr id="7" name="Picture 6" descr="\\winnipeg.iisd.ca\redirected$\rgrosshans\My Documents\#2 DESKTOP LAPTOP FOLDER\Photos and Images for MEDIA\Wetland and research sites\cattail closeup.JPG"/>
          <p:cNvPicPr/>
          <p:nvPr/>
        </p:nvPicPr>
        <p:blipFill rotWithShape="1">
          <a:blip r:embed="rId4" cstate="email">
            <a:extLst>
              <a:ext uri="{28A0092B-C50C-407E-A947-70E740481C1C}">
                <a14:useLocalDpi xmlns:a14="http://schemas.microsoft.com/office/drawing/2010/main"/>
              </a:ext>
            </a:extLst>
          </a:blip>
          <a:srcRect/>
          <a:stretch/>
        </p:blipFill>
        <p:spPr bwMode="auto">
          <a:xfrm>
            <a:off x="7812361" y="116632"/>
            <a:ext cx="1238051" cy="3528392"/>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09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bject 141"/>
          <p:cNvSpPr/>
          <p:nvPr/>
        </p:nvSpPr>
        <p:spPr>
          <a:xfrm>
            <a:off x="6561257" y="6332778"/>
            <a:ext cx="65388" cy="297395"/>
          </a:xfrm>
          <a:custGeom>
            <a:avLst/>
            <a:gdLst/>
            <a:ahLst/>
            <a:cxnLst/>
            <a:rect l="l" t="t" r="r" b="b"/>
            <a:pathLst>
              <a:path w="65388" h="297395">
                <a:moveTo>
                  <a:pt x="0" y="0"/>
                </a:moveTo>
                <a:lnTo>
                  <a:pt x="0" y="297395"/>
                </a:lnTo>
                <a:lnTo>
                  <a:pt x="65388" y="297395"/>
                </a:lnTo>
                <a:lnTo>
                  <a:pt x="65388" y="0"/>
                </a:lnTo>
                <a:lnTo>
                  <a:pt x="0" y="0"/>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7" name="object 137"/>
          <p:cNvSpPr/>
          <p:nvPr/>
        </p:nvSpPr>
        <p:spPr>
          <a:xfrm>
            <a:off x="6668275" y="6332778"/>
            <a:ext cx="65606" cy="297395"/>
          </a:xfrm>
          <a:custGeom>
            <a:avLst/>
            <a:gdLst/>
            <a:ahLst/>
            <a:cxnLst/>
            <a:rect l="l" t="t" r="r" b="b"/>
            <a:pathLst>
              <a:path w="65606" h="297395">
                <a:moveTo>
                  <a:pt x="0" y="0"/>
                </a:moveTo>
                <a:lnTo>
                  <a:pt x="0" y="297395"/>
                </a:lnTo>
                <a:lnTo>
                  <a:pt x="65606" y="297395"/>
                </a:lnTo>
                <a:lnTo>
                  <a:pt x="65606" y="0"/>
                </a:lnTo>
                <a:lnTo>
                  <a:pt x="0" y="0"/>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8" name="object 138"/>
          <p:cNvSpPr/>
          <p:nvPr/>
        </p:nvSpPr>
        <p:spPr>
          <a:xfrm>
            <a:off x="6773332" y="6324687"/>
            <a:ext cx="264175" cy="313565"/>
          </a:xfrm>
          <a:custGeom>
            <a:avLst/>
            <a:gdLst/>
            <a:ahLst/>
            <a:cxnLst/>
            <a:rect l="l" t="t" r="r" b="b"/>
            <a:pathLst>
              <a:path w="264175" h="313565">
                <a:moveTo>
                  <a:pt x="71711" y="82329"/>
                </a:moveTo>
                <a:lnTo>
                  <a:pt x="74882" y="70180"/>
                </a:lnTo>
                <a:lnTo>
                  <a:pt x="84470" y="60826"/>
                </a:lnTo>
                <a:lnTo>
                  <a:pt x="97899" y="55214"/>
                </a:lnTo>
                <a:lnTo>
                  <a:pt x="112536" y="52480"/>
                </a:lnTo>
                <a:lnTo>
                  <a:pt x="125750" y="51760"/>
                </a:lnTo>
                <a:lnTo>
                  <a:pt x="136080" y="52163"/>
                </a:lnTo>
                <a:lnTo>
                  <a:pt x="150168" y="54389"/>
                </a:lnTo>
                <a:lnTo>
                  <a:pt x="162763" y="58974"/>
                </a:lnTo>
                <a:lnTo>
                  <a:pt x="173318" y="66380"/>
                </a:lnTo>
                <a:lnTo>
                  <a:pt x="181289" y="77067"/>
                </a:lnTo>
                <a:lnTo>
                  <a:pt x="186130" y="91499"/>
                </a:lnTo>
                <a:lnTo>
                  <a:pt x="254354" y="91499"/>
                </a:lnTo>
                <a:lnTo>
                  <a:pt x="250894" y="73995"/>
                </a:lnTo>
                <a:lnTo>
                  <a:pt x="245958" y="60288"/>
                </a:lnTo>
                <a:lnTo>
                  <a:pt x="239400" y="48133"/>
                </a:lnTo>
                <a:lnTo>
                  <a:pt x="231359" y="37477"/>
                </a:lnTo>
                <a:lnTo>
                  <a:pt x="221974" y="28269"/>
                </a:lnTo>
                <a:lnTo>
                  <a:pt x="211385" y="20458"/>
                </a:lnTo>
                <a:lnTo>
                  <a:pt x="199730" y="13990"/>
                </a:lnTo>
                <a:lnTo>
                  <a:pt x="187149" y="8815"/>
                </a:lnTo>
                <a:lnTo>
                  <a:pt x="173780" y="4881"/>
                </a:lnTo>
                <a:lnTo>
                  <a:pt x="159763" y="2134"/>
                </a:lnTo>
                <a:lnTo>
                  <a:pt x="145237" y="525"/>
                </a:lnTo>
                <a:lnTo>
                  <a:pt x="130341" y="0"/>
                </a:lnTo>
                <a:lnTo>
                  <a:pt x="118544" y="316"/>
                </a:lnTo>
                <a:lnTo>
                  <a:pt x="104233" y="1559"/>
                </a:lnTo>
                <a:lnTo>
                  <a:pt x="89814" y="3827"/>
                </a:lnTo>
                <a:lnTo>
                  <a:pt x="75597" y="7210"/>
                </a:lnTo>
                <a:lnTo>
                  <a:pt x="61892" y="11797"/>
                </a:lnTo>
                <a:lnTo>
                  <a:pt x="49009" y="17679"/>
                </a:lnTo>
                <a:lnTo>
                  <a:pt x="37257" y="24944"/>
                </a:lnTo>
                <a:lnTo>
                  <a:pt x="26947" y="33684"/>
                </a:lnTo>
                <a:lnTo>
                  <a:pt x="18389" y="43986"/>
                </a:lnTo>
                <a:lnTo>
                  <a:pt x="11892" y="55941"/>
                </a:lnTo>
                <a:lnTo>
                  <a:pt x="7766" y="69639"/>
                </a:lnTo>
                <a:lnTo>
                  <a:pt x="6322" y="85169"/>
                </a:lnTo>
                <a:lnTo>
                  <a:pt x="6382" y="88862"/>
                </a:lnTo>
                <a:lnTo>
                  <a:pt x="8232" y="104923"/>
                </a:lnTo>
                <a:lnTo>
                  <a:pt x="12477" y="118744"/>
                </a:lnTo>
                <a:lnTo>
                  <a:pt x="18858" y="130529"/>
                </a:lnTo>
                <a:lnTo>
                  <a:pt x="27117" y="140481"/>
                </a:lnTo>
                <a:lnTo>
                  <a:pt x="36994" y="148806"/>
                </a:lnTo>
                <a:lnTo>
                  <a:pt x="48229" y="155708"/>
                </a:lnTo>
                <a:lnTo>
                  <a:pt x="60564" y="161390"/>
                </a:lnTo>
                <a:lnTo>
                  <a:pt x="73740" y="166057"/>
                </a:lnTo>
                <a:lnTo>
                  <a:pt x="87496" y="169914"/>
                </a:lnTo>
                <a:lnTo>
                  <a:pt x="101575" y="173165"/>
                </a:lnTo>
                <a:lnTo>
                  <a:pt x="111408" y="175333"/>
                </a:lnTo>
                <a:lnTo>
                  <a:pt x="127800" y="178769"/>
                </a:lnTo>
                <a:lnTo>
                  <a:pt x="143498" y="182213"/>
                </a:lnTo>
                <a:lnTo>
                  <a:pt x="158068" y="186017"/>
                </a:lnTo>
                <a:lnTo>
                  <a:pt x="171074" y="190532"/>
                </a:lnTo>
                <a:lnTo>
                  <a:pt x="182082" y="196110"/>
                </a:lnTo>
                <a:lnTo>
                  <a:pt x="190657" y="203101"/>
                </a:lnTo>
                <a:lnTo>
                  <a:pt x="196364" y="211857"/>
                </a:lnTo>
                <a:lnTo>
                  <a:pt x="198769" y="222729"/>
                </a:lnTo>
                <a:lnTo>
                  <a:pt x="198742" y="227069"/>
                </a:lnTo>
                <a:lnTo>
                  <a:pt x="194784" y="240046"/>
                </a:lnTo>
                <a:lnTo>
                  <a:pt x="185960" y="249393"/>
                </a:lnTo>
                <a:lnTo>
                  <a:pt x="173808" y="255677"/>
                </a:lnTo>
                <a:lnTo>
                  <a:pt x="159864" y="259465"/>
                </a:lnTo>
                <a:lnTo>
                  <a:pt x="145666" y="261322"/>
                </a:lnTo>
                <a:lnTo>
                  <a:pt x="132753" y="261816"/>
                </a:lnTo>
                <a:lnTo>
                  <a:pt x="122132" y="261367"/>
                </a:lnTo>
                <a:lnTo>
                  <a:pt x="107682" y="259016"/>
                </a:lnTo>
                <a:lnTo>
                  <a:pt x="94721" y="254466"/>
                </a:lnTo>
                <a:lnTo>
                  <a:pt x="83631" y="247506"/>
                </a:lnTo>
                <a:lnTo>
                  <a:pt x="74792" y="237927"/>
                </a:lnTo>
                <a:lnTo>
                  <a:pt x="68585" y="225517"/>
                </a:lnTo>
                <a:lnTo>
                  <a:pt x="65388" y="210066"/>
                </a:lnTo>
                <a:lnTo>
                  <a:pt x="0" y="210066"/>
                </a:lnTo>
                <a:lnTo>
                  <a:pt x="1568" y="227925"/>
                </a:lnTo>
                <a:lnTo>
                  <a:pt x="4846" y="241776"/>
                </a:lnTo>
                <a:lnTo>
                  <a:pt x="9810" y="254379"/>
                </a:lnTo>
                <a:lnTo>
                  <a:pt x="16366" y="265740"/>
                </a:lnTo>
                <a:lnTo>
                  <a:pt x="24420" y="275869"/>
                </a:lnTo>
                <a:lnTo>
                  <a:pt x="33877" y="284774"/>
                </a:lnTo>
                <a:lnTo>
                  <a:pt x="44643" y="292464"/>
                </a:lnTo>
                <a:lnTo>
                  <a:pt x="56624" y="298947"/>
                </a:lnTo>
                <a:lnTo>
                  <a:pt x="69725" y="304232"/>
                </a:lnTo>
                <a:lnTo>
                  <a:pt x="83852" y="308328"/>
                </a:lnTo>
                <a:lnTo>
                  <a:pt x="98911" y="311243"/>
                </a:lnTo>
                <a:lnTo>
                  <a:pt x="114807" y="312986"/>
                </a:lnTo>
                <a:lnTo>
                  <a:pt x="131445" y="313565"/>
                </a:lnTo>
                <a:lnTo>
                  <a:pt x="144856" y="313156"/>
                </a:lnTo>
                <a:lnTo>
                  <a:pt x="159376" y="311775"/>
                </a:lnTo>
                <a:lnTo>
                  <a:pt x="173815" y="309365"/>
                </a:lnTo>
                <a:lnTo>
                  <a:pt x="187946" y="305872"/>
                </a:lnTo>
                <a:lnTo>
                  <a:pt x="201545" y="301243"/>
                </a:lnTo>
                <a:lnTo>
                  <a:pt x="214387" y="295424"/>
                </a:lnTo>
                <a:lnTo>
                  <a:pt x="226246" y="288361"/>
                </a:lnTo>
                <a:lnTo>
                  <a:pt x="236898" y="280000"/>
                </a:lnTo>
                <a:lnTo>
                  <a:pt x="246118" y="270287"/>
                </a:lnTo>
                <a:lnTo>
                  <a:pt x="253681" y="259167"/>
                </a:lnTo>
                <a:lnTo>
                  <a:pt x="259361" y="246588"/>
                </a:lnTo>
                <a:lnTo>
                  <a:pt x="262934" y="232496"/>
                </a:lnTo>
                <a:lnTo>
                  <a:pt x="264175" y="216836"/>
                </a:lnTo>
                <a:lnTo>
                  <a:pt x="264125" y="213583"/>
                </a:lnTo>
                <a:lnTo>
                  <a:pt x="262278" y="197941"/>
                </a:lnTo>
                <a:lnTo>
                  <a:pt x="257977" y="184438"/>
                </a:lnTo>
                <a:lnTo>
                  <a:pt x="251496" y="172878"/>
                </a:lnTo>
                <a:lnTo>
                  <a:pt x="243112" y="163065"/>
                </a:lnTo>
                <a:lnTo>
                  <a:pt x="233099" y="154804"/>
                </a:lnTo>
                <a:lnTo>
                  <a:pt x="221734" y="147899"/>
                </a:lnTo>
                <a:lnTo>
                  <a:pt x="209292" y="142155"/>
                </a:lnTo>
                <a:lnTo>
                  <a:pt x="196049" y="137376"/>
                </a:lnTo>
                <a:lnTo>
                  <a:pt x="182280" y="133366"/>
                </a:lnTo>
                <a:lnTo>
                  <a:pt x="168260" y="129931"/>
                </a:lnTo>
                <a:lnTo>
                  <a:pt x="143330" y="124624"/>
                </a:lnTo>
                <a:lnTo>
                  <a:pt x="127200" y="121140"/>
                </a:lnTo>
                <a:lnTo>
                  <a:pt x="112239" y="117359"/>
                </a:lnTo>
                <a:lnTo>
                  <a:pt x="98925" y="112948"/>
                </a:lnTo>
                <a:lnTo>
                  <a:pt x="87737" y="107573"/>
                </a:lnTo>
                <a:lnTo>
                  <a:pt x="79153" y="100900"/>
                </a:lnTo>
                <a:lnTo>
                  <a:pt x="73651" y="92597"/>
                </a:lnTo>
                <a:lnTo>
                  <a:pt x="71711" y="82329"/>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9" name="object 139"/>
          <p:cNvSpPr/>
          <p:nvPr/>
        </p:nvSpPr>
        <p:spPr>
          <a:xfrm>
            <a:off x="7062787" y="6219222"/>
            <a:ext cx="294022" cy="419030"/>
          </a:xfrm>
          <a:custGeom>
            <a:avLst/>
            <a:gdLst/>
            <a:ahLst/>
            <a:cxnLst/>
            <a:rect l="l" t="t" r="r" b="b"/>
            <a:pathLst>
              <a:path w="294022" h="419030">
                <a:moveTo>
                  <a:pt x="95242" y="347332"/>
                </a:moveTo>
                <a:lnTo>
                  <a:pt x="86365" y="337251"/>
                </a:lnTo>
                <a:lnTo>
                  <a:pt x="79099" y="325679"/>
                </a:lnTo>
                <a:lnTo>
                  <a:pt x="84711" y="409694"/>
                </a:lnTo>
                <a:lnTo>
                  <a:pt x="98367" y="414080"/>
                </a:lnTo>
                <a:lnTo>
                  <a:pt x="113061" y="417123"/>
                </a:lnTo>
                <a:lnTo>
                  <a:pt x="128798" y="418755"/>
                </a:lnTo>
                <a:lnTo>
                  <a:pt x="138831" y="419030"/>
                </a:lnTo>
                <a:lnTo>
                  <a:pt x="152533" y="418375"/>
                </a:lnTo>
                <a:lnTo>
                  <a:pt x="166000" y="416372"/>
                </a:lnTo>
                <a:lnTo>
                  <a:pt x="179012" y="412967"/>
                </a:lnTo>
                <a:lnTo>
                  <a:pt x="191354" y="408104"/>
                </a:lnTo>
                <a:lnTo>
                  <a:pt x="202807" y="401729"/>
                </a:lnTo>
                <a:lnTo>
                  <a:pt x="213155" y="393785"/>
                </a:lnTo>
                <a:lnTo>
                  <a:pt x="222178" y="384219"/>
                </a:lnTo>
                <a:lnTo>
                  <a:pt x="229660" y="372976"/>
                </a:lnTo>
                <a:lnTo>
                  <a:pt x="230824" y="370773"/>
                </a:lnTo>
                <a:lnTo>
                  <a:pt x="231899" y="370773"/>
                </a:lnTo>
                <a:lnTo>
                  <a:pt x="231899" y="410951"/>
                </a:lnTo>
                <a:lnTo>
                  <a:pt x="294022" y="410951"/>
                </a:lnTo>
                <a:lnTo>
                  <a:pt x="294022" y="0"/>
                </a:lnTo>
                <a:lnTo>
                  <a:pt x="228645" y="0"/>
                </a:lnTo>
                <a:lnTo>
                  <a:pt x="228645" y="151985"/>
                </a:lnTo>
                <a:lnTo>
                  <a:pt x="227338" y="151985"/>
                </a:lnTo>
                <a:lnTo>
                  <a:pt x="219511" y="141314"/>
                </a:lnTo>
                <a:lnTo>
                  <a:pt x="210188" y="132136"/>
                </a:lnTo>
                <a:lnTo>
                  <a:pt x="199611" y="124403"/>
                </a:lnTo>
                <a:lnTo>
                  <a:pt x="188023" y="118064"/>
                </a:lnTo>
                <a:lnTo>
                  <a:pt x="175663" y="113070"/>
                </a:lnTo>
                <a:lnTo>
                  <a:pt x="162775" y="109371"/>
                </a:lnTo>
                <a:lnTo>
                  <a:pt x="149600" y="106919"/>
                </a:lnTo>
                <a:lnTo>
                  <a:pt x="136380" y="105664"/>
                </a:lnTo>
                <a:lnTo>
                  <a:pt x="128604" y="105465"/>
                </a:lnTo>
                <a:lnTo>
                  <a:pt x="116336" y="106032"/>
                </a:lnTo>
                <a:lnTo>
                  <a:pt x="104195" y="107746"/>
                </a:lnTo>
                <a:lnTo>
                  <a:pt x="92273" y="110627"/>
                </a:lnTo>
                <a:lnTo>
                  <a:pt x="80665" y="114695"/>
                </a:lnTo>
                <a:lnTo>
                  <a:pt x="69465" y="119970"/>
                </a:lnTo>
                <a:lnTo>
                  <a:pt x="58766" y="126472"/>
                </a:lnTo>
                <a:lnTo>
                  <a:pt x="48662" y="134222"/>
                </a:lnTo>
                <a:lnTo>
                  <a:pt x="39248" y="143239"/>
                </a:lnTo>
                <a:lnTo>
                  <a:pt x="30617" y="153543"/>
                </a:lnTo>
                <a:lnTo>
                  <a:pt x="22863" y="165155"/>
                </a:lnTo>
                <a:lnTo>
                  <a:pt x="16080" y="178094"/>
                </a:lnTo>
                <a:lnTo>
                  <a:pt x="10362" y="192381"/>
                </a:lnTo>
                <a:lnTo>
                  <a:pt x="5803" y="208035"/>
                </a:lnTo>
                <a:lnTo>
                  <a:pt x="2496" y="225077"/>
                </a:lnTo>
                <a:lnTo>
                  <a:pt x="536" y="243526"/>
                </a:lnTo>
                <a:lnTo>
                  <a:pt x="0" y="260288"/>
                </a:lnTo>
                <a:lnTo>
                  <a:pt x="493" y="276160"/>
                </a:lnTo>
                <a:lnTo>
                  <a:pt x="1977" y="291544"/>
                </a:lnTo>
                <a:lnTo>
                  <a:pt x="4455" y="306374"/>
                </a:lnTo>
                <a:lnTo>
                  <a:pt x="7930" y="320583"/>
                </a:lnTo>
                <a:lnTo>
                  <a:pt x="12406" y="334106"/>
                </a:lnTo>
                <a:lnTo>
                  <a:pt x="17888" y="346877"/>
                </a:lnTo>
                <a:lnTo>
                  <a:pt x="24378" y="358830"/>
                </a:lnTo>
                <a:lnTo>
                  <a:pt x="31881" y="369900"/>
                </a:lnTo>
                <a:lnTo>
                  <a:pt x="40399" y="380021"/>
                </a:lnTo>
                <a:lnTo>
                  <a:pt x="49938" y="389126"/>
                </a:lnTo>
                <a:lnTo>
                  <a:pt x="60501" y="397151"/>
                </a:lnTo>
                <a:lnTo>
                  <a:pt x="72090" y="404029"/>
                </a:lnTo>
                <a:lnTo>
                  <a:pt x="69259" y="299159"/>
                </a:lnTo>
                <a:lnTo>
                  <a:pt x="66617" y="284758"/>
                </a:lnTo>
                <a:lnTo>
                  <a:pt x="65446" y="269961"/>
                </a:lnTo>
                <a:lnTo>
                  <a:pt x="65957" y="250389"/>
                </a:lnTo>
                <a:lnTo>
                  <a:pt x="67758" y="235680"/>
                </a:lnTo>
                <a:lnTo>
                  <a:pt x="70864" y="221453"/>
                </a:lnTo>
                <a:lnTo>
                  <a:pt x="75363" y="207977"/>
                </a:lnTo>
                <a:lnTo>
                  <a:pt x="81341" y="195523"/>
                </a:lnTo>
                <a:lnTo>
                  <a:pt x="88884" y="184359"/>
                </a:lnTo>
                <a:lnTo>
                  <a:pt x="98081" y="174754"/>
                </a:lnTo>
                <a:lnTo>
                  <a:pt x="109016" y="166979"/>
                </a:lnTo>
                <a:lnTo>
                  <a:pt x="121776" y="161302"/>
                </a:lnTo>
                <a:lnTo>
                  <a:pt x="136449" y="157992"/>
                </a:lnTo>
                <a:lnTo>
                  <a:pt x="148653" y="157226"/>
                </a:lnTo>
                <a:lnTo>
                  <a:pt x="162588" y="158281"/>
                </a:lnTo>
                <a:lnTo>
                  <a:pt x="175425" y="161405"/>
                </a:lnTo>
                <a:lnTo>
                  <a:pt x="187096" y="166531"/>
                </a:lnTo>
                <a:lnTo>
                  <a:pt x="197535" y="173595"/>
                </a:lnTo>
                <a:lnTo>
                  <a:pt x="206677" y="182533"/>
                </a:lnTo>
                <a:lnTo>
                  <a:pt x="214456" y="193279"/>
                </a:lnTo>
                <a:lnTo>
                  <a:pt x="220806" y="205770"/>
                </a:lnTo>
                <a:lnTo>
                  <a:pt x="225661" y="219940"/>
                </a:lnTo>
                <a:lnTo>
                  <a:pt x="228954" y="235724"/>
                </a:lnTo>
                <a:lnTo>
                  <a:pt x="230621" y="253058"/>
                </a:lnTo>
                <a:lnTo>
                  <a:pt x="230824" y="262034"/>
                </a:lnTo>
                <a:lnTo>
                  <a:pt x="230154" y="276726"/>
                </a:lnTo>
                <a:lnTo>
                  <a:pt x="228113" y="291230"/>
                </a:lnTo>
                <a:lnTo>
                  <a:pt x="224653" y="305267"/>
                </a:lnTo>
                <a:lnTo>
                  <a:pt x="219726" y="318554"/>
                </a:lnTo>
                <a:lnTo>
                  <a:pt x="213285" y="330812"/>
                </a:lnTo>
                <a:lnTo>
                  <a:pt x="205283" y="341760"/>
                </a:lnTo>
                <a:lnTo>
                  <a:pt x="195671" y="351116"/>
                </a:lnTo>
                <a:lnTo>
                  <a:pt x="184402" y="358599"/>
                </a:lnTo>
                <a:lnTo>
                  <a:pt x="171429" y="363930"/>
                </a:lnTo>
                <a:lnTo>
                  <a:pt x="156704" y="366827"/>
                </a:lnTo>
                <a:lnTo>
                  <a:pt x="147548" y="367281"/>
                </a:lnTo>
                <a:lnTo>
                  <a:pt x="131883" y="365898"/>
                </a:lnTo>
                <a:lnTo>
                  <a:pt x="117966" y="361929"/>
                </a:lnTo>
                <a:lnTo>
                  <a:pt x="105764" y="355649"/>
                </a:lnTo>
                <a:lnTo>
                  <a:pt x="95242" y="347332"/>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40" name="object 140"/>
          <p:cNvSpPr/>
          <p:nvPr/>
        </p:nvSpPr>
        <p:spPr>
          <a:xfrm>
            <a:off x="7132047" y="6518381"/>
            <a:ext cx="15451" cy="110534"/>
          </a:xfrm>
          <a:custGeom>
            <a:avLst/>
            <a:gdLst/>
            <a:ahLst/>
            <a:cxnLst/>
            <a:rect l="l" t="t" r="r" b="b"/>
            <a:pathLst>
              <a:path w="15451" h="110534">
                <a:moveTo>
                  <a:pt x="4149" y="13731"/>
                </a:moveTo>
                <a:lnTo>
                  <a:pt x="0" y="0"/>
                </a:lnTo>
                <a:lnTo>
                  <a:pt x="2830" y="104869"/>
                </a:lnTo>
                <a:lnTo>
                  <a:pt x="15451" y="110534"/>
                </a:lnTo>
                <a:lnTo>
                  <a:pt x="9839" y="26520"/>
                </a:lnTo>
                <a:lnTo>
                  <a:pt x="4149" y="13731"/>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5" name="object 135"/>
          <p:cNvSpPr/>
          <p:nvPr/>
        </p:nvSpPr>
        <p:spPr>
          <a:xfrm>
            <a:off x="6559296" y="6215962"/>
            <a:ext cx="69093" cy="69000"/>
          </a:xfrm>
          <a:custGeom>
            <a:avLst/>
            <a:gdLst/>
            <a:ahLst/>
            <a:cxnLst/>
            <a:rect l="l" t="t" r="r" b="b"/>
            <a:pathLst>
              <a:path w="69093" h="69000">
                <a:moveTo>
                  <a:pt x="46148" y="67001"/>
                </a:moveTo>
                <a:lnTo>
                  <a:pt x="58009" y="59906"/>
                </a:lnTo>
                <a:lnTo>
                  <a:pt x="66100" y="48815"/>
                </a:lnTo>
                <a:lnTo>
                  <a:pt x="69093" y="34922"/>
                </a:lnTo>
                <a:lnTo>
                  <a:pt x="66839" y="22513"/>
                </a:lnTo>
                <a:lnTo>
                  <a:pt x="59483" y="10804"/>
                </a:lnTo>
                <a:lnTo>
                  <a:pt x="48254" y="2900"/>
                </a:lnTo>
                <a:lnTo>
                  <a:pt x="36516" y="436"/>
                </a:lnTo>
                <a:lnTo>
                  <a:pt x="32036" y="436"/>
                </a:lnTo>
                <a:lnTo>
                  <a:pt x="22395" y="2188"/>
                </a:lnTo>
                <a:lnTo>
                  <a:pt x="10786" y="9515"/>
                </a:lnTo>
                <a:lnTo>
                  <a:pt x="2904" y="20829"/>
                </a:lnTo>
                <a:lnTo>
                  <a:pt x="0" y="34922"/>
                </a:lnTo>
                <a:lnTo>
                  <a:pt x="2001" y="46453"/>
                </a:lnTo>
                <a:lnTo>
                  <a:pt x="9216" y="58176"/>
                </a:lnTo>
                <a:lnTo>
                  <a:pt x="20460" y="66094"/>
                </a:lnTo>
                <a:lnTo>
                  <a:pt x="34437" y="69000"/>
                </a:lnTo>
                <a:lnTo>
                  <a:pt x="46148" y="67001"/>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6" name="object 136"/>
          <p:cNvSpPr/>
          <p:nvPr/>
        </p:nvSpPr>
        <p:spPr>
          <a:xfrm>
            <a:off x="6666314" y="6216399"/>
            <a:ext cx="69311" cy="69000"/>
          </a:xfrm>
          <a:custGeom>
            <a:avLst/>
            <a:gdLst/>
            <a:ahLst/>
            <a:cxnLst/>
            <a:rect l="l" t="t" r="r" b="b"/>
            <a:pathLst>
              <a:path w="69311" h="69000">
                <a:moveTo>
                  <a:pt x="46366" y="67001"/>
                </a:moveTo>
                <a:lnTo>
                  <a:pt x="58226" y="59906"/>
                </a:lnTo>
                <a:lnTo>
                  <a:pt x="66318" y="48815"/>
                </a:lnTo>
                <a:lnTo>
                  <a:pt x="69311" y="34922"/>
                </a:lnTo>
                <a:lnTo>
                  <a:pt x="67057" y="22419"/>
                </a:lnTo>
                <a:lnTo>
                  <a:pt x="59701" y="10714"/>
                </a:lnTo>
                <a:lnTo>
                  <a:pt x="48472" y="2866"/>
                </a:lnTo>
                <a:lnTo>
                  <a:pt x="34655" y="0"/>
                </a:lnTo>
                <a:lnTo>
                  <a:pt x="22463" y="2207"/>
                </a:lnTo>
                <a:lnTo>
                  <a:pt x="10838" y="9490"/>
                </a:lnTo>
                <a:lnTo>
                  <a:pt x="2923" y="20770"/>
                </a:lnTo>
                <a:lnTo>
                  <a:pt x="0" y="34922"/>
                </a:lnTo>
                <a:lnTo>
                  <a:pt x="2073" y="46580"/>
                </a:lnTo>
                <a:lnTo>
                  <a:pt x="9378" y="58240"/>
                </a:lnTo>
                <a:lnTo>
                  <a:pt x="20682" y="66111"/>
                </a:lnTo>
                <a:lnTo>
                  <a:pt x="34655" y="69000"/>
                </a:lnTo>
                <a:lnTo>
                  <a:pt x="46366" y="67001"/>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73" name="object 73"/>
          <p:cNvSpPr/>
          <p:nvPr/>
        </p:nvSpPr>
        <p:spPr>
          <a:xfrm>
            <a:off x="7477772" y="6219018"/>
            <a:ext cx="0" cy="79041"/>
          </a:xfrm>
          <a:custGeom>
            <a:avLst/>
            <a:gdLst/>
            <a:ahLst/>
            <a:cxnLst/>
            <a:rect l="l" t="t" r="r" b="b"/>
            <a:pathLst>
              <a:path h="79041">
                <a:moveTo>
                  <a:pt x="0" y="0"/>
                </a:moveTo>
                <a:lnTo>
                  <a:pt x="0" y="79041"/>
                </a:lnTo>
              </a:path>
            </a:pathLst>
          </a:custGeom>
          <a:ln w="11730">
            <a:solidFill>
              <a:srgbClr val="000000"/>
            </a:solidFill>
          </a:ln>
        </p:spPr>
        <p:txBody>
          <a:bodyPr wrap="square" lIns="0" tIns="0" rIns="0" bIns="0" rtlCol="0">
            <a:noAutofit/>
          </a:bodyPr>
          <a:lstStyle/>
          <a:p>
            <a:pPr defTabSz="457200"/>
            <a:endParaRPr>
              <a:solidFill>
                <a:prstClr val="black"/>
              </a:solidFill>
            </a:endParaRPr>
          </a:p>
        </p:txBody>
      </p:sp>
      <p:sp>
        <p:nvSpPr>
          <p:cNvPr id="74" name="object 74"/>
          <p:cNvSpPr/>
          <p:nvPr/>
        </p:nvSpPr>
        <p:spPr>
          <a:xfrm>
            <a:off x="7494770" y="6239535"/>
            <a:ext cx="47303" cy="58524"/>
          </a:xfrm>
          <a:custGeom>
            <a:avLst/>
            <a:gdLst/>
            <a:ahLst/>
            <a:cxnLst/>
            <a:rect l="l" t="t" r="r" b="b"/>
            <a:pathLst>
              <a:path w="47303" h="58524">
                <a:moveTo>
                  <a:pt x="8949" y="1309"/>
                </a:moveTo>
                <a:lnTo>
                  <a:pt x="0" y="1309"/>
                </a:lnTo>
                <a:lnTo>
                  <a:pt x="0" y="58524"/>
                </a:lnTo>
                <a:lnTo>
                  <a:pt x="9385" y="58524"/>
                </a:lnTo>
                <a:lnTo>
                  <a:pt x="9385" y="15947"/>
                </a:lnTo>
                <a:lnTo>
                  <a:pt x="15051" y="8294"/>
                </a:lnTo>
                <a:lnTo>
                  <a:pt x="33589" y="8294"/>
                </a:lnTo>
                <a:lnTo>
                  <a:pt x="37947" y="12892"/>
                </a:lnTo>
                <a:lnTo>
                  <a:pt x="37947" y="58524"/>
                </a:lnTo>
                <a:lnTo>
                  <a:pt x="47303" y="58524"/>
                </a:lnTo>
                <a:lnTo>
                  <a:pt x="47303" y="20982"/>
                </a:lnTo>
                <a:lnTo>
                  <a:pt x="47111" y="16880"/>
                </a:lnTo>
                <a:lnTo>
                  <a:pt x="42016" y="4670"/>
                </a:lnTo>
                <a:lnTo>
                  <a:pt x="27690" y="0"/>
                </a:lnTo>
                <a:lnTo>
                  <a:pt x="19409" y="0"/>
                </a:lnTo>
                <a:lnTo>
                  <a:pt x="13104" y="3288"/>
                </a:lnTo>
                <a:lnTo>
                  <a:pt x="9152" y="10476"/>
                </a:lnTo>
                <a:lnTo>
                  <a:pt x="8949" y="10476"/>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5" name="object 75"/>
          <p:cNvSpPr/>
          <p:nvPr/>
        </p:nvSpPr>
        <p:spPr>
          <a:xfrm>
            <a:off x="7545793" y="6223820"/>
            <a:ext cx="30509" cy="74239"/>
          </a:xfrm>
          <a:custGeom>
            <a:avLst/>
            <a:gdLst/>
            <a:ahLst/>
            <a:cxnLst/>
            <a:rect l="l" t="t" r="r" b="b"/>
            <a:pathLst>
              <a:path w="30509" h="74239">
                <a:moveTo>
                  <a:pt x="26150" y="65945"/>
                </a:moveTo>
                <a:lnTo>
                  <a:pt x="20252" y="65945"/>
                </a:lnTo>
                <a:lnTo>
                  <a:pt x="19177" y="65275"/>
                </a:lnTo>
                <a:lnTo>
                  <a:pt x="19177" y="25318"/>
                </a:lnTo>
                <a:lnTo>
                  <a:pt x="30509" y="25318"/>
                </a:lnTo>
                <a:lnTo>
                  <a:pt x="30509" y="17024"/>
                </a:lnTo>
                <a:lnTo>
                  <a:pt x="19177" y="17024"/>
                </a:lnTo>
                <a:lnTo>
                  <a:pt x="19177" y="0"/>
                </a:lnTo>
                <a:lnTo>
                  <a:pt x="9588" y="0"/>
                </a:lnTo>
                <a:lnTo>
                  <a:pt x="9588" y="17024"/>
                </a:lnTo>
                <a:lnTo>
                  <a:pt x="0" y="17024"/>
                </a:lnTo>
                <a:lnTo>
                  <a:pt x="0" y="25318"/>
                </a:lnTo>
                <a:lnTo>
                  <a:pt x="9588" y="25318"/>
                </a:lnTo>
                <a:lnTo>
                  <a:pt x="9588" y="72260"/>
                </a:lnTo>
                <a:lnTo>
                  <a:pt x="13511" y="74239"/>
                </a:lnTo>
                <a:lnTo>
                  <a:pt x="30509" y="74239"/>
                </a:lnTo>
                <a:lnTo>
                  <a:pt x="30509" y="65945"/>
                </a:lnTo>
                <a:lnTo>
                  <a:pt x="26150" y="6594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6" name="object 76"/>
          <p:cNvSpPr/>
          <p:nvPr/>
        </p:nvSpPr>
        <p:spPr>
          <a:xfrm>
            <a:off x="7579121" y="6239535"/>
            <a:ext cx="52766" cy="59833"/>
          </a:xfrm>
          <a:custGeom>
            <a:avLst/>
            <a:gdLst/>
            <a:ahLst/>
            <a:cxnLst/>
            <a:rect l="l" t="t" r="r" b="b"/>
            <a:pathLst>
              <a:path w="52766" h="59833">
                <a:moveTo>
                  <a:pt x="35536" y="8294"/>
                </a:moveTo>
                <a:lnTo>
                  <a:pt x="42306" y="15511"/>
                </a:lnTo>
                <a:lnTo>
                  <a:pt x="42742" y="24474"/>
                </a:lnTo>
                <a:lnTo>
                  <a:pt x="10024" y="24474"/>
                </a:lnTo>
                <a:lnTo>
                  <a:pt x="10692" y="15715"/>
                </a:lnTo>
                <a:lnTo>
                  <a:pt x="16358" y="8294"/>
                </a:lnTo>
                <a:lnTo>
                  <a:pt x="26819" y="0"/>
                </a:lnTo>
                <a:lnTo>
                  <a:pt x="13618" y="3539"/>
                </a:lnTo>
                <a:lnTo>
                  <a:pt x="4249" y="13141"/>
                </a:lnTo>
                <a:lnTo>
                  <a:pt x="90" y="27277"/>
                </a:lnTo>
                <a:lnTo>
                  <a:pt x="0" y="29916"/>
                </a:lnTo>
                <a:lnTo>
                  <a:pt x="2877" y="44596"/>
                </a:lnTo>
                <a:lnTo>
                  <a:pt x="10854" y="54976"/>
                </a:lnTo>
                <a:lnTo>
                  <a:pt x="24177" y="59690"/>
                </a:lnTo>
                <a:lnTo>
                  <a:pt x="27487" y="59833"/>
                </a:lnTo>
                <a:lnTo>
                  <a:pt x="40982" y="56524"/>
                </a:lnTo>
                <a:lnTo>
                  <a:pt x="49777" y="46841"/>
                </a:lnTo>
                <a:lnTo>
                  <a:pt x="51894" y="40393"/>
                </a:lnTo>
                <a:lnTo>
                  <a:pt x="42509" y="40393"/>
                </a:lnTo>
                <a:lnTo>
                  <a:pt x="40766" y="47814"/>
                </a:lnTo>
                <a:lnTo>
                  <a:pt x="35536" y="51539"/>
                </a:lnTo>
                <a:lnTo>
                  <a:pt x="27690" y="51539"/>
                </a:lnTo>
                <a:lnTo>
                  <a:pt x="14374" y="46297"/>
                </a:lnTo>
                <a:lnTo>
                  <a:pt x="10001" y="33884"/>
                </a:lnTo>
                <a:lnTo>
                  <a:pt x="10024" y="32768"/>
                </a:lnTo>
                <a:lnTo>
                  <a:pt x="52766" y="32768"/>
                </a:lnTo>
                <a:lnTo>
                  <a:pt x="51188" y="19623"/>
                </a:lnTo>
                <a:lnTo>
                  <a:pt x="44844" y="7575"/>
                </a:lnTo>
                <a:lnTo>
                  <a:pt x="35536"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7" name="object 77"/>
          <p:cNvSpPr/>
          <p:nvPr/>
        </p:nvSpPr>
        <p:spPr>
          <a:xfrm>
            <a:off x="7595479" y="6239535"/>
            <a:ext cx="28485" cy="8294"/>
          </a:xfrm>
          <a:custGeom>
            <a:avLst/>
            <a:gdLst/>
            <a:ahLst/>
            <a:cxnLst/>
            <a:rect l="l" t="t" r="r" b="b"/>
            <a:pathLst>
              <a:path w="28485" h="8294">
                <a:moveTo>
                  <a:pt x="0" y="8294"/>
                </a:moveTo>
                <a:lnTo>
                  <a:pt x="19177" y="8294"/>
                </a:lnTo>
                <a:lnTo>
                  <a:pt x="28485" y="7575"/>
                </a:lnTo>
                <a:lnTo>
                  <a:pt x="16139" y="548"/>
                </a:lnTo>
                <a:lnTo>
                  <a:pt x="10460" y="0"/>
                </a:lnTo>
                <a:lnTo>
                  <a:pt x="0"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8" name="object 78"/>
          <p:cNvSpPr/>
          <p:nvPr/>
        </p:nvSpPr>
        <p:spPr>
          <a:xfrm>
            <a:off x="7636885" y="6239331"/>
            <a:ext cx="29870" cy="58727"/>
          </a:xfrm>
          <a:custGeom>
            <a:avLst/>
            <a:gdLst/>
            <a:ahLst/>
            <a:cxnLst/>
            <a:rect l="l" t="t" r="r" b="b"/>
            <a:pathLst>
              <a:path w="29870" h="58727">
                <a:moveTo>
                  <a:pt x="9385" y="58727"/>
                </a:moveTo>
                <a:lnTo>
                  <a:pt x="9385" y="33409"/>
                </a:lnTo>
                <a:lnTo>
                  <a:pt x="9929" y="26163"/>
                </a:lnTo>
                <a:lnTo>
                  <a:pt x="15902" y="14391"/>
                </a:lnTo>
                <a:lnTo>
                  <a:pt x="29870" y="10243"/>
                </a:lnTo>
                <a:lnTo>
                  <a:pt x="29870" y="203"/>
                </a:lnTo>
                <a:lnTo>
                  <a:pt x="19845" y="0"/>
                </a:lnTo>
                <a:lnTo>
                  <a:pt x="13511" y="4365"/>
                </a:lnTo>
                <a:lnTo>
                  <a:pt x="8949" y="13736"/>
                </a:lnTo>
                <a:lnTo>
                  <a:pt x="8716" y="13736"/>
                </a:lnTo>
                <a:lnTo>
                  <a:pt x="8716" y="1513"/>
                </a:lnTo>
                <a:lnTo>
                  <a:pt x="0" y="1513"/>
                </a:lnTo>
                <a:lnTo>
                  <a:pt x="0" y="58727"/>
                </a:lnTo>
                <a:lnTo>
                  <a:pt x="9385" y="5872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9" name="object 79"/>
          <p:cNvSpPr/>
          <p:nvPr/>
        </p:nvSpPr>
        <p:spPr>
          <a:xfrm>
            <a:off x="7671549" y="6239535"/>
            <a:ext cx="47303" cy="58524"/>
          </a:xfrm>
          <a:custGeom>
            <a:avLst/>
            <a:gdLst/>
            <a:ahLst/>
            <a:cxnLst/>
            <a:rect l="l" t="t" r="r" b="b"/>
            <a:pathLst>
              <a:path w="47303" h="58524">
                <a:moveTo>
                  <a:pt x="8716" y="1309"/>
                </a:moveTo>
                <a:lnTo>
                  <a:pt x="0" y="1309"/>
                </a:lnTo>
                <a:lnTo>
                  <a:pt x="0" y="58524"/>
                </a:lnTo>
                <a:lnTo>
                  <a:pt x="9385" y="58524"/>
                </a:lnTo>
                <a:lnTo>
                  <a:pt x="9385" y="15947"/>
                </a:lnTo>
                <a:lnTo>
                  <a:pt x="14818" y="8294"/>
                </a:lnTo>
                <a:lnTo>
                  <a:pt x="33356" y="8294"/>
                </a:lnTo>
                <a:lnTo>
                  <a:pt x="37715" y="12892"/>
                </a:lnTo>
                <a:lnTo>
                  <a:pt x="37715" y="58524"/>
                </a:lnTo>
                <a:lnTo>
                  <a:pt x="47303" y="58524"/>
                </a:lnTo>
                <a:lnTo>
                  <a:pt x="47303" y="20982"/>
                </a:lnTo>
                <a:lnTo>
                  <a:pt x="47085" y="16714"/>
                </a:lnTo>
                <a:lnTo>
                  <a:pt x="41828" y="4621"/>
                </a:lnTo>
                <a:lnTo>
                  <a:pt x="27458" y="0"/>
                </a:lnTo>
                <a:lnTo>
                  <a:pt x="19409" y="0"/>
                </a:lnTo>
                <a:lnTo>
                  <a:pt x="12872" y="3288"/>
                </a:lnTo>
                <a:lnTo>
                  <a:pt x="8949" y="10476"/>
                </a:lnTo>
                <a:lnTo>
                  <a:pt x="8716" y="10476"/>
                </a:lnTo>
                <a:lnTo>
                  <a:pt x="8716"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0" name="object 80"/>
          <p:cNvSpPr/>
          <p:nvPr/>
        </p:nvSpPr>
        <p:spPr>
          <a:xfrm>
            <a:off x="7727570" y="6239535"/>
            <a:ext cx="51430" cy="59833"/>
          </a:xfrm>
          <a:custGeom>
            <a:avLst/>
            <a:gdLst/>
            <a:ahLst/>
            <a:cxnLst/>
            <a:rect l="l" t="t" r="r" b="b"/>
            <a:pathLst>
              <a:path w="51430" h="59833">
                <a:moveTo>
                  <a:pt x="9356" y="19207"/>
                </a:moveTo>
                <a:lnTo>
                  <a:pt x="9792" y="10709"/>
                </a:lnTo>
                <a:lnTo>
                  <a:pt x="15690" y="8294"/>
                </a:lnTo>
                <a:lnTo>
                  <a:pt x="29637" y="8294"/>
                </a:lnTo>
                <a:lnTo>
                  <a:pt x="36407" y="9603"/>
                </a:lnTo>
                <a:lnTo>
                  <a:pt x="36407" y="24911"/>
                </a:lnTo>
                <a:lnTo>
                  <a:pt x="27458" y="24241"/>
                </a:lnTo>
                <a:lnTo>
                  <a:pt x="17201" y="26220"/>
                </a:lnTo>
                <a:lnTo>
                  <a:pt x="4183" y="30723"/>
                </a:lnTo>
                <a:lnTo>
                  <a:pt x="7845" y="36261"/>
                </a:lnTo>
                <a:lnTo>
                  <a:pt x="13075" y="34078"/>
                </a:lnTo>
                <a:lnTo>
                  <a:pt x="19177" y="32972"/>
                </a:lnTo>
                <a:lnTo>
                  <a:pt x="25482" y="31895"/>
                </a:lnTo>
                <a:lnTo>
                  <a:pt x="32688" y="31662"/>
                </a:lnTo>
                <a:lnTo>
                  <a:pt x="36175" y="29043"/>
                </a:lnTo>
                <a:lnTo>
                  <a:pt x="36175" y="43885"/>
                </a:lnTo>
                <a:lnTo>
                  <a:pt x="31148" y="51539"/>
                </a:lnTo>
                <a:lnTo>
                  <a:pt x="13075" y="51539"/>
                </a:lnTo>
                <a:lnTo>
                  <a:pt x="16765" y="59833"/>
                </a:lnTo>
                <a:lnTo>
                  <a:pt x="24610" y="59833"/>
                </a:lnTo>
                <a:lnTo>
                  <a:pt x="31584" y="57214"/>
                </a:lnTo>
                <a:lnTo>
                  <a:pt x="36843" y="51103"/>
                </a:lnTo>
                <a:lnTo>
                  <a:pt x="36843" y="57214"/>
                </a:lnTo>
                <a:lnTo>
                  <a:pt x="39894" y="59833"/>
                </a:lnTo>
                <a:lnTo>
                  <a:pt x="47739" y="59833"/>
                </a:lnTo>
                <a:lnTo>
                  <a:pt x="49919" y="59397"/>
                </a:lnTo>
                <a:lnTo>
                  <a:pt x="51430" y="58320"/>
                </a:lnTo>
                <a:lnTo>
                  <a:pt x="51430" y="51103"/>
                </a:lnTo>
                <a:lnTo>
                  <a:pt x="50354" y="51539"/>
                </a:lnTo>
                <a:lnTo>
                  <a:pt x="45560" y="51539"/>
                </a:lnTo>
                <a:lnTo>
                  <a:pt x="45560" y="15715"/>
                </a:lnTo>
                <a:lnTo>
                  <a:pt x="39230" y="3171"/>
                </a:lnTo>
                <a:lnTo>
                  <a:pt x="25499" y="14"/>
                </a:lnTo>
                <a:lnTo>
                  <a:pt x="24175" y="0"/>
                </a:lnTo>
                <a:lnTo>
                  <a:pt x="10055" y="2840"/>
                </a:lnTo>
                <a:lnTo>
                  <a:pt x="1260" y="12505"/>
                </a:lnTo>
                <a:lnTo>
                  <a:pt x="0" y="19207"/>
                </a:lnTo>
                <a:lnTo>
                  <a:pt x="9356" y="1920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1" name="object 81"/>
          <p:cNvSpPr/>
          <p:nvPr/>
        </p:nvSpPr>
        <p:spPr>
          <a:xfrm>
            <a:off x="7725391" y="6270258"/>
            <a:ext cx="18944" cy="29110"/>
          </a:xfrm>
          <a:custGeom>
            <a:avLst/>
            <a:gdLst/>
            <a:ahLst/>
            <a:cxnLst/>
            <a:rect l="l" t="t" r="r" b="b"/>
            <a:pathLst>
              <a:path w="18944" h="29110">
                <a:moveTo>
                  <a:pt x="10024" y="18633"/>
                </a:moveTo>
                <a:lnTo>
                  <a:pt x="10024" y="5537"/>
                </a:lnTo>
                <a:lnTo>
                  <a:pt x="6362" y="0"/>
                </a:lnTo>
                <a:lnTo>
                  <a:pt x="28" y="11980"/>
                </a:lnTo>
                <a:lnTo>
                  <a:pt x="0" y="24512"/>
                </a:lnTo>
                <a:lnTo>
                  <a:pt x="8484" y="29110"/>
                </a:lnTo>
                <a:lnTo>
                  <a:pt x="18944" y="29110"/>
                </a:lnTo>
                <a:lnTo>
                  <a:pt x="15254" y="20816"/>
                </a:lnTo>
                <a:lnTo>
                  <a:pt x="10024" y="1863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2" name="object 82"/>
          <p:cNvSpPr/>
          <p:nvPr/>
        </p:nvSpPr>
        <p:spPr>
          <a:xfrm>
            <a:off x="7777257" y="6223820"/>
            <a:ext cx="30509" cy="74239"/>
          </a:xfrm>
          <a:custGeom>
            <a:avLst/>
            <a:gdLst/>
            <a:ahLst/>
            <a:cxnLst/>
            <a:rect l="l" t="t" r="r" b="b"/>
            <a:pathLst>
              <a:path w="30509" h="74239">
                <a:moveTo>
                  <a:pt x="26150" y="65945"/>
                </a:moveTo>
                <a:lnTo>
                  <a:pt x="20281" y="65945"/>
                </a:lnTo>
                <a:lnTo>
                  <a:pt x="19177" y="65275"/>
                </a:lnTo>
                <a:lnTo>
                  <a:pt x="19177" y="25318"/>
                </a:lnTo>
                <a:lnTo>
                  <a:pt x="30509" y="25318"/>
                </a:lnTo>
                <a:lnTo>
                  <a:pt x="30509" y="17024"/>
                </a:lnTo>
                <a:lnTo>
                  <a:pt x="19177" y="17024"/>
                </a:lnTo>
                <a:lnTo>
                  <a:pt x="19177" y="0"/>
                </a:lnTo>
                <a:lnTo>
                  <a:pt x="9821" y="0"/>
                </a:lnTo>
                <a:lnTo>
                  <a:pt x="9821" y="17024"/>
                </a:lnTo>
                <a:lnTo>
                  <a:pt x="0" y="17024"/>
                </a:lnTo>
                <a:lnTo>
                  <a:pt x="0" y="25318"/>
                </a:lnTo>
                <a:lnTo>
                  <a:pt x="9821" y="25318"/>
                </a:lnTo>
                <a:lnTo>
                  <a:pt x="9821" y="72260"/>
                </a:lnTo>
                <a:lnTo>
                  <a:pt x="13743" y="74239"/>
                </a:lnTo>
                <a:lnTo>
                  <a:pt x="30509" y="74239"/>
                </a:lnTo>
                <a:lnTo>
                  <a:pt x="30509" y="65945"/>
                </a:lnTo>
                <a:lnTo>
                  <a:pt x="26150" y="6594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3" name="object 83"/>
          <p:cNvSpPr/>
          <p:nvPr/>
        </p:nvSpPr>
        <p:spPr>
          <a:xfrm>
            <a:off x="7818997" y="6220117"/>
            <a:ext cx="0" cy="77942"/>
          </a:xfrm>
          <a:custGeom>
            <a:avLst/>
            <a:gdLst/>
            <a:ahLst/>
            <a:cxnLst/>
            <a:rect l="l" t="t" r="r" b="b"/>
            <a:pathLst>
              <a:path h="77942">
                <a:moveTo>
                  <a:pt x="0" y="0"/>
                </a:moveTo>
                <a:lnTo>
                  <a:pt x="0" y="77942"/>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84" name="object 84"/>
          <p:cNvSpPr/>
          <p:nvPr/>
        </p:nvSpPr>
        <p:spPr>
          <a:xfrm>
            <a:off x="7858557" y="6239535"/>
            <a:ext cx="27690" cy="59833"/>
          </a:xfrm>
          <a:custGeom>
            <a:avLst/>
            <a:gdLst/>
            <a:ahLst/>
            <a:cxnLst/>
            <a:rect l="l" t="t" r="r" b="b"/>
            <a:pathLst>
              <a:path w="27690" h="59833">
                <a:moveTo>
                  <a:pt x="24954" y="15796"/>
                </a:moveTo>
                <a:lnTo>
                  <a:pt x="16873" y="5221"/>
                </a:lnTo>
                <a:lnTo>
                  <a:pt x="3639" y="188"/>
                </a:lnTo>
                <a:lnTo>
                  <a:pt x="0" y="0"/>
                </a:lnTo>
                <a:lnTo>
                  <a:pt x="0" y="8294"/>
                </a:lnTo>
                <a:lnTo>
                  <a:pt x="11562" y="12949"/>
                </a:lnTo>
                <a:lnTo>
                  <a:pt x="17453" y="26282"/>
                </a:lnTo>
                <a:lnTo>
                  <a:pt x="17666" y="30149"/>
                </a:lnTo>
                <a:lnTo>
                  <a:pt x="13297" y="45039"/>
                </a:lnTo>
                <a:lnTo>
                  <a:pt x="2441" y="51376"/>
                </a:lnTo>
                <a:lnTo>
                  <a:pt x="0" y="51539"/>
                </a:lnTo>
                <a:lnTo>
                  <a:pt x="0" y="59833"/>
                </a:lnTo>
                <a:lnTo>
                  <a:pt x="14457" y="56282"/>
                </a:lnTo>
                <a:lnTo>
                  <a:pt x="23717" y="46805"/>
                </a:lnTo>
                <a:lnTo>
                  <a:pt x="27582" y="33166"/>
                </a:lnTo>
                <a:lnTo>
                  <a:pt x="27690" y="30149"/>
                </a:lnTo>
                <a:lnTo>
                  <a:pt x="24954" y="157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5" name="object 85"/>
          <p:cNvSpPr/>
          <p:nvPr/>
        </p:nvSpPr>
        <p:spPr>
          <a:xfrm>
            <a:off x="7830866" y="6239535"/>
            <a:ext cx="27690" cy="59833"/>
          </a:xfrm>
          <a:custGeom>
            <a:avLst/>
            <a:gdLst/>
            <a:ahLst/>
            <a:cxnLst/>
            <a:rect l="l" t="t" r="r" b="b"/>
            <a:pathLst>
              <a:path w="27690" h="59833">
                <a:moveTo>
                  <a:pt x="2782" y="44398"/>
                </a:moveTo>
                <a:lnTo>
                  <a:pt x="10998" y="54833"/>
                </a:lnTo>
                <a:lnTo>
                  <a:pt x="24450" y="59687"/>
                </a:lnTo>
                <a:lnTo>
                  <a:pt x="27690" y="59833"/>
                </a:lnTo>
                <a:lnTo>
                  <a:pt x="27690" y="51539"/>
                </a:lnTo>
                <a:lnTo>
                  <a:pt x="15963" y="46921"/>
                </a:lnTo>
                <a:lnTo>
                  <a:pt x="10006" y="33660"/>
                </a:lnTo>
                <a:lnTo>
                  <a:pt x="9821" y="30149"/>
                </a:lnTo>
                <a:lnTo>
                  <a:pt x="14136" y="15142"/>
                </a:lnTo>
                <a:lnTo>
                  <a:pt x="24795" y="8529"/>
                </a:lnTo>
                <a:lnTo>
                  <a:pt x="27690" y="8294"/>
                </a:lnTo>
                <a:lnTo>
                  <a:pt x="27690" y="0"/>
                </a:lnTo>
                <a:lnTo>
                  <a:pt x="13333" y="3554"/>
                </a:lnTo>
                <a:lnTo>
                  <a:pt x="4084" y="13044"/>
                </a:lnTo>
                <a:lnTo>
                  <a:pt x="137" y="26706"/>
                </a:lnTo>
                <a:lnTo>
                  <a:pt x="0" y="30149"/>
                </a:lnTo>
                <a:lnTo>
                  <a:pt x="2782" y="4439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6" name="object 86"/>
          <p:cNvSpPr/>
          <p:nvPr/>
        </p:nvSpPr>
        <p:spPr>
          <a:xfrm>
            <a:off x="7892786" y="6239535"/>
            <a:ext cx="47303" cy="58524"/>
          </a:xfrm>
          <a:custGeom>
            <a:avLst/>
            <a:gdLst/>
            <a:ahLst/>
            <a:cxnLst/>
            <a:rect l="l" t="t" r="r" b="b"/>
            <a:pathLst>
              <a:path w="47303" h="58524">
                <a:moveTo>
                  <a:pt x="8920" y="1309"/>
                </a:moveTo>
                <a:lnTo>
                  <a:pt x="0" y="1309"/>
                </a:lnTo>
                <a:lnTo>
                  <a:pt x="0" y="58524"/>
                </a:lnTo>
                <a:lnTo>
                  <a:pt x="9356" y="58524"/>
                </a:lnTo>
                <a:lnTo>
                  <a:pt x="9356" y="15947"/>
                </a:lnTo>
                <a:lnTo>
                  <a:pt x="15022" y="8294"/>
                </a:lnTo>
                <a:lnTo>
                  <a:pt x="33560" y="8294"/>
                </a:lnTo>
                <a:lnTo>
                  <a:pt x="37918" y="12892"/>
                </a:lnTo>
                <a:lnTo>
                  <a:pt x="37918" y="58524"/>
                </a:lnTo>
                <a:lnTo>
                  <a:pt x="47303" y="58524"/>
                </a:lnTo>
                <a:lnTo>
                  <a:pt x="47303" y="20982"/>
                </a:lnTo>
                <a:lnTo>
                  <a:pt x="47108" y="16860"/>
                </a:lnTo>
                <a:lnTo>
                  <a:pt x="41993" y="4664"/>
                </a:lnTo>
                <a:lnTo>
                  <a:pt x="27661" y="0"/>
                </a:lnTo>
                <a:lnTo>
                  <a:pt x="19613" y="0"/>
                </a:lnTo>
                <a:lnTo>
                  <a:pt x="13075" y="3288"/>
                </a:lnTo>
                <a:lnTo>
                  <a:pt x="9152" y="10476"/>
                </a:lnTo>
                <a:lnTo>
                  <a:pt x="8920" y="10476"/>
                </a:lnTo>
                <a:lnTo>
                  <a:pt x="8920"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7" name="object 87"/>
          <p:cNvSpPr/>
          <p:nvPr/>
        </p:nvSpPr>
        <p:spPr>
          <a:xfrm>
            <a:off x="7949010" y="6239535"/>
            <a:ext cx="51430" cy="59833"/>
          </a:xfrm>
          <a:custGeom>
            <a:avLst/>
            <a:gdLst/>
            <a:ahLst/>
            <a:cxnLst/>
            <a:rect l="l" t="t" r="r" b="b"/>
            <a:pathLst>
              <a:path w="51430" h="59833">
                <a:moveTo>
                  <a:pt x="9385" y="19207"/>
                </a:moveTo>
                <a:lnTo>
                  <a:pt x="9821" y="10709"/>
                </a:lnTo>
                <a:lnTo>
                  <a:pt x="15690" y="8294"/>
                </a:lnTo>
                <a:lnTo>
                  <a:pt x="29637" y="8294"/>
                </a:lnTo>
                <a:lnTo>
                  <a:pt x="36407" y="9603"/>
                </a:lnTo>
                <a:lnTo>
                  <a:pt x="36407" y="24911"/>
                </a:lnTo>
                <a:lnTo>
                  <a:pt x="27458" y="24241"/>
                </a:lnTo>
                <a:lnTo>
                  <a:pt x="17230" y="26220"/>
                </a:lnTo>
                <a:lnTo>
                  <a:pt x="4196" y="30717"/>
                </a:lnTo>
                <a:lnTo>
                  <a:pt x="7641" y="36261"/>
                </a:lnTo>
                <a:lnTo>
                  <a:pt x="13075" y="34078"/>
                </a:lnTo>
                <a:lnTo>
                  <a:pt x="19177" y="32972"/>
                </a:lnTo>
                <a:lnTo>
                  <a:pt x="25511" y="31895"/>
                </a:lnTo>
                <a:lnTo>
                  <a:pt x="32485" y="31662"/>
                </a:lnTo>
                <a:lnTo>
                  <a:pt x="36175" y="29043"/>
                </a:lnTo>
                <a:lnTo>
                  <a:pt x="36175" y="43885"/>
                </a:lnTo>
                <a:lnTo>
                  <a:pt x="31177" y="51539"/>
                </a:lnTo>
                <a:lnTo>
                  <a:pt x="13075" y="51539"/>
                </a:lnTo>
                <a:lnTo>
                  <a:pt x="16562" y="59833"/>
                </a:lnTo>
                <a:lnTo>
                  <a:pt x="24639" y="59833"/>
                </a:lnTo>
                <a:lnTo>
                  <a:pt x="31613" y="57214"/>
                </a:lnTo>
                <a:lnTo>
                  <a:pt x="36843" y="51103"/>
                </a:lnTo>
                <a:lnTo>
                  <a:pt x="36843" y="57214"/>
                </a:lnTo>
                <a:lnTo>
                  <a:pt x="39894" y="59833"/>
                </a:lnTo>
                <a:lnTo>
                  <a:pt x="47739" y="59833"/>
                </a:lnTo>
                <a:lnTo>
                  <a:pt x="49919" y="59397"/>
                </a:lnTo>
                <a:lnTo>
                  <a:pt x="51430" y="58320"/>
                </a:lnTo>
                <a:lnTo>
                  <a:pt x="51430" y="51103"/>
                </a:lnTo>
                <a:lnTo>
                  <a:pt x="50354" y="51539"/>
                </a:lnTo>
                <a:lnTo>
                  <a:pt x="45560" y="51539"/>
                </a:lnTo>
                <a:lnTo>
                  <a:pt x="45560" y="15715"/>
                </a:lnTo>
                <a:lnTo>
                  <a:pt x="39223" y="3165"/>
                </a:lnTo>
                <a:lnTo>
                  <a:pt x="25498" y="13"/>
                </a:lnTo>
                <a:lnTo>
                  <a:pt x="24204" y="0"/>
                </a:lnTo>
                <a:lnTo>
                  <a:pt x="10022" y="2836"/>
                </a:lnTo>
                <a:lnTo>
                  <a:pt x="1196" y="12485"/>
                </a:lnTo>
                <a:lnTo>
                  <a:pt x="0" y="19207"/>
                </a:lnTo>
                <a:lnTo>
                  <a:pt x="9385" y="1920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8" name="object 88"/>
          <p:cNvSpPr/>
          <p:nvPr/>
        </p:nvSpPr>
        <p:spPr>
          <a:xfrm>
            <a:off x="7946831" y="6270252"/>
            <a:ext cx="18741" cy="29116"/>
          </a:xfrm>
          <a:custGeom>
            <a:avLst/>
            <a:gdLst/>
            <a:ahLst/>
            <a:cxnLst/>
            <a:rect l="l" t="t" r="r" b="b"/>
            <a:pathLst>
              <a:path w="18741" h="29116">
                <a:moveTo>
                  <a:pt x="9821" y="18639"/>
                </a:moveTo>
                <a:lnTo>
                  <a:pt x="9821" y="5543"/>
                </a:lnTo>
                <a:lnTo>
                  <a:pt x="6375" y="0"/>
                </a:lnTo>
                <a:lnTo>
                  <a:pt x="29" y="11957"/>
                </a:lnTo>
                <a:lnTo>
                  <a:pt x="0" y="13168"/>
                </a:lnTo>
                <a:lnTo>
                  <a:pt x="0" y="24518"/>
                </a:lnTo>
                <a:lnTo>
                  <a:pt x="8513" y="29116"/>
                </a:lnTo>
                <a:lnTo>
                  <a:pt x="18741" y="29116"/>
                </a:lnTo>
                <a:lnTo>
                  <a:pt x="15254" y="20822"/>
                </a:lnTo>
                <a:lnTo>
                  <a:pt x="9821" y="1863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9" name="object 89"/>
          <p:cNvSpPr/>
          <p:nvPr/>
        </p:nvSpPr>
        <p:spPr>
          <a:xfrm>
            <a:off x="8010029" y="6219018"/>
            <a:ext cx="0" cy="79041"/>
          </a:xfrm>
          <a:custGeom>
            <a:avLst/>
            <a:gdLst/>
            <a:ahLst/>
            <a:cxnLst/>
            <a:rect l="l" t="t" r="r" b="b"/>
            <a:pathLst>
              <a:path h="79041">
                <a:moveTo>
                  <a:pt x="0" y="0"/>
                </a:moveTo>
                <a:lnTo>
                  <a:pt x="0" y="79041"/>
                </a:lnTo>
              </a:path>
            </a:pathLst>
          </a:custGeom>
          <a:ln w="10858">
            <a:solidFill>
              <a:srgbClr val="000000"/>
            </a:solidFill>
          </a:ln>
        </p:spPr>
        <p:txBody>
          <a:bodyPr wrap="square" lIns="0" tIns="0" rIns="0" bIns="0" rtlCol="0">
            <a:noAutofit/>
          </a:bodyPr>
          <a:lstStyle/>
          <a:p>
            <a:pPr defTabSz="457200"/>
            <a:endParaRPr>
              <a:solidFill>
                <a:prstClr val="black"/>
              </a:solidFill>
            </a:endParaRPr>
          </a:p>
        </p:txBody>
      </p:sp>
      <p:sp>
        <p:nvSpPr>
          <p:cNvPr id="90" name="object 90"/>
          <p:cNvSpPr/>
          <p:nvPr/>
        </p:nvSpPr>
        <p:spPr>
          <a:xfrm>
            <a:off x="7477772" y="6329722"/>
            <a:ext cx="0" cy="79041"/>
          </a:xfrm>
          <a:custGeom>
            <a:avLst/>
            <a:gdLst/>
            <a:ahLst/>
            <a:cxnLst/>
            <a:rect l="l" t="t" r="r" b="b"/>
            <a:pathLst>
              <a:path h="79041">
                <a:moveTo>
                  <a:pt x="0" y="0"/>
                </a:moveTo>
                <a:lnTo>
                  <a:pt x="0" y="79041"/>
                </a:lnTo>
              </a:path>
            </a:pathLst>
          </a:custGeom>
          <a:ln w="11730">
            <a:solidFill>
              <a:srgbClr val="000000"/>
            </a:solidFill>
          </a:ln>
        </p:spPr>
        <p:txBody>
          <a:bodyPr wrap="square" lIns="0" tIns="0" rIns="0" bIns="0" rtlCol="0">
            <a:noAutofit/>
          </a:bodyPr>
          <a:lstStyle/>
          <a:p>
            <a:pPr defTabSz="457200"/>
            <a:endParaRPr>
              <a:solidFill>
                <a:prstClr val="black"/>
              </a:solidFill>
            </a:endParaRPr>
          </a:p>
        </p:txBody>
      </p:sp>
      <p:sp>
        <p:nvSpPr>
          <p:cNvPr id="91" name="object 91"/>
          <p:cNvSpPr/>
          <p:nvPr/>
        </p:nvSpPr>
        <p:spPr>
          <a:xfrm>
            <a:off x="7494770" y="6350239"/>
            <a:ext cx="47303" cy="58524"/>
          </a:xfrm>
          <a:custGeom>
            <a:avLst/>
            <a:gdLst/>
            <a:ahLst/>
            <a:cxnLst/>
            <a:rect l="l" t="t" r="r" b="b"/>
            <a:pathLst>
              <a:path w="47303" h="58524">
                <a:moveTo>
                  <a:pt x="8949" y="1309"/>
                </a:moveTo>
                <a:lnTo>
                  <a:pt x="0" y="1309"/>
                </a:lnTo>
                <a:lnTo>
                  <a:pt x="0" y="58524"/>
                </a:lnTo>
                <a:lnTo>
                  <a:pt x="9385" y="58524"/>
                </a:lnTo>
                <a:lnTo>
                  <a:pt x="9385" y="15947"/>
                </a:lnTo>
                <a:lnTo>
                  <a:pt x="15051" y="8294"/>
                </a:lnTo>
                <a:lnTo>
                  <a:pt x="33589" y="8294"/>
                </a:lnTo>
                <a:lnTo>
                  <a:pt x="37947" y="12889"/>
                </a:lnTo>
                <a:lnTo>
                  <a:pt x="37947" y="58524"/>
                </a:lnTo>
                <a:lnTo>
                  <a:pt x="47303" y="58524"/>
                </a:lnTo>
                <a:lnTo>
                  <a:pt x="47303" y="20967"/>
                </a:lnTo>
                <a:lnTo>
                  <a:pt x="47112" y="16882"/>
                </a:lnTo>
                <a:lnTo>
                  <a:pt x="42019" y="4672"/>
                </a:lnTo>
                <a:lnTo>
                  <a:pt x="27690" y="0"/>
                </a:lnTo>
                <a:lnTo>
                  <a:pt x="19409" y="0"/>
                </a:lnTo>
                <a:lnTo>
                  <a:pt x="13104" y="3288"/>
                </a:lnTo>
                <a:lnTo>
                  <a:pt x="9152" y="10476"/>
                </a:lnTo>
                <a:lnTo>
                  <a:pt x="8949" y="10476"/>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2" name="object 92"/>
          <p:cNvSpPr/>
          <p:nvPr/>
        </p:nvSpPr>
        <p:spPr>
          <a:xfrm>
            <a:off x="7548175" y="6350239"/>
            <a:ext cx="48611" cy="59836"/>
          </a:xfrm>
          <a:custGeom>
            <a:avLst/>
            <a:gdLst/>
            <a:ahLst/>
            <a:cxnLst/>
            <a:rect l="l" t="t" r="r" b="b"/>
            <a:pathLst>
              <a:path w="48611" h="59836">
                <a:moveTo>
                  <a:pt x="36778" y="2658"/>
                </a:moveTo>
                <a:lnTo>
                  <a:pt x="22460" y="0"/>
                </a:lnTo>
                <a:lnTo>
                  <a:pt x="20957" y="37"/>
                </a:lnTo>
                <a:lnTo>
                  <a:pt x="7593" y="4262"/>
                </a:lnTo>
                <a:lnTo>
                  <a:pt x="1307" y="16384"/>
                </a:lnTo>
                <a:lnTo>
                  <a:pt x="1307" y="27300"/>
                </a:lnTo>
                <a:lnTo>
                  <a:pt x="10692" y="30359"/>
                </a:lnTo>
                <a:lnTo>
                  <a:pt x="19845" y="32541"/>
                </a:lnTo>
                <a:lnTo>
                  <a:pt x="29201" y="34506"/>
                </a:lnTo>
                <a:lnTo>
                  <a:pt x="38587" y="35815"/>
                </a:lnTo>
                <a:lnTo>
                  <a:pt x="38587" y="50227"/>
                </a:lnTo>
                <a:lnTo>
                  <a:pt x="30509" y="51536"/>
                </a:lnTo>
                <a:lnTo>
                  <a:pt x="16998" y="51536"/>
                </a:lnTo>
                <a:lnTo>
                  <a:pt x="9821" y="48917"/>
                </a:lnTo>
                <a:lnTo>
                  <a:pt x="9385" y="40620"/>
                </a:lnTo>
                <a:lnTo>
                  <a:pt x="0" y="40620"/>
                </a:lnTo>
                <a:lnTo>
                  <a:pt x="1264" y="47355"/>
                </a:lnTo>
                <a:lnTo>
                  <a:pt x="9994" y="57004"/>
                </a:lnTo>
                <a:lnTo>
                  <a:pt x="24204" y="59836"/>
                </a:lnTo>
                <a:lnTo>
                  <a:pt x="29817" y="59477"/>
                </a:lnTo>
                <a:lnTo>
                  <a:pt x="42863" y="54482"/>
                </a:lnTo>
                <a:lnTo>
                  <a:pt x="48611" y="41930"/>
                </a:lnTo>
                <a:lnTo>
                  <a:pt x="48611" y="30795"/>
                </a:lnTo>
                <a:lnTo>
                  <a:pt x="39226" y="27737"/>
                </a:lnTo>
                <a:lnTo>
                  <a:pt x="29870" y="25554"/>
                </a:lnTo>
                <a:lnTo>
                  <a:pt x="21153" y="23590"/>
                </a:lnTo>
                <a:lnTo>
                  <a:pt x="11128" y="22495"/>
                </a:lnTo>
                <a:lnTo>
                  <a:pt x="11128" y="9836"/>
                </a:lnTo>
                <a:lnTo>
                  <a:pt x="17666" y="8294"/>
                </a:lnTo>
                <a:lnTo>
                  <a:pt x="29434" y="8294"/>
                </a:lnTo>
                <a:lnTo>
                  <a:pt x="35971" y="10709"/>
                </a:lnTo>
                <a:lnTo>
                  <a:pt x="36611" y="17912"/>
                </a:lnTo>
                <a:lnTo>
                  <a:pt x="45996" y="17912"/>
                </a:lnTo>
                <a:lnTo>
                  <a:pt x="45097" y="12572"/>
                </a:lnTo>
                <a:lnTo>
                  <a:pt x="36778" y="265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3" name="object 93"/>
          <p:cNvSpPr/>
          <p:nvPr/>
        </p:nvSpPr>
        <p:spPr>
          <a:xfrm>
            <a:off x="7596584" y="6334524"/>
            <a:ext cx="30509" cy="74239"/>
          </a:xfrm>
          <a:custGeom>
            <a:avLst/>
            <a:gdLst/>
            <a:ahLst/>
            <a:cxnLst/>
            <a:rect l="l" t="t" r="r" b="b"/>
            <a:pathLst>
              <a:path w="30509" h="74239">
                <a:moveTo>
                  <a:pt x="26150" y="65942"/>
                </a:moveTo>
                <a:lnTo>
                  <a:pt x="20252" y="65942"/>
                </a:lnTo>
                <a:lnTo>
                  <a:pt x="19177" y="65287"/>
                </a:lnTo>
                <a:lnTo>
                  <a:pt x="19177" y="25318"/>
                </a:lnTo>
                <a:lnTo>
                  <a:pt x="30509" y="25318"/>
                </a:lnTo>
                <a:lnTo>
                  <a:pt x="30509" y="17024"/>
                </a:lnTo>
                <a:lnTo>
                  <a:pt x="19177" y="17024"/>
                </a:lnTo>
                <a:lnTo>
                  <a:pt x="19177" y="0"/>
                </a:lnTo>
                <a:lnTo>
                  <a:pt x="9792" y="0"/>
                </a:lnTo>
                <a:lnTo>
                  <a:pt x="9792" y="17024"/>
                </a:lnTo>
                <a:lnTo>
                  <a:pt x="0" y="17024"/>
                </a:lnTo>
                <a:lnTo>
                  <a:pt x="0" y="25318"/>
                </a:lnTo>
                <a:lnTo>
                  <a:pt x="9792" y="25318"/>
                </a:lnTo>
                <a:lnTo>
                  <a:pt x="9792" y="72274"/>
                </a:lnTo>
                <a:lnTo>
                  <a:pt x="13511" y="74239"/>
                </a:lnTo>
                <a:lnTo>
                  <a:pt x="30509" y="74239"/>
                </a:lnTo>
                <a:lnTo>
                  <a:pt x="30509" y="65942"/>
                </a:lnTo>
                <a:lnTo>
                  <a:pt x="26150" y="6594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4" name="object 94"/>
          <p:cNvSpPr/>
          <p:nvPr/>
        </p:nvSpPr>
        <p:spPr>
          <a:xfrm>
            <a:off x="7638309" y="6330835"/>
            <a:ext cx="0" cy="77927"/>
          </a:xfrm>
          <a:custGeom>
            <a:avLst/>
            <a:gdLst/>
            <a:ahLst/>
            <a:cxnLst/>
            <a:rect l="l" t="t" r="r" b="b"/>
            <a:pathLst>
              <a:path h="77927">
                <a:moveTo>
                  <a:pt x="0" y="0"/>
                </a:moveTo>
                <a:lnTo>
                  <a:pt x="0" y="77927"/>
                </a:lnTo>
              </a:path>
            </a:pathLst>
          </a:custGeom>
          <a:ln w="10626">
            <a:solidFill>
              <a:srgbClr val="000000"/>
            </a:solidFill>
          </a:ln>
        </p:spPr>
        <p:txBody>
          <a:bodyPr wrap="square" lIns="0" tIns="0" rIns="0" bIns="0" rtlCol="0">
            <a:noAutofit/>
          </a:bodyPr>
          <a:lstStyle/>
          <a:p>
            <a:pPr defTabSz="457200"/>
            <a:endParaRPr>
              <a:solidFill>
                <a:prstClr val="black"/>
              </a:solidFill>
            </a:endParaRPr>
          </a:p>
        </p:txBody>
      </p:sp>
      <p:sp>
        <p:nvSpPr>
          <p:cNvPr id="95" name="object 95"/>
          <p:cNvSpPr/>
          <p:nvPr/>
        </p:nvSpPr>
        <p:spPr>
          <a:xfrm>
            <a:off x="7647142" y="6334524"/>
            <a:ext cx="30509" cy="74239"/>
          </a:xfrm>
          <a:custGeom>
            <a:avLst/>
            <a:gdLst/>
            <a:ahLst/>
            <a:cxnLst/>
            <a:rect l="l" t="t" r="r" b="b"/>
            <a:pathLst>
              <a:path w="30509" h="74239">
                <a:moveTo>
                  <a:pt x="26150" y="65942"/>
                </a:moveTo>
                <a:lnTo>
                  <a:pt x="20252" y="65942"/>
                </a:lnTo>
                <a:lnTo>
                  <a:pt x="18944" y="65287"/>
                </a:lnTo>
                <a:lnTo>
                  <a:pt x="18944" y="25318"/>
                </a:lnTo>
                <a:lnTo>
                  <a:pt x="30509" y="25318"/>
                </a:lnTo>
                <a:lnTo>
                  <a:pt x="30509" y="17024"/>
                </a:lnTo>
                <a:lnTo>
                  <a:pt x="18944" y="17024"/>
                </a:lnTo>
                <a:lnTo>
                  <a:pt x="18944" y="0"/>
                </a:lnTo>
                <a:lnTo>
                  <a:pt x="9588" y="0"/>
                </a:lnTo>
                <a:lnTo>
                  <a:pt x="9588" y="17024"/>
                </a:lnTo>
                <a:lnTo>
                  <a:pt x="0" y="17024"/>
                </a:lnTo>
                <a:lnTo>
                  <a:pt x="0" y="25318"/>
                </a:lnTo>
                <a:lnTo>
                  <a:pt x="9588" y="25318"/>
                </a:lnTo>
                <a:lnTo>
                  <a:pt x="9588" y="72274"/>
                </a:lnTo>
                <a:lnTo>
                  <a:pt x="13511" y="74239"/>
                </a:lnTo>
                <a:lnTo>
                  <a:pt x="30509" y="74239"/>
                </a:lnTo>
                <a:lnTo>
                  <a:pt x="30509" y="65942"/>
                </a:lnTo>
                <a:lnTo>
                  <a:pt x="26150" y="6594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6" name="object 96"/>
          <p:cNvSpPr/>
          <p:nvPr/>
        </p:nvSpPr>
        <p:spPr>
          <a:xfrm>
            <a:off x="7683550" y="6351549"/>
            <a:ext cx="47274" cy="58527"/>
          </a:xfrm>
          <a:custGeom>
            <a:avLst/>
            <a:gdLst/>
            <a:ahLst/>
            <a:cxnLst/>
            <a:rect l="l" t="t" r="r" b="b"/>
            <a:pathLst>
              <a:path w="47274" h="58527">
                <a:moveTo>
                  <a:pt x="9356" y="0"/>
                </a:moveTo>
                <a:lnTo>
                  <a:pt x="0" y="0"/>
                </a:lnTo>
                <a:lnTo>
                  <a:pt x="0" y="37783"/>
                </a:lnTo>
                <a:lnTo>
                  <a:pt x="174" y="41685"/>
                </a:lnTo>
                <a:lnTo>
                  <a:pt x="5231" y="53893"/>
                </a:lnTo>
                <a:lnTo>
                  <a:pt x="19613" y="58527"/>
                </a:lnTo>
                <a:lnTo>
                  <a:pt x="27894" y="58527"/>
                </a:lnTo>
                <a:lnTo>
                  <a:pt x="34199" y="55250"/>
                </a:lnTo>
                <a:lnTo>
                  <a:pt x="38122" y="48262"/>
                </a:lnTo>
                <a:lnTo>
                  <a:pt x="38354" y="48262"/>
                </a:lnTo>
                <a:lnTo>
                  <a:pt x="38354" y="57214"/>
                </a:lnTo>
                <a:lnTo>
                  <a:pt x="47274" y="57214"/>
                </a:lnTo>
                <a:lnTo>
                  <a:pt x="47274" y="0"/>
                </a:lnTo>
                <a:lnTo>
                  <a:pt x="37918" y="0"/>
                </a:lnTo>
                <a:lnTo>
                  <a:pt x="37918" y="42584"/>
                </a:lnTo>
                <a:lnTo>
                  <a:pt x="32252" y="50227"/>
                </a:lnTo>
                <a:lnTo>
                  <a:pt x="13714" y="50227"/>
                </a:lnTo>
                <a:lnTo>
                  <a:pt x="9356" y="45861"/>
                </a:lnTo>
                <a:lnTo>
                  <a:pt x="9356"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7" name="object 97"/>
          <p:cNvSpPr/>
          <p:nvPr/>
        </p:nvSpPr>
        <p:spPr>
          <a:xfrm>
            <a:off x="7734544" y="6334524"/>
            <a:ext cx="30509" cy="74239"/>
          </a:xfrm>
          <a:custGeom>
            <a:avLst/>
            <a:gdLst/>
            <a:ahLst/>
            <a:cxnLst/>
            <a:rect l="l" t="t" r="r" b="b"/>
            <a:pathLst>
              <a:path w="30509" h="74239">
                <a:moveTo>
                  <a:pt x="26150" y="65942"/>
                </a:moveTo>
                <a:lnTo>
                  <a:pt x="20252" y="65942"/>
                </a:lnTo>
                <a:lnTo>
                  <a:pt x="18944" y="65287"/>
                </a:lnTo>
                <a:lnTo>
                  <a:pt x="18944" y="25318"/>
                </a:lnTo>
                <a:lnTo>
                  <a:pt x="30509" y="25318"/>
                </a:lnTo>
                <a:lnTo>
                  <a:pt x="30509" y="17024"/>
                </a:lnTo>
                <a:lnTo>
                  <a:pt x="18944" y="17024"/>
                </a:lnTo>
                <a:lnTo>
                  <a:pt x="18944" y="0"/>
                </a:lnTo>
                <a:lnTo>
                  <a:pt x="9588" y="0"/>
                </a:lnTo>
                <a:lnTo>
                  <a:pt x="9588" y="17024"/>
                </a:lnTo>
                <a:lnTo>
                  <a:pt x="0" y="17024"/>
                </a:lnTo>
                <a:lnTo>
                  <a:pt x="0" y="25318"/>
                </a:lnTo>
                <a:lnTo>
                  <a:pt x="9588" y="25318"/>
                </a:lnTo>
                <a:lnTo>
                  <a:pt x="9588" y="72274"/>
                </a:lnTo>
                <a:lnTo>
                  <a:pt x="13511" y="74239"/>
                </a:lnTo>
                <a:lnTo>
                  <a:pt x="30509" y="74239"/>
                </a:lnTo>
                <a:lnTo>
                  <a:pt x="30509" y="65942"/>
                </a:lnTo>
                <a:lnTo>
                  <a:pt x="26150" y="6594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8" name="object 98"/>
          <p:cNvSpPr/>
          <p:nvPr/>
        </p:nvSpPr>
        <p:spPr>
          <a:xfrm>
            <a:off x="7767901" y="6350239"/>
            <a:ext cx="52737" cy="59836"/>
          </a:xfrm>
          <a:custGeom>
            <a:avLst/>
            <a:gdLst/>
            <a:ahLst/>
            <a:cxnLst/>
            <a:rect l="l" t="t" r="r" b="b"/>
            <a:pathLst>
              <a:path w="52737" h="59836">
                <a:moveTo>
                  <a:pt x="35507" y="8294"/>
                </a:moveTo>
                <a:lnTo>
                  <a:pt x="42277" y="15508"/>
                </a:lnTo>
                <a:lnTo>
                  <a:pt x="42713" y="24463"/>
                </a:lnTo>
                <a:lnTo>
                  <a:pt x="9792" y="24463"/>
                </a:lnTo>
                <a:lnTo>
                  <a:pt x="10460" y="15729"/>
                </a:lnTo>
                <a:lnTo>
                  <a:pt x="16329" y="8294"/>
                </a:lnTo>
                <a:lnTo>
                  <a:pt x="26790" y="0"/>
                </a:lnTo>
                <a:lnTo>
                  <a:pt x="13487" y="3545"/>
                </a:lnTo>
                <a:lnTo>
                  <a:pt x="4175" y="13157"/>
                </a:lnTo>
                <a:lnTo>
                  <a:pt x="86" y="27301"/>
                </a:lnTo>
                <a:lnTo>
                  <a:pt x="0" y="29919"/>
                </a:lnTo>
                <a:lnTo>
                  <a:pt x="2892" y="44659"/>
                </a:lnTo>
                <a:lnTo>
                  <a:pt x="10882" y="55049"/>
                </a:lnTo>
                <a:lnTo>
                  <a:pt x="24169" y="59711"/>
                </a:lnTo>
                <a:lnTo>
                  <a:pt x="27225" y="59836"/>
                </a:lnTo>
                <a:lnTo>
                  <a:pt x="40890" y="56530"/>
                </a:lnTo>
                <a:lnTo>
                  <a:pt x="49622" y="46848"/>
                </a:lnTo>
                <a:lnTo>
                  <a:pt x="51633" y="40402"/>
                </a:lnTo>
                <a:lnTo>
                  <a:pt x="42480" y="40402"/>
                </a:lnTo>
                <a:lnTo>
                  <a:pt x="40737" y="47826"/>
                </a:lnTo>
                <a:lnTo>
                  <a:pt x="35303" y="51536"/>
                </a:lnTo>
                <a:lnTo>
                  <a:pt x="27661" y="51536"/>
                </a:lnTo>
                <a:lnTo>
                  <a:pt x="14272" y="46227"/>
                </a:lnTo>
                <a:lnTo>
                  <a:pt x="9789" y="33679"/>
                </a:lnTo>
                <a:lnTo>
                  <a:pt x="9792" y="32760"/>
                </a:lnTo>
                <a:lnTo>
                  <a:pt x="52737" y="32760"/>
                </a:lnTo>
                <a:lnTo>
                  <a:pt x="51158" y="19618"/>
                </a:lnTo>
                <a:lnTo>
                  <a:pt x="44812" y="7571"/>
                </a:lnTo>
                <a:lnTo>
                  <a:pt x="35507"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9" name="object 99"/>
          <p:cNvSpPr/>
          <p:nvPr/>
        </p:nvSpPr>
        <p:spPr>
          <a:xfrm>
            <a:off x="7784230" y="6350239"/>
            <a:ext cx="28482" cy="8294"/>
          </a:xfrm>
          <a:custGeom>
            <a:avLst/>
            <a:gdLst/>
            <a:ahLst/>
            <a:cxnLst/>
            <a:rect l="l" t="t" r="r" b="b"/>
            <a:pathLst>
              <a:path w="28482" h="8294">
                <a:moveTo>
                  <a:pt x="0" y="8294"/>
                </a:moveTo>
                <a:lnTo>
                  <a:pt x="19177" y="8294"/>
                </a:lnTo>
                <a:lnTo>
                  <a:pt x="28482" y="7571"/>
                </a:lnTo>
                <a:lnTo>
                  <a:pt x="16132" y="546"/>
                </a:lnTo>
                <a:lnTo>
                  <a:pt x="10460" y="0"/>
                </a:lnTo>
                <a:lnTo>
                  <a:pt x="0"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0" name="object 100"/>
          <p:cNvSpPr/>
          <p:nvPr/>
        </p:nvSpPr>
        <p:spPr>
          <a:xfrm>
            <a:off x="7846353" y="6328849"/>
            <a:ext cx="31613" cy="79914"/>
          </a:xfrm>
          <a:custGeom>
            <a:avLst/>
            <a:gdLst/>
            <a:ahLst/>
            <a:cxnLst/>
            <a:rect l="l" t="t" r="r" b="b"/>
            <a:pathLst>
              <a:path w="31613" h="79914">
                <a:moveTo>
                  <a:pt x="9588" y="5034"/>
                </a:moveTo>
                <a:lnTo>
                  <a:pt x="9588" y="22699"/>
                </a:lnTo>
                <a:lnTo>
                  <a:pt x="0" y="22699"/>
                </a:lnTo>
                <a:lnTo>
                  <a:pt x="0" y="30993"/>
                </a:lnTo>
                <a:lnTo>
                  <a:pt x="9588" y="30993"/>
                </a:lnTo>
                <a:lnTo>
                  <a:pt x="9588" y="79914"/>
                </a:lnTo>
                <a:lnTo>
                  <a:pt x="18973" y="79914"/>
                </a:lnTo>
                <a:lnTo>
                  <a:pt x="18973" y="30993"/>
                </a:lnTo>
                <a:lnTo>
                  <a:pt x="30073" y="30993"/>
                </a:lnTo>
                <a:lnTo>
                  <a:pt x="30073" y="22699"/>
                </a:lnTo>
                <a:lnTo>
                  <a:pt x="18973" y="22699"/>
                </a:lnTo>
                <a:lnTo>
                  <a:pt x="18973" y="9836"/>
                </a:lnTo>
                <a:lnTo>
                  <a:pt x="21588" y="8294"/>
                </a:lnTo>
                <a:lnTo>
                  <a:pt x="27894" y="8294"/>
                </a:lnTo>
                <a:lnTo>
                  <a:pt x="29870" y="8526"/>
                </a:lnTo>
                <a:lnTo>
                  <a:pt x="31613" y="9167"/>
                </a:lnTo>
                <a:lnTo>
                  <a:pt x="31613" y="873"/>
                </a:lnTo>
                <a:lnTo>
                  <a:pt x="29637" y="436"/>
                </a:lnTo>
                <a:lnTo>
                  <a:pt x="27254" y="0"/>
                </a:lnTo>
                <a:lnTo>
                  <a:pt x="15254" y="0"/>
                </a:lnTo>
                <a:lnTo>
                  <a:pt x="9588" y="503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1" name="object 101"/>
          <p:cNvSpPr/>
          <p:nvPr/>
        </p:nvSpPr>
        <p:spPr>
          <a:xfrm>
            <a:off x="7904989" y="6350239"/>
            <a:ext cx="27661" cy="59836"/>
          </a:xfrm>
          <a:custGeom>
            <a:avLst/>
            <a:gdLst/>
            <a:ahLst/>
            <a:cxnLst/>
            <a:rect l="l" t="t" r="r" b="b"/>
            <a:pathLst>
              <a:path w="27661" h="59836">
                <a:moveTo>
                  <a:pt x="24922" y="15687"/>
                </a:moveTo>
                <a:lnTo>
                  <a:pt x="16837" y="5151"/>
                </a:lnTo>
                <a:lnTo>
                  <a:pt x="3604" y="182"/>
                </a:lnTo>
                <a:lnTo>
                  <a:pt x="0" y="0"/>
                </a:lnTo>
                <a:lnTo>
                  <a:pt x="0" y="8294"/>
                </a:lnTo>
                <a:lnTo>
                  <a:pt x="11597" y="12914"/>
                </a:lnTo>
                <a:lnTo>
                  <a:pt x="17633" y="26130"/>
                </a:lnTo>
                <a:lnTo>
                  <a:pt x="17869" y="30140"/>
                </a:lnTo>
                <a:lnTo>
                  <a:pt x="13441" y="44988"/>
                </a:lnTo>
                <a:lnTo>
                  <a:pt x="2564" y="51356"/>
                </a:lnTo>
                <a:lnTo>
                  <a:pt x="0" y="51536"/>
                </a:lnTo>
                <a:lnTo>
                  <a:pt x="0" y="59836"/>
                </a:lnTo>
                <a:lnTo>
                  <a:pt x="14440" y="56281"/>
                </a:lnTo>
                <a:lnTo>
                  <a:pt x="23693" y="46796"/>
                </a:lnTo>
                <a:lnTo>
                  <a:pt x="27554" y="33145"/>
                </a:lnTo>
                <a:lnTo>
                  <a:pt x="27661" y="30140"/>
                </a:lnTo>
                <a:lnTo>
                  <a:pt x="24922" y="1568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2" name="object 102"/>
          <p:cNvSpPr/>
          <p:nvPr/>
        </p:nvSpPr>
        <p:spPr>
          <a:xfrm>
            <a:off x="7877298" y="6350239"/>
            <a:ext cx="27690" cy="59836"/>
          </a:xfrm>
          <a:custGeom>
            <a:avLst/>
            <a:gdLst/>
            <a:ahLst/>
            <a:cxnLst/>
            <a:rect l="l" t="t" r="r" b="b"/>
            <a:pathLst>
              <a:path w="27690" h="59836">
                <a:moveTo>
                  <a:pt x="2781" y="44392"/>
                </a:moveTo>
                <a:lnTo>
                  <a:pt x="10993" y="54830"/>
                </a:lnTo>
                <a:lnTo>
                  <a:pt x="24440" y="59689"/>
                </a:lnTo>
                <a:lnTo>
                  <a:pt x="27690" y="59836"/>
                </a:lnTo>
                <a:lnTo>
                  <a:pt x="27690" y="51536"/>
                </a:lnTo>
                <a:lnTo>
                  <a:pt x="16009" y="46880"/>
                </a:lnTo>
                <a:lnTo>
                  <a:pt x="10189" y="33498"/>
                </a:lnTo>
                <a:lnTo>
                  <a:pt x="10024" y="30140"/>
                </a:lnTo>
                <a:lnTo>
                  <a:pt x="14291" y="15094"/>
                </a:lnTo>
                <a:lnTo>
                  <a:pt x="24923" y="8509"/>
                </a:lnTo>
                <a:lnTo>
                  <a:pt x="27690" y="8294"/>
                </a:lnTo>
                <a:lnTo>
                  <a:pt x="27690" y="0"/>
                </a:lnTo>
                <a:lnTo>
                  <a:pt x="13331" y="3511"/>
                </a:lnTo>
                <a:lnTo>
                  <a:pt x="4082" y="12949"/>
                </a:lnTo>
                <a:lnTo>
                  <a:pt x="137" y="26667"/>
                </a:lnTo>
                <a:lnTo>
                  <a:pt x="0" y="30140"/>
                </a:lnTo>
                <a:lnTo>
                  <a:pt x="2781" y="4439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3" name="object 103"/>
          <p:cNvSpPr/>
          <p:nvPr/>
        </p:nvSpPr>
        <p:spPr>
          <a:xfrm>
            <a:off x="7938985" y="6350035"/>
            <a:ext cx="30073" cy="58727"/>
          </a:xfrm>
          <a:custGeom>
            <a:avLst/>
            <a:gdLst/>
            <a:ahLst/>
            <a:cxnLst/>
            <a:rect l="l" t="t" r="r" b="b"/>
            <a:pathLst>
              <a:path w="30073" h="58727">
                <a:moveTo>
                  <a:pt x="9385" y="58727"/>
                </a:moveTo>
                <a:lnTo>
                  <a:pt x="9385" y="33400"/>
                </a:lnTo>
                <a:lnTo>
                  <a:pt x="9970" y="26033"/>
                </a:lnTo>
                <a:lnTo>
                  <a:pt x="16084" y="14357"/>
                </a:lnTo>
                <a:lnTo>
                  <a:pt x="30073" y="10243"/>
                </a:lnTo>
                <a:lnTo>
                  <a:pt x="30073" y="203"/>
                </a:lnTo>
                <a:lnTo>
                  <a:pt x="20048" y="0"/>
                </a:lnTo>
                <a:lnTo>
                  <a:pt x="13743" y="4365"/>
                </a:lnTo>
                <a:lnTo>
                  <a:pt x="9152" y="13529"/>
                </a:lnTo>
                <a:lnTo>
                  <a:pt x="8949" y="13529"/>
                </a:lnTo>
                <a:lnTo>
                  <a:pt x="8949" y="1513"/>
                </a:lnTo>
                <a:lnTo>
                  <a:pt x="0" y="1513"/>
                </a:lnTo>
                <a:lnTo>
                  <a:pt x="0" y="58727"/>
                </a:lnTo>
                <a:lnTo>
                  <a:pt x="9385" y="5872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4" name="object 104"/>
          <p:cNvSpPr/>
          <p:nvPr/>
        </p:nvSpPr>
        <p:spPr>
          <a:xfrm>
            <a:off x="7467544" y="6438680"/>
            <a:ext cx="63430" cy="82754"/>
          </a:xfrm>
          <a:custGeom>
            <a:avLst/>
            <a:gdLst/>
            <a:ahLst/>
            <a:cxnLst/>
            <a:rect l="l" t="t" r="r" b="b"/>
            <a:pathLst>
              <a:path w="63430" h="82754">
                <a:moveTo>
                  <a:pt x="31148" y="0"/>
                </a:moveTo>
                <a:lnTo>
                  <a:pt x="18305" y="2060"/>
                </a:lnTo>
                <a:lnTo>
                  <a:pt x="7112" y="9585"/>
                </a:lnTo>
                <a:lnTo>
                  <a:pt x="2615" y="23144"/>
                </a:lnTo>
                <a:lnTo>
                  <a:pt x="4364" y="31304"/>
                </a:lnTo>
                <a:lnTo>
                  <a:pt x="13908" y="39778"/>
                </a:lnTo>
                <a:lnTo>
                  <a:pt x="27894" y="43888"/>
                </a:lnTo>
                <a:lnTo>
                  <a:pt x="33036" y="45042"/>
                </a:lnTo>
                <a:lnTo>
                  <a:pt x="46959" y="49657"/>
                </a:lnTo>
                <a:lnTo>
                  <a:pt x="52970" y="59391"/>
                </a:lnTo>
                <a:lnTo>
                  <a:pt x="52970" y="70962"/>
                </a:lnTo>
                <a:lnTo>
                  <a:pt x="42509" y="73802"/>
                </a:lnTo>
                <a:lnTo>
                  <a:pt x="33124" y="73802"/>
                </a:lnTo>
                <a:lnTo>
                  <a:pt x="27793" y="73408"/>
                </a:lnTo>
                <a:lnTo>
                  <a:pt x="15247" y="67789"/>
                </a:lnTo>
                <a:lnTo>
                  <a:pt x="10024" y="54804"/>
                </a:lnTo>
                <a:lnTo>
                  <a:pt x="0" y="54804"/>
                </a:lnTo>
                <a:lnTo>
                  <a:pt x="568" y="60977"/>
                </a:lnTo>
                <a:lnTo>
                  <a:pt x="6704" y="73255"/>
                </a:lnTo>
                <a:lnTo>
                  <a:pt x="18048" y="80424"/>
                </a:lnTo>
                <a:lnTo>
                  <a:pt x="32688" y="82754"/>
                </a:lnTo>
                <a:lnTo>
                  <a:pt x="33407" y="82748"/>
                </a:lnTo>
                <a:lnTo>
                  <a:pt x="47504" y="80211"/>
                </a:lnTo>
                <a:lnTo>
                  <a:pt x="58803" y="72583"/>
                </a:lnTo>
                <a:lnTo>
                  <a:pt x="63430" y="59173"/>
                </a:lnTo>
                <a:lnTo>
                  <a:pt x="61249" y="49403"/>
                </a:lnTo>
                <a:lnTo>
                  <a:pt x="51803" y="40736"/>
                </a:lnTo>
                <a:lnTo>
                  <a:pt x="38354" y="36246"/>
                </a:lnTo>
                <a:lnTo>
                  <a:pt x="33802" y="35267"/>
                </a:lnTo>
                <a:lnTo>
                  <a:pt x="19331" y="31146"/>
                </a:lnTo>
                <a:lnTo>
                  <a:pt x="13075" y="22271"/>
                </a:lnTo>
                <a:lnTo>
                  <a:pt x="13075" y="12007"/>
                </a:lnTo>
                <a:lnTo>
                  <a:pt x="21792" y="8733"/>
                </a:lnTo>
                <a:lnTo>
                  <a:pt x="30756" y="8733"/>
                </a:lnTo>
                <a:lnTo>
                  <a:pt x="44153" y="12646"/>
                </a:lnTo>
                <a:lnTo>
                  <a:pt x="50354" y="24890"/>
                </a:lnTo>
                <a:lnTo>
                  <a:pt x="60146" y="24890"/>
                </a:lnTo>
                <a:lnTo>
                  <a:pt x="60140" y="24734"/>
                </a:lnTo>
                <a:lnTo>
                  <a:pt x="55889" y="10704"/>
                </a:lnTo>
                <a:lnTo>
                  <a:pt x="45666" y="2604"/>
                </a:lnTo>
                <a:lnTo>
                  <a:pt x="31148"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5" name="object 105"/>
          <p:cNvSpPr/>
          <p:nvPr/>
        </p:nvSpPr>
        <p:spPr>
          <a:xfrm>
            <a:off x="7537715" y="6462261"/>
            <a:ext cx="47303" cy="58518"/>
          </a:xfrm>
          <a:custGeom>
            <a:avLst/>
            <a:gdLst/>
            <a:ahLst/>
            <a:cxnLst/>
            <a:rect l="l" t="t" r="r" b="b"/>
            <a:pathLst>
              <a:path w="47303" h="58518">
                <a:moveTo>
                  <a:pt x="9385" y="0"/>
                </a:moveTo>
                <a:lnTo>
                  <a:pt x="0" y="0"/>
                </a:lnTo>
                <a:lnTo>
                  <a:pt x="0" y="37556"/>
                </a:lnTo>
                <a:lnTo>
                  <a:pt x="216" y="41861"/>
                </a:lnTo>
                <a:lnTo>
                  <a:pt x="5470" y="53963"/>
                </a:lnTo>
                <a:lnTo>
                  <a:pt x="19845" y="58518"/>
                </a:lnTo>
                <a:lnTo>
                  <a:pt x="27894" y="58518"/>
                </a:lnTo>
                <a:lnTo>
                  <a:pt x="34228" y="55241"/>
                </a:lnTo>
                <a:lnTo>
                  <a:pt x="38354" y="48254"/>
                </a:lnTo>
                <a:lnTo>
                  <a:pt x="38587" y="48254"/>
                </a:lnTo>
                <a:lnTo>
                  <a:pt x="38587" y="57208"/>
                </a:lnTo>
                <a:lnTo>
                  <a:pt x="47303" y="57208"/>
                </a:lnTo>
                <a:lnTo>
                  <a:pt x="47303" y="0"/>
                </a:lnTo>
                <a:lnTo>
                  <a:pt x="37918" y="0"/>
                </a:lnTo>
                <a:lnTo>
                  <a:pt x="37918" y="42579"/>
                </a:lnTo>
                <a:lnTo>
                  <a:pt x="32485" y="50221"/>
                </a:lnTo>
                <a:lnTo>
                  <a:pt x="13947" y="50221"/>
                </a:lnTo>
                <a:lnTo>
                  <a:pt x="9385" y="45634"/>
                </a:lnTo>
                <a:lnTo>
                  <a:pt x="9385"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6" name="object 106"/>
          <p:cNvSpPr/>
          <p:nvPr/>
        </p:nvSpPr>
        <p:spPr>
          <a:xfrm>
            <a:off x="7591121" y="6460952"/>
            <a:ext cx="48611" cy="59827"/>
          </a:xfrm>
          <a:custGeom>
            <a:avLst/>
            <a:gdLst/>
            <a:ahLst/>
            <a:cxnLst/>
            <a:rect l="l" t="t" r="r" b="b"/>
            <a:pathLst>
              <a:path w="48611" h="59827">
                <a:moveTo>
                  <a:pt x="36882" y="2690"/>
                </a:moveTo>
                <a:lnTo>
                  <a:pt x="22664" y="0"/>
                </a:lnTo>
                <a:lnTo>
                  <a:pt x="20964" y="45"/>
                </a:lnTo>
                <a:lnTo>
                  <a:pt x="7549" y="4307"/>
                </a:lnTo>
                <a:lnTo>
                  <a:pt x="1307" y="16375"/>
                </a:lnTo>
                <a:lnTo>
                  <a:pt x="1307" y="27291"/>
                </a:lnTo>
                <a:lnTo>
                  <a:pt x="10692" y="30350"/>
                </a:lnTo>
                <a:lnTo>
                  <a:pt x="19845" y="32533"/>
                </a:lnTo>
                <a:lnTo>
                  <a:pt x="29434" y="34497"/>
                </a:lnTo>
                <a:lnTo>
                  <a:pt x="38587" y="35810"/>
                </a:lnTo>
                <a:lnTo>
                  <a:pt x="38587" y="50221"/>
                </a:lnTo>
                <a:lnTo>
                  <a:pt x="30741" y="51530"/>
                </a:lnTo>
                <a:lnTo>
                  <a:pt x="16998" y="51530"/>
                </a:lnTo>
                <a:lnTo>
                  <a:pt x="9821" y="48908"/>
                </a:lnTo>
                <a:lnTo>
                  <a:pt x="9385" y="40611"/>
                </a:lnTo>
                <a:lnTo>
                  <a:pt x="0" y="40611"/>
                </a:lnTo>
                <a:lnTo>
                  <a:pt x="1264" y="47267"/>
                </a:lnTo>
                <a:lnTo>
                  <a:pt x="9994" y="56930"/>
                </a:lnTo>
                <a:lnTo>
                  <a:pt x="24204" y="59827"/>
                </a:lnTo>
                <a:lnTo>
                  <a:pt x="29817" y="59468"/>
                </a:lnTo>
                <a:lnTo>
                  <a:pt x="42863" y="54473"/>
                </a:lnTo>
                <a:lnTo>
                  <a:pt x="48611" y="41921"/>
                </a:lnTo>
                <a:lnTo>
                  <a:pt x="48611" y="30787"/>
                </a:lnTo>
                <a:lnTo>
                  <a:pt x="39226" y="27728"/>
                </a:lnTo>
                <a:lnTo>
                  <a:pt x="29870" y="25545"/>
                </a:lnTo>
                <a:lnTo>
                  <a:pt x="21153" y="23581"/>
                </a:lnTo>
                <a:lnTo>
                  <a:pt x="11128" y="22271"/>
                </a:lnTo>
                <a:lnTo>
                  <a:pt x="11128" y="9824"/>
                </a:lnTo>
                <a:lnTo>
                  <a:pt x="17666" y="8296"/>
                </a:lnTo>
                <a:lnTo>
                  <a:pt x="29637" y="8296"/>
                </a:lnTo>
                <a:lnTo>
                  <a:pt x="35971" y="10697"/>
                </a:lnTo>
                <a:lnTo>
                  <a:pt x="36611" y="17903"/>
                </a:lnTo>
                <a:lnTo>
                  <a:pt x="45996" y="17903"/>
                </a:lnTo>
                <a:lnTo>
                  <a:pt x="45146" y="12732"/>
                </a:lnTo>
                <a:lnTo>
                  <a:pt x="36882" y="269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7" name="object 107"/>
          <p:cNvSpPr/>
          <p:nvPr/>
        </p:nvSpPr>
        <p:spPr>
          <a:xfrm>
            <a:off x="7639500" y="6445228"/>
            <a:ext cx="30509" cy="74242"/>
          </a:xfrm>
          <a:custGeom>
            <a:avLst/>
            <a:gdLst/>
            <a:ahLst/>
            <a:cxnLst/>
            <a:rect l="l" t="t" r="r" b="b"/>
            <a:pathLst>
              <a:path w="30509" h="74242">
                <a:moveTo>
                  <a:pt x="26150" y="65945"/>
                </a:moveTo>
                <a:lnTo>
                  <a:pt x="20281" y="65945"/>
                </a:lnTo>
                <a:lnTo>
                  <a:pt x="19177" y="65287"/>
                </a:lnTo>
                <a:lnTo>
                  <a:pt x="19177" y="25330"/>
                </a:lnTo>
                <a:lnTo>
                  <a:pt x="30509" y="25330"/>
                </a:lnTo>
                <a:lnTo>
                  <a:pt x="30509" y="17033"/>
                </a:lnTo>
                <a:lnTo>
                  <a:pt x="19177" y="17033"/>
                </a:lnTo>
                <a:lnTo>
                  <a:pt x="19177" y="0"/>
                </a:lnTo>
                <a:lnTo>
                  <a:pt x="9821" y="0"/>
                </a:lnTo>
                <a:lnTo>
                  <a:pt x="9821" y="17033"/>
                </a:lnTo>
                <a:lnTo>
                  <a:pt x="0" y="17033"/>
                </a:lnTo>
                <a:lnTo>
                  <a:pt x="0" y="25330"/>
                </a:lnTo>
                <a:lnTo>
                  <a:pt x="9821" y="25330"/>
                </a:lnTo>
                <a:lnTo>
                  <a:pt x="9821" y="72274"/>
                </a:lnTo>
                <a:lnTo>
                  <a:pt x="13743" y="74242"/>
                </a:lnTo>
                <a:lnTo>
                  <a:pt x="30509" y="74242"/>
                </a:lnTo>
                <a:lnTo>
                  <a:pt x="30509" y="65945"/>
                </a:lnTo>
                <a:lnTo>
                  <a:pt x="26150" y="6594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8" name="object 108"/>
          <p:cNvSpPr/>
          <p:nvPr/>
        </p:nvSpPr>
        <p:spPr>
          <a:xfrm>
            <a:off x="7675036" y="6460952"/>
            <a:ext cx="51662" cy="59827"/>
          </a:xfrm>
          <a:custGeom>
            <a:avLst/>
            <a:gdLst/>
            <a:ahLst/>
            <a:cxnLst/>
            <a:rect l="l" t="t" r="r" b="b"/>
            <a:pathLst>
              <a:path w="51662" h="59827">
                <a:moveTo>
                  <a:pt x="9588" y="19213"/>
                </a:moveTo>
                <a:lnTo>
                  <a:pt x="10024" y="10697"/>
                </a:lnTo>
                <a:lnTo>
                  <a:pt x="15690" y="8296"/>
                </a:lnTo>
                <a:lnTo>
                  <a:pt x="29637" y="8296"/>
                </a:lnTo>
                <a:lnTo>
                  <a:pt x="36407" y="9606"/>
                </a:lnTo>
                <a:lnTo>
                  <a:pt x="36407" y="24890"/>
                </a:lnTo>
                <a:lnTo>
                  <a:pt x="27690" y="24236"/>
                </a:lnTo>
                <a:lnTo>
                  <a:pt x="17230" y="26200"/>
                </a:lnTo>
                <a:lnTo>
                  <a:pt x="4202" y="30623"/>
                </a:lnTo>
                <a:lnTo>
                  <a:pt x="7845" y="36246"/>
                </a:lnTo>
                <a:lnTo>
                  <a:pt x="13075" y="34060"/>
                </a:lnTo>
                <a:lnTo>
                  <a:pt x="19409" y="32969"/>
                </a:lnTo>
                <a:lnTo>
                  <a:pt x="25715" y="31878"/>
                </a:lnTo>
                <a:lnTo>
                  <a:pt x="32688" y="31660"/>
                </a:lnTo>
                <a:lnTo>
                  <a:pt x="36407" y="29040"/>
                </a:lnTo>
                <a:lnTo>
                  <a:pt x="36407" y="43888"/>
                </a:lnTo>
                <a:lnTo>
                  <a:pt x="31177" y="51530"/>
                </a:lnTo>
                <a:lnTo>
                  <a:pt x="13075" y="51530"/>
                </a:lnTo>
                <a:lnTo>
                  <a:pt x="16794" y="59827"/>
                </a:lnTo>
                <a:lnTo>
                  <a:pt x="24639" y="59827"/>
                </a:lnTo>
                <a:lnTo>
                  <a:pt x="31613" y="57205"/>
                </a:lnTo>
                <a:lnTo>
                  <a:pt x="36843" y="51094"/>
                </a:lnTo>
                <a:lnTo>
                  <a:pt x="36843" y="57205"/>
                </a:lnTo>
                <a:lnTo>
                  <a:pt x="39894" y="59827"/>
                </a:lnTo>
                <a:lnTo>
                  <a:pt x="47739" y="59827"/>
                </a:lnTo>
                <a:lnTo>
                  <a:pt x="49919" y="59391"/>
                </a:lnTo>
                <a:lnTo>
                  <a:pt x="51662" y="58300"/>
                </a:lnTo>
                <a:lnTo>
                  <a:pt x="51662" y="51094"/>
                </a:lnTo>
                <a:lnTo>
                  <a:pt x="50354" y="51530"/>
                </a:lnTo>
                <a:lnTo>
                  <a:pt x="45763" y="51530"/>
                </a:lnTo>
                <a:lnTo>
                  <a:pt x="45763" y="15720"/>
                </a:lnTo>
                <a:lnTo>
                  <a:pt x="39486" y="3203"/>
                </a:lnTo>
                <a:lnTo>
                  <a:pt x="25715" y="17"/>
                </a:lnTo>
                <a:lnTo>
                  <a:pt x="24204" y="0"/>
                </a:lnTo>
                <a:lnTo>
                  <a:pt x="10084" y="2831"/>
                </a:lnTo>
                <a:lnTo>
                  <a:pt x="1271" y="12480"/>
                </a:lnTo>
                <a:lnTo>
                  <a:pt x="0" y="19213"/>
                </a:lnTo>
                <a:lnTo>
                  <a:pt x="9588" y="1921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9" name="object 109"/>
          <p:cNvSpPr/>
          <p:nvPr/>
        </p:nvSpPr>
        <p:spPr>
          <a:xfrm>
            <a:off x="7672857" y="6491575"/>
            <a:ext cx="18973" cy="29204"/>
          </a:xfrm>
          <a:custGeom>
            <a:avLst/>
            <a:gdLst/>
            <a:ahLst/>
            <a:cxnLst/>
            <a:rect l="l" t="t" r="r" b="b"/>
            <a:pathLst>
              <a:path w="18973" h="29204">
                <a:moveTo>
                  <a:pt x="10024" y="18722"/>
                </a:moveTo>
                <a:lnTo>
                  <a:pt x="10024" y="5623"/>
                </a:lnTo>
                <a:lnTo>
                  <a:pt x="6382" y="0"/>
                </a:lnTo>
                <a:lnTo>
                  <a:pt x="30" y="12011"/>
                </a:lnTo>
                <a:lnTo>
                  <a:pt x="0" y="13265"/>
                </a:lnTo>
                <a:lnTo>
                  <a:pt x="0" y="24618"/>
                </a:lnTo>
                <a:lnTo>
                  <a:pt x="8513" y="29204"/>
                </a:lnTo>
                <a:lnTo>
                  <a:pt x="18973" y="29204"/>
                </a:lnTo>
                <a:lnTo>
                  <a:pt x="15254" y="20907"/>
                </a:lnTo>
                <a:lnTo>
                  <a:pt x="10024" y="1872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0" name="object 110"/>
          <p:cNvSpPr/>
          <p:nvPr/>
        </p:nvSpPr>
        <p:spPr>
          <a:xfrm>
            <a:off x="7736171" y="6441533"/>
            <a:ext cx="0" cy="77936"/>
          </a:xfrm>
          <a:custGeom>
            <a:avLst/>
            <a:gdLst/>
            <a:ahLst/>
            <a:cxnLst/>
            <a:rect l="l" t="t" r="r" b="b"/>
            <a:pathLst>
              <a:path h="77936">
                <a:moveTo>
                  <a:pt x="0" y="0"/>
                </a:moveTo>
                <a:lnTo>
                  <a:pt x="0" y="77936"/>
                </a:lnTo>
              </a:path>
            </a:pathLst>
          </a:custGeom>
          <a:ln w="10626">
            <a:solidFill>
              <a:srgbClr val="000000"/>
            </a:solidFill>
          </a:ln>
        </p:spPr>
        <p:txBody>
          <a:bodyPr wrap="square" lIns="0" tIns="0" rIns="0" bIns="0" rtlCol="0">
            <a:noAutofit/>
          </a:bodyPr>
          <a:lstStyle/>
          <a:p>
            <a:pPr defTabSz="457200"/>
            <a:endParaRPr>
              <a:solidFill>
                <a:prstClr val="black"/>
              </a:solidFill>
            </a:endParaRPr>
          </a:p>
        </p:txBody>
      </p:sp>
      <p:sp>
        <p:nvSpPr>
          <p:cNvPr id="111" name="object 111"/>
          <p:cNvSpPr/>
          <p:nvPr/>
        </p:nvSpPr>
        <p:spPr>
          <a:xfrm>
            <a:off x="7751106" y="6460952"/>
            <a:ext cx="47303" cy="58518"/>
          </a:xfrm>
          <a:custGeom>
            <a:avLst/>
            <a:gdLst/>
            <a:ahLst/>
            <a:cxnLst/>
            <a:rect l="l" t="t" r="r" b="b"/>
            <a:pathLst>
              <a:path w="47303" h="58518">
                <a:moveTo>
                  <a:pt x="8716" y="1309"/>
                </a:moveTo>
                <a:lnTo>
                  <a:pt x="0" y="1309"/>
                </a:lnTo>
                <a:lnTo>
                  <a:pt x="0" y="58518"/>
                </a:lnTo>
                <a:lnTo>
                  <a:pt x="9356" y="58518"/>
                </a:lnTo>
                <a:lnTo>
                  <a:pt x="9356" y="15939"/>
                </a:lnTo>
                <a:lnTo>
                  <a:pt x="14818" y="8296"/>
                </a:lnTo>
                <a:lnTo>
                  <a:pt x="33356" y="8296"/>
                </a:lnTo>
                <a:lnTo>
                  <a:pt x="37918" y="12880"/>
                </a:lnTo>
                <a:lnTo>
                  <a:pt x="37918" y="58518"/>
                </a:lnTo>
                <a:lnTo>
                  <a:pt x="47303" y="58518"/>
                </a:lnTo>
                <a:lnTo>
                  <a:pt x="47303" y="20959"/>
                </a:lnTo>
                <a:lnTo>
                  <a:pt x="47087" y="16717"/>
                </a:lnTo>
                <a:lnTo>
                  <a:pt x="41834" y="4625"/>
                </a:lnTo>
                <a:lnTo>
                  <a:pt x="27458" y="0"/>
                </a:lnTo>
                <a:lnTo>
                  <a:pt x="19409" y="0"/>
                </a:lnTo>
                <a:lnTo>
                  <a:pt x="12872" y="3273"/>
                </a:lnTo>
                <a:lnTo>
                  <a:pt x="8920" y="10479"/>
                </a:lnTo>
                <a:lnTo>
                  <a:pt x="8716" y="10479"/>
                </a:lnTo>
                <a:lnTo>
                  <a:pt x="8716"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2" name="object 112"/>
          <p:cNvSpPr/>
          <p:nvPr/>
        </p:nvSpPr>
        <p:spPr>
          <a:xfrm>
            <a:off x="7807127" y="6460952"/>
            <a:ext cx="51430" cy="59827"/>
          </a:xfrm>
          <a:custGeom>
            <a:avLst/>
            <a:gdLst/>
            <a:ahLst/>
            <a:cxnLst/>
            <a:rect l="l" t="t" r="r" b="b"/>
            <a:pathLst>
              <a:path w="51430" h="59827">
                <a:moveTo>
                  <a:pt x="9356" y="19213"/>
                </a:moveTo>
                <a:lnTo>
                  <a:pt x="9792" y="10697"/>
                </a:lnTo>
                <a:lnTo>
                  <a:pt x="15690" y="8296"/>
                </a:lnTo>
                <a:lnTo>
                  <a:pt x="29637" y="8296"/>
                </a:lnTo>
                <a:lnTo>
                  <a:pt x="36378" y="9606"/>
                </a:lnTo>
                <a:lnTo>
                  <a:pt x="36378" y="24890"/>
                </a:lnTo>
                <a:lnTo>
                  <a:pt x="27458" y="24236"/>
                </a:lnTo>
                <a:lnTo>
                  <a:pt x="17201" y="26200"/>
                </a:lnTo>
                <a:lnTo>
                  <a:pt x="4190" y="30628"/>
                </a:lnTo>
                <a:lnTo>
                  <a:pt x="7845" y="36246"/>
                </a:lnTo>
                <a:lnTo>
                  <a:pt x="13075" y="34060"/>
                </a:lnTo>
                <a:lnTo>
                  <a:pt x="19177" y="32969"/>
                </a:lnTo>
                <a:lnTo>
                  <a:pt x="25482" y="31878"/>
                </a:lnTo>
                <a:lnTo>
                  <a:pt x="32688" y="31660"/>
                </a:lnTo>
                <a:lnTo>
                  <a:pt x="36175" y="29040"/>
                </a:lnTo>
                <a:lnTo>
                  <a:pt x="36175" y="43888"/>
                </a:lnTo>
                <a:lnTo>
                  <a:pt x="31148" y="51530"/>
                </a:lnTo>
                <a:lnTo>
                  <a:pt x="13075" y="51530"/>
                </a:lnTo>
                <a:lnTo>
                  <a:pt x="16765" y="59827"/>
                </a:lnTo>
                <a:lnTo>
                  <a:pt x="24610" y="59827"/>
                </a:lnTo>
                <a:lnTo>
                  <a:pt x="31584" y="57205"/>
                </a:lnTo>
                <a:lnTo>
                  <a:pt x="36814" y="51094"/>
                </a:lnTo>
                <a:lnTo>
                  <a:pt x="36814" y="57205"/>
                </a:lnTo>
                <a:lnTo>
                  <a:pt x="39865" y="59827"/>
                </a:lnTo>
                <a:lnTo>
                  <a:pt x="47739" y="59827"/>
                </a:lnTo>
                <a:lnTo>
                  <a:pt x="49919" y="59391"/>
                </a:lnTo>
                <a:lnTo>
                  <a:pt x="51430" y="58300"/>
                </a:lnTo>
                <a:lnTo>
                  <a:pt x="51430" y="51094"/>
                </a:lnTo>
                <a:lnTo>
                  <a:pt x="50354" y="51530"/>
                </a:lnTo>
                <a:lnTo>
                  <a:pt x="45763" y="51530"/>
                </a:lnTo>
                <a:lnTo>
                  <a:pt x="45763" y="15720"/>
                </a:lnTo>
                <a:lnTo>
                  <a:pt x="39410" y="3209"/>
                </a:lnTo>
                <a:lnTo>
                  <a:pt x="25686" y="18"/>
                </a:lnTo>
                <a:lnTo>
                  <a:pt x="24175" y="0"/>
                </a:lnTo>
                <a:lnTo>
                  <a:pt x="10057" y="2836"/>
                </a:lnTo>
                <a:lnTo>
                  <a:pt x="1261" y="12500"/>
                </a:lnTo>
                <a:lnTo>
                  <a:pt x="0" y="19213"/>
                </a:lnTo>
                <a:lnTo>
                  <a:pt x="9356" y="1921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3" name="object 113"/>
          <p:cNvSpPr/>
          <p:nvPr/>
        </p:nvSpPr>
        <p:spPr>
          <a:xfrm>
            <a:off x="7804948" y="6491581"/>
            <a:ext cx="18944" cy="29199"/>
          </a:xfrm>
          <a:custGeom>
            <a:avLst/>
            <a:gdLst/>
            <a:ahLst/>
            <a:cxnLst/>
            <a:rect l="l" t="t" r="r" b="b"/>
            <a:pathLst>
              <a:path w="18944" h="29199">
                <a:moveTo>
                  <a:pt x="10024" y="18716"/>
                </a:moveTo>
                <a:lnTo>
                  <a:pt x="10024" y="5617"/>
                </a:lnTo>
                <a:lnTo>
                  <a:pt x="6369" y="0"/>
                </a:lnTo>
                <a:lnTo>
                  <a:pt x="29" y="12034"/>
                </a:lnTo>
                <a:lnTo>
                  <a:pt x="0" y="13259"/>
                </a:lnTo>
                <a:lnTo>
                  <a:pt x="0" y="24612"/>
                </a:lnTo>
                <a:lnTo>
                  <a:pt x="8484" y="29199"/>
                </a:lnTo>
                <a:lnTo>
                  <a:pt x="18944" y="29199"/>
                </a:lnTo>
                <a:lnTo>
                  <a:pt x="15254" y="20902"/>
                </a:lnTo>
                <a:lnTo>
                  <a:pt x="10024" y="1871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4" name="object 114"/>
          <p:cNvSpPr/>
          <p:nvPr/>
        </p:nvSpPr>
        <p:spPr>
          <a:xfrm>
            <a:off x="7872940" y="6507067"/>
            <a:ext cx="20624" cy="13712"/>
          </a:xfrm>
          <a:custGeom>
            <a:avLst/>
            <a:gdLst/>
            <a:ahLst/>
            <a:cxnLst/>
            <a:rect l="l" t="t" r="r" b="b"/>
            <a:pathLst>
              <a:path w="20624" h="13712">
                <a:moveTo>
                  <a:pt x="0" y="4760"/>
                </a:moveTo>
                <a:lnTo>
                  <a:pt x="4155" y="11529"/>
                </a:lnTo>
                <a:lnTo>
                  <a:pt x="12639" y="13712"/>
                </a:lnTo>
                <a:lnTo>
                  <a:pt x="18305" y="13712"/>
                </a:lnTo>
                <a:lnTo>
                  <a:pt x="20624" y="5170"/>
                </a:lnTo>
                <a:lnTo>
                  <a:pt x="17433" y="5415"/>
                </a:lnTo>
                <a:lnTo>
                  <a:pt x="4489" y="0"/>
                </a:lnTo>
                <a:lnTo>
                  <a:pt x="0" y="476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5" name="object 115"/>
          <p:cNvSpPr/>
          <p:nvPr/>
        </p:nvSpPr>
        <p:spPr>
          <a:xfrm>
            <a:off x="7863351" y="6440426"/>
            <a:ext cx="54045" cy="80353"/>
          </a:xfrm>
          <a:custGeom>
            <a:avLst/>
            <a:gdLst/>
            <a:ahLst/>
            <a:cxnLst/>
            <a:rect l="l" t="t" r="r" b="b"/>
            <a:pathLst>
              <a:path w="54045" h="80353">
                <a:moveTo>
                  <a:pt x="23359" y="29054"/>
                </a:moveTo>
                <a:lnTo>
                  <a:pt x="26383" y="28822"/>
                </a:lnTo>
                <a:lnTo>
                  <a:pt x="39071" y="34493"/>
                </a:lnTo>
                <a:lnTo>
                  <a:pt x="43919" y="47493"/>
                </a:lnTo>
                <a:lnTo>
                  <a:pt x="44020" y="50003"/>
                </a:lnTo>
                <a:lnTo>
                  <a:pt x="41007" y="64088"/>
                </a:lnTo>
                <a:lnTo>
                  <a:pt x="30213" y="71811"/>
                </a:lnTo>
                <a:lnTo>
                  <a:pt x="27894" y="80353"/>
                </a:lnTo>
                <a:lnTo>
                  <a:pt x="42090" y="76530"/>
                </a:lnTo>
                <a:lnTo>
                  <a:pt x="50749" y="66506"/>
                </a:lnTo>
                <a:lnTo>
                  <a:pt x="54009" y="52445"/>
                </a:lnTo>
                <a:lnTo>
                  <a:pt x="54045" y="50657"/>
                </a:lnTo>
                <a:lnTo>
                  <a:pt x="51406" y="36315"/>
                </a:lnTo>
                <a:lnTo>
                  <a:pt x="43464" y="25550"/>
                </a:lnTo>
                <a:lnTo>
                  <a:pt x="30181" y="20621"/>
                </a:lnTo>
                <a:lnTo>
                  <a:pt x="27690" y="20525"/>
                </a:lnTo>
                <a:lnTo>
                  <a:pt x="19845" y="20525"/>
                </a:lnTo>
                <a:lnTo>
                  <a:pt x="12639" y="23363"/>
                </a:lnTo>
                <a:lnTo>
                  <a:pt x="9588" y="29695"/>
                </a:lnTo>
                <a:lnTo>
                  <a:pt x="9385" y="29695"/>
                </a:lnTo>
                <a:lnTo>
                  <a:pt x="9385" y="0"/>
                </a:lnTo>
                <a:lnTo>
                  <a:pt x="0" y="0"/>
                </a:lnTo>
                <a:lnTo>
                  <a:pt x="0" y="79043"/>
                </a:lnTo>
                <a:lnTo>
                  <a:pt x="9385" y="79043"/>
                </a:lnTo>
                <a:lnTo>
                  <a:pt x="9385" y="71401"/>
                </a:lnTo>
                <a:lnTo>
                  <a:pt x="9588" y="71401"/>
                </a:lnTo>
                <a:lnTo>
                  <a:pt x="14078" y="66641"/>
                </a:lnTo>
                <a:lnTo>
                  <a:pt x="9104" y="53755"/>
                </a:lnTo>
                <a:lnTo>
                  <a:pt x="8949" y="50439"/>
                </a:lnTo>
                <a:lnTo>
                  <a:pt x="12318" y="36688"/>
                </a:lnTo>
                <a:lnTo>
                  <a:pt x="23359" y="2905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6" name="object 116"/>
          <p:cNvSpPr/>
          <p:nvPr/>
        </p:nvSpPr>
        <p:spPr>
          <a:xfrm>
            <a:off x="7929281" y="6440426"/>
            <a:ext cx="0" cy="79043"/>
          </a:xfrm>
          <a:custGeom>
            <a:avLst/>
            <a:gdLst/>
            <a:ahLst/>
            <a:cxnLst/>
            <a:rect l="l" t="t" r="r" b="b"/>
            <a:pathLst>
              <a:path h="79043">
                <a:moveTo>
                  <a:pt x="0" y="0"/>
                </a:moveTo>
                <a:lnTo>
                  <a:pt x="0" y="79043"/>
                </a:lnTo>
              </a:path>
            </a:pathLst>
          </a:custGeom>
          <a:ln w="10626">
            <a:solidFill>
              <a:srgbClr val="000000"/>
            </a:solidFill>
          </a:ln>
        </p:spPr>
        <p:txBody>
          <a:bodyPr wrap="square" lIns="0" tIns="0" rIns="0" bIns="0" rtlCol="0">
            <a:noAutofit/>
          </a:bodyPr>
          <a:lstStyle/>
          <a:p>
            <a:pPr defTabSz="457200"/>
            <a:endParaRPr>
              <a:solidFill>
                <a:prstClr val="black"/>
              </a:solidFill>
            </a:endParaRPr>
          </a:p>
        </p:txBody>
      </p:sp>
      <p:sp>
        <p:nvSpPr>
          <p:cNvPr id="117" name="object 117"/>
          <p:cNvSpPr/>
          <p:nvPr/>
        </p:nvSpPr>
        <p:spPr>
          <a:xfrm>
            <a:off x="7941165" y="6460952"/>
            <a:ext cx="52534" cy="59827"/>
          </a:xfrm>
          <a:custGeom>
            <a:avLst/>
            <a:gdLst/>
            <a:ahLst/>
            <a:cxnLst/>
            <a:rect l="l" t="t" r="r" b="b"/>
            <a:pathLst>
              <a:path w="52534" h="59827">
                <a:moveTo>
                  <a:pt x="35536" y="8296"/>
                </a:moveTo>
                <a:lnTo>
                  <a:pt x="42277" y="15502"/>
                </a:lnTo>
                <a:lnTo>
                  <a:pt x="42713" y="24454"/>
                </a:lnTo>
                <a:lnTo>
                  <a:pt x="9821" y="24454"/>
                </a:lnTo>
                <a:lnTo>
                  <a:pt x="10460" y="15720"/>
                </a:lnTo>
                <a:lnTo>
                  <a:pt x="16358" y="8296"/>
                </a:lnTo>
                <a:lnTo>
                  <a:pt x="26819" y="0"/>
                </a:lnTo>
                <a:lnTo>
                  <a:pt x="13467" y="3561"/>
                </a:lnTo>
                <a:lnTo>
                  <a:pt x="4133" y="13185"/>
                </a:lnTo>
                <a:lnTo>
                  <a:pt x="75" y="27282"/>
                </a:lnTo>
                <a:lnTo>
                  <a:pt x="0" y="29695"/>
                </a:lnTo>
                <a:lnTo>
                  <a:pt x="2869" y="44524"/>
                </a:lnTo>
                <a:lnTo>
                  <a:pt x="10796" y="54960"/>
                </a:lnTo>
                <a:lnTo>
                  <a:pt x="23982" y="59684"/>
                </a:lnTo>
                <a:lnTo>
                  <a:pt x="27254" y="59827"/>
                </a:lnTo>
                <a:lnTo>
                  <a:pt x="40898" y="56521"/>
                </a:lnTo>
                <a:lnTo>
                  <a:pt x="49638" y="46839"/>
                </a:lnTo>
                <a:lnTo>
                  <a:pt x="51662" y="40393"/>
                </a:lnTo>
                <a:lnTo>
                  <a:pt x="42509" y="40393"/>
                </a:lnTo>
                <a:lnTo>
                  <a:pt x="40766" y="47817"/>
                </a:lnTo>
                <a:lnTo>
                  <a:pt x="35303" y="51530"/>
                </a:lnTo>
                <a:lnTo>
                  <a:pt x="27690" y="51530"/>
                </a:lnTo>
                <a:lnTo>
                  <a:pt x="14215" y="46235"/>
                </a:lnTo>
                <a:lnTo>
                  <a:pt x="9816" y="33717"/>
                </a:lnTo>
                <a:lnTo>
                  <a:pt x="9821" y="32751"/>
                </a:lnTo>
                <a:lnTo>
                  <a:pt x="52534" y="32751"/>
                </a:lnTo>
                <a:lnTo>
                  <a:pt x="51060" y="19644"/>
                </a:lnTo>
                <a:lnTo>
                  <a:pt x="44762" y="7618"/>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8" name="object 118"/>
          <p:cNvSpPr/>
          <p:nvPr/>
        </p:nvSpPr>
        <p:spPr>
          <a:xfrm>
            <a:off x="7957523" y="6460952"/>
            <a:ext cx="28403" cy="8296"/>
          </a:xfrm>
          <a:custGeom>
            <a:avLst/>
            <a:gdLst/>
            <a:ahLst/>
            <a:cxnLst/>
            <a:rect l="l" t="t" r="r" b="b"/>
            <a:pathLst>
              <a:path w="28403" h="8296">
                <a:moveTo>
                  <a:pt x="0" y="8296"/>
                </a:moveTo>
                <a:lnTo>
                  <a:pt x="19177" y="8296"/>
                </a:lnTo>
                <a:lnTo>
                  <a:pt x="28403" y="7618"/>
                </a:lnTo>
                <a:lnTo>
                  <a:pt x="16189" y="570"/>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9" name="object 119"/>
          <p:cNvSpPr/>
          <p:nvPr/>
        </p:nvSpPr>
        <p:spPr>
          <a:xfrm>
            <a:off x="7472106" y="6551130"/>
            <a:ext cx="56124" cy="79043"/>
          </a:xfrm>
          <a:custGeom>
            <a:avLst/>
            <a:gdLst/>
            <a:ahLst/>
            <a:cxnLst/>
            <a:rect l="l" t="t" r="r" b="b"/>
            <a:pathLst>
              <a:path w="56124" h="79043">
                <a:moveTo>
                  <a:pt x="0" y="79043"/>
                </a:moveTo>
                <a:lnTo>
                  <a:pt x="27022" y="79043"/>
                </a:lnTo>
                <a:lnTo>
                  <a:pt x="42708" y="76796"/>
                </a:lnTo>
                <a:lnTo>
                  <a:pt x="39694" y="67995"/>
                </a:lnTo>
                <a:lnTo>
                  <a:pt x="29613" y="70267"/>
                </a:lnTo>
                <a:lnTo>
                  <a:pt x="27894" y="70310"/>
                </a:lnTo>
                <a:lnTo>
                  <a:pt x="10460" y="70310"/>
                </a:lnTo>
                <a:lnTo>
                  <a:pt x="10460" y="8951"/>
                </a:lnTo>
                <a:lnTo>
                  <a:pt x="28126" y="8951"/>
                </a:lnTo>
                <a:lnTo>
                  <a:pt x="43013" y="12251"/>
                </a:lnTo>
                <a:lnTo>
                  <a:pt x="51443" y="21650"/>
                </a:lnTo>
                <a:lnTo>
                  <a:pt x="54459" y="36394"/>
                </a:lnTo>
                <a:lnTo>
                  <a:pt x="54509" y="39083"/>
                </a:lnTo>
                <a:lnTo>
                  <a:pt x="56124" y="10293"/>
                </a:lnTo>
                <a:lnTo>
                  <a:pt x="45378" y="3078"/>
                </a:lnTo>
                <a:lnTo>
                  <a:pt x="30692" y="96"/>
                </a:lnTo>
                <a:lnTo>
                  <a:pt x="27022" y="0"/>
                </a:lnTo>
                <a:lnTo>
                  <a:pt x="0" y="0"/>
                </a:lnTo>
                <a:lnTo>
                  <a:pt x="0" y="7904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0" name="object 120"/>
          <p:cNvSpPr/>
          <p:nvPr/>
        </p:nvSpPr>
        <p:spPr>
          <a:xfrm>
            <a:off x="7511800" y="6561424"/>
            <a:ext cx="25275" cy="66502"/>
          </a:xfrm>
          <a:custGeom>
            <a:avLst/>
            <a:gdLst/>
            <a:ahLst/>
            <a:cxnLst/>
            <a:rect l="l" t="t" r="r" b="b"/>
            <a:pathLst>
              <a:path w="25275" h="66502">
                <a:moveTo>
                  <a:pt x="23029" y="11536"/>
                </a:moveTo>
                <a:lnTo>
                  <a:pt x="16430" y="0"/>
                </a:lnTo>
                <a:lnTo>
                  <a:pt x="14815" y="28790"/>
                </a:lnTo>
                <a:lnTo>
                  <a:pt x="10173" y="48769"/>
                </a:lnTo>
                <a:lnTo>
                  <a:pt x="0" y="57701"/>
                </a:lnTo>
                <a:lnTo>
                  <a:pt x="3013" y="66502"/>
                </a:lnTo>
                <a:lnTo>
                  <a:pt x="14364" y="59911"/>
                </a:lnTo>
                <a:lnTo>
                  <a:pt x="21606" y="49206"/>
                </a:lnTo>
                <a:lnTo>
                  <a:pt x="24966" y="34614"/>
                </a:lnTo>
                <a:lnTo>
                  <a:pt x="25275" y="27480"/>
                </a:lnTo>
                <a:lnTo>
                  <a:pt x="23029" y="1153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1" name="object 121"/>
          <p:cNvSpPr/>
          <p:nvPr/>
        </p:nvSpPr>
        <p:spPr>
          <a:xfrm>
            <a:off x="7540998" y="6571656"/>
            <a:ext cx="52534" cy="59828"/>
          </a:xfrm>
          <a:custGeom>
            <a:avLst/>
            <a:gdLst/>
            <a:ahLst/>
            <a:cxnLst/>
            <a:rect l="l" t="t" r="r" b="b"/>
            <a:pathLst>
              <a:path w="52534" h="59828">
                <a:moveTo>
                  <a:pt x="35507" y="8296"/>
                </a:moveTo>
                <a:lnTo>
                  <a:pt x="42277" y="15502"/>
                </a:lnTo>
                <a:lnTo>
                  <a:pt x="42713" y="24454"/>
                </a:lnTo>
                <a:lnTo>
                  <a:pt x="9792" y="24454"/>
                </a:lnTo>
                <a:lnTo>
                  <a:pt x="10460" y="15720"/>
                </a:lnTo>
                <a:lnTo>
                  <a:pt x="16329" y="8296"/>
                </a:lnTo>
                <a:lnTo>
                  <a:pt x="26790" y="0"/>
                </a:lnTo>
                <a:lnTo>
                  <a:pt x="13439" y="3565"/>
                </a:lnTo>
                <a:lnTo>
                  <a:pt x="4117" y="13199"/>
                </a:lnTo>
                <a:lnTo>
                  <a:pt x="74" y="27306"/>
                </a:lnTo>
                <a:lnTo>
                  <a:pt x="0" y="29695"/>
                </a:lnTo>
                <a:lnTo>
                  <a:pt x="2871" y="44433"/>
                </a:lnTo>
                <a:lnTo>
                  <a:pt x="10799" y="54911"/>
                </a:lnTo>
                <a:lnTo>
                  <a:pt x="23981" y="59684"/>
                </a:lnTo>
                <a:lnTo>
                  <a:pt x="27225" y="59828"/>
                </a:lnTo>
                <a:lnTo>
                  <a:pt x="40883" y="56527"/>
                </a:lnTo>
                <a:lnTo>
                  <a:pt x="49629" y="46858"/>
                </a:lnTo>
                <a:lnTo>
                  <a:pt x="51662" y="40393"/>
                </a:lnTo>
                <a:lnTo>
                  <a:pt x="42480" y="40393"/>
                </a:lnTo>
                <a:lnTo>
                  <a:pt x="40737" y="47817"/>
                </a:lnTo>
                <a:lnTo>
                  <a:pt x="35303" y="51530"/>
                </a:lnTo>
                <a:lnTo>
                  <a:pt x="27661" y="51530"/>
                </a:lnTo>
                <a:lnTo>
                  <a:pt x="14183" y="46221"/>
                </a:lnTo>
                <a:lnTo>
                  <a:pt x="9789" y="33673"/>
                </a:lnTo>
                <a:lnTo>
                  <a:pt x="9792" y="32751"/>
                </a:lnTo>
                <a:lnTo>
                  <a:pt x="52534" y="32751"/>
                </a:lnTo>
                <a:lnTo>
                  <a:pt x="51055" y="19650"/>
                </a:lnTo>
                <a:lnTo>
                  <a:pt x="44751" y="7627"/>
                </a:lnTo>
                <a:lnTo>
                  <a:pt x="35507"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2" name="object 122"/>
          <p:cNvSpPr/>
          <p:nvPr/>
        </p:nvSpPr>
        <p:spPr>
          <a:xfrm>
            <a:off x="7557328" y="6571656"/>
            <a:ext cx="28422" cy="8296"/>
          </a:xfrm>
          <a:custGeom>
            <a:avLst/>
            <a:gdLst/>
            <a:ahLst/>
            <a:cxnLst/>
            <a:rect l="l" t="t" r="r" b="b"/>
            <a:pathLst>
              <a:path w="28422" h="8296">
                <a:moveTo>
                  <a:pt x="0" y="8296"/>
                </a:moveTo>
                <a:lnTo>
                  <a:pt x="19177" y="8296"/>
                </a:lnTo>
                <a:lnTo>
                  <a:pt x="28422" y="7627"/>
                </a:lnTo>
                <a:lnTo>
                  <a:pt x="16210" y="574"/>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3" name="object 123"/>
          <p:cNvSpPr/>
          <p:nvPr/>
        </p:nvSpPr>
        <p:spPr>
          <a:xfrm>
            <a:off x="7593300" y="6572965"/>
            <a:ext cx="52301" cy="57208"/>
          </a:xfrm>
          <a:custGeom>
            <a:avLst/>
            <a:gdLst/>
            <a:ahLst/>
            <a:cxnLst/>
            <a:rect l="l" t="t" r="r" b="b"/>
            <a:pathLst>
              <a:path w="52301" h="57208">
                <a:moveTo>
                  <a:pt x="31381" y="57208"/>
                </a:moveTo>
                <a:lnTo>
                  <a:pt x="52301" y="0"/>
                </a:lnTo>
                <a:lnTo>
                  <a:pt x="42277" y="0"/>
                </a:lnTo>
                <a:lnTo>
                  <a:pt x="26819" y="47820"/>
                </a:lnTo>
                <a:lnTo>
                  <a:pt x="26586" y="47820"/>
                </a:lnTo>
                <a:lnTo>
                  <a:pt x="10460" y="0"/>
                </a:lnTo>
                <a:lnTo>
                  <a:pt x="0" y="0"/>
                </a:lnTo>
                <a:lnTo>
                  <a:pt x="21356" y="57208"/>
                </a:lnTo>
                <a:lnTo>
                  <a:pt x="31381" y="5720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4" name="object 124"/>
          <p:cNvSpPr/>
          <p:nvPr/>
        </p:nvSpPr>
        <p:spPr>
          <a:xfrm>
            <a:off x="7646706" y="6571656"/>
            <a:ext cx="52534" cy="59828"/>
          </a:xfrm>
          <a:custGeom>
            <a:avLst/>
            <a:gdLst/>
            <a:ahLst/>
            <a:cxnLst/>
            <a:rect l="l" t="t" r="r" b="b"/>
            <a:pathLst>
              <a:path w="52534" h="59828">
                <a:moveTo>
                  <a:pt x="35536" y="8296"/>
                </a:moveTo>
                <a:lnTo>
                  <a:pt x="42277" y="15502"/>
                </a:lnTo>
                <a:lnTo>
                  <a:pt x="42713" y="24454"/>
                </a:lnTo>
                <a:lnTo>
                  <a:pt x="9792" y="24454"/>
                </a:lnTo>
                <a:lnTo>
                  <a:pt x="10460" y="15720"/>
                </a:lnTo>
                <a:lnTo>
                  <a:pt x="16329" y="8296"/>
                </a:lnTo>
                <a:lnTo>
                  <a:pt x="26790" y="0"/>
                </a:lnTo>
                <a:lnTo>
                  <a:pt x="13439" y="3565"/>
                </a:lnTo>
                <a:lnTo>
                  <a:pt x="4117" y="13199"/>
                </a:lnTo>
                <a:lnTo>
                  <a:pt x="74" y="27306"/>
                </a:lnTo>
                <a:lnTo>
                  <a:pt x="0" y="29695"/>
                </a:lnTo>
                <a:lnTo>
                  <a:pt x="2871" y="44433"/>
                </a:lnTo>
                <a:lnTo>
                  <a:pt x="10799" y="54911"/>
                </a:lnTo>
                <a:lnTo>
                  <a:pt x="23981" y="59684"/>
                </a:lnTo>
                <a:lnTo>
                  <a:pt x="27225" y="59828"/>
                </a:lnTo>
                <a:lnTo>
                  <a:pt x="40883" y="56527"/>
                </a:lnTo>
                <a:lnTo>
                  <a:pt x="49629" y="46858"/>
                </a:lnTo>
                <a:lnTo>
                  <a:pt x="51662" y="40393"/>
                </a:lnTo>
                <a:lnTo>
                  <a:pt x="42509" y="40393"/>
                </a:lnTo>
                <a:lnTo>
                  <a:pt x="40766" y="47817"/>
                </a:lnTo>
                <a:lnTo>
                  <a:pt x="35303" y="51530"/>
                </a:lnTo>
                <a:lnTo>
                  <a:pt x="27661" y="51530"/>
                </a:lnTo>
                <a:lnTo>
                  <a:pt x="14273" y="46221"/>
                </a:lnTo>
                <a:lnTo>
                  <a:pt x="9789" y="33673"/>
                </a:lnTo>
                <a:lnTo>
                  <a:pt x="9792" y="32751"/>
                </a:lnTo>
                <a:lnTo>
                  <a:pt x="52534" y="32751"/>
                </a:lnTo>
                <a:lnTo>
                  <a:pt x="51099" y="19650"/>
                </a:lnTo>
                <a:lnTo>
                  <a:pt x="44852" y="7627"/>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5" name="object 125"/>
          <p:cNvSpPr/>
          <p:nvPr/>
        </p:nvSpPr>
        <p:spPr>
          <a:xfrm>
            <a:off x="7663036" y="6571656"/>
            <a:ext cx="28522" cy="8296"/>
          </a:xfrm>
          <a:custGeom>
            <a:avLst/>
            <a:gdLst/>
            <a:ahLst/>
            <a:cxnLst/>
            <a:rect l="l" t="t" r="r" b="b"/>
            <a:pathLst>
              <a:path w="28522" h="8296">
                <a:moveTo>
                  <a:pt x="0" y="8296"/>
                </a:moveTo>
                <a:lnTo>
                  <a:pt x="19206" y="8296"/>
                </a:lnTo>
                <a:lnTo>
                  <a:pt x="28522" y="7627"/>
                </a:lnTo>
                <a:lnTo>
                  <a:pt x="16267" y="574"/>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6" name="object 126"/>
          <p:cNvSpPr/>
          <p:nvPr/>
        </p:nvSpPr>
        <p:spPr>
          <a:xfrm>
            <a:off x="7709802" y="6551130"/>
            <a:ext cx="0" cy="79043"/>
          </a:xfrm>
          <a:custGeom>
            <a:avLst/>
            <a:gdLst/>
            <a:ahLst/>
            <a:cxnLst/>
            <a:rect l="l" t="t" r="r" b="b"/>
            <a:pathLst>
              <a:path h="79043">
                <a:moveTo>
                  <a:pt x="0" y="0"/>
                </a:moveTo>
                <a:lnTo>
                  <a:pt x="0" y="79043"/>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127" name="object 127"/>
          <p:cNvSpPr/>
          <p:nvPr/>
        </p:nvSpPr>
        <p:spPr>
          <a:xfrm>
            <a:off x="7749363" y="6571656"/>
            <a:ext cx="27690" cy="59828"/>
          </a:xfrm>
          <a:custGeom>
            <a:avLst/>
            <a:gdLst/>
            <a:ahLst/>
            <a:cxnLst/>
            <a:rect l="l" t="t" r="r" b="b"/>
            <a:pathLst>
              <a:path w="27690" h="59828">
                <a:moveTo>
                  <a:pt x="24931" y="15564"/>
                </a:moveTo>
                <a:lnTo>
                  <a:pt x="16781" y="5080"/>
                </a:lnTo>
                <a:lnTo>
                  <a:pt x="3438" y="165"/>
                </a:lnTo>
                <a:lnTo>
                  <a:pt x="0" y="0"/>
                </a:lnTo>
                <a:lnTo>
                  <a:pt x="0" y="8296"/>
                </a:lnTo>
                <a:lnTo>
                  <a:pt x="11656" y="12876"/>
                </a:lnTo>
                <a:lnTo>
                  <a:pt x="17659" y="26127"/>
                </a:lnTo>
                <a:lnTo>
                  <a:pt x="17869" y="29913"/>
                </a:lnTo>
                <a:lnTo>
                  <a:pt x="13491" y="44880"/>
                </a:lnTo>
                <a:lnTo>
                  <a:pt x="2720" y="51327"/>
                </a:lnTo>
                <a:lnTo>
                  <a:pt x="0" y="51530"/>
                </a:lnTo>
                <a:lnTo>
                  <a:pt x="0" y="59828"/>
                </a:lnTo>
                <a:lnTo>
                  <a:pt x="14407" y="56296"/>
                </a:lnTo>
                <a:lnTo>
                  <a:pt x="23662" y="46839"/>
                </a:lnTo>
                <a:lnTo>
                  <a:pt x="27568" y="33159"/>
                </a:lnTo>
                <a:lnTo>
                  <a:pt x="27690" y="29913"/>
                </a:lnTo>
                <a:lnTo>
                  <a:pt x="24931" y="1556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8" name="object 128"/>
          <p:cNvSpPr/>
          <p:nvPr/>
        </p:nvSpPr>
        <p:spPr>
          <a:xfrm>
            <a:off x="7721672" y="6571656"/>
            <a:ext cx="27690" cy="59828"/>
          </a:xfrm>
          <a:custGeom>
            <a:avLst/>
            <a:gdLst/>
            <a:ahLst/>
            <a:cxnLst/>
            <a:rect l="l" t="t" r="r" b="b"/>
            <a:pathLst>
              <a:path w="27690" h="59828">
                <a:moveTo>
                  <a:pt x="2759" y="44263"/>
                </a:moveTo>
                <a:lnTo>
                  <a:pt x="10908" y="54747"/>
                </a:lnTo>
                <a:lnTo>
                  <a:pt x="24252" y="59663"/>
                </a:lnTo>
                <a:lnTo>
                  <a:pt x="27690" y="59828"/>
                </a:lnTo>
                <a:lnTo>
                  <a:pt x="27690" y="51530"/>
                </a:lnTo>
                <a:lnTo>
                  <a:pt x="16022" y="46951"/>
                </a:lnTo>
                <a:lnTo>
                  <a:pt x="10030" y="33699"/>
                </a:lnTo>
                <a:lnTo>
                  <a:pt x="9821" y="29913"/>
                </a:lnTo>
                <a:lnTo>
                  <a:pt x="14189" y="14946"/>
                </a:lnTo>
                <a:lnTo>
                  <a:pt x="24963" y="8500"/>
                </a:lnTo>
                <a:lnTo>
                  <a:pt x="27690" y="8296"/>
                </a:lnTo>
                <a:lnTo>
                  <a:pt x="27690" y="0"/>
                </a:lnTo>
                <a:lnTo>
                  <a:pt x="13282" y="3531"/>
                </a:lnTo>
                <a:lnTo>
                  <a:pt x="4028" y="12988"/>
                </a:lnTo>
                <a:lnTo>
                  <a:pt x="122" y="26669"/>
                </a:lnTo>
                <a:lnTo>
                  <a:pt x="0" y="29913"/>
                </a:lnTo>
                <a:lnTo>
                  <a:pt x="2759" y="4426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9" name="object 129"/>
          <p:cNvSpPr/>
          <p:nvPr/>
        </p:nvSpPr>
        <p:spPr>
          <a:xfrm>
            <a:off x="7784027" y="6617724"/>
            <a:ext cx="30349" cy="59828"/>
          </a:xfrm>
          <a:custGeom>
            <a:avLst/>
            <a:gdLst/>
            <a:ahLst/>
            <a:cxnLst/>
            <a:rect l="l" t="t" r="r" b="b"/>
            <a:pathLst>
              <a:path w="30349" h="59828">
                <a:moveTo>
                  <a:pt x="9588" y="4807"/>
                </a:moveTo>
                <a:lnTo>
                  <a:pt x="13947" y="11575"/>
                </a:lnTo>
                <a:lnTo>
                  <a:pt x="22228" y="13759"/>
                </a:lnTo>
                <a:lnTo>
                  <a:pt x="28097" y="13759"/>
                </a:lnTo>
                <a:lnTo>
                  <a:pt x="30349" y="5193"/>
                </a:lnTo>
                <a:lnTo>
                  <a:pt x="27022" y="5461"/>
                </a:lnTo>
                <a:lnTo>
                  <a:pt x="14113" y="0"/>
                </a:lnTo>
                <a:lnTo>
                  <a:pt x="9588" y="4807"/>
                </a:lnTo>
                <a:close/>
              </a:path>
              <a:path w="30349" h="59828">
                <a:moveTo>
                  <a:pt x="23518" y="-37540"/>
                </a:moveTo>
                <a:lnTo>
                  <a:pt x="26586" y="-37771"/>
                </a:lnTo>
                <a:lnTo>
                  <a:pt x="39274" y="-32100"/>
                </a:lnTo>
                <a:lnTo>
                  <a:pt x="44123" y="-19100"/>
                </a:lnTo>
                <a:lnTo>
                  <a:pt x="44223" y="-16591"/>
                </a:lnTo>
                <a:lnTo>
                  <a:pt x="41141" y="-2559"/>
                </a:lnTo>
                <a:lnTo>
                  <a:pt x="30349" y="5193"/>
                </a:lnTo>
                <a:lnTo>
                  <a:pt x="28097" y="13759"/>
                </a:lnTo>
                <a:lnTo>
                  <a:pt x="42190" y="9936"/>
                </a:lnTo>
                <a:lnTo>
                  <a:pt x="50895" y="-88"/>
                </a:lnTo>
                <a:lnTo>
                  <a:pt x="54212" y="-14148"/>
                </a:lnTo>
                <a:lnTo>
                  <a:pt x="54248" y="-15936"/>
                </a:lnTo>
                <a:lnTo>
                  <a:pt x="51609" y="-30278"/>
                </a:lnTo>
                <a:lnTo>
                  <a:pt x="43668" y="-41044"/>
                </a:lnTo>
                <a:lnTo>
                  <a:pt x="30384" y="-45972"/>
                </a:lnTo>
                <a:lnTo>
                  <a:pt x="27894" y="-46068"/>
                </a:lnTo>
                <a:lnTo>
                  <a:pt x="20048" y="-46068"/>
                </a:lnTo>
                <a:lnTo>
                  <a:pt x="12842" y="-43231"/>
                </a:lnTo>
                <a:lnTo>
                  <a:pt x="9588" y="-36898"/>
                </a:lnTo>
                <a:lnTo>
                  <a:pt x="9356" y="-36898"/>
                </a:lnTo>
                <a:lnTo>
                  <a:pt x="9356" y="-44759"/>
                </a:lnTo>
                <a:lnTo>
                  <a:pt x="0" y="-44759"/>
                </a:lnTo>
                <a:lnTo>
                  <a:pt x="0" y="34502"/>
                </a:lnTo>
                <a:lnTo>
                  <a:pt x="9356" y="34502"/>
                </a:lnTo>
                <a:lnTo>
                  <a:pt x="9356" y="4807"/>
                </a:lnTo>
                <a:lnTo>
                  <a:pt x="9588" y="4807"/>
                </a:lnTo>
                <a:lnTo>
                  <a:pt x="14113" y="0"/>
                </a:lnTo>
                <a:lnTo>
                  <a:pt x="9288" y="-12977"/>
                </a:lnTo>
                <a:lnTo>
                  <a:pt x="9152" y="-16154"/>
                </a:lnTo>
                <a:lnTo>
                  <a:pt x="12452" y="-29906"/>
                </a:lnTo>
                <a:lnTo>
                  <a:pt x="23518" y="-3754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0" name="object 130"/>
          <p:cNvSpPr/>
          <p:nvPr/>
        </p:nvSpPr>
        <p:spPr>
          <a:xfrm>
            <a:off x="7844813" y="6571656"/>
            <a:ext cx="80225" cy="58518"/>
          </a:xfrm>
          <a:custGeom>
            <a:avLst/>
            <a:gdLst/>
            <a:ahLst/>
            <a:cxnLst/>
            <a:rect l="l" t="t" r="r" b="b"/>
            <a:pathLst>
              <a:path w="80225" h="58518">
                <a:moveTo>
                  <a:pt x="8949" y="1309"/>
                </a:moveTo>
                <a:lnTo>
                  <a:pt x="0" y="1309"/>
                </a:lnTo>
                <a:lnTo>
                  <a:pt x="0" y="58518"/>
                </a:lnTo>
                <a:lnTo>
                  <a:pt x="9385" y="58518"/>
                </a:lnTo>
                <a:lnTo>
                  <a:pt x="9385" y="18558"/>
                </a:lnTo>
                <a:lnTo>
                  <a:pt x="13540" y="8296"/>
                </a:lnTo>
                <a:lnTo>
                  <a:pt x="33153" y="8296"/>
                </a:lnTo>
                <a:lnTo>
                  <a:pt x="35332" y="13538"/>
                </a:lnTo>
                <a:lnTo>
                  <a:pt x="35332" y="58518"/>
                </a:lnTo>
                <a:lnTo>
                  <a:pt x="44688" y="58518"/>
                </a:lnTo>
                <a:lnTo>
                  <a:pt x="44688" y="13974"/>
                </a:lnTo>
                <a:lnTo>
                  <a:pt x="50587" y="8296"/>
                </a:lnTo>
                <a:lnTo>
                  <a:pt x="68892" y="8296"/>
                </a:lnTo>
                <a:lnTo>
                  <a:pt x="70636" y="13974"/>
                </a:lnTo>
                <a:lnTo>
                  <a:pt x="70636" y="58518"/>
                </a:lnTo>
                <a:lnTo>
                  <a:pt x="80225" y="58518"/>
                </a:lnTo>
                <a:lnTo>
                  <a:pt x="80225" y="4801"/>
                </a:lnTo>
                <a:lnTo>
                  <a:pt x="72583" y="0"/>
                </a:lnTo>
                <a:lnTo>
                  <a:pt x="53841" y="0"/>
                </a:lnTo>
                <a:lnTo>
                  <a:pt x="47100" y="3710"/>
                </a:lnTo>
                <a:lnTo>
                  <a:pt x="43177" y="9824"/>
                </a:lnTo>
                <a:lnTo>
                  <a:pt x="40998" y="2837"/>
                </a:lnTo>
                <a:lnTo>
                  <a:pt x="34461" y="0"/>
                </a:lnTo>
                <a:lnTo>
                  <a:pt x="19642" y="0"/>
                </a:lnTo>
                <a:lnTo>
                  <a:pt x="13307" y="3273"/>
                </a:lnTo>
                <a:lnTo>
                  <a:pt x="9181" y="9824"/>
                </a:lnTo>
                <a:lnTo>
                  <a:pt x="8949" y="9824"/>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1" name="object 131"/>
          <p:cNvSpPr/>
          <p:nvPr/>
        </p:nvSpPr>
        <p:spPr>
          <a:xfrm>
            <a:off x="7931576" y="6571656"/>
            <a:ext cx="52737" cy="59828"/>
          </a:xfrm>
          <a:custGeom>
            <a:avLst/>
            <a:gdLst/>
            <a:ahLst/>
            <a:cxnLst/>
            <a:rect l="l" t="t" r="r" b="b"/>
            <a:pathLst>
              <a:path w="52737" h="59828">
                <a:moveTo>
                  <a:pt x="35536" y="8296"/>
                </a:moveTo>
                <a:lnTo>
                  <a:pt x="42277" y="15502"/>
                </a:lnTo>
                <a:lnTo>
                  <a:pt x="42713" y="24454"/>
                </a:lnTo>
                <a:lnTo>
                  <a:pt x="10024" y="24454"/>
                </a:lnTo>
                <a:lnTo>
                  <a:pt x="10692" y="15720"/>
                </a:lnTo>
                <a:lnTo>
                  <a:pt x="16358" y="8296"/>
                </a:lnTo>
                <a:lnTo>
                  <a:pt x="26819" y="0"/>
                </a:lnTo>
                <a:lnTo>
                  <a:pt x="13557" y="3562"/>
                </a:lnTo>
                <a:lnTo>
                  <a:pt x="4184" y="13187"/>
                </a:lnTo>
                <a:lnTo>
                  <a:pt x="76" y="27282"/>
                </a:lnTo>
                <a:lnTo>
                  <a:pt x="0" y="29695"/>
                </a:lnTo>
                <a:lnTo>
                  <a:pt x="2857" y="44384"/>
                </a:lnTo>
                <a:lnTo>
                  <a:pt x="10775" y="54850"/>
                </a:lnTo>
                <a:lnTo>
                  <a:pt x="23988" y="59667"/>
                </a:lnTo>
                <a:lnTo>
                  <a:pt x="27458" y="59828"/>
                </a:lnTo>
                <a:lnTo>
                  <a:pt x="40954" y="56522"/>
                </a:lnTo>
                <a:lnTo>
                  <a:pt x="49749" y="46839"/>
                </a:lnTo>
                <a:lnTo>
                  <a:pt x="51865" y="40393"/>
                </a:lnTo>
                <a:lnTo>
                  <a:pt x="42509" y="40393"/>
                </a:lnTo>
                <a:lnTo>
                  <a:pt x="40766" y="47817"/>
                </a:lnTo>
                <a:lnTo>
                  <a:pt x="35536" y="51530"/>
                </a:lnTo>
                <a:lnTo>
                  <a:pt x="27690" y="51530"/>
                </a:lnTo>
                <a:lnTo>
                  <a:pt x="14364" y="46289"/>
                </a:lnTo>
                <a:lnTo>
                  <a:pt x="10001" y="33873"/>
                </a:lnTo>
                <a:lnTo>
                  <a:pt x="10024" y="32751"/>
                </a:lnTo>
                <a:lnTo>
                  <a:pt x="52737" y="32751"/>
                </a:lnTo>
                <a:lnTo>
                  <a:pt x="51157" y="19603"/>
                </a:lnTo>
                <a:lnTo>
                  <a:pt x="44808" y="7556"/>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2" name="object 132"/>
          <p:cNvSpPr/>
          <p:nvPr/>
        </p:nvSpPr>
        <p:spPr>
          <a:xfrm>
            <a:off x="7947935" y="6571656"/>
            <a:ext cx="28449" cy="8296"/>
          </a:xfrm>
          <a:custGeom>
            <a:avLst/>
            <a:gdLst/>
            <a:ahLst/>
            <a:cxnLst/>
            <a:rect l="l" t="t" r="r" b="b"/>
            <a:pathLst>
              <a:path w="28449" h="8296">
                <a:moveTo>
                  <a:pt x="0" y="8296"/>
                </a:moveTo>
                <a:lnTo>
                  <a:pt x="19177" y="8296"/>
                </a:lnTo>
                <a:lnTo>
                  <a:pt x="28449" y="7556"/>
                </a:lnTo>
                <a:lnTo>
                  <a:pt x="16096" y="540"/>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3" name="object 133"/>
          <p:cNvSpPr/>
          <p:nvPr/>
        </p:nvSpPr>
        <p:spPr>
          <a:xfrm>
            <a:off x="7989544" y="6571656"/>
            <a:ext cx="47303" cy="58518"/>
          </a:xfrm>
          <a:custGeom>
            <a:avLst/>
            <a:gdLst/>
            <a:ahLst/>
            <a:cxnLst/>
            <a:rect l="l" t="t" r="r" b="b"/>
            <a:pathLst>
              <a:path w="47303" h="58518">
                <a:moveTo>
                  <a:pt x="8949" y="1309"/>
                </a:moveTo>
                <a:lnTo>
                  <a:pt x="0" y="1309"/>
                </a:lnTo>
                <a:lnTo>
                  <a:pt x="0" y="58518"/>
                </a:lnTo>
                <a:lnTo>
                  <a:pt x="9385" y="58518"/>
                </a:lnTo>
                <a:lnTo>
                  <a:pt x="9385" y="15939"/>
                </a:lnTo>
                <a:lnTo>
                  <a:pt x="15051" y="8296"/>
                </a:lnTo>
                <a:lnTo>
                  <a:pt x="33589" y="8296"/>
                </a:lnTo>
                <a:lnTo>
                  <a:pt x="37947" y="12883"/>
                </a:lnTo>
                <a:lnTo>
                  <a:pt x="37947" y="58518"/>
                </a:lnTo>
                <a:lnTo>
                  <a:pt x="47303" y="58518"/>
                </a:lnTo>
                <a:lnTo>
                  <a:pt x="47303" y="20962"/>
                </a:lnTo>
                <a:lnTo>
                  <a:pt x="47113" y="16883"/>
                </a:lnTo>
                <a:lnTo>
                  <a:pt x="42021" y="4674"/>
                </a:lnTo>
                <a:lnTo>
                  <a:pt x="27690" y="0"/>
                </a:lnTo>
                <a:lnTo>
                  <a:pt x="19409" y="0"/>
                </a:lnTo>
                <a:lnTo>
                  <a:pt x="13075" y="3273"/>
                </a:lnTo>
                <a:lnTo>
                  <a:pt x="9152" y="10479"/>
                </a:lnTo>
                <a:lnTo>
                  <a:pt x="8949" y="10479"/>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4" name="object 134"/>
          <p:cNvSpPr/>
          <p:nvPr/>
        </p:nvSpPr>
        <p:spPr>
          <a:xfrm>
            <a:off x="8040567" y="6555717"/>
            <a:ext cx="30509" cy="74457"/>
          </a:xfrm>
          <a:custGeom>
            <a:avLst/>
            <a:gdLst/>
            <a:ahLst/>
            <a:cxnLst/>
            <a:rect l="l" t="t" r="r" b="b"/>
            <a:pathLst>
              <a:path w="30509" h="74457">
                <a:moveTo>
                  <a:pt x="26150" y="66160"/>
                </a:moveTo>
                <a:lnTo>
                  <a:pt x="20252" y="66160"/>
                </a:lnTo>
                <a:lnTo>
                  <a:pt x="18944" y="65505"/>
                </a:lnTo>
                <a:lnTo>
                  <a:pt x="18944" y="25545"/>
                </a:lnTo>
                <a:lnTo>
                  <a:pt x="30509" y="25545"/>
                </a:lnTo>
                <a:lnTo>
                  <a:pt x="30509" y="17248"/>
                </a:lnTo>
                <a:lnTo>
                  <a:pt x="18944" y="17248"/>
                </a:lnTo>
                <a:lnTo>
                  <a:pt x="18944" y="0"/>
                </a:lnTo>
                <a:lnTo>
                  <a:pt x="9588" y="0"/>
                </a:lnTo>
                <a:lnTo>
                  <a:pt x="9588" y="17248"/>
                </a:lnTo>
                <a:lnTo>
                  <a:pt x="0" y="17248"/>
                </a:lnTo>
                <a:lnTo>
                  <a:pt x="0" y="25545"/>
                </a:lnTo>
                <a:lnTo>
                  <a:pt x="9588" y="25545"/>
                </a:lnTo>
                <a:lnTo>
                  <a:pt x="9588" y="72491"/>
                </a:lnTo>
                <a:lnTo>
                  <a:pt x="13511" y="74457"/>
                </a:lnTo>
                <a:lnTo>
                  <a:pt x="30509" y="74457"/>
                </a:lnTo>
                <a:lnTo>
                  <a:pt x="30509" y="66160"/>
                </a:lnTo>
                <a:lnTo>
                  <a:pt x="26150" y="6616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9" name="object 19"/>
          <p:cNvSpPr/>
          <p:nvPr/>
        </p:nvSpPr>
        <p:spPr>
          <a:xfrm>
            <a:off x="8181142" y="6219222"/>
            <a:ext cx="0" cy="79070"/>
          </a:xfrm>
          <a:custGeom>
            <a:avLst/>
            <a:gdLst/>
            <a:ahLst/>
            <a:cxnLst/>
            <a:rect l="l" t="t" r="r" b="b"/>
            <a:pathLst>
              <a:path h="79070">
                <a:moveTo>
                  <a:pt x="0" y="0"/>
                </a:moveTo>
                <a:lnTo>
                  <a:pt x="0" y="79070"/>
                </a:lnTo>
              </a:path>
            </a:pathLst>
          </a:custGeom>
          <a:ln w="11730">
            <a:solidFill>
              <a:srgbClr val="000000"/>
            </a:solidFill>
          </a:ln>
        </p:spPr>
        <p:txBody>
          <a:bodyPr wrap="square" lIns="0" tIns="0" rIns="0" bIns="0" rtlCol="0">
            <a:noAutofit/>
          </a:bodyPr>
          <a:lstStyle/>
          <a:p>
            <a:pPr defTabSz="457200"/>
            <a:endParaRPr>
              <a:solidFill>
                <a:prstClr val="black"/>
              </a:solidFill>
            </a:endParaRPr>
          </a:p>
        </p:txBody>
      </p:sp>
      <p:sp>
        <p:nvSpPr>
          <p:cNvPr id="20" name="object 20"/>
          <p:cNvSpPr/>
          <p:nvPr/>
        </p:nvSpPr>
        <p:spPr>
          <a:xfrm>
            <a:off x="8198140" y="6239768"/>
            <a:ext cx="47303" cy="58524"/>
          </a:xfrm>
          <a:custGeom>
            <a:avLst/>
            <a:gdLst/>
            <a:ahLst/>
            <a:cxnLst/>
            <a:rect l="l" t="t" r="r" b="b"/>
            <a:pathLst>
              <a:path w="47303" h="58524">
                <a:moveTo>
                  <a:pt x="8716" y="1309"/>
                </a:moveTo>
                <a:lnTo>
                  <a:pt x="0" y="1309"/>
                </a:lnTo>
                <a:lnTo>
                  <a:pt x="0" y="58524"/>
                </a:lnTo>
                <a:lnTo>
                  <a:pt x="9385" y="58524"/>
                </a:lnTo>
                <a:lnTo>
                  <a:pt x="9385" y="15918"/>
                </a:lnTo>
                <a:lnTo>
                  <a:pt x="14818" y="8294"/>
                </a:lnTo>
                <a:lnTo>
                  <a:pt x="33356" y="8294"/>
                </a:lnTo>
                <a:lnTo>
                  <a:pt x="37715" y="12863"/>
                </a:lnTo>
                <a:lnTo>
                  <a:pt x="37715" y="58524"/>
                </a:lnTo>
                <a:lnTo>
                  <a:pt x="47303" y="58524"/>
                </a:lnTo>
                <a:lnTo>
                  <a:pt x="47303" y="20953"/>
                </a:lnTo>
                <a:lnTo>
                  <a:pt x="47087" y="16652"/>
                </a:lnTo>
                <a:lnTo>
                  <a:pt x="41835" y="4549"/>
                </a:lnTo>
                <a:lnTo>
                  <a:pt x="27458" y="0"/>
                </a:lnTo>
                <a:lnTo>
                  <a:pt x="19409" y="0"/>
                </a:lnTo>
                <a:lnTo>
                  <a:pt x="12872" y="3259"/>
                </a:lnTo>
                <a:lnTo>
                  <a:pt x="8949" y="10243"/>
                </a:lnTo>
                <a:lnTo>
                  <a:pt x="8716" y="10243"/>
                </a:lnTo>
                <a:lnTo>
                  <a:pt x="8716"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1" name="object 21"/>
          <p:cNvSpPr/>
          <p:nvPr/>
        </p:nvSpPr>
        <p:spPr>
          <a:xfrm>
            <a:off x="8251314" y="6239768"/>
            <a:ext cx="48611" cy="59833"/>
          </a:xfrm>
          <a:custGeom>
            <a:avLst/>
            <a:gdLst/>
            <a:ahLst/>
            <a:cxnLst/>
            <a:rect l="l" t="t" r="r" b="b"/>
            <a:pathLst>
              <a:path w="48611" h="59833">
                <a:moveTo>
                  <a:pt x="37055" y="2690"/>
                </a:moveTo>
                <a:lnTo>
                  <a:pt x="22664" y="0"/>
                </a:lnTo>
                <a:lnTo>
                  <a:pt x="21109" y="38"/>
                </a:lnTo>
                <a:lnTo>
                  <a:pt x="7606" y="4234"/>
                </a:lnTo>
                <a:lnTo>
                  <a:pt x="1307" y="16151"/>
                </a:lnTo>
                <a:lnTo>
                  <a:pt x="1307" y="27064"/>
                </a:lnTo>
                <a:lnTo>
                  <a:pt x="10692" y="30353"/>
                </a:lnTo>
                <a:lnTo>
                  <a:pt x="20048" y="32303"/>
                </a:lnTo>
                <a:lnTo>
                  <a:pt x="29434" y="34485"/>
                </a:lnTo>
                <a:lnTo>
                  <a:pt x="38587" y="35591"/>
                </a:lnTo>
                <a:lnTo>
                  <a:pt x="38587" y="50200"/>
                </a:lnTo>
                <a:lnTo>
                  <a:pt x="30741" y="51510"/>
                </a:lnTo>
                <a:lnTo>
                  <a:pt x="16998" y="51510"/>
                </a:lnTo>
                <a:lnTo>
                  <a:pt x="9821" y="48891"/>
                </a:lnTo>
                <a:lnTo>
                  <a:pt x="9385" y="40393"/>
                </a:lnTo>
                <a:lnTo>
                  <a:pt x="0" y="40393"/>
                </a:lnTo>
                <a:lnTo>
                  <a:pt x="1327" y="47262"/>
                </a:lnTo>
                <a:lnTo>
                  <a:pt x="10148" y="56940"/>
                </a:lnTo>
                <a:lnTo>
                  <a:pt x="24204" y="59833"/>
                </a:lnTo>
                <a:lnTo>
                  <a:pt x="30025" y="59454"/>
                </a:lnTo>
                <a:lnTo>
                  <a:pt x="42980" y="54386"/>
                </a:lnTo>
                <a:lnTo>
                  <a:pt x="48611" y="41703"/>
                </a:lnTo>
                <a:lnTo>
                  <a:pt x="48611" y="30789"/>
                </a:lnTo>
                <a:lnTo>
                  <a:pt x="39255" y="27501"/>
                </a:lnTo>
                <a:lnTo>
                  <a:pt x="29870" y="25551"/>
                </a:lnTo>
                <a:lnTo>
                  <a:pt x="21153" y="23368"/>
                </a:lnTo>
                <a:lnTo>
                  <a:pt x="11332" y="22263"/>
                </a:lnTo>
                <a:lnTo>
                  <a:pt x="11332" y="9807"/>
                </a:lnTo>
                <a:lnTo>
                  <a:pt x="17869" y="8294"/>
                </a:lnTo>
                <a:lnTo>
                  <a:pt x="29666" y="8294"/>
                </a:lnTo>
                <a:lnTo>
                  <a:pt x="35971" y="10476"/>
                </a:lnTo>
                <a:lnTo>
                  <a:pt x="36640" y="17897"/>
                </a:lnTo>
                <a:lnTo>
                  <a:pt x="45996" y="17897"/>
                </a:lnTo>
                <a:lnTo>
                  <a:pt x="45229" y="12732"/>
                </a:lnTo>
                <a:lnTo>
                  <a:pt x="37055" y="269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2" name="object 22"/>
          <p:cNvSpPr/>
          <p:nvPr/>
        </p:nvSpPr>
        <p:spPr>
          <a:xfrm>
            <a:off x="8299722" y="6223820"/>
            <a:ext cx="30509" cy="74472"/>
          </a:xfrm>
          <a:custGeom>
            <a:avLst/>
            <a:gdLst/>
            <a:ahLst/>
            <a:cxnLst/>
            <a:rect l="l" t="t" r="r" b="b"/>
            <a:pathLst>
              <a:path w="30509" h="74472">
                <a:moveTo>
                  <a:pt x="26354" y="66148"/>
                </a:moveTo>
                <a:lnTo>
                  <a:pt x="20484" y="66148"/>
                </a:lnTo>
                <a:lnTo>
                  <a:pt x="19177" y="65275"/>
                </a:lnTo>
                <a:lnTo>
                  <a:pt x="19177" y="25551"/>
                </a:lnTo>
                <a:lnTo>
                  <a:pt x="30509" y="25551"/>
                </a:lnTo>
                <a:lnTo>
                  <a:pt x="30509" y="17257"/>
                </a:lnTo>
                <a:lnTo>
                  <a:pt x="19177" y="17257"/>
                </a:lnTo>
                <a:lnTo>
                  <a:pt x="19177" y="0"/>
                </a:lnTo>
                <a:lnTo>
                  <a:pt x="9792" y="0"/>
                </a:lnTo>
                <a:lnTo>
                  <a:pt x="9792" y="17257"/>
                </a:lnTo>
                <a:lnTo>
                  <a:pt x="0" y="17257"/>
                </a:lnTo>
                <a:lnTo>
                  <a:pt x="0" y="25551"/>
                </a:lnTo>
                <a:lnTo>
                  <a:pt x="9792" y="25551"/>
                </a:lnTo>
                <a:lnTo>
                  <a:pt x="9792" y="72493"/>
                </a:lnTo>
                <a:lnTo>
                  <a:pt x="13714" y="74472"/>
                </a:lnTo>
                <a:lnTo>
                  <a:pt x="30509" y="74472"/>
                </a:lnTo>
                <a:lnTo>
                  <a:pt x="30509" y="66148"/>
                </a:lnTo>
                <a:lnTo>
                  <a:pt x="26354" y="6614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3" name="object 23"/>
          <p:cNvSpPr/>
          <p:nvPr/>
        </p:nvSpPr>
        <p:spPr>
          <a:xfrm>
            <a:off x="8341447" y="6220335"/>
            <a:ext cx="0" cy="77956"/>
          </a:xfrm>
          <a:custGeom>
            <a:avLst/>
            <a:gdLst/>
            <a:ahLst/>
            <a:cxnLst/>
            <a:rect l="l" t="t" r="r" b="b"/>
            <a:pathLst>
              <a:path h="77956">
                <a:moveTo>
                  <a:pt x="0" y="0"/>
                </a:moveTo>
                <a:lnTo>
                  <a:pt x="0" y="77956"/>
                </a:lnTo>
              </a:path>
            </a:pathLst>
          </a:custGeom>
          <a:ln w="10626">
            <a:solidFill>
              <a:srgbClr val="000000"/>
            </a:solidFill>
          </a:ln>
        </p:spPr>
        <p:txBody>
          <a:bodyPr wrap="square" lIns="0" tIns="0" rIns="0" bIns="0" rtlCol="0">
            <a:noAutofit/>
          </a:bodyPr>
          <a:lstStyle/>
          <a:p>
            <a:pPr defTabSz="457200"/>
            <a:endParaRPr>
              <a:solidFill>
                <a:prstClr val="black"/>
              </a:solidFill>
            </a:endParaRPr>
          </a:p>
        </p:txBody>
      </p:sp>
      <p:sp>
        <p:nvSpPr>
          <p:cNvPr id="24" name="object 24"/>
          <p:cNvSpPr/>
          <p:nvPr/>
        </p:nvSpPr>
        <p:spPr>
          <a:xfrm>
            <a:off x="8350280" y="6223820"/>
            <a:ext cx="30509" cy="74472"/>
          </a:xfrm>
          <a:custGeom>
            <a:avLst/>
            <a:gdLst/>
            <a:ahLst/>
            <a:cxnLst/>
            <a:rect l="l" t="t" r="r" b="b"/>
            <a:pathLst>
              <a:path w="30509" h="74472">
                <a:moveTo>
                  <a:pt x="26150" y="66148"/>
                </a:moveTo>
                <a:lnTo>
                  <a:pt x="20281" y="66148"/>
                </a:lnTo>
                <a:lnTo>
                  <a:pt x="19177" y="65275"/>
                </a:lnTo>
                <a:lnTo>
                  <a:pt x="19177" y="25551"/>
                </a:lnTo>
                <a:lnTo>
                  <a:pt x="30509" y="25551"/>
                </a:lnTo>
                <a:lnTo>
                  <a:pt x="30509" y="17257"/>
                </a:lnTo>
                <a:lnTo>
                  <a:pt x="19177" y="17257"/>
                </a:lnTo>
                <a:lnTo>
                  <a:pt x="19177" y="0"/>
                </a:lnTo>
                <a:lnTo>
                  <a:pt x="9792" y="0"/>
                </a:lnTo>
                <a:lnTo>
                  <a:pt x="9792" y="17257"/>
                </a:lnTo>
                <a:lnTo>
                  <a:pt x="0" y="17257"/>
                </a:lnTo>
                <a:lnTo>
                  <a:pt x="0" y="25551"/>
                </a:lnTo>
                <a:lnTo>
                  <a:pt x="9792" y="25551"/>
                </a:lnTo>
                <a:lnTo>
                  <a:pt x="9792" y="72493"/>
                </a:lnTo>
                <a:lnTo>
                  <a:pt x="13511" y="74472"/>
                </a:lnTo>
                <a:lnTo>
                  <a:pt x="30509" y="74472"/>
                </a:lnTo>
                <a:lnTo>
                  <a:pt x="30509" y="66148"/>
                </a:lnTo>
                <a:lnTo>
                  <a:pt x="26150" y="6614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5" name="object 25"/>
          <p:cNvSpPr/>
          <p:nvPr/>
        </p:nvSpPr>
        <p:spPr>
          <a:xfrm>
            <a:off x="8386688" y="6241077"/>
            <a:ext cx="47274" cy="58524"/>
          </a:xfrm>
          <a:custGeom>
            <a:avLst/>
            <a:gdLst/>
            <a:ahLst/>
            <a:cxnLst/>
            <a:rect l="l" t="t" r="r" b="b"/>
            <a:pathLst>
              <a:path w="47274" h="58524">
                <a:moveTo>
                  <a:pt x="9356" y="0"/>
                </a:moveTo>
                <a:lnTo>
                  <a:pt x="0" y="0"/>
                </a:lnTo>
                <a:lnTo>
                  <a:pt x="0" y="37541"/>
                </a:lnTo>
                <a:lnTo>
                  <a:pt x="216" y="41780"/>
                </a:lnTo>
                <a:lnTo>
                  <a:pt x="5463" y="53886"/>
                </a:lnTo>
                <a:lnTo>
                  <a:pt x="19816" y="58524"/>
                </a:lnTo>
                <a:lnTo>
                  <a:pt x="27894" y="58524"/>
                </a:lnTo>
                <a:lnTo>
                  <a:pt x="34199" y="55235"/>
                </a:lnTo>
                <a:lnTo>
                  <a:pt x="38354" y="48018"/>
                </a:lnTo>
                <a:lnTo>
                  <a:pt x="38557" y="48018"/>
                </a:lnTo>
                <a:lnTo>
                  <a:pt x="38557" y="57214"/>
                </a:lnTo>
                <a:lnTo>
                  <a:pt x="47274" y="57214"/>
                </a:lnTo>
                <a:lnTo>
                  <a:pt x="47274" y="0"/>
                </a:lnTo>
                <a:lnTo>
                  <a:pt x="37918" y="0"/>
                </a:lnTo>
                <a:lnTo>
                  <a:pt x="37918" y="42576"/>
                </a:lnTo>
                <a:lnTo>
                  <a:pt x="32456" y="50200"/>
                </a:lnTo>
                <a:lnTo>
                  <a:pt x="13947" y="50200"/>
                </a:lnTo>
                <a:lnTo>
                  <a:pt x="9356" y="45631"/>
                </a:lnTo>
                <a:lnTo>
                  <a:pt x="9356"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6" name="object 26"/>
          <p:cNvSpPr/>
          <p:nvPr/>
        </p:nvSpPr>
        <p:spPr>
          <a:xfrm>
            <a:off x="8437682" y="6223820"/>
            <a:ext cx="30509" cy="74472"/>
          </a:xfrm>
          <a:custGeom>
            <a:avLst/>
            <a:gdLst/>
            <a:ahLst/>
            <a:cxnLst/>
            <a:rect l="l" t="t" r="r" b="b"/>
            <a:pathLst>
              <a:path w="30509" h="74472">
                <a:moveTo>
                  <a:pt x="26150" y="66148"/>
                </a:moveTo>
                <a:lnTo>
                  <a:pt x="20281" y="66148"/>
                </a:lnTo>
                <a:lnTo>
                  <a:pt x="19177" y="65275"/>
                </a:lnTo>
                <a:lnTo>
                  <a:pt x="19177" y="25551"/>
                </a:lnTo>
                <a:lnTo>
                  <a:pt x="30509" y="25551"/>
                </a:lnTo>
                <a:lnTo>
                  <a:pt x="30509" y="17257"/>
                </a:lnTo>
                <a:lnTo>
                  <a:pt x="19177" y="17257"/>
                </a:lnTo>
                <a:lnTo>
                  <a:pt x="19177" y="0"/>
                </a:lnTo>
                <a:lnTo>
                  <a:pt x="9792" y="0"/>
                </a:lnTo>
                <a:lnTo>
                  <a:pt x="9792" y="17257"/>
                </a:lnTo>
                <a:lnTo>
                  <a:pt x="0" y="17257"/>
                </a:lnTo>
                <a:lnTo>
                  <a:pt x="0" y="25551"/>
                </a:lnTo>
                <a:lnTo>
                  <a:pt x="9792" y="25551"/>
                </a:lnTo>
                <a:lnTo>
                  <a:pt x="9792" y="72493"/>
                </a:lnTo>
                <a:lnTo>
                  <a:pt x="13511" y="74472"/>
                </a:lnTo>
                <a:lnTo>
                  <a:pt x="30509" y="74472"/>
                </a:lnTo>
                <a:lnTo>
                  <a:pt x="30509" y="66148"/>
                </a:lnTo>
                <a:lnTo>
                  <a:pt x="26150" y="6614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7" name="object 27"/>
          <p:cNvSpPr/>
          <p:nvPr/>
        </p:nvSpPr>
        <p:spPr>
          <a:xfrm>
            <a:off x="8179065" y="6331024"/>
            <a:ext cx="0" cy="77956"/>
          </a:xfrm>
          <a:custGeom>
            <a:avLst/>
            <a:gdLst/>
            <a:ahLst/>
            <a:cxnLst/>
            <a:rect l="l" t="t" r="r" b="b"/>
            <a:pathLst>
              <a:path h="77956">
                <a:moveTo>
                  <a:pt x="0" y="0"/>
                </a:moveTo>
                <a:lnTo>
                  <a:pt x="0" y="77956"/>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28" name="object 28"/>
          <p:cNvSpPr/>
          <p:nvPr/>
        </p:nvSpPr>
        <p:spPr>
          <a:xfrm>
            <a:off x="8194014" y="6350472"/>
            <a:ext cx="47274" cy="58509"/>
          </a:xfrm>
          <a:custGeom>
            <a:avLst/>
            <a:gdLst/>
            <a:ahLst/>
            <a:cxnLst/>
            <a:rect l="l" t="t" r="r" b="b"/>
            <a:pathLst>
              <a:path w="47274" h="58509">
                <a:moveTo>
                  <a:pt x="8716" y="1309"/>
                </a:moveTo>
                <a:lnTo>
                  <a:pt x="0" y="1309"/>
                </a:lnTo>
                <a:lnTo>
                  <a:pt x="0" y="58509"/>
                </a:lnTo>
                <a:lnTo>
                  <a:pt x="9356" y="58509"/>
                </a:lnTo>
                <a:lnTo>
                  <a:pt x="9356" y="15933"/>
                </a:lnTo>
                <a:lnTo>
                  <a:pt x="14818" y="8294"/>
                </a:lnTo>
                <a:lnTo>
                  <a:pt x="33327" y="8294"/>
                </a:lnTo>
                <a:lnTo>
                  <a:pt x="37918" y="12656"/>
                </a:lnTo>
                <a:lnTo>
                  <a:pt x="37918" y="58509"/>
                </a:lnTo>
                <a:lnTo>
                  <a:pt x="47274" y="58509"/>
                </a:lnTo>
                <a:lnTo>
                  <a:pt x="47274" y="20735"/>
                </a:lnTo>
                <a:lnTo>
                  <a:pt x="47093" y="16836"/>
                </a:lnTo>
                <a:lnTo>
                  <a:pt x="41949" y="4628"/>
                </a:lnTo>
                <a:lnTo>
                  <a:pt x="27661" y="0"/>
                </a:lnTo>
                <a:lnTo>
                  <a:pt x="19380" y="0"/>
                </a:lnTo>
                <a:lnTo>
                  <a:pt x="13075" y="3259"/>
                </a:lnTo>
                <a:lnTo>
                  <a:pt x="8920" y="10243"/>
                </a:lnTo>
                <a:lnTo>
                  <a:pt x="8716" y="10243"/>
                </a:lnTo>
                <a:lnTo>
                  <a:pt x="8716"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9" name="object 29"/>
          <p:cNvSpPr/>
          <p:nvPr/>
        </p:nvSpPr>
        <p:spPr>
          <a:xfrm>
            <a:off x="8244776" y="6334524"/>
            <a:ext cx="30509" cy="74457"/>
          </a:xfrm>
          <a:custGeom>
            <a:avLst/>
            <a:gdLst/>
            <a:ahLst/>
            <a:cxnLst/>
            <a:rect l="l" t="t" r="r" b="b"/>
            <a:pathLst>
              <a:path w="30509" h="74457">
                <a:moveTo>
                  <a:pt x="26383" y="66160"/>
                </a:moveTo>
                <a:lnTo>
                  <a:pt x="20484" y="66160"/>
                </a:lnTo>
                <a:lnTo>
                  <a:pt x="19177" y="65287"/>
                </a:lnTo>
                <a:lnTo>
                  <a:pt x="19177" y="25551"/>
                </a:lnTo>
                <a:lnTo>
                  <a:pt x="30509" y="25551"/>
                </a:lnTo>
                <a:lnTo>
                  <a:pt x="30509" y="17257"/>
                </a:lnTo>
                <a:lnTo>
                  <a:pt x="19177" y="17257"/>
                </a:lnTo>
                <a:lnTo>
                  <a:pt x="19177" y="0"/>
                </a:lnTo>
                <a:lnTo>
                  <a:pt x="9821" y="0"/>
                </a:lnTo>
                <a:lnTo>
                  <a:pt x="9821" y="17257"/>
                </a:lnTo>
                <a:lnTo>
                  <a:pt x="0" y="17257"/>
                </a:lnTo>
                <a:lnTo>
                  <a:pt x="0" y="25551"/>
                </a:lnTo>
                <a:lnTo>
                  <a:pt x="9821" y="25551"/>
                </a:lnTo>
                <a:lnTo>
                  <a:pt x="9821" y="72493"/>
                </a:lnTo>
                <a:lnTo>
                  <a:pt x="13743" y="74457"/>
                </a:lnTo>
                <a:lnTo>
                  <a:pt x="30509" y="74457"/>
                </a:lnTo>
                <a:lnTo>
                  <a:pt x="30509" y="66160"/>
                </a:lnTo>
                <a:lnTo>
                  <a:pt x="26383" y="6616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0" name="object 30"/>
          <p:cNvSpPr/>
          <p:nvPr/>
        </p:nvSpPr>
        <p:spPr>
          <a:xfrm>
            <a:off x="8278365" y="6350472"/>
            <a:ext cx="52505" cy="59822"/>
          </a:xfrm>
          <a:custGeom>
            <a:avLst/>
            <a:gdLst/>
            <a:ahLst/>
            <a:cxnLst/>
            <a:rect l="l" t="t" r="r" b="b"/>
            <a:pathLst>
              <a:path w="52505" h="59822">
                <a:moveTo>
                  <a:pt x="35507" y="8294"/>
                </a:moveTo>
                <a:lnTo>
                  <a:pt x="42277" y="15496"/>
                </a:lnTo>
                <a:lnTo>
                  <a:pt x="42713" y="24448"/>
                </a:lnTo>
                <a:lnTo>
                  <a:pt x="9792" y="24448"/>
                </a:lnTo>
                <a:lnTo>
                  <a:pt x="10460" y="15715"/>
                </a:lnTo>
                <a:lnTo>
                  <a:pt x="16329" y="8294"/>
                </a:lnTo>
                <a:lnTo>
                  <a:pt x="26790" y="0"/>
                </a:lnTo>
                <a:lnTo>
                  <a:pt x="13438" y="3519"/>
                </a:lnTo>
                <a:lnTo>
                  <a:pt x="4115" y="13100"/>
                </a:lnTo>
                <a:lnTo>
                  <a:pt x="73" y="27277"/>
                </a:lnTo>
                <a:lnTo>
                  <a:pt x="0" y="29686"/>
                </a:lnTo>
                <a:lnTo>
                  <a:pt x="2871" y="44426"/>
                </a:lnTo>
                <a:lnTo>
                  <a:pt x="10798" y="54904"/>
                </a:lnTo>
                <a:lnTo>
                  <a:pt x="23978" y="59678"/>
                </a:lnTo>
                <a:lnTo>
                  <a:pt x="27225" y="59822"/>
                </a:lnTo>
                <a:lnTo>
                  <a:pt x="40890" y="56451"/>
                </a:lnTo>
                <a:lnTo>
                  <a:pt x="49622" y="46753"/>
                </a:lnTo>
                <a:lnTo>
                  <a:pt x="51633" y="40387"/>
                </a:lnTo>
                <a:lnTo>
                  <a:pt x="42480" y="40387"/>
                </a:lnTo>
                <a:lnTo>
                  <a:pt x="40737" y="47811"/>
                </a:lnTo>
                <a:lnTo>
                  <a:pt x="35303" y="51522"/>
                </a:lnTo>
                <a:lnTo>
                  <a:pt x="27661" y="51522"/>
                </a:lnTo>
                <a:lnTo>
                  <a:pt x="14272" y="46133"/>
                </a:lnTo>
                <a:lnTo>
                  <a:pt x="9789" y="33646"/>
                </a:lnTo>
                <a:lnTo>
                  <a:pt x="9792" y="32745"/>
                </a:lnTo>
                <a:lnTo>
                  <a:pt x="52505" y="32745"/>
                </a:lnTo>
                <a:lnTo>
                  <a:pt x="51090" y="19553"/>
                </a:lnTo>
                <a:lnTo>
                  <a:pt x="44856" y="7568"/>
                </a:lnTo>
                <a:lnTo>
                  <a:pt x="35507"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1" name="object 31"/>
          <p:cNvSpPr/>
          <p:nvPr/>
        </p:nvSpPr>
        <p:spPr>
          <a:xfrm>
            <a:off x="8294695" y="6350472"/>
            <a:ext cx="28526" cy="8294"/>
          </a:xfrm>
          <a:custGeom>
            <a:avLst/>
            <a:gdLst/>
            <a:ahLst/>
            <a:cxnLst/>
            <a:rect l="l" t="t" r="r" b="b"/>
            <a:pathLst>
              <a:path w="28526" h="8294">
                <a:moveTo>
                  <a:pt x="0" y="8294"/>
                </a:moveTo>
                <a:lnTo>
                  <a:pt x="19177" y="8294"/>
                </a:lnTo>
                <a:lnTo>
                  <a:pt x="28526" y="7568"/>
                </a:lnTo>
                <a:lnTo>
                  <a:pt x="16283" y="571"/>
                </a:lnTo>
                <a:lnTo>
                  <a:pt x="10460" y="0"/>
                </a:lnTo>
                <a:lnTo>
                  <a:pt x="0"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2" name="object 32"/>
          <p:cNvSpPr/>
          <p:nvPr/>
        </p:nvSpPr>
        <p:spPr>
          <a:xfrm>
            <a:off x="8335897" y="6350035"/>
            <a:ext cx="30073" cy="58946"/>
          </a:xfrm>
          <a:custGeom>
            <a:avLst/>
            <a:gdLst/>
            <a:ahLst/>
            <a:cxnLst/>
            <a:rect l="l" t="t" r="r" b="b"/>
            <a:pathLst>
              <a:path w="30073" h="58946">
                <a:moveTo>
                  <a:pt x="9356" y="58946"/>
                </a:moveTo>
                <a:lnTo>
                  <a:pt x="9356" y="33400"/>
                </a:lnTo>
                <a:lnTo>
                  <a:pt x="9945" y="26094"/>
                </a:lnTo>
                <a:lnTo>
                  <a:pt x="16067" y="14416"/>
                </a:lnTo>
                <a:lnTo>
                  <a:pt x="30073" y="10243"/>
                </a:lnTo>
                <a:lnTo>
                  <a:pt x="30073" y="436"/>
                </a:lnTo>
                <a:lnTo>
                  <a:pt x="19816" y="0"/>
                </a:lnTo>
                <a:lnTo>
                  <a:pt x="13714" y="4569"/>
                </a:lnTo>
                <a:lnTo>
                  <a:pt x="9152" y="13747"/>
                </a:lnTo>
                <a:lnTo>
                  <a:pt x="8920" y="13747"/>
                </a:lnTo>
                <a:lnTo>
                  <a:pt x="8920" y="1746"/>
                </a:lnTo>
                <a:lnTo>
                  <a:pt x="0" y="1746"/>
                </a:lnTo>
                <a:lnTo>
                  <a:pt x="0" y="58946"/>
                </a:lnTo>
                <a:lnTo>
                  <a:pt x="9356" y="5894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3" name="object 33"/>
          <p:cNvSpPr/>
          <p:nvPr/>
        </p:nvSpPr>
        <p:spPr>
          <a:xfrm>
            <a:off x="8370562" y="6350472"/>
            <a:ext cx="47274" cy="58509"/>
          </a:xfrm>
          <a:custGeom>
            <a:avLst/>
            <a:gdLst/>
            <a:ahLst/>
            <a:cxnLst/>
            <a:rect l="l" t="t" r="r" b="b"/>
            <a:pathLst>
              <a:path w="47274" h="58509">
                <a:moveTo>
                  <a:pt x="8920" y="1309"/>
                </a:moveTo>
                <a:lnTo>
                  <a:pt x="0" y="1309"/>
                </a:lnTo>
                <a:lnTo>
                  <a:pt x="0" y="58509"/>
                </a:lnTo>
                <a:lnTo>
                  <a:pt x="9356" y="58509"/>
                </a:lnTo>
                <a:lnTo>
                  <a:pt x="9356" y="15933"/>
                </a:lnTo>
                <a:lnTo>
                  <a:pt x="15022" y="8294"/>
                </a:lnTo>
                <a:lnTo>
                  <a:pt x="33560" y="8294"/>
                </a:lnTo>
                <a:lnTo>
                  <a:pt x="37918" y="12656"/>
                </a:lnTo>
                <a:lnTo>
                  <a:pt x="37918" y="58509"/>
                </a:lnTo>
                <a:lnTo>
                  <a:pt x="47274" y="58509"/>
                </a:lnTo>
                <a:lnTo>
                  <a:pt x="47274" y="20735"/>
                </a:lnTo>
                <a:lnTo>
                  <a:pt x="47101" y="16836"/>
                </a:lnTo>
                <a:lnTo>
                  <a:pt x="42045" y="4628"/>
                </a:lnTo>
                <a:lnTo>
                  <a:pt x="27661" y="0"/>
                </a:lnTo>
                <a:lnTo>
                  <a:pt x="19380" y="0"/>
                </a:lnTo>
                <a:lnTo>
                  <a:pt x="13075" y="3259"/>
                </a:lnTo>
                <a:lnTo>
                  <a:pt x="9152" y="10243"/>
                </a:lnTo>
                <a:lnTo>
                  <a:pt x="8920" y="10243"/>
                </a:lnTo>
                <a:lnTo>
                  <a:pt x="8920"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4" name="object 34"/>
          <p:cNvSpPr/>
          <p:nvPr/>
        </p:nvSpPr>
        <p:spPr>
          <a:xfrm>
            <a:off x="8426786" y="6350472"/>
            <a:ext cx="51430" cy="59822"/>
          </a:xfrm>
          <a:custGeom>
            <a:avLst/>
            <a:gdLst/>
            <a:ahLst/>
            <a:cxnLst/>
            <a:rect l="l" t="t" r="r" b="b"/>
            <a:pathLst>
              <a:path w="51430" h="59822">
                <a:moveTo>
                  <a:pt x="9356" y="18989"/>
                </a:moveTo>
                <a:lnTo>
                  <a:pt x="9792" y="10680"/>
                </a:lnTo>
                <a:lnTo>
                  <a:pt x="15690" y="8294"/>
                </a:lnTo>
                <a:lnTo>
                  <a:pt x="29637" y="8294"/>
                </a:lnTo>
                <a:lnTo>
                  <a:pt x="36407" y="9603"/>
                </a:lnTo>
                <a:lnTo>
                  <a:pt x="36407" y="24885"/>
                </a:lnTo>
                <a:lnTo>
                  <a:pt x="27458" y="24230"/>
                </a:lnTo>
                <a:lnTo>
                  <a:pt x="16998" y="26194"/>
                </a:lnTo>
                <a:lnTo>
                  <a:pt x="4039" y="30596"/>
                </a:lnTo>
                <a:lnTo>
                  <a:pt x="7612" y="36019"/>
                </a:lnTo>
                <a:lnTo>
                  <a:pt x="13075" y="33836"/>
                </a:lnTo>
                <a:lnTo>
                  <a:pt x="19177" y="32745"/>
                </a:lnTo>
                <a:lnTo>
                  <a:pt x="25511" y="31654"/>
                </a:lnTo>
                <a:lnTo>
                  <a:pt x="32485" y="31654"/>
                </a:lnTo>
                <a:lnTo>
                  <a:pt x="36175" y="28813"/>
                </a:lnTo>
                <a:lnTo>
                  <a:pt x="36175" y="43661"/>
                </a:lnTo>
                <a:lnTo>
                  <a:pt x="31177" y="51522"/>
                </a:lnTo>
                <a:lnTo>
                  <a:pt x="13075" y="51522"/>
                </a:lnTo>
                <a:lnTo>
                  <a:pt x="16562" y="59822"/>
                </a:lnTo>
                <a:lnTo>
                  <a:pt x="24639" y="59822"/>
                </a:lnTo>
                <a:lnTo>
                  <a:pt x="31613" y="56981"/>
                </a:lnTo>
                <a:lnTo>
                  <a:pt x="36843" y="50867"/>
                </a:lnTo>
                <a:lnTo>
                  <a:pt x="36843" y="57199"/>
                </a:lnTo>
                <a:lnTo>
                  <a:pt x="39894" y="59822"/>
                </a:lnTo>
                <a:lnTo>
                  <a:pt x="47739" y="59822"/>
                </a:lnTo>
                <a:lnTo>
                  <a:pt x="49686" y="59167"/>
                </a:lnTo>
                <a:lnTo>
                  <a:pt x="51430" y="58291"/>
                </a:lnTo>
                <a:lnTo>
                  <a:pt x="51430" y="50867"/>
                </a:lnTo>
                <a:lnTo>
                  <a:pt x="50122" y="51303"/>
                </a:lnTo>
                <a:lnTo>
                  <a:pt x="49250" y="51522"/>
                </a:lnTo>
                <a:lnTo>
                  <a:pt x="45560" y="51522"/>
                </a:lnTo>
                <a:lnTo>
                  <a:pt x="45560" y="15715"/>
                </a:lnTo>
                <a:lnTo>
                  <a:pt x="39223" y="3074"/>
                </a:lnTo>
                <a:lnTo>
                  <a:pt x="25498" y="12"/>
                </a:lnTo>
                <a:lnTo>
                  <a:pt x="24204" y="0"/>
                </a:lnTo>
                <a:lnTo>
                  <a:pt x="9869" y="2777"/>
                </a:lnTo>
                <a:lnTo>
                  <a:pt x="1137" y="12399"/>
                </a:lnTo>
                <a:lnTo>
                  <a:pt x="0" y="18989"/>
                </a:lnTo>
                <a:lnTo>
                  <a:pt x="9356" y="1898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5" name="object 35"/>
          <p:cNvSpPr/>
          <p:nvPr/>
        </p:nvSpPr>
        <p:spPr>
          <a:xfrm>
            <a:off x="8424607" y="6381068"/>
            <a:ext cx="18741" cy="29225"/>
          </a:xfrm>
          <a:custGeom>
            <a:avLst/>
            <a:gdLst/>
            <a:ahLst/>
            <a:cxnLst/>
            <a:rect l="l" t="t" r="r" b="b"/>
            <a:pathLst>
              <a:path w="18741" h="29225">
                <a:moveTo>
                  <a:pt x="9792" y="18743"/>
                </a:moveTo>
                <a:lnTo>
                  <a:pt x="9792" y="5423"/>
                </a:lnTo>
                <a:lnTo>
                  <a:pt x="6218" y="0"/>
                </a:lnTo>
                <a:lnTo>
                  <a:pt x="12" y="12274"/>
                </a:lnTo>
                <a:lnTo>
                  <a:pt x="0" y="24639"/>
                </a:lnTo>
                <a:lnTo>
                  <a:pt x="8484" y="29225"/>
                </a:lnTo>
                <a:lnTo>
                  <a:pt x="18741" y="29225"/>
                </a:lnTo>
                <a:lnTo>
                  <a:pt x="15254" y="20925"/>
                </a:lnTo>
                <a:lnTo>
                  <a:pt x="9792" y="1874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6" name="object 36"/>
          <p:cNvSpPr/>
          <p:nvPr/>
        </p:nvSpPr>
        <p:spPr>
          <a:xfrm>
            <a:off x="8476473" y="6334524"/>
            <a:ext cx="30509" cy="74457"/>
          </a:xfrm>
          <a:custGeom>
            <a:avLst/>
            <a:gdLst/>
            <a:ahLst/>
            <a:cxnLst/>
            <a:rect l="l" t="t" r="r" b="b"/>
            <a:pathLst>
              <a:path w="30509" h="74457">
                <a:moveTo>
                  <a:pt x="26150" y="66160"/>
                </a:moveTo>
                <a:lnTo>
                  <a:pt x="20281" y="66160"/>
                </a:lnTo>
                <a:lnTo>
                  <a:pt x="19177" y="65287"/>
                </a:lnTo>
                <a:lnTo>
                  <a:pt x="19177" y="25551"/>
                </a:lnTo>
                <a:lnTo>
                  <a:pt x="30509" y="25551"/>
                </a:lnTo>
                <a:lnTo>
                  <a:pt x="30509" y="17257"/>
                </a:lnTo>
                <a:lnTo>
                  <a:pt x="19177" y="17257"/>
                </a:lnTo>
                <a:lnTo>
                  <a:pt x="19177" y="0"/>
                </a:lnTo>
                <a:lnTo>
                  <a:pt x="9588" y="0"/>
                </a:lnTo>
                <a:lnTo>
                  <a:pt x="9588" y="17257"/>
                </a:lnTo>
                <a:lnTo>
                  <a:pt x="0" y="17257"/>
                </a:lnTo>
                <a:lnTo>
                  <a:pt x="0" y="25551"/>
                </a:lnTo>
                <a:lnTo>
                  <a:pt x="9588" y="25551"/>
                </a:lnTo>
                <a:lnTo>
                  <a:pt x="9588" y="72493"/>
                </a:lnTo>
                <a:lnTo>
                  <a:pt x="13511" y="74457"/>
                </a:lnTo>
                <a:lnTo>
                  <a:pt x="30509" y="74457"/>
                </a:lnTo>
                <a:lnTo>
                  <a:pt x="30509" y="66160"/>
                </a:lnTo>
                <a:lnTo>
                  <a:pt x="26150" y="6616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7" name="object 37"/>
          <p:cNvSpPr/>
          <p:nvPr/>
        </p:nvSpPr>
        <p:spPr>
          <a:xfrm>
            <a:off x="8518212" y="6331024"/>
            <a:ext cx="0" cy="77956"/>
          </a:xfrm>
          <a:custGeom>
            <a:avLst/>
            <a:gdLst/>
            <a:ahLst/>
            <a:cxnLst/>
            <a:rect l="l" t="t" r="r" b="b"/>
            <a:pathLst>
              <a:path h="77956">
                <a:moveTo>
                  <a:pt x="0" y="0"/>
                </a:moveTo>
                <a:lnTo>
                  <a:pt x="0" y="77956"/>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38" name="object 38"/>
          <p:cNvSpPr/>
          <p:nvPr/>
        </p:nvSpPr>
        <p:spPr>
          <a:xfrm>
            <a:off x="8557569" y="6350472"/>
            <a:ext cx="27894" cy="59822"/>
          </a:xfrm>
          <a:custGeom>
            <a:avLst/>
            <a:gdLst/>
            <a:ahLst/>
            <a:cxnLst/>
            <a:rect l="l" t="t" r="r" b="b"/>
            <a:pathLst>
              <a:path w="27894" h="59822">
                <a:moveTo>
                  <a:pt x="25146" y="15600"/>
                </a:moveTo>
                <a:lnTo>
                  <a:pt x="17007" y="5130"/>
                </a:lnTo>
                <a:lnTo>
                  <a:pt x="3633" y="180"/>
                </a:lnTo>
                <a:lnTo>
                  <a:pt x="0" y="0"/>
                </a:lnTo>
                <a:lnTo>
                  <a:pt x="0" y="8294"/>
                </a:lnTo>
                <a:lnTo>
                  <a:pt x="11751" y="12872"/>
                </a:lnTo>
                <a:lnTo>
                  <a:pt x="17665" y="26124"/>
                </a:lnTo>
                <a:lnTo>
                  <a:pt x="17869" y="29908"/>
                </a:lnTo>
                <a:lnTo>
                  <a:pt x="13569" y="44784"/>
                </a:lnTo>
                <a:lnTo>
                  <a:pt x="2772" y="51314"/>
                </a:lnTo>
                <a:lnTo>
                  <a:pt x="0" y="51522"/>
                </a:lnTo>
                <a:lnTo>
                  <a:pt x="0" y="59822"/>
                </a:lnTo>
                <a:lnTo>
                  <a:pt x="14504" y="56313"/>
                </a:lnTo>
                <a:lnTo>
                  <a:pt x="23809" y="46913"/>
                </a:lnTo>
                <a:lnTo>
                  <a:pt x="27759" y="33307"/>
                </a:lnTo>
                <a:lnTo>
                  <a:pt x="27894" y="29908"/>
                </a:lnTo>
                <a:lnTo>
                  <a:pt x="25146" y="1560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9" name="object 39"/>
          <p:cNvSpPr/>
          <p:nvPr/>
        </p:nvSpPr>
        <p:spPr>
          <a:xfrm>
            <a:off x="8529878" y="6350472"/>
            <a:ext cx="27690" cy="59822"/>
          </a:xfrm>
          <a:custGeom>
            <a:avLst/>
            <a:gdLst/>
            <a:ahLst/>
            <a:cxnLst/>
            <a:rect l="l" t="t" r="r" b="b"/>
            <a:pathLst>
              <a:path w="27690" h="59822">
                <a:moveTo>
                  <a:pt x="2759" y="44257"/>
                </a:moveTo>
                <a:lnTo>
                  <a:pt x="10908" y="54741"/>
                </a:lnTo>
                <a:lnTo>
                  <a:pt x="24252" y="59656"/>
                </a:lnTo>
                <a:lnTo>
                  <a:pt x="27690" y="59822"/>
                </a:lnTo>
                <a:lnTo>
                  <a:pt x="27690" y="51522"/>
                </a:lnTo>
                <a:lnTo>
                  <a:pt x="16066" y="46826"/>
                </a:lnTo>
                <a:lnTo>
                  <a:pt x="10211" y="33481"/>
                </a:lnTo>
                <a:lnTo>
                  <a:pt x="10024" y="29908"/>
                </a:lnTo>
                <a:lnTo>
                  <a:pt x="14343" y="14891"/>
                </a:lnTo>
                <a:lnTo>
                  <a:pt x="25088" y="8479"/>
                </a:lnTo>
                <a:lnTo>
                  <a:pt x="27690" y="8294"/>
                </a:lnTo>
                <a:lnTo>
                  <a:pt x="27690" y="0"/>
                </a:lnTo>
                <a:lnTo>
                  <a:pt x="13281" y="3530"/>
                </a:lnTo>
                <a:lnTo>
                  <a:pt x="4027" y="12986"/>
                </a:lnTo>
                <a:lnTo>
                  <a:pt x="122" y="26667"/>
                </a:lnTo>
                <a:lnTo>
                  <a:pt x="0" y="29908"/>
                </a:lnTo>
                <a:lnTo>
                  <a:pt x="2759" y="4425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0" name="object 40"/>
          <p:cNvSpPr/>
          <p:nvPr/>
        </p:nvSpPr>
        <p:spPr>
          <a:xfrm>
            <a:off x="8592001" y="6350472"/>
            <a:ext cx="47303" cy="58509"/>
          </a:xfrm>
          <a:custGeom>
            <a:avLst/>
            <a:gdLst/>
            <a:ahLst/>
            <a:cxnLst/>
            <a:rect l="l" t="t" r="r" b="b"/>
            <a:pathLst>
              <a:path w="47303" h="58509">
                <a:moveTo>
                  <a:pt x="8920" y="1309"/>
                </a:moveTo>
                <a:lnTo>
                  <a:pt x="0" y="1309"/>
                </a:lnTo>
                <a:lnTo>
                  <a:pt x="0" y="58509"/>
                </a:lnTo>
                <a:lnTo>
                  <a:pt x="9356" y="58509"/>
                </a:lnTo>
                <a:lnTo>
                  <a:pt x="9356" y="15933"/>
                </a:lnTo>
                <a:lnTo>
                  <a:pt x="15022" y="8294"/>
                </a:lnTo>
                <a:lnTo>
                  <a:pt x="33560" y="8294"/>
                </a:lnTo>
                <a:lnTo>
                  <a:pt x="37918" y="12656"/>
                </a:lnTo>
                <a:lnTo>
                  <a:pt x="37918" y="58509"/>
                </a:lnTo>
                <a:lnTo>
                  <a:pt x="47303" y="58509"/>
                </a:lnTo>
                <a:lnTo>
                  <a:pt x="47303" y="20735"/>
                </a:lnTo>
                <a:lnTo>
                  <a:pt x="47127" y="16815"/>
                </a:lnTo>
                <a:lnTo>
                  <a:pt x="42051" y="4622"/>
                </a:lnTo>
                <a:lnTo>
                  <a:pt x="27661" y="0"/>
                </a:lnTo>
                <a:lnTo>
                  <a:pt x="19380" y="0"/>
                </a:lnTo>
                <a:lnTo>
                  <a:pt x="13075" y="3259"/>
                </a:lnTo>
                <a:lnTo>
                  <a:pt x="9152" y="10243"/>
                </a:lnTo>
                <a:lnTo>
                  <a:pt x="8920" y="10243"/>
                </a:lnTo>
                <a:lnTo>
                  <a:pt x="8920"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1" name="object 41"/>
          <p:cNvSpPr/>
          <p:nvPr/>
        </p:nvSpPr>
        <p:spPr>
          <a:xfrm>
            <a:off x="8648226" y="6350472"/>
            <a:ext cx="51430" cy="59822"/>
          </a:xfrm>
          <a:custGeom>
            <a:avLst/>
            <a:gdLst/>
            <a:ahLst/>
            <a:cxnLst/>
            <a:rect l="l" t="t" r="r" b="b"/>
            <a:pathLst>
              <a:path w="51430" h="59822">
                <a:moveTo>
                  <a:pt x="9385" y="18989"/>
                </a:moveTo>
                <a:lnTo>
                  <a:pt x="9821" y="10680"/>
                </a:lnTo>
                <a:lnTo>
                  <a:pt x="15690" y="8294"/>
                </a:lnTo>
                <a:lnTo>
                  <a:pt x="29434" y="8294"/>
                </a:lnTo>
                <a:lnTo>
                  <a:pt x="36175" y="9603"/>
                </a:lnTo>
                <a:lnTo>
                  <a:pt x="36175" y="24885"/>
                </a:lnTo>
                <a:lnTo>
                  <a:pt x="27458" y="24230"/>
                </a:lnTo>
                <a:lnTo>
                  <a:pt x="16998" y="26194"/>
                </a:lnTo>
                <a:lnTo>
                  <a:pt x="4003" y="30554"/>
                </a:lnTo>
                <a:lnTo>
                  <a:pt x="7641" y="36019"/>
                </a:lnTo>
                <a:lnTo>
                  <a:pt x="12872" y="33836"/>
                </a:lnTo>
                <a:lnTo>
                  <a:pt x="19177" y="32745"/>
                </a:lnTo>
                <a:lnTo>
                  <a:pt x="25511" y="31654"/>
                </a:lnTo>
                <a:lnTo>
                  <a:pt x="32485" y="31654"/>
                </a:lnTo>
                <a:lnTo>
                  <a:pt x="36175" y="28813"/>
                </a:lnTo>
                <a:lnTo>
                  <a:pt x="36175" y="43661"/>
                </a:lnTo>
                <a:lnTo>
                  <a:pt x="31177" y="51522"/>
                </a:lnTo>
                <a:lnTo>
                  <a:pt x="12872" y="51522"/>
                </a:lnTo>
                <a:lnTo>
                  <a:pt x="16562" y="59822"/>
                </a:lnTo>
                <a:lnTo>
                  <a:pt x="24639" y="59822"/>
                </a:lnTo>
                <a:lnTo>
                  <a:pt x="31613" y="56981"/>
                </a:lnTo>
                <a:lnTo>
                  <a:pt x="36611" y="50867"/>
                </a:lnTo>
                <a:lnTo>
                  <a:pt x="36611" y="57199"/>
                </a:lnTo>
                <a:lnTo>
                  <a:pt x="39894" y="59822"/>
                </a:lnTo>
                <a:lnTo>
                  <a:pt x="47739" y="59822"/>
                </a:lnTo>
                <a:lnTo>
                  <a:pt x="49686" y="59167"/>
                </a:lnTo>
                <a:lnTo>
                  <a:pt x="51430" y="58291"/>
                </a:lnTo>
                <a:lnTo>
                  <a:pt x="51430" y="50867"/>
                </a:lnTo>
                <a:lnTo>
                  <a:pt x="50122" y="51303"/>
                </a:lnTo>
                <a:lnTo>
                  <a:pt x="49250" y="51522"/>
                </a:lnTo>
                <a:lnTo>
                  <a:pt x="45560" y="51522"/>
                </a:lnTo>
                <a:lnTo>
                  <a:pt x="45560" y="15715"/>
                </a:lnTo>
                <a:lnTo>
                  <a:pt x="39223" y="3074"/>
                </a:lnTo>
                <a:lnTo>
                  <a:pt x="25498" y="12"/>
                </a:lnTo>
                <a:lnTo>
                  <a:pt x="24204" y="0"/>
                </a:lnTo>
                <a:lnTo>
                  <a:pt x="9869" y="2777"/>
                </a:lnTo>
                <a:lnTo>
                  <a:pt x="1137" y="12399"/>
                </a:lnTo>
                <a:lnTo>
                  <a:pt x="0" y="18989"/>
                </a:lnTo>
                <a:lnTo>
                  <a:pt x="9385" y="1898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2" name="object 42"/>
          <p:cNvSpPr/>
          <p:nvPr/>
        </p:nvSpPr>
        <p:spPr>
          <a:xfrm>
            <a:off x="8645843" y="6381026"/>
            <a:ext cx="18944" cy="29267"/>
          </a:xfrm>
          <a:custGeom>
            <a:avLst/>
            <a:gdLst/>
            <a:ahLst/>
            <a:cxnLst/>
            <a:rect l="l" t="t" r="r" b="b"/>
            <a:pathLst>
              <a:path w="18944" h="29267">
                <a:moveTo>
                  <a:pt x="10024" y="18785"/>
                </a:moveTo>
                <a:lnTo>
                  <a:pt x="10024" y="5465"/>
                </a:lnTo>
                <a:lnTo>
                  <a:pt x="6386" y="0"/>
                </a:lnTo>
                <a:lnTo>
                  <a:pt x="20" y="12105"/>
                </a:lnTo>
                <a:lnTo>
                  <a:pt x="0" y="24681"/>
                </a:lnTo>
                <a:lnTo>
                  <a:pt x="8484" y="29267"/>
                </a:lnTo>
                <a:lnTo>
                  <a:pt x="18944" y="29267"/>
                </a:lnTo>
                <a:lnTo>
                  <a:pt x="15254" y="20967"/>
                </a:lnTo>
                <a:lnTo>
                  <a:pt x="10024" y="1878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3" name="object 43"/>
          <p:cNvSpPr/>
          <p:nvPr/>
        </p:nvSpPr>
        <p:spPr>
          <a:xfrm>
            <a:off x="8709143" y="6329926"/>
            <a:ext cx="0" cy="79055"/>
          </a:xfrm>
          <a:custGeom>
            <a:avLst/>
            <a:gdLst/>
            <a:ahLst/>
            <a:cxnLst/>
            <a:rect l="l" t="t" r="r" b="b"/>
            <a:pathLst>
              <a:path h="79055">
                <a:moveTo>
                  <a:pt x="0" y="0"/>
                </a:moveTo>
                <a:lnTo>
                  <a:pt x="0" y="79055"/>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44" name="object 44"/>
          <p:cNvSpPr/>
          <p:nvPr/>
        </p:nvSpPr>
        <p:spPr>
          <a:xfrm>
            <a:off x="8747192" y="6329926"/>
            <a:ext cx="54277" cy="80368"/>
          </a:xfrm>
          <a:custGeom>
            <a:avLst/>
            <a:gdLst/>
            <a:ahLst/>
            <a:cxnLst/>
            <a:rect l="l" t="t" r="r" b="b"/>
            <a:pathLst>
              <a:path w="54277" h="80368">
                <a:moveTo>
                  <a:pt x="44947" y="47139"/>
                </a:moveTo>
                <a:lnTo>
                  <a:pt x="45095" y="50454"/>
                </a:lnTo>
                <a:lnTo>
                  <a:pt x="41795" y="64203"/>
                </a:lnTo>
                <a:lnTo>
                  <a:pt x="30727" y="71836"/>
                </a:lnTo>
                <a:lnTo>
                  <a:pt x="27661" y="72068"/>
                </a:lnTo>
                <a:lnTo>
                  <a:pt x="14973" y="66396"/>
                </a:lnTo>
                <a:lnTo>
                  <a:pt x="10125" y="53397"/>
                </a:lnTo>
                <a:lnTo>
                  <a:pt x="10024" y="50890"/>
                </a:lnTo>
                <a:lnTo>
                  <a:pt x="3351" y="34391"/>
                </a:lnTo>
                <a:lnTo>
                  <a:pt x="35" y="48452"/>
                </a:lnTo>
                <a:lnTo>
                  <a:pt x="0" y="50232"/>
                </a:lnTo>
                <a:lnTo>
                  <a:pt x="2638" y="64576"/>
                </a:lnTo>
                <a:lnTo>
                  <a:pt x="10579" y="75342"/>
                </a:lnTo>
                <a:lnTo>
                  <a:pt x="23861" y="80271"/>
                </a:lnTo>
                <a:lnTo>
                  <a:pt x="26354" y="80368"/>
                </a:lnTo>
                <a:lnTo>
                  <a:pt x="34199" y="80368"/>
                </a:lnTo>
                <a:lnTo>
                  <a:pt x="41405" y="77527"/>
                </a:lnTo>
                <a:lnTo>
                  <a:pt x="44659" y="71195"/>
                </a:lnTo>
                <a:lnTo>
                  <a:pt x="44892" y="71195"/>
                </a:lnTo>
                <a:lnTo>
                  <a:pt x="44892" y="79055"/>
                </a:lnTo>
                <a:lnTo>
                  <a:pt x="54277" y="79055"/>
                </a:lnTo>
                <a:lnTo>
                  <a:pt x="54277" y="0"/>
                </a:lnTo>
                <a:lnTo>
                  <a:pt x="44892" y="0"/>
                </a:lnTo>
                <a:lnTo>
                  <a:pt x="44892" y="29480"/>
                </a:lnTo>
                <a:lnTo>
                  <a:pt x="44659" y="29480"/>
                </a:lnTo>
                <a:lnTo>
                  <a:pt x="40301" y="22728"/>
                </a:lnTo>
                <a:lnTo>
                  <a:pt x="32020" y="20546"/>
                </a:lnTo>
                <a:lnTo>
                  <a:pt x="26150" y="20546"/>
                </a:lnTo>
                <a:lnTo>
                  <a:pt x="13117" y="36804"/>
                </a:lnTo>
                <a:lnTo>
                  <a:pt x="23885" y="29084"/>
                </a:lnTo>
                <a:lnTo>
                  <a:pt x="27022" y="28840"/>
                </a:lnTo>
                <a:lnTo>
                  <a:pt x="40062" y="34254"/>
                </a:lnTo>
                <a:lnTo>
                  <a:pt x="44947" y="47139"/>
                </a:lnTo>
                <a:close/>
              </a:path>
              <a:path w="54277" h="80368">
                <a:moveTo>
                  <a:pt x="12056" y="24367"/>
                </a:moveTo>
                <a:lnTo>
                  <a:pt x="3351" y="34391"/>
                </a:lnTo>
                <a:lnTo>
                  <a:pt x="10024" y="50890"/>
                </a:lnTo>
                <a:lnTo>
                  <a:pt x="13117" y="36804"/>
                </a:lnTo>
                <a:lnTo>
                  <a:pt x="26150" y="20546"/>
                </a:lnTo>
                <a:lnTo>
                  <a:pt x="12056" y="2436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5" name="object 45"/>
          <p:cNvSpPr/>
          <p:nvPr/>
        </p:nvSpPr>
        <p:spPr>
          <a:xfrm>
            <a:off x="8811494" y="6351781"/>
            <a:ext cx="47274" cy="58512"/>
          </a:xfrm>
          <a:custGeom>
            <a:avLst/>
            <a:gdLst/>
            <a:ahLst/>
            <a:cxnLst/>
            <a:rect l="l" t="t" r="r" b="b"/>
            <a:pathLst>
              <a:path w="47274" h="58512">
                <a:moveTo>
                  <a:pt x="9356" y="0"/>
                </a:moveTo>
                <a:lnTo>
                  <a:pt x="0" y="0"/>
                </a:lnTo>
                <a:lnTo>
                  <a:pt x="0" y="37550"/>
                </a:lnTo>
                <a:lnTo>
                  <a:pt x="190" y="41628"/>
                </a:lnTo>
                <a:lnTo>
                  <a:pt x="5282" y="53837"/>
                </a:lnTo>
                <a:lnTo>
                  <a:pt x="19613" y="58512"/>
                </a:lnTo>
                <a:lnTo>
                  <a:pt x="27894" y="58512"/>
                </a:lnTo>
                <a:lnTo>
                  <a:pt x="34199" y="55235"/>
                </a:lnTo>
                <a:lnTo>
                  <a:pt x="38122" y="48029"/>
                </a:lnTo>
                <a:lnTo>
                  <a:pt x="38354" y="48029"/>
                </a:lnTo>
                <a:lnTo>
                  <a:pt x="38354" y="57199"/>
                </a:lnTo>
                <a:lnTo>
                  <a:pt x="47274" y="57199"/>
                </a:lnTo>
                <a:lnTo>
                  <a:pt x="47274" y="0"/>
                </a:lnTo>
                <a:lnTo>
                  <a:pt x="37918" y="0"/>
                </a:lnTo>
                <a:lnTo>
                  <a:pt x="37918" y="42570"/>
                </a:lnTo>
                <a:lnTo>
                  <a:pt x="32252" y="50212"/>
                </a:lnTo>
                <a:lnTo>
                  <a:pt x="13714" y="50212"/>
                </a:lnTo>
                <a:lnTo>
                  <a:pt x="9356" y="45629"/>
                </a:lnTo>
                <a:lnTo>
                  <a:pt x="9356"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6" name="object 46"/>
          <p:cNvSpPr/>
          <p:nvPr/>
        </p:nvSpPr>
        <p:spPr>
          <a:xfrm>
            <a:off x="8170682" y="6440644"/>
            <a:ext cx="54277" cy="80353"/>
          </a:xfrm>
          <a:custGeom>
            <a:avLst/>
            <a:gdLst/>
            <a:ahLst/>
            <a:cxnLst/>
            <a:rect l="l" t="t" r="r" b="b"/>
            <a:pathLst>
              <a:path w="54277" h="80353">
                <a:moveTo>
                  <a:pt x="44988" y="47261"/>
                </a:moveTo>
                <a:lnTo>
                  <a:pt x="45124" y="50439"/>
                </a:lnTo>
                <a:lnTo>
                  <a:pt x="41825" y="64189"/>
                </a:lnTo>
                <a:lnTo>
                  <a:pt x="30758" y="71824"/>
                </a:lnTo>
                <a:lnTo>
                  <a:pt x="27690" y="72056"/>
                </a:lnTo>
                <a:lnTo>
                  <a:pt x="14984" y="66391"/>
                </a:lnTo>
                <a:lnTo>
                  <a:pt x="10127" y="53404"/>
                </a:lnTo>
                <a:lnTo>
                  <a:pt x="10024" y="50876"/>
                </a:lnTo>
                <a:lnTo>
                  <a:pt x="3353" y="34371"/>
                </a:lnTo>
                <a:lnTo>
                  <a:pt x="36" y="48432"/>
                </a:lnTo>
                <a:lnTo>
                  <a:pt x="0" y="50221"/>
                </a:lnTo>
                <a:lnTo>
                  <a:pt x="2636" y="64557"/>
                </a:lnTo>
                <a:lnTo>
                  <a:pt x="10577" y="75320"/>
                </a:lnTo>
                <a:lnTo>
                  <a:pt x="23866" y="80255"/>
                </a:lnTo>
                <a:lnTo>
                  <a:pt x="26383" y="80353"/>
                </a:lnTo>
                <a:lnTo>
                  <a:pt x="34228" y="80353"/>
                </a:lnTo>
                <a:lnTo>
                  <a:pt x="41405" y="77513"/>
                </a:lnTo>
                <a:lnTo>
                  <a:pt x="44688" y="71183"/>
                </a:lnTo>
                <a:lnTo>
                  <a:pt x="44892" y="71183"/>
                </a:lnTo>
                <a:lnTo>
                  <a:pt x="44892" y="79043"/>
                </a:lnTo>
                <a:lnTo>
                  <a:pt x="54277" y="79043"/>
                </a:lnTo>
                <a:lnTo>
                  <a:pt x="54277" y="0"/>
                </a:lnTo>
                <a:lnTo>
                  <a:pt x="44892" y="0"/>
                </a:lnTo>
                <a:lnTo>
                  <a:pt x="44892" y="29477"/>
                </a:lnTo>
                <a:lnTo>
                  <a:pt x="44688" y="29477"/>
                </a:lnTo>
                <a:lnTo>
                  <a:pt x="40330" y="22708"/>
                </a:lnTo>
                <a:lnTo>
                  <a:pt x="32049" y="20525"/>
                </a:lnTo>
                <a:lnTo>
                  <a:pt x="26150" y="20525"/>
                </a:lnTo>
                <a:lnTo>
                  <a:pt x="13105" y="36850"/>
                </a:lnTo>
                <a:lnTo>
                  <a:pt x="23900" y="29093"/>
                </a:lnTo>
                <a:lnTo>
                  <a:pt x="27254" y="28822"/>
                </a:lnTo>
                <a:lnTo>
                  <a:pt x="40152" y="34283"/>
                </a:lnTo>
                <a:lnTo>
                  <a:pt x="44988" y="47261"/>
                </a:lnTo>
                <a:close/>
              </a:path>
              <a:path w="54277" h="80353">
                <a:moveTo>
                  <a:pt x="12058" y="24347"/>
                </a:moveTo>
                <a:lnTo>
                  <a:pt x="3353" y="34371"/>
                </a:lnTo>
                <a:lnTo>
                  <a:pt x="10024" y="50876"/>
                </a:lnTo>
                <a:lnTo>
                  <a:pt x="13105" y="36850"/>
                </a:lnTo>
                <a:lnTo>
                  <a:pt x="26150" y="20525"/>
                </a:lnTo>
                <a:lnTo>
                  <a:pt x="12058" y="2434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7" name="object 47"/>
          <p:cNvSpPr/>
          <p:nvPr/>
        </p:nvSpPr>
        <p:spPr>
          <a:xfrm>
            <a:off x="8231933" y="6438680"/>
            <a:ext cx="44852" cy="82317"/>
          </a:xfrm>
          <a:custGeom>
            <a:avLst/>
            <a:gdLst/>
            <a:ahLst/>
            <a:cxnLst/>
            <a:rect l="l" t="t" r="r" b="b"/>
            <a:pathLst>
              <a:path w="44852" h="82317">
                <a:moveTo>
                  <a:pt x="16329" y="30787"/>
                </a:moveTo>
                <a:lnTo>
                  <a:pt x="35507" y="30787"/>
                </a:lnTo>
                <a:lnTo>
                  <a:pt x="44852" y="30054"/>
                </a:lnTo>
                <a:lnTo>
                  <a:pt x="32597" y="23058"/>
                </a:lnTo>
                <a:lnTo>
                  <a:pt x="26790" y="22490"/>
                </a:lnTo>
                <a:lnTo>
                  <a:pt x="16329" y="30787"/>
                </a:lnTo>
                <a:close/>
              </a:path>
              <a:path w="44852" h="82317">
                <a:moveTo>
                  <a:pt x="28330" y="0"/>
                </a:moveTo>
                <a:lnTo>
                  <a:pt x="18944" y="15939"/>
                </a:lnTo>
                <a:lnTo>
                  <a:pt x="25918" y="15939"/>
                </a:lnTo>
                <a:lnTo>
                  <a:pt x="40533" y="0"/>
                </a:lnTo>
                <a:lnTo>
                  <a:pt x="28330" y="0"/>
                </a:lnTo>
                <a:close/>
              </a:path>
              <a:path w="44852" h="82317">
                <a:moveTo>
                  <a:pt x="35507" y="30787"/>
                </a:moveTo>
                <a:lnTo>
                  <a:pt x="42277" y="37992"/>
                </a:lnTo>
                <a:lnTo>
                  <a:pt x="42713" y="46944"/>
                </a:lnTo>
                <a:lnTo>
                  <a:pt x="9792" y="46944"/>
                </a:lnTo>
                <a:lnTo>
                  <a:pt x="10460" y="38210"/>
                </a:lnTo>
                <a:lnTo>
                  <a:pt x="16329" y="30787"/>
                </a:lnTo>
                <a:lnTo>
                  <a:pt x="26790" y="22490"/>
                </a:lnTo>
                <a:lnTo>
                  <a:pt x="13439" y="26009"/>
                </a:lnTo>
                <a:lnTo>
                  <a:pt x="4117" y="35591"/>
                </a:lnTo>
                <a:lnTo>
                  <a:pt x="74" y="49767"/>
                </a:lnTo>
                <a:lnTo>
                  <a:pt x="0" y="52185"/>
                </a:lnTo>
                <a:lnTo>
                  <a:pt x="2871" y="66923"/>
                </a:lnTo>
                <a:lnTo>
                  <a:pt x="10799" y="77400"/>
                </a:lnTo>
                <a:lnTo>
                  <a:pt x="23981" y="82174"/>
                </a:lnTo>
                <a:lnTo>
                  <a:pt x="27225" y="82317"/>
                </a:lnTo>
                <a:lnTo>
                  <a:pt x="40883" y="78952"/>
                </a:lnTo>
                <a:lnTo>
                  <a:pt x="49629" y="69267"/>
                </a:lnTo>
                <a:lnTo>
                  <a:pt x="51662" y="62883"/>
                </a:lnTo>
                <a:lnTo>
                  <a:pt x="42480" y="62883"/>
                </a:lnTo>
                <a:lnTo>
                  <a:pt x="40737" y="70307"/>
                </a:lnTo>
                <a:lnTo>
                  <a:pt x="35303" y="74020"/>
                </a:lnTo>
                <a:lnTo>
                  <a:pt x="27661" y="74020"/>
                </a:lnTo>
                <a:lnTo>
                  <a:pt x="14273" y="68631"/>
                </a:lnTo>
                <a:lnTo>
                  <a:pt x="9789" y="56144"/>
                </a:lnTo>
                <a:lnTo>
                  <a:pt x="9792" y="55241"/>
                </a:lnTo>
                <a:lnTo>
                  <a:pt x="52534" y="55241"/>
                </a:lnTo>
                <a:lnTo>
                  <a:pt x="51099" y="42043"/>
                </a:lnTo>
                <a:lnTo>
                  <a:pt x="44852" y="30054"/>
                </a:lnTo>
                <a:lnTo>
                  <a:pt x="35507" y="3078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8" name="object 48"/>
          <p:cNvSpPr/>
          <p:nvPr/>
        </p:nvSpPr>
        <p:spPr>
          <a:xfrm>
            <a:off x="8284235" y="6462480"/>
            <a:ext cx="52301" cy="57208"/>
          </a:xfrm>
          <a:custGeom>
            <a:avLst/>
            <a:gdLst/>
            <a:ahLst/>
            <a:cxnLst/>
            <a:rect l="l" t="t" r="r" b="b"/>
            <a:pathLst>
              <a:path w="52301" h="57208">
                <a:moveTo>
                  <a:pt x="31381" y="57208"/>
                </a:moveTo>
                <a:lnTo>
                  <a:pt x="52301" y="0"/>
                </a:lnTo>
                <a:lnTo>
                  <a:pt x="42509" y="0"/>
                </a:lnTo>
                <a:lnTo>
                  <a:pt x="26819" y="47599"/>
                </a:lnTo>
                <a:lnTo>
                  <a:pt x="26586" y="47599"/>
                </a:lnTo>
                <a:lnTo>
                  <a:pt x="10692" y="0"/>
                </a:lnTo>
                <a:lnTo>
                  <a:pt x="0" y="0"/>
                </a:lnTo>
                <a:lnTo>
                  <a:pt x="21356" y="57208"/>
                </a:lnTo>
                <a:lnTo>
                  <a:pt x="31381" y="5720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9" name="object 49"/>
          <p:cNvSpPr/>
          <p:nvPr/>
        </p:nvSpPr>
        <p:spPr>
          <a:xfrm>
            <a:off x="8337641" y="6461170"/>
            <a:ext cx="52737" cy="59827"/>
          </a:xfrm>
          <a:custGeom>
            <a:avLst/>
            <a:gdLst/>
            <a:ahLst/>
            <a:cxnLst/>
            <a:rect l="l" t="t" r="r" b="b"/>
            <a:pathLst>
              <a:path w="52737" h="59827">
                <a:moveTo>
                  <a:pt x="35536" y="8296"/>
                </a:moveTo>
                <a:lnTo>
                  <a:pt x="42277" y="15502"/>
                </a:lnTo>
                <a:lnTo>
                  <a:pt x="42713" y="24454"/>
                </a:lnTo>
                <a:lnTo>
                  <a:pt x="9792" y="24454"/>
                </a:lnTo>
                <a:lnTo>
                  <a:pt x="10460" y="15720"/>
                </a:lnTo>
                <a:lnTo>
                  <a:pt x="16329" y="8296"/>
                </a:lnTo>
                <a:lnTo>
                  <a:pt x="26790" y="0"/>
                </a:lnTo>
                <a:lnTo>
                  <a:pt x="13439" y="3519"/>
                </a:lnTo>
                <a:lnTo>
                  <a:pt x="4117" y="13101"/>
                </a:lnTo>
                <a:lnTo>
                  <a:pt x="74" y="27277"/>
                </a:lnTo>
                <a:lnTo>
                  <a:pt x="0" y="29695"/>
                </a:lnTo>
                <a:lnTo>
                  <a:pt x="2857" y="44384"/>
                </a:lnTo>
                <a:lnTo>
                  <a:pt x="10775" y="54850"/>
                </a:lnTo>
                <a:lnTo>
                  <a:pt x="23988" y="59667"/>
                </a:lnTo>
                <a:lnTo>
                  <a:pt x="27458" y="59827"/>
                </a:lnTo>
                <a:lnTo>
                  <a:pt x="40954" y="56457"/>
                </a:lnTo>
                <a:lnTo>
                  <a:pt x="49749" y="46758"/>
                </a:lnTo>
                <a:lnTo>
                  <a:pt x="51865" y="40393"/>
                </a:lnTo>
                <a:lnTo>
                  <a:pt x="42509" y="40393"/>
                </a:lnTo>
                <a:lnTo>
                  <a:pt x="40766" y="47817"/>
                </a:lnTo>
                <a:lnTo>
                  <a:pt x="35303" y="51530"/>
                </a:lnTo>
                <a:lnTo>
                  <a:pt x="27690" y="51530"/>
                </a:lnTo>
                <a:lnTo>
                  <a:pt x="14284" y="46149"/>
                </a:lnTo>
                <a:lnTo>
                  <a:pt x="9790" y="33676"/>
                </a:lnTo>
                <a:lnTo>
                  <a:pt x="9792" y="32751"/>
                </a:lnTo>
                <a:lnTo>
                  <a:pt x="52737" y="32751"/>
                </a:lnTo>
                <a:lnTo>
                  <a:pt x="51158" y="19513"/>
                </a:lnTo>
                <a:lnTo>
                  <a:pt x="44809" y="7502"/>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0" name="object 50"/>
          <p:cNvSpPr/>
          <p:nvPr/>
        </p:nvSpPr>
        <p:spPr>
          <a:xfrm>
            <a:off x="8353970" y="6461170"/>
            <a:ext cx="28479" cy="8296"/>
          </a:xfrm>
          <a:custGeom>
            <a:avLst/>
            <a:gdLst/>
            <a:ahLst/>
            <a:cxnLst/>
            <a:rect l="l" t="t" r="r" b="b"/>
            <a:pathLst>
              <a:path w="28479" h="8296">
                <a:moveTo>
                  <a:pt x="0" y="8296"/>
                </a:moveTo>
                <a:lnTo>
                  <a:pt x="19206" y="8296"/>
                </a:lnTo>
                <a:lnTo>
                  <a:pt x="28479" y="7502"/>
                </a:lnTo>
                <a:lnTo>
                  <a:pt x="16124" y="539"/>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1" name="object 51"/>
          <p:cNvSpPr/>
          <p:nvPr/>
        </p:nvSpPr>
        <p:spPr>
          <a:xfrm>
            <a:off x="8400838" y="6440644"/>
            <a:ext cx="0" cy="79043"/>
          </a:xfrm>
          <a:custGeom>
            <a:avLst/>
            <a:gdLst/>
            <a:ahLst/>
            <a:cxnLst/>
            <a:rect l="l" t="t" r="r" b="b"/>
            <a:pathLst>
              <a:path h="79043">
                <a:moveTo>
                  <a:pt x="0" y="0"/>
                </a:moveTo>
                <a:lnTo>
                  <a:pt x="0" y="79043"/>
                </a:lnTo>
              </a:path>
            </a:pathLst>
          </a:custGeom>
          <a:ln w="10858">
            <a:solidFill>
              <a:srgbClr val="000000"/>
            </a:solidFill>
          </a:ln>
        </p:spPr>
        <p:txBody>
          <a:bodyPr wrap="square" lIns="0" tIns="0" rIns="0" bIns="0" rtlCol="0">
            <a:noAutofit/>
          </a:bodyPr>
          <a:lstStyle/>
          <a:p>
            <a:pPr defTabSz="457200"/>
            <a:endParaRPr>
              <a:solidFill>
                <a:prstClr val="black"/>
              </a:solidFill>
            </a:endParaRPr>
          </a:p>
        </p:txBody>
      </p:sp>
      <p:sp>
        <p:nvSpPr>
          <p:cNvPr id="52" name="object 52"/>
          <p:cNvSpPr/>
          <p:nvPr/>
        </p:nvSpPr>
        <p:spPr>
          <a:xfrm>
            <a:off x="8440297" y="6461170"/>
            <a:ext cx="27690" cy="59827"/>
          </a:xfrm>
          <a:custGeom>
            <a:avLst/>
            <a:gdLst/>
            <a:ahLst/>
            <a:cxnLst/>
            <a:rect l="l" t="t" r="r" b="b"/>
            <a:pathLst>
              <a:path w="27690" h="59827">
                <a:moveTo>
                  <a:pt x="24931" y="15563"/>
                </a:moveTo>
                <a:lnTo>
                  <a:pt x="16781" y="5079"/>
                </a:lnTo>
                <a:lnTo>
                  <a:pt x="3438" y="165"/>
                </a:lnTo>
                <a:lnTo>
                  <a:pt x="0" y="0"/>
                </a:lnTo>
                <a:lnTo>
                  <a:pt x="0" y="8296"/>
                </a:lnTo>
                <a:lnTo>
                  <a:pt x="11668" y="12876"/>
                </a:lnTo>
                <a:lnTo>
                  <a:pt x="17659" y="26127"/>
                </a:lnTo>
                <a:lnTo>
                  <a:pt x="17869" y="29913"/>
                </a:lnTo>
                <a:lnTo>
                  <a:pt x="13501" y="44792"/>
                </a:lnTo>
                <a:lnTo>
                  <a:pt x="2727" y="51322"/>
                </a:lnTo>
                <a:lnTo>
                  <a:pt x="0" y="51530"/>
                </a:lnTo>
                <a:lnTo>
                  <a:pt x="0" y="59827"/>
                </a:lnTo>
                <a:lnTo>
                  <a:pt x="14407" y="56252"/>
                </a:lnTo>
                <a:lnTo>
                  <a:pt x="23662" y="46743"/>
                </a:lnTo>
                <a:lnTo>
                  <a:pt x="27568" y="33121"/>
                </a:lnTo>
                <a:lnTo>
                  <a:pt x="27690" y="29913"/>
                </a:lnTo>
                <a:lnTo>
                  <a:pt x="24931" y="1556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3" name="object 53"/>
          <p:cNvSpPr/>
          <p:nvPr/>
        </p:nvSpPr>
        <p:spPr>
          <a:xfrm>
            <a:off x="8412606" y="6461170"/>
            <a:ext cx="27690" cy="59827"/>
          </a:xfrm>
          <a:custGeom>
            <a:avLst/>
            <a:gdLst/>
            <a:ahLst/>
            <a:cxnLst/>
            <a:rect l="l" t="t" r="r" b="b"/>
            <a:pathLst>
              <a:path w="27690" h="59827">
                <a:moveTo>
                  <a:pt x="2759" y="44166"/>
                </a:moveTo>
                <a:lnTo>
                  <a:pt x="10908" y="54689"/>
                </a:lnTo>
                <a:lnTo>
                  <a:pt x="24252" y="59660"/>
                </a:lnTo>
                <a:lnTo>
                  <a:pt x="27690" y="59827"/>
                </a:lnTo>
                <a:lnTo>
                  <a:pt x="27690" y="51530"/>
                </a:lnTo>
                <a:lnTo>
                  <a:pt x="16066" y="46835"/>
                </a:lnTo>
                <a:lnTo>
                  <a:pt x="10211" y="33490"/>
                </a:lnTo>
                <a:lnTo>
                  <a:pt x="10024" y="29913"/>
                </a:lnTo>
                <a:lnTo>
                  <a:pt x="14342" y="14896"/>
                </a:lnTo>
                <a:lnTo>
                  <a:pt x="25086" y="8482"/>
                </a:lnTo>
                <a:lnTo>
                  <a:pt x="27690" y="8296"/>
                </a:lnTo>
                <a:lnTo>
                  <a:pt x="27690" y="0"/>
                </a:lnTo>
                <a:lnTo>
                  <a:pt x="13282" y="3530"/>
                </a:lnTo>
                <a:lnTo>
                  <a:pt x="4028" y="12987"/>
                </a:lnTo>
                <a:lnTo>
                  <a:pt x="122" y="26668"/>
                </a:lnTo>
                <a:lnTo>
                  <a:pt x="0" y="29913"/>
                </a:lnTo>
                <a:lnTo>
                  <a:pt x="2759" y="4416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4" name="object 54"/>
          <p:cNvSpPr/>
          <p:nvPr/>
        </p:nvSpPr>
        <p:spPr>
          <a:xfrm>
            <a:off x="8474962" y="6507252"/>
            <a:ext cx="30554" cy="59827"/>
          </a:xfrm>
          <a:custGeom>
            <a:avLst/>
            <a:gdLst/>
            <a:ahLst/>
            <a:cxnLst/>
            <a:rect l="l" t="t" r="r" b="b"/>
            <a:pathLst>
              <a:path w="30554" h="59827">
                <a:moveTo>
                  <a:pt x="9588" y="4793"/>
                </a:moveTo>
                <a:lnTo>
                  <a:pt x="13947" y="11562"/>
                </a:lnTo>
                <a:lnTo>
                  <a:pt x="22228" y="13745"/>
                </a:lnTo>
                <a:lnTo>
                  <a:pt x="28097" y="13745"/>
                </a:lnTo>
                <a:lnTo>
                  <a:pt x="30554" y="5171"/>
                </a:lnTo>
                <a:lnTo>
                  <a:pt x="27225" y="5448"/>
                </a:lnTo>
                <a:lnTo>
                  <a:pt x="14238" y="0"/>
                </a:lnTo>
                <a:lnTo>
                  <a:pt x="9588" y="4793"/>
                </a:lnTo>
                <a:close/>
              </a:path>
              <a:path w="30554" h="59827">
                <a:moveTo>
                  <a:pt x="23710" y="-37586"/>
                </a:moveTo>
                <a:lnTo>
                  <a:pt x="26586" y="-37785"/>
                </a:lnTo>
                <a:lnTo>
                  <a:pt x="39327" y="-32147"/>
                </a:lnTo>
                <a:lnTo>
                  <a:pt x="44137" y="-19150"/>
                </a:lnTo>
                <a:lnTo>
                  <a:pt x="44223" y="-16823"/>
                </a:lnTo>
                <a:lnTo>
                  <a:pt x="41171" y="-2628"/>
                </a:lnTo>
                <a:lnTo>
                  <a:pt x="30554" y="5171"/>
                </a:lnTo>
                <a:lnTo>
                  <a:pt x="28097" y="13745"/>
                </a:lnTo>
                <a:lnTo>
                  <a:pt x="42143" y="9900"/>
                </a:lnTo>
                <a:lnTo>
                  <a:pt x="50845" y="-153"/>
                </a:lnTo>
                <a:lnTo>
                  <a:pt x="54204" y="-14189"/>
                </a:lnTo>
                <a:lnTo>
                  <a:pt x="54248" y="-16168"/>
                </a:lnTo>
                <a:lnTo>
                  <a:pt x="51588" y="-30511"/>
                </a:lnTo>
                <a:lnTo>
                  <a:pt x="43580" y="-41190"/>
                </a:lnTo>
                <a:lnTo>
                  <a:pt x="30187" y="-46002"/>
                </a:lnTo>
                <a:lnTo>
                  <a:pt x="27894" y="-46082"/>
                </a:lnTo>
                <a:lnTo>
                  <a:pt x="20048" y="-46082"/>
                </a:lnTo>
                <a:lnTo>
                  <a:pt x="12842" y="-43463"/>
                </a:lnTo>
                <a:lnTo>
                  <a:pt x="9588" y="-37130"/>
                </a:lnTo>
                <a:lnTo>
                  <a:pt x="9356" y="-37130"/>
                </a:lnTo>
                <a:lnTo>
                  <a:pt x="9356" y="-44772"/>
                </a:lnTo>
                <a:lnTo>
                  <a:pt x="0" y="-44772"/>
                </a:lnTo>
                <a:lnTo>
                  <a:pt x="0" y="34271"/>
                </a:lnTo>
                <a:lnTo>
                  <a:pt x="9356" y="34271"/>
                </a:lnTo>
                <a:lnTo>
                  <a:pt x="9356" y="4793"/>
                </a:lnTo>
                <a:lnTo>
                  <a:pt x="9588" y="4793"/>
                </a:lnTo>
                <a:lnTo>
                  <a:pt x="14238" y="0"/>
                </a:lnTo>
                <a:lnTo>
                  <a:pt x="9318" y="-12887"/>
                </a:lnTo>
                <a:lnTo>
                  <a:pt x="9152" y="-16386"/>
                </a:lnTo>
                <a:lnTo>
                  <a:pt x="12495" y="-30113"/>
                </a:lnTo>
                <a:lnTo>
                  <a:pt x="23710" y="-3758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5" name="object 55"/>
          <p:cNvSpPr/>
          <p:nvPr/>
        </p:nvSpPr>
        <p:spPr>
          <a:xfrm>
            <a:off x="8536184" y="6507259"/>
            <a:ext cx="30427" cy="59827"/>
          </a:xfrm>
          <a:custGeom>
            <a:avLst/>
            <a:gdLst/>
            <a:ahLst/>
            <a:cxnLst/>
            <a:rect l="l" t="t" r="r" b="b"/>
            <a:pathLst>
              <a:path w="30427" h="59827">
                <a:moveTo>
                  <a:pt x="9617" y="4787"/>
                </a:moveTo>
                <a:lnTo>
                  <a:pt x="13743" y="11556"/>
                </a:lnTo>
                <a:lnTo>
                  <a:pt x="22257" y="13739"/>
                </a:lnTo>
                <a:lnTo>
                  <a:pt x="27923" y="13739"/>
                </a:lnTo>
                <a:lnTo>
                  <a:pt x="30427" y="5164"/>
                </a:lnTo>
                <a:lnTo>
                  <a:pt x="27051" y="5442"/>
                </a:lnTo>
                <a:lnTo>
                  <a:pt x="14140" y="0"/>
                </a:lnTo>
                <a:lnTo>
                  <a:pt x="9617" y="4787"/>
                </a:lnTo>
                <a:close/>
              </a:path>
              <a:path w="30427" h="59827">
                <a:moveTo>
                  <a:pt x="23554" y="-37593"/>
                </a:moveTo>
                <a:lnTo>
                  <a:pt x="26383" y="-37791"/>
                </a:lnTo>
                <a:lnTo>
                  <a:pt x="39131" y="-32161"/>
                </a:lnTo>
                <a:lnTo>
                  <a:pt x="43960" y="-19176"/>
                </a:lnTo>
                <a:lnTo>
                  <a:pt x="44049" y="-16829"/>
                </a:lnTo>
                <a:lnTo>
                  <a:pt x="41066" y="-2635"/>
                </a:lnTo>
                <a:lnTo>
                  <a:pt x="30427" y="5164"/>
                </a:lnTo>
                <a:lnTo>
                  <a:pt x="27923" y="13739"/>
                </a:lnTo>
                <a:lnTo>
                  <a:pt x="42059" y="9893"/>
                </a:lnTo>
                <a:lnTo>
                  <a:pt x="50721" y="-159"/>
                </a:lnTo>
                <a:lnTo>
                  <a:pt x="54030" y="-14195"/>
                </a:lnTo>
                <a:lnTo>
                  <a:pt x="54074" y="-16174"/>
                </a:lnTo>
                <a:lnTo>
                  <a:pt x="51415" y="-30511"/>
                </a:lnTo>
                <a:lnTo>
                  <a:pt x="43409" y="-41189"/>
                </a:lnTo>
                <a:lnTo>
                  <a:pt x="30010" y="-46007"/>
                </a:lnTo>
                <a:lnTo>
                  <a:pt x="27690" y="-46088"/>
                </a:lnTo>
                <a:lnTo>
                  <a:pt x="19845" y="-46088"/>
                </a:lnTo>
                <a:lnTo>
                  <a:pt x="12668" y="-43469"/>
                </a:lnTo>
                <a:lnTo>
                  <a:pt x="9617" y="-37137"/>
                </a:lnTo>
                <a:lnTo>
                  <a:pt x="9385" y="-37137"/>
                </a:lnTo>
                <a:lnTo>
                  <a:pt x="9385" y="-44779"/>
                </a:lnTo>
                <a:lnTo>
                  <a:pt x="0" y="-44779"/>
                </a:lnTo>
                <a:lnTo>
                  <a:pt x="0" y="34264"/>
                </a:lnTo>
                <a:lnTo>
                  <a:pt x="9385" y="34264"/>
                </a:lnTo>
                <a:lnTo>
                  <a:pt x="9385" y="4787"/>
                </a:lnTo>
                <a:lnTo>
                  <a:pt x="9617" y="4787"/>
                </a:lnTo>
                <a:lnTo>
                  <a:pt x="14140" y="0"/>
                </a:lnTo>
                <a:lnTo>
                  <a:pt x="9123" y="-12874"/>
                </a:lnTo>
                <a:lnTo>
                  <a:pt x="8949" y="-16393"/>
                </a:lnTo>
                <a:lnTo>
                  <a:pt x="12371" y="-30120"/>
                </a:lnTo>
                <a:lnTo>
                  <a:pt x="23554" y="-3759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6" name="object 56"/>
          <p:cNvSpPr/>
          <p:nvPr/>
        </p:nvSpPr>
        <p:spPr>
          <a:xfrm>
            <a:off x="8593745" y="6461170"/>
            <a:ext cx="52737" cy="59827"/>
          </a:xfrm>
          <a:custGeom>
            <a:avLst/>
            <a:gdLst/>
            <a:ahLst/>
            <a:cxnLst/>
            <a:rect l="l" t="t" r="r" b="b"/>
            <a:pathLst>
              <a:path w="52737" h="59827">
                <a:moveTo>
                  <a:pt x="35739" y="8296"/>
                </a:moveTo>
                <a:lnTo>
                  <a:pt x="42277" y="15502"/>
                </a:lnTo>
                <a:lnTo>
                  <a:pt x="42713" y="24454"/>
                </a:lnTo>
                <a:lnTo>
                  <a:pt x="10024" y="24454"/>
                </a:lnTo>
                <a:lnTo>
                  <a:pt x="10663" y="15720"/>
                </a:lnTo>
                <a:lnTo>
                  <a:pt x="16562" y="8296"/>
                </a:lnTo>
                <a:lnTo>
                  <a:pt x="26790" y="0"/>
                </a:lnTo>
                <a:lnTo>
                  <a:pt x="13543" y="3519"/>
                </a:lnTo>
                <a:lnTo>
                  <a:pt x="4176" y="13101"/>
                </a:lnTo>
                <a:lnTo>
                  <a:pt x="75" y="27277"/>
                </a:lnTo>
                <a:lnTo>
                  <a:pt x="0" y="29695"/>
                </a:lnTo>
                <a:lnTo>
                  <a:pt x="2948" y="44384"/>
                </a:lnTo>
                <a:lnTo>
                  <a:pt x="10829" y="54850"/>
                </a:lnTo>
                <a:lnTo>
                  <a:pt x="23991" y="59667"/>
                </a:lnTo>
                <a:lnTo>
                  <a:pt x="27458" y="59827"/>
                </a:lnTo>
                <a:lnTo>
                  <a:pt x="41054" y="56457"/>
                </a:lnTo>
                <a:lnTo>
                  <a:pt x="49769" y="46758"/>
                </a:lnTo>
                <a:lnTo>
                  <a:pt x="51865" y="40393"/>
                </a:lnTo>
                <a:lnTo>
                  <a:pt x="42509" y="40393"/>
                </a:lnTo>
                <a:lnTo>
                  <a:pt x="40969" y="47817"/>
                </a:lnTo>
                <a:lnTo>
                  <a:pt x="35536" y="51530"/>
                </a:lnTo>
                <a:lnTo>
                  <a:pt x="27894" y="51530"/>
                </a:lnTo>
                <a:lnTo>
                  <a:pt x="14441" y="46262"/>
                </a:lnTo>
                <a:lnTo>
                  <a:pt x="10002" y="34002"/>
                </a:lnTo>
                <a:lnTo>
                  <a:pt x="10024" y="32751"/>
                </a:lnTo>
                <a:lnTo>
                  <a:pt x="52737" y="32751"/>
                </a:lnTo>
                <a:lnTo>
                  <a:pt x="51286" y="19605"/>
                </a:lnTo>
                <a:lnTo>
                  <a:pt x="45004" y="7643"/>
                </a:lnTo>
                <a:lnTo>
                  <a:pt x="35739"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7" name="object 57"/>
          <p:cNvSpPr/>
          <p:nvPr/>
        </p:nvSpPr>
        <p:spPr>
          <a:xfrm>
            <a:off x="8610307" y="6461170"/>
            <a:ext cx="28441" cy="8296"/>
          </a:xfrm>
          <a:custGeom>
            <a:avLst/>
            <a:gdLst/>
            <a:ahLst/>
            <a:cxnLst/>
            <a:rect l="l" t="t" r="r" b="b"/>
            <a:pathLst>
              <a:path w="28441" h="8296">
                <a:moveTo>
                  <a:pt x="0" y="8296"/>
                </a:moveTo>
                <a:lnTo>
                  <a:pt x="19177" y="8296"/>
                </a:lnTo>
                <a:lnTo>
                  <a:pt x="28441" y="7643"/>
                </a:lnTo>
                <a:lnTo>
                  <a:pt x="16226" y="607"/>
                </a:lnTo>
                <a:lnTo>
                  <a:pt x="10227"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8" name="object 58"/>
          <p:cNvSpPr/>
          <p:nvPr/>
        </p:nvSpPr>
        <p:spPr>
          <a:xfrm>
            <a:off x="8651712" y="6461170"/>
            <a:ext cx="80225" cy="58518"/>
          </a:xfrm>
          <a:custGeom>
            <a:avLst/>
            <a:gdLst/>
            <a:ahLst/>
            <a:cxnLst/>
            <a:rect l="l" t="t" r="r" b="b"/>
            <a:pathLst>
              <a:path w="80225" h="58518">
                <a:moveTo>
                  <a:pt x="8949" y="1309"/>
                </a:moveTo>
                <a:lnTo>
                  <a:pt x="0" y="1309"/>
                </a:lnTo>
                <a:lnTo>
                  <a:pt x="0" y="58518"/>
                </a:lnTo>
                <a:lnTo>
                  <a:pt x="9385" y="58518"/>
                </a:lnTo>
                <a:lnTo>
                  <a:pt x="9385" y="18558"/>
                </a:lnTo>
                <a:lnTo>
                  <a:pt x="13511" y="8296"/>
                </a:lnTo>
                <a:lnTo>
                  <a:pt x="33124" y="8296"/>
                </a:lnTo>
                <a:lnTo>
                  <a:pt x="35536" y="13535"/>
                </a:lnTo>
                <a:lnTo>
                  <a:pt x="35536" y="58518"/>
                </a:lnTo>
                <a:lnTo>
                  <a:pt x="44892" y="58518"/>
                </a:lnTo>
                <a:lnTo>
                  <a:pt x="44892" y="13974"/>
                </a:lnTo>
                <a:lnTo>
                  <a:pt x="50790" y="8296"/>
                </a:lnTo>
                <a:lnTo>
                  <a:pt x="68892" y="8296"/>
                </a:lnTo>
                <a:lnTo>
                  <a:pt x="70839" y="13756"/>
                </a:lnTo>
                <a:lnTo>
                  <a:pt x="70839" y="58518"/>
                </a:lnTo>
                <a:lnTo>
                  <a:pt x="80225" y="58518"/>
                </a:lnTo>
                <a:lnTo>
                  <a:pt x="80225" y="4583"/>
                </a:lnTo>
                <a:lnTo>
                  <a:pt x="72583" y="0"/>
                </a:lnTo>
                <a:lnTo>
                  <a:pt x="53841" y="0"/>
                </a:lnTo>
                <a:lnTo>
                  <a:pt x="47071" y="3492"/>
                </a:lnTo>
                <a:lnTo>
                  <a:pt x="43381" y="9606"/>
                </a:lnTo>
                <a:lnTo>
                  <a:pt x="40969" y="2619"/>
                </a:lnTo>
                <a:lnTo>
                  <a:pt x="34664" y="0"/>
                </a:lnTo>
                <a:lnTo>
                  <a:pt x="19845" y="0"/>
                </a:lnTo>
                <a:lnTo>
                  <a:pt x="13307" y="3273"/>
                </a:lnTo>
                <a:lnTo>
                  <a:pt x="9152" y="9606"/>
                </a:lnTo>
                <a:lnTo>
                  <a:pt x="8949" y="9606"/>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9" name="object 59"/>
          <p:cNvSpPr/>
          <p:nvPr/>
        </p:nvSpPr>
        <p:spPr>
          <a:xfrm>
            <a:off x="8738475" y="6461170"/>
            <a:ext cx="52737" cy="59827"/>
          </a:xfrm>
          <a:custGeom>
            <a:avLst/>
            <a:gdLst/>
            <a:ahLst/>
            <a:cxnLst/>
            <a:rect l="l" t="t" r="r" b="b"/>
            <a:pathLst>
              <a:path w="52737" h="59827">
                <a:moveTo>
                  <a:pt x="35739" y="8296"/>
                </a:moveTo>
                <a:lnTo>
                  <a:pt x="42277" y="15502"/>
                </a:lnTo>
                <a:lnTo>
                  <a:pt x="42713" y="24454"/>
                </a:lnTo>
                <a:lnTo>
                  <a:pt x="10024" y="24454"/>
                </a:lnTo>
                <a:lnTo>
                  <a:pt x="10663" y="15720"/>
                </a:lnTo>
                <a:lnTo>
                  <a:pt x="16562" y="8296"/>
                </a:lnTo>
                <a:lnTo>
                  <a:pt x="26790" y="0"/>
                </a:lnTo>
                <a:lnTo>
                  <a:pt x="13543" y="3519"/>
                </a:lnTo>
                <a:lnTo>
                  <a:pt x="4176" y="13101"/>
                </a:lnTo>
                <a:lnTo>
                  <a:pt x="75" y="27277"/>
                </a:lnTo>
                <a:lnTo>
                  <a:pt x="0" y="29695"/>
                </a:lnTo>
                <a:lnTo>
                  <a:pt x="2948" y="44384"/>
                </a:lnTo>
                <a:lnTo>
                  <a:pt x="10829" y="54850"/>
                </a:lnTo>
                <a:lnTo>
                  <a:pt x="23991" y="59667"/>
                </a:lnTo>
                <a:lnTo>
                  <a:pt x="27458" y="59827"/>
                </a:lnTo>
                <a:lnTo>
                  <a:pt x="41041" y="56457"/>
                </a:lnTo>
                <a:lnTo>
                  <a:pt x="49766" y="46758"/>
                </a:lnTo>
                <a:lnTo>
                  <a:pt x="51865" y="40393"/>
                </a:lnTo>
                <a:lnTo>
                  <a:pt x="42480" y="40393"/>
                </a:lnTo>
                <a:lnTo>
                  <a:pt x="40969" y="47817"/>
                </a:lnTo>
                <a:lnTo>
                  <a:pt x="35507" y="51530"/>
                </a:lnTo>
                <a:lnTo>
                  <a:pt x="27894" y="51530"/>
                </a:lnTo>
                <a:lnTo>
                  <a:pt x="14441" y="46262"/>
                </a:lnTo>
                <a:lnTo>
                  <a:pt x="10002" y="34002"/>
                </a:lnTo>
                <a:lnTo>
                  <a:pt x="10024" y="32751"/>
                </a:lnTo>
                <a:lnTo>
                  <a:pt x="52737" y="32751"/>
                </a:lnTo>
                <a:lnTo>
                  <a:pt x="51270" y="19594"/>
                </a:lnTo>
                <a:lnTo>
                  <a:pt x="44979" y="7626"/>
                </a:lnTo>
                <a:lnTo>
                  <a:pt x="35739"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0" name="object 60"/>
          <p:cNvSpPr/>
          <p:nvPr/>
        </p:nvSpPr>
        <p:spPr>
          <a:xfrm>
            <a:off x="8755037" y="6461170"/>
            <a:ext cx="28417" cy="8296"/>
          </a:xfrm>
          <a:custGeom>
            <a:avLst/>
            <a:gdLst/>
            <a:ahLst/>
            <a:cxnLst/>
            <a:rect l="l" t="t" r="r" b="b"/>
            <a:pathLst>
              <a:path w="28417" h="8296">
                <a:moveTo>
                  <a:pt x="0" y="8296"/>
                </a:moveTo>
                <a:lnTo>
                  <a:pt x="19177" y="8296"/>
                </a:lnTo>
                <a:lnTo>
                  <a:pt x="28417" y="7626"/>
                </a:lnTo>
                <a:lnTo>
                  <a:pt x="16184" y="598"/>
                </a:lnTo>
                <a:lnTo>
                  <a:pt x="10227"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1" name="object 61"/>
          <p:cNvSpPr/>
          <p:nvPr/>
        </p:nvSpPr>
        <p:spPr>
          <a:xfrm>
            <a:off x="8796443" y="6461170"/>
            <a:ext cx="47303" cy="58518"/>
          </a:xfrm>
          <a:custGeom>
            <a:avLst/>
            <a:gdLst/>
            <a:ahLst/>
            <a:cxnLst/>
            <a:rect l="l" t="t" r="r" b="b"/>
            <a:pathLst>
              <a:path w="47303" h="58518">
                <a:moveTo>
                  <a:pt x="8949" y="1309"/>
                </a:moveTo>
                <a:lnTo>
                  <a:pt x="0" y="1309"/>
                </a:lnTo>
                <a:lnTo>
                  <a:pt x="0" y="58518"/>
                </a:lnTo>
                <a:lnTo>
                  <a:pt x="9588" y="58518"/>
                </a:lnTo>
                <a:lnTo>
                  <a:pt x="9588" y="15939"/>
                </a:lnTo>
                <a:lnTo>
                  <a:pt x="15051" y="8296"/>
                </a:lnTo>
                <a:lnTo>
                  <a:pt x="33560" y="8296"/>
                </a:lnTo>
                <a:lnTo>
                  <a:pt x="37918" y="12662"/>
                </a:lnTo>
                <a:lnTo>
                  <a:pt x="37918" y="58518"/>
                </a:lnTo>
                <a:lnTo>
                  <a:pt x="47303" y="58518"/>
                </a:lnTo>
                <a:lnTo>
                  <a:pt x="47303" y="20740"/>
                </a:lnTo>
                <a:lnTo>
                  <a:pt x="47128" y="16840"/>
                </a:lnTo>
                <a:lnTo>
                  <a:pt x="42061" y="4633"/>
                </a:lnTo>
                <a:lnTo>
                  <a:pt x="27690" y="0"/>
                </a:lnTo>
                <a:lnTo>
                  <a:pt x="19613" y="0"/>
                </a:lnTo>
                <a:lnTo>
                  <a:pt x="13075" y="3273"/>
                </a:lnTo>
                <a:lnTo>
                  <a:pt x="9152" y="10261"/>
                </a:lnTo>
                <a:lnTo>
                  <a:pt x="8949" y="10261"/>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2" name="object 62"/>
          <p:cNvSpPr/>
          <p:nvPr/>
        </p:nvSpPr>
        <p:spPr>
          <a:xfrm>
            <a:off x="8847437" y="6445228"/>
            <a:ext cx="30509" cy="74460"/>
          </a:xfrm>
          <a:custGeom>
            <a:avLst/>
            <a:gdLst/>
            <a:ahLst/>
            <a:cxnLst/>
            <a:rect l="l" t="t" r="r" b="b"/>
            <a:pathLst>
              <a:path w="30509" h="74460">
                <a:moveTo>
                  <a:pt x="26150" y="66163"/>
                </a:moveTo>
                <a:lnTo>
                  <a:pt x="20281" y="66163"/>
                </a:lnTo>
                <a:lnTo>
                  <a:pt x="19177" y="65287"/>
                </a:lnTo>
                <a:lnTo>
                  <a:pt x="19177" y="25548"/>
                </a:lnTo>
                <a:lnTo>
                  <a:pt x="30509" y="25548"/>
                </a:lnTo>
                <a:lnTo>
                  <a:pt x="30509" y="17251"/>
                </a:lnTo>
                <a:lnTo>
                  <a:pt x="19177" y="17251"/>
                </a:lnTo>
                <a:lnTo>
                  <a:pt x="19177" y="0"/>
                </a:lnTo>
                <a:lnTo>
                  <a:pt x="9821" y="0"/>
                </a:lnTo>
                <a:lnTo>
                  <a:pt x="9821" y="17251"/>
                </a:lnTo>
                <a:lnTo>
                  <a:pt x="0" y="17251"/>
                </a:lnTo>
                <a:lnTo>
                  <a:pt x="0" y="25548"/>
                </a:lnTo>
                <a:lnTo>
                  <a:pt x="9821" y="25548"/>
                </a:lnTo>
                <a:lnTo>
                  <a:pt x="9821" y="72493"/>
                </a:lnTo>
                <a:lnTo>
                  <a:pt x="13511" y="74460"/>
                </a:lnTo>
                <a:lnTo>
                  <a:pt x="30509" y="74460"/>
                </a:lnTo>
                <a:lnTo>
                  <a:pt x="30509" y="66163"/>
                </a:lnTo>
                <a:lnTo>
                  <a:pt x="26150" y="6616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3" name="object 63"/>
          <p:cNvSpPr/>
          <p:nvPr/>
        </p:nvSpPr>
        <p:spPr>
          <a:xfrm>
            <a:off x="8170682" y="6551348"/>
            <a:ext cx="54277" cy="80353"/>
          </a:xfrm>
          <a:custGeom>
            <a:avLst/>
            <a:gdLst/>
            <a:ahLst/>
            <a:cxnLst/>
            <a:rect l="l" t="t" r="r" b="b"/>
            <a:pathLst>
              <a:path w="54277" h="80353">
                <a:moveTo>
                  <a:pt x="44971" y="47076"/>
                </a:moveTo>
                <a:lnTo>
                  <a:pt x="45124" y="50439"/>
                </a:lnTo>
                <a:lnTo>
                  <a:pt x="41824" y="64189"/>
                </a:lnTo>
                <a:lnTo>
                  <a:pt x="30758" y="71824"/>
                </a:lnTo>
                <a:lnTo>
                  <a:pt x="27690" y="72056"/>
                </a:lnTo>
                <a:lnTo>
                  <a:pt x="14984" y="66390"/>
                </a:lnTo>
                <a:lnTo>
                  <a:pt x="10127" y="53404"/>
                </a:lnTo>
                <a:lnTo>
                  <a:pt x="10024" y="50876"/>
                </a:lnTo>
                <a:lnTo>
                  <a:pt x="3402" y="34206"/>
                </a:lnTo>
                <a:lnTo>
                  <a:pt x="44" y="48242"/>
                </a:lnTo>
                <a:lnTo>
                  <a:pt x="0" y="50221"/>
                </a:lnTo>
                <a:lnTo>
                  <a:pt x="2636" y="64557"/>
                </a:lnTo>
                <a:lnTo>
                  <a:pt x="10577" y="75321"/>
                </a:lnTo>
                <a:lnTo>
                  <a:pt x="23865" y="80255"/>
                </a:lnTo>
                <a:lnTo>
                  <a:pt x="26383" y="80353"/>
                </a:lnTo>
                <a:lnTo>
                  <a:pt x="34228" y="80353"/>
                </a:lnTo>
                <a:lnTo>
                  <a:pt x="41405" y="77515"/>
                </a:lnTo>
                <a:lnTo>
                  <a:pt x="44688" y="71183"/>
                </a:lnTo>
                <a:lnTo>
                  <a:pt x="44892" y="71183"/>
                </a:lnTo>
                <a:lnTo>
                  <a:pt x="44892" y="79043"/>
                </a:lnTo>
                <a:lnTo>
                  <a:pt x="54277" y="79043"/>
                </a:lnTo>
                <a:lnTo>
                  <a:pt x="54277" y="0"/>
                </a:lnTo>
                <a:lnTo>
                  <a:pt x="44892" y="0"/>
                </a:lnTo>
                <a:lnTo>
                  <a:pt x="44892" y="29477"/>
                </a:lnTo>
                <a:lnTo>
                  <a:pt x="44688" y="29477"/>
                </a:lnTo>
                <a:lnTo>
                  <a:pt x="40330" y="22708"/>
                </a:lnTo>
                <a:lnTo>
                  <a:pt x="32049" y="20307"/>
                </a:lnTo>
                <a:lnTo>
                  <a:pt x="26150" y="20307"/>
                </a:lnTo>
                <a:lnTo>
                  <a:pt x="13065" y="36829"/>
                </a:lnTo>
                <a:lnTo>
                  <a:pt x="23712" y="28914"/>
                </a:lnTo>
                <a:lnTo>
                  <a:pt x="27254" y="28604"/>
                </a:lnTo>
                <a:lnTo>
                  <a:pt x="40100" y="34098"/>
                </a:lnTo>
                <a:lnTo>
                  <a:pt x="44971" y="47076"/>
                </a:lnTo>
                <a:close/>
              </a:path>
              <a:path w="54277" h="80353">
                <a:moveTo>
                  <a:pt x="12105" y="24152"/>
                </a:moveTo>
                <a:lnTo>
                  <a:pt x="3402" y="34206"/>
                </a:lnTo>
                <a:lnTo>
                  <a:pt x="10024" y="50876"/>
                </a:lnTo>
                <a:lnTo>
                  <a:pt x="13065" y="36829"/>
                </a:lnTo>
                <a:lnTo>
                  <a:pt x="26150" y="20307"/>
                </a:lnTo>
                <a:lnTo>
                  <a:pt x="12105" y="2415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4" name="object 64"/>
          <p:cNvSpPr/>
          <p:nvPr/>
        </p:nvSpPr>
        <p:spPr>
          <a:xfrm>
            <a:off x="8234984" y="6573184"/>
            <a:ext cx="47303" cy="58518"/>
          </a:xfrm>
          <a:custGeom>
            <a:avLst/>
            <a:gdLst/>
            <a:ahLst/>
            <a:cxnLst/>
            <a:rect l="l" t="t" r="r" b="b"/>
            <a:pathLst>
              <a:path w="47303" h="58518">
                <a:moveTo>
                  <a:pt x="9356" y="0"/>
                </a:moveTo>
                <a:lnTo>
                  <a:pt x="0" y="0"/>
                </a:lnTo>
                <a:lnTo>
                  <a:pt x="0" y="37556"/>
                </a:lnTo>
                <a:lnTo>
                  <a:pt x="190" y="41635"/>
                </a:lnTo>
                <a:lnTo>
                  <a:pt x="5282" y="53844"/>
                </a:lnTo>
                <a:lnTo>
                  <a:pt x="19613" y="58518"/>
                </a:lnTo>
                <a:lnTo>
                  <a:pt x="27894" y="58518"/>
                </a:lnTo>
                <a:lnTo>
                  <a:pt x="34199" y="55024"/>
                </a:lnTo>
                <a:lnTo>
                  <a:pt x="38122" y="48038"/>
                </a:lnTo>
                <a:lnTo>
                  <a:pt x="38354" y="48038"/>
                </a:lnTo>
                <a:lnTo>
                  <a:pt x="38354" y="57208"/>
                </a:lnTo>
                <a:lnTo>
                  <a:pt x="47303" y="57208"/>
                </a:lnTo>
                <a:lnTo>
                  <a:pt x="47303" y="0"/>
                </a:lnTo>
                <a:lnTo>
                  <a:pt x="37918" y="0"/>
                </a:lnTo>
                <a:lnTo>
                  <a:pt x="37918" y="42579"/>
                </a:lnTo>
                <a:lnTo>
                  <a:pt x="32252" y="50221"/>
                </a:lnTo>
                <a:lnTo>
                  <a:pt x="13714" y="50221"/>
                </a:lnTo>
                <a:lnTo>
                  <a:pt x="9356" y="45634"/>
                </a:lnTo>
                <a:lnTo>
                  <a:pt x="9356"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5" name="object 65"/>
          <p:cNvSpPr/>
          <p:nvPr/>
        </p:nvSpPr>
        <p:spPr>
          <a:xfrm>
            <a:off x="8291644" y="6571437"/>
            <a:ext cx="30073" cy="58954"/>
          </a:xfrm>
          <a:custGeom>
            <a:avLst/>
            <a:gdLst/>
            <a:ahLst/>
            <a:cxnLst/>
            <a:rect l="l" t="t" r="r" b="b"/>
            <a:pathLst>
              <a:path w="30073" h="58954">
                <a:moveTo>
                  <a:pt x="9385" y="58954"/>
                </a:moveTo>
                <a:lnTo>
                  <a:pt x="9385" y="33406"/>
                </a:lnTo>
                <a:lnTo>
                  <a:pt x="9950" y="26128"/>
                </a:lnTo>
                <a:lnTo>
                  <a:pt x="15981" y="14437"/>
                </a:lnTo>
                <a:lnTo>
                  <a:pt x="30073" y="10261"/>
                </a:lnTo>
                <a:lnTo>
                  <a:pt x="30073" y="218"/>
                </a:lnTo>
                <a:lnTo>
                  <a:pt x="19845" y="0"/>
                </a:lnTo>
                <a:lnTo>
                  <a:pt x="13511" y="4583"/>
                </a:lnTo>
                <a:lnTo>
                  <a:pt x="8949" y="13756"/>
                </a:lnTo>
                <a:lnTo>
                  <a:pt x="8716" y="13756"/>
                </a:lnTo>
                <a:lnTo>
                  <a:pt x="8716" y="1746"/>
                </a:lnTo>
                <a:lnTo>
                  <a:pt x="0" y="1746"/>
                </a:lnTo>
                <a:lnTo>
                  <a:pt x="0" y="58954"/>
                </a:lnTo>
                <a:lnTo>
                  <a:pt x="9385" y="5895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6" name="object 66"/>
          <p:cNvSpPr/>
          <p:nvPr/>
        </p:nvSpPr>
        <p:spPr>
          <a:xfrm>
            <a:off x="8323461" y="6571656"/>
            <a:ext cx="51459" cy="60046"/>
          </a:xfrm>
          <a:custGeom>
            <a:avLst/>
            <a:gdLst/>
            <a:ahLst/>
            <a:cxnLst/>
            <a:rect l="l" t="t" r="r" b="b"/>
            <a:pathLst>
              <a:path w="51459" h="60046">
                <a:moveTo>
                  <a:pt x="9385" y="19213"/>
                </a:moveTo>
                <a:lnTo>
                  <a:pt x="9821" y="10916"/>
                </a:lnTo>
                <a:lnTo>
                  <a:pt x="15690" y="8296"/>
                </a:lnTo>
                <a:lnTo>
                  <a:pt x="29637" y="8296"/>
                </a:lnTo>
                <a:lnTo>
                  <a:pt x="36407" y="9824"/>
                </a:lnTo>
                <a:lnTo>
                  <a:pt x="36407" y="24890"/>
                </a:lnTo>
                <a:lnTo>
                  <a:pt x="27458" y="24236"/>
                </a:lnTo>
                <a:lnTo>
                  <a:pt x="16998" y="26418"/>
                </a:lnTo>
                <a:lnTo>
                  <a:pt x="4040" y="30821"/>
                </a:lnTo>
                <a:lnTo>
                  <a:pt x="7641" y="36246"/>
                </a:lnTo>
                <a:lnTo>
                  <a:pt x="13075" y="34063"/>
                </a:lnTo>
                <a:lnTo>
                  <a:pt x="19177" y="32969"/>
                </a:lnTo>
                <a:lnTo>
                  <a:pt x="25511" y="31878"/>
                </a:lnTo>
                <a:lnTo>
                  <a:pt x="32485" y="31660"/>
                </a:lnTo>
                <a:lnTo>
                  <a:pt x="36175" y="29040"/>
                </a:lnTo>
                <a:lnTo>
                  <a:pt x="36175" y="43888"/>
                </a:lnTo>
                <a:lnTo>
                  <a:pt x="31177" y="51748"/>
                </a:lnTo>
                <a:lnTo>
                  <a:pt x="13075" y="51748"/>
                </a:lnTo>
                <a:lnTo>
                  <a:pt x="16562" y="60046"/>
                </a:lnTo>
                <a:lnTo>
                  <a:pt x="24639" y="60046"/>
                </a:lnTo>
                <a:lnTo>
                  <a:pt x="31613" y="57207"/>
                </a:lnTo>
                <a:lnTo>
                  <a:pt x="36843" y="51094"/>
                </a:lnTo>
                <a:lnTo>
                  <a:pt x="36843" y="57426"/>
                </a:lnTo>
                <a:lnTo>
                  <a:pt x="39894" y="60046"/>
                </a:lnTo>
                <a:lnTo>
                  <a:pt x="47739" y="60046"/>
                </a:lnTo>
                <a:lnTo>
                  <a:pt x="49919" y="59391"/>
                </a:lnTo>
                <a:lnTo>
                  <a:pt x="51459" y="58518"/>
                </a:lnTo>
                <a:lnTo>
                  <a:pt x="51459" y="51094"/>
                </a:lnTo>
                <a:lnTo>
                  <a:pt x="50354" y="51530"/>
                </a:lnTo>
                <a:lnTo>
                  <a:pt x="49279" y="51748"/>
                </a:lnTo>
                <a:lnTo>
                  <a:pt x="45560" y="51748"/>
                </a:lnTo>
                <a:lnTo>
                  <a:pt x="45560" y="15720"/>
                </a:lnTo>
                <a:lnTo>
                  <a:pt x="39224" y="3161"/>
                </a:lnTo>
                <a:lnTo>
                  <a:pt x="25502" y="13"/>
                </a:lnTo>
                <a:lnTo>
                  <a:pt x="24204" y="0"/>
                </a:lnTo>
                <a:lnTo>
                  <a:pt x="10023" y="2832"/>
                </a:lnTo>
                <a:lnTo>
                  <a:pt x="1198" y="12481"/>
                </a:lnTo>
                <a:lnTo>
                  <a:pt x="0" y="19213"/>
                </a:lnTo>
                <a:lnTo>
                  <a:pt x="9385" y="1921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7" name="object 67"/>
          <p:cNvSpPr/>
          <p:nvPr/>
        </p:nvSpPr>
        <p:spPr>
          <a:xfrm>
            <a:off x="8321282" y="6602477"/>
            <a:ext cx="18741" cy="29225"/>
          </a:xfrm>
          <a:custGeom>
            <a:avLst/>
            <a:gdLst/>
            <a:ahLst/>
            <a:cxnLst/>
            <a:rect l="l" t="t" r="r" b="b"/>
            <a:pathLst>
              <a:path w="18741" h="29225">
                <a:moveTo>
                  <a:pt x="9821" y="18745"/>
                </a:moveTo>
                <a:lnTo>
                  <a:pt x="9821" y="5425"/>
                </a:lnTo>
                <a:lnTo>
                  <a:pt x="6219" y="0"/>
                </a:lnTo>
                <a:lnTo>
                  <a:pt x="12" y="12273"/>
                </a:lnTo>
                <a:lnTo>
                  <a:pt x="0" y="24421"/>
                </a:lnTo>
                <a:lnTo>
                  <a:pt x="8513" y="29225"/>
                </a:lnTo>
                <a:lnTo>
                  <a:pt x="18741" y="29225"/>
                </a:lnTo>
                <a:lnTo>
                  <a:pt x="15254" y="20927"/>
                </a:lnTo>
                <a:lnTo>
                  <a:pt x="9821" y="1874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8" name="object 68"/>
          <p:cNvSpPr/>
          <p:nvPr/>
        </p:nvSpPr>
        <p:spPr>
          <a:xfrm>
            <a:off x="8389303" y="6617963"/>
            <a:ext cx="20762" cy="13739"/>
          </a:xfrm>
          <a:custGeom>
            <a:avLst/>
            <a:gdLst/>
            <a:ahLst/>
            <a:cxnLst/>
            <a:rect l="l" t="t" r="r" b="b"/>
            <a:pathLst>
              <a:path w="20762" h="13739">
                <a:moveTo>
                  <a:pt x="0" y="4787"/>
                </a:moveTo>
                <a:lnTo>
                  <a:pt x="4126" y="11556"/>
                </a:lnTo>
                <a:lnTo>
                  <a:pt x="12407" y="13739"/>
                </a:lnTo>
                <a:lnTo>
                  <a:pt x="18305" y="13739"/>
                </a:lnTo>
                <a:lnTo>
                  <a:pt x="20762" y="5159"/>
                </a:lnTo>
                <a:lnTo>
                  <a:pt x="17433" y="5442"/>
                </a:lnTo>
                <a:lnTo>
                  <a:pt x="4439" y="0"/>
                </a:lnTo>
                <a:lnTo>
                  <a:pt x="0" y="478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9" name="object 69"/>
          <p:cNvSpPr/>
          <p:nvPr/>
        </p:nvSpPr>
        <p:spPr>
          <a:xfrm>
            <a:off x="8379482" y="6551348"/>
            <a:ext cx="54277" cy="80353"/>
          </a:xfrm>
          <a:custGeom>
            <a:avLst/>
            <a:gdLst/>
            <a:ahLst/>
            <a:cxnLst/>
            <a:rect l="l" t="t" r="r" b="b"/>
            <a:pathLst>
              <a:path w="54277" h="80353">
                <a:moveTo>
                  <a:pt x="23518" y="28836"/>
                </a:moveTo>
                <a:lnTo>
                  <a:pt x="26586" y="28604"/>
                </a:lnTo>
                <a:lnTo>
                  <a:pt x="39281" y="34268"/>
                </a:lnTo>
                <a:lnTo>
                  <a:pt x="44149" y="47255"/>
                </a:lnTo>
                <a:lnTo>
                  <a:pt x="44253" y="49784"/>
                </a:lnTo>
                <a:lnTo>
                  <a:pt x="41200" y="63890"/>
                </a:lnTo>
                <a:lnTo>
                  <a:pt x="30583" y="71773"/>
                </a:lnTo>
                <a:lnTo>
                  <a:pt x="28126" y="80353"/>
                </a:lnTo>
                <a:lnTo>
                  <a:pt x="42172" y="76508"/>
                </a:lnTo>
                <a:lnTo>
                  <a:pt x="50874" y="66455"/>
                </a:lnTo>
                <a:lnTo>
                  <a:pt x="54233" y="52419"/>
                </a:lnTo>
                <a:lnTo>
                  <a:pt x="54277" y="50439"/>
                </a:lnTo>
                <a:lnTo>
                  <a:pt x="51640" y="36103"/>
                </a:lnTo>
                <a:lnTo>
                  <a:pt x="43700" y="25340"/>
                </a:lnTo>
                <a:lnTo>
                  <a:pt x="30411" y="20405"/>
                </a:lnTo>
                <a:lnTo>
                  <a:pt x="27894" y="20307"/>
                </a:lnTo>
                <a:lnTo>
                  <a:pt x="20048" y="20307"/>
                </a:lnTo>
                <a:lnTo>
                  <a:pt x="12872" y="23144"/>
                </a:lnTo>
                <a:lnTo>
                  <a:pt x="9821" y="29477"/>
                </a:lnTo>
                <a:lnTo>
                  <a:pt x="9385" y="29477"/>
                </a:lnTo>
                <a:lnTo>
                  <a:pt x="9385" y="0"/>
                </a:lnTo>
                <a:lnTo>
                  <a:pt x="0" y="0"/>
                </a:lnTo>
                <a:lnTo>
                  <a:pt x="0" y="79043"/>
                </a:lnTo>
                <a:lnTo>
                  <a:pt x="9385" y="79043"/>
                </a:lnTo>
                <a:lnTo>
                  <a:pt x="9385" y="71401"/>
                </a:lnTo>
                <a:lnTo>
                  <a:pt x="9821" y="71401"/>
                </a:lnTo>
                <a:lnTo>
                  <a:pt x="14260" y="66614"/>
                </a:lnTo>
                <a:lnTo>
                  <a:pt x="9320" y="53739"/>
                </a:lnTo>
                <a:lnTo>
                  <a:pt x="9152" y="50221"/>
                </a:lnTo>
                <a:lnTo>
                  <a:pt x="12452" y="36470"/>
                </a:lnTo>
                <a:lnTo>
                  <a:pt x="23518" y="2883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0" name="object 70"/>
          <p:cNvSpPr/>
          <p:nvPr/>
        </p:nvSpPr>
        <p:spPr>
          <a:xfrm>
            <a:off x="8445629" y="6551348"/>
            <a:ext cx="0" cy="79043"/>
          </a:xfrm>
          <a:custGeom>
            <a:avLst/>
            <a:gdLst/>
            <a:ahLst/>
            <a:cxnLst/>
            <a:rect l="l" t="t" r="r" b="b"/>
            <a:pathLst>
              <a:path h="79043">
                <a:moveTo>
                  <a:pt x="0" y="0"/>
                </a:moveTo>
                <a:lnTo>
                  <a:pt x="0" y="79043"/>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71" name="object 71"/>
          <p:cNvSpPr/>
          <p:nvPr/>
        </p:nvSpPr>
        <p:spPr>
          <a:xfrm>
            <a:off x="8457295" y="6571656"/>
            <a:ext cx="52737" cy="60046"/>
          </a:xfrm>
          <a:custGeom>
            <a:avLst/>
            <a:gdLst/>
            <a:ahLst/>
            <a:cxnLst/>
            <a:rect l="l" t="t" r="r" b="b"/>
            <a:pathLst>
              <a:path w="52737" h="60046">
                <a:moveTo>
                  <a:pt x="35536" y="8296"/>
                </a:moveTo>
                <a:lnTo>
                  <a:pt x="42277" y="15502"/>
                </a:lnTo>
                <a:lnTo>
                  <a:pt x="42713" y="24454"/>
                </a:lnTo>
                <a:lnTo>
                  <a:pt x="10024" y="24454"/>
                </a:lnTo>
                <a:lnTo>
                  <a:pt x="10692" y="15720"/>
                </a:lnTo>
                <a:lnTo>
                  <a:pt x="16562" y="8296"/>
                </a:lnTo>
                <a:lnTo>
                  <a:pt x="26819" y="0"/>
                </a:lnTo>
                <a:lnTo>
                  <a:pt x="13604" y="3541"/>
                </a:lnTo>
                <a:lnTo>
                  <a:pt x="4241" y="13144"/>
                </a:lnTo>
                <a:lnTo>
                  <a:pt x="89" y="27277"/>
                </a:lnTo>
                <a:lnTo>
                  <a:pt x="0" y="29913"/>
                </a:lnTo>
                <a:lnTo>
                  <a:pt x="2960" y="44602"/>
                </a:lnTo>
                <a:lnTo>
                  <a:pt x="10836" y="55068"/>
                </a:lnTo>
                <a:lnTo>
                  <a:pt x="23991" y="59886"/>
                </a:lnTo>
                <a:lnTo>
                  <a:pt x="27458" y="60046"/>
                </a:lnTo>
                <a:lnTo>
                  <a:pt x="41004" y="56690"/>
                </a:lnTo>
                <a:lnTo>
                  <a:pt x="49716" y="46971"/>
                </a:lnTo>
                <a:lnTo>
                  <a:pt x="51865" y="40393"/>
                </a:lnTo>
                <a:lnTo>
                  <a:pt x="42509" y="40393"/>
                </a:lnTo>
                <a:lnTo>
                  <a:pt x="40969" y="47817"/>
                </a:lnTo>
                <a:lnTo>
                  <a:pt x="35536" y="51748"/>
                </a:lnTo>
                <a:lnTo>
                  <a:pt x="27690" y="51748"/>
                </a:lnTo>
                <a:lnTo>
                  <a:pt x="14416" y="46461"/>
                </a:lnTo>
                <a:lnTo>
                  <a:pt x="10002" y="34043"/>
                </a:lnTo>
                <a:lnTo>
                  <a:pt x="10024" y="32751"/>
                </a:lnTo>
                <a:lnTo>
                  <a:pt x="52737" y="32751"/>
                </a:lnTo>
                <a:lnTo>
                  <a:pt x="51285" y="19696"/>
                </a:lnTo>
                <a:lnTo>
                  <a:pt x="45002" y="7698"/>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2" name="object 72"/>
          <p:cNvSpPr/>
          <p:nvPr/>
        </p:nvSpPr>
        <p:spPr>
          <a:xfrm>
            <a:off x="8473857" y="6571656"/>
            <a:ext cx="28440" cy="8296"/>
          </a:xfrm>
          <a:custGeom>
            <a:avLst/>
            <a:gdLst/>
            <a:ahLst/>
            <a:cxnLst/>
            <a:rect l="l" t="t" r="r" b="b"/>
            <a:pathLst>
              <a:path w="28440" h="8296">
                <a:moveTo>
                  <a:pt x="0" y="8296"/>
                </a:moveTo>
                <a:lnTo>
                  <a:pt x="18973" y="8296"/>
                </a:lnTo>
                <a:lnTo>
                  <a:pt x="28440" y="7698"/>
                </a:lnTo>
                <a:lnTo>
                  <a:pt x="16226" y="609"/>
                </a:lnTo>
                <a:lnTo>
                  <a:pt x="10256"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8" name="object 18"/>
          <p:cNvSpPr txBox="1"/>
          <p:nvPr/>
        </p:nvSpPr>
        <p:spPr>
          <a:xfrm>
            <a:off x="535940" y="479472"/>
            <a:ext cx="8056061" cy="1418716"/>
          </a:xfrm>
          <a:prstGeom prst="rect">
            <a:avLst/>
          </a:prstGeom>
        </p:spPr>
        <p:txBody>
          <a:bodyPr wrap="square" lIns="0" tIns="0" rIns="0" bIns="0" rtlCol="0">
            <a:noAutofit/>
          </a:bodyPr>
          <a:lstStyle/>
          <a:p>
            <a:pPr marL="12700" defTabSz="457200"/>
            <a:r>
              <a:rPr lang="en-CA" sz="3200" b="1" dirty="0">
                <a:solidFill>
                  <a:srgbClr val="9BBB59">
                    <a:lumMod val="50000"/>
                  </a:srgbClr>
                </a:solidFill>
              </a:rPr>
              <a:t>The International Institute for </a:t>
            </a:r>
            <a:r>
              <a:rPr lang="en-CA" sz="3200" b="1" dirty="0" smtClean="0">
                <a:solidFill>
                  <a:srgbClr val="9BBB59">
                    <a:lumMod val="50000"/>
                  </a:srgbClr>
                </a:solidFill>
              </a:rPr>
              <a:t>Sustainable Development </a:t>
            </a:r>
            <a:r>
              <a:rPr lang="en-CA" sz="3200" b="1" dirty="0">
                <a:solidFill>
                  <a:srgbClr val="9BBB59">
                    <a:lumMod val="50000"/>
                  </a:srgbClr>
                </a:solidFill>
              </a:rPr>
              <a:t>(IISD)</a:t>
            </a:r>
            <a:endParaRPr sz="3200" b="1" dirty="0">
              <a:solidFill>
                <a:srgbClr val="9BBB59">
                  <a:lumMod val="50000"/>
                </a:srgbClr>
              </a:solidFill>
              <a:cs typeface="Calibri"/>
            </a:endParaRPr>
          </a:p>
        </p:txBody>
      </p:sp>
      <p:sp>
        <p:nvSpPr>
          <p:cNvPr id="3" name="object 3"/>
          <p:cNvSpPr txBox="1"/>
          <p:nvPr/>
        </p:nvSpPr>
        <p:spPr>
          <a:xfrm>
            <a:off x="6668275" y="6332778"/>
            <a:ext cx="65606" cy="297395"/>
          </a:xfrm>
          <a:prstGeom prst="rect">
            <a:avLst/>
          </a:prstGeom>
        </p:spPr>
        <p:txBody>
          <a:bodyPr wrap="square" lIns="0" tIns="0" rIns="0" bIns="0" rtlCol="0">
            <a:noAutofit/>
          </a:bodyPr>
          <a:lstStyle/>
          <a:p>
            <a:pPr marL="25400" defTabSz="457200">
              <a:lnSpc>
                <a:spcPts val="1000"/>
              </a:lnSpc>
            </a:pPr>
            <a:endParaRPr sz="1000">
              <a:solidFill>
                <a:prstClr val="black"/>
              </a:solidFill>
            </a:endParaRPr>
          </a:p>
        </p:txBody>
      </p:sp>
      <p:sp>
        <p:nvSpPr>
          <p:cNvPr id="2" name="object 2"/>
          <p:cNvSpPr txBox="1"/>
          <p:nvPr/>
        </p:nvSpPr>
        <p:spPr>
          <a:xfrm>
            <a:off x="6561257" y="6332778"/>
            <a:ext cx="65388" cy="297395"/>
          </a:xfrm>
          <a:prstGeom prst="rect">
            <a:avLst/>
          </a:prstGeom>
        </p:spPr>
        <p:txBody>
          <a:bodyPr wrap="square" lIns="0" tIns="0" rIns="0" bIns="0" rtlCol="0">
            <a:noAutofit/>
          </a:bodyPr>
          <a:lstStyle/>
          <a:p>
            <a:pPr marL="25400" defTabSz="457200">
              <a:lnSpc>
                <a:spcPts val="1000"/>
              </a:lnSpc>
            </a:pPr>
            <a:endParaRPr sz="1000">
              <a:solidFill>
                <a:prstClr val="black"/>
              </a:solidFill>
            </a:endParaRPr>
          </a:p>
        </p:txBody>
      </p:sp>
      <p:sp>
        <p:nvSpPr>
          <p:cNvPr id="4" name="Rectangle 3"/>
          <p:cNvSpPr/>
          <p:nvPr/>
        </p:nvSpPr>
        <p:spPr>
          <a:xfrm>
            <a:off x="531626" y="1524000"/>
            <a:ext cx="4572000" cy="4278094"/>
          </a:xfrm>
          <a:prstGeom prst="rect">
            <a:avLst/>
          </a:prstGeom>
        </p:spPr>
        <p:txBody>
          <a:bodyPr>
            <a:spAutoFit/>
          </a:bodyPr>
          <a:lstStyle/>
          <a:p>
            <a:pPr marL="342900" indent="-342900">
              <a:spcBef>
                <a:spcPts val="1200"/>
              </a:spcBef>
              <a:buFont typeface="Arial" pitchFamily="34" charset="0"/>
              <a:buChar char="•"/>
              <a:defRPr/>
            </a:pPr>
            <a:r>
              <a:rPr lang="en-CA" kern="0" dirty="0" smtClean="0">
                <a:solidFill>
                  <a:prstClr val="black"/>
                </a:solidFill>
              </a:rPr>
              <a:t>Independent, non-profit organization that undertakes policy analysis to help governments, institutions and companies make tangible advances in the development and implementation of policies that promote equity and a healthy planet</a:t>
            </a:r>
          </a:p>
          <a:p>
            <a:pPr marL="342900" indent="-342900">
              <a:spcBef>
                <a:spcPts val="1200"/>
              </a:spcBef>
              <a:buFont typeface="Arial" pitchFamily="34" charset="0"/>
              <a:buChar char="•"/>
              <a:defRPr/>
            </a:pPr>
            <a:r>
              <a:rPr lang="en-CA" kern="0" dirty="0" smtClean="0">
                <a:solidFill>
                  <a:prstClr val="black"/>
                </a:solidFill>
              </a:rPr>
              <a:t>Areas of focus: resilience, economic law and policy, energy, water and knowledge for integrated decisions</a:t>
            </a:r>
          </a:p>
          <a:p>
            <a:pPr marL="342900" indent="-342900">
              <a:spcBef>
                <a:spcPts val="1200"/>
              </a:spcBef>
              <a:buFont typeface="Arial" pitchFamily="34" charset="0"/>
              <a:buChar char="•"/>
              <a:defRPr/>
            </a:pPr>
            <a:r>
              <a:rPr lang="en-CA" kern="0" dirty="0" smtClean="0">
                <a:solidFill>
                  <a:prstClr val="black"/>
                </a:solidFill>
              </a:rPr>
              <a:t>Based in Canada with approximately 200 staff and associates, and offices in Winnipeg, Ottawa, Geneva, New York and Beijing</a:t>
            </a:r>
            <a:endParaRPr lang="en-CA" kern="0" dirty="0">
              <a:solidFill>
                <a:prstClr val="black"/>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9593" y="1676400"/>
            <a:ext cx="2883658" cy="3743268"/>
          </a:xfrm>
          <a:prstGeom prst="rect">
            <a:avLst/>
          </a:prstGeom>
        </p:spPr>
      </p:pic>
    </p:spTree>
    <p:extLst>
      <p:ext uri="{BB962C8B-B14F-4D97-AF65-F5344CB8AC3E}">
        <p14:creationId xmlns:p14="http://schemas.microsoft.com/office/powerpoint/2010/main" val="1678716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496" y="116632"/>
            <a:ext cx="8352928" cy="93610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800" b="1" dirty="0" smtClean="0">
                <a:solidFill>
                  <a:srgbClr val="000000"/>
                </a:solidFill>
                <a:effectLst>
                  <a:outerShdw blurRad="50800" dist="38100" dir="2700000" algn="tl" rotWithShape="0">
                    <a:prstClr val="black">
                      <a:alpha val="40000"/>
                    </a:prstClr>
                  </a:outerShdw>
                </a:effectLst>
                <a:latin typeface="Century Gothic" pitchFamily="34" charset="0"/>
                <a:ea typeface="+mn-ea"/>
                <a:cs typeface="+mn-cs"/>
              </a:rPr>
              <a:t>Watershed- </a:t>
            </a:r>
            <a:r>
              <a:rPr lang="en-CA" sz="2800" b="1" dirty="0">
                <a:solidFill>
                  <a:srgbClr val="000000"/>
                </a:solidFill>
                <a:effectLst>
                  <a:outerShdw blurRad="50800" dist="38100" dir="2700000" algn="tl" rotWithShape="0">
                    <a:prstClr val="black">
                      <a:alpha val="40000"/>
                    </a:prstClr>
                  </a:outerShdw>
                </a:effectLst>
                <a:latin typeface="Century Gothic" pitchFamily="34" charset="0"/>
                <a:ea typeface="+mn-ea"/>
                <a:cs typeface="+mn-cs"/>
              </a:rPr>
              <a:t>Bioeconomy </a:t>
            </a:r>
            <a:r>
              <a:rPr lang="en-CA" sz="2800" b="1" dirty="0" smtClean="0">
                <a:solidFill>
                  <a:srgbClr val="000000"/>
                </a:solidFill>
                <a:effectLst>
                  <a:outerShdw blurRad="50800" dist="38100" dir="2700000" algn="tl" rotWithShape="0">
                    <a:prstClr val="black">
                      <a:alpha val="40000"/>
                    </a:prstClr>
                  </a:outerShdw>
                </a:effectLst>
                <a:latin typeface="Century Gothic" pitchFamily="34" charset="0"/>
                <a:ea typeface="+mn-ea"/>
                <a:cs typeface="+mn-cs"/>
              </a:rPr>
              <a:t>Process and elements</a:t>
            </a:r>
            <a:endParaRPr lang="en-CA" sz="2800" b="1" dirty="0">
              <a:solidFill>
                <a:srgbClr val="000000"/>
              </a:solidFill>
              <a:effectLst>
                <a:outerShdw blurRad="50800" dist="38100" dir="2700000" algn="tl" rotWithShape="0">
                  <a:prstClr val="black">
                    <a:alpha val="40000"/>
                  </a:prstClr>
                </a:outerShdw>
              </a:effectLst>
              <a:latin typeface="Century Gothic" pitchFamily="34" charset="0"/>
              <a:ea typeface="+mn-ea"/>
              <a:cs typeface="+mn-cs"/>
            </a:endParaRPr>
          </a:p>
        </p:txBody>
      </p:sp>
      <p:pic>
        <p:nvPicPr>
          <p:cNvPr id="6" name="Picture 5" descr="C:\Users\kclark\Desktop\IISD_Report_Footer.png"/>
          <p:cNvPicPr/>
          <p:nvPr/>
        </p:nvPicPr>
        <p:blipFill rotWithShape="1">
          <a:blip r:embed="rId2" cstate="email">
            <a:extLst>
              <a:ext uri="{28A0092B-C50C-407E-A947-70E740481C1C}">
                <a14:useLocalDpi xmlns:a14="http://schemas.microsoft.com/office/drawing/2010/main"/>
              </a:ext>
            </a:extLst>
          </a:blip>
          <a:srcRect/>
          <a:stretch/>
        </p:blipFill>
        <p:spPr bwMode="auto">
          <a:xfrm>
            <a:off x="0" y="5860032"/>
            <a:ext cx="9144000" cy="997968"/>
          </a:xfrm>
          <a:prstGeom prst="rect">
            <a:avLst/>
          </a:prstGeom>
          <a:noFill/>
          <a:ln>
            <a:noFill/>
          </a:ln>
        </p:spPr>
      </p:pic>
      <p:graphicFrame>
        <p:nvGraphicFramePr>
          <p:cNvPr id="9" name="Diagram 8"/>
          <p:cNvGraphicFramePr/>
          <p:nvPr>
            <p:extLst>
              <p:ext uri="{D42A27DB-BD31-4B8C-83A1-F6EECF244321}">
                <p14:modId xmlns:p14="http://schemas.microsoft.com/office/powerpoint/2010/main" val="3211640971"/>
              </p:ext>
            </p:extLst>
          </p:nvPr>
        </p:nvGraphicFramePr>
        <p:xfrm>
          <a:off x="323528" y="764704"/>
          <a:ext cx="820891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981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clark\Desktop\IISD_Report_Footer.png"/>
          <p:cNvPicPr/>
          <p:nvPr/>
        </p:nvPicPr>
        <p:blipFill rotWithShape="1">
          <a:blip r:embed="rId2" cstate="email">
            <a:extLst>
              <a:ext uri="{28A0092B-C50C-407E-A947-70E740481C1C}">
                <a14:useLocalDpi xmlns:a14="http://schemas.microsoft.com/office/drawing/2010/main"/>
              </a:ext>
            </a:extLst>
          </a:blip>
          <a:srcRect/>
          <a:stretch/>
        </p:blipFill>
        <p:spPr bwMode="auto">
          <a:xfrm>
            <a:off x="0" y="5499992"/>
            <a:ext cx="9144000" cy="1385392"/>
          </a:xfrm>
          <a:prstGeom prst="rect">
            <a:avLst/>
          </a:prstGeom>
          <a:noFill/>
          <a:ln>
            <a:noFill/>
          </a:ln>
        </p:spPr>
      </p:pic>
      <p:sp>
        <p:nvSpPr>
          <p:cNvPr id="9" name="Text Box 22"/>
          <p:cNvSpPr txBox="1"/>
          <p:nvPr/>
        </p:nvSpPr>
        <p:spPr>
          <a:xfrm>
            <a:off x="990125" y="6319155"/>
            <a:ext cx="6963485" cy="441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CA" sz="1400" b="1" dirty="0" smtClean="0">
                <a:solidFill>
                  <a:srgbClr val="FFFFFF"/>
                </a:solidFill>
                <a:effectLst/>
                <a:ea typeface="Calibri"/>
                <a:cs typeface="Calibri"/>
              </a:rPr>
              <a:t>www.iisd.org	 ©2012 The International Institute for Sustainable Development</a:t>
            </a:r>
            <a:endParaRPr lang="en-CA" sz="1400" b="1" dirty="0">
              <a:effectLst/>
              <a:ea typeface="Calibri"/>
              <a:cs typeface="Times New Roman"/>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895" y="4972572"/>
            <a:ext cx="8952210" cy="1846394"/>
          </a:xfrm>
          <a:prstGeom prst="rect">
            <a:avLst/>
          </a:prstGeom>
        </p:spPr>
      </p:pic>
      <p:sp>
        <p:nvSpPr>
          <p:cNvPr id="2" name="TextBox 1"/>
          <p:cNvSpPr txBox="1"/>
          <p:nvPr/>
        </p:nvSpPr>
        <p:spPr>
          <a:xfrm>
            <a:off x="1547664" y="2276872"/>
            <a:ext cx="5760640" cy="2308324"/>
          </a:xfrm>
          <a:prstGeom prst="rect">
            <a:avLst/>
          </a:prstGeom>
          <a:noFill/>
        </p:spPr>
        <p:txBody>
          <a:bodyPr wrap="square" rtlCol="0">
            <a:spAutoFit/>
          </a:bodyPr>
          <a:lstStyle/>
          <a:p>
            <a:r>
              <a:rPr lang="en-CA" dirty="0" smtClean="0"/>
              <a:t>Thanks</a:t>
            </a:r>
          </a:p>
          <a:p>
            <a:endParaRPr lang="en-CA" dirty="0"/>
          </a:p>
          <a:p>
            <a:r>
              <a:rPr lang="en-CA" dirty="0" smtClean="0"/>
              <a:t>Dimple Roy</a:t>
            </a:r>
          </a:p>
          <a:p>
            <a:r>
              <a:rPr lang="en-CA" dirty="0" smtClean="0"/>
              <a:t>Director, Water Program </a:t>
            </a:r>
          </a:p>
          <a:p>
            <a:r>
              <a:rPr lang="en-CA" dirty="0" smtClean="0"/>
              <a:t>International Institute for Sustainable Development</a:t>
            </a:r>
          </a:p>
          <a:p>
            <a:r>
              <a:rPr lang="en-CA" dirty="0" smtClean="0"/>
              <a:t>Email: </a:t>
            </a:r>
            <a:r>
              <a:rPr lang="en-CA" dirty="0" smtClean="0">
                <a:hlinkClick r:id="rId4"/>
              </a:rPr>
              <a:t>droy@iisd.ca</a:t>
            </a:r>
            <a:endParaRPr lang="en-CA" dirty="0" smtClean="0"/>
          </a:p>
          <a:p>
            <a:r>
              <a:rPr lang="en-CA" dirty="0" smtClean="0">
                <a:hlinkClick r:id="rId5"/>
              </a:rPr>
              <a:t>www.iisd.org</a:t>
            </a:r>
            <a:endParaRPr lang="en-CA" dirty="0" smtClean="0"/>
          </a:p>
          <a:p>
            <a:endParaRPr lang="en-CA" dirty="0"/>
          </a:p>
        </p:txBody>
      </p:sp>
    </p:spTree>
    <p:extLst>
      <p:ext uri="{BB962C8B-B14F-4D97-AF65-F5344CB8AC3E}">
        <p14:creationId xmlns:p14="http://schemas.microsoft.com/office/powerpoint/2010/main" val="432859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bject 141"/>
          <p:cNvSpPr/>
          <p:nvPr/>
        </p:nvSpPr>
        <p:spPr>
          <a:xfrm>
            <a:off x="6561257" y="6332778"/>
            <a:ext cx="65388" cy="297395"/>
          </a:xfrm>
          <a:custGeom>
            <a:avLst/>
            <a:gdLst/>
            <a:ahLst/>
            <a:cxnLst/>
            <a:rect l="l" t="t" r="r" b="b"/>
            <a:pathLst>
              <a:path w="65388" h="297395">
                <a:moveTo>
                  <a:pt x="0" y="0"/>
                </a:moveTo>
                <a:lnTo>
                  <a:pt x="0" y="297395"/>
                </a:lnTo>
                <a:lnTo>
                  <a:pt x="65388" y="297395"/>
                </a:lnTo>
                <a:lnTo>
                  <a:pt x="65388" y="0"/>
                </a:lnTo>
                <a:lnTo>
                  <a:pt x="0" y="0"/>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7" name="object 137"/>
          <p:cNvSpPr/>
          <p:nvPr/>
        </p:nvSpPr>
        <p:spPr>
          <a:xfrm>
            <a:off x="6668275" y="6332778"/>
            <a:ext cx="65606" cy="297395"/>
          </a:xfrm>
          <a:custGeom>
            <a:avLst/>
            <a:gdLst/>
            <a:ahLst/>
            <a:cxnLst/>
            <a:rect l="l" t="t" r="r" b="b"/>
            <a:pathLst>
              <a:path w="65606" h="297395">
                <a:moveTo>
                  <a:pt x="0" y="0"/>
                </a:moveTo>
                <a:lnTo>
                  <a:pt x="0" y="297395"/>
                </a:lnTo>
                <a:lnTo>
                  <a:pt x="65606" y="297395"/>
                </a:lnTo>
                <a:lnTo>
                  <a:pt x="65606" y="0"/>
                </a:lnTo>
                <a:lnTo>
                  <a:pt x="0" y="0"/>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8" name="object 138"/>
          <p:cNvSpPr/>
          <p:nvPr/>
        </p:nvSpPr>
        <p:spPr>
          <a:xfrm>
            <a:off x="6773332" y="6324687"/>
            <a:ext cx="264175" cy="313565"/>
          </a:xfrm>
          <a:custGeom>
            <a:avLst/>
            <a:gdLst/>
            <a:ahLst/>
            <a:cxnLst/>
            <a:rect l="l" t="t" r="r" b="b"/>
            <a:pathLst>
              <a:path w="264175" h="313565">
                <a:moveTo>
                  <a:pt x="71711" y="82329"/>
                </a:moveTo>
                <a:lnTo>
                  <a:pt x="74882" y="70180"/>
                </a:lnTo>
                <a:lnTo>
                  <a:pt x="84470" y="60826"/>
                </a:lnTo>
                <a:lnTo>
                  <a:pt x="97899" y="55214"/>
                </a:lnTo>
                <a:lnTo>
                  <a:pt x="112536" y="52480"/>
                </a:lnTo>
                <a:lnTo>
                  <a:pt x="125750" y="51760"/>
                </a:lnTo>
                <a:lnTo>
                  <a:pt x="136080" y="52163"/>
                </a:lnTo>
                <a:lnTo>
                  <a:pt x="150168" y="54389"/>
                </a:lnTo>
                <a:lnTo>
                  <a:pt x="162763" y="58974"/>
                </a:lnTo>
                <a:lnTo>
                  <a:pt x="173318" y="66380"/>
                </a:lnTo>
                <a:lnTo>
                  <a:pt x="181289" y="77067"/>
                </a:lnTo>
                <a:lnTo>
                  <a:pt x="186130" y="91499"/>
                </a:lnTo>
                <a:lnTo>
                  <a:pt x="254354" y="91499"/>
                </a:lnTo>
                <a:lnTo>
                  <a:pt x="250894" y="73995"/>
                </a:lnTo>
                <a:lnTo>
                  <a:pt x="245958" y="60288"/>
                </a:lnTo>
                <a:lnTo>
                  <a:pt x="239400" y="48133"/>
                </a:lnTo>
                <a:lnTo>
                  <a:pt x="231359" y="37477"/>
                </a:lnTo>
                <a:lnTo>
                  <a:pt x="221974" y="28269"/>
                </a:lnTo>
                <a:lnTo>
                  <a:pt x="211385" y="20458"/>
                </a:lnTo>
                <a:lnTo>
                  <a:pt x="199730" y="13990"/>
                </a:lnTo>
                <a:lnTo>
                  <a:pt x="187149" y="8815"/>
                </a:lnTo>
                <a:lnTo>
                  <a:pt x="173780" y="4881"/>
                </a:lnTo>
                <a:lnTo>
                  <a:pt x="159763" y="2134"/>
                </a:lnTo>
                <a:lnTo>
                  <a:pt x="145237" y="525"/>
                </a:lnTo>
                <a:lnTo>
                  <a:pt x="130341" y="0"/>
                </a:lnTo>
                <a:lnTo>
                  <a:pt x="118544" y="316"/>
                </a:lnTo>
                <a:lnTo>
                  <a:pt x="104233" y="1559"/>
                </a:lnTo>
                <a:lnTo>
                  <a:pt x="89814" y="3827"/>
                </a:lnTo>
                <a:lnTo>
                  <a:pt x="75597" y="7210"/>
                </a:lnTo>
                <a:lnTo>
                  <a:pt x="61892" y="11797"/>
                </a:lnTo>
                <a:lnTo>
                  <a:pt x="49009" y="17679"/>
                </a:lnTo>
                <a:lnTo>
                  <a:pt x="37257" y="24944"/>
                </a:lnTo>
                <a:lnTo>
                  <a:pt x="26947" y="33684"/>
                </a:lnTo>
                <a:lnTo>
                  <a:pt x="18389" y="43986"/>
                </a:lnTo>
                <a:lnTo>
                  <a:pt x="11892" y="55941"/>
                </a:lnTo>
                <a:lnTo>
                  <a:pt x="7766" y="69639"/>
                </a:lnTo>
                <a:lnTo>
                  <a:pt x="6322" y="85169"/>
                </a:lnTo>
                <a:lnTo>
                  <a:pt x="6382" y="88862"/>
                </a:lnTo>
                <a:lnTo>
                  <a:pt x="8232" y="104923"/>
                </a:lnTo>
                <a:lnTo>
                  <a:pt x="12477" y="118744"/>
                </a:lnTo>
                <a:lnTo>
                  <a:pt x="18858" y="130529"/>
                </a:lnTo>
                <a:lnTo>
                  <a:pt x="27117" y="140481"/>
                </a:lnTo>
                <a:lnTo>
                  <a:pt x="36994" y="148806"/>
                </a:lnTo>
                <a:lnTo>
                  <a:pt x="48229" y="155708"/>
                </a:lnTo>
                <a:lnTo>
                  <a:pt x="60564" y="161390"/>
                </a:lnTo>
                <a:lnTo>
                  <a:pt x="73740" y="166057"/>
                </a:lnTo>
                <a:lnTo>
                  <a:pt x="87496" y="169914"/>
                </a:lnTo>
                <a:lnTo>
                  <a:pt x="101575" y="173165"/>
                </a:lnTo>
                <a:lnTo>
                  <a:pt x="111408" y="175333"/>
                </a:lnTo>
                <a:lnTo>
                  <a:pt x="127800" y="178769"/>
                </a:lnTo>
                <a:lnTo>
                  <a:pt x="143498" y="182213"/>
                </a:lnTo>
                <a:lnTo>
                  <a:pt x="158068" y="186017"/>
                </a:lnTo>
                <a:lnTo>
                  <a:pt x="171074" y="190532"/>
                </a:lnTo>
                <a:lnTo>
                  <a:pt x="182082" y="196110"/>
                </a:lnTo>
                <a:lnTo>
                  <a:pt x="190657" y="203101"/>
                </a:lnTo>
                <a:lnTo>
                  <a:pt x="196364" y="211857"/>
                </a:lnTo>
                <a:lnTo>
                  <a:pt x="198769" y="222729"/>
                </a:lnTo>
                <a:lnTo>
                  <a:pt x="198742" y="227069"/>
                </a:lnTo>
                <a:lnTo>
                  <a:pt x="194784" y="240046"/>
                </a:lnTo>
                <a:lnTo>
                  <a:pt x="185960" y="249393"/>
                </a:lnTo>
                <a:lnTo>
                  <a:pt x="173808" y="255677"/>
                </a:lnTo>
                <a:lnTo>
                  <a:pt x="159864" y="259465"/>
                </a:lnTo>
                <a:lnTo>
                  <a:pt x="145666" y="261322"/>
                </a:lnTo>
                <a:lnTo>
                  <a:pt x="132753" y="261816"/>
                </a:lnTo>
                <a:lnTo>
                  <a:pt x="122132" y="261367"/>
                </a:lnTo>
                <a:lnTo>
                  <a:pt x="107682" y="259016"/>
                </a:lnTo>
                <a:lnTo>
                  <a:pt x="94721" y="254466"/>
                </a:lnTo>
                <a:lnTo>
                  <a:pt x="83631" y="247506"/>
                </a:lnTo>
                <a:lnTo>
                  <a:pt x="74792" y="237927"/>
                </a:lnTo>
                <a:lnTo>
                  <a:pt x="68585" y="225517"/>
                </a:lnTo>
                <a:lnTo>
                  <a:pt x="65388" y="210066"/>
                </a:lnTo>
                <a:lnTo>
                  <a:pt x="0" y="210066"/>
                </a:lnTo>
                <a:lnTo>
                  <a:pt x="1568" y="227925"/>
                </a:lnTo>
                <a:lnTo>
                  <a:pt x="4846" y="241776"/>
                </a:lnTo>
                <a:lnTo>
                  <a:pt x="9810" y="254379"/>
                </a:lnTo>
                <a:lnTo>
                  <a:pt x="16366" y="265740"/>
                </a:lnTo>
                <a:lnTo>
                  <a:pt x="24420" y="275869"/>
                </a:lnTo>
                <a:lnTo>
                  <a:pt x="33877" y="284774"/>
                </a:lnTo>
                <a:lnTo>
                  <a:pt x="44643" y="292464"/>
                </a:lnTo>
                <a:lnTo>
                  <a:pt x="56624" y="298947"/>
                </a:lnTo>
                <a:lnTo>
                  <a:pt x="69725" y="304232"/>
                </a:lnTo>
                <a:lnTo>
                  <a:pt x="83852" y="308328"/>
                </a:lnTo>
                <a:lnTo>
                  <a:pt x="98911" y="311243"/>
                </a:lnTo>
                <a:lnTo>
                  <a:pt x="114807" y="312986"/>
                </a:lnTo>
                <a:lnTo>
                  <a:pt x="131445" y="313565"/>
                </a:lnTo>
                <a:lnTo>
                  <a:pt x="144856" y="313156"/>
                </a:lnTo>
                <a:lnTo>
                  <a:pt x="159376" y="311775"/>
                </a:lnTo>
                <a:lnTo>
                  <a:pt x="173815" y="309365"/>
                </a:lnTo>
                <a:lnTo>
                  <a:pt x="187946" y="305872"/>
                </a:lnTo>
                <a:lnTo>
                  <a:pt x="201545" y="301243"/>
                </a:lnTo>
                <a:lnTo>
                  <a:pt x="214387" y="295424"/>
                </a:lnTo>
                <a:lnTo>
                  <a:pt x="226246" y="288361"/>
                </a:lnTo>
                <a:lnTo>
                  <a:pt x="236898" y="280000"/>
                </a:lnTo>
                <a:lnTo>
                  <a:pt x="246118" y="270287"/>
                </a:lnTo>
                <a:lnTo>
                  <a:pt x="253681" y="259167"/>
                </a:lnTo>
                <a:lnTo>
                  <a:pt x="259361" y="246588"/>
                </a:lnTo>
                <a:lnTo>
                  <a:pt x="262934" y="232496"/>
                </a:lnTo>
                <a:lnTo>
                  <a:pt x="264175" y="216836"/>
                </a:lnTo>
                <a:lnTo>
                  <a:pt x="264125" y="213583"/>
                </a:lnTo>
                <a:lnTo>
                  <a:pt x="262278" y="197941"/>
                </a:lnTo>
                <a:lnTo>
                  <a:pt x="257977" y="184438"/>
                </a:lnTo>
                <a:lnTo>
                  <a:pt x="251496" y="172878"/>
                </a:lnTo>
                <a:lnTo>
                  <a:pt x="243112" y="163065"/>
                </a:lnTo>
                <a:lnTo>
                  <a:pt x="233099" y="154804"/>
                </a:lnTo>
                <a:lnTo>
                  <a:pt x="221734" y="147899"/>
                </a:lnTo>
                <a:lnTo>
                  <a:pt x="209292" y="142155"/>
                </a:lnTo>
                <a:lnTo>
                  <a:pt x="196049" y="137376"/>
                </a:lnTo>
                <a:lnTo>
                  <a:pt x="182280" y="133366"/>
                </a:lnTo>
                <a:lnTo>
                  <a:pt x="168260" y="129931"/>
                </a:lnTo>
                <a:lnTo>
                  <a:pt x="143330" y="124624"/>
                </a:lnTo>
                <a:lnTo>
                  <a:pt x="127200" y="121140"/>
                </a:lnTo>
                <a:lnTo>
                  <a:pt x="112239" y="117359"/>
                </a:lnTo>
                <a:lnTo>
                  <a:pt x="98925" y="112948"/>
                </a:lnTo>
                <a:lnTo>
                  <a:pt x="87737" y="107573"/>
                </a:lnTo>
                <a:lnTo>
                  <a:pt x="79153" y="100900"/>
                </a:lnTo>
                <a:lnTo>
                  <a:pt x="73651" y="92597"/>
                </a:lnTo>
                <a:lnTo>
                  <a:pt x="71711" y="82329"/>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9" name="object 139"/>
          <p:cNvSpPr/>
          <p:nvPr/>
        </p:nvSpPr>
        <p:spPr>
          <a:xfrm>
            <a:off x="7062787" y="6219222"/>
            <a:ext cx="294022" cy="419030"/>
          </a:xfrm>
          <a:custGeom>
            <a:avLst/>
            <a:gdLst/>
            <a:ahLst/>
            <a:cxnLst/>
            <a:rect l="l" t="t" r="r" b="b"/>
            <a:pathLst>
              <a:path w="294022" h="419030">
                <a:moveTo>
                  <a:pt x="95242" y="347332"/>
                </a:moveTo>
                <a:lnTo>
                  <a:pt x="86365" y="337251"/>
                </a:lnTo>
                <a:lnTo>
                  <a:pt x="79099" y="325679"/>
                </a:lnTo>
                <a:lnTo>
                  <a:pt x="84711" y="409694"/>
                </a:lnTo>
                <a:lnTo>
                  <a:pt x="98367" y="414080"/>
                </a:lnTo>
                <a:lnTo>
                  <a:pt x="113061" y="417123"/>
                </a:lnTo>
                <a:lnTo>
                  <a:pt x="128798" y="418755"/>
                </a:lnTo>
                <a:lnTo>
                  <a:pt x="138831" y="419030"/>
                </a:lnTo>
                <a:lnTo>
                  <a:pt x="152533" y="418375"/>
                </a:lnTo>
                <a:lnTo>
                  <a:pt x="166000" y="416372"/>
                </a:lnTo>
                <a:lnTo>
                  <a:pt x="179012" y="412967"/>
                </a:lnTo>
                <a:lnTo>
                  <a:pt x="191354" y="408104"/>
                </a:lnTo>
                <a:lnTo>
                  <a:pt x="202807" y="401729"/>
                </a:lnTo>
                <a:lnTo>
                  <a:pt x="213155" y="393785"/>
                </a:lnTo>
                <a:lnTo>
                  <a:pt x="222178" y="384219"/>
                </a:lnTo>
                <a:lnTo>
                  <a:pt x="229660" y="372976"/>
                </a:lnTo>
                <a:lnTo>
                  <a:pt x="230824" y="370773"/>
                </a:lnTo>
                <a:lnTo>
                  <a:pt x="231899" y="370773"/>
                </a:lnTo>
                <a:lnTo>
                  <a:pt x="231899" y="410951"/>
                </a:lnTo>
                <a:lnTo>
                  <a:pt x="294022" y="410951"/>
                </a:lnTo>
                <a:lnTo>
                  <a:pt x="294022" y="0"/>
                </a:lnTo>
                <a:lnTo>
                  <a:pt x="228645" y="0"/>
                </a:lnTo>
                <a:lnTo>
                  <a:pt x="228645" y="151985"/>
                </a:lnTo>
                <a:lnTo>
                  <a:pt x="227338" y="151985"/>
                </a:lnTo>
                <a:lnTo>
                  <a:pt x="219511" y="141314"/>
                </a:lnTo>
                <a:lnTo>
                  <a:pt x="210188" y="132136"/>
                </a:lnTo>
                <a:lnTo>
                  <a:pt x="199611" y="124403"/>
                </a:lnTo>
                <a:lnTo>
                  <a:pt x="188023" y="118064"/>
                </a:lnTo>
                <a:lnTo>
                  <a:pt x="175663" y="113070"/>
                </a:lnTo>
                <a:lnTo>
                  <a:pt x="162775" y="109371"/>
                </a:lnTo>
                <a:lnTo>
                  <a:pt x="149600" y="106919"/>
                </a:lnTo>
                <a:lnTo>
                  <a:pt x="136380" y="105664"/>
                </a:lnTo>
                <a:lnTo>
                  <a:pt x="128604" y="105465"/>
                </a:lnTo>
                <a:lnTo>
                  <a:pt x="116336" y="106032"/>
                </a:lnTo>
                <a:lnTo>
                  <a:pt x="104195" y="107746"/>
                </a:lnTo>
                <a:lnTo>
                  <a:pt x="92273" y="110627"/>
                </a:lnTo>
                <a:lnTo>
                  <a:pt x="80665" y="114695"/>
                </a:lnTo>
                <a:lnTo>
                  <a:pt x="69465" y="119970"/>
                </a:lnTo>
                <a:lnTo>
                  <a:pt x="58766" y="126472"/>
                </a:lnTo>
                <a:lnTo>
                  <a:pt x="48662" y="134222"/>
                </a:lnTo>
                <a:lnTo>
                  <a:pt x="39248" y="143239"/>
                </a:lnTo>
                <a:lnTo>
                  <a:pt x="30617" y="153543"/>
                </a:lnTo>
                <a:lnTo>
                  <a:pt x="22863" y="165155"/>
                </a:lnTo>
                <a:lnTo>
                  <a:pt x="16080" y="178094"/>
                </a:lnTo>
                <a:lnTo>
                  <a:pt x="10362" y="192381"/>
                </a:lnTo>
                <a:lnTo>
                  <a:pt x="5803" y="208035"/>
                </a:lnTo>
                <a:lnTo>
                  <a:pt x="2496" y="225077"/>
                </a:lnTo>
                <a:lnTo>
                  <a:pt x="536" y="243526"/>
                </a:lnTo>
                <a:lnTo>
                  <a:pt x="0" y="260288"/>
                </a:lnTo>
                <a:lnTo>
                  <a:pt x="493" y="276160"/>
                </a:lnTo>
                <a:lnTo>
                  <a:pt x="1977" y="291544"/>
                </a:lnTo>
                <a:lnTo>
                  <a:pt x="4455" y="306374"/>
                </a:lnTo>
                <a:lnTo>
                  <a:pt x="7930" y="320583"/>
                </a:lnTo>
                <a:lnTo>
                  <a:pt x="12406" y="334106"/>
                </a:lnTo>
                <a:lnTo>
                  <a:pt x="17888" y="346877"/>
                </a:lnTo>
                <a:lnTo>
                  <a:pt x="24378" y="358830"/>
                </a:lnTo>
                <a:lnTo>
                  <a:pt x="31881" y="369900"/>
                </a:lnTo>
                <a:lnTo>
                  <a:pt x="40399" y="380021"/>
                </a:lnTo>
                <a:lnTo>
                  <a:pt x="49938" y="389126"/>
                </a:lnTo>
                <a:lnTo>
                  <a:pt x="60501" y="397151"/>
                </a:lnTo>
                <a:lnTo>
                  <a:pt x="72090" y="404029"/>
                </a:lnTo>
                <a:lnTo>
                  <a:pt x="69259" y="299159"/>
                </a:lnTo>
                <a:lnTo>
                  <a:pt x="66617" y="284758"/>
                </a:lnTo>
                <a:lnTo>
                  <a:pt x="65446" y="269961"/>
                </a:lnTo>
                <a:lnTo>
                  <a:pt x="65957" y="250389"/>
                </a:lnTo>
                <a:lnTo>
                  <a:pt x="67758" y="235680"/>
                </a:lnTo>
                <a:lnTo>
                  <a:pt x="70864" y="221453"/>
                </a:lnTo>
                <a:lnTo>
                  <a:pt x="75363" y="207977"/>
                </a:lnTo>
                <a:lnTo>
                  <a:pt x="81341" y="195523"/>
                </a:lnTo>
                <a:lnTo>
                  <a:pt x="88884" y="184359"/>
                </a:lnTo>
                <a:lnTo>
                  <a:pt x="98081" y="174754"/>
                </a:lnTo>
                <a:lnTo>
                  <a:pt x="109016" y="166979"/>
                </a:lnTo>
                <a:lnTo>
                  <a:pt x="121776" y="161302"/>
                </a:lnTo>
                <a:lnTo>
                  <a:pt x="136449" y="157992"/>
                </a:lnTo>
                <a:lnTo>
                  <a:pt x="148653" y="157226"/>
                </a:lnTo>
                <a:lnTo>
                  <a:pt x="162588" y="158281"/>
                </a:lnTo>
                <a:lnTo>
                  <a:pt x="175425" y="161405"/>
                </a:lnTo>
                <a:lnTo>
                  <a:pt x="187096" y="166531"/>
                </a:lnTo>
                <a:lnTo>
                  <a:pt x="197535" y="173595"/>
                </a:lnTo>
                <a:lnTo>
                  <a:pt x="206677" y="182533"/>
                </a:lnTo>
                <a:lnTo>
                  <a:pt x="214456" y="193279"/>
                </a:lnTo>
                <a:lnTo>
                  <a:pt x="220806" y="205770"/>
                </a:lnTo>
                <a:lnTo>
                  <a:pt x="225661" y="219940"/>
                </a:lnTo>
                <a:lnTo>
                  <a:pt x="228954" y="235724"/>
                </a:lnTo>
                <a:lnTo>
                  <a:pt x="230621" y="253058"/>
                </a:lnTo>
                <a:lnTo>
                  <a:pt x="230824" y="262034"/>
                </a:lnTo>
                <a:lnTo>
                  <a:pt x="230154" y="276726"/>
                </a:lnTo>
                <a:lnTo>
                  <a:pt x="228113" y="291230"/>
                </a:lnTo>
                <a:lnTo>
                  <a:pt x="224653" y="305267"/>
                </a:lnTo>
                <a:lnTo>
                  <a:pt x="219726" y="318554"/>
                </a:lnTo>
                <a:lnTo>
                  <a:pt x="213285" y="330812"/>
                </a:lnTo>
                <a:lnTo>
                  <a:pt x="205283" y="341760"/>
                </a:lnTo>
                <a:lnTo>
                  <a:pt x="195671" y="351116"/>
                </a:lnTo>
                <a:lnTo>
                  <a:pt x="184402" y="358599"/>
                </a:lnTo>
                <a:lnTo>
                  <a:pt x="171429" y="363930"/>
                </a:lnTo>
                <a:lnTo>
                  <a:pt x="156704" y="366827"/>
                </a:lnTo>
                <a:lnTo>
                  <a:pt x="147548" y="367281"/>
                </a:lnTo>
                <a:lnTo>
                  <a:pt x="131883" y="365898"/>
                </a:lnTo>
                <a:lnTo>
                  <a:pt x="117966" y="361929"/>
                </a:lnTo>
                <a:lnTo>
                  <a:pt x="105764" y="355649"/>
                </a:lnTo>
                <a:lnTo>
                  <a:pt x="95242" y="347332"/>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40" name="object 140"/>
          <p:cNvSpPr/>
          <p:nvPr/>
        </p:nvSpPr>
        <p:spPr>
          <a:xfrm>
            <a:off x="7132047" y="6518381"/>
            <a:ext cx="15451" cy="110534"/>
          </a:xfrm>
          <a:custGeom>
            <a:avLst/>
            <a:gdLst/>
            <a:ahLst/>
            <a:cxnLst/>
            <a:rect l="l" t="t" r="r" b="b"/>
            <a:pathLst>
              <a:path w="15451" h="110534">
                <a:moveTo>
                  <a:pt x="4149" y="13731"/>
                </a:moveTo>
                <a:lnTo>
                  <a:pt x="0" y="0"/>
                </a:lnTo>
                <a:lnTo>
                  <a:pt x="2830" y="104869"/>
                </a:lnTo>
                <a:lnTo>
                  <a:pt x="15451" y="110534"/>
                </a:lnTo>
                <a:lnTo>
                  <a:pt x="9839" y="26520"/>
                </a:lnTo>
                <a:lnTo>
                  <a:pt x="4149" y="13731"/>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5" name="object 135"/>
          <p:cNvSpPr/>
          <p:nvPr/>
        </p:nvSpPr>
        <p:spPr>
          <a:xfrm>
            <a:off x="6559296" y="6215962"/>
            <a:ext cx="69093" cy="69000"/>
          </a:xfrm>
          <a:custGeom>
            <a:avLst/>
            <a:gdLst/>
            <a:ahLst/>
            <a:cxnLst/>
            <a:rect l="l" t="t" r="r" b="b"/>
            <a:pathLst>
              <a:path w="69093" h="69000">
                <a:moveTo>
                  <a:pt x="46148" y="67001"/>
                </a:moveTo>
                <a:lnTo>
                  <a:pt x="58009" y="59906"/>
                </a:lnTo>
                <a:lnTo>
                  <a:pt x="66100" y="48815"/>
                </a:lnTo>
                <a:lnTo>
                  <a:pt x="69093" y="34922"/>
                </a:lnTo>
                <a:lnTo>
                  <a:pt x="66839" y="22513"/>
                </a:lnTo>
                <a:lnTo>
                  <a:pt x="59483" y="10804"/>
                </a:lnTo>
                <a:lnTo>
                  <a:pt x="48254" y="2900"/>
                </a:lnTo>
                <a:lnTo>
                  <a:pt x="36516" y="436"/>
                </a:lnTo>
                <a:lnTo>
                  <a:pt x="32036" y="436"/>
                </a:lnTo>
                <a:lnTo>
                  <a:pt x="22395" y="2188"/>
                </a:lnTo>
                <a:lnTo>
                  <a:pt x="10786" y="9515"/>
                </a:lnTo>
                <a:lnTo>
                  <a:pt x="2904" y="20829"/>
                </a:lnTo>
                <a:lnTo>
                  <a:pt x="0" y="34922"/>
                </a:lnTo>
                <a:lnTo>
                  <a:pt x="2001" y="46453"/>
                </a:lnTo>
                <a:lnTo>
                  <a:pt x="9216" y="58176"/>
                </a:lnTo>
                <a:lnTo>
                  <a:pt x="20460" y="66094"/>
                </a:lnTo>
                <a:lnTo>
                  <a:pt x="34437" y="69000"/>
                </a:lnTo>
                <a:lnTo>
                  <a:pt x="46148" y="67001"/>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136" name="object 136"/>
          <p:cNvSpPr/>
          <p:nvPr/>
        </p:nvSpPr>
        <p:spPr>
          <a:xfrm>
            <a:off x="6666314" y="6216399"/>
            <a:ext cx="69311" cy="69000"/>
          </a:xfrm>
          <a:custGeom>
            <a:avLst/>
            <a:gdLst/>
            <a:ahLst/>
            <a:cxnLst/>
            <a:rect l="l" t="t" r="r" b="b"/>
            <a:pathLst>
              <a:path w="69311" h="69000">
                <a:moveTo>
                  <a:pt x="46366" y="67001"/>
                </a:moveTo>
                <a:lnTo>
                  <a:pt x="58226" y="59906"/>
                </a:lnTo>
                <a:lnTo>
                  <a:pt x="66318" y="48815"/>
                </a:lnTo>
                <a:lnTo>
                  <a:pt x="69311" y="34922"/>
                </a:lnTo>
                <a:lnTo>
                  <a:pt x="67057" y="22419"/>
                </a:lnTo>
                <a:lnTo>
                  <a:pt x="59701" y="10714"/>
                </a:lnTo>
                <a:lnTo>
                  <a:pt x="48472" y="2866"/>
                </a:lnTo>
                <a:lnTo>
                  <a:pt x="34655" y="0"/>
                </a:lnTo>
                <a:lnTo>
                  <a:pt x="22463" y="2207"/>
                </a:lnTo>
                <a:lnTo>
                  <a:pt x="10838" y="9490"/>
                </a:lnTo>
                <a:lnTo>
                  <a:pt x="2923" y="20770"/>
                </a:lnTo>
                <a:lnTo>
                  <a:pt x="0" y="34922"/>
                </a:lnTo>
                <a:lnTo>
                  <a:pt x="2073" y="46580"/>
                </a:lnTo>
                <a:lnTo>
                  <a:pt x="9378" y="58240"/>
                </a:lnTo>
                <a:lnTo>
                  <a:pt x="20682" y="66111"/>
                </a:lnTo>
                <a:lnTo>
                  <a:pt x="34655" y="69000"/>
                </a:lnTo>
                <a:lnTo>
                  <a:pt x="46366" y="67001"/>
                </a:lnTo>
                <a:close/>
              </a:path>
            </a:pathLst>
          </a:custGeom>
          <a:solidFill>
            <a:srgbClr val="4E5D1D"/>
          </a:solidFill>
        </p:spPr>
        <p:txBody>
          <a:bodyPr wrap="square" lIns="0" tIns="0" rIns="0" bIns="0" rtlCol="0">
            <a:noAutofit/>
          </a:bodyPr>
          <a:lstStyle/>
          <a:p>
            <a:pPr defTabSz="457200"/>
            <a:endParaRPr>
              <a:solidFill>
                <a:prstClr val="black"/>
              </a:solidFill>
            </a:endParaRPr>
          </a:p>
        </p:txBody>
      </p:sp>
      <p:sp>
        <p:nvSpPr>
          <p:cNvPr id="73" name="object 73"/>
          <p:cNvSpPr/>
          <p:nvPr/>
        </p:nvSpPr>
        <p:spPr>
          <a:xfrm>
            <a:off x="7477772" y="6219018"/>
            <a:ext cx="0" cy="79041"/>
          </a:xfrm>
          <a:custGeom>
            <a:avLst/>
            <a:gdLst/>
            <a:ahLst/>
            <a:cxnLst/>
            <a:rect l="l" t="t" r="r" b="b"/>
            <a:pathLst>
              <a:path h="79041">
                <a:moveTo>
                  <a:pt x="0" y="0"/>
                </a:moveTo>
                <a:lnTo>
                  <a:pt x="0" y="79041"/>
                </a:lnTo>
              </a:path>
            </a:pathLst>
          </a:custGeom>
          <a:ln w="11730">
            <a:solidFill>
              <a:srgbClr val="000000"/>
            </a:solidFill>
          </a:ln>
        </p:spPr>
        <p:txBody>
          <a:bodyPr wrap="square" lIns="0" tIns="0" rIns="0" bIns="0" rtlCol="0">
            <a:noAutofit/>
          </a:bodyPr>
          <a:lstStyle/>
          <a:p>
            <a:pPr defTabSz="457200"/>
            <a:endParaRPr>
              <a:solidFill>
                <a:prstClr val="black"/>
              </a:solidFill>
            </a:endParaRPr>
          </a:p>
        </p:txBody>
      </p:sp>
      <p:sp>
        <p:nvSpPr>
          <p:cNvPr id="74" name="object 74"/>
          <p:cNvSpPr/>
          <p:nvPr/>
        </p:nvSpPr>
        <p:spPr>
          <a:xfrm>
            <a:off x="7494770" y="6239535"/>
            <a:ext cx="47303" cy="58524"/>
          </a:xfrm>
          <a:custGeom>
            <a:avLst/>
            <a:gdLst/>
            <a:ahLst/>
            <a:cxnLst/>
            <a:rect l="l" t="t" r="r" b="b"/>
            <a:pathLst>
              <a:path w="47303" h="58524">
                <a:moveTo>
                  <a:pt x="8949" y="1309"/>
                </a:moveTo>
                <a:lnTo>
                  <a:pt x="0" y="1309"/>
                </a:lnTo>
                <a:lnTo>
                  <a:pt x="0" y="58524"/>
                </a:lnTo>
                <a:lnTo>
                  <a:pt x="9385" y="58524"/>
                </a:lnTo>
                <a:lnTo>
                  <a:pt x="9385" y="15947"/>
                </a:lnTo>
                <a:lnTo>
                  <a:pt x="15051" y="8294"/>
                </a:lnTo>
                <a:lnTo>
                  <a:pt x="33589" y="8294"/>
                </a:lnTo>
                <a:lnTo>
                  <a:pt x="37947" y="12892"/>
                </a:lnTo>
                <a:lnTo>
                  <a:pt x="37947" y="58524"/>
                </a:lnTo>
                <a:lnTo>
                  <a:pt x="47303" y="58524"/>
                </a:lnTo>
                <a:lnTo>
                  <a:pt x="47303" y="20982"/>
                </a:lnTo>
                <a:lnTo>
                  <a:pt x="47111" y="16880"/>
                </a:lnTo>
                <a:lnTo>
                  <a:pt x="42016" y="4670"/>
                </a:lnTo>
                <a:lnTo>
                  <a:pt x="27690" y="0"/>
                </a:lnTo>
                <a:lnTo>
                  <a:pt x="19409" y="0"/>
                </a:lnTo>
                <a:lnTo>
                  <a:pt x="13104" y="3288"/>
                </a:lnTo>
                <a:lnTo>
                  <a:pt x="9152" y="10476"/>
                </a:lnTo>
                <a:lnTo>
                  <a:pt x="8949" y="10476"/>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5" name="object 75"/>
          <p:cNvSpPr/>
          <p:nvPr/>
        </p:nvSpPr>
        <p:spPr>
          <a:xfrm>
            <a:off x="7545793" y="6223820"/>
            <a:ext cx="30509" cy="74239"/>
          </a:xfrm>
          <a:custGeom>
            <a:avLst/>
            <a:gdLst/>
            <a:ahLst/>
            <a:cxnLst/>
            <a:rect l="l" t="t" r="r" b="b"/>
            <a:pathLst>
              <a:path w="30509" h="74239">
                <a:moveTo>
                  <a:pt x="26150" y="65945"/>
                </a:moveTo>
                <a:lnTo>
                  <a:pt x="20252" y="65945"/>
                </a:lnTo>
                <a:lnTo>
                  <a:pt x="19177" y="65275"/>
                </a:lnTo>
                <a:lnTo>
                  <a:pt x="19177" y="25318"/>
                </a:lnTo>
                <a:lnTo>
                  <a:pt x="30509" y="25318"/>
                </a:lnTo>
                <a:lnTo>
                  <a:pt x="30509" y="17024"/>
                </a:lnTo>
                <a:lnTo>
                  <a:pt x="19177" y="17024"/>
                </a:lnTo>
                <a:lnTo>
                  <a:pt x="19177" y="0"/>
                </a:lnTo>
                <a:lnTo>
                  <a:pt x="9588" y="0"/>
                </a:lnTo>
                <a:lnTo>
                  <a:pt x="9588" y="17024"/>
                </a:lnTo>
                <a:lnTo>
                  <a:pt x="0" y="17024"/>
                </a:lnTo>
                <a:lnTo>
                  <a:pt x="0" y="25318"/>
                </a:lnTo>
                <a:lnTo>
                  <a:pt x="9588" y="25318"/>
                </a:lnTo>
                <a:lnTo>
                  <a:pt x="9588" y="72260"/>
                </a:lnTo>
                <a:lnTo>
                  <a:pt x="13511" y="74239"/>
                </a:lnTo>
                <a:lnTo>
                  <a:pt x="30509" y="74239"/>
                </a:lnTo>
                <a:lnTo>
                  <a:pt x="30509" y="65945"/>
                </a:lnTo>
                <a:lnTo>
                  <a:pt x="26150" y="6594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6" name="object 76"/>
          <p:cNvSpPr/>
          <p:nvPr/>
        </p:nvSpPr>
        <p:spPr>
          <a:xfrm>
            <a:off x="7579121" y="6239535"/>
            <a:ext cx="52766" cy="59833"/>
          </a:xfrm>
          <a:custGeom>
            <a:avLst/>
            <a:gdLst/>
            <a:ahLst/>
            <a:cxnLst/>
            <a:rect l="l" t="t" r="r" b="b"/>
            <a:pathLst>
              <a:path w="52766" h="59833">
                <a:moveTo>
                  <a:pt x="35536" y="8294"/>
                </a:moveTo>
                <a:lnTo>
                  <a:pt x="42306" y="15511"/>
                </a:lnTo>
                <a:lnTo>
                  <a:pt x="42742" y="24474"/>
                </a:lnTo>
                <a:lnTo>
                  <a:pt x="10024" y="24474"/>
                </a:lnTo>
                <a:lnTo>
                  <a:pt x="10692" y="15715"/>
                </a:lnTo>
                <a:lnTo>
                  <a:pt x="16358" y="8294"/>
                </a:lnTo>
                <a:lnTo>
                  <a:pt x="26819" y="0"/>
                </a:lnTo>
                <a:lnTo>
                  <a:pt x="13618" y="3539"/>
                </a:lnTo>
                <a:lnTo>
                  <a:pt x="4249" y="13141"/>
                </a:lnTo>
                <a:lnTo>
                  <a:pt x="90" y="27277"/>
                </a:lnTo>
                <a:lnTo>
                  <a:pt x="0" y="29916"/>
                </a:lnTo>
                <a:lnTo>
                  <a:pt x="2877" y="44596"/>
                </a:lnTo>
                <a:lnTo>
                  <a:pt x="10854" y="54976"/>
                </a:lnTo>
                <a:lnTo>
                  <a:pt x="24177" y="59690"/>
                </a:lnTo>
                <a:lnTo>
                  <a:pt x="27487" y="59833"/>
                </a:lnTo>
                <a:lnTo>
                  <a:pt x="40982" y="56524"/>
                </a:lnTo>
                <a:lnTo>
                  <a:pt x="49777" y="46841"/>
                </a:lnTo>
                <a:lnTo>
                  <a:pt x="51894" y="40393"/>
                </a:lnTo>
                <a:lnTo>
                  <a:pt x="42509" y="40393"/>
                </a:lnTo>
                <a:lnTo>
                  <a:pt x="40766" y="47814"/>
                </a:lnTo>
                <a:lnTo>
                  <a:pt x="35536" y="51539"/>
                </a:lnTo>
                <a:lnTo>
                  <a:pt x="27690" y="51539"/>
                </a:lnTo>
                <a:lnTo>
                  <a:pt x="14374" y="46297"/>
                </a:lnTo>
                <a:lnTo>
                  <a:pt x="10001" y="33884"/>
                </a:lnTo>
                <a:lnTo>
                  <a:pt x="10024" y="32768"/>
                </a:lnTo>
                <a:lnTo>
                  <a:pt x="52766" y="32768"/>
                </a:lnTo>
                <a:lnTo>
                  <a:pt x="51188" y="19623"/>
                </a:lnTo>
                <a:lnTo>
                  <a:pt x="44844" y="7575"/>
                </a:lnTo>
                <a:lnTo>
                  <a:pt x="35536"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7" name="object 77"/>
          <p:cNvSpPr/>
          <p:nvPr/>
        </p:nvSpPr>
        <p:spPr>
          <a:xfrm>
            <a:off x="7595479" y="6239535"/>
            <a:ext cx="28485" cy="8294"/>
          </a:xfrm>
          <a:custGeom>
            <a:avLst/>
            <a:gdLst/>
            <a:ahLst/>
            <a:cxnLst/>
            <a:rect l="l" t="t" r="r" b="b"/>
            <a:pathLst>
              <a:path w="28485" h="8294">
                <a:moveTo>
                  <a:pt x="0" y="8294"/>
                </a:moveTo>
                <a:lnTo>
                  <a:pt x="19177" y="8294"/>
                </a:lnTo>
                <a:lnTo>
                  <a:pt x="28485" y="7575"/>
                </a:lnTo>
                <a:lnTo>
                  <a:pt x="16139" y="548"/>
                </a:lnTo>
                <a:lnTo>
                  <a:pt x="10460" y="0"/>
                </a:lnTo>
                <a:lnTo>
                  <a:pt x="0"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8" name="object 78"/>
          <p:cNvSpPr/>
          <p:nvPr/>
        </p:nvSpPr>
        <p:spPr>
          <a:xfrm>
            <a:off x="7636885" y="6239331"/>
            <a:ext cx="29870" cy="58727"/>
          </a:xfrm>
          <a:custGeom>
            <a:avLst/>
            <a:gdLst/>
            <a:ahLst/>
            <a:cxnLst/>
            <a:rect l="l" t="t" r="r" b="b"/>
            <a:pathLst>
              <a:path w="29870" h="58727">
                <a:moveTo>
                  <a:pt x="9385" y="58727"/>
                </a:moveTo>
                <a:lnTo>
                  <a:pt x="9385" y="33409"/>
                </a:lnTo>
                <a:lnTo>
                  <a:pt x="9929" y="26163"/>
                </a:lnTo>
                <a:lnTo>
                  <a:pt x="15902" y="14391"/>
                </a:lnTo>
                <a:lnTo>
                  <a:pt x="29870" y="10243"/>
                </a:lnTo>
                <a:lnTo>
                  <a:pt x="29870" y="203"/>
                </a:lnTo>
                <a:lnTo>
                  <a:pt x="19845" y="0"/>
                </a:lnTo>
                <a:lnTo>
                  <a:pt x="13511" y="4365"/>
                </a:lnTo>
                <a:lnTo>
                  <a:pt x="8949" y="13736"/>
                </a:lnTo>
                <a:lnTo>
                  <a:pt x="8716" y="13736"/>
                </a:lnTo>
                <a:lnTo>
                  <a:pt x="8716" y="1513"/>
                </a:lnTo>
                <a:lnTo>
                  <a:pt x="0" y="1513"/>
                </a:lnTo>
                <a:lnTo>
                  <a:pt x="0" y="58727"/>
                </a:lnTo>
                <a:lnTo>
                  <a:pt x="9385" y="5872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9" name="object 79"/>
          <p:cNvSpPr/>
          <p:nvPr/>
        </p:nvSpPr>
        <p:spPr>
          <a:xfrm>
            <a:off x="7671549" y="6239535"/>
            <a:ext cx="47303" cy="58524"/>
          </a:xfrm>
          <a:custGeom>
            <a:avLst/>
            <a:gdLst/>
            <a:ahLst/>
            <a:cxnLst/>
            <a:rect l="l" t="t" r="r" b="b"/>
            <a:pathLst>
              <a:path w="47303" h="58524">
                <a:moveTo>
                  <a:pt x="8716" y="1309"/>
                </a:moveTo>
                <a:lnTo>
                  <a:pt x="0" y="1309"/>
                </a:lnTo>
                <a:lnTo>
                  <a:pt x="0" y="58524"/>
                </a:lnTo>
                <a:lnTo>
                  <a:pt x="9385" y="58524"/>
                </a:lnTo>
                <a:lnTo>
                  <a:pt x="9385" y="15947"/>
                </a:lnTo>
                <a:lnTo>
                  <a:pt x="14818" y="8294"/>
                </a:lnTo>
                <a:lnTo>
                  <a:pt x="33356" y="8294"/>
                </a:lnTo>
                <a:lnTo>
                  <a:pt x="37715" y="12892"/>
                </a:lnTo>
                <a:lnTo>
                  <a:pt x="37715" y="58524"/>
                </a:lnTo>
                <a:lnTo>
                  <a:pt x="47303" y="58524"/>
                </a:lnTo>
                <a:lnTo>
                  <a:pt x="47303" y="20982"/>
                </a:lnTo>
                <a:lnTo>
                  <a:pt x="47085" y="16714"/>
                </a:lnTo>
                <a:lnTo>
                  <a:pt x="41828" y="4621"/>
                </a:lnTo>
                <a:lnTo>
                  <a:pt x="27458" y="0"/>
                </a:lnTo>
                <a:lnTo>
                  <a:pt x="19409" y="0"/>
                </a:lnTo>
                <a:lnTo>
                  <a:pt x="12872" y="3288"/>
                </a:lnTo>
                <a:lnTo>
                  <a:pt x="8949" y="10476"/>
                </a:lnTo>
                <a:lnTo>
                  <a:pt x="8716" y="10476"/>
                </a:lnTo>
                <a:lnTo>
                  <a:pt x="8716"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0" name="object 80"/>
          <p:cNvSpPr/>
          <p:nvPr/>
        </p:nvSpPr>
        <p:spPr>
          <a:xfrm>
            <a:off x="7727570" y="6239535"/>
            <a:ext cx="51430" cy="59833"/>
          </a:xfrm>
          <a:custGeom>
            <a:avLst/>
            <a:gdLst/>
            <a:ahLst/>
            <a:cxnLst/>
            <a:rect l="l" t="t" r="r" b="b"/>
            <a:pathLst>
              <a:path w="51430" h="59833">
                <a:moveTo>
                  <a:pt x="9356" y="19207"/>
                </a:moveTo>
                <a:lnTo>
                  <a:pt x="9792" y="10709"/>
                </a:lnTo>
                <a:lnTo>
                  <a:pt x="15690" y="8294"/>
                </a:lnTo>
                <a:lnTo>
                  <a:pt x="29637" y="8294"/>
                </a:lnTo>
                <a:lnTo>
                  <a:pt x="36407" y="9603"/>
                </a:lnTo>
                <a:lnTo>
                  <a:pt x="36407" y="24911"/>
                </a:lnTo>
                <a:lnTo>
                  <a:pt x="27458" y="24241"/>
                </a:lnTo>
                <a:lnTo>
                  <a:pt x="17201" y="26220"/>
                </a:lnTo>
                <a:lnTo>
                  <a:pt x="4183" y="30723"/>
                </a:lnTo>
                <a:lnTo>
                  <a:pt x="7845" y="36261"/>
                </a:lnTo>
                <a:lnTo>
                  <a:pt x="13075" y="34078"/>
                </a:lnTo>
                <a:lnTo>
                  <a:pt x="19177" y="32972"/>
                </a:lnTo>
                <a:lnTo>
                  <a:pt x="25482" y="31895"/>
                </a:lnTo>
                <a:lnTo>
                  <a:pt x="32688" y="31662"/>
                </a:lnTo>
                <a:lnTo>
                  <a:pt x="36175" y="29043"/>
                </a:lnTo>
                <a:lnTo>
                  <a:pt x="36175" y="43885"/>
                </a:lnTo>
                <a:lnTo>
                  <a:pt x="31148" y="51539"/>
                </a:lnTo>
                <a:lnTo>
                  <a:pt x="13075" y="51539"/>
                </a:lnTo>
                <a:lnTo>
                  <a:pt x="16765" y="59833"/>
                </a:lnTo>
                <a:lnTo>
                  <a:pt x="24610" y="59833"/>
                </a:lnTo>
                <a:lnTo>
                  <a:pt x="31584" y="57214"/>
                </a:lnTo>
                <a:lnTo>
                  <a:pt x="36843" y="51103"/>
                </a:lnTo>
                <a:lnTo>
                  <a:pt x="36843" y="57214"/>
                </a:lnTo>
                <a:lnTo>
                  <a:pt x="39894" y="59833"/>
                </a:lnTo>
                <a:lnTo>
                  <a:pt x="47739" y="59833"/>
                </a:lnTo>
                <a:lnTo>
                  <a:pt x="49919" y="59397"/>
                </a:lnTo>
                <a:lnTo>
                  <a:pt x="51430" y="58320"/>
                </a:lnTo>
                <a:lnTo>
                  <a:pt x="51430" y="51103"/>
                </a:lnTo>
                <a:lnTo>
                  <a:pt x="50354" y="51539"/>
                </a:lnTo>
                <a:lnTo>
                  <a:pt x="45560" y="51539"/>
                </a:lnTo>
                <a:lnTo>
                  <a:pt x="45560" y="15715"/>
                </a:lnTo>
                <a:lnTo>
                  <a:pt x="39230" y="3171"/>
                </a:lnTo>
                <a:lnTo>
                  <a:pt x="25499" y="14"/>
                </a:lnTo>
                <a:lnTo>
                  <a:pt x="24175" y="0"/>
                </a:lnTo>
                <a:lnTo>
                  <a:pt x="10055" y="2840"/>
                </a:lnTo>
                <a:lnTo>
                  <a:pt x="1260" y="12505"/>
                </a:lnTo>
                <a:lnTo>
                  <a:pt x="0" y="19207"/>
                </a:lnTo>
                <a:lnTo>
                  <a:pt x="9356" y="1920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1" name="object 81"/>
          <p:cNvSpPr/>
          <p:nvPr/>
        </p:nvSpPr>
        <p:spPr>
          <a:xfrm>
            <a:off x="7725391" y="6270258"/>
            <a:ext cx="18944" cy="29110"/>
          </a:xfrm>
          <a:custGeom>
            <a:avLst/>
            <a:gdLst/>
            <a:ahLst/>
            <a:cxnLst/>
            <a:rect l="l" t="t" r="r" b="b"/>
            <a:pathLst>
              <a:path w="18944" h="29110">
                <a:moveTo>
                  <a:pt x="10024" y="18633"/>
                </a:moveTo>
                <a:lnTo>
                  <a:pt x="10024" y="5537"/>
                </a:lnTo>
                <a:lnTo>
                  <a:pt x="6362" y="0"/>
                </a:lnTo>
                <a:lnTo>
                  <a:pt x="28" y="11980"/>
                </a:lnTo>
                <a:lnTo>
                  <a:pt x="0" y="24512"/>
                </a:lnTo>
                <a:lnTo>
                  <a:pt x="8484" y="29110"/>
                </a:lnTo>
                <a:lnTo>
                  <a:pt x="18944" y="29110"/>
                </a:lnTo>
                <a:lnTo>
                  <a:pt x="15254" y="20816"/>
                </a:lnTo>
                <a:lnTo>
                  <a:pt x="10024" y="1863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2" name="object 82"/>
          <p:cNvSpPr/>
          <p:nvPr/>
        </p:nvSpPr>
        <p:spPr>
          <a:xfrm>
            <a:off x="7777257" y="6223820"/>
            <a:ext cx="30509" cy="74239"/>
          </a:xfrm>
          <a:custGeom>
            <a:avLst/>
            <a:gdLst/>
            <a:ahLst/>
            <a:cxnLst/>
            <a:rect l="l" t="t" r="r" b="b"/>
            <a:pathLst>
              <a:path w="30509" h="74239">
                <a:moveTo>
                  <a:pt x="26150" y="65945"/>
                </a:moveTo>
                <a:lnTo>
                  <a:pt x="20281" y="65945"/>
                </a:lnTo>
                <a:lnTo>
                  <a:pt x="19177" y="65275"/>
                </a:lnTo>
                <a:lnTo>
                  <a:pt x="19177" y="25318"/>
                </a:lnTo>
                <a:lnTo>
                  <a:pt x="30509" y="25318"/>
                </a:lnTo>
                <a:lnTo>
                  <a:pt x="30509" y="17024"/>
                </a:lnTo>
                <a:lnTo>
                  <a:pt x="19177" y="17024"/>
                </a:lnTo>
                <a:lnTo>
                  <a:pt x="19177" y="0"/>
                </a:lnTo>
                <a:lnTo>
                  <a:pt x="9821" y="0"/>
                </a:lnTo>
                <a:lnTo>
                  <a:pt x="9821" y="17024"/>
                </a:lnTo>
                <a:lnTo>
                  <a:pt x="0" y="17024"/>
                </a:lnTo>
                <a:lnTo>
                  <a:pt x="0" y="25318"/>
                </a:lnTo>
                <a:lnTo>
                  <a:pt x="9821" y="25318"/>
                </a:lnTo>
                <a:lnTo>
                  <a:pt x="9821" y="72260"/>
                </a:lnTo>
                <a:lnTo>
                  <a:pt x="13743" y="74239"/>
                </a:lnTo>
                <a:lnTo>
                  <a:pt x="30509" y="74239"/>
                </a:lnTo>
                <a:lnTo>
                  <a:pt x="30509" y="65945"/>
                </a:lnTo>
                <a:lnTo>
                  <a:pt x="26150" y="6594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3" name="object 83"/>
          <p:cNvSpPr/>
          <p:nvPr/>
        </p:nvSpPr>
        <p:spPr>
          <a:xfrm>
            <a:off x="7818997" y="6220117"/>
            <a:ext cx="0" cy="77942"/>
          </a:xfrm>
          <a:custGeom>
            <a:avLst/>
            <a:gdLst/>
            <a:ahLst/>
            <a:cxnLst/>
            <a:rect l="l" t="t" r="r" b="b"/>
            <a:pathLst>
              <a:path h="77942">
                <a:moveTo>
                  <a:pt x="0" y="0"/>
                </a:moveTo>
                <a:lnTo>
                  <a:pt x="0" y="77942"/>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84" name="object 84"/>
          <p:cNvSpPr/>
          <p:nvPr/>
        </p:nvSpPr>
        <p:spPr>
          <a:xfrm>
            <a:off x="7858557" y="6239535"/>
            <a:ext cx="27690" cy="59833"/>
          </a:xfrm>
          <a:custGeom>
            <a:avLst/>
            <a:gdLst/>
            <a:ahLst/>
            <a:cxnLst/>
            <a:rect l="l" t="t" r="r" b="b"/>
            <a:pathLst>
              <a:path w="27690" h="59833">
                <a:moveTo>
                  <a:pt x="24954" y="15796"/>
                </a:moveTo>
                <a:lnTo>
                  <a:pt x="16873" y="5221"/>
                </a:lnTo>
                <a:lnTo>
                  <a:pt x="3639" y="188"/>
                </a:lnTo>
                <a:lnTo>
                  <a:pt x="0" y="0"/>
                </a:lnTo>
                <a:lnTo>
                  <a:pt x="0" y="8294"/>
                </a:lnTo>
                <a:lnTo>
                  <a:pt x="11562" y="12949"/>
                </a:lnTo>
                <a:lnTo>
                  <a:pt x="17453" y="26282"/>
                </a:lnTo>
                <a:lnTo>
                  <a:pt x="17666" y="30149"/>
                </a:lnTo>
                <a:lnTo>
                  <a:pt x="13297" y="45039"/>
                </a:lnTo>
                <a:lnTo>
                  <a:pt x="2441" y="51376"/>
                </a:lnTo>
                <a:lnTo>
                  <a:pt x="0" y="51539"/>
                </a:lnTo>
                <a:lnTo>
                  <a:pt x="0" y="59833"/>
                </a:lnTo>
                <a:lnTo>
                  <a:pt x="14457" y="56282"/>
                </a:lnTo>
                <a:lnTo>
                  <a:pt x="23717" y="46805"/>
                </a:lnTo>
                <a:lnTo>
                  <a:pt x="27582" y="33166"/>
                </a:lnTo>
                <a:lnTo>
                  <a:pt x="27690" y="30149"/>
                </a:lnTo>
                <a:lnTo>
                  <a:pt x="24954" y="157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5" name="object 85"/>
          <p:cNvSpPr/>
          <p:nvPr/>
        </p:nvSpPr>
        <p:spPr>
          <a:xfrm>
            <a:off x="7830866" y="6239535"/>
            <a:ext cx="27690" cy="59833"/>
          </a:xfrm>
          <a:custGeom>
            <a:avLst/>
            <a:gdLst/>
            <a:ahLst/>
            <a:cxnLst/>
            <a:rect l="l" t="t" r="r" b="b"/>
            <a:pathLst>
              <a:path w="27690" h="59833">
                <a:moveTo>
                  <a:pt x="2782" y="44398"/>
                </a:moveTo>
                <a:lnTo>
                  <a:pt x="10998" y="54833"/>
                </a:lnTo>
                <a:lnTo>
                  <a:pt x="24450" y="59687"/>
                </a:lnTo>
                <a:lnTo>
                  <a:pt x="27690" y="59833"/>
                </a:lnTo>
                <a:lnTo>
                  <a:pt x="27690" y="51539"/>
                </a:lnTo>
                <a:lnTo>
                  <a:pt x="15963" y="46921"/>
                </a:lnTo>
                <a:lnTo>
                  <a:pt x="10006" y="33660"/>
                </a:lnTo>
                <a:lnTo>
                  <a:pt x="9821" y="30149"/>
                </a:lnTo>
                <a:lnTo>
                  <a:pt x="14136" y="15142"/>
                </a:lnTo>
                <a:lnTo>
                  <a:pt x="24795" y="8529"/>
                </a:lnTo>
                <a:lnTo>
                  <a:pt x="27690" y="8294"/>
                </a:lnTo>
                <a:lnTo>
                  <a:pt x="27690" y="0"/>
                </a:lnTo>
                <a:lnTo>
                  <a:pt x="13333" y="3554"/>
                </a:lnTo>
                <a:lnTo>
                  <a:pt x="4084" y="13044"/>
                </a:lnTo>
                <a:lnTo>
                  <a:pt x="137" y="26706"/>
                </a:lnTo>
                <a:lnTo>
                  <a:pt x="0" y="30149"/>
                </a:lnTo>
                <a:lnTo>
                  <a:pt x="2782" y="4439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6" name="object 86"/>
          <p:cNvSpPr/>
          <p:nvPr/>
        </p:nvSpPr>
        <p:spPr>
          <a:xfrm>
            <a:off x="7892786" y="6239535"/>
            <a:ext cx="47303" cy="58524"/>
          </a:xfrm>
          <a:custGeom>
            <a:avLst/>
            <a:gdLst/>
            <a:ahLst/>
            <a:cxnLst/>
            <a:rect l="l" t="t" r="r" b="b"/>
            <a:pathLst>
              <a:path w="47303" h="58524">
                <a:moveTo>
                  <a:pt x="8920" y="1309"/>
                </a:moveTo>
                <a:lnTo>
                  <a:pt x="0" y="1309"/>
                </a:lnTo>
                <a:lnTo>
                  <a:pt x="0" y="58524"/>
                </a:lnTo>
                <a:lnTo>
                  <a:pt x="9356" y="58524"/>
                </a:lnTo>
                <a:lnTo>
                  <a:pt x="9356" y="15947"/>
                </a:lnTo>
                <a:lnTo>
                  <a:pt x="15022" y="8294"/>
                </a:lnTo>
                <a:lnTo>
                  <a:pt x="33560" y="8294"/>
                </a:lnTo>
                <a:lnTo>
                  <a:pt x="37918" y="12892"/>
                </a:lnTo>
                <a:lnTo>
                  <a:pt x="37918" y="58524"/>
                </a:lnTo>
                <a:lnTo>
                  <a:pt x="47303" y="58524"/>
                </a:lnTo>
                <a:lnTo>
                  <a:pt x="47303" y="20982"/>
                </a:lnTo>
                <a:lnTo>
                  <a:pt x="47108" y="16860"/>
                </a:lnTo>
                <a:lnTo>
                  <a:pt x="41993" y="4664"/>
                </a:lnTo>
                <a:lnTo>
                  <a:pt x="27661" y="0"/>
                </a:lnTo>
                <a:lnTo>
                  <a:pt x="19613" y="0"/>
                </a:lnTo>
                <a:lnTo>
                  <a:pt x="13075" y="3288"/>
                </a:lnTo>
                <a:lnTo>
                  <a:pt x="9152" y="10476"/>
                </a:lnTo>
                <a:lnTo>
                  <a:pt x="8920" y="10476"/>
                </a:lnTo>
                <a:lnTo>
                  <a:pt x="8920"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7" name="object 87"/>
          <p:cNvSpPr/>
          <p:nvPr/>
        </p:nvSpPr>
        <p:spPr>
          <a:xfrm>
            <a:off x="7949010" y="6239535"/>
            <a:ext cx="51430" cy="59833"/>
          </a:xfrm>
          <a:custGeom>
            <a:avLst/>
            <a:gdLst/>
            <a:ahLst/>
            <a:cxnLst/>
            <a:rect l="l" t="t" r="r" b="b"/>
            <a:pathLst>
              <a:path w="51430" h="59833">
                <a:moveTo>
                  <a:pt x="9385" y="19207"/>
                </a:moveTo>
                <a:lnTo>
                  <a:pt x="9821" y="10709"/>
                </a:lnTo>
                <a:lnTo>
                  <a:pt x="15690" y="8294"/>
                </a:lnTo>
                <a:lnTo>
                  <a:pt x="29637" y="8294"/>
                </a:lnTo>
                <a:lnTo>
                  <a:pt x="36407" y="9603"/>
                </a:lnTo>
                <a:lnTo>
                  <a:pt x="36407" y="24911"/>
                </a:lnTo>
                <a:lnTo>
                  <a:pt x="27458" y="24241"/>
                </a:lnTo>
                <a:lnTo>
                  <a:pt x="17230" y="26220"/>
                </a:lnTo>
                <a:lnTo>
                  <a:pt x="4196" y="30717"/>
                </a:lnTo>
                <a:lnTo>
                  <a:pt x="7641" y="36261"/>
                </a:lnTo>
                <a:lnTo>
                  <a:pt x="13075" y="34078"/>
                </a:lnTo>
                <a:lnTo>
                  <a:pt x="19177" y="32972"/>
                </a:lnTo>
                <a:lnTo>
                  <a:pt x="25511" y="31895"/>
                </a:lnTo>
                <a:lnTo>
                  <a:pt x="32485" y="31662"/>
                </a:lnTo>
                <a:lnTo>
                  <a:pt x="36175" y="29043"/>
                </a:lnTo>
                <a:lnTo>
                  <a:pt x="36175" y="43885"/>
                </a:lnTo>
                <a:lnTo>
                  <a:pt x="31177" y="51539"/>
                </a:lnTo>
                <a:lnTo>
                  <a:pt x="13075" y="51539"/>
                </a:lnTo>
                <a:lnTo>
                  <a:pt x="16562" y="59833"/>
                </a:lnTo>
                <a:lnTo>
                  <a:pt x="24639" y="59833"/>
                </a:lnTo>
                <a:lnTo>
                  <a:pt x="31613" y="57214"/>
                </a:lnTo>
                <a:lnTo>
                  <a:pt x="36843" y="51103"/>
                </a:lnTo>
                <a:lnTo>
                  <a:pt x="36843" y="57214"/>
                </a:lnTo>
                <a:lnTo>
                  <a:pt x="39894" y="59833"/>
                </a:lnTo>
                <a:lnTo>
                  <a:pt x="47739" y="59833"/>
                </a:lnTo>
                <a:lnTo>
                  <a:pt x="49919" y="59397"/>
                </a:lnTo>
                <a:lnTo>
                  <a:pt x="51430" y="58320"/>
                </a:lnTo>
                <a:lnTo>
                  <a:pt x="51430" y="51103"/>
                </a:lnTo>
                <a:lnTo>
                  <a:pt x="50354" y="51539"/>
                </a:lnTo>
                <a:lnTo>
                  <a:pt x="45560" y="51539"/>
                </a:lnTo>
                <a:lnTo>
                  <a:pt x="45560" y="15715"/>
                </a:lnTo>
                <a:lnTo>
                  <a:pt x="39223" y="3165"/>
                </a:lnTo>
                <a:lnTo>
                  <a:pt x="25498" y="13"/>
                </a:lnTo>
                <a:lnTo>
                  <a:pt x="24204" y="0"/>
                </a:lnTo>
                <a:lnTo>
                  <a:pt x="10022" y="2836"/>
                </a:lnTo>
                <a:lnTo>
                  <a:pt x="1196" y="12485"/>
                </a:lnTo>
                <a:lnTo>
                  <a:pt x="0" y="19207"/>
                </a:lnTo>
                <a:lnTo>
                  <a:pt x="9385" y="1920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8" name="object 88"/>
          <p:cNvSpPr/>
          <p:nvPr/>
        </p:nvSpPr>
        <p:spPr>
          <a:xfrm>
            <a:off x="7946831" y="6270252"/>
            <a:ext cx="18741" cy="29116"/>
          </a:xfrm>
          <a:custGeom>
            <a:avLst/>
            <a:gdLst/>
            <a:ahLst/>
            <a:cxnLst/>
            <a:rect l="l" t="t" r="r" b="b"/>
            <a:pathLst>
              <a:path w="18741" h="29116">
                <a:moveTo>
                  <a:pt x="9821" y="18639"/>
                </a:moveTo>
                <a:lnTo>
                  <a:pt x="9821" y="5543"/>
                </a:lnTo>
                <a:lnTo>
                  <a:pt x="6375" y="0"/>
                </a:lnTo>
                <a:lnTo>
                  <a:pt x="29" y="11957"/>
                </a:lnTo>
                <a:lnTo>
                  <a:pt x="0" y="13168"/>
                </a:lnTo>
                <a:lnTo>
                  <a:pt x="0" y="24518"/>
                </a:lnTo>
                <a:lnTo>
                  <a:pt x="8513" y="29116"/>
                </a:lnTo>
                <a:lnTo>
                  <a:pt x="18741" y="29116"/>
                </a:lnTo>
                <a:lnTo>
                  <a:pt x="15254" y="20822"/>
                </a:lnTo>
                <a:lnTo>
                  <a:pt x="9821" y="1863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89" name="object 89"/>
          <p:cNvSpPr/>
          <p:nvPr/>
        </p:nvSpPr>
        <p:spPr>
          <a:xfrm>
            <a:off x="8010029" y="6219018"/>
            <a:ext cx="0" cy="79041"/>
          </a:xfrm>
          <a:custGeom>
            <a:avLst/>
            <a:gdLst/>
            <a:ahLst/>
            <a:cxnLst/>
            <a:rect l="l" t="t" r="r" b="b"/>
            <a:pathLst>
              <a:path h="79041">
                <a:moveTo>
                  <a:pt x="0" y="0"/>
                </a:moveTo>
                <a:lnTo>
                  <a:pt x="0" y="79041"/>
                </a:lnTo>
              </a:path>
            </a:pathLst>
          </a:custGeom>
          <a:ln w="10858">
            <a:solidFill>
              <a:srgbClr val="000000"/>
            </a:solidFill>
          </a:ln>
        </p:spPr>
        <p:txBody>
          <a:bodyPr wrap="square" lIns="0" tIns="0" rIns="0" bIns="0" rtlCol="0">
            <a:noAutofit/>
          </a:bodyPr>
          <a:lstStyle/>
          <a:p>
            <a:pPr defTabSz="457200"/>
            <a:endParaRPr>
              <a:solidFill>
                <a:prstClr val="black"/>
              </a:solidFill>
            </a:endParaRPr>
          </a:p>
        </p:txBody>
      </p:sp>
      <p:sp>
        <p:nvSpPr>
          <p:cNvPr id="90" name="object 90"/>
          <p:cNvSpPr/>
          <p:nvPr/>
        </p:nvSpPr>
        <p:spPr>
          <a:xfrm>
            <a:off x="7477772" y="6329722"/>
            <a:ext cx="0" cy="79041"/>
          </a:xfrm>
          <a:custGeom>
            <a:avLst/>
            <a:gdLst/>
            <a:ahLst/>
            <a:cxnLst/>
            <a:rect l="l" t="t" r="r" b="b"/>
            <a:pathLst>
              <a:path h="79041">
                <a:moveTo>
                  <a:pt x="0" y="0"/>
                </a:moveTo>
                <a:lnTo>
                  <a:pt x="0" y="79041"/>
                </a:lnTo>
              </a:path>
            </a:pathLst>
          </a:custGeom>
          <a:ln w="11730">
            <a:solidFill>
              <a:srgbClr val="000000"/>
            </a:solidFill>
          </a:ln>
        </p:spPr>
        <p:txBody>
          <a:bodyPr wrap="square" lIns="0" tIns="0" rIns="0" bIns="0" rtlCol="0">
            <a:noAutofit/>
          </a:bodyPr>
          <a:lstStyle/>
          <a:p>
            <a:pPr defTabSz="457200"/>
            <a:endParaRPr>
              <a:solidFill>
                <a:prstClr val="black"/>
              </a:solidFill>
            </a:endParaRPr>
          </a:p>
        </p:txBody>
      </p:sp>
      <p:sp>
        <p:nvSpPr>
          <p:cNvPr id="91" name="object 91"/>
          <p:cNvSpPr/>
          <p:nvPr/>
        </p:nvSpPr>
        <p:spPr>
          <a:xfrm>
            <a:off x="7494770" y="6350239"/>
            <a:ext cx="47303" cy="58524"/>
          </a:xfrm>
          <a:custGeom>
            <a:avLst/>
            <a:gdLst/>
            <a:ahLst/>
            <a:cxnLst/>
            <a:rect l="l" t="t" r="r" b="b"/>
            <a:pathLst>
              <a:path w="47303" h="58524">
                <a:moveTo>
                  <a:pt x="8949" y="1309"/>
                </a:moveTo>
                <a:lnTo>
                  <a:pt x="0" y="1309"/>
                </a:lnTo>
                <a:lnTo>
                  <a:pt x="0" y="58524"/>
                </a:lnTo>
                <a:lnTo>
                  <a:pt x="9385" y="58524"/>
                </a:lnTo>
                <a:lnTo>
                  <a:pt x="9385" y="15947"/>
                </a:lnTo>
                <a:lnTo>
                  <a:pt x="15051" y="8294"/>
                </a:lnTo>
                <a:lnTo>
                  <a:pt x="33589" y="8294"/>
                </a:lnTo>
                <a:lnTo>
                  <a:pt x="37947" y="12889"/>
                </a:lnTo>
                <a:lnTo>
                  <a:pt x="37947" y="58524"/>
                </a:lnTo>
                <a:lnTo>
                  <a:pt x="47303" y="58524"/>
                </a:lnTo>
                <a:lnTo>
                  <a:pt x="47303" y="20967"/>
                </a:lnTo>
                <a:lnTo>
                  <a:pt x="47112" y="16882"/>
                </a:lnTo>
                <a:lnTo>
                  <a:pt x="42019" y="4672"/>
                </a:lnTo>
                <a:lnTo>
                  <a:pt x="27690" y="0"/>
                </a:lnTo>
                <a:lnTo>
                  <a:pt x="19409" y="0"/>
                </a:lnTo>
                <a:lnTo>
                  <a:pt x="13104" y="3288"/>
                </a:lnTo>
                <a:lnTo>
                  <a:pt x="9152" y="10476"/>
                </a:lnTo>
                <a:lnTo>
                  <a:pt x="8949" y="10476"/>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2" name="object 92"/>
          <p:cNvSpPr/>
          <p:nvPr/>
        </p:nvSpPr>
        <p:spPr>
          <a:xfrm>
            <a:off x="7548175" y="6350239"/>
            <a:ext cx="48611" cy="59836"/>
          </a:xfrm>
          <a:custGeom>
            <a:avLst/>
            <a:gdLst/>
            <a:ahLst/>
            <a:cxnLst/>
            <a:rect l="l" t="t" r="r" b="b"/>
            <a:pathLst>
              <a:path w="48611" h="59836">
                <a:moveTo>
                  <a:pt x="36778" y="2658"/>
                </a:moveTo>
                <a:lnTo>
                  <a:pt x="22460" y="0"/>
                </a:lnTo>
                <a:lnTo>
                  <a:pt x="20957" y="37"/>
                </a:lnTo>
                <a:lnTo>
                  <a:pt x="7593" y="4262"/>
                </a:lnTo>
                <a:lnTo>
                  <a:pt x="1307" y="16384"/>
                </a:lnTo>
                <a:lnTo>
                  <a:pt x="1307" y="27300"/>
                </a:lnTo>
                <a:lnTo>
                  <a:pt x="10692" y="30359"/>
                </a:lnTo>
                <a:lnTo>
                  <a:pt x="19845" y="32541"/>
                </a:lnTo>
                <a:lnTo>
                  <a:pt x="29201" y="34506"/>
                </a:lnTo>
                <a:lnTo>
                  <a:pt x="38587" y="35815"/>
                </a:lnTo>
                <a:lnTo>
                  <a:pt x="38587" y="50227"/>
                </a:lnTo>
                <a:lnTo>
                  <a:pt x="30509" y="51536"/>
                </a:lnTo>
                <a:lnTo>
                  <a:pt x="16998" y="51536"/>
                </a:lnTo>
                <a:lnTo>
                  <a:pt x="9821" y="48917"/>
                </a:lnTo>
                <a:lnTo>
                  <a:pt x="9385" y="40620"/>
                </a:lnTo>
                <a:lnTo>
                  <a:pt x="0" y="40620"/>
                </a:lnTo>
                <a:lnTo>
                  <a:pt x="1264" y="47355"/>
                </a:lnTo>
                <a:lnTo>
                  <a:pt x="9994" y="57004"/>
                </a:lnTo>
                <a:lnTo>
                  <a:pt x="24204" y="59836"/>
                </a:lnTo>
                <a:lnTo>
                  <a:pt x="29817" y="59477"/>
                </a:lnTo>
                <a:lnTo>
                  <a:pt x="42863" y="54482"/>
                </a:lnTo>
                <a:lnTo>
                  <a:pt x="48611" y="41930"/>
                </a:lnTo>
                <a:lnTo>
                  <a:pt x="48611" y="30795"/>
                </a:lnTo>
                <a:lnTo>
                  <a:pt x="39226" y="27737"/>
                </a:lnTo>
                <a:lnTo>
                  <a:pt x="29870" y="25554"/>
                </a:lnTo>
                <a:lnTo>
                  <a:pt x="21153" y="23590"/>
                </a:lnTo>
                <a:lnTo>
                  <a:pt x="11128" y="22495"/>
                </a:lnTo>
                <a:lnTo>
                  <a:pt x="11128" y="9836"/>
                </a:lnTo>
                <a:lnTo>
                  <a:pt x="17666" y="8294"/>
                </a:lnTo>
                <a:lnTo>
                  <a:pt x="29434" y="8294"/>
                </a:lnTo>
                <a:lnTo>
                  <a:pt x="35971" y="10709"/>
                </a:lnTo>
                <a:lnTo>
                  <a:pt x="36611" y="17912"/>
                </a:lnTo>
                <a:lnTo>
                  <a:pt x="45996" y="17912"/>
                </a:lnTo>
                <a:lnTo>
                  <a:pt x="45097" y="12572"/>
                </a:lnTo>
                <a:lnTo>
                  <a:pt x="36778" y="265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3" name="object 93"/>
          <p:cNvSpPr/>
          <p:nvPr/>
        </p:nvSpPr>
        <p:spPr>
          <a:xfrm>
            <a:off x="7596584" y="6334524"/>
            <a:ext cx="30509" cy="74239"/>
          </a:xfrm>
          <a:custGeom>
            <a:avLst/>
            <a:gdLst/>
            <a:ahLst/>
            <a:cxnLst/>
            <a:rect l="l" t="t" r="r" b="b"/>
            <a:pathLst>
              <a:path w="30509" h="74239">
                <a:moveTo>
                  <a:pt x="26150" y="65942"/>
                </a:moveTo>
                <a:lnTo>
                  <a:pt x="20252" y="65942"/>
                </a:lnTo>
                <a:lnTo>
                  <a:pt x="19177" y="65287"/>
                </a:lnTo>
                <a:lnTo>
                  <a:pt x="19177" y="25318"/>
                </a:lnTo>
                <a:lnTo>
                  <a:pt x="30509" y="25318"/>
                </a:lnTo>
                <a:lnTo>
                  <a:pt x="30509" y="17024"/>
                </a:lnTo>
                <a:lnTo>
                  <a:pt x="19177" y="17024"/>
                </a:lnTo>
                <a:lnTo>
                  <a:pt x="19177" y="0"/>
                </a:lnTo>
                <a:lnTo>
                  <a:pt x="9792" y="0"/>
                </a:lnTo>
                <a:lnTo>
                  <a:pt x="9792" y="17024"/>
                </a:lnTo>
                <a:lnTo>
                  <a:pt x="0" y="17024"/>
                </a:lnTo>
                <a:lnTo>
                  <a:pt x="0" y="25318"/>
                </a:lnTo>
                <a:lnTo>
                  <a:pt x="9792" y="25318"/>
                </a:lnTo>
                <a:lnTo>
                  <a:pt x="9792" y="72274"/>
                </a:lnTo>
                <a:lnTo>
                  <a:pt x="13511" y="74239"/>
                </a:lnTo>
                <a:lnTo>
                  <a:pt x="30509" y="74239"/>
                </a:lnTo>
                <a:lnTo>
                  <a:pt x="30509" y="65942"/>
                </a:lnTo>
                <a:lnTo>
                  <a:pt x="26150" y="6594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4" name="object 94"/>
          <p:cNvSpPr/>
          <p:nvPr/>
        </p:nvSpPr>
        <p:spPr>
          <a:xfrm>
            <a:off x="7638309" y="6330835"/>
            <a:ext cx="0" cy="77927"/>
          </a:xfrm>
          <a:custGeom>
            <a:avLst/>
            <a:gdLst/>
            <a:ahLst/>
            <a:cxnLst/>
            <a:rect l="l" t="t" r="r" b="b"/>
            <a:pathLst>
              <a:path h="77927">
                <a:moveTo>
                  <a:pt x="0" y="0"/>
                </a:moveTo>
                <a:lnTo>
                  <a:pt x="0" y="77927"/>
                </a:lnTo>
              </a:path>
            </a:pathLst>
          </a:custGeom>
          <a:ln w="10626">
            <a:solidFill>
              <a:srgbClr val="000000"/>
            </a:solidFill>
          </a:ln>
        </p:spPr>
        <p:txBody>
          <a:bodyPr wrap="square" lIns="0" tIns="0" rIns="0" bIns="0" rtlCol="0">
            <a:noAutofit/>
          </a:bodyPr>
          <a:lstStyle/>
          <a:p>
            <a:pPr defTabSz="457200"/>
            <a:endParaRPr>
              <a:solidFill>
                <a:prstClr val="black"/>
              </a:solidFill>
            </a:endParaRPr>
          </a:p>
        </p:txBody>
      </p:sp>
      <p:sp>
        <p:nvSpPr>
          <p:cNvPr id="95" name="object 95"/>
          <p:cNvSpPr/>
          <p:nvPr/>
        </p:nvSpPr>
        <p:spPr>
          <a:xfrm>
            <a:off x="7647142" y="6334524"/>
            <a:ext cx="30509" cy="74239"/>
          </a:xfrm>
          <a:custGeom>
            <a:avLst/>
            <a:gdLst/>
            <a:ahLst/>
            <a:cxnLst/>
            <a:rect l="l" t="t" r="r" b="b"/>
            <a:pathLst>
              <a:path w="30509" h="74239">
                <a:moveTo>
                  <a:pt x="26150" y="65942"/>
                </a:moveTo>
                <a:lnTo>
                  <a:pt x="20252" y="65942"/>
                </a:lnTo>
                <a:lnTo>
                  <a:pt x="18944" y="65287"/>
                </a:lnTo>
                <a:lnTo>
                  <a:pt x="18944" y="25318"/>
                </a:lnTo>
                <a:lnTo>
                  <a:pt x="30509" y="25318"/>
                </a:lnTo>
                <a:lnTo>
                  <a:pt x="30509" y="17024"/>
                </a:lnTo>
                <a:lnTo>
                  <a:pt x="18944" y="17024"/>
                </a:lnTo>
                <a:lnTo>
                  <a:pt x="18944" y="0"/>
                </a:lnTo>
                <a:lnTo>
                  <a:pt x="9588" y="0"/>
                </a:lnTo>
                <a:lnTo>
                  <a:pt x="9588" y="17024"/>
                </a:lnTo>
                <a:lnTo>
                  <a:pt x="0" y="17024"/>
                </a:lnTo>
                <a:lnTo>
                  <a:pt x="0" y="25318"/>
                </a:lnTo>
                <a:lnTo>
                  <a:pt x="9588" y="25318"/>
                </a:lnTo>
                <a:lnTo>
                  <a:pt x="9588" y="72274"/>
                </a:lnTo>
                <a:lnTo>
                  <a:pt x="13511" y="74239"/>
                </a:lnTo>
                <a:lnTo>
                  <a:pt x="30509" y="74239"/>
                </a:lnTo>
                <a:lnTo>
                  <a:pt x="30509" y="65942"/>
                </a:lnTo>
                <a:lnTo>
                  <a:pt x="26150" y="6594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6" name="object 96"/>
          <p:cNvSpPr/>
          <p:nvPr/>
        </p:nvSpPr>
        <p:spPr>
          <a:xfrm>
            <a:off x="7683550" y="6351549"/>
            <a:ext cx="47274" cy="58527"/>
          </a:xfrm>
          <a:custGeom>
            <a:avLst/>
            <a:gdLst/>
            <a:ahLst/>
            <a:cxnLst/>
            <a:rect l="l" t="t" r="r" b="b"/>
            <a:pathLst>
              <a:path w="47274" h="58527">
                <a:moveTo>
                  <a:pt x="9356" y="0"/>
                </a:moveTo>
                <a:lnTo>
                  <a:pt x="0" y="0"/>
                </a:lnTo>
                <a:lnTo>
                  <a:pt x="0" y="37783"/>
                </a:lnTo>
                <a:lnTo>
                  <a:pt x="174" y="41685"/>
                </a:lnTo>
                <a:lnTo>
                  <a:pt x="5231" y="53893"/>
                </a:lnTo>
                <a:lnTo>
                  <a:pt x="19613" y="58527"/>
                </a:lnTo>
                <a:lnTo>
                  <a:pt x="27894" y="58527"/>
                </a:lnTo>
                <a:lnTo>
                  <a:pt x="34199" y="55250"/>
                </a:lnTo>
                <a:lnTo>
                  <a:pt x="38122" y="48262"/>
                </a:lnTo>
                <a:lnTo>
                  <a:pt x="38354" y="48262"/>
                </a:lnTo>
                <a:lnTo>
                  <a:pt x="38354" y="57214"/>
                </a:lnTo>
                <a:lnTo>
                  <a:pt x="47274" y="57214"/>
                </a:lnTo>
                <a:lnTo>
                  <a:pt x="47274" y="0"/>
                </a:lnTo>
                <a:lnTo>
                  <a:pt x="37918" y="0"/>
                </a:lnTo>
                <a:lnTo>
                  <a:pt x="37918" y="42584"/>
                </a:lnTo>
                <a:lnTo>
                  <a:pt x="32252" y="50227"/>
                </a:lnTo>
                <a:lnTo>
                  <a:pt x="13714" y="50227"/>
                </a:lnTo>
                <a:lnTo>
                  <a:pt x="9356" y="45861"/>
                </a:lnTo>
                <a:lnTo>
                  <a:pt x="9356"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7" name="object 97"/>
          <p:cNvSpPr/>
          <p:nvPr/>
        </p:nvSpPr>
        <p:spPr>
          <a:xfrm>
            <a:off x="7734544" y="6334524"/>
            <a:ext cx="30509" cy="74239"/>
          </a:xfrm>
          <a:custGeom>
            <a:avLst/>
            <a:gdLst/>
            <a:ahLst/>
            <a:cxnLst/>
            <a:rect l="l" t="t" r="r" b="b"/>
            <a:pathLst>
              <a:path w="30509" h="74239">
                <a:moveTo>
                  <a:pt x="26150" y="65942"/>
                </a:moveTo>
                <a:lnTo>
                  <a:pt x="20252" y="65942"/>
                </a:lnTo>
                <a:lnTo>
                  <a:pt x="18944" y="65287"/>
                </a:lnTo>
                <a:lnTo>
                  <a:pt x="18944" y="25318"/>
                </a:lnTo>
                <a:lnTo>
                  <a:pt x="30509" y="25318"/>
                </a:lnTo>
                <a:lnTo>
                  <a:pt x="30509" y="17024"/>
                </a:lnTo>
                <a:lnTo>
                  <a:pt x="18944" y="17024"/>
                </a:lnTo>
                <a:lnTo>
                  <a:pt x="18944" y="0"/>
                </a:lnTo>
                <a:lnTo>
                  <a:pt x="9588" y="0"/>
                </a:lnTo>
                <a:lnTo>
                  <a:pt x="9588" y="17024"/>
                </a:lnTo>
                <a:lnTo>
                  <a:pt x="0" y="17024"/>
                </a:lnTo>
                <a:lnTo>
                  <a:pt x="0" y="25318"/>
                </a:lnTo>
                <a:lnTo>
                  <a:pt x="9588" y="25318"/>
                </a:lnTo>
                <a:lnTo>
                  <a:pt x="9588" y="72274"/>
                </a:lnTo>
                <a:lnTo>
                  <a:pt x="13511" y="74239"/>
                </a:lnTo>
                <a:lnTo>
                  <a:pt x="30509" y="74239"/>
                </a:lnTo>
                <a:lnTo>
                  <a:pt x="30509" y="65942"/>
                </a:lnTo>
                <a:lnTo>
                  <a:pt x="26150" y="6594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8" name="object 98"/>
          <p:cNvSpPr/>
          <p:nvPr/>
        </p:nvSpPr>
        <p:spPr>
          <a:xfrm>
            <a:off x="7767901" y="6350239"/>
            <a:ext cx="52737" cy="59836"/>
          </a:xfrm>
          <a:custGeom>
            <a:avLst/>
            <a:gdLst/>
            <a:ahLst/>
            <a:cxnLst/>
            <a:rect l="l" t="t" r="r" b="b"/>
            <a:pathLst>
              <a:path w="52737" h="59836">
                <a:moveTo>
                  <a:pt x="35507" y="8294"/>
                </a:moveTo>
                <a:lnTo>
                  <a:pt x="42277" y="15508"/>
                </a:lnTo>
                <a:lnTo>
                  <a:pt x="42713" y="24463"/>
                </a:lnTo>
                <a:lnTo>
                  <a:pt x="9792" y="24463"/>
                </a:lnTo>
                <a:lnTo>
                  <a:pt x="10460" y="15729"/>
                </a:lnTo>
                <a:lnTo>
                  <a:pt x="16329" y="8294"/>
                </a:lnTo>
                <a:lnTo>
                  <a:pt x="26790" y="0"/>
                </a:lnTo>
                <a:lnTo>
                  <a:pt x="13487" y="3545"/>
                </a:lnTo>
                <a:lnTo>
                  <a:pt x="4175" y="13157"/>
                </a:lnTo>
                <a:lnTo>
                  <a:pt x="86" y="27301"/>
                </a:lnTo>
                <a:lnTo>
                  <a:pt x="0" y="29919"/>
                </a:lnTo>
                <a:lnTo>
                  <a:pt x="2892" y="44659"/>
                </a:lnTo>
                <a:lnTo>
                  <a:pt x="10882" y="55049"/>
                </a:lnTo>
                <a:lnTo>
                  <a:pt x="24169" y="59711"/>
                </a:lnTo>
                <a:lnTo>
                  <a:pt x="27225" y="59836"/>
                </a:lnTo>
                <a:lnTo>
                  <a:pt x="40890" y="56530"/>
                </a:lnTo>
                <a:lnTo>
                  <a:pt x="49622" y="46848"/>
                </a:lnTo>
                <a:lnTo>
                  <a:pt x="51633" y="40402"/>
                </a:lnTo>
                <a:lnTo>
                  <a:pt x="42480" y="40402"/>
                </a:lnTo>
                <a:lnTo>
                  <a:pt x="40737" y="47826"/>
                </a:lnTo>
                <a:lnTo>
                  <a:pt x="35303" y="51536"/>
                </a:lnTo>
                <a:lnTo>
                  <a:pt x="27661" y="51536"/>
                </a:lnTo>
                <a:lnTo>
                  <a:pt x="14272" y="46227"/>
                </a:lnTo>
                <a:lnTo>
                  <a:pt x="9789" y="33679"/>
                </a:lnTo>
                <a:lnTo>
                  <a:pt x="9792" y="32760"/>
                </a:lnTo>
                <a:lnTo>
                  <a:pt x="52737" y="32760"/>
                </a:lnTo>
                <a:lnTo>
                  <a:pt x="51158" y="19618"/>
                </a:lnTo>
                <a:lnTo>
                  <a:pt x="44812" y="7571"/>
                </a:lnTo>
                <a:lnTo>
                  <a:pt x="35507"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99" name="object 99"/>
          <p:cNvSpPr/>
          <p:nvPr/>
        </p:nvSpPr>
        <p:spPr>
          <a:xfrm>
            <a:off x="7784230" y="6350239"/>
            <a:ext cx="28482" cy="8294"/>
          </a:xfrm>
          <a:custGeom>
            <a:avLst/>
            <a:gdLst/>
            <a:ahLst/>
            <a:cxnLst/>
            <a:rect l="l" t="t" r="r" b="b"/>
            <a:pathLst>
              <a:path w="28482" h="8294">
                <a:moveTo>
                  <a:pt x="0" y="8294"/>
                </a:moveTo>
                <a:lnTo>
                  <a:pt x="19177" y="8294"/>
                </a:lnTo>
                <a:lnTo>
                  <a:pt x="28482" y="7571"/>
                </a:lnTo>
                <a:lnTo>
                  <a:pt x="16132" y="546"/>
                </a:lnTo>
                <a:lnTo>
                  <a:pt x="10460" y="0"/>
                </a:lnTo>
                <a:lnTo>
                  <a:pt x="0"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0" name="object 100"/>
          <p:cNvSpPr/>
          <p:nvPr/>
        </p:nvSpPr>
        <p:spPr>
          <a:xfrm>
            <a:off x="7846353" y="6328849"/>
            <a:ext cx="31613" cy="79914"/>
          </a:xfrm>
          <a:custGeom>
            <a:avLst/>
            <a:gdLst/>
            <a:ahLst/>
            <a:cxnLst/>
            <a:rect l="l" t="t" r="r" b="b"/>
            <a:pathLst>
              <a:path w="31613" h="79914">
                <a:moveTo>
                  <a:pt x="9588" y="5034"/>
                </a:moveTo>
                <a:lnTo>
                  <a:pt x="9588" y="22699"/>
                </a:lnTo>
                <a:lnTo>
                  <a:pt x="0" y="22699"/>
                </a:lnTo>
                <a:lnTo>
                  <a:pt x="0" y="30993"/>
                </a:lnTo>
                <a:lnTo>
                  <a:pt x="9588" y="30993"/>
                </a:lnTo>
                <a:lnTo>
                  <a:pt x="9588" y="79914"/>
                </a:lnTo>
                <a:lnTo>
                  <a:pt x="18973" y="79914"/>
                </a:lnTo>
                <a:lnTo>
                  <a:pt x="18973" y="30993"/>
                </a:lnTo>
                <a:lnTo>
                  <a:pt x="30073" y="30993"/>
                </a:lnTo>
                <a:lnTo>
                  <a:pt x="30073" y="22699"/>
                </a:lnTo>
                <a:lnTo>
                  <a:pt x="18973" y="22699"/>
                </a:lnTo>
                <a:lnTo>
                  <a:pt x="18973" y="9836"/>
                </a:lnTo>
                <a:lnTo>
                  <a:pt x="21588" y="8294"/>
                </a:lnTo>
                <a:lnTo>
                  <a:pt x="27894" y="8294"/>
                </a:lnTo>
                <a:lnTo>
                  <a:pt x="29870" y="8526"/>
                </a:lnTo>
                <a:lnTo>
                  <a:pt x="31613" y="9167"/>
                </a:lnTo>
                <a:lnTo>
                  <a:pt x="31613" y="873"/>
                </a:lnTo>
                <a:lnTo>
                  <a:pt x="29637" y="436"/>
                </a:lnTo>
                <a:lnTo>
                  <a:pt x="27254" y="0"/>
                </a:lnTo>
                <a:lnTo>
                  <a:pt x="15254" y="0"/>
                </a:lnTo>
                <a:lnTo>
                  <a:pt x="9588" y="503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1" name="object 101"/>
          <p:cNvSpPr/>
          <p:nvPr/>
        </p:nvSpPr>
        <p:spPr>
          <a:xfrm>
            <a:off x="7904989" y="6350239"/>
            <a:ext cx="27661" cy="59836"/>
          </a:xfrm>
          <a:custGeom>
            <a:avLst/>
            <a:gdLst/>
            <a:ahLst/>
            <a:cxnLst/>
            <a:rect l="l" t="t" r="r" b="b"/>
            <a:pathLst>
              <a:path w="27661" h="59836">
                <a:moveTo>
                  <a:pt x="24922" y="15687"/>
                </a:moveTo>
                <a:lnTo>
                  <a:pt x="16837" y="5151"/>
                </a:lnTo>
                <a:lnTo>
                  <a:pt x="3604" y="182"/>
                </a:lnTo>
                <a:lnTo>
                  <a:pt x="0" y="0"/>
                </a:lnTo>
                <a:lnTo>
                  <a:pt x="0" y="8294"/>
                </a:lnTo>
                <a:lnTo>
                  <a:pt x="11597" y="12914"/>
                </a:lnTo>
                <a:lnTo>
                  <a:pt x="17633" y="26130"/>
                </a:lnTo>
                <a:lnTo>
                  <a:pt x="17869" y="30140"/>
                </a:lnTo>
                <a:lnTo>
                  <a:pt x="13441" y="44988"/>
                </a:lnTo>
                <a:lnTo>
                  <a:pt x="2564" y="51356"/>
                </a:lnTo>
                <a:lnTo>
                  <a:pt x="0" y="51536"/>
                </a:lnTo>
                <a:lnTo>
                  <a:pt x="0" y="59836"/>
                </a:lnTo>
                <a:lnTo>
                  <a:pt x="14440" y="56281"/>
                </a:lnTo>
                <a:lnTo>
                  <a:pt x="23693" y="46796"/>
                </a:lnTo>
                <a:lnTo>
                  <a:pt x="27554" y="33145"/>
                </a:lnTo>
                <a:lnTo>
                  <a:pt x="27661" y="30140"/>
                </a:lnTo>
                <a:lnTo>
                  <a:pt x="24922" y="1568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2" name="object 102"/>
          <p:cNvSpPr/>
          <p:nvPr/>
        </p:nvSpPr>
        <p:spPr>
          <a:xfrm>
            <a:off x="7877298" y="6350239"/>
            <a:ext cx="27690" cy="59836"/>
          </a:xfrm>
          <a:custGeom>
            <a:avLst/>
            <a:gdLst/>
            <a:ahLst/>
            <a:cxnLst/>
            <a:rect l="l" t="t" r="r" b="b"/>
            <a:pathLst>
              <a:path w="27690" h="59836">
                <a:moveTo>
                  <a:pt x="2781" y="44392"/>
                </a:moveTo>
                <a:lnTo>
                  <a:pt x="10993" y="54830"/>
                </a:lnTo>
                <a:lnTo>
                  <a:pt x="24440" y="59689"/>
                </a:lnTo>
                <a:lnTo>
                  <a:pt x="27690" y="59836"/>
                </a:lnTo>
                <a:lnTo>
                  <a:pt x="27690" y="51536"/>
                </a:lnTo>
                <a:lnTo>
                  <a:pt x="16009" y="46880"/>
                </a:lnTo>
                <a:lnTo>
                  <a:pt x="10189" y="33498"/>
                </a:lnTo>
                <a:lnTo>
                  <a:pt x="10024" y="30140"/>
                </a:lnTo>
                <a:lnTo>
                  <a:pt x="14291" y="15094"/>
                </a:lnTo>
                <a:lnTo>
                  <a:pt x="24923" y="8509"/>
                </a:lnTo>
                <a:lnTo>
                  <a:pt x="27690" y="8294"/>
                </a:lnTo>
                <a:lnTo>
                  <a:pt x="27690" y="0"/>
                </a:lnTo>
                <a:lnTo>
                  <a:pt x="13331" y="3511"/>
                </a:lnTo>
                <a:lnTo>
                  <a:pt x="4082" y="12949"/>
                </a:lnTo>
                <a:lnTo>
                  <a:pt x="137" y="26667"/>
                </a:lnTo>
                <a:lnTo>
                  <a:pt x="0" y="30140"/>
                </a:lnTo>
                <a:lnTo>
                  <a:pt x="2781" y="4439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3" name="object 103"/>
          <p:cNvSpPr/>
          <p:nvPr/>
        </p:nvSpPr>
        <p:spPr>
          <a:xfrm>
            <a:off x="7938985" y="6350035"/>
            <a:ext cx="30073" cy="58727"/>
          </a:xfrm>
          <a:custGeom>
            <a:avLst/>
            <a:gdLst/>
            <a:ahLst/>
            <a:cxnLst/>
            <a:rect l="l" t="t" r="r" b="b"/>
            <a:pathLst>
              <a:path w="30073" h="58727">
                <a:moveTo>
                  <a:pt x="9385" y="58727"/>
                </a:moveTo>
                <a:lnTo>
                  <a:pt x="9385" y="33400"/>
                </a:lnTo>
                <a:lnTo>
                  <a:pt x="9970" y="26033"/>
                </a:lnTo>
                <a:lnTo>
                  <a:pt x="16084" y="14357"/>
                </a:lnTo>
                <a:lnTo>
                  <a:pt x="30073" y="10243"/>
                </a:lnTo>
                <a:lnTo>
                  <a:pt x="30073" y="203"/>
                </a:lnTo>
                <a:lnTo>
                  <a:pt x="20048" y="0"/>
                </a:lnTo>
                <a:lnTo>
                  <a:pt x="13743" y="4365"/>
                </a:lnTo>
                <a:lnTo>
                  <a:pt x="9152" y="13529"/>
                </a:lnTo>
                <a:lnTo>
                  <a:pt x="8949" y="13529"/>
                </a:lnTo>
                <a:lnTo>
                  <a:pt x="8949" y="1513"/>
                </a:lnTo>
                <a:lnTo>
                  <a:pt x="0" y="1513"/>
                </a:lnTo>
                <a:lnTo>
                  <a:pt x="0" y="58727"/>
                </a:lnTo>
                <a:lnTo>
                  <a:pt x="9385" y="5872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4" name="object 104"/>
          <p:cNvSpPr/>
          <p:nvPr/>
        </p:nvSpPr>
        <p:spPr>
          <a:xfrm>
            <a:off x="7467544" y="6438680"/>
            <a:ext cx="63430" cy="82754"/>
          </a:xfrm>
          <a:custGeom>
            <a:avLst/>
            <a:gdLst/>
            <a:ahLst/>
            <a:cxnLst/>
            <a:rect l="l" t="t" r="r" b="b"/>
            <a:pathLst>
              <a:path w="63430" h="82754">
                <a:moveTo>
                  <a:pt x="31148" y="0"/>
                </a:moveTo>
                <a:lnTo>
                  <a:pt x="18305" y="2060"/>
                </a:lnTo>
                <a:lnTo>
                  <a:pt x="7112" y="9585"/>
                </a:lnTo>
                <a:lnTo>
                  <a:pt x="2615" y="23144"/>
                </a:lnTo>
                <a:lnTo>
                  <a:pt x="4364" y="31304"/>
                </a:lnTo>
                <a:lnTo>
                  <a:pt x="13908" y="39778"/>
                </a:lnTo>
                <a:lnTo>
                  <a:pt x="27894" y="43888"/>
                </a:lnTo>
                <a:lnTo>
                  <a:pt x="33036" y="45042"/>
                </a:lnTo>
                <a:lnTo>
                  <a:pt x="46959" y="49657"/>
                </a:lnTo>
                <a:lnTo>
                  <a:pt x="52970" y="59391"/>
                </a:lnTo>
                <a:lnTo>
                  <a:pt x="52970" y="70962"/>
                </a:lnTo>
                <a:lnTo>
                  <a:pt x="42509" y="73802"/>
                </a:lnTo>
                <a:lnTo>
                  <a:pt x="33124" y="73802"/>
                </a:lnTo>
                <a:lnTo>
                  <a:pt x="27793" y="73408"/>
                </a:lnTo>
                <a:lnTo>
                  <a:pt x="15247" y="67789"/>
                </a:lnTo>
                <a:lnTo>
                  <a:pt x="10024" y="54804"/>
                </a:lnTo>
                <a:lnTo>
                  <a:pt x="0" y="54804"/>
                </a:lnTo>
                <a:lnTo>
                  <a:pt x="568" y="60977"/>
                </a:lnTo>
                <a:lnTo>
                  <a:pt x="6704" y="73255"/>
                </a:lnTo>
                <a:lnTo>
                  <a:pt x="18048" y="80424"/>
                </a:lnTo>
                <a:lnTo>
                  <a:pt x="32688" y="82754"/>
                </a:lnTo>
                <a:lnTo>
                  <a:pt x="33407" y="82748"/>
                </a:lnTo>
                <a:lnTo>
                  <a:pt x="47504" y="80211"/>
                </a:lnTo>
                <a:lnTo>
                  <a:pt x="58803" y="72583"/>
                </a:lnTo>
                <a:lnTo>
                  <a:pt x="63430" y="59173"/>
                </a:lnTo>
                <a:lnTo>
                  <a:pt x="61249" y="49403"/>
                </a:lnTo>
                <a:lnTo>
                  <a:pt x="51803" y="40736"/>
                </a:lnTo>
                <a:lnTo>
                  <a:pt x="38354" y="36246"/>
                </a:lnTo>
                <a:lnTo>
                  <a:pt x="33802" y="35267"/>
                </a:lnTo>
                <a:lnTo>
                  <a:pt x="19331" y="31146"/>
                </a:lnTo>
                <a:lnTo>
                  <a:pt x="13075" y="22271"/>
                </a:lnTo>
                <a:lnTo>
                  <a:pt x="13075" y="12007"/>
                </a:lnTo>
                <a:lnTo>
                  <a:pt x="21792" y="8733"/>
                </a:lnTo>
                <a:lnTo>
                  <a:pt x="30756" y="8733"/>
                </a:lnTo>
                <a:lnTo>
                  <a:pt x="44153" y="12646"/>
                </a:lnTo>
                <a:lnTo>
                  <a:pt x="50354" y="24890"/>
                </a:lnTo>
                <a:lnTo>
                  <a:pt x="60146" y="24890"/>
                </a:lnTo>
                <a:lnTo>
                  <a:pt x="60140" y="24734"/>
                </a:lnTo>
                <a:lnTo>
                  <a:pt x="55889" y="10704"/>
                </a:lnTo>
                <a:lnTo>
                  <a:pt x="45666" y="2604"/>
                </a:lnTo>
                <a:lnTo>
                  <a:pt x="31148"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5" name="object 105"/>
          <p:cNvSpPr/>
          <p:nvPr/>
        </p:nvSpPr>
        <p:spPr>
          <a:xfrm>
            <a:off x="7537715" y="6462261"/>
            <a:ext cx="47303" cy="58518"/>
          </a:xfrm>
          <a:custGeom>
            <a:avLst/>
            <a:gdLst/>
            <a:ahLst/>
            <a:cxnLst/>
            <a:rect l="l" t="t" r="r" b="b"/>
            <a:pathLst>
              <a:path w="47303" h="58518">
                <a:moveTo>
                  <a:pt x="9385" y="0"/>
                </a:moveTo>
                <a:lnTo>
                  <a:pt x="0" y="0"/>
                </a:lnTo>
                <a:lnTo>
                  <a:pt x="0" y="37556"/>
                </a:lnTo>
                <a:lnTo>
                  <a:pt x="216" y="41861"/>
                </a:lnTo>
                <a:lnTo>
                  <a:pt x="5470" y="53963"/>
                </a:lnTo>
                <a:lnTo>
                  <a:pt x="19845" y="58518"/>
                </a:lnTo>
                <a:lnTo>
                  <a:pt x="27894" y="58518"/>
                </a:lnTo>
                <a:lnTo>
                  <a:pt x="34228" y="55241"/>
                </a:lnTo>
                <a:lnTo>
                  <a:pt x="38354" y="48254"/>
                </a:lnTo>
                <a:lnTo>
                  <a:pt x="38587" y="48254"/>
                </a:lnTo>
                <a:lnTo>
                  <a:pt x="38587" y="57208"/>
                </a:lnTo>
                <a:lnTo>
                  <a:pt x="47303" y="57208"/>
                </a:lnTo>
                <a:lnTo>
                  <a:pt x="47303" y="0"/>
                </a:lnTo>
                <a:lnTo>
                  <a:pt x="37918" y="0"/>
                </a:lnTo>
                <a:lnTo>
                  <a:pt x="37918" y="42579"/>
                </a:lnTo>
                <a:lnTo>
                  <a:pt x="32485" y="50221"/>
                </a:lnTo>
                <a:lnTo>
                  <a:pt x="13947" y="50221"/>
                </a:lnTo>
                <a:lnTo>
                  <a:pt x="9385" y="45634"/>
                </a:lnTo>
                <a:lnTo>
                  <a:pt x="9385"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6" name="object 106"/>
          <p:cNvSpPr/>
          <p:nvPr/>
        </p:nvSpPr>
        <p:spPr>
          <a:xfrm>
            <a:off x="7591121" y="6460952"/>
            <a:ext cx="48611" cy="59827"/>
          </a:xfrm>
          <a:custGeom>
            <a:avLst/>
            <a:gdLst/>
            <a:ahLst/>
            <a:cxnLst/>
            <a:rect l="l" t="t" r="r" b="b"/>
            <a:pathLst>
              <a:path w="48611" h="59827">
                <a:moveTo>
                  <a:pt x="36882" y="2690"/>
                </a:moveTo>
                <a:lnTo>
                  <a:pt x="22664" y="0"/>
                </a:lnTo>
                <a:lnTo>
                  <a:pt x="20964" y="45"/>
                </a:lnTo>
                <a:lnTo>
                  <a:pt x="7549" y="4307"/>
                </a:lnTo>
                <a:lnTo>
                  <a:pt x="1307" y="16375"/>
                </a:lnTo>
                <a:lnTo>
                  <a:pt x="1307" y="27291"/>
                </a:lnTo>
                <a:lnTo>
                  <a:pt x="10692" y="30350"/>
                </a:lnTo>
                <a:lnTo>
                  <a:pt x="19845" y="32533"/>
                </a:lnTo>
                <a:lnTo>
                  <a:pt x="29434" y="34497"/>
                </a:lnTo>
                <a:lnTo>
                  <a:pt x="38587" y="35810"/>
                </a:lnTo>
                <a:lnTo>
                  <a:pt x="38587" y="50221"/>
                </a:lnTo>
                <a:lnTo>
                  <a:pt x="30741" y="51530"/>
                </a:lnTo>
                <a:lnTo>
                  <a:pt x="16998" y="51530"/>
                </a:lnTo>
                <a:lnTo>
                  <a:pt x="9821" y="48908"/>
                </a:lnTo>
                <a:lnTo>
                  <a:pt x="9385" y="40611"/>
                </a:lnTo>
                <a:lnTo>
                  <a:pt x="0" y="40611"/>
                </a:lnTo>
                <a:lnTo>
                  <a:pt x="1264" y="47267"/>
                </a:lnTo>
                <a:lnTo>
                  <a:pt x="9994" y="56930"/>
                </a:lnTo>
                <a:lnTo>
                  <a:pt x="24204" y="59827"/>
                </a:lnTo>
                <a:lnTo>
                  <a:pt x="29817" y="59468"/>
                </a:lnTo>
                <a:lnTo>
                  <a:pt x="42863" y="54473"/>
                </a:lnTo>
                <a:lnTo>
                  <a:pt x="48611" y="41921"/>
                </a:lnTo>
                <a:lnTo>
                  <a:pt x="48611" y="30787"/>
                </a:lnTo>
                <a:lnTo>
                  <a:pt x="39226" y="27728"/>
                </a:lnTo>
                <a:lnTo>
                  <a:pt x="29870" y="25545"/>
                </a:lnTo>
                <a:lnTo>
                  <a:pt x="21153" y="23581"/>
                </a:lnTo>
                <a:lnTo>
                  <a:pt x="11128" y="22271"/>
                </a:lnTo>
                <a:lnTo>
                  <a:pt x="11128" y="9824"/>
                </a:lnTo>
                <a:lnTo>
                  <a:pt x="17666" y="8296"/>
                </a:lnTo>
                <a:lnTo>
                  <a:pt x="29637" y="8296"/>
                </a:lnTo>
                <a:lnTo>
                  <a:pt x="35971" y="10697"/>
                </a:lnTo>
                <a:lnTo>
                  <a:pt x="36611" y="17903"/>
                </a:lnTo>
                <a:lnTo>
                  <a:pt x="45996" y="17903"/>
                </a:lnTo>
                <a:lnTo>
                  <a:pt x="45146" y="12732"/>
                </a:lnTo>
                <a:lnTo>
                  <a:pt x="36882" y="269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7" name="object 107"/>
          <p:cNvSpPr/>
          <p:nvPr/>
        </p:nvSpPr>
        <p:spPr>
          <a:xfrm>
            <a:off x="7639500" y="6445228"/>
            <a:ext cx="30509" cy="74242"/>
          </a:xfrm>
          <a:custGeom>
            <a:avLst/>
            <a:gdLst/>
            <a:ahLst/>
            <a:cxnLst/>
            <a:rect l="l" t="t" r="r" b="b"/>
            <a:pathLst>
              <a:path w="30509" h="74242">
                <a:moveTo>
                  <a:pt x="26150" y="65945"/>
                </a:moveTo>
                <a:lnTo>
                  <a:pt x="20281" y="65945"/>
                </a:lnTo>
                <a:lnTo>
                  <a:pt x="19177" y="65287"/>
                </a:lnTo>
                <a:lnTo>
                  <a:pt x="19177" y="25330"/>
                </a:lnTo>
                <a:lnTo>
                  <a:pt x="30509" y="25330"/>
                </a:lnTo>
                <a:lnTo>
                  <a:pt x="30509" y="17033"/>
                </a:lnTo>
                <a:lnTo>
                  <a:pt x="19177" y="17033"/>
                </a:lnTo>
                <a:lnTo>
                  <a:pt x="19177" y="0"/>
                </a:lnTo>
                <a:lnTo>
                  <a:pt x="9821" y="0"/>
                </a:lnTo>
                <a:lnTo>
                  <a:pt x="9821" y="17033"/>
                </a:lnTo>
                <a:lnTo>
                  <a:pt x="0" y="17033"/>
                </a:lnTo>
                <a:lnTo>
                  <a:pt x="0" y="25330"/>
                </a:lnTo>
                <a:lnTo>
                  <a:pt x="9821" y="25330"/>
                </a:lnTo>
                <a:lnTo>
                  <a:pt x="9821" y="72274"/>
                </a:lnTo>
                <a:lnTo>
                  <a:pt x="13743" y="74242"/>
                </a:lnTo>
                <a:lnTo>
                  <a:pt x="30509" y="74242"/>
                </a:lnTo>
                <a:lnTo>
                  <a:pt x="30509" y="65945"/>
                </a:lnTo>
                <a:lnTo>
                  <a:pt x="26150" y="6594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8" name="object 108"/>
          <p:cNvSpPr/>
          <p:nvPr/>
        </p:nvSpPr>
        <p:spPr>
          <a:xfrm>
            <a:off x="7675036" y="6460952"/>
            <a:ext cx="51662" cy="59827"/>
          </a:xfrm>
          <a:custGeom>
            <a:avLst/>
            <a:gdLst/>
            <a:ahLst/>
            <a:cxnLst/>
            <a:rect l="l" t="t" r="r" b="b"/>
            <a:pathLst>
              <a:path w="51662" h="59827">
                <a:moveTo>
                  <a:pt x="9588" y="19213"/>
                </a:moveTo>
                <a:lnTo>
                  <a:pt x="10024" y="10697"/>
                </a:lnTo>
                <a:lnTo>
                  <a:pt x="15690" y="8296"/>
                </a:lnTo>
                <a:lnTo>
                  <a:pt x="29637" y="8296"/>
                </a:lnTo>
                <a:lnTo>
                  <a:pt x="36407" y="9606"/>
                </a:lnTo>
                <a:lnTo>
                  <a:pt x="36407" y="24890"/>
                </a:lnTo>
                <a:lnTo>
                  <a:pt x="27690" y="24236"/>
                </a:lnTo>
                <a:lnTo>
                  <a:pt x="17230" y="26200"/>
                </a:lnTo>
                <a:lnTo>
                  <a:pt x="4202" y="30623"/>
                </a:lnTo>
                <a:lnTo>
                  <a:pt x="7845" y="36246"/>
                </a:lnTo>
                <a:lnTo>
                  <a:pt x="13075" y="34060"/>
                </a:lnTo>
                <a:lnTo>
                  <a:pt x="19409" y="32969"/>
                </a:lnTo>
                <a:lnTo>
                  <a:pt x="25715" y="31878"/>
                </a:lnTo>
                <a:lnTo>
                  <a:pt x="32688" y="31660"/>
                </a:lnTo>
                <a:lnTo>
                  <a:pt x="36407" y="29040"/>
                </a:lnTo>
                <a:lnTo>
                  <a:pt x="36407" y="43888"/>
                </a:lnTo>
                <a:lnTo>
                  <a:pt x="31177" y="51530"/>
                </a:lnTo>
                <a:lnTo>
                  <a:pt x="13075" y="51530"/>
                </a:lnTo>
                <a:lnTo>
                  <a:pt x="16794" y="59827"/>
                </a:lnTo>
                <a:lnTo>
                  <a:pt x="24639" y="59827"/>
                </a:lnTo>
                <a:lnTo>
                  <a:pt x="31613" y="57205"/>
                </a:lnTo>
                <a:lnTo>
                  <a:pt x="36843" y="51094"/>
                </a:lnTo>
                <a:lnTo>
                  <a:pt x="36843" y="57205"/>
                </a:lnTo>
                <a:lnTo>
                  <a:pt x="39894" y="59827"/>
                </a:lnTo>
                <a:lnTo>
                  <a:pt x="47739" y="59827"/>
                </a:lnTo>
                <a:lnTo>
                  <a:pt x="49919" y="59391"/>
                </a:lnTo>
                <a:lnTo>
                  <a:pt x="51662" y="58300"/>
                </a:lnTo>
                <a:lnTo>
                  <a:pt x="51662" y="51094"/>
                </a:lnTo>
                <a:lnTo>
                  <a:pt x="50354" y="51530"/>
                </a:lnTo>
                <a:lnTo>
                  <a:pt x="45763" y="51530"/>
                </a:lnTo>
                <a:lnTo>
                  <a:pt x="45763" y="15720"/>
                </a:lnTo>
                <a:lnTo>
                  <a:pt x="39486" y="3203"/>
                </a:lnTo>
                <a:lnTo>
                  <a:pt x="25715" y="17"/>
                </a:lnTo>
                <a:lnTo>
                  <a:pt x="24204" y="0"/>
                </a:lnTo>
                <a:lnTo>
                  <a:pt x="10084" y="2831"/>
                </a:lnTo>
                <a:lnTo>
                  <a:pt x="1271" y="12480"/>
                </a:lnTo>
                <a:lnTo>
                  <a:pt x="0" y="19213"/>
                </a:lnTo>
                <a:lnTo>
                  <a:pt x="9588" y="1921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09" name="object 109"/>
          <p:cNvSpPr/>
          <p:nvPr/>
        </p:nvSpPr>
        <p:spPr>
          <a:xfrm>
            <a:off x="7672857" y="6491575"/>
            <a:ext cx="18973" cy="29204"/>
          </a:xfrm>
          <a:custGeom>
            <a:avLst/>
            <a:gdLst/>
            <a:ahLst/>
            <a:cxnLst/>
            <a:rect l="l" t="t" r="r" b="b"/>
            <a:pathLst>
              <a:path w="18973" h="29204">
                <a:moveTo>
                  <a:pt x="10024" y="18722"/>
                </a:moveTo>
                <a:lnTo>
                  <a:pt x="10024" y="5623"/>
                </a:lnTo>
                <a:lnTo>
                  <a:pt x="6382" y="0"/>
                </a:lnTo>
                <a:lnTo>
                  <a:pt x="30" y="12011"/>
                </a:lnTo>
                <a:lnTo>
                  <a:pt x="0" y="13265"/>
                </a:lnTo>
                <a:lnTo>
                  <a:pt x="0" y="24618"/>
                </a:lnTo>
                <a:lnTo>
                  <a:pt x="8513" y="29204"/>
                </a:lnTo>
                <a:lnTo>
                  <a:pt x="18973" y="29204"/>
                </a:lnTo>
                <a:lnTo>
                  <a:pt x="15254" y="20907"/>
                </a:lnTo>
                <a:lnTo>
                  <a:pt x="10024" y="1872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0" name="object 110"/>
          <p:cNvSpPr/>
          <p:nvPr/>
        </p:nvSpPr>
        <p:spPr>
          <a:xfrm>
            <a:off x="7736171" y="6441533"/>
            <a:ext cx="0" cy="77936"/>
          </a:xfrm>
          <a:custGeom>
            <a:avLst/>
            <a:gdLst/>
            <a:ahLst/>
            <a:cxnLst/>
            <a:rect l="l" t="t" r="r" b="b"/>
            <a:pathLst>
              <a:path h="77936">
                <a:moveTo>
                  <a:pt x="0" y="0"/>
                </a:moveTo>
                <a:lnTo>
                  <a:pt x="0" y="77936"/>
                </a:lnTo>
              </a:path>
            </a:pathLst>
          </a:custGeom>
          <a:ln w="10626">
            <a:solidFill>
              <a:srgbClr val="000000"/>
            </a:solidFill>
          </a:ln>
        </p:spPr>
        <p:txBody>
          <a:bodyPr wrap="square" lIns="0" tIns="0" rIns="0" bIns="0" rtlCol="0">
            <a:noAutofit/>
          </a:bodyPr>
          <a:lstStyle/>
          <a:p>
            <a:pPr defTabSz="457200"/>
            <a:endParaRPr>
              <a:solidFill>
                <a:prstClr val="black"/>
              </a:solidFill>
            </a:endParaRPr>
          </a:p>
        </p:txBody>
      </p:sp>
      <p:sp>
        <p:nvSpPr>
          <p:cNvPr id="111" name="object 111"/>
          <p:cNvSpPr/>
          <p:nvPr/>
        </p:nvSpPr>
        <p:spPr>
          <a:xfrm>
            <a:off x="7751106" y="6460952"/>
            <a:ext cx="47303" cy="58518"/>
          </a:xfrm>
          <a:custGeom>
            <a:avLst/>
            <a:gdLst/>
            <a:ahLst/>
            <a:cxnLst/>
            <a:rect l="l" t="t" r="r" b="b"/>
            <a:pathLst>
              <a:path w="47303" h="58518">
                <a:moveTo>
                  <a:pt x="8716" y="1309"/>
                </a:moveTo>
                <a:lnTo>
                  <a:pt x="0" y="1309"/>
                </a:lnTo>
                <a:lnTo>
                  <a:pt x="0" y="58518"/>
                </a:lnTo>
                <a:lnTo>
                  <a:pt x="9356" y="58518"/>
                </a:lnTo>
                <a:lnTo>
                  <a:pt x="9356" y="15939"/>
                </a:lnTo>
                <a:lnTo>
                  <a:pt x="14818" y="8296"/>
                </a:lnTo>
                <a:lnTo>
                  <a:pt x="33356" y="8296"/>
                </a:lnTo>
                <a:lnTo>
                  <a:pt x="37918" y="12880"/>
                </a:lnTo>
                <a:lnTo>
                  <a:pt x="37918" y="58518"/>
                </a:lnTo>
                <a:lnTo>
                  <a:pt x="47303" y="58518"/>
                </a:lnTo>
                <a:lnTo>
                  <a:pt x="47303" y="20959"/>
                </a:lnTo>
                <a:lnTo>
                  <a:pt x="47087" y="16717"/>
                </a:lnTo>
                <a:lnTo>
                  <a:pt x="41834" y="4625"/>
                </a:lnTo>
                <a:lnTo>
                  <a:pt x="27458" y="0"/>
                </a:lnTo>
                <a:lnTo>
                  <a:pt x="19409" y="0"/>
                </a:lnTo>
                <a:lnTo>
                  <a:pt x="12872" y="3273"/>
                </a:lnTo>
                <a:lnTo>
                  <a:pt x="8920" y="10479"/>
                </a:lnTo>
                <a:lnTo>
                  <a:pt x="8716" y="10479"/>
                </a:lnTo>
                <a:lnTo>
                  <a:pt x="8716"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2" name="object 112"/>
          <p:cNvSpPr/>
          <p:nvPr/>
        </p:nvSpPr>
        <p:spPr>
          <a:xfrm>
            <a:off x="7807127" y="6460952"/>
            <a:ext cx="51430" cy="59827"/>
          </a:xfrm>
          <a:custGeom>
            <a:avLst/>
            <a:gdLst/>
            <a:ahLst/>
            <a:cxnLst/>
            <a:rect l="l" t="t" r="r" b="b"/>
            <a:pathLst>
              <a:path w="51430" h="59827">
                <a:moveTo>
                  <a:pt x="9356" y="19213"/>
                </a:moveTo>
                <a:lnTo>
                  <a:pt x="9792" y="10697"/>
                </a:lnTo>
                <a:lnTo>
                  <a:pt x="15690" y="8296"/>
                </a:lnTo>
                <a:lnTo>
                  <a:pt x="29637" y="8296"/>
                </a:lnTo>
                <a:lnTo>
                  <a:pt x="36378" y="9606"/>
                </a:lnTo>
                <a:lnTo>
                  <a:pt x="36378" y="24890"/>
                </a:lnTo>
                <a:lnTo>
                  <a:pt x="27458" y="24236"/>
                </a:lnTo>
                <a:lnTo>
                  <a:pt x="17201" y="26200"/>
                </a:lnTo>
                <a:lnTo>
                  <a:pt x="4190" y="30628"/>
                </a:lnTo>
                <a:lnTo>
                  <a:pt x="7845" y="36246"/>
                </a:lnTo>
                <a:lnTo>
                  <a:pt x="13075" y="34060"/>
                </a:lnTo>
                <a:lnTo>
                  <a:pt x="19177" y="32969"/>
                </a:lnTo>
                <a:lnTo>
                  <a:pt x="25482" y="31878"/>
                </a:lnTo>
                <a:lnTo>
                  <a:pt x="32688" y="31660"/>
                </a:lnTo>
                <a:lnTo>
                  <a:pt x="36175" y="29040"/>
                </a:lnTo>
                <a:lnTo>
                  <a:pt x="36175" y="43888"/>
                </a:lnTo>
                <a:lnTo>
                  <a:pt x="31148" y="51530"/>
                </a:lnTo>
                <a:lnTo>
                  <a:pt x="13075" y="51530"/>
                </a:lnTo>
                <a:lnTo>
                  <a:pt x="16765" y="59827"/>
                </a:lnTo>
                <a:lnTo>
                  <a:pt x="24610" y="59827"/>
                </a:lnTo>
                <a:lnTo>
                  <a:pt x="31584" y="57205"/>
                </a:lnTo>
                <a:lnTo>
                  <a:pt x="36814" y="51094"/>
                </a:lnTo>
                <a:lnTo>
                  <a:pt x="36814" y="57205"/>
                </a:lnTo>
                <a:lnTo>
                  <a:pt x="39865" y="59827"/>
                </a:lnTo>
                <a:lnTo>
                  <a:pt x="47739" y="59827"/>
                </a:lnTo>
                <a:lnTo>
                  <a:pt x="49919" y="59391"/>
                </a:lnTo>
                <a:lnTo>
                  <a:pt x="51430" y="58300"/>
                </a:lnTo>
                <a:lnTo>
                  <a:pt x="51430" y="51094"/>
                </a:lnTo>
                <a:lnTo>
                  <a:pt x="50354" y="51530"/>
                </a:lnTo>
                <a:lnTo>
                  <a:pt x="45763" y="51530"/>
                </a:lnTo>
                <a:lnTo>
                  <a:pt x="45763" y="15720"/>
                </a:lnTo>
                <a:lnTo>
                  <a:pt x="39410" y="3209"/>
                </a:lnTo>
                <a:lnTo>
                  <a:pt x="25686" y="18"/>
                </a:lnTo>
                <a:lnTo>
                  <a:pt x="24175" y="0"/>
                </a:lnTo>
                <a:lnTo>
                  <a:pt x="10057" y="2836"/>
                </a:lnTo>
                <a:lnTo>
                  <a:pt x="1261" y="12500"/>
                </a:lnTo>
                <a:lnTo>
                  <a:pt x="0" y="19213"/>
                </a:lnTo>
                <a:lnTo>
                  <a:pt x="9356" y="1921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3" name="object 113"/>
          <p:cNvSpPr/>
          <p:nvPr/>
        </p:nvSpPr>
        <p:spPr>
          <a:xfrm>
            <a:off x="7804948" y="6491581"/>
            <a:ext cx="18944" cy="29199"/>
          </a:xfrm>
          <a:custGeom>
            <a:avLst/>
            <a:gdLst/>
            <a:ahLst/>
            <a:cxnLst/>
            <a:rect l="l" t="t" r="r" b="b"/>
            <a:pathLst>
              <a:path w="18944" h="29199">
                <a:moveTo>
                  <a:pt x="10024" y="18716"/>
                </a:moveTo>
                <a:lnTo>
                  <a:pt x="10024" y="5617"/>
                </a:lnTo>
                <a:lnTo>
                  <a:pt x="6369" y="0"/>
                </a:lnTo>
                <a:lnTo>
                  <a:pt x="29" y="12034"/>
                </a:lnTo>
                <a:lnTo>
                  <a:pt x="0" y="13259"/>
                </a:lnTo>
                <a:lnTo>
                  <a:pt x="0" y="24612"/>
                </a:lnTo>
                <a:lnTo>
                  <a:pt x="8484" y="29199"/>
                </a:lnTo>
                <a:lnTo>
                  <a:pt x="18944" y="29199"/>
                </a:lnTo>
                <a:lnTo>
                  <a:pt x="15254" y="20902"/>
                </a:lnTo>
                <a:lnTo>
                  <a:pt x="10024" y="1871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4" name="object 114"/>
          <p:cNvSpPr/>
          <p:nvPr/>
        </p:nvSpPr>
        <p:spPr>
          <a:xfrm>
            <a:off x="7872940" y="6507067"/>
            <a:ext cx="20624" cy="13712"/>
          </a:xfrm>
          <a:custGeom>
            <a:avLst/>
            <a:gdLst/>
            <a:ahLst/>
            <a:cxnLst/>
            <a:rect l="l" t="t" r="r" b="b"/>
            <a:pathLst>
              <a:path w="20624" h="13712">
                <a:moveTo>
                  <a:pt x="0" y="4760"/>
                </a:moveTo>
                <a:lnTo>
                  <a:pt x="4155" y="11529"/>
                </a:lnTo>
                <a:lnTo>
                  <a:pt x="12639" y="13712"/>
                </a:lnTo>
                <a:lnTo>
                  <a:pt x="18305" y="13712"/>
                </a:lnTo>
                <a:lnTo>
                  <a:pt x="20624" y="5170"/>
                </a:lnTo>
                <a:lnTo>
                  <a:pt x="17433" y="5415"/>
                </a:lnTo>
                <a:lnTo>
                  <a:pt x="4489" y="0"/>
                </a:lnTo>
                <a:lnTo>
                  <a:pt x="0" y="476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5" name="object 115"/>
          <p:cNvSpPr/>
          <p:nvPr/>
        </p:nvSpPr>
        <p:spPr>
          <a:xfrm>
            <a:off x="7863351" y="6440426"/>
            <a:ext cx="54045" cy="80353"/>
          </a:xfrm>
          <a:custGeom>
            <a:avLst/>
            <a:gdLst/>
            <a:ahLst/>
            <a:cxnLst/>
            <a:rect l="l" t="t" r="r" b="b"/>
            <a:pathLst>
              <a:path w="54045" h="80353">
                <a:moveTo>
                  <a:pt x="23359" y="29054"/>
                </a:moveTo>
                <a:lnTo>
                  <a:pt x="26383" y="28822"/>
                </a:lnTo>
                <a:lnTo>
                  <a:pt x="39071" y="34493"/>
                </a:lnTo>
                <a:lnTo>
                  <a:pt x="43919" y="47493"/>
                </a:lnTo>
                <a:lnTo>
                  <a:pt x="44020" y="50003"/>
                </a:lnTo>
                <a:lnTo>
                  <a:pt x="41007" y="64088"/>
                </a:lnTo>
                <a:lnTo>
                  <a:pt x="30213" y="71811"/>
                </a:lnTo>
                <a:lnTo>
                  <a:pt x="27894" y="80353"/>
                </a:lnTo>
                <a:lnTo>
                  <a:pt x="42090" y="76530"/>
                </a:lnTo>
                <a:lnTo>
                  <a:pt x="50749" y="66506"/>
                </a:lnTo>
                <a:lnTo>
                  <a:pt x="54009" y="52445"/>
                </a:lnTo>
                <a:lnTo>
                  <a:pt x="54045" y="50657"/>
                </a:lnTo>
                <a:lnTo>
                  <a:pt x="51406" y="36315"/>
                </a:lnTo>
                <a:lnTo>
                  <a:pt x="43464" y="25550"/>
                </a:lnTo>
                <a:lnTo>
                  <a:pt x="30181" y="20621"/>
                </a:lnTo>
                <a:lnTo>
                  <a:pt x="27690" y="20525"/>
                </a:lnTo>
                <a:lnTo>
                  <a:pt x="19845" y="20525"/>
                </a:lnTo>
                <a:lnTo>
                  <a:pt x="12639" y="23363"/>
                </a:lnTo>
                <a:lnTo>
                  <a:pt x="9588" y="29695"/>
                </a:lnTo>
                <a:lnTo>
                  <a:pt x="9385" y="29695"/>
                </a:lnTo>
                <a:lnTo>
                  <a:pt x="9385" y="0"/>
                </a:lnTo>
                <a:lnTo>
                  <a:pt x="0" y="0"/>
                </a:lnTo>
                <a:lnTo>
                  <a:pt x="0" y="79043"/>
                </a:lnTo>
                <a:lnTo>
                  <a:pt x="9385" y="79043"/>
                </a:lnTo>
                <a:lnTo>
                  <a:pt x="9385" y="71401"/>
                </a:lnTo>
                <a:lnTo>
                  <a:pt x="9588" y="71401"/>
                </a:lnTo>
                <a:lnTo>
                  <a:pt x="14078" y="66641"/>
                </a:lnTo>
                <a:lnTo>
                  <a:pt x="9104" y="53755"/>
                </a:lnTo>
                <a:lnTo>
                  <a:pt x="8949" y="50439"/>
                </a:lnTo>
                <a:lnTo>
                  <a:pt x="12318" y="36688"/>
                </a:lnTo>
                <a:lnTo>
                  <a:pt x="23359" y="2905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6" name="object 116"/>
          <p:cNvSpPr/>
          <p:nvPr/>
        </p:nvSpPr>
        <p:spPr>
          <a:xfrm>
            <a:off x="7929281" y="6440426"/>
            <a:ext cx="0" cy="79043"/>
          </a:xfrm>
          <a:custGeom>
            <a:avLst/>
            <a:gdLst/>
            <a:ahLst/>
            <a:cxnLst/>
            <a:rect l="l" t="t" r="r" b="b"/>
            <a:pathLst>
              <a:path h="79043">
                <a:moveTo>
                  <a:pt x="0" y="0"/>
                </a:moveTo>
                <a:lnTo>
                  <a:pt x="0" y="79043"/>
                </a:lnTo>
              </a:path>
            </a:pathLst>
          </a:custGeom>
          <a:ln w="10626">
            <a:solidFill>
              <a:srgbClr val="000000"/>
            </a:solidFill>
          </a:ln>
        </p:spPr>
        <p:txBody>
          <a:bodyPr wrap="square" lIns="0" tIns="0" rIns="0" bIns="0" rtlCol="0">
            <a:noAutofit/>
          </a:bodyPr>
          <a:lstStyle/>
          <a:p>
            <a:pPr defTabSz="457200"/>
            <a:endParaRPr>
              <a:solidFill>
                <a:prstClr val="black"/>
              </a:solidFill>
            </a:endParaRPr>
          </a:p>
        </p:txBody>
      </p:sp>
      <p:sp>
        <p:nvSpPr>
          <p:cNvPr id="117" name="object 117"/>
          <p:cNvSpPr/>
          <p:nvPr/>
        </p:nvSpPr>
        <p:spPr>
          <a:xfrm>
            <a:off x="7941165" y="6460952"/>
            <a:ext cx="52534" cy="59827"/>
          </a:xfrm>
          <a:custGeom>
            <a:avLst/>
            <a:gdLst/>
            <a:ahLst/>
            <a:cxnLst/>
            <a:rect l="l" t="t" r="r" b="b"/>
            <a:pathLst>
              <a:path w="52534" h="59827">
                <a:moveTo>
                  <a:pt x="35536" y="8296"/>
                </a:moveTo>
                <a:lnTo>
                  <a:pt x="42277" y="15502"/>
                </a:lnTo>
                <a:lnTo>
                  <a:pt x="42713" y="24454"/>
                </a:lnTo>
                <a:lnTo>
                  <a:pt x="9821" y="24454"/>
                </a:lnTo>
                <a:lnTo>
                  <a:pt x="10460" y="15720"/>
                </a:lnTo>
                <a:lnTo>
                  <a:pt x="16358" y="8296"/>
                </a:lnTo>
                <a:lnTo>
                  <a:pt x="26819" y="0"/>
                </a:lnTo>
                <a:lnTo>
                  <a:pt x="13467" y="3561"/>
                </a:lnTo>
                <a:lnTo>
                  <a:pt x="4133" y="13185"/>
                </a:lnTo>
                <a:lnTo>
                  <a:pt x="75" y="27282"/>
                </a:lnTo>
                <a:lnTo>
                  <a:pt x="0" y="29695"/>
                </a:lnTo>
                <a:lnTo>
                  <a:pt x="2869" y="44524"/>
                </a:lnTo>
                <a:lnTo>
                  <a:pt x="10796" y="54960"/>
                </a:lnTo>
                <a:lnTo>
                  <a:pt x="23982" y="59684"/>
                </a:lnTo>
                <a:lnTo>
                  <a:pt x="27254" y="59827"/>
                </a:lnTo>
                <a:lnTo>
                  <a:pt x="40898" y="56521"/>
                </a:lnTo>
                <a:lnTo>
                  <a:pt x="49638" y="46839"/>
                </a:lnTo>
                <a:lnTo>
                  <a:pt x="51662" y="40393"/>
                </a:lnTo>
                <a:lnTo>
                  <a:pt x="42509" y="40393"/>
                </a:lnTo>
                <a:lnTo>
                  <a:pt x="40766" y="47817"/>
                </a:lnTo>
                <a:lnTo>
                  <a:pt x="35303" y="51530"/>
                </a:lnTo>
                <a:lnTo>
                  <a:pt x="27690" y="51530"/>
                </a:lnTo>
                <a:lnTo>
                  <a:pt x="14215" y="46235"/>
                </a:lnTo>
                <a:lnTo>
                  <a:pt x="9816" y="33717"/>
                </a:lnTo>
                <a:lnTo>
                  <a:pt x="9821" y="32751"/>
                </a:lnTo>
                <a:lnTo>
                  <a:pt x="52534" y="32751"/>
                </a:lnTo>
                <a:lnTo>
                  <a:pt x="51060" y="19644"/>
                </a:lnTo>
                <a:lnTo>
                  <a:pt x="44762" y="7618"/>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8" name="object 118"/>
          <p:cNvSpPr/>
          <p:nvPr/>
        </p:nvSpPr>
        <p:spPr>
          <a:xfrm>
            <a:off x="7957523" y="6460952"/>
            <a:ext cx="28403" cy="8296"/>
          </a:xfrm>
          <a:custGeom>
            <a:avLst/>
            <a:gdLst/>
            <a:ahLst/>
            <a:cxnLst/>
            <a:rect l="l" t="t" r="r" b="b"/>
            <a:pathLst>
              <a:path w="28403" h="8296">
                <a:moveTo>
                  <a:pt x="0" y="8296"/>
                </a:moveTo>
                <a:lnTo>
                  <a:pt x="19177" y="8296"/>
                </a:lnTo>
                <a:lnTo>
                  <a:pt x="28403" y="7618"/>
                </a:lnTo>
                <a:lnTo>
                  <a:pt x="16189" y="570"/>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19" name="object 119"/>
          <p:cNvSpPr/>
          <p:nvPr/>
        </p:nvSpPr>
        <p:spPr>
          <a:xfrm>
            <a:off x="7472106" y="6551130"/>
            <a:ext cx="56124" cy="79043"/>
          </a:xfrm>
          <a:custGeom>
            <a:avLst/>
            <a:gdLst/>
            <a:ahLst/>
            <a:cxnLst/>
            <a:rect l="l" t="t" r="r" b="b"/>
            <a:pathLst>
              <a:path w="56124" h="79043">
                <a:moveTo>
                  <a:pt x="0" y="79043"/>
                </a:moveTo>
                <a:lnTo>
                  <a:pt x="27022" y="79043"/>
                </a:lnTo>
                <a:lnTo>
                  <a:pt x="42708" y="76796"/>
                </a:lnTo>
                <a:lnTo>
                  <a:pt x="39694" y="67995"/>
                </a:lnTo>
                <a:lnTo>
                  <a:pt x="29613" y="70267"/>
                </a:lnTo>
                <a:lnTo>
                  <a:pt x="27894" y="70310"/>
                </a:lnTo>
                <a:lnTo>
                  <a:pt x="10460" y="70310"/>
                </a:lnTo>
                <a:lnTo>
                  <a:pt x="10460" y="8951"/>
                </a:lnTo>
                <a:lnTo>
                  <a:pt x="28126" y="8951"/>
                </a:lnTo>
                <a:lnTo>
                  <a:pt x="43013" y="12251"/>
                </a:lnTo>
                <a:lnTo>
                  <a:pt x="51443" y="21650"/>
                </a:lnTo>
                <a:lnTo>
                  <a:pt x="54459" y="36394"/>
                </a:lnTo>
                <a:lnTo>
                  <a:pt x="54509" y="39083"/>
                </a:lnTo>
                <a:lnTo>
                  <a:pt x="56124" y="10293"/>
                </a:lnTo>
                <a:lnTo>
                  <a:pt x="45378" y="3078"/>
                </a:lnTo>
                <a:lnTo>
                  <a:pt x="30692" y="96"/>
                </a:lnTo>
                <a:lnTo>
                  <a:pt x="27022" y="0"/>
                </a:lnTo>
                <a:lnTo>
                  <a:pt x="0" y="0"/>
                </a:lnTo>
                <a:lnTo>
                  <a:pt x="0" y="7904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0" name="object 120"/>
          <p:cNvSpPr/>
          <p:nvPr/>
        </p:nvSpPr>
        <p:spPr>
          <a:xfrm>
            <a:off x="7511800" y="6561424"/>
            <a:ext cx="25275" cy="66502"/>
          </a:xfrm>
          <a:custGeom>
            <a:avLst/>
            <a:gdLst/>
            <a:ahLst/>
            <a:cxnLst/>
            <a:rect l="l" t="t" r="r" b="b"/>
            <a:pathLst>
              <a:path w="25275" h="66502">
                <a:moveTo>
                  <a:pt x="23029" y="11536"/>
                </a:moveTo>
                <a:lnTo>
                  <a:pt x="16430" y="0"/>
                </a:lnTo>
                <a:lnTo>
                  <a:pt x="14815" y="28790"/>
                </a:lnTo>
                <a:lnTo>
                  <a:pt x="10173" y="48769"/>
                </a:lnTo>
                <a:lnTo>
                  <a:pt x="0" y="57701"/>
                </a:lnTo>
                <a:lnTo>
                  <a:pt x="3013" y="66502"/>
                </a:lnTo>
                <a:lnTo>
                  <a:pt x="14364" y="59911"/>
                </a:lnTo>
                <a:lnTo>
                  <a:pt x="21606" y="49206"/>
                </a:lnTo>
                <a:lnTo>
                  <a:pt x="24966" y="34614"/>
                </a:lnTo>
                <a:lnTo>
                  <a:pt x="25275" y="27480"/>
                </a:lnTo>
                <a:lnTo>
                  <a:pt x="23029" y="1153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1" name="object 121"/>
          <p:cNvSpPr/>
          <p:nvPr/>
        </p:nvSpPr>
        <p:spPr>
          <a:xfrm>
            <a:off x="7540998" y="6571656"/>
            <a:ext cx="52534" cy="59828"/>
          </a:xfrm>
          <a:custGeom>
            <a:avLst/>
            <a:gdLst/>
            <a:ahLst/>
            <a:cxnLst/>
            <a:rect l="l" t="t" r="r" b="b"/>
            <a:pathLst>
              <a:path w="52534" h="59828">
                <a:moveTo>
                  <a:pt x="35507" y="8296"/>
                </a:moveTo>
                <a:lnTo>
                  <a:pt x="42277" y="15502"/>
                </a:lnTo>
                <a:lnTo>
                  <a:pt x="42713" y="24454"/>
                </a:lnTo>
                <a:lnTo>
                  <a:pt x="9792" y="24454"/>
                </a:lnTo>
                <a:lnTo>
                  <a:pt x="10460" y="15720"/>
                </a:lnTo>
                <a:lnTo>
                  <a:pt x="16329" y="8296"/>
                </a:lnTo>
                <a:lnTo>
                  <a:pt x="26790" y="0"/>
                </a:lnTo>
                <a:lnTo>
                  <a:pt x="13439" y="3565"/>
                </a:lnTo>
                <a:lnTo>
                  <a:pt x="4117" y="13199"/>
                </a:lnTo>
                <a:lnTo>
                  <a:pt x="74" y="27306"/>
                </a:lnTo>
                <a:lnTo>
                  <a:pt x="0" y="29695"/>
                </a:lnTo>
                <a:lnTo>
                  <a:pt x="2871" y="44433"/>
                </a:lnTo>
                <a:lnTo>
                  <a:pt x="10799" y="54911"/>
                </a:lnTo>
                <a:lnTo>
                  <a:pt x="23981" y="59684"/>
                </a:lnTo>
                <a:lnTo>
                  <a:pt x="27225" y="59828"/>
                </a:lnTo>
                <a:lnTo>
                  <a:pt x="40883" y="56527"/>
                </a:lnTo>
                <a:lnTo>
                  <a:pt x="49629" y="46858"/>
                </a:lnTo>
                <a:lnTo>
                  <a:pt x="51662" y="40393"/>
                </a:lnTo>
                <a:lnTo>
                  <a:pt x="42480" y="40393"/>
                </a:lnTo>
                <a:lnTo>
                  <a:pt x="40737" y="47817"/>
                </a:lnTo>
                <a:lnTo>
                  <a:pt x="35303" y="51530"/>
                </a:lnTo>
                <a:lnTo>
                  <a:pt x="27661" y="51530"/>
                </a:lnTo>
                <a:lnTo>
                  <a:pt x="14183" y="46221"/>
                </a:lnTo>
                <a:lnTo>
                  <a:pt x="9789" y="33673"/>
                </a:lnTo>
                <a:lnTo>
                  <a:pt x="9792" y="32751"/>
                </a:lnTo>
                <a:lnTo>
                  <a:pt x="52534" y="32751"/>
                </a:lnTo>
                <a:lnTo>
                  <a:pt x="51055" y="19650"/>
                </a:lnTo>
                <a:lnTo>
                  <a:pt x="44751" y="7627"/>
                </a:lnTo>
                <a:lnTo>
                  <a:pt x="35507"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2" name="object 122"/>
          <p:cNvSpPr/>
          <p:nvPr/>
        </p:nvSpPr>
        <p:spPr>
          <a:xfrm>
            <a:off x="7557328" y="6571656"/>
            <a:ext cx="28422" cy="8296"/>
          </a:xfrm>
          <a:custGeom>
            <a:avLst/>
            <a:gdLst/>
            <a:ahLst/>
            <a:cxnLst/>
            <a:rect l="l" t="t" r="r" b="b"/>
            <a:pathLst>
              <a:path w="28422" h="8296">
                <a:moveTo>
                  <a:pt x="0" y="8296"/>
                </a:moveTo>
                <a:lnTo>
                  <a:pt x="19177" y="8296"/>
                </a:lnTo>
                <a:lnTo>
                  <a:pt x="28422" y="7627"/>
                </a:lnTo>
                <a:lnTo>
                  <a:pt x="16210" y="574"/>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3" name="object 123"/>
          <p:cNvSpPr/>
          <p:nvPr/>
        </p:nvSpPr>
        <p:spPr>
          <a:xfrm>
            <a:off x="7593300" y="6572965"/>
            <a:ext cx="52301" cy="57208"/>
          </a:xfrm>
          <a:custGeom>
            <a:avLst/>
            <a:gdLst/>
            <a:ahLst/>
            <a:cxnLst/>
            <a:rect l="l" t="t" r="r" b="b"/>
            <a:pathLst>
              <a:path w="52301" h="57208">
                <a:moveTo>
                  <a:pt x="31381" y="57208"/>
                </a:moveTo>
                <a:lnTo>
                  <a:pt x="52301" y="0"/>
                </a:lnTo>
                <a:lnTo>
                  <a:pt x="42277" y="0"/>
                </a:lnTo>
                <a:lnTo>
                  <a:pt x="26819" y="47820"/>
                </a:lnTo>
                <a:lnTo>
                  <a:pt x="26586" y="47820"/>
                </a:lnTo>
                <a:lnTo>
                  <a:pt x="10460" y="0"/>
                </a:lnTo>
                <a:lnTo>
                  <a:pt x="0" y="0"/>
                </a:lnTo>
                <a:lnTo>
                  <a:pt x="21356" y="57208"/>
                </a:lnTo>
                <a:lnTo>
                  <a:pt x="31381" y="5720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4" name="object 124"/>
          <p:cNvSpPr/>
          <p:nvPr/>
        </p:nvSpPr>
        <p:spPr>
          <a:xfrm>
            <a:off x="7646706" y="6571656"/>
            <a:ext cx="52534" cy="59828"/>
          </a:xfrm>
          <a:custGeom>
            <a:avLst/>
            <a:gdLst/>
            <a:ahLst/>
            <a:cxnLst/>
            <a:rect l="l" t="t" r="r" b="b"/>
            <a:pathLst>
              <a:path w="52534" h="59828">
                <a:moveTo>
                  <a:pt x="35536" y="8296"/>
                </a:moveTo>
                <a:lnTo>
                  <a:pt x="42277" y="15502"/>
                </a:lnTo>
                <a:lnTo>
                  <a:pt x="42713" y="24454"/>
                </a:lnTo>
                <a:lnTo>
                  <a:pt x="9792" y="24454"/>
                </a:lnTo>
                <a:lnTo>
                  <a:pt x="10460" y="15720"/>
                </a:lnTo>
                <a:lnTo>
                  <a:pt x="16329" y="8296"/>
                </a:lnTo>
                <a:lnTo>
                  <a:pt x="26790" y="0"/>
                </a:lnTo>
                <a:lnTo>
                  <a:pt x="13439" y="3565"/>
                </a:lnTo>
                <a:lnTo>
                  <a:pt x="4117" y="13199"/>
                </a:lnTo>
                <a:lnTo>
                  <a:pt x="74" y="27306"/>
                </a:lnTo>
                <a:lnTo>
                  <a:pt x="0" y="29695"/>
                </a:lnTo>
                <a:lnTo>
                  <a:pt x="2871" y="44433"/>
                </a:lnTo>
                <a:lnTo>
                  <a:pt x="10799" y="54911"/>
                </a:lnTo>
                <a:lnTo>
                  <a:pt x="23981" y="59684"/>
                </a:lnTo>
                <a:lnTo>
                  <a:pt x="27225" y="59828"/>
                </a:lnTo>
                <a:lnTo>
                  <a:pt x="40883" y="56527"/>
                </a:lnTo>
                <a:lnTo>
                  <a:pt x="49629" y="46858"/>
                </a:lnTo>
                <a:lnTo>
                  <a:pt x="51662" y="40393"/>
                </a:lnTo>
                <a:lnTo>
                  <a:pt x="42509" y="40393"/>
                </a:lnTo>
                <a:lnTo>
                  <a:pt x="40766" y="47817"/>
                </a:lnTo>
                <a:lnTo>
                  <a:pt x="35303" y="51530"/>
                </a:lnTo>
                <a:lnTo>
                  <a:pt x="27661" y="51530"/>
                </a:lnTo>
                <a:lnTo>
                  <a:pt x="14273" y="46221"/>
                </a:lnTo>
                <a:lnTo>
                  <a:pt x="9789" y="33673"/>
                </a:lnTo>
                <a:lnTo>
                  <a:pt x="9792" y="32751"/>
                </a:lnTo>
                <a:lnTo>
                  <a:pt x="52534" y="32751"/>
                </a:lnTo>
                <a:lnTo>
                  <a:pt x="51099" y="19650"/>
                </a:lnTo>
                <a:lnTo>
                  <a:pt x="44852" y="7627"/>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5" name="object 125"/>
          <p:cNvSpPr/>
          <p:nvPr/>
        </p:nvSpPr>
        <p:spPr>
          <a:xfrm>
            <a:off x="7663036" y="6571656"/>
            <a:ext cx="28522" cy="8296"/>
          </a:xfrm>
          <a:custGeom>
            <a:avLst/>
            <a:gdLst/>
            <a:ahLst/>
            <a:cxnLst/>
            <a:rect l="l" t="t" r="r" b="b"/>
            <a:pathLst>
              <a:path w="28522" h="8296">
                <a:moveTo>
                  <a:pt x="0" y="8296"/>
                </a:moveTo>
                <a:lnTo>
                  <a:pt x="19206" y="8296"/>
                </a:lnTo>
                <a:lnTo>
                  <a:pt x="28522" y="7627"/>
                </a:lnTo>
                <a:lnTo>
                  <a:pt x="16267" y="574"/>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6" name="object 126"/>
          <p:cNvSpPr/>
          <p:nvPr/>
        </p:nvSpPr>
        <p:spPr>
          <a:xfrm>
            <a:off x="7709802" y="6551130"/>
            <a:ext cx="0" cy="79043"/>
          </a:xfrm>
          <a:custGeom>
            <a:avLst/>
            <a:gdLst/>
            <a:ahLst/>
            <a:cxnLst/>
            <a:rect l="l" t="t" r="r" b="b"/>
            <a:pathLst>
              <a:path h="79043">
                <a:moveTo>
                  <a:pt x="0" y="0"/>
                </a:moveTo>
                <a:lnTo>
                  <a:pt x="0" y="79043"/>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127" name="object 127"/>
          <p:cNvSpPr/>
          <p:nvPr/>
        </p:nvSpPr>
        <p:spPr>
          <a:xfrm>
            <a:off x="7749363" y="6571656"/>
            <a:ext cx="27690" cy="59828"/>
          </a:xfrm>
          <a:custGeom>
            <a:avLst/>
            <a:gdLst/>
            <a:ahLst/>
            <a:cxnLst/>
            <a:rect l="l" t="t" r="r" b="b"/>
            <a:pathLst>
              <a:path w="27690" h="59828">
                <a:moveTo>
                  <a:pt x="24931" y="15564"/>
                </a:moveTo>
                <a:lnTo>
                  <a:pt x="16781" y="5080"/>
                </a:lnTo>
                <a:lnTo>
                  <a:pt x="3438" y="165"/>
                </a:lnTo>
                <a:lnTo>
                  <a:pt x="0" y="0"/>
                </a:lnTo>
                <a:lnTo>
                  <a:pt x="0" y="8296"/>
                </a:lnTo>
                <a:lnTo>
                  <a:pt x="11656" y="12876"/>
                </a:lnTo>
                <a:lnTo>
                  <a:pt x="17659" y="26127"/>
                </a:lnTo>
                <a:lnTo>
                  <a:pt x="17869" y="29913"/>
                </a:lnTo>
                <a:lnTo>
                  <a:pt x="13491" y="44880"/>
                </a:lnTo>
                <a:lnTo>
                  <a:pt x="2720" y="51327"/>
                </a:lnTo>
                <a:lnTo>
                  <a:pt x="0" y="51530"/>
                </a:lnTo>
                <a:lnTo>
                  <a:pt x="0" y="59828"/>
                </a:lnTo>
                <a:lnTo>
                  <a:pt x="14407" y="56296"/>
                </a:lnTo>
                <a:lnTo>
                  <a:pt x="23662" y="46839"/>
                </a:lnTo>
                <a:lnTo>
                  <a:pt x="27568" y="33159"/>
                </a:lnTo>
                <a:lnTo>
                  <a:pt x="27690" y="29913"/>
                </a:lnTo>
                <a:lnTo>
                  <a:pt x="24931" y="1556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8" name="object 128"/>
          <p:cNvSpPr/>
          <p:nvPr/>
        </p:nvSpPr>
        <p:spPr>
          <a:xfrm>
            <a:off x="7721672" y="6571656"/>
            <a:ext cx="27690" cy="59828"/>
          </a:xfrm>
          <a:custGeom>
            <a:avLst/>
            <a:gdLst/>
            <a:ahLst/>
            <a:cxnLst/>
            <a:rect l="l" t="t" r="r" b="b"/>
            <a:pathLst>
              <a:path w="27690" h="59828">
                <a:moveTo>
                  <a:pt x="2759" y="44263"/>
                </a:moveTo>
                <a:lnTo>
                  <a:pt x="10908" y="54747"/>
                </a:lnTo>
                <a:lnTo>
                  <a:pt x="24252" y="59663"/>
                </a:lnTo>
                <a:lnTo>
                  <a:pt x="27690" y="59828"/>
                </a:lnTo>
                <a:lnTo>
                  <a:pt x="27690" y="51530"/>
                </a:lnTo>
                <a:lnTo>
                  <a:pt x="16022" y="46951"/>
                </a:lnTo>
                <a:lnTo>
                  <a:pt x="10030" y="33699"/>
                </a:lnTo>
                <a:lnTo>
                  <a:pt x="9821" y="29913"/>
                </a:lnTo>
                <a:lnTo>
                  <a:pt x="14189" y="14946"/>
                </a:lnTo>
                <a:lnTo>
                  <a:pt x="24963" y="8500"/>
                </a:lnTo>
                <a:lnTo>
                  <a:pt x="27690" y="8296"/>
                </a:lnTo>
                <a:lnTo>
                  <a:pt x="27690" y="0"/>
                </a:lnTo>
                <a:lnTo>
                  <a:pt x="13282" y="3531"/>
                </a:lnTo>
                <a:lnTo>
                  <a:pt x="4028" y="12988"/>
                </a:lnTo>
                <a:lnTo>
                  <a:pt x="122" y="26669"/>
                </a:lnTo>
                <a:lnTo>
                  <a:pt x="0" y="29913"/>
                </a:lnTo>
                <a:lnTo>
                  <a:pt x="2759" y="4426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29" name="object 129"/>
          <p:cNvSpPr/>
          <p:nvPr/>
        </p:nvSpPr>
        <p:spPr>
          <a:xfrm>
            <a:off x="7784027" y="6617724"/>
            <a:ext cx="30349" cy="59828"/>
          </a:xfrm>
          <a:custGeom>
            <a:avLst/>
            <a:gdLst/>
            <a:ahLst/>
            <a:cxnLst/>
            <a:rect l="l" t="t" r="r" b="b"/>
            <a:pathLst>
              <a:path w="30349" h="59828">
                <a:moveTo>
                  <a:pt x="9588" y="4807"/>
                </a:moveTo>
                <a:lnTo>
                  <a:pt x="13947" y="11575"/>
                </a:lnTo>
                <a:lnTo>
                  <a:pt x="22228" y="13759"/>
                </a:lnTo>
                <a:lnTo>
                  <a:pt x="28097" y="13759"/>
                </a:lnTo>
                <a:lnTo>
                  <a:pt x="30349" y="5193"/>
                </a:lnTo>
                <a:lnTo>
                  <a:pt x="27022" y="5461"/>
                </a:lnTo>
                <a:lnTo>
                  <a:pt x="14113" y="0"/>
                </a:lnTo>
                <a:lnTo>
                  <a:pt x="9588" y="4807"/>
                </a:lnTo>
                <a:close/>
              </a:path>
              <a:path w="30349" h="59828">
                <a:moveTo>
                  <a:pt x="23518" y="-37540"/>
                </a:moveTo>
                <a:lnTo>
                  <a:pt x="26586" y="-37771"/>
                </a:lnTo>
                <a:lnTo>
                  <a:pt x="39274" y="-32100"/>
                </a:lnTo>
                <a:lnTo>
                  <a:pt x="44123" y="-19100"/>
                </a:lnTo>
                <a:lnTo>
                  <a:pt x="44223" y="-16591"/>
                </a:lnTo>
                <a:lnTo>
                  <a:pt x="41141" y="-2559"/>
                </a:lnTo>
                <a:lnTo>
                  <a:pt x="30349" y="5193"/>
                </a:lnTo>
                <a:lnTo>
                  <a:pt x="28097" y="13759"/>
                </a:lnTo>
                <a:lnTo>
                  <a:pt x="42190" y="9936"/>
                </a:lnTo>
                <a:lnTo>
                  <a:pt x="50895" y="-88"/>
                </a:lnTo>
                <a:lnTo>
                  <a:pt x="54212" y="-14148"/>
                </a:lnTo>
                <a:lnTo>
                  <a:pt x="54248" y="-15936"/>
                </a:lnTo>
                <a:lnTo>
                  <a:pt x="51609" y="-30278"/>
                </a:lnTo>
                <a:lnTo>
                  <a:pt x="43668" y="-41044"/>
                </a:lnTo>
                <a:lnTo>
                  <a:pt x="30384" y="-45972"/>
                </a:lnTo>
                <a:lnTo>
                  <a:pt x="27894" y="-46068"/>
                </a:lnTo>
                <a:lnTo>
                  <a:pt x="20048" y="-46068"/>
                </a:lnTo>
                <a:lnTo>
                  <a:pt x="12842" y="-43231"/>
                </a:lnTo>
                <a:lnTo>
                  <a:pt x="9588" y="-36898"/>
                </a:lnTo>
                <a:lnTo>
                  <a:pt x="9356" y="-36898"/>
                </a:lnTo>
                <a:lnTo>
                  <a:pt x="9356" y="-44759"/>
                </a:lnTo>
                <a:lnTo>
                  <a:pt x="0" y="-44759"/>
                </a:lnTo>
                <a:lnTo>
                  <a:pt x="0" y="34502"/>
                </a:lnTo>
                <a:lnTo>
                  <a:pt x="9356" y="34502"/>
                </a:lnTo>
                <a:lnTo>
                  <a:pt x="9356" y="4807"/>
                </a:lnTo>
                <a:lnTo>
                  <a:pt x="9588" y="4807"/>
                </a:lnTo>
                <a:lnTo>
                  <a:pt x="14113" y="0"/>
                </a:lnTo>
                <a:lnTo>
                  <a:pt x="9288" y="-12977"/>
                </a:lnTo>
                <a:lnTo>
                  <a:pt x="9152" y="-16154"/>
                </a:lnTo>
                <a:lnTo>
                  <a:pt x="12452" y="-29906"/>
                </a:lnTo>
                <a:lnTo>
                  <a:pt x="23518" y="-3754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0" name="object 130"/>
          <p:cNvSpPr/>
          <p:nvPr/>
        </p:nvSpPr>
        <p:spPr>
          <a:xfrm>
            <a:off x="7844813" y="6571656"/>
            <a:ext cx="80225" cy="58518"/>
          </a:xfrm>
          <a:custGeom>
            <a:avLst/>
            <a:gdLst/>
            <a:ahLst/>
            <a:cxnLst/>
            <a:rect l="l" t="t" r="r" b="b"/>
            <a:pathLst>
              <a:path w="80225" h="58518">
                <a:moveTo>
                  <a:pt x="8949" y="1309"/>
                </a:moveTo>
                <a:lnTo>
                  <a:pt x="0" y="1309"/>
                </a:lnTo>
                <a:lnTo>
                  <a:pt x="0" y="58518"/>
                </a:lnTo>
                <a:lnTo>
                  <a:pt x="9385" y="58518"/>
                </a:lnTo>
                <a:lnTo>
                  <a:pt x="9385" y="18558"/>
                </a:lnTo>
                <a:lnTo>
                  <a:pt x="13540" y="8296"/>
                </a:lnTo>
                <a:lnTo>
                  <a:pt x="33153" y="8296"/>
                </a:lnTo>
                <a:lnTo>
                  <a:pt x="35332" y="13538"/>
                </a:lnTo>
                <a:lnTo>
                  <a:pt x="35332" y="58518"/>
                </a:lnTo>
                <a:lnTo>
                  <a:pt x="44688" y="58518"/>
                </a:lnTo>
                <a:lnTo>
                  <a:pt x="44688" y="13974"/>
                </a:lnTo>
                <a:lnTo>
                  <a:pt x="50587" y="8296"/>
                </a:lnTo>
                <a:lnTo>
                  <a:pt x="68892" y="8296"/>
                </a:lnTo>
                <a:lnTo>
                  <a:pt x="70636" y="13974"/>
                </a:lnTo>
                <a:lnTo>
                  <a:pt x="70636" y="58518"/>
                </a:lnTo>
                <a:lnTo>
                  <a:pt x="80225" y="58518"/>
                </a:lnTo>
                <a:lnTo>
                  <a:pt x="80225" y="4801"/>
                </a:lnTo>
                <a:lnTo>
                  <a:pt x="72583" y="0"/>
                </a:lnTo>
                <a:lnTo>
                  <a:pt x="53841" y="0"/>
                </a:lnTo>
                <a:lnTo>
                  <a:pt x="47100" y="3710"/>
                </a:lnTo>
                <a:lnTo>
                  <a:pt x="43177" y="9824"/>
                </a:lnTo>
                <a:lnTo>
                  <a:pt x="40998" y="2837"/>
                </a:lnTo>
                <a:lnTo>
                  <a:pt x="34461" y="0"/>
                </a:lnTo>
                <a:lnTo>
                  <a:pt x="19642" y="0"/>
                </a:lnTo>
                <a:lnTo>
                  <a:pt x="13307" y="3273"/>
                </a:lnTo>
                <a:lnTo>
                  <a:pt x="9181" y="9824"/>
                </a:lnTo>
                <a:lnTo>
                  <a:pt x="8949" y="9824"/>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1" name="object 131"/>
          <p:cNvSpPr/>
          <p:nvPr/>
        </p:nvSpPr>
        <p:spPr>
          <a:xfrm>
            <a:off x="7931576" y="6571656"/>
            <a:ext cx="52737" cy="59828"/>
          </a:xfrm>
          <a:custGeom>
            <a:avLst/>
            <a:gdLst/>
            <a:ahLst/>
            <a:cxnLst/>
            <a:rect l="l" t="t" r="r" b="b"/>
            <a:pathLst>
              <a:path w="52737" h="59828">
                <a:moveTo>
                  <a:pt x="35536" y="8296"/>
                </a:moveTo>
                <a:lnTo>
                  <a:pt x="42277" y="15502"/>
                </a:lnTo>
                <a:lnTo>
                  <a:pt x="42713" y="24454"/>
                </a:lnTo>
                <a:lnTo>
                  <a:pt x="10024" y="24454"/>
                </a:lnTo>
                <a:lnTo>
                  <a:pt x="10692" y="15720"/>
                </a:lnTo>
                <a:lnTo>
                  <a:pt x="16358" y="8296"/>
                </a:lnTo>
                <a:lnTo>
                  <a:pt x="26819" y="0"/>
                </a:lnTo>
                <a:lnTo>
                  <a:pt x="13557" y="3562"/>
                </a:lnTo>
                <a:lnTo>
                  <a:pt x="4184" y="13187"/>
                </a:lnTo>
                <a:lnTo>
                  <a:pt x="76" y="27282"/>
                </a:lnTo>
                <a:lnTo>
                  <a:pt x="0" y="29695"/>
                </a:lnTo>
                <a:lnTo>
                  <a:pt x="2857" y="44384"/>
                </a:lnTo>
                <a:lnTo>
                  <a:pt x="10775" y="54850"/>
                </a:lnTo>
                <a:lnTo>
                  <a:pt x="23988" y="59667"/>
                </a:lnTo>
                <a:lnTo>
                  <a:pt x="27458" y="59828"/>
                </a:lnTo>
                <a:lnTo>
                  <a:pt x="40954" y="56522"/>
                </a:lnTo>
                <a:lnTo>
                  <a:pt x="49749" y="46839"/>
                </a:lnTo>
                <a:lnTo>
                  <a:pt x="51865" y="40393"/>
                </a:lnTo>
                <a:lnTo>
                  <a:pt x="42509" y="40393"/>
                </a:lnTo>
                <a:lnTo>
                  <a:pt x="40766" y="47817"/>
                </a:lnTo>
                <a:lnTo>
                  <a:pt x="35536" y="51530"/>
                </a:lnTo>
                <a:lnTo>
                  <a:pt x="27690" y="51530"/>
                </a:lnTo>
                <a:lnTo>
                  <a:pt x="14364" y="46289"/>
                </a:lnTo>
                <a:lnTo>
                  <a:pt x="10001" y="33873"/>
                </a:lnTo>
                <a:lnTo>
                  <a:pt x="10024" y="32751"/>
                </a:lnTo>
                <a:lnTo>
                  <a:pt x="52737" y="32751"/>
                </a:lnTo>
                <a:lnTo>
                  <a:pt x="51157" y="19603"/>
                </a:lnTo>
                <a:lnTo>
                  <a:pt x="44808" y="7556"/>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2" name="object 132"/>
          <p:cNvSpPr/>
          <p:nvPr/>
        </p:nvSpPr>
        <p:spPr>
          <a:xfrm>
            <a:off x="7947935" y="6571656"/>
            <a:ext cx="28449" cy="8296"/>
          </a:xfrm>
          <a:custGeom>
            <a:avLst/>
            <a:gdLst/>
            <a:ahLst/>
            <a:cxnLst/>
            <a:rect l="l" t="t" r="r" b="b"/>
            <a:pathLst>
              <a:path w="28449" h="8296">
                <a:moveTo>
                  <a:pt x="0" y="8296"/>
                </a:moveTo>
                <a:lnTo>
                  <a:pt x="19177" y="8296"/>
                </a:lnTo>
                <a:lnTo>
                  <a:pt x="28449" y="7556"/>
                </a:lnTo>
                <a:lnTo>
                  <a:pt x="16096" y="540"/>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3" name="object 133"/>
          <p:cNvSpPr/>
          <p:nvPr/>
        </p:nvSpPr>
        <p:spPr>
          <a:xfrm>
            <a:off x="7989544" y="6571656"/>
            <a:ext cx="47303" cy="58518"/>
          </a:xfrm>
          <a:custGeom>
            <a:avLst/>
            <a:gdLst/>
            <a:ahLst/>
            <a:cxnLst/>
            <a:rect l="l" t="t" r="r" b="b"/>
            <a:pathLst>
              <a:path w="47303" h="58518">
                <a:moveTo>
                  <a:pt x="8949" y="1309"/>
                </a:moveTo>
                <a:lnTo>
                  <a:pt x="0" y="1309"/>
                </a:lnTo>
                <a:lnTo>
                  <a:pt x="0" y="58518"/>
                </a:lnTo>
                <a:lnTo>
                  <a:pt x="9385" y="58518"/>
                </a:lnTo>
                <a:lnTo>
                  <a:pt x="9385" y="15939"/>
                </a:lnTo>
                <a:lnTo>
                  <a:pt x="15051" y="8296"/>
                </a:lnTo>
                <a:lnTo>
                  <a:pt x="33589" y="8296"/>
                </a:lnTo>
                <a:lnTo>
                  <a:pt x="37947" y="12883"/>
                </a:lnTo>
                <a:lnTo>
                  <a:pt x="37947" y="58518"/>
                </a:lnTo>
                <a:lnTo>
                  <a:pt x="47303" y="58518"/>
                </a:lnTo>
                <a:lnTo>
                  <a:pt x="47303" y="20962"/>
                </a:lnTo>
                <a:lnTo>
                  <a:pt x="47113" y="16883"/>
                </a:lnTo>
                <a:lnTo>
                  <a:pt x="42021" y="4674"/>
                </a:lnTo>
                <a:lnTo>
                  <a:pt x="27690" y="0"/>
                </a:lnTo>
                <a:lnTo>
                  <a:pt x="19409" y="0"/>
                </a:lnTo>
                <a:lnTo>
                  <a:pt x="13075" y="3273"/>
                </a:lnTo>
                <a:lnTo>
                  <a:pt x="9152" y="10479"/>
                </a:lnTo>
                <a:lnTo>
                  <a:pt x="8949" y="10479"/>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34" name="object 134"/>
          <p:cNvSpPr/>
          <p:nvPr/>
        </p:nvSpPr>
        <p:spPr>
          <a:xfrm>
            <a:off x="8040567" y="6555717"/>
            <a:ext cx="30509" cy="74457"/>
          </a:xfrm>
          <a:custGeom>
            <a:avLst/>
            <a:gdLst/>
            <a:ahLst/>
            <a:cxnLst/>
            <a:rect l="l" t="t" r="r" b="b"/>
            <a:pathLst>
              <a:path w="30509" h="74457">
                <a:moveTo>
                  <a:pt x="26150" y="66160"/>
                </a:moveTo>
                <a:lnTo>
                  <a:pt x="20252" y="66160"/>
                </a:lnTo>
                <a:lnTo>
                  <a:pt x="18944" y="65505"/>
                </a:lnTo>
                <a:lnTo>
                  <a:pt x="18944" y="25545"/>
                </a:lnTo>
                <a:lnTo>
                  <a:pt x="30509" y="25545"/>
                </a:lnTo>
                <a:lnTo>
                  <a:pt x="30509" y="17248"/>
                </a:lnTo>
                <a:lnTo>
                  <a:pt x="18944" y="17248"/>
                </a:lnTo>
                <a:lnTo>
                  <a:pt x="18944" y="0"/>
                </a:lnTo>
                <a:lnTo>
                  <a:pt x="9588" y="0"/>
                </a:lnTo>
                <a:lnTo>
                  <a:pt x="9588" y="17248"/>
                </a:lnTo>
                <a:lnTo>
                  <a:pt x="0" y="17248"/>
                </a:lnTo>
                <a:lnTo>
                  <a:pt x="0" y="25545"/>
                </a:lnTo>
                <a:lnTo>
                  <a:pt x="9588" y="25545"/>
                </a:lnTo>
                <a:lnTo>
                  <a:pt x="9588" y="72491"/>
                </a:lnTo>
                <a:lnTo>
                  <a:pt x="13511" y="74457"/>
                </a:lnTo>
                <a:lnTo>
                  <a:pt x="30509" y="74457"/>
                </a:lnTo>
                <a:lnTo>
                  <a:pt x="30509" y="66160"/>
                </a:lnTo>
                <a:lnTo>
                  <a:pt x="26150" y="6616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9" name="object 19"/>
          <p:cNvSpPr/>
          <p:nvPr/>
        </p:nvSpPr>
        <p:spPr>
          <a:xfrm>
            <a:off x="8181142" y="6219222"/>
            <a:ext cx="0" cy="79070"/>
          </a:xfrm>
          <a:custGeom>
            <a:avLst/>
            <a:gdLst/>
            <a:ahLst/>
            <a:cxnLst/>
            <a:rect l="l" t="t" r="r" b="b"/>
            <a:pathLst>
              <a:path h="79070">
                <a:moveTo>
                  <a:pt x="0" y="0"/>
                </a:moveTo>
                <a:lnTo>
                  <a:pt x="0" y="79070"/>
                </a:lnTo>
              </a:path>
            </a:pathLst>
          </a:custGeom>
          <a:ln w="11730">
            <a:solidFill>
              <a:srgbClr val="000000"/>
            </a:solidFill>
          </a:ln>
        </p:spPr>
        <p:txBody>
          <a:bodyPr wrap="square" lIns="0" tIns="0" rIns="0" bIns="0" rtlCol="0">
            <a:noAutofit/>
          </a:bodyPr>
          <a:lstStyle/>
          <a:p>
            <a:pPr defTabSz="457200"/>
            <a:endParaRPr>
              <a:solidFill>
                <a:prstClr val="black"/>
              </a:solidFill>
            </a:endParaRPr>
          </a:p>
        </p:txBody>
      </p:sp>
      <p:sp>
        <p:nvSpPr>
          <p:cNvPr id="20" name="object 20"/>
          <p:cNvSpPr/>
          <p:nvPr/>
        </p:nvSpPr>
        <p:spPr>
          <a:xfrm>
            <a:off x="8198140" y="6239768"/>
            <a:ext cx="47303" cy="58524"/>
          </a:xfrm>
          <a:custGeom>
            <a:avLst/>
            <a:gdLst/>
            <a:ahLst/>
            <a:cxnLst/>
            <a:rect l="l" t="t" r="r" b="b"/>
            <a:pathLst>
              <a:path w="47303" h="58524">
                <a:moveTo>
                  <a:pt x="8716" y="1309"/>
                </a:moveTo>
                <a:lnTo>
                  <a:pt x="0" y="1309"/>
                </a:lnTo>
                <a:lnTo>
                  <a:pt x="0" y="58524"/>
                </a:lnTo>
                <a:lnTo>
                  <a:pt x="9385" y="58524"/>
                </a:lnTo>
                <a:lnTo>
                  <a:pt x="9385" y="15918"/>
                </a:lnTo>
                <a:lnTo>
                  <a:pt x="14818" y="8294"/>
                </a:lnTo>
                <a:lnTo>
                  <a:pt x="33356" y="8294"/>
                </a:lnTo>
                <a:lnTo>
                  <a:pt x="37715" y="12863"/>
                </a:lnTo>
                <a:lnTo>
                  <a:pt x="37715" y="58524"/>
                </a:lnTo>
                <a:lnTo>
                  <a:pt x="47303" y="58524"/>
                </a:lnTo>
                <a:lnTo>
                  <a:pt x="47303" y="20953"/>
                </a:lnTo>
                <a:lnTo>
                  <a:pt x="47087" y="16652"/>
                </a:lnTo>
                <a:lnTo>
                  <a:pt x="41835" y="4549"/>
                </a:lnTo>
                <a:lnTo>
                  <a:pt x="27458" y="0"/>
                </a:lnTo>
                <a:lnTo>
                  <a:pt x="19409" y="0"/>
                </a:lnTo>
                <a:lnTo>
                  <a:pt x="12872" y="3259"/>
                </a:lnTo>
                <a:lnTo>
                  <a:pt x="8949" y="10243"/>
                </a:lnTo>
                <a:lnTo>
                  <a:pt x="8716" y="10243"/>
                </a:lnTo>
                <a:lnTo>
                  <a:pt x="8716"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1" name="object 21"/>
          <p:cNvSpPr/>
          <p:nvPr/>
        </p:nvSpPr>
        <p:spPr>
          <a:xfrm>
            <a:off x="8251314" y="6239768"/>
            <a:ext cx="48611" cy="59833"/>
          </a:xfrm>
          <a:custGeom>
            <a:avLst/>
            <a:gdLst/>
            <a:ahLst/>
            <a:cxnLst/>
            <a:rect l="l" t="t" r="r" b="b"/>
            <a:pathLst>
              <a:path w="48611" h="59833">
                <a:moveTo>
                  <a:pt x="37055" y="2690"/>
                </a:moveTo>
                <a:lnTo>
                  <a:pt x="22664" y="0"/>
                </a:lnTo>
                <a:lnTo>
                  <a:pt x="21109" y="38"/>
                </a:lnTo>
                <a:lnTo>
                  <a:pt x="7606" y="4234"/>
                </a:lnTo>
                <a:lnTo>
                  <a:pt x="1307" y="16151"/>
                </a:lnTo>
                <a:lnTo>
                  <a:pt x="1307" y="27064"/>
                </a:lnTo>
                <a:lnTo>
                  <a:pt x="10692" y="30353"/>
                </a:lnTo>
                <a:lnTo>
                  <a:pt x="20048" y="32303"/>
                </a:lnTo>
                <a:lnTo>
                  <a:pt x="29434" y="34485"/>
                </a:lnTo>
                <a:lnTo>
                  <a:pt x="38587" y="35591"/>
                </a:lnTo>
                <a:lnTo>
                  <a:pt x="38587" y="50200"/>
                </a:lnTo>
                <a:lnTo>
                  <a:pt x="30741" y="51510"/>
                </a:lnTo>
                <a:lnTo>
                  <a:pt x="16998" y="51510"/>
                </a:lnTo>
                <a:lnTo>
                  <a:pt x="9821" y="48891"/>
                </a:lnTo>
                <a:lnTo>
                  <a:pt x="9385" y="40393"/>
                </a:lnTo>
                <a:lnTo>
                  <a:pt x="0" y="40393"/>
                </a:lnTo>
                <a:lnTo>
                  <a:pt x="1327" y="47262"/>
                </a:lnTo>
                <a:lnTo>
                  <a:pt x="10148" y="56940"/>
                </a:lnTo>
                <a:lnTo>
                  <a:pt x="24204" y="59833"/>
                </a:lnTo>
                <a:lnTo>
                  <a:pt x="30025" y="59454"/>
                </a:lnTo>
                <a:lnTo>
                  <a:pt x="42980" y="54386"/>
                </a:lnTo>
                <a:lnTo>
                  <a:pt x="48611" y="41703"/>
                </a:lnTo>
                <a:lnTo>
                  <a:pt x="48611" y="30789"/>
                </a:lnTo>
                <a:lnTo>
                  <a:pt x="39255" y="27501"/>
                </a:lnTo>
                <a:lnTo>
                  <a:pt x="29870" y="25551"/>
                </a:lnTo>
                <a:lnTo>
                  <a:pt x="21153" y="23368"/>
                </a:lnTo>
                <a:lnTo>
                  <a:pt x="11332" y="22263"/>
                </a:lnTo>
                <a:lnTo>
                  <a:pt x="11332" y="9807"/>
                </a:lnTo>
                <a:lnTo>
                  <a:pt x="17869" y="8294"/>
                </a:lnTo>
                <a:lnTo>
                  <a:pt x="29666" y="8294"/>
                </a:lnTo>
                <a:lnTo>
                  <a:pt x="35971" y="10476"/>
                </a:lnTo>
                <a:lnTo>
                  <a:pt x="36640" y="17897"/>
                </a:lnTo>
                <a:lnTo>
                  <a:pt x="45996" y="17897"/>
                </a:lnTo>
                <a:lnTo>
                  <a:pt x="45229" y="12732"/>
                </a:lnTo>
                <a:lnTo>
                  <a:pt x="37055" y="269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2" name="object 22"/>
          <p:cNvSpPr/>
          <p:nvPr/>
        </p:nvSpPr>
        <p:spPr>
          <a:xfrm>
            <a:off x="8299722" y="6223820"/>
            <a:ext cx="30509" cy="74472"/>
          </a:xfrm>
          <a:custGeom>
            <a:avLst/>
            <a:gdLst/>
            <a:ahLst/>
            <a:cxnLst/>
            <a:rect l="l" t="t" r="r" b="b"/>
            <a:pathLst>
              <a:path w="30509" h="74472">
                <a:moveTo>
                  <a:pt x="26354" y="66148"/>
                </a:moveTo>
                <a:lnTo>
                  <a:pt x="20484" y="66148"/>
                </a:lnTo>
                <a:lnTo>
                  <a:pt x="19177" y="65275"/>
                </a:lnTo>
                <a:lnTo>
                  <a:pt x="19177" y="25551"/>
                </a:lnTo>
                <a:lnTo>
                  <a:pt x="30509" y="25551"/>
                </a:lnTo>
                <a:lnTo>
                  <a:pt x="30509" y="17257"/>
                </a:lnTo>
                <a:lnTo>
                  <a:pt x="19177" y="17257"/>
                </a:lnTo>
                <a:lnTo>
                  <a:pt x="19177" y="0"/>
                </a:lnTo>
                <a:lnTo>
                  <a:pt x="9792" y="0"/>
                </a:lnTo>
                <a:lnTo>
                  <a:pt x="9792" y="17257"/>
                </a:lnTo>
                <a:lnTo>
                  <a:pt x="0" y="17257"/>
                </a:lnTo>
                <a:lnTo>
                  <a:pt x="0" y="25551"/>
                </a:lnTo>
                <a:lnTo>
                  <a:pt x="9792" y="25551"/>
                </a:lnTo>
                <a:lnTo>
                  <a:pt x="9792" y="72493"/>
                </a:lnTo>
                <a:lnTo>
                  <a:pt x="13714" y="74472"/>
                </a:lnTo>
                <a:lnTo>
                  <a:pt x="30509" y="74472"/>
                </a:lnTo>
                <a:lnTo>
                  <a:pt x="30509" y="66148"/>
                </a:lnTo>
                <a:lnTo>
                  <a:pt x="26354" y="6614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3" name="object 23"/>
          <p:cNvSpPr/>
          <p:nvPr/>
        </p:nvSpPr>
        <p:spPr>
          <a:xfrm>
            <a:off x="8341447" y="6220335"/>
            <a:ext cx="0" cy="77956"/>
          </a:xfrm>
          <a:custGeom>
            <a:avLst/>
            <a:gdLst/>
            <a:ahLst/>
            <a:cxnLst/>
            <a:rect l="l" t="t" r="r" b="b"/>
            <a:pathLst>
              <a:path h="77956">
                <a:moveTo>
                  <a:pt x="0" y="0"/>
                </a:moveTo>
                <a:lnTo>
                  <a:pt x="0" y="77956"/>
                </a:lnTo>
              </a:path>
            </a:pathLst>
          </a:custGeom>
          <a:ln w="10626">
            <a:solidFill>
              <a:srgbClr val="000000"/>
            </a:solidFill>
          </a:ln>
        </p:spPr>
        <p:txBody>
          <a:bodyPr wrap="square" lIns="0" tIns="0" rIns="0" bIns="0" rtlCol="0">
            <a:noAutofit/>
          </a:bodyPr>
          <a:lstStyle/>
          <a:p>
            <a:pPr defTabSz="457200"/>
            <a:endParaRPr>
              <a:solidFill>
                <a:prstClr val="black"/>
              </a:solidFill>
            </a:endParaRPr>
          </a:p>
        </p:txBody>
      </p:sp>
      <p:sp>
        <p:nvSpPr>
          <p:cNvPr id="24" name="object 24"/>
          <p:cNvSpPr/>
          <p:nvPr/>
        </p:nvSpPr>
        <p:spPr>
          <a:xfrm>
            <a:off x="8350280" y="6223820"/>
            <a:ext cx="30509" cy="74472"/>
          </a:xfrm>
          <a:custGeom>
            <a:avLst/>
            <a:gdLst/>
            <a:ahLst/>
            <a:cxnLst/>
            <a:rect l="l" t="t" r="r" b="b"/>
            <a:pathLst>
              <a:path w="30509" h="74472">
                <a:moveTo>
                  <a:pt x="26150" y="66148"/>
                </a:moveTo>
                <a:lnTo>
                  <a:pt x="20281" y="66148"/>
                </a:lnTo>
                <a:lnTo>
                  <a:pt x="19177" y="65275"/>
                </a:lnTo>
                <a:lnTo>
                  <a:pt x="19177" y="25551"/>
                </a:lnTo>
                <a:lnTo>
                  <a:pt x="30509" y="25551"/>
                </a:lnTo>
                <a:lnTo>
                  <a:pt x="30509" y="17257"/>
                </a:lnTo>
                <a:lnTo>
                  <a:pt x="19177" y="17257"/>
                </a:lnTo>
                <a:lnTo>
                  <a:pt x="19177" y="0"/>
                </a:lnTo>
                <a:lnTo>
                  <a:pt x="9792" y="0"/>
                </a:lnTo>
                <a:lnTo>
                  <a:pt x="9792" y="17257"/>
                </a:lnTo>
                <a:lnTo>
                  <a:pt x="0" y="17257"/>
                </a:lnTo>
                <a:lnTo>
                  <a:pt x="0" y="25551"/>
                </a:lnTo>
                <a:lnTo>
                  <a:pt x="9792" y="25551"/>
                </a:lnTo>
                <a:lnTo>
                  <a:pt x="9792" y="72493"/>
                </a:lnTo>
                <a:lnTo>
                  <a:pt x="13511" y="74472"/>
                </a:lnTo>
                <a:lnTo>
                  <a:pt x="30509" y="74472"/>
                </a:lnTo>
                <a:lnTo>
                  <a:pt x="30509" y="66148"/>
                </a:lnTo>
                <a:lnTo>
                  <a:pt x="26150" y="6614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5" name="object 25"/>
          <p:cNvSpPr/>
          <p:nvPr/>
        </p:nvSpPr>
        <p:spPr>
          <a:xfrm>
            <a:off x="8386688" y="6241077"/>
            <a:ext cx="47274" cy="58524"/>
          </a:xfrm>
          <a:custGeom>
            <a:avLst/>
            <a:gdLst/>
            <a:ahLst/>
            <a:cxnLst/>
            <a:rect l="l" t="t" r="r" b="b"/>
            <a:pathLst>
              <a:path w="47274" h="58524">
                <a:moveTo>
                  <a:pt x="9356" y="0"/>
                </a:moveTo>
                <a:lnTo>
                  <a:pt x="0" y="0"/>
                </a:lnTo>
                <a:lnTo>
                  <a:pt x="0" y="37541"/>
                </a:lnTo>
                <a:lnTo>
                  <a:pt x="216" y="41780"/>
                </a:lnTo>
                <a:lnTo>
                  <a:pt x="5463" y="53886"/>
                </a:lnTo>
                <a:lnTo>
                  <a:pt x="19816" y="58524"/>
                </a:lnTo>
                <a:lnTo>
                  <a:pt x="27894" y="58524"/>
                </a:lnTo>
                <a:lnTo>
                  <a:pt x="34199" y="55235"/>
                </a:lnTo>
                <a:lnTo>
                  <a:pt x="38354" y="48018"/>
                </a:lnTo>
                <a:lnTo>
                  <a:pt x="38557" y="48018"/>
                </a:lnTo>
                <a:lnTo>
                  <a:pt x="38557" y="57214"/>
                </a:lnTo>
                <a:lnTo>
                  <a:pt x="47274" y="57214"/>
                </a:lnTo>
                <a:lnTo>
                  <a:pt x="47274" y="0"/>
                </a:lnTo>
                <a:lnTo>
                  <a:pt x="37918" y="0"/>
                </a:lnTo>
                <a:lnTo>
                  <a:pt x="37918" y="42576"/>
                </a:lnTo>
                <a:lnTo>
                  <a:pt x="32456" y="50200"/>
                </a:lnTo>
                <a:lnTo>
                  <a:pt x="13947" y="50200"/>
                </a:lnTo>
                <a:lnTo>
                  <a:pt x="9356" y="45631"/>
                </a:lnTo>
                <a:lnTo>
                  <a:pt x="9356"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6" name="object 26"/>
          <p:cNvSpPr/>
          <p:nvPr/>
        </p:nvSpPr>
        <p:spPr>
          <a:xfrm>
            <a:off x="8437682" y="6223820"/>
            <a:ext cx="30509" cy="74472"/>
          </a:xfrm>
          <a:custGeom>
            <a:avLst/>
            <a:gdLst/>
            <a:ahLst/>
            <a:cxnLst/>
            <a:rect l="l" t="t" r="r" b="b"/>
            <a:pathLst>
              <a:path w="30509" h="74472">
                <a:moveTo>
                  <a:pt x="26150" y="66148"/>
                </a:moveTo>
                <a:lnTo>
                  <a:pt x="20281" y="66148"/>
                </a:lnTo>
                <a:lnTo>
                  <a:pt x="19177" y="65275"/>
                </a:lnTo>
                <a:lnTo>
                  <a:pt x="19177" y="25551"/>
                </a:lnTo>
                <a:lnTo>
                  <a:pt x="30509" y="25551"/>
                </a:lnTo>
                <a:lnTo>
                  <a:pt x="30509" y="17257"/>
                </a:lnTo>
                <a:lnTo>
                  <a:pt x="19177" y="17257"/>
                </a:lnTo>
                <a:lnTo>
                  <a:pt x="19177" y="0"/>
                </a:lnTo>
                <a:lnTo>
                  <a:pt x="9792" y="0"/>
                </a:lnTo>
                <a:lnTo>
                  <a:pt x="9792" y="17257"/>
                </a:lnTo>
                <a:lnTo>
                  <a:pt x="0" y="17257"/>
                </a:lnTo>
                <a:lnTo>
                  <a:pt x="0" y="25551"/>
                </a:lnTo>
                <a:lnTo>
                  <a:pt x="9792" y="25551"/>
                </a:lnTo>
                <a:lnTo>
                  <a:pt x="9792" y="72493"/>
                </a:lnTo>
                <a:lnTo>
                  <a:pt x="13511" y="74472"/>
                </a:lnTo>
                <a:lnTo>
                  <a:pt x="30509" y="74472"/>
                </a:lnTo>
                <a:lnTo>
                  <a:pt x="30509" y="66148"/>
                </a:lnTo>
                <a:lnTo>
                  <a:pt x="26150" y="6614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7" name="object 27"/>
          <p:cNvSpPr/>
          <p:nvPr/>
        </p:nvSpPr>
        <p:spPr>
          <a:xfrm>
            <a:off x="8179065" y="6331024"/>
            <a:ext cx="0" cy="77956"/>
          </a:xfrm>
          <a:custGeom>
            <a:avLst/>
            <a:gdLst/>
            <a:ahLst/>
            <a:cxnLst/>
            <a:rect l="l" t="t" r="r" b="b"/>
            <a:pathLst>
              <a:path h="77956">
                <a:moveTo>
                  <a:pt x="0" y="0"/>
                </a:moveTo>
                <a:lnTo>
                  <a:pt x="0" y="77956"/>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28" name="object 28"/>
          <p:cNvSpPr/>
          <p:nvPr/>
        </p:nvSpPr>
        <p:spPr>
          <a:xfrm>
            <a:off x="8194014" y="6350472"/>
            <a:ext cx="47274" cy="58509"/>
          </a:xfrm>
          <a:custGeom>
            <a:avLst/>
            <a:gdLst/>
            <a:ahLst/>
            <a:cxnLst/>
            <a:rect l="l" t="t" r="r" b="b"/>
            <a:pathLst>
              <a:path w="47274" h="58509">
                <a:moveTo>
                  <a:pt x="8716" y="1309"/>
                </a:moveTo>
                <a:lnTo>
                  <a:pt x="0" y="1309"/>
                </a:lnTo>
                <a:lnTo>
                  <a:pt x="0" y="58509"/>
                </a:lnTo>
                <a:lnTo>
                  <a:pt x="9356" y="58509"/>
                </a:lnTo>
                <a:lnTo>
                  <a:pt x="9356" y="15933"/>
                </a:lnTo>
                <a:lnTo>
                  <a:pt x="14818" y="8294"/>
                </a:lnTo>
                <a:lnTo>
                  <a:pt x="33327" y="8294"/>
                </a:lnTo>
                <a:lnTo>
                  <a:pt x="37918" y="12656"/>
                </a:lnTo>
                <a:lnTo>
                  <a:pt x="37918" y="58509"/>
                </a:lnTo>
                <a:lnTo>
                  <a:pt x="47274" y="58509"/>
                </a:lnTo>
                <a:lnTo>
                  <a:pt x="47274" y="20735"/>
                </a:lnTo>
                <a:lnTo>
                  <a:pt x="47093" y="16836"/>
                </a:lnTo>
                <a:lnTo>
                  <a:pt x="41949" y="4628"/>
                </a:lnTo>
                <a:lnTo>
                  <a:pt x="27661" y="0"/>
                </a:lnTo>
                <a:lnTo>
                  <a:pt x="19380" y="0"/>
                </a:lnTo>
                <a:lnTo>
                  <a:pt x="13075" y="3259"/>
                </a:lnTo>
                <a:lnTo>
                  <a:pt x="8920" y="10243"/>
                </a:lnTo>
                <a:lnTo>
                  <a:pt x="8716" y="10243"/>
                </a:lnTo>
                <a:lnTo>
                  <a:pt x="8716"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29" name="object 29"/>
          <p:cNvSpPr/>
          <p:nvPr/>
        </p:nvSpPr>
        <p:spPr>
          <a:xfrm>
            <a:off x="8244776" y="6334524"/>
            <a:ext cx="30509" cy="74457"/>
          </a:xfrm>
          <a:custGeom>
            <a:avLst/>
            <a:gdLst/>
            <a:ahLst/>
            <a:cxnLst/>
            <a:rect l="l" t="t" r="r" b="b"/>
            <a:pathLst>
              <a:path w="30509" h="74457">
                <a:moveTo>
                  <a:pt x="26383" y="66160"/>
                </a:moveTo>
                <a:lnTo>
                  <a:pt x="20484" y="66160"/>
                </a:lnTo>
                <a:lnTo>
                  <a:pt x="19177" y="65287"/>
                </a:lnTo>
                <a:lnTo>
                  <a:pt x="19177" y="25551"/>
                </a:lnTo>
                <a:lnTo>
                  <a:pt x="30509" y="25551"/>
                </a:lnTo>
                <a:lnTo>
                  <a:pt x="30509" y="17257"/>
                </a:lnTo>
                <a:lnTo>
                  <a:pt x="19177" y="17257"/>
                </a:lnTo>
                <a:lnTo>
                  <a:pt x="19177" y="0"/>
                </a:lnTo>
                <a:lnTo>
                  <a:pt x="9821" y="0"/>
                </a:lnTo>
                <a:lnTo>
                  <a:pt x="9821" y="17257"/>
                </a:lnTo>
                <a:lnTo>
                  <a:pt x="0" y="17257"/>
                </a:lnTo>
                <a:lnTo>
                  <a:pt x="0" y="25551"/>
                </a:lnTo>
                <a:lnTo>
                  <a:pt x="9821" y="25551"/>
                </a:lnTo>
                <a:lnTo>
                  <a:pt x="9821" y="72493"/>
                </a:lnTo>
                <a:lnTo>
                  <a:pt x="13743" y="74457"/>
                </a:lnTo>
                <a:lnTo>
                  <a:pt x="30509" y="74457"/>
                </a:lnTo>
                <a:lnTo>
                  <a:pt x="30509" y="66160"/>
                </a:lnTo>
                <a:lnTo>
                  <a:pt x="26383" y="6616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0" name="object 30"/>
          <p:cNvSpPr/>
          <p:nvPr/>
        </p:nvSpPr>
        <p:spPr>
          <a:xfrm>
            <a:off x="8278365" y="6350472"/>
            <a:ext cx="52505" cy="59822"/>
          </a:xfrm>
          <a:custGeom>
            <a:avLst/>
            <a:gdLst/>
            <a:ahLst/>
            <a:cxnLst/>
            <a:rect l="l" t="t" r="r" b="b"/>
            <a:pathLst>
              <a:path w="52505" h="59822">
                <a:moveTo>
                  <a:pt x="35507" y="8294"/>
                </a:moveTo>
                <a:lnTo>
                  <a:pt x="42277" y="15496"/>
                </a:lnTo>
                <a:lnTo>
                  <a:pt x="42713" y="24448"/>
                </a:lnTo>
                <a:lnTo>
                  <a:pt x="9792" y="24448"/>
                </a:lnTo>
                <a:lnTo>
                  <a:pt x="10460" y="15715"/>
                </a:lnTo>
                <a:lnTo>
                  <a:pt x="16329" y="8294"/>
                </a:lnTo>
                <a:lnTo>
                  <a:pt x="26790" y="0"/>
                </a:lnTo>
                <a:lnTo>
                  <a:pt x="13438" y="3519"/>
                </a:lnTo>
                <a:lnTo>
                  <a:pt x="4115" y="13100"/>
                </a:lnTo>
                <a:lnTo>
                  <a:pt x="73" y="27277"/>
                </a:lnTo>
                <a:lnTo>
                  <a:pt x="0" y="29686"/>
                </a:lnTo>
                <a:lnTo>
                  <a:pt x="2871" y="44426"/>
                </a:lnTo>
                <a:lnTo>
                  <a:pt x="10798" y="54904"/>
                </a:lnTo>
                <a:lnTo>
                  <a:pt x="23978" y="59678"/>
                </a:lnTo>
                <a:lnTo>
                  <a:pt x="27225" y="59822"/>
                </a:lnTo>
                <a:lnTo>
                  <a:pt x="40890" y="56451"/>
                </a:lnTo>
                <a:lnTo>
                  <a:pt x="49622" y="46753"/>
                </a:lnTo>
                <a:lnTo>
                  <a:pt x="51633" y="40387"/>
                </a:lnTo>
                <a:lnTo>
                  <a:pt x="42480" y="40387"/>
                </a:lnTo>
                <a:lnTo>
                  <a:pt x="40737" y="47811"/>
                </a:lnTo>
                <a:lnTo>
                  <a:pt x="35303" y="51522"/>
                </a:lnTo>
                <a:lnTo>
                  <a:pt x="27661" y="51522"/>
                </a:lnTo>
                <a:lnTo>
                  <a:pt x="14272" y="46133"/>
                </a:lnTo>
                <a:lnTo>
                  <a:pt x="9789" y="33646"/>
                </a:lnTo>
                <a:lnTo>
                  <a:pt x="9792" y="32745"/>
                </a:lnTo>
                <a:lnTo>
                  <a:pt x="52505" y="32745"/>
                </a:lnTo>
                <a:lnTo>
                  <a:pt x="51090" y="19553"/>
                </a:lnTo>
                <a:lnTo>
                  <a:pt x="44856" y="7568"/>
                </a:lnTo>
                <a:lnTo>
                  <a:pt x="35507"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1" name="object 31"/>
          <p:cNvSpPr/>
          <p:nvPr/>
        </p:nvSpPr>
        <p:spPr>
          <a:xfrm>
            <a:off x="8294695" y="6350472"/>
            <a:ext cx="28526" cy="8294"/>
          </a:xfrm>
          <a:custGeom>
            <a:avLst/>
            <a:gdLst/>
            <a:ahLst/>
            <a:cxnLst/>
            <a:rect l="l" t="t" r="r" b="b"/>
            <a:pathLst>
              <a:path w="28526" h="8294">
                <a:moveTo>
                  <a:pt x="0" y="8294"/>
                </a:moveTo>
                <a:lnTo>
                  <a:pt x="19177" y="8294"/>
                </a:lnTo>
                <a:lnTo>
                  <a:pt x="28526" y="7568"/>
                </a:lnTo>
                <a:lnTo>
                  <a:pt x="16283" y="571"/>
                </a:lnTo>
                <a:lnTo>
                  <a:pt x="10460" y="0"/>
                </a:lnTo>
                <a:lnTo>
                  <a:pt x="0" y="829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2" name="object 32"/>
          <p:cNvSpPr/>
          <p:nvPr/>
        </p:nvSpPr>
        <p:spPr>
          <a:xfrm>
            <a:off x="8335897" y="6350035"/>
            <a:ext cx="30073" cy="58946"/>
          </a:xfrm>
          <a:custGeom>
            <a:avLst/>
            <a:gdLst/>
            <a:ahLst/>
            <a:cxnLst/>
            <a:rect l="l" t="t" r="r" b="b"/>
            <a:pathLst>
              <a:path w="30073" h="58946">
                <a:moveTo>
                  <a:pt x="9356" y="58946"/>
                </a:moveTo>
                <a:lnTo>
                  <a:pt x="9356" y="33400"/>
                </a:lnTo>
                <a:lnTo>
                  <a:pt x="9945" y="26094"/>
                </a:lnTo>
                <a:lnTo>
                  <a:pt x="16067" y="14416"/>
                </a:lnTo>
                <a:lnTo>
                  <a:pt x="30073" y="10243"/>
                </a:lnTo>
                <a:lnTo>
                  <a:pt x="30073" y="436"/>
                </a:lnTo>
                <a:lnTo>
                  <a:pt x="19816" y="0"/>
                </a:lnTo>
                <a:lnTo>
                  <a:pt x="13714" y="4569"/>
                </a:lnTo>
                <a:lnTo>
                  <a:pt x="9152" y="13747"/>
                </a:lnTo>
                <a:lnTo>
                  <a:pt x="8920" y="13747"/>
                </a:lnTo>
                <a:lnTo>
                  <a:pt x="8920" y="1746"/>
                </a:lnTo>
                <a:lnTo>
                  <a:pt x="0" y="1746"/>
                </a:lnTo>
                <a:lnTo>
                  <a:pt x="0" y="58946"/>
                </a:lnTo>
                <a:lnTo>
                  <a:pt x="9356" y="5894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3" name="object 33"/>
          <p:cNvSpPr/>
          <p:nvPr/>
        </p:nvSpPr>
        <p:spPr>
          <a:xfrm>
            <a:off x="8370562" y="6350472"/>
            <a:ext cx="47274" cy="58509"/>
          </a:xfrm>
          <a:custGeom>
            <a:avLst/>
            <a:gdLst/>
            <a:ahLst/>
            <a:cxnLst/>
            <a:rect l="l" t="t" r="r" b="b"/>
            <a:pathLst>
              <a:path w="47274" h="58509">
                <a:moveTo>
                  <a:pt x="8920" y="1309"/>
                </a:moveTo>
                <a:lnTo>
                  <a:pt x="0" y="1309"/>
                </a:lnTo>
                <a:lnTo>
                  <a:pt x="0" y="58509"/>
                </a:lnTo>
                <a:lnTo>
                  <a:pt x="9356" y="58509"/>
                </a:lnTo>
                <a:lnTo>
                  <a:pt x="9356" y="15933"/>
                </a:lnTo>
                <a:lnTo>
                  <a:pt x="15022" y="8294"/>
                </a:lnTo>
                <a:lnTo>
                  <a:pt x="33560" y="8294"/>
                </a:lnTo>
                <a:lnTo>
                  <a:pt x="37918" y="12656"/>
                </a:lnTo>
                <a:lnTo>
                  <a:pt x="37918" y="58509"/>
                </a:lnTo>
                <a:lnTo>
                  <a:pt x="47274" y="58509"/>
                </a:lnTo>
                <a:lnTo>
                  <a:pt x="47274" y="20735"/>
                </a:lnTo>
                <a:lnTo>
                  <a:pt x="47101" y="16836"/>
                </a:lnTo>
                <a:lnTo>
                  <a:pt x="42045" y="4628"/>
                </a:lnTo>
                <a:lnTo>
                  <a:pt x="27661" y="0"/>
                </a:lnTo>
                <a:lnTo>
                  <a:pt x="19380" y="0"/>
                </a:lnTo>
                <a:lnTo>
                  <a:pt x="13075" y="3259"/>
                </a:lnTo>
                <a:lnTo>
                  <a:pt x="9152" y="10243"/>
                </a:lnTo>
                <a:lnTo>
                  <a:pt x="8920" y="10243"/>
                </a:lnTo>
                <a:lnTo>
                  <a:pt x="8920"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4" name="object 34"/>
          <p:cNvSpPr/>
          <p:nvPr/>
        </p:nvSpPr>
        <p:spPr>
          <a:xfrm>
            <a:off x="8426786" y="6350472"/>
            <a:ext cx="51430" cy="59822"/>
          </a:xfrm>
          <a:custGeom>
            <a:avLst/>
            <a:gdLst/>
            <a:ahLst/>
            <a:cxnLst/>
            <a:rect l="l" t="t" r="r" b="b"/>
            <a:pathLst>
              <a:path w="51430" h="59822">
                <a:moveTo>
                  <a:pt x="9356" y="18989"/>
                </a:moveTo>
                <a:lnTo>
                  <a:pt x="9792" y="10680"/>
                </a:lnTo>
                <a:lnTo>
                  <a:pt x="15690" y="8294"/>
                </a:lnTo>
                <a:lnTo>
                  <a:pt x="29637" y="8294"/>
                </a:lnTo>
                <a:lnTo>
                  <a:pt x="36407" y="9603"/>
                </a:lnTo>
                <a:lnTo>
                  <a:pt x="36407" y="24885"/>
                </a:lnTo>
                <a:lnTo>
                  <a:pt x="27458" y="24230"/>
                </a:lnTo>
                <a:lnTo>
                  <a:pt x="16998" y="26194"/>
                </a:lnTo>
                <a:lnTo>
                  <a:pt x="4039" y="30596"/>
                </a:lnTo>
                <a:lnTo>
                  <a:pt x="7612" y="36019"/>
                </a:lnTo>
                <a:lnTo>
                  <a:pt x="13075" y="33836"/>
                </a:lnTo>
                <a:lnTo>
                  <a:pt x="19177" y="32745"/>
                </a:lnTo>
                <a:lnTo>
                  <a:pt x="25511" y="31654"/>
                </a:lnTo>
                <a:lnTo>
                  <a:pt x="32485" y="31654"/>
                </a:lnTo>
                <a:lnTo>
                  <a:pt x="36175" y="28813"/>
                </a:lnTo>
                <a:lnTo>
                  <a:pt x="36175" y="43661"/>
                </a:lnTo>
                <a:lnTo>
                  <a:pt x="31177" y="51522"/>
                </a:lnTo>
                <a:lnTo>
                  <a:pt x="13075" y="51522"/>
                </a:lnTo>
                <a:lnTo>
                  <a:pt x="16562" y="59822"/>
                </a:lnTo>
                <a:lnTo>
                  <a:pt x="24639" y="59822"/>
                </a:lnTo>
                <a:lnTo>
                  <a:pt x="31613" y="56981"/>
                </a:lnTo>
                <a:lnTo>
                  <a:pt x="36843" y="50867"/>
                </a:lnTo>
                <a:lnTo>
                  <a:pt x="36843" y="57199"/>
                </a:lnTo>
                <a:lnTo>
                  <a:pt x="39894" y="59822"/>
                </a:lnTo>
                <a:lnTo>
                  <a:pt x="47739" y="59822"/>
                </a:lnTo>
                <a:lnTo>
                  <a:pt x="49686" y="59167"/>
                </a:lnTo>
                <a:lnTo>
                  <a:pt x="51430" y="58291"/>
                </a:lnTo>
                <a:lnTo>
                  <a:pt x="51430" y="50867"/>
                </a:lnTo>
                <a:lnTo>
                  <a:pt x="50122" y="51303"/>
                </a:lnTo>
                <a:lnTo>
                  <a:pt x="49250" y="51522"/>
                </a:lnTo>
                <a:lnTo>
                  <a:pt x="45560" y="51522"/>
                </a:lnTo>
                <a:lnTo>
                  <a:pt x="45560" y="15715"/>
                </a:lnTo>
                <a:lnTo>
                  <a:pt x="39223" y="3074"/>
                </a:lnTo>
                <a:lnTo>
                  <a:pt x="25498" y="12"/>
                </a:lnTo>
                <a:lnTo>
                  <a:pt x="24204" y="0"/>
                </a:lnTo>
                <a:lnTo>
                  <a:pt x="9869" y="2777"/>
                </a:lnTo>
                <a:lnTo>
                  <a:pt x="1137" y="12399"/>
                </a:lnTo>
                <a:lnTo>
                  <a:pt x="0" y="18989"/>
                </a:lnTo>
                <a:lnTo>
                  <a:pt x="9356" y="1898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5" name="object 35"/>
          <p:cNvSpPr/>
          <p:nvPr/>
        </p:nvSpPr>
        <p:spPr>
          <a:xfrm>
            <a:off x="8424607" y="6381068"/>
            <a:ext cx="18741" cy="29225"/>
          </a:xfrm>
          <a:custGeom>
            <a:avLst/>
            <a:gdLst/>
            <a:ahLst/>
            <a:cxnLst/>
            <a:rect l="l" t="t" r="r" b="b"/>
            <a:pathLst>
              <a:path w="18741" h="29225">
                <a:moveTo>
                  <a:pt x="9792" y="18743"/>
                </a:moveTo>
                <a:lnTo>
                  <a:pt x="9792" y="5423"/>
                </a:lnTo>
                <a:lnTo>
                  <a:pt x="6218" y="0"/>
                </a:lnTo>
                <a:lnTo>
                  <a:pt x="12" y="12274"/>
                </a:lnTo>
                <a:lnTo>
                  <a:pt x="0" y="24639"/>
                </a:lnTo>
                <a:lnTo>
                  <a:pt x="8484" y="29225"/>
                </a:lnTo>
                <a:lnTo>
                  <a:pt x="18741" y="29225"/>
                </a:lnTo>
                <a:lnTo>
                  <a:pt x="15254" y="20925"/>
                </a:lnTo>
                <a:lnTo>
                  <a:pt x="9792" y="1874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6" name="object 36"/>
          <p:cNvSpPr/>
          <p:nvPr/>
        </p:nvSpPr>
        <p:spPr>
          <a:xfrm>
            <a:off x="8476473" y="6334524"/>
            <a:ext cx="30509" cy="74457"/>
          </a:xfrm>
          <a:custGeom>
            <a:avLst/>
            <a:gdLst/>
            <a:ahLst/>
            <a:cxnLst/>
            <a:rect l="l" t="t" r="r" b="b"/>
            <a:pathLst>
              <a:path w="30509" h="74457">
                <a:moveTo>
                  <a:pt x="26150" y="66160"/>
                </a:moveTo>
                <a:lnTo>
                  <a:pt x="20281" y="66160"/>
                </a:lnTo>
                <a:lnTo>
                  <a:pt x="19177" y="65287"/>
                </a:lnTo>
                <a:lnTo>
                  <a:pt x="19177" y="25551"/>
                </a:lnTo>
                <a:lnTo>
                  <a:pt x="30509" y="25551"/>
                </a:lnTo>
                <a:lnTo>
                  <a:pt x="30509" y="17257"/>
                </a:lnTo>
                <a:lnTo>
                  <a:pt x="19177" y="17257"/>
                </a:lnTo>
                <a:lnTo>
                  <a:pt x="19177" y="0"/>
                </a:lnTo>
                <a:lnTo>
                  <a:pt x="9588" y="0"/>
                </a:lnTo>
                <a:lnTo>
                  <a:pt x="9588" y="17257"/>
                </a:lnTo>
                <a:lnTo>
                  <a:pt x="0" y="17257"/>
                </a:lnTo>
                <a:lnTo>
                  <a:pt x="0" y="25551"/>
                </a:lnTo>
                <a:lnTo>
                  <a:pt x="9588" y="25551"/>
                </a:lnTo>
                <a:lnTo>
                  <a:pt x="9588" y="72493"/>
                </a:lnTo>
                <a:lnTo>
                  <a:pt x="13511" y="74457"/>
                </a:lnTo>
                <a:lnTo>
                  <a:pt x="30509" y="74457"/>
                </a:lnTo>
                <a:lnTo>
                  <a:pt x="30509" y="66160"/>
                </a:lnTo>
                <a:lnTo>
                  <a:pt x="26150" y="6616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7" name="object 37"/>
          <p:cNvSpPr/>
          <p:nvPr/>
        </p:nvSpPr>
        <p:spPr>
          <a:xfrm>
            <a:off x="8518212" y="6331024"/>
            <a:ext cx="0" cy="77956"/>
          </a:xfrm>
          <a:custGeom>
            <a:avLst/>
            <a:gdLst/>
            <a:ahLst/>
            <a:cxnLst/>
            <a:rect l="l" t="t" r="r" b="b"/>
            <a:pathLst>
              <a:path h="77956">
                <a:moveTo>
                  <a:pt x="0" y="0"/>
                </a:moveTo>
                <a:lnTo>
                  <a:pt x="0" y="77956"/>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38" name="object 38"/>
          <p:cNvSpPr/>
          <p:nvPr/>
        </p:nvSpPr>
        <p:spPr>
          <a:xfrm>
            <a:off x="8557569" y="6350472"/>
            <a:ext cx="27894" cy="59822"/>
          </a:xfrm>
          <a:custGeom>
            <a:avLst/>
            <a:gdLst/>
            <a:ahLst/>
            <a:cxnLst/>
            <a:rect l="l" t="t" r="r" b="b"/>
            <a:pathLst>
              <a:path w="27894" h="59822">
                <a:moveTo>
                  <a:pt x="25146" y="15600"/>
                </a:moveTo>
                <a:lnTo>
                  <a:pt x="17007" y="5130"/>
                </a:lnTo>
                <a:lnTo>
                  <a:pt x="3633" y="180"/>
                </a:lnTo>
                <a:lnTo>
                  <a:pt x="0" y="0"/>
                </a:lnTo>
                <a:lnTo>
                  <a:pt x="0" y="8294"/>
                </a:lnTo>
                <a:lnTo>
                  <a:pt x="11751" y="12872"/>
                </a:lnTo>
                <a:lnTo>
                  <a:pt x="17665" y="26124"/>
                </a:lnTo>
                <a:lnTo>
                  <a:pt x="17869" y="29908"/>
                </a:lnTo>
                <a:lnTo>
                  <a:pt x="13569" y="44784"/>
                </a:lnTo>
                <a:lnTo>
                  <a:pt x="2772" y="51314"/>
                </a:lnTo>
                <a:lnTo>
                  <a:pt x="0" y="51522"/>
                </a:lnTo>
                <a:lnTo>
                  <a:pt x="0" y="59822"/>
                </a:lnTo>
                <a:lnTo>
                  <a:pt x="14504" y="56313"/>
                </a:lnTo>
                <a:lnTo>
                  <a:pt x="23809" y="46913"/>
                </a:lnTo>
                <a:lnTo>
                  <a:pt x="27759" y="33307"/>
                </a:lnTo>
                <a:lnTo>
                  <a:pt x="27894" y="29908"/>
                </a:lnTo>
                <a:lnTo>
                  <a:pt x="25146" y="1560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39" name="object 39"/>
          <p:cNvSpPr/>
          <p:nvPr/>
        </p:nvSpPr>
        <p:spPr>
          <a:xfrm>
            <a:off x="8529878" y="6350472"/>
            <a:ext cx="27690" cy="59822"/>
          </a:xfrm>
          <a:custGeom>
            <a:avLst/>
            <a:gdLst/>
            <a:ahLst/>
            <a:cxnLst/>
            <a:rect l="l" t="t" r="r" b="b"/>
            <a:pathLst>
              <a:path w="27690" h="59822">
                <a:moveTo>
                  <a:pt x="2759" y="44257"/>
                </a:moveTo>
                <a:lnTo>
                  <a:pt x="10908" y="54741"/>
                </a:lnTo>
                <a:lnTo>
                  <a:pt x="24252" y="59656"/>
                </a:lnTo>
                <a:lnTo>
                  <a:pt x="27690" y="59822"/>
                </a:lnTo>
                <a:lnTo>
                  <a:pt x="27690" y="51522"/>
                </a:lnTo>
                <a:lnTo>
                  <a:pt x="16066" y="46826"/>
                </a:lnTo>
                <a:lnTo>
                  <a:pt x="10211" y="33481"/>
                </a:lnTo>
                <a:lnTo>
                  <a:pt x="10024" y="29908"/>
                </a:lnTo>
                <a:lnTo>
                  <a:pt x="14343" y="14891"/>
                </a:lnTo>
                <a:lnTo>
                  <a:pt x="25088" y="8479"/>
                </a:lnTo>
                <a:lnTo>
                  <a:pt x="27690" y="8294"/>
                </a:lnTo>
                <a:lnTo>
                  <a:pt x="27690" y="0"/>
                </a:lnTo>
                <a:lnTo>
                  <a:pt x="13281" y="3530"/>
                </a:lnTo>
                <a:lnTo>
                  <a:pt x="4027" y="12986"/>
                </a:lnTo>
                <a:lnTo>
                  <a:pt x="122" y="26667"/>
                </a:lnTo>
                <a:lnTo>
                  <a:pt x="0" y="29908"/>
                </a:lnTo>
                <a:lnTo>
                  <a:pt x="2759" y="4425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0" name="object 40"/>
          <p:cNvSpPr/>
          <p:nvPr/>
        </p:nvSpPr>
        <p:spPr>
          <a:xfrm>
            <a:off x="8592001" y="6350472"/>
            <a:ext cx="47303" cy="58509"/>
          </a:xfrm>
          <a:custGeom>
            <a:avLst/>
            <a:gdLst/>
            <a:ahLst/>
            <a:cxnLst/>
            <a:rect l="l" t="t" r="r" b="b"/>
            <a:pathLst>
              <a:path w="47303" h="58509">
                <a:moveTo>
                  <a:pt x="8920" y="1309"/>
                </a:moveTo>
                <a:lnTo>
                  <a:pt x="0" y="1309"/>
                </a:lnTo>
                <a:lnTo>
                  <a:pt x="0" y="58509"/>
                </a:lnTo>
                <a:lnTo>
                  <a:pt x="9356" y="58509"/>
                </a:lnTo>
                <a:lnTo>
                  <a:pt x="9356" y="15933"/>
                </a:lnTo>
                <a:lnTo>
                  <a:pt x="15022" y="8294"/>
                </a:lnTo>
                <a:lnTo>
                  <a:pt x="33560" y="8294"/>
                </a:lnTo>
                <a:lnTo>
                  <a:pt x="37918" y="12656"/>
                </a:lnTo>
                <a:lnTo>
                  <a:pt x="37918" y="58509"/>
                </a:lnTo>
                <a:lnTo>
                  <a:pt x="47303" y="58509"/>
                </a:lnTo>
                <a:lnTo>
                  <a:pt x="47303" y="20735"/>
                </a:lnTo>
                <a:lnTo>
                  <a:pt x="47127" y="16815"/>
                </a:lnTo>
                <a:lnTo>
                  <a:pt x="42051" y="4622"/>
                </a:lnTo>
                <a:lnTo>
                  <a:pt x="27661" y="0"/>
                </a:lnTo>
                <a:lnTo>
                  <a:pt x="19380" y="0"/>
                </a:lnTo>
                <a:lnTo>
                  <a:pt x="13075" y="3259"/>
                </a:lnTo>
                <a:lnTo>
                  <a:pt x="9152" y="10243"/>
                </a:lnTo>
                <a:lnTo>
                  <a:pt x="8920" y="10243"/>
                </a:lnTo>
                <a:lnTo>
                  <a:pt x="8920"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1" name="object 41"/>
          <p:cNvSpPr/>
          <p:nvPr/>
        </p:nvSpPr>
        <p:spPr>
          <a:xfrm>
            <a:off x="8648226" y="6350472"/>
            <a:ext cx="51430" cy="59822"/>
          </a:xfrm>
          <a:custGeom>
            <a:avLst/>
            <a:gdLst/>
            <a:ahLst/>
            <a:cxnLst/>
            <a:rect l="l" t="t" r="r" b="b"/>
            <a:pathLst>
              <a:path w="51430" h="59822">
                <a:moveTo>
                  <a:pt x="9385" y="18989"/>
                </a:moveTo>
                <a:lnTo>
                  <a:pt x="9821" y="10680"/>
                </a:lnTo>
                <a:lnTo>
                  <a:pt x="15690" y="8294"/>
                </a:lnTo>
                <a:lnTo>
                  <a:pt x="29434" y="8294"/>
                </a:lnTo>
                <a:lnTo>
                  <a:pt x="36175" y="9603"/>
                </a:lnTo>
                <a:lnTo>
                  <a:pt x="36175" y="24885"/>
                </a:lnTo>
                <a:lnTo>
                  <a:pt x="27458" y="24230"/>
                </a:lnTo>
                <a:lnTo>
                  <a:pt x="16998" y="26194"/>
                </a:lnTo>
                <a:lnTo>
                  <a:pt x="4003" y="30554"/>
                </a:lnTo>
                <a:lnTo>
                  <a:pt x="7641" y="36019"/>
                </a:lnTo>
                <a:lnTo>
                  <a:pt x="12872" y="33836"/>
                </a:lnTo>
                <a:lnTo>
                  <a:pt x="19177" y="32745"/>
                </a:lnTo>
                <a:lnTo>
                  <a:pt x="25511" y="31654"/>
                </a:lnTo>
                <a:lnTo>
                  <a:pt x="32485" y="31654"/>
                </a:lnTo>
                <a:lnTo>
                  <a:pt x="36175" y="28813"/>
                </a:lnTo>
                <a:lnTo>
                  <a:pt x="36175" y="43661"/>
                </a:lnTo>
                <a:lnTo>
                  <a:pt x="31177" y="51522"/>
                </a:lnTo>
                <a:lnTo>
                  <a:pt x="12872" y="51522"/>
                </a:lnTo>
                <a:lnTo>
                  <a:pt x="16562" y="59822"/>
                </a:lnTo>
                <a:lnTo>
                  <a:pt x="24639" y="59822"/>
                </a:lnTo>
                <a:lnTo>
                  <a:pt x="31613" y="56981"/>
                </a:lnTo>
                <a:lnTo>
                  <a:pt x="36611" y="50867"/>
                </a:lnTo>
                <a:lnTo>
                  <a:pt x="36611" y="57199"/>
                </a:lnTo>
                <a:lnTo>
                  <a:pt x="39894" y="59822"/>
                </a:lnTo>
                <a:lnTo>
                  <a:pt x="47739" y="59822"/>
                </a:lnTo>
                <a:lnTo>
                  <a:pt x="49686" y="59167"/>
                </a:lnTo>
                <a:lnTo>
                  <a:pt x="51430" y="58291"/>
                </a:lnTo>
                <a:lnTo>
                  <a:pt x="51430" y="50867"/>
                </a:lnTo>
                <a:lnTo>
                  <a:pt x="50122" y="51303"/>
                </a:lnTo>
                <a:lnTo>
                  <a:pt x="49250" y="51522"/>
                </a:lnTo>
                <a:lnTo>
                  <a:pt x="45560" y="51522"/>
                </a:lnTo>
                <a:lnTo>
                  <a:pt x="45560" y="15715"/>
                </a:lnTo>
                <a:lnTo>
                  <a:pt x="39223" y="3074"/>
                </a:lnTo>
                <a:lnTo>
                  <a:pt x="25498" y="12"/>
                </a:lnTo>
                <a:lnTo>
                  <a:pt x="24204" y="0"/>
                </a:lnTo>
                <a:lnTo>
                  <a:pt x="9869" y="2777"/>
                </a:lnTo>
                <a:lnTo>
                  <a:pt x="1137" y="12399"/>
                </a:lnTo>
                <a:lnTo>
                  <a:pt x="0" y="18989"/>
                </a:lnTo>
                <a:lnTo>
                  <a:pt x="9385" y="1898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2" name="object 42"/>
          <p:cNvSpPr/>
          <p:nvPr/>
        </p:nvSpPr>
        <p:spPr>
          <a:xfrm>
            <a:off x="8645843" y="6381026"/>
            <a:ext cx="18944" cy="29267"/>
          </a:xfrm>
          <a:custGeom>
            <a:avLst/>
            <a:gdLst/>
            <a:ahLst/>
            <a:cxnLst/>
            <a:rect l="l" t="t" r="r" b="b"/>
            <a:pathLst>
              <a:path w="18944" h="29267">
                <a:moveTo>
                  <a:pt x="10024" y="18785"/>
                </a:moveTo>
                <a:lnTo>
                  <a:pt x="10024" y="5465"/>
                </a:lnTo>
                <a:lnTo>
                  <a:pt x="6386" y="0"/>
                </a:lnTo>
                <a:lnTo>
                  <a:pt x="20" y="12105"/>
                </a:lnTo>
                <a:lnTo>
                  <a:pt x="0" y="24681"/>
                </a:lnTo>
                <a:lnTo>
                  <a:pt x="8484" y="29267"/>
                </a:lnTo>
                <a:lnTo>
                  <a:pt x="18944" y="29267"/>
                </a:lnTo>
                <a:lnTo>
                  <a:pt x="15254" y="20967"/>
                </a:lnTo>
                <a:lnTo>
                  <a:pt x="10024" y="1878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3" name="object 43"/>
          <p:cNvSpPr/>
          <p:nvPr/>
        </p:nvSpPr>
        <p:spPr>
          <a:xfrm>
            <a:off x="8709143" y="6329926"/>
            <a:ext cx="0" cy="79055"/>
          </a:xfrm>
          <a:custGeom>
            <a:avLst/>
            <a:gdLst/>
            <a:ahLst/>
            <a:cxnLst/>
            <a:rect l="l" t="t" r="r" b="b"/>
            <a:pathLst>
              <a:path h="79055">
                <a:moveTo>
                  <a:pt x="0" y="0"/>
                </a:moveTo>
                <a:lnTo>
                  <a:pt x="0" y="79055"/>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44" name="object 44"/>
          <p:cNvSpPr/>
          <p:nvPr/>
        </p:nvSpPr>
        <p:spPr>
          <a:xfrm>
            <a:off x="8747192" y="6329926"/>
            <a:ext cx="54277" cy="80368"/>
          </a:xfrm>
          <a:custGeom>
            <a:avLst/>
            <a:gdLst/>
            <a:ahLst/>
            <a:cxnLst/>
            <a:rect l="l" t="t" r="r" b="b"/>
            <a:pathLst>
              <a:path w="54277" h="80368">
                <a:moveTo>
                  <a:pt x="44947" y="47139"/>
                </a:moveTo>
                <a:lnTo>
                  <a:pt x="45095" y="50454"/>
                </a:lnTo>
                <a:lnTo>
                  <a:pt x="41795" y="64203"/>
                </a:lnTo>
                <a:lnTo>
                  <a:pt x="30727" y="71836"/>
                </a:lnTo>
                <a:lnTo>
                  <a:pt x="27661" y="72068"/>
                </a:lnTo>
                <a:lnTo>
                  <a:pt x="14973" y="66396"/>
                </a:lnTo>
                <a:lnTo>
                  <a:pt x="10125" y="53397"/>
                </a:lnTo>
                <a:lnTo>
                  <a:pt x="10024" y="50890"/>
                </a:lnTo>
                <a:lnTo>
                  <a:pt x="3351" y="34391"/>
                </a:lnTo>
                <a:lnTo>
                  <a:pt x="35" y="48452"/>
                </a:lnTo>
                <a:lnTo>
                  <a:pt x="0" y="50232"/>
                </a:lnTo>
                <a:lnTo>
                  <a:pt x="2638" y="64576"/>
                </a:lnTo>
                <a:lnTo>
                  <a:pt x="10579" y="75342"/>
                </a:lnTo>
                <a:lnTo>
                  <a:pt x="23861" y="80271"/>
                </a:lnTo>
                <a:lnTo>
                  <a:pt x="26354" y="80368"/>
                </a:lnTo>
                <a:lnTo>
                  <a:pt x="34199" y="80368"/>
                </a:lnTo>
                <a:lnTo>
                  <a:pt x="41405" y="77527"/>
                </a:lnTo>
                <a:lnTo>
                  <a:pt x="44659" y="71195"/>
                </a:lnTo>
                <a:lnTo>
                  <a:pt x="44892" y="71195"/>
                </a:lnTo>
                <a:lnTo>
                  <a:pt x="44892" y="79055"/>
                </a:lnTo>
                <a:lnTo>
                  <a:pt x="54277" y="79055"/>
                </a:lnTo>
                <a:lnTo>
                  <a:pt x="54277" y="0"/>
                </a:lnTo>
                <a:lnTo>
                  <a:pt x="44892" y="0"/>
                </a:lnTo>
                <a:lnTo>
                  <a:pt x="44892" y="29480"/>
                </a:lnTo>
                <a:lnTo>
                  <a:pt x="44659" y="29480"/>
                </a:lnTo>
                <a:lnTo>
                  <a:pt x="40301" y="22728"/>
                </a:lnTo>
                <a:lnTo>
                  <a:pt x="32020" y="20546"/>
                </a:lnTo>
                <a:lnTo>
                  <a:pt x="26150" y="20546"/>
                </a:lnTo>
                <a:lnTo>
                  <a:pt x="13117" y="36804"/>
                </a:lnTo>
                <a:lnTo>
                  <a:pt x="23885" y="29084"/>
                </a:lnTo>
                <a:lnTo>
                  <a:pt x="27022" y="28840"/>
                </a:lnTo>
                <a:lnTo>
                  <a:pt x="40062" y="34254"/>
                </a:lnTo>
                <a:lnTo>
                  <a:pt x="44947" y="47139"/>
                </a:lnTo>
                <a:close/>
              </a:path>
              <a:path w="54277" h="80368">
                <a:moveTo>
                  <a:pt x="12056" y="24367"/>
                </a:moveTo>
                <a:lnTo>
                  <a:pt x="3351" y="34391"/>
                </a:lnTo>
                <a:lnTo>
                  <a:pt x="10024" y="50890"/>
                </a:lnTo>
                <a:lnTo>
                  <a:pt x="13117" y="36804"/>
                </a:lnTo>
                <a:lnTo>
                  <a:pt x="26150" y="20546"/>
                </a:lnTo>
                <a:lnTo>
                  <a:pt x="12056" y="2436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5" name="object 45"/>
          <p:cNvSpPr/>
          <p:nvPr/>
        </p:nvSpPr>
        <p:spPr>
          <a:xfrm>
            <a:off x="8811494" y="6351781"/>
            <a:ext cx="47274" cy="58512"/>
          </a:xfrm>
          <a:custGeom>
            <a:avLst/>
            <a:gdLst/>
            <a:ahLst/>
            <a:cxnLst/>
            <a:rect l="l" t="t" r="r" b="b"/>
            <a:pathLst>
              <a:path w="47274" h="58512">
                <a:moveTo>
                  <a:pt x="9356" y="0"/>
                </a:moveTo>
                <a:lnTo>
                  <a:pt x="0" y="0"/>
                </a:lnTo>
                <a:lnTo>
                  <a:pt x="0" y="37550"/>
                </a:lnTo>
                <a:lnTo>
                  <a:pt x="190" y="41628"/>
                </a:lnTo>
                <a:lnTo>
                  <a:pt x="5282" y="53837"/>
                </a:lnTo>
                <a:lnTo>
                  <a:pt x="19613" y="58512"/>
                </a:lnTo>
                <a:lnTo>
                  <a:pt x="27894" y="58512"/>
                </a:lnTo>
                <a:lnTo>
                  <a:pt x="34199" y="55235"/>
                </a:lnTo>
                <a:lnTo>
                  <a:pt x="38122" y="48029"/>
                </a:lnTo>
                <a:lnTo>
                  <a:pt x="38354" y="48029"/>
                </a:lnTo>
                <a:lnTo>
                  <a:pt x="38354" y="57199"/>
                </a:lnTo>
                <a:lnTo>
                  <a:pt x="47274" y="57199"/>
                </a:lnTo>
                <a:lnTo>
                  <a:pt x="47274" y="0"/>
                </a:lnTo>
                <a:lnTo>
                  <a:pt x="37918" y="0"/>
                </a:lnTo>
                <a:lnTo>
                  <a:pt x="37918" y="42570"/>
                </a:lnTo>
                <a:lnTo>
                  <a:pt x="32252" y="50212"/>
                </a:lnTo>
                <a:lnTo>
                  <a:pt x="13714" y="50212"/>
                </a:lnTo>
                <a:lnTo>
                  <a:pt x="9356" y="45629"/>
                </a:lnTo>
                <a:lnTo>
                  <a:pt x="9356"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6" name="object 46"/>
          <p:cNvSpPr/>
          <p:nvPr/>
        </p:nvSpPr>
        <p:spPr>
          <a:xfrm>
            <a:off x="8170682" y="6440644"/>
            <a:ext cx="54277" cy="80353"/>
          </a:xfrm>
          <a:custGeom>
            <a:avLst/>
            <a:gdLst/>
            <a:ahLst/>
            <a:cxnLst/>
            <a:rect l="l" t="t" r="r" b="b"/>
            <a:pathLst>
              <a:path w="54277" h="80353">
                <a:moveTo>
                  <a:pt x="44988" y="47261"/>
                </a:moveTo>
                <a:lnTo>
                  <a:pt x="45124" y="50439"/>
                </a:lnTo>
                <a:lnTo>
                  <a:pt x="41825" y="64189"/>
                </a:lnTo>
                <a:lnTo>
                  <a:pt x="30758" y="71824"/>
                </a:lnTo>
                <a:lnTo>
                  <a:pt x="27690" y="72056"/>
                </a:lnTo>
                <a:lnTo>
                  <a:pt x="14984" y="66391"/>
                </a:lnTo>
                <a:lnTo>
                  <a:pt x="10127" y="53404"/>
                </a:lnTo>
                <a:lnTo>
                  <a:pt x="10024" y="50876"/>
                </a:lnTo>
                <a:lnTo>
                  <a:pt x="3353" y="34371"/>
                </a:lnTo>
                <a:lnTo>
                  <a:pt x="36" y="48432"/>
                </a:lnTo>
                <a:lnTo>
                  <a:pt x="0" y="50221"/>
                </a:lnTo>
                <a:lnTo>
                  <a:pt x="2636" y="64557"/>
                </a:lnTo>
                <a:lnTo>
                  <a:pt x="10577" y="75320"/>
                </a:lnTo>
                <a:lnTo>
                  <a:pt x="23866" y="80255"/>
                </a:lnTo>
                <a:lnTo>
                  <a:pt x="26383" y="80353"/>
                </a:lnTo>
                <a:lnTo>
                  <a:pt x="34228" y="80353"/>
                </a:lnTo>
                <a:lnTo>
                  <a:pt x="41405" y="77513"/>
                </a:lnTo>
                <a:lnTo>
                  <a:pt x="44688" y="71183"/>
                </a:lnTo>
                <a:lnTo>
                  <a:pt x="44892" y="71183"/>
                </a:lnTo>
                <a:lnTo>
                  <a:pt x="44892" y="79043"/>
                </a:lnTo>
                <a:lnTo>
                  <a:pt x="54277" y="79043"/>
                </a:lnTo>
                <a:lnTo>
                  <a:pt x="54277" y="0"/>
                </a:lnTo>
                <a:lnTo>
                  <a:pt x="44892" y="0"/>
                </a:lnTo>
                <a:lnTo>
                  <a:pt x="44892" y="29477"/>
                </a:lnTo>
                <a:lnTo>
                  <a:pt x="44688" y="29477"/>
                </a:lnTo>
                <a:lnTo>
                  <a:pt x="40330" y="22708"/>
                </a:lnTo>
                <a:lnTo>
                  <a:pt x="32049" y="20525"/>
                </a:lnTo>
                <a:lnTo>
                  <a:pt x="26150" y="20525"/>
                </a:lnTo>
                <a:lnTo>
                  <a:pt x="13105" y="36850"/>
                </a:lnTo>
                <a:lnTo>
                  <a:pt x="23900" y="29093"/>
                </a:lnTo>
                <a:lnTo>
                  <a:pt x="27254" y="28822"/>
                </a:lnTo>
                <a:lnTo>
                  <a:pt x="40152" y="34283"/>
                </a:lnTo>
                <a:lnTo>
                  <a:pt x="44988" y="47261"/>
                </a:lnTo>
                <a:close/>
              </a:path>
              <a:path w="54277" h="80353">
                <a:moveTo>
                  <a:pt x="12058" y="24347"/>
                </a:moveTo>
                <a:lnTo>
                  <a:pt x="3353" y="34371"/>
                </a:lnTo>
                <a:lnTo>
                  <a:pt x="10024" y="50876"/>
                </a:lnTo>
                <a:lnTo>
                  <a:pt x="13105" y="36850"/>
                </a:lnTo>
                <a:lnTo>
                  <a:pt x="26150" y="20525"/>
                </a:lnTo>
                <a:lnTo>
                  <a:pt x="12058" y="2434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7" name="object 47"/>
          <p:cNvSpPr/>
          <p:nvPr/>
        </p:nvSpPr>
        <p:spPr>
          <a:xfrm>
            <a:off x="8231933" y="6438680"/>
            <a:ext cx="44852" cy="82317"/>
          </a:xfrm>
          <a:custGeom>
            <a:avLst/>
            <a:gdLst/>
            <a:ahLst/>
            <a:cxnLst/>
            <a:rect l="l" t="t" r="r" b="b"/>
            <a:pathLst>
              <a:path w="44852" h="82317">
                <a:moveTo>
                  <a:pt x="16329" y="30787"/>
                </a:moveTo>
                <a:lnTo>
                  <a:pt x="35507" y="30787"/>
                </a:lnTo>
                <a:lnTo>
                  <a:pt x="44852" y="30054"/>
                </a:lnTo>
                <a:lnTo>
                  <a:pt x="32597" y="23058"/>
                </a:lnTo>
                <a:lnTo>
                  <a:pt x="26790" y="22490"/>
                </a:lnTo>
                <a:lnTo>
                  <a:pt x="16329" y="30787"/>
                </a:lnTo>
                <a:close/>
              </a:path>
              <a:path w="44852" h="82317">
                <a:moveTo>
                  <a:pt x="28330" y="0"/>
                </a:moveTo>
                <a:lnTo>
                  <a:pt x="18944" y="15939"/>
                </a:lnTo>
                <a:lnTo>
                  <a:pt x="25918" y="15939"/>
                </a:lnTo>
                <a:lnTo>
                  <a:pt x="40533" y="0"/>
                </a:lnTo>
                <a:lnTo>
                  <a:pt x="28330" y="0"/>
                </a:lnTo>
                <a:close/>
              </a:path>
              <a:path w="44852" h="82317">
                <a:moveTo>
                  <a:pt x="35507" y="30787"/>
                </a:moveTo>
                <a:lnTo>
                  <a:pt x="42277" y="37992"/>
                </a:lnTo>
                <a:lnTo>
                  <a:pt x="42713" y="46944"/>
                </a:lnTo>
                <a:lnTo>
                  <a:pt x="9792" y="46944"/>
                </a:lnTo>
                <a:lnTo>
                  <a:pt x="10460" y="38210"/>
                </a:lnTo>
                <a:lnTo>
                  <a:pt x="16329" y="30787"/>
                </a:lnTo>
                <a:lnTo>
                  <a:pt x="26790" y="22490"/>
                </a:lnTo>
                <a:lnTo>
                  <a:pt x="13439" y="26009"/>
                </a:lnTo>
                <a:lnTo>
                  <a:pt x="4117" y="35591"/>
                </a:lnTo>
                <a:lnTo>
                  <a:pt x="74" y="49767"/>
                </a:lnTo>
                <a:lnTo>
                  <a:pt x="0" y="52185"/>
                </a:lnTo>
                <a:lnTo>
                  <a:pt x="2871" y="66923"/>
                </a:lnTo>
                <a:lnTo>
                  <a:pt x="10799" y="77400"/>
                </a:lnTo>
                <a:lnTo>
                  <a:pt x="23981" y="82174"/>
                </a:lnTo>
                <a:lnTo>
                  <a:pt x="27225" y="82317"/>
                </a:lnTo>
                <a:lnTo>
                  <a:pt x="40883" y="78952"/>
                </a:lnTo>
                <a:lnTo>
                  <a:pt x="49629" y="69267"/>
                </a:lnTo>
                <a:lnTo>
                  <a:pt x="51662" y="62883"/>
                </a:lnTo>
                <a:lnTo>
                  <a:pt x="42480" y="62883"/>
                </a:lnTo>
                <a:lnTo>
                  <a:pt x="40737" y="70307"/>
                </a:lnTo>
                <a:lnTo>
                  <a:pt x="35303" y="74020"/>
                </a:lnTo>
                <a:lnTo>
                  <a:pt x="27661" y="74020"/>
                </a:lnTo>
                <a:lnTo>
                  <a:pt x="14273" y="68631"/>
                </a:lnTo>
                <a:lnTo>
                  <a:pt x="9789" y="56144"/>
                </a:lnTo>
                <a:lnTo>
                  <a:pt x="9792" y="55241"/>
                </a:lnTo>
                <a:lnTo>
                  <a:pt x="52534" y="55241"/>
                </a:lnTo>
                <a:lnTo>
                  <a:pt x="51099" y="42043"/>
                </a:lnTo>
                <a:lnTo>
                  <a:pt x="44852" y="30054"/>
                </a:lnTo>
                <a:lnTo>
                  <a:pt x="35507" y="3078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8" name="object 48"/>
          <p:cNvSpPr/>
          <p:nvPr/>
        </p:nvSpPr>
        <p:spPr>
          <a:xfrm>
            <a:off x="8284235" y="6462480"/>
            <a:ext cx="52301" cy="57208"/>
          </a:xfrm>
          <a:custGeom>
            <a:avLst/>
            <a:gdLst/>
            <a:ahLst/>
            <a:cxnLst/>
            <a:rect l="l" t="t" r="r" b="b"/>
            <a:pathLst>
              <a:path w="52301" h="57208">
                <a:moveTo>
                  <a:pt x="31381" y="57208"/>
                </a:moveTo>
                <a:lnTo>
                  <a:pt x="52301" y="0"/>
                </a:lnTo>
                <a:lnTo>
                  <a:pt x="42509" y="0"/>
                </a:lnTo>
                <a:lnTo>
                  <a:pt x="26819" y="47599"/>
                </a:lnTo>
                <a:lnTo>
                  <a:pt x="26586" y="47599"/>
                </a:lnTo>
                <a:lnTo>
                  <a:pt x="10692" y="0"/>
                </a:lnTo>
                <a:lnTo>
                  <a:pt x="0" y="0"/>
                </a:lnTo>
                <a:lnTo>
                  <a:pt x="21356" y="57208"/>
                </a:lnTo>
                <a:lnTo>
                  <a:pt x="31381" y="57208"/>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49" name="object 49"/>
          <p:cNvSpPr/>
          <p:nvPr/>
        </p:nvSpPr>
        <p:spPr>
          <a:xfrm>
            <a:off x="8337641" y="6461170"/>
            <a:ext cx="52737" cy="59827"/>
          </a:xfrm>
          <a:custGeom>
            <a:avLst/>
            <a:gdLst/>
            <a:ahLst/>
            <a:cxnLst/>
            <a:rect l="l" t="t" r="r" b="b"/>
            <a:pathLst>
              <a:path w="52737" h="59827">
                <a:moveTo>
                  <a:pt x="35536" y="8296"/>
                </a:moveTo>
                <a:lnTo>
                  <a:pt x="42277" y="15502"/>
                </a:lnTo>
                <a:lnTo>
                  <a:pt x="42713" y="24454"/>
                </a:lnTo>
                <a:lnTo>
                  <a:pt x="9792" y="24454"/>
                </a:lnTo>
                <a:lnTo>
                  <a:pt x="10460" y="15720"/>
                </a:lnTo>
                <a:lnTo>
                  <a:pt x="16329" y="8296"/>
                </a:lnTo>
                <a:lnTo>
                  <a:pt x="26790" y="0"/>
                </a:lnTo>
                <a:lnTo>
                  <a:pt x="13439" y="3519"/>
                </a:lnTo>
                <a:lnTo>
                  <a:pt x="4117" y="13101"/>
                </a:lnTo>
                <a:lnTo>
                  <a:pt x="74" y="27277"/>
                </a:lnTo>
                <a:lnTo>
                  <a:pt x="0" y="29695"/>
                </a:lnTo>
                <a:lnTo>
                  <a:pt x="2857" y="44384"/>
                </a:lnTo>
                <a:lnTo>
                  <a:pt x="10775" y="54850"/>
                </a:lnTo>
                <a:lnTo>
                  <a:pt x="23988" y="59667"/>
                </a:lnTo>
                <a:lnTo>
                  <a:pt x="27458" y="59827"/>
                </a:lnTo>
                <a:lnTo>
                  <a:pt x="40954" y="56457"/>
                </a:lnTo>
                <a:lnTo>
                  <a:pt x="49749" y="46758"/>
                </a:lnTo>
                <a:lnTo>
                  <a:pt x="51865" y="40393"/>
                </a:lnTo>
                <a:lnTo>
                  <a:pt x="42509" y="40393"/>
                </a:lnTo>
                <a:lnTo>
                  <a:pt x="40766" y="47817"/>
                </a:lnTo>
                <a:lnTo>
                  <a:pt x="35303" y="51530"/>
                </a:lnTo>
                <a:lnTo>
                  <a:pt x="27690" y="51530"/>
                </a:lnTo>
                <a:lnTo>
                  <a:pt x="14284" y="46149"/>
                </a:lnTo>
                <a:lnTo>
                  <a:pt x="9790" y="33676"/>
                </a:lnTo>
                <a:lnTo>
                  <a:pt x="9792" y="32751"/>
                </a:lnTo>
                <a:lnTo>
                  <a:pt x="52737" y="32751"/>
                </a:lnTo>
                <a:lnTo>
                  <a:pt x="51158" y="19513"/>
                </a:lnTo>
                <a:lnTo>
                  <a:pt x="44809" y="7502"/>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0" name="object 50"/>
          <p:cNvSpPr/>
          <p:nvPr/>
        </p:nvSpPr>
        <p:spPr>
          <a:xfrm>
            <a:off x="8353970" y="6461170"/>
            <a:ext cx="28479" cy="8296"/>
          </a:xfrm>
          <a:custGeom>
            <a:avLst/>
            <a:gdLst/>
            <a:ahLst/>
            <a:cxnLst/>
            <a:rect l="l" t="t" r="r" b="b"/>
            <a:pathLst>
              <a:path w="28479" h="8296">
                <a:moveTo>
                  <a:pt x="0" y="8296"/>
                </a:moveTo>
                <a:lnTo>
                  <a:pt x="19206" y="8296"/>
                </a:lnTo>
                <a:lnTo>
                  <a:pt x="28479" y="7502"/>
                </a:lnTo>
                <a:lnTo>
                  <a:pt x="16124" y="539"/>
                </a:lnTo>
                <a:lnTo>
                  <a:pt x="10460"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1" name="object 51"/>
          <p:cNvSpPr/>
          <p:nvPr/>
        </p:nvSpPr>
        <p:spPr>
          <a:xfrm>
            <a:off x="8400838" y="6440644"/>
            <a:ext cx="0" cy="79043"/>
          </a:xfrm>
          <a:custGeom>
            <a:avLst/>
            <a:gdLst/>
            <a:ahLst/>
            <a:cxnLst/>
            <a:rect l="l" t="t" r="r" b="b"/>
            <a:pathLst>
              <a:path h="79043">
                <a:moveTo>
                  <a:pt x="0" y="0"/>
                </a:moveTo>
                <a:lnTo>
                  <a:pt x="0" y="79043"/>
                </a:lnTo>
              </a:path>
            </a:pathLst>
          </a:custGeom>
          <a:ln w="10858">
            <a:solidFill>
              <a:srgbClr val="000000"/>
            </a:solidFill>
          </a:ln>
        </p:spPr>
        <p:txBody>
          <a:bodyPr wrap="square" lIns="0" tIns="0" rIns="0" bIns="0" rtlCol="0">
            <a:noAutofit/>
          </a:bodyPr>
          <a:lstStyle/>
          <a:p>
            <a:pPr defTabSz="457200"/>
            <a:endParaRPr>
              <a:solidFill>
                <a:prstClr val="black"/>
              </a:solidFill>
            </a:endParaRPr>
          </a:p>
        </p:txBody>
      </p:sp>
      <p:sp>
        <p:nvSpPr>
          <p:cNvPr id="52" name="object 52"/>
          <p:cNvSpPr/>
          <p:nvPr/>
        </p:nvSpPr>
        <p:spPr>
          <a:xfrm>
            <a:off x="8440297" y="6461170"/>
            <a:ext cx="27690" cy="59827"/>
          </a:xfrm>
          <a:custGeom>
            <a:avLst/>
            <a:gdLst/>
            <a:ahLst/>
            <a:cxnLst/>
            <a:rect l="l" t="t" r="r" b="b"/>
            <a:pathLst>
              <a:path w="27690" h="59827">
                <a:moveTo>
                  <a:pt x="24931" y="15563"/>
                </a:moveTo>
                <a:lnTo>
                  <a:pt x="16781" y="5079"/>
                </a:lnTo>
                <a:lnTo>
                  <a:pt x="3438" y="165"/>
                </a:lnTo>
                <a:lnTo>
                  <a:pt x="0" y="0"/>
                </a:lnTo>
                <a:lnTo>
                  <a:pt x="0" y="8296"/>
                </a:lnTo>
                <a:lnTo>
                  <a:pt x="11668" y="12876"/>
                </a:lnTo>
                <a:lnTo>
                  <a:pt x="17659" y="26127"/>
                </a:lnTo>
                <a:lnTo>
                  <a:pt x="17869" y="29913"/>
                </a:lnTo>
                <a:lnTo>
                  <a:pt x="13501" y="44792"/>
                </a:lnTo>
                <a:lnTo>
                  <a:pt x="2727" y="51322"/>
                </a:lnTo>
                <a:lnTo>
                  <a:pt x="0" y="51530"/>
                </a:lnTo>
                <a:lnTo>
                  <a:pt x="0" y="59827"/>
                </a:lnTo>
                <a:lnTo>
                  <a:pt x="14407" y="56252"/>
                </a:lnTo>
                <a:lnTo>
                  <a:pt x="23662" y="46743"/>
                </a:lnTo>
                <a:lnTo>
                  <a:pt x="27568" y="33121"/>
                </a:lnTo>
                <a:lnTo>
                  <a:pt x="27690" y="29913"/>
                </a:lnTo>
                <a:lnTo>
                  <a:pt x="24931" y="1556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3" name="object 53"/>
          <p:cNvSpPr/>
          <p:nvPr/>
        </p:nvSpPr>
        <p:spPr>
          <a:xfrm>
            <a:off x="8412606" y="6461170"/>
            <a:ext cx="27690" cy="59827"/>
          </a:xfrm>
          <a:custGeom>
            <a:avLst/>
            <a:gdLst/>
            <a:ahLst/>
            <a:cxnLst/>
            <a:rect l="l" t="t" r="r" b="b"/>
            <a:pathLst>
              <a:path w="27690" h="59827">
                <a:moveTo>
                  <a:pt x="2759" y="44166"/>
                </a:moveTo>
                <a:lnTo>
                  <a:pt x="10908" y="54689"/>
                </a:lnTo>
                <a:lnTo>
                  <a:pt x="24252" y="59660"/>
                </a:lnTo>
                <a:lnTo>
                  <a:pt x="27690" y="59827"/>
                </a:lnTo>
                <a:lnTo>
                  <a:pt x="27690" y="51530"/>
                </a:lnTo>
                <a:lnTo>
                  <a:pt x="16066" y="46835"/>
                </a:lnTo>
                <a:lnTo>
                  <a:pt x="10211" y="33490"/>
                </a:lnTo>
                <a:lnTo>
                  <a:pt x="10024" y="29913"/>
                </a:lnTo>
                <a:lnTo>
                  <a:pt x="14342" y="14896"/>
                </a:lnTo>
                <a:lnTo>
                  <a:pt x="25086" y="8482"/>
                </a:lnTo>
                <a:lnTo>
                  <a:pt x="27690" y="8296"/>
                </a:lnTo>
                <a:lnTo>
                  <a:pt x="27690" y="0"/>
                </a:lnTo>
                <a:lnTo>
                  <a:pt x="13282" y="3530"/>
                </a:lnTo>
                <a:lnTo>
                  <a:pt x="4028" y="12987"/>
                </a:lnTo>
                <a:lnTo>
                  <a:pt x="122" y="26668"/>
                </a:lnTo>
                <a:lnTo>
                  <a:pt x="0" y="29913"/>
                </a:lnTo>
                <a:lnTo>
                  <a:pt x="2759" y="4416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4" name="object 54"/>
          <p:cNvSpPr/>
          <p:nvPr/>
        </p:nvSpPr>
        <p:spPr>
          <a:xfrm>
            <a:off x="8474962" y="6507252"/>
            <a:ext cx="30554" cy="59827"/>
          </a:xfrm>
          <a:custGeom>
            <a:avLst/>
            <a:gdLst/>
            <a:ahLst/>
            <a:cxnLst/>
            <a:rect l="l" t="t" r="r" b="b"/>
            <a:pathLst>
              <a:path w="30554" h="59827">
                <a:moveTo>
                  <a:pt x="9588" y="4793"/>
                </a:moveTo>
                <a:lnTo>
                  <a:pt x="13947" y="11562"/>
                </a:lnTo>
                <a:lnTo>
                  <a:pt x="22228" y="13745"/>
                </a:lnTo>
                <a:lnTo>
                  <a:pt x="28097" y="13745"/>
                </a:lnTo>
                <a:lnTo>
                  <a:pt x="30554" y="5171"/>
                </a:lnTo>
                <a:lnTo>
                  <a:pt x="27225" y="5448"/>
                </a:lnTo>
                <a:lnTo>
                  <a:pt x="14238" y="0"/>
                </a:lnTo>
                <a:lnTo>
                  <a:pt x="9588" y="4793"/>
                </a:lnTo>
                <a:close/>
              </a:path>
              <a:path w="30554" h="59827">
                <a:moveTo>
                  <a:pt x="23710" y="-37586"/>
                </a:moveTo>
                <a:lnTo>
                  <a:pt x="26586" y="-37785"/>
                </a:lnTo>
                <a:lnTo>
                  <a:pt x="39327" y="-32147"/>
                </a:lnTo>
                <a:lnTo>
                  <a:pt x="44137" y="-19150"/>
                </a:lnTo>
                <a:lnTo>
                  <a:pt x="44223" y="-16823"/>
                </a:lnTo>
                <a:lnTo>
                  <a:pt x="41171" y="-2628"/>
                </a:lnTo>
                <a:lnTo>
                  <a:pt x="30554" y="5171"/>
                </a:lnTo>
                <a:lnTo>
                  <a:pt x="28097" y="13745"/>
                </a:lnTo>
                <a:lnTo>
                  <a:pt x="42143" y="9900"/>
                </a:lnTo>
                <a:lnTo>
                  <a:pt x="50845" y="-153"/>
                </a:lnTo>
                <a:lnTo>
                  <a:pt x="54204" y="-14189"/>
                </a:lnTo>
                <a:lnTo>
                  <a:pt x="54248" y="-16168"/>
                </a:lnTo>
                <a:lnTo>
                  <a:pt x="51588" y="-30511"/>
                </a:lnTo>
                <a:lnTo>
                  <a:pt x="43580" y="-41190"/>
                </a:lnTo>
                <a:lnTo>
                  <a:pt x="30187" y="-46002"/>
                </a:lnTo>
                <a:lnTo>
                  <a:pt x="27894" y="-46082"/>
                </a:lnTo>
                <a:lnTo>
                  <a:pt x="20048" y="-46082"/>
                </a:lnTo>
                <a:lnTo>
                  <a:pt x="12842" y="-43463"/>
                </a:lnTo>
                <a:lnTo>
                  <a:pt x="9588" y="-37130"/>
                </a:lnTo>
                <a:lnTo>
                  <a:pt x="9356" y="-37130"/>
                </a:lnTo>
                <a:lnTo>
                  <a:pt x="9356" y="-44772"/>
                </a:lnTo>
                <a:lnTo>
                  <a:pt x="0" y="-44772"/>
                </a:lnTo>
                <a:lnTo>
                  <a:pt x="0" y="34271"/>
                </a:lnTo>
                <a:lnTo>
                  <a:pt x="9356" y="34271"/>
                </a:lnTo>
                <a:lnTo>
                  <a:pt x="9356" y="4793"/>
                </a:lnTo>
                <a:lnTo>
                  <a:pt x="9588" y="4793"/>
                </a:lnTo>
                <a:lnTo>
                  <a:pt x="14238" y="0"/>
                </a:lnTo>
                <a:lnTo>
                  <a:pt x="9318" y="-12887"/>
                </a:lnTo>
                <a:lnTo>
                  <a:pt x="9152" y="-16386"/>
                </a:lnTo>
                <a:lnTo>
                  <a:pt x="12495" y="-30113"/>
                </a:lnTo>
                <a:lnTo>
                  <a:pt x="23710" y="-3758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5" name="object 55"/>
          <p:cNvSpPr/>
          <p:nvPr/>
        </p:nvSpPr>
        <p:spPr>
          <a:xfrm>
            <a:off x="8536184" y="6507259"/>
            <a:ext cx="30427" cy="59827"/>
          </a:xfrm>
          <a:custGeom>
            <a:avLst/>
            <a:gdLst/>
            <a:ahLst/>
            <a:cxnLst/>
            <a:rect l="l" t="t" r="r" b="b"/>
            <a:pathLst>
              <a:path w="30427" h="59827">
                <a:moveTo>
                  <a:pt x="9617" y="4787"/>
                </a:moveTo>
                <a:lnTo>
                  <a:pt x="13743" y="11556"/>
                </a:lnTo>
                <a:lnTo>
                  <a:pt x="22257" y="13739"/>
                </a:lnTo>
                <a:lnTo>
                  <a:pt x="27923" y="13739"/>
                </a:lnTo>
                <a:lnTo>
                  <a:pt x="30427" y="5164"/>
                </a:lnTo>
                <a:lnTo>
                  <a:pt x="27051" y="5442"/>
                </a:lnTo>
                <a:lnTo>
                  <a:pt x="14140" y="0"/>
                </a:lnTo>
                <a:lnTo>
                  <a:pt x="9617" y="4787"/>
                </a:lnTo>
                <a:close/>
              </a:path>
              <a:path w="30427" h="59827">
                <a:moveTo>
                  <a:pt x="23554" y="-37593"/>
                </a:moveTo>
                <a:lnTo>
                  <a:pt x="26383" y="-37791"/>
                </a:lnTo>
                <a:lnTo>
                  <a:pt x="39131" y="-32161"/>
                </a:lnTo>
                <a:lnTo>
                  <a:pt x="43960" y="-19176"/>
                </a:lnTo>
                <a:lnTo>
                  <a:pt x="44049" y="-16829"/>
                </a:lnTo>
                <a:lnTo>
                  <a:pt x="41066" y="-2635"/>
                </a:lnTo>
                <a:lnTo>
                  <a:pt x="30427" y="5164"/>
                </a:lnTo>
                <a:lnTo>
                  <a:pt x="27923" y="13739"/>
                </a:lnTo>
                <a:lnTo>
                  <a:pt x="42059" y="9893"/>
                </a:lnTo>
                <a:lnTo>
                  <a:pt x="50721" y="-159"/>
                </a:lnTo>
                <a:lnTo>
                  <a:pt x="54030" y="-14195"/>
                </a:lnTo>
                <a:lnTo>
                  <a:pt x="54074" y="-16174"/>
                </a:lnTo>
                <a:lnTo>
                  <a:pt x="51415" y="-30511"/>
                </a:lnTo>
                <a:lnTo>
                  <a:pt x="43409" y="-41189"/>
                </a:lnTo>
                <a:lnTo>
                  <a:pt x="30010" y="-46007"/>
                </a:lnTo>
                <a:lnTo>
                  <a:pt x="27690" y="-46088"/>
                </a:lnTo>
                <a:lnTo>
                  <a:pt x="19845" y="-46088"/>
                </a:lnTo>
                <a:lnTo>
                  <a:pt x="12668" y="-43469"/>
                </a:lnTo>
                <a:lnTo>
                  <a:pt x="9617" y="-37137"/>
                </a:lnTo>
                <a:lnTo>
                  <a:pt x="9385" y="-37137"/>
                </a:lnTo>
                <a:lnTo>
                  <a:pt x="9385" y="-44779"/>
                </a:lnTo>
                <a:lnTo>
                  <a:pt x="0" y="-44779"/>
                </a:lnTo>
                <a:lnTo>
                  <a:pt x="0" y="34264"/>
                </a:lnTo>
                <a:lnTo>
                  <a:pt x="9385" y="34264"/>
                </a:lnTo>
                <a:lnTo>
                  <a:pt x="9385" y="4787"/>
                </a:lnTo>
                <a:lnTo>
                  <a:pt x="9617" y="4787"/>
                </a:lnTo>
                <a:lnTo>
                  <a:pt x="14140" y="0"/>
                </a:lnTo>
                <a:lnTo>
                  <a:pt x="9123" y="-12874"/>
                </a:lnTo>
                <a:lnTo>
                  <a:pt x="8949" y="-16393"/>
                </a:lnTo>
                <a:lnTo>
                  <a:pt x="12371" y="-30120"/>
                </a:lnTo>
                <a:lnTo>
                  <a:pt x="23554" y="-3759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6" name="object 56"/>
          <p:cNvSpPr/>
          <p:nvPr/>
        </p:nvSpPr>
        <p:spPr>
          <a:xfrm>
            <a:off x="8593745" y="6461170"/>
            <a:ext cx="52737" cy="59827"/>
          </a:xfrm>
          <a:custGeom>
            <a:avLst/>
            <a:gdLst/>
            <a:ahLst/>
            <a:cxnLst/>
            <a:rect l="l" t="t" r="r" b="b"/>
            <a:pathLst>
              <a:path w="52737" h="59827">
                <a:moveTo>
                  <a:pt x="35739" y="8296"/>
                </a:moveTo>
                <a:lnTo>
                  <a:pt x="42277" y="15502"/>
                </a:lnTo>
                <a:lnTo>
                  <a:pt x="42713" y="24454"/>
                </a:lnTo>
                <a:lnTo>
                  <a:pt x="10024" y="24454"/>
                </a:lnTo>
                <a:lnTo>
                  <a:pt x="10663" y="15720"/>
                </a:lnTo>
                <a:lnTo>
                  <a:pt x="16562" y="8296"/>
                </a:lnTo>
                <a:lnTo>
                  <a:pt x="26790" y="0"/>
                </a:lnTo>
                <a:lnTo>
                  <a:pt x="13543" y="3519"/>
                </a:lnTo>
                <a:lnTo>
                  <a:pt x="4176" y="13101"/>
                </a:lnTo>
                <a:lnTo>
                  <a:pt x="75" y="27277"/>
                </a:lnTo>
                <a:lnTo>
                  <a:pt x="0" y="29695"/>
                </a:lnTo>
                <a:lnTo>
                  <a:pt x="2948" y="44384"/>
                </a:lnTo>
                <a:lnTo>
                  <a:pt x="10829" y="54850"/>
                </a:lnTo>
                <a:lnTo>
                  <a:pt x="23991" y="59667"/>
                </a:lnTo>
                <a:lnTo>
                  <a:pt x="27458" y="59827"/>
                </a:lnTo>
                <a:lnTo>
                  <a:pt x="41054" y="56457"/>
                </a:lnTo>
                <a:lnTo>
                  <a:pt x="49769" y="46758"/>
                </a:lnTo>
                <a:lnTo>
                  <a:pt x="51865" y="40393"/>
                </a:lnTo>
                <a:lnTo>
                  <a:pt x="42509" y="40393"/>
                </a:lnTo>
                <a:lnTo>
                  <a:pt x="40969" y="47817"/>
                </a:lnTo>
                <a:lnTo>
                  <a:pt x="35536" y="51530"/>
                </a:lnTo>
                <a:lnTo>
                  <a:pt x="27894" y="51530"/>
                </a:lnTo>
                <a:lnTo>
                  <a:pt x="14441" y="46262"/>
                </a:lnTo>
                <a:lnTo>
                  <a:pt x="10002" y="34002"/>
                </a:lnTo>
                <a:lnTo>
                  <a:pt x="10024" y="32751"/>
                </a:lnTo>
                <a:lnTo>
                  <a:pt x="52737" y="32751"/>
                </a:lnTo>
                <a:lnTo>
                  <a:pt x="51286" y="19605"/>
                </a:lnTo>
                <a:lnTo>
                  <a:pt x="45004" y="7643"/>
                </a:lnTo>
                <a:lnTo>
                  <a:pt x="35739"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7" name="object 57"/>
          <p:cNvSpPr/>
          <p:nvPr/>
        </p:nvSpPr>
        <p:spPr>
          <a:xfrm>
            <a:off x="8610307" y="6461170"/>
            <a:ext cx="28441" cy="8296"/>
          </a:xfrm>
          <a:custGeom>
            <a:avLst/>
            <a:gdLst/>
            <a:ahLst/>
            <a:cxnLst/>
            <a:rect l="l" t="t" r="r" b="b"/>
            <a:pathLst>
              <a:path w="28441" h="8296">
                <a:moveTo>
                  <a:pt x="0" y="8296"/>
                </a:moveTo>
                <a:lnTo>
                  <a:pt x="19177" y="8296"/>
                </a:lnTo>
                <a:lnTo>
                  <a:pt x="28441" y="7643"/>
                </a:lnTo>
                <a:lnTo>
                  <a:pt x="16226" y="607"/>
                </a:lnTo>
                <a:lnTo>
                  <a:pt x="10227"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8" name="object 58"/>
          <p:cNvSpPr/>
          <p:nvPr/>
        </p:nvSpPr>
        <p:spPr>
          <a:xfrm>
            <a:off x="8651712" y="6461170"/>
            <a:ext cx="80225" cy="58518"/>
          </a:xfrm>
          <a:custGeom>
            <a:avLst/>
            <a:gdLst/>
            <a:ahLst/>
            <a:cxnLst/>
            <a:rect l="l" t="t" r="r" b="b"/>
            <a:pathLst>
              <a:path w="80225" h="58518">
                <a:moveTo>
                  <a:pt x="8949" y="1309"/>
                </a:moveTo>
                <a:lnTo>
                  <a:pt x="0" y="1309"/>
                </a:lnTo>
                <a:lnTo>
                  <a:pt x="0" y="58518"/>
                </a:lnTo>
                <a:lnTo>
                  <a:pt x="9385" y="58518"/>
                </a:lnTo>
                <a:lnTo>
                  <a:pt x="9385" y="18558"/>
                </a:lnTo>
                <a:lnTo>
                  <a:pt x="13511" y="8296"/>
                </a:lnTo>
                <a:lnTo>
                  <a:pt x="33124" y="8296"/>
                </a:lnTo>
                <a:lnTo>
                  <a:pt x="35536" y="13535"/>
                </a:lnTo>
                <a:lnTo>
                  <a:pt x="35536" y="58518"/>
                </a:lnTo>
                <a:lnTo>
                  <a:pt x="44892" y="58518"/>
                </a:lnTo>
                <a:lnTo>
                  <a:pt x="44892" y="13974"/>
                </a:lnTo>
                <a:lnTo>
                  <a:pt x="50790" y="8296"/>
                </a:lnTo>
                <a:lnTo>
                  <a:pt x="68892" y="8296"/>
                </a:lnTo>
                <a:lnTo>
                  <a:pt x="70839" y="13756"/>
                </a:lnTo>
                <a:lnTo>
                  <a:pt x="70839" y="58518"/>
                </a:lnTo>
                <a:lnTo>
                  <a:pt x="80225" y="58518"/>
                </a:lnTo>
                <a:lnTo>
                  <a:pt x="80225" y="4583"/>
                </a:lnTo>
                <a:lnTo>
                  <a:pt x="72583" y="0"/>
                </a:lnTo>
                <a:lnTo>
                  <a:pt x="53841" y="0"/>
                </a:lnTo>
                <a:lnTo>
                  <a:pt x="47071" y="3492"/>
                </a:lnTo>
                <a:lnTo>
                  <a:pt x="43381" y="9606"/>
                </a:lnTo>
                <a:lnTo>
                  <a:pt x="40969" y="2619"/>
                </a:lnTo>
                <a:lnTo>
                  <a:pt x="34664" y="0"/>
                </a:lnTo>
                <a:lnTo>
                  <a:pt x="19845" y="0"/>
                </a:lnTo>
                <a:lnTo>
                  <a:pt x="13307" y="3273"/>
                </a:lnTo>
                <a:lnTo>
                  <a:pt x="9152" y="9606"/>
                </a:lnTo>
                <a:lnTo>
                  <a:pt x="8949" y="9606"/>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59" name="object 59"/>
          <p:cNvSpPr/>
          <p:nvPr/>
        </p:nvSpPr>
        <p:spPr>
          <a:xfrm>
            <a:off x="8738475" y="6461170"/>
            <a:ext cx="52737" cy="59827"/>
          </a:xfrm>
          <a:custGeom>
            <a:avLst/>
            <a:gdLst/>
            <a:ahLst/>
            <a:cxnLst/>
            <a:rect l="l" t="t" r="r" b="b"/>
            <a:pathLst>
              <a:path w="52737" h="59827">
                <a:moveTo>
                  <a:pt x="35739" y="8296"/>
                </a:moveTo>
                <a:lnTo>
                  <a:pt x="42277" y="15502"/>
                </a:lnTo>
                <a:lnTo>
                  <a:pt x="42713" y="24454"/>
                </a:lnTo>
                <a:lnTo>
                  <a:pt x="10024" y="24454"/>
                </a:lnTo>
                <a:lnTo>
                  <a:pt x="10663" y="15720"/>
                </a:lnTo>
                <a:lnTo>
                  <a:pt x="16562" y="8296"/>
                </a:lnTo>
                <a:lnTo>
                  <a:pt x="26790" y="0"/>
                </a:lnTo>
                <a:lnTo>
                  <a:pt x="13543" y="3519"/>
                </a:lnTo>
                <a:lnTo>
                  <a:pt x="4176" y="13101"/>
                </a:lnTo>
                <a:lnTo>
                  <a:pt x="75" y="27277"/>
                </a:lnTo>
                <a:lnTo>
                  <a:pt x="0" y="29695"/>
                </a:lnTo>
                <a:lnTo>
                  <a:pt x="2948" y="44384"/>
                </a:lnTo>
                <a:lnTo>
                  <a:pt x="10829" y="54850"/>
                </a:lnTo>
                <a:lnTo>
                  <a:pt x="23991" y="59667"/>
                </a:lnTo>
                <a:lnTo>
                  <a:pt x="27458" y="59827"/>
                </a:lnTo>
                <a:lnTo>
                  <a:pt x="41041" y="56457"/>
                </a:lnTo>
                <a:lnTo>
                  <a:pt x="49766" y="46758"/>
                </a:lnTo>
                <a:lnTo>
                  <a:pt x="51865" y="40393"/>
                </a:lnTo>
                <a:lnTo>
                  <a:pt x="42480" y="40393"/>
                </a:lnTo>
                <a:lnTo>
                  <a:pt x="40969" y="47817"/>
                </a:lnTo>
                <a:lnTo>
                  <a:pt x="35507" y="51530"/>
                </a:lnTo>
                <a:lnTo>
                  <a:pt x="27894" y="51530"/>
                </a:lnTo>
                <a:lnTo>
                  <a:pt x="14441" y="46262"/>
                </a:lnTo>
                <a:lnTo>
                  <a:pt x="10002" y="34002"/>
                </a:lnTo>
                <a:lnTo>
                  <a:pt x="10024" y="32751"/>
                </a:lnTo>
                <a:lnTo>
                  <a:pt x="52737" y="32751"/>
                </a:lnTo>
                <a:lnTo>
                  <a:pt x="51270" y="19594"/>
                </a:lnTo>
                <a:lnTo>
                  <a:pt x="44979" y="7626"/>
                </a:lnTo>
                <a:lnTo>
                  <a:pt x="35739"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0" name="object 60"/>
          <p:cNvSpPr/>
          <p:nvPr/>
        </p:nvSpPr>
        <p:spPr>
          <a:xfrm>
            <a:off x="8755037" y="6461170"/>
            <a:ext cx="28417" cy="8296"/>
          </a:xfrm>
          <a:custGeom>
            <a:avLst/>
            <a:gdLst/>
            <a:ahLst/>
            <a:cxnLst/>
            <a:rect l="l" t="t" r="r" b="b"/>
            <a:pathLst>
              <a:path w="28417" h="8296">
                <a:moveTo>
                  <a:pt x="0" y="8296"/>
                </a:moveTo>
                <a:lnTo>
                  <a:pt x="19177" y="8296"/>
                </a:lnTo>
                <a:lnTo>
                  <a:pt x="28417" y="7626"/>
                </a:lnTo>
                <a:lnTo>
                  <a:pt x="16184" y="598"/>
                </a:lnTo>
                <a:lnTo>
                  <a:pt x="10227"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1" name="object 61"/>
          <p:cNvSpPr/>
          <p:nvPr/>
        </p:nvSpPr>
        <p:spPr>
          <a:xfrm>
            <a:off x="8796443" y="6461170"/>
            <a:ext cx="47303" cy="58518"/>
          </a:xfrm>
          <a:custGeom>
            <a:avLst/>
            <a:gdLst/>
            <a:ahLst/>
            <a:cxnLst/>
            <a:rect l="l" t="t" r="r" b="b"/>
            <a:pathLst>
              <a:path w="47303" h="58518">
                <a:moveTo>
                  <a:pt x="8949" y="1309"/>
                </a:moveTo>
                <a:lnTo>
                  <a:pt x="0" y="1309"/>
                </a:lnTo>
                <a:lnTo>
                  <a:pt x="0" y="58518"/>
                </a:lnTo>
                <a:lnTo>
                  <a:pt x="9588" y="58518"/>
                </a:lnTo>
                <a:lnTo>
                  <a:pt x="9588" y="15939"/>
                </a:lnTo>
                <a:lnTo>
                  <a:pt x="15051" y="8296"/>
                </a:lnTo>
                <a:lnTo>
                  <a:pt x="33560" y="8296"/>
                </a:lnTo>
                <a:lnTo>
                  <a:pt x="37918" y="12662"/>
                </a:lnTo>
                <a:lnTo>
                  <a:pt x="37918" y="58518"/>
                </a:lnTo>
                <a:lnTo>
                  <a:pt x="47303" y="58518"/>
                </a:lnTo>
                <a:lnTo>
                  <a:pt x="47303" y="20740"/>
                </a:lnTo>
                <a:lnTo>
                  <a:pt x="47128" y="16840"/>
                </a:lnTo>
                <a:lnTo>
                  <a:pt x="42061" y="4633"/>
                </a:lnTo>
                <a:lnTo>
                  <a:pt x="27690" y="0"/>
                </a:lnTo>
                <a:lnTo>
                  <a:pt x="19613" y="0"/>
                </a:lnTo>
                <a:lnTo>
                  <a:pt x="13075" y="3273"/>
                </a:lnTo>
                <a:lnTo>
                  <a:pt x="9152" y="10261"/>
                </a:lnTo>
                <a:lnTo>
                  <a:pt x="8949" y="10261"/>
                </a:lnTo>
                <a:lnTo>
                  <a:pt x="8949" y="1309"/>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2" name="object 62"/>
          <p:cNvSpPr/>
          <p:nvPr/>
        </p:nvSpPr>
        <p:spPr>
          <a:xfrm>
            <a:off x="8847437" y="6445228"/>
            <a:ext cx="30509" cy="74460"/>
          </a:xfrm>
          <a:custGeom>
            <a:avLst/>
            <a:gdLst/>
            <a:ahLst/>
            <a:cxnLst/>
            <a:rect l="l" t="t" r="r" b="b"/>
            <a:pathLst>
              <a:path w="30509" h="74460">
                <a:moveTo>
                  <a:pt x="26150" y="66163"/>
                </a:moveTo>
                <a:lnTo>
                  <a:pt x="20281" y="66163"/>
                </a:lnTo>
                <a:lnTo>
                  <a:pt x="19177" y="65287"/>
                </a:lnTo>
                <a:lnTo>
                  <a:pt x="19177" y="25548"/>
                </a:lnTo>
                <a:lnTo>
                  <a:pt x="30509" y="25548"/>
                </a:lnTo>
                <a:lnTo>
                  <a:pt x="30509" y="17251"/>
                </a:lnTo>
                <a:lnTo>
                  <a:pt x="19177" y="17251"/>
                </a:lnTo>
                <a:lnTo>
                  <a:pt x="19177" y="0"/>
                </a:lnTo>
                <a:lnTo>
                  <a:pt x="9821" y="0"/>
                </a:lnTo>
                <a:lnTo>
                  <a:pt x="9821" y="17251"/>
                </a:lnTo>
                <a:lnTo>
                  <a:pt x="0" y="17251"/>
                </a:lnTo>
                <a:lnTo>
                  <a:pt x="0" y="25548"/>
                </a:lnTo>
                <a:lnTo>
                  <a:pt x="9821" y="25548"/>
                </a:lnTo>
                <a:lnTo>
                  <a:pt x="9821" y="72493"/>
                </a:lnTo>
                <a:lnTo>
                  <a:pt x="13511" y="74460"/>
                </a:lnTo>
                <a:lnTo>
                  <a:pt x="30509" y="74460"/>
                </a:lnTo>
                <a:lnTo>
                  <a:pt x="30509" y="66163"/>
                </a:lnTo>
                <a:lnTo>
                  <a:pt x="26150" y="6616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3" name="object 63"/>
          <p:cNvSpPr/>
          <p:nvPr/>
        </p:nvSpPr>
        <p:spPr>
          <a:xfrm>
            <a:off x="8170682" y="6551348"/>
            <a:ext cx="54277" cy="80353"/>
          </a:xfrm>
          <a:custGeom>
            <a:avLst/>
            <a:gdLst/>
            <a:ahLst/>
            <a:cxnLst/>
            <a:rect l="l" t="t" r="r" b="b"/>
            <a:pathLst>
              <a:path w="54277" h="80353">
                <a:moveTo>
                  <a:pt x="44971" y="47076"/>
                </a:moveTo>
                <a:lnTo>
                  <a:pt x="45124" y="50439"/>
                </a:lnTo>
                <a:lnTo>
                  <a:pt x="41824" y="64189"/>
                </a:lnTo>
                <a:lnTo>
                  <a:pt x="30758" y="71824"/>
                </a:lnTo>
                <a:lnTo>
                  <a:pt x="27690" y="72056"/>
                </a:lnTo>
                <a:lnTo>
                  <a:pt x="14984" y="66390"/>
                </a:lnTo>
                <a:lnTo>
                  <a:pt x="10127" y="53404"/>
                </a:lnTo>
                <a:lnTo>
                  <a:pt x="10024" y="50876"/>
                </a:lnTo>
                <a:lnTo>
                  <a:pt x="3402" y="34206"/>
                </a:lnTo>
                <a:lnTo>
                  <a:pt x="44" y="48242"/>
                </a:lnTo>
                <a:lnTo>
                  <a:pt x="0" y="50221"/>
                </a:lnTo>
                <a:lnTo>
                  <a:pt x="2636" y="64557"/>
                </a:lnTo>
                <a:lnTo>
                  <a:pt x="10577" y="75321"/>
                </a:lnTo>
                <a:lnTo>
                  <a:pt x="23865" y="80255"/>
                </a:lnTo>
                <a:lnTo>
                  <a:pt x="26383" y="80353"/>
                </a:lnTo>
                <a:lnTo>
                  <a:pt x="34228" y="80353"/>
                </a:lnTo>
                <a:lnTo>
                  <a:pt x="41405" y="77515"/>
                </a:lnTo>
                <a:lnTo>
                  <a:pt x="44688" y="71183"/>
                </a:lnTo>
                <a:lnTo>
                  <a:pt x="44892" y="71183"/>
                </a:lnTo>
                <a:lnTo>
                  <a:pt x="44892" y="79043"/>
                </a:lnTo>
                <a:lnTo>
                  <a:pt x="54277" y="79043"/>
                </a:lnTo>
                <a:lnTo>
                  <a:pt x="54277" y="0"/>
                </a:lnTo>
                <a:lnTo>
                  <a:pt x="44892" y="0"/>
                </a:lnTo>
                <a:lnTo>
                  <a:pt x="44892" y="29477"/>
                </a:lnTo>
                <a:lnTo>
                  <a:pt x="44688" y="29477"/>
                </a:lnTo>
                <a:lnTo>
                  <a:pt x="40330" y="22708"/>
                </a:lnTo>
                <a:lnTo>
                  <a:pt x="32049" y="20307"/>
                </a:lnTo>
                <a:lnTo>
                  <a:pt x="26150" y="20307"/>
                </a:lnTo>
                <a:lnTo>
                  <a:pt x="13065" y="36829"/>
                </a:lnTo>
                <a:lnTo>
                  <a:pt x="23712" y="28914"/>
                </a:lnTo>
                <a:lnTo>
                  <a:pt x="27254" y="28604"/>
                </a:lnTo>
                <a:lnTo>
                  <a:pt x="40100" y="34098"/>
                </a:lnTo>
                <a:lnTo>
                  <a:pt x="44971" y="47076"/>
                </a:lnTo>
                <a:close/>
              </a:path>
              <a:path w="54277" h="80353">
                <a:moveTo>
                  <a:pt x="12105" y="24152"/>
                </a:moveTo>
                <a:lnTo>
                  <a:pt x="3402" y="34206"/>
                </a:lnTo>
                <a:lnTo>
                  <a:pt x="10024" y="50876"/>
                </a:lnTo>
                <a:lnTo>
                  <a:pt x="13065" y="36829"/>
                </a:lnTo>
                <a:lnTo>
                  <a:pt x="26150" y="20307"/>
                </a:lnTo>
                <a:lnTo>
                  <a:pt x="12105" y="24152"/>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4" name="object 64"/>
          <p:cNvSpPr/>
          <p:nvPr/>
        </p:nvSpPr>
        <p:spPr>
          <a:xfrm>
            <a:off x="8234984" y="6573184"/>
            <a:ext cx="47303" cy="58518"/>
          </a:xfrm>
          <a:custGeom>
            <a:avLst/>
            <a:gdLst/>
            <a:ahLst/>
            <a:cxnLst/>
            <a:rect l="l" t="t" r="r" b="b"/>
            <a:pathLst>
              <a:path w="47303" h="58518">
                <a:moveTo>
                  <a:pt x="9356" y="0"/>
                </a:moveTo>
                <a:lnTo>
                  <a:pt x="0" y="0"/>
                </a:lnTo>
                <a:lnTo>
                  <a:pt x="0" y="37556"/>
                </a:lnTo>
                <a:lnTo>
                  <a:pt x="190" y="41635"/>
                </a:lnTo>
                <a:lnTo>
                  <a:pt x="5282" y="53844"/>
                </a:lnTo>
                <a:lnTo>
                  <a:pt x="19613" y="58518"/>
                </a:lnTo>
                <a:lnTo>
                  <a:pt x="27894" y="58518"/>
                </a:lnTo>
                <a:lnTo>
                  <a:pt x="34199" y="55024"/>
                </a:lnTo>
                <a:lnTo>
                  <a:pt x="38122" y="48038"/>
                </a:lnTo>
                <a:lnTo>
                  <a:pt x="38354" y="48038"/>
                </a:lnTo>
                <a:lnTo>
                  <a:pt x="38354" y="57208"/>
                </a:lnTo>
                <a:lnTo>
                  <a:pt x="47303" y="57208"/>
                </a:lnTo>
                <a:lnTo>
                  <a:pt x="47303" y="0"/>
                </a:lnTo>
                <a:lnTo>
                  <a:pt x="37918" y="0"/>
                </a:lnTo>
                <a:lnTo>
                  <a:pt x="37918" y="42579"/>
                </a:lnTo>
                <a:lnTo>
                  <a:pt x="32252" y="50221"/>
                </a:lnTo>
                <a:lnTo>
                  <a:pt x="13714" y="50221"/>
                </a:lnTo>
                <a:lnTo>
                  <a:pt x="9356" y="45634"/>
                </a:lnTo>
                <a:lnTo>
                  <a:pt x="9356" y="0"/>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5" name="object 65"/>
          <p:cNvSpPr/>
          <p:nvPr/>
        </p:nvSpPr>
        <p:spPr>
          <a:xfrm>
            <a:off x="8291644" y="6571437"/>
            <a:ext cx="30073" cy="58954"/>
          </a:xfrm>
          <a:custGeom>
            <a:avLst/>
            <a:gdLst/>
            <a:ahLst/>
            <a:cxnLst/>
            <a:rect l="l" t="t" r="r" b="b"/>
            <a:pathLst>
              <a:path w="30073" h="58954">
                <a:moveTo>
                  <a:pt x="9385" y="58954"/>
                </a:moveTo>
                <a:lnTo>
                  <a:pt x="9385" y="33406"/>
                </a:lnTo>
                <a:lnTo>
                  <a:pt x="9950" y="26128"/>
                </a:lnTo>
                <a:lnTo>
                  <a:pt x="15981" y="14437"/>
                </a:lnTo>
                <a:lnTo>
                  <a:pt x="30073" y="10261"/>
                </a:lnTo>
                <a:lnTo>
                  <a:pt x="30073" y="218"/>
                </a:lnTo>
                <a:lnTo>
                  <a:pt x="19845" y="0"/>
                </a:lnTo>
                <a:lnTo>
                  <a:pt x="13511" y="4583"/>
                </a:lnTo>
                <a:lnTo>
                  <a:pt x="8949" y="13756"/>
                </a:lnTo>
                <a:lnTo>
                  <a:pt x="8716" y="13756"/>
                </a:lnTo>
                <a:lnTo>
                  <a:pt x="8716" y="1746"/>
                </a:lnTo>
                <a:lnTo>
                  <a:pt x="0" y="1746"/>
                </a:lnTo>
                <a:lnTo>
                  <a:pt x="0" y="58954"/>
                </a:lnTo>
                <a:lnTo>
                  <a:pt x="9385" y="58954"/>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6" name="object 66"/>
          <p:cNvSpPr/>
          <p:nvPr/>
        </p:nvSpPr>
        <p:spPr>
          <a:xfrm>
            <a:off x="8323461" y="6571656"/>
            <a:ext cx="51459" cy="60046"/>
          </a:xfrm>
          <a:custGeom>
            <a:avLst/>
            <a:gdLst/>
            <a:ahLst/>
            <a:cxnLst/>
            <a:rect l="l" t="t" r="r" b="b"/>
            <a:pathLst>
              <a:path w="51459" h="60046">
                <a:moveTo>
                  <a:pt x="9385" y="19213"/>
                </a:moveTo>
                <a:lnTo>
                  <a:pt x="9821" y="10916"/>
                </a:lnTo>
                <a:lnTo>
                  <a:pt x="15690" y="8296"/>
                </a:lnTo>
                <a:lnTo>
                  <a:pt x="29637" y="8296"/>
                </a:lnTo>
                <a:lnTo>
                  <a:pt x="36407" y="9824"/>
                </a:lnTo>
                <a:lnTo>
                  <a:pt x="36407" y="24890"/>
                </a:lnTo>
                <a:lnTo>
                  <a:pt x="27458" y="24236"/>
                </a:lnTo>
                <a:lnTo>
                  <a:pt x="16998" y="26418"/>
                </a:lnTo>
                <a:lnTo>
                  <a:pt x="4040" y="30821"/>
                </a:lnTo>
                <a:lnTo>
                  <a:pt x="7641" y="36246"/>
                </a:lnTo>
                <a:lnTo>
                  <a:pt x="13075" y="34063"/>
                </a:lnTo>
                <a:lnTo>
                  <a:pt x="19177" y="32969"/>
                </a:lnTo>
                <a:lnTo>
                  <a:pt x="25511" y="31878"/>
                </a:lnTo>
                <a:lnTo>
                  <a:pt x="32485" y="31660"/>
                </a:lnTo>
                <a:lnTo>
                  <a:pt x="36175" y="29040"/>
                </a:lnTo>
                <a:lnTo>
                  <a:pt x="36175" y="43888"/>
                </a:lnTo>
                <a:lnTo>
                  <a:pt x="31177" y="51748"/>
                </a:lnTo>
                <a:lnTo>
                  <a:pt x="13075" y="51748"/>
                </a:lnTo>
                <a:lnTo>
                  <a:pt x="16562" y="60046"/>
                </a:lnTo>
                <a:lnTo>
                  <a:pt x="24639" y="60046"/>
                </a:lnTo>
                <a:lnTo>
                  <a:pt x="31613" y="57207"/>
                </a:lnTo>
                <a:lnTo>
                  <a:pt x="36843" y="51094"/>
                </a:lnTo>
                <a:lnTo>
                  <a:pt x="36843" y="57426"/>
                </a:lnTo>
                <a:lnTo>
                  <a:pt x="39894" y="60046"/>
                </a:lnTo>
                <a:lnTo>
                  <a:pt x="47739" y="60046"/>
                </a:lnTo>
                <a:lnTo>
                  <a:pt x="49919" y="59391"/>
                </a:lnTo>
                <a:lnTo>
                  <a:pt x="51459" y="58518"/>
                </a:lnTo>
                <a:lnTo>
                  <a:pt x="51459" y="51094"/>
                </a:lnTo>
                <a:lnTo>
                  <a:pt x="50354" y="51530"/>
                </a:lnTo>
                <a:lnTo>
                  <a:pt x="49279" y="51748"/>
                </a:lnTo>
                <a:lnTo>
                  <a:pt x="45560" y="51748"/>
                </a:lnTo>
                <a:lnTo>
                  <a:pt x="45560" y="15720"/>
                </a:lnTo>
                <a:lnTo>
                  <a:pt x="39224" y="3161"/>
                </a:lnTo>
                <a:lnTo>
                  <a:pt x="25502" y="13"/>
                </a:lnTo>
                <a:lnTo>
                  <a:pt x="24204" y="0"/>
                </a:lnTo>
                <a:lnTo>
                  <a:pt x="10023" y="2832"/>
                </a:lnTo>
                <a:lnTo>
                  <a:pt x="1198" y="12481"/>
                </a:lnTo>
                <a:lnTo>
                  <a:pt x="0" y="19213"/>
                </a:lnTo>
                <a:lnTo>
                  <a:pt x="9385" y="19213"/>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7" name="object 67"/>
          <p:cNvSpPr/>
          <p:nvPr/>
        </p:nvSpPr>
        <p:spPr>
          <a:xfrm>
            <a:off x="8321282" y="6602477"/>
            <a:ext cx="18741" cy="29225"/>
          </a:xfrm>
          <a:custGeom>
            <a:avLst/>
            <a:gdLst/>
            <a:ahLst/>
            <a:cxnLst/>
            <a:rect l="l" t="t" r="r" b="b"/>
            <a:pathLst>
              <a:path w="18741" h="29225">
                <a:moveTo>
                  <a:pt x="9821" y="18745"/>
                </a:moveTo>
                <a:lnTo>
                  <a:pt x="9821" y="5425"/>
                </a:lnTo>
                <a:lnTo>
                  <a:pt x="6219" y="0"/>
                </a:lnTo>
                <a:lnTo>
                  <a:pt x="12" y="12273"/>
                </a:lnTo>
                <a:lnTo>
                  <a:pt x="0" y="24421"/>
                </a:lnTo>
                <a:lnTo>
                  <a:pt x="8513" y="29225"/>
                </a:lnTo>
                <a:lnTo>
                  <a:pt x="18741" y="29225"/>
                </a:lnTo>
                <a:lnTo>
                  <a:pt x="15254" y="20927"/>
                </a:lnTo>
                <a:lnTo>
                  <a:pt x="9821" y="18745"/>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8" name="object 68"/>
          <p:cNvSpPr/>
          <p:nvPr/>
        </p:nvSpPr>
        <p:spPr>
          <a:xfrm>
            <a:off x="8389303" y="6617963"/>
            <a:ext cx="20762" cy="13739"/>
          </a:xfrm>
          <a:custGeom>
            <a:avLst/>
            <a:gdLst/>
            <a:ahLst/>
            <a:cxnLst/>
            <a:rect l="l" t="t" r="r" b="b"/>
            <a:pathLst>
              <a:path w="20762" h="13739">
                <a:moveTo>
                  <a:pt x="0" y="4787"/>
                </a:moveTo>
                <a:lnTo>
                  <a:pt x="4126" y="11556"/>
                </a:lnTo>
                <a:lnTo>
                  <a:pt x="12407" y="13739"/>
                </a:lnTo>
                <a:lnTo>
                  <a:pt x="18305" y="13739"/>
                </a:lnTo>
                <a:lnTo>
                  <a:pt x="20762" y="5159"/>
                </a:lnTo>
                <a:lnTo>
                  <a:pt x="17433" y="5442"/>
                </a:lnTo>
                <a:lnTo>
                  <a:pt x="4439" y="0"/>
                </a:lnTo>
                <a:lnTo>
                  <a:pt x="0" y="4787"/>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69" name="object 69"/>
          <p:cNvSpPr/>
          <p:nvPr/>
        </p:nvSpPr>
        <p:spPr>
          <a:xfrm>
            <a:off x="8379482" y="6551348"/>
            <a:ext cx="54277" cy="80353"/>
          </a:xfrm>
          <a:custGeom>
            <a:avLst/>
            <a:gdLst/>
            <a:ahLst/>
            <a:cxnLst/>
            <a:rect l="l" t="t" r="r" b="b"/>
            <a:pathLst>
              <a:path w="54277" h="80353">
                <a:moveTo>
                  <a:pt x="23518" y="28836"/>
                </a:moveTo>
                <a:lnTo>
                  <a:pt x="26586" y="28604"/>
                </a:lnTo>
                <a:lnTo>
                  <a:pt x="39281" y="34268"/>
                </a:lnTo>
                <a:lnTo>
                  <a:pt x="44149" y="47255"/>
                </a:lnTo>
                <a:lnTo>
                  <a:pt x="44253" y="49784"/>
                </a:lnTo>
                <a:lnTo>
                  <a:pt x="41200" y="63890"/>
                </a:lnTo>
                <a:lnTo>
                  <a:pt x="30583" y="71773"/>
                </a:lnTo>
                <a:lnTo>
                  <a:pt x="28126" y="80353"/>
                </a:lnTo>
                <a:lnTo>
                  <a:pt x="42172" y="76508"/>
                </a:lnTo>
                <a:lnTo>
                  <a:pt x="50874" y="66455"/>
                </a:lnTo>
                <a:lnTo>
                  <a:pt x="54233" y="52419"/>
                </a:lnTo>
                <a:lnTo>
                  <a:pt x="54277" y="50439"/>
                </a:lnTo>
                <a:lnTo>
                  <a:pt x="51640" y="36103"/>
                </a:lnTo>
                <a:lnTo>
                  <a:pt x="43700" y="25340"/>
                </a:lnTo>
                <a:lnTo>
                  <a:pt x="30411" y="20405"/>
                </a:lnTo>
                <a:lnTo>
                  <a:pt x="27894" y="20307"/>
                </a:lnTo>
                <a:lnTo>
                  <a:pt x="20048" y="20307"/>
                </a:lnTo>
                <a:lnTo>
                  <a:pt x="12872" y="23144"/>
                </a:lnTo>
                <a:lnTo>
                  <a:pt x="9821" y="29477"/>
                </a:lnTo>
                <a:lnTo>
                  <a:pt x="9385" y="29477"/>
                </a:lnTo>
                <a:lnTo>
                  <a:pt x="9385" y="0"/>
                </a:lnTo>
                <a:lnTo>
                  <a:pt x="0" y="0"/>
                </a:lnTo>
                <a:lnTo>
                  <a:pt x="0" y="79043"/>
                </a:lnTo>
                <a:lnTo>
                  <a:pt x="9385" y="79043"/>
                </a:lnTo>
                <a:lnTo>
                  <a:pt x="9385" y="71401"/>
                </a:lnTo>
                <a:lnTo>
                  <a:pt x="9821" y="71401"/>
                </a:lnTo>
                <a:lnTo>
                  <a:pt x="14260" y="66614"/>
                </a:lnTo>
                <a:lnTo>
                  <a:pt x="9320" y="53739"/>
                </a:lnTo>
                <a:lnTo>
                  <a:pt x="9152" y="50221"/>
                </a:lnTo>
                <a:lnTo>
                  <a:pt x="12452" y="36470"/>
                </a:lnTo>
                <a:lnTo>
                  <a:pt x="23518" y="2883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0" name="object 70"/>
          <p:cNvSpPr/>
          <p:nvPr/>
        </p:nvSpPr>
        <p:spPr>
          <a:xfrm>
            <a:off x="8445629" y="6551348"/>
            <a:ext cx="0" cy="79043"/>
          </a:xfrm>
          <a:custGeom>
            <a:avLst/>
            <a:gdLst/>
            <a:ahLst/>
            <a:cxnLst/>
            <a:rect l="l" t="t" r="r" b="b"/>
            <a:pathLst>
              <a:path h="79043">
                <a:moveTo>
                  <a:pt x="0" y="0"/>
                </a:moveTo>
                <a:lnTo>
                  <a:pt x="0" y="79043"/>
                </a:lnTo>
              </a:path>
            </a:pathLst>
          </a:custGeom>
          <a:ln w="10655">
            <a:solidFill>
              <a:srgbClr val="000000"/>
            </a:solidFill>
          </a:ln>
        </p:spPr>
        <p:txBody>
          <a:bodyPr wrap="square" lIns="0" tIns="0" rIns="0" bIns="0" rtlCol="0">
            <a:noAutofit/>
          </a:bodyPr>
          <a:lstStyle/>
          <a:p>
            <a:pPr defTabSz="457200"/>
            <a:endParaRPr>
              <a:solidFill>
                <a:prstClr val="black"/>
              </a:solidFill>
            </a:endParaRPr>
          </a:p>
        </p:txBody>
      </p:sp>
      <p:sp>
        <p:nvSpPr>
          <p:cNvPr id="71" name="object 71"/>
          <p:cNvSpPr/>
          <p:nvPr/>
        </p:nvSpPr>
        <p:spPr>
          <a:xfrm>
            <a:off x="8457295" y="6571656"/>
            <a:ext cx="52737" cy="60046"/>
          </a:xfrm>
          <a:custGeom>
            <a:avLst/>
            <a:gdLst/>
            <a:ahLst/>
            <a:cxnLst/>
            <a:rect l="l" t="t" r="r" b="b"/>
            <a:pathLst>
              <a:path w="52737" h="60046">
                <a:moveTo>
                  <a:pt x="35536" y="8296"/>
                </a:moveTo>
                <a:lnTo>
                  <a:pt x="42277" y="15502"/>
                </a:lnTo>
                <a:lnTo>
                  <a:pt x="42713" y="24454"/>
                </a:lnTo>
                <a:lnTo>
                  <a:pt x="10024" y="24454"/>
                </a:lnTo>
                <a:lnTo>
                  <a:pt x="10692" y="15720"/>
                </a:lnTo>
                <a:lnTo>
                  <a:pt x="16562" y="8296"/>
                </a:lnTo>
                <a:lnTo>
                  <a:pt x="26819" y="0"/>
                </a:lnTo>
                <a:lnTo>
                  <a:pt x="13604" y="3541"/>
                </a:lnTo>
                <a:lnTo>
                  <a:pt x="4241" y="13144"/>
                </a:lnTo>
                <a:lnTo>
                  <a:pt x="89" y="27277"/>
                </a:lnTo>
                <a:lnTo>
                  <a:pt x="0" y="29913"/>
                </a:lnTo>
                <a:lnTo>
                  <a:pt x="2960" y="44602"/>
                </a:lnTo>
                <a:lnTo>
                  <a:pt x="10836" y="55068"/>
                </a:lnTo>
                <a:lnTo>
                  <a:pt x="23991" y="59886"/>
                </a:lnTo>
                <a:lnTo>
                  <a:pt x="27458" y="60046"/>
                </a:lnTo>
                <a:lnTo>
                  <a:pt x="41004" y="56690"/>
                </a:lnTo>
                <a:lnTo>
                  <a:pt x="49716" y="46971"/>
                </a:lnTo>
                <a:lnTo>
                  <a:pt x="51865" y="40393"/>
                </a:lnTo>
                <a:lnTo>
                  <a:pt x="42509" y="40393"/>
                </a:lnTo>
                <a:lnTo>
                  <a:pt x="40969" y="47817"/>
                </a:lnTo>
                <a:lnTo>
                  <a:pt x="35536" y="51748"/>
                </a:lnTo>
                <a:lnTo>
                  <a:pt x="27690" y="51748"/>
                </a:lnTo>
                <a:lnTo>
                  <a:pt x="14416" y="46461"/>
                </a:lnTo>
                <a:lnTo>
                  <a:pt x="10002" y="34043"/>
                </a:lnTo>
                <a:lnTo>
                  <a:pt x="10024" y="32751"/>
                </a:lnTo>
                <a:lnTo>
                  <a:pt x="52737" y="32751"/>
                </a:lnTo>
                <a:lnTo>
                  <a:pt x="51285" y="19696"/>
                </a:lnTo>
                <a:lnTo>
                  <a:pt x="45002" y="7698"/>
                </a:lnTo>
                <a:lnTo>
                  <a:pt x="35536"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72" name="object 72"/>
          <p:cNvSpPr/>
          <p:nvPr/>
        </p:nvSpPr>
        <p:spPr>
          <a:xfrm>
            <a:off x="8473857" y="6571656"/>
            <a:ext cx="28440" cy="8296"/>
          </a:xfrm>
          <a:custGeom>
            <a:avLst/>
            <a:gdLst/>
            <a:ahLst/>
            <a:cxnLst/>
            <a:rect l="l" t="t" r="r" b="b"/>
            <a:pathLst>
              <a:path w="28440" h="8296">
                <a:moveTo>
                  <a:pt x="0" y="8296"/>
                </a:moveTo>
                <a:lnTo>
                  <a:pt x="18973" y="8296"/>
                </a:lnTo>
                <a:lnTo>
                  <a:pt x="28440" y="7698"/>
                </a:lnTo>
                <a:lnTo>
                  <a:pt x="16226" y="609"/>
                </a:lnTo>
                <a:lnTo>
                  <a:pt x="10256" y="0"/>
                </a:lnTo>
                <a:lnTo>
                  <a:pt x="0" y="8296"/>
                </a:lnTo>
                <a:close/>
              </a:path>
            </a:pathLst>
          </a:custGeom>
          <a:solidFill>
            <a:srgbClr val="000000"/>
          </a:solidFill>
        </p:spPr>
        <p:txBody>
          <a:bodyPr wrap="square" lIns="0" tIns="0" rIns="0" bIns="0" rtlCol="0">
            <a:noAutofit/>
          </a:bodyPr>
          <a:lstStyle/>
          <a:p>
            <a:pPr defTabSz="457200"/>
            <a:endParaRPr>
              <a:solidFill>
                <a:prstClr val="black"/>
              </a:solidFill>
            </a:endParaRPr>
          </a:p>
        </p:txBody>
      </p:sp>
      <p:sp>
        <p:nvSpPr>
          <p:cNvPr id="18" name="object 18"/>
          <p:cNvSpPr txBox="1"/>
          <p:nvPr/>
        </p:nvSpPr>
        <p:spPr>
          <a:xfrm>
            <a:off x="535940" y="479472"/>
            <a:ext cx="8056061" cy="1418716"/>
          </a:xfrm>
          <a:prstGeom prst="rect">
            <a:avLst/>
          </a:prstGeom>
        </p:spPr>
        <p:txBody>
          <a:bodyPr wrap="square" lIns="0" tIns="0" rIns="0" bIns="0" rtlCol="0">
            <a:noAutofit/>
          </a:bodyPr>
          <a:lstStyle/>
          <a:p>
            <a:pPr marL="12700" defTabSz="457200"/>
            <a:r>
              <a:rPr lang="en-CA" sz="3200" b="1" dirty="0" smtClean="0">
                <a:solidFill>
                  <a:srgbClr val="9BBB59">
                    <a:lumMod val="50000"/>
                  </a:srgbClr>
                </a:solidFill>
              </a:rPr>
              <a:t>IISD: Programs of Work</a:t>
            </a:r>
            <a:endParaRPr sz="3200" b="1" dirty="0">
              <a:solidFill>
                <a:srgbClr val="9BBB59">
                  <a:lumMod val="50000"/>
                </a:srgbClr>
              </a:solidFill>
              <a:cs typeface="Calibri"/>
            </a:endParaRPr>
          </a:p>
        </p:txBody>
      </p:sp>
      <p:sp>
        <p:nvSpPr>
          <p:cNvPr id="3" name="object 3"/>
          <p:cNvSpPr txBox="1"/>
          <p:nvPr/>
        </p:nvSpPr>
        <p:spPr>
          <a:xfrm>
            <a:off x="6668275" y="6332778"/>
            <a:ext cx="65606" cy="297395"/>
          </a:xfrm>
          <a:prstGeom prst="rect">
            <a:avLst/>
          </a:prstGeom>
        </p:spPr>
        <p:txBody>
          <a:bodyPr wrap="square" lIns="0" tIns="0" rIns="0" bIns="0" rtlCol="0">
            <a:noAutofit/>
          </a:bodyPr>
          <a:lstStyle/>
          <a:p>
            <a:pPr marL="25400" defTabSz="457200">
              <a:lnSpc>
                <a:spcPts val="1000"/>
              </a:lnSpc>
            </a:pPr>
            <a:endParaRPr sz="1000">
              <a:solidFill>
                <a:prstClr val="black"/>
              </a:solidFill>
            </a:endParaRPr>
          </a:p>
        </p:txBody>
      </p:sp>
      <p:sp>
        <p:nvSpPr>
          <p:cNvPr id="2" name="object 2"/>
          <p:cNvSpPr txBox="1"/>
          <p:nvPr/>
        </p:nvSpPr>
        <p:spPr>
          <a:xfrm>
            <a:off x="6561257" y="6332778"/>
            <a:ext cx="65388" cy="297395"/>
          </a:xfrm>
          <a:prstGeom prst="rect">
            <a:avLst/>
          </a:prstGeom>
        </p:spPr>
        <p:txBody>
          <a:bodyPr wrap="square" lIns="0" tIns="0" rIns="0" bIns="0" rtlCol="0">
            <a:noAutofit/>
          </a:bodyPr>
          <a:lstStyle/>
          <a:p>
            <a:pPr marL="25400" defTabSz="457200">
              <a:lnSpc>
                <a:spcPts val="1000"/>
              </a:lnSpc>
            </a:pPr>
            <a:endParaRPr sz="1000">
              <a:solidFill>
                <a:prstClr val="black"/>
              </a:solidFill>
            </a:endParaRPr>
          </a:p>
        </p:txBody>
      </p:sp>
      <p:graphicFrame>
        <p:nvGraphicFramePr>
          <p:cNvPr id="143" name="Table 142"/>
          <p:cNvGraphicFramePr>
            <a:graphicFrameLocks noGrp="1"/>
          </p:cNvGraphicFramePr>
          <p:nvPr>
            <p:extLst>
              <p:ext uri="{D42A27DB-BD31-4B8C-83A1-F6EECF244321}">
                <p14:modId xmlns:p14="http://schemas.microsoft.com/office/powerpoint/2010/main" val="936677879"/>
              </p:ext>
            </p:extLst>
          </p:nvPr>
        </p:nvGraphicFramePr>
        <p:xfrm>
          <a:off x="251520" y="1268760"/>
          <a:ext cx="8640960" cy="4541520"/>
        </p:xfrm>
        <a:graphic>
          <a:graphicData uri="http://schemas.openxmlformats.org/drawingml/2006/table">
            <a:tbl>
              <a:tblPr firstRow="1" bandRow="1">
                <a:tableStyleId>{5940675A-B579-460E-94D1-54222C63F5DA}</a:tableStyleId>
              </a:tblPr>
              <a:tblGrid>
                <a:gridCol w="2087597"/>
                <a:gridCol w="1656821"/>
                <a:gridCol w="1728192"/>
                <a:gridCol w="1656184"/>
                <a:gridCol w="1512166"/>
              </a:tblGrid>
              <a:tr h="370840">
                <a:tc gridSpan="4">
                  <a:txBody>
                    <a:bodyPr/>
                    <a:lstStyle/>
                    <a:p>
                      <a:r>
                        <a:rPr lang="en-CA" sz="2600" b="1" dirty="0" smtClean="0">
                          <a:solidFill>
                            <a:schemeClr val="bg1"/>
                          </a:solidFill>
                        </a:rPr>
                        <a:t>IISD’S</a:t>
                      </a:r>
                      <a:r>
                        <a:rPr lang="en-CA" sz="2600" b="1" baseline="0" dirty="0" smtClean="0">
                          <a:solidFill>
                            <a:schemeClr val="bg1"/>
                          </a:solidFill>
                        </a:rPr>
                        <a:t> </a:t>
                      </a:r>
                      <a:r>
                        <a:rPr lang="en-CA" sz="2600" b="1" dirty="0" smtClean="0">
                          <a:solidFill>
                            <a:schemeClr val="bg1"/>
                          </a:solidFill>
                        </a:rPr>
                        <a:t>PROGRAMS</a:t>
                      </a:r>
                      <a:endParaRPr lang="en-CA" sz="2600" b="1" dirty="0">
                        <a:solidFill>
                          <a:schemeClr val="bg1"/>
                        </a:solidFill>
                      </a:endParaRPr>
                    </a:p>
                  </a:txBody>
                  <a:tcPr>
                    <a:lnR w="12700" cap="flat" cmpd="sng" algn="ctr">
                      <a:solidFill>
                        <a:schemeClr val="tx1"/>
                      </a:solidFill>
                      <a:prstDash val="solid"/>
                      <a:round/>
                      <a:headEnd type="none" w="med" len="med"/>
                      <a:tailEnd type="none" w="med" len="med"/>
                    </a:lnR>
                    <a:lnB w="12700" cmpd="sng">
                      <a:noFill/>
                    </a:lnB>
                    <a:solidFill>
                      <a:schemeClr val="bg1">
                        <a:lumMod val="50000"/>
                      </a:schemeClr>
                    </a:solidFill>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a:txBody>
                    <a:bodyPr/>
                    <a:lstStyle/>
                    <a:p>
                      <a:r>
                        <a:rPr lang="en-CA" sz="2000" b="1" dirty="0" smtClean="0">
                          <a:solidFill>
                            <a:schemeClr val="bg1"/>
                          </a:solidFill>
                        </a:rPr>
                        <a:t>SERVICES</a:t>
                      </a:r>
                      <a:endParaRPr lang="en-CA" sz="2000" b="1" dirty="0">
                        <a:solidFill>
                          <a:schemeClr val="bg1"/>
                        </a:solidFill>
                      </a:endParaRPr>
                    </a:p>
                  </a:txBody>
                  <a:tcPr>
                    <a:lnL w="12700" cap="flat" cmpd="sng" algn="ctr">
                      <a:solidFill>
                        <a:schemeClr val="tx1"/>
                      </a:solidFill>
                      <a:prstDash val="solid"/>
                      <a:round/>
                      <a:headEnd type="none" w="med" len="med"/>
                      <a:tailEnd type="none" w="med" len="med"/>
                    </a:lnL>
                    <a:solidFill>
                      <a:schemeClr val="bg1">
                        <a:lumMod val="65000"/>
                      </a:schemeClr>
                    </a:solidFill>
                  </a:tcPr>
                </a:tc>
              </a:tr>
              <a:tr h="370840">
                <a:tc>
                  <a:txBody>
                    <a:bodyPr/>
                    <a:lstStyle/>
                    <a:p>
                      <a:endParaRPr lang="en-CA"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n-CA" sz="1800" b="1" dirty="0" smtClean="0">
                          <a:solidFill>
                            <a:schemeClr val="tx1"/>
                          </a:solidFill>
                        </a:rPr>
                        <a:t>Energy</a:t>
                      </a:r>
                      <a:endParaRPr lang="en-CA" sz="1800" b="1" dirty="0">
                        <a:solidFill>
                          <a:schemeClr val="tx1"/>
                        </a:solidFill>
                      </a:endParaRPr>
                    </a:p>
                  </a:txBody>
                  <a:tcPr>
                    <a:lnL w="12700" cmpd="sng">
                      <a:noFill/>
                    </a:lnL>
                    <a:solidFill>
                      <a:srgbClr val="FFFF00"/>
                    </a:solidFill>
                  </a:tcPr>
                </a:tc>
                <a:tc>
                  <a:txBody>
                    <a:bodyPr/>
                    <a:lstStyle/>
                    <a:p>
                      <a:pPr algn="ctr"/>
                      <a:r>
                        <a:rPr lang="en-CA" sz="1800" b="1" dirty="0" smtClean="0">
                          <a:solidFill>
                            <a:schemeClr val="bg1"/>
                          </a:solidFill>
                        </a:rPr>
                        <a:t>Water</a:t>
                      </a:r>
                      <a:endParaRPr lang="en-CA" sz="1800" b="1" dirty="0">
                        <a:solidFill>
                          <a:schemeClr val="bg1"/>
                        </a:solidFill>
                      </a:endParaRPr>
                    </a:p>
                  </a:txBody>
                  <a:tcPr>
                    <a:solidFill>
                      <a:srgbClr val="0070C0"/>
                    </a:solidFill>
                  </a:tcPr>
                </a:tc>
                <a:tc>
                  <a:txBody>
                    <a:bodyPr/>
                    <a:lstStyle/>
                    <a:p>
                      <a:pPr algn="ctr"/>
                      <a:r>
                        <a:rPr lang="en-CA" sz="1800" b="1" dirty="0" smtClean="0">
                          <a:solidFill>
                            <a:schemeClr val="bg1"/>
                          </a:solidFill>
                        </a:rPr>
                        <a:t>Resilience</a:t>
                      </a:r>
                      <a:endParaRPr lang="en-CA" sz="1800" b="1" dirty="0">
                        <a:solidFill>
                          <a:schemeClr val="bg1"/>
                        </a:solidFill>
                      </a:endParaRPr>
                    </a:p>
                  </a:txBody>
                  <a:tcPr>
                    <a:lnR w="12700" cap="flat" cmpd="sng" algn="ctr">
                      <a:solidFill>
                        <a:schemeClr val="tx1"/>
                      </a:solidFill>
                      <a:prstDash val="solid"/>
                      <a:round/>
                      <a:headEnd type="none" w="med" len="med"/>
                      <a:tailEnd type="none" w="med" len="med"/>
                    </a:lnR>
                    <a:solidFill>
                      <a:srgbClr val="00B050"/>
                    </a:solidFill>
                  </a:tcPr>
                </a:tc>
                <a:tc>
                  <a:txBody>
                    <a:bodyPr/>
                    <a:lstStyle/>
                    <a:p>
                      <a:pPr algn="ctr"/>
                      <a:r>
                        <a:rPr lang="en-CA" sz="1800" b="1" dirty="0" smtClean="0">
                          <a:solidFill>
                            <a:schemeClr val="bg1"/>
                          </a:solidFill>
                        </a:rPr>
                        <a:t>Reporting Services</a:t>
                      </a:r>
                      <a:endParaRPr lang="en-CA" sz="1800" b="1" dirty="0">
                        <a:solidFill>
                          <a:schemeClr val="bg1"/>
                        </a:solidFill>
                      </a:endParaRPr>
                    </a:p>
                  </a:txBody>
                  <a:tcPr>
                    <a:lnL w="12700" cap="flat" cmpd="sng" algn="ctr">
                      <a:solidFill>
                        <a:schemeClr val="tx1"/>
                      </a:solidFill>
                      <a:prstDash val="solid"/>
                      <a:round/>
                      <a:headEnd type="none" w="med" len="med"/>
                      <a:tailEnd type="none" w="med" len="med"/>
                    </a:lnL>
                    <a:solidFill>
                      <a:srgbClr val="FF0000"/>
                    </a:solidFill>
                  </a:tcPr>
                </a:tc>
              </a:tr>
              <a:tr h="370840">
                <a:tc>
                  <a:txBody>
                    <a:bodyPr/>
                    <a:lstStyle/>
                    <a:p>
                      <a:r>
                        <a:rPr lang="en-CA" sz="1800" b="1" dirty="0" smtClean="0">
                          <a:solidFill>
                            <a:schemeClr val="bg1"/>
                          </a:solidFill>
                        </a:rPr>
                        <a:t>Economic Law &amp; Policy</a:t>
                      </a:r>
                      <a:endParaRPr lang="en-CA" sz="1800" b="1" dirty="0">
                        <a:solidFill>
                          <a:schemeClr val="bg1"/>
                        </a:solidFill>
                      </a:endParaRPr>
                    </a:p>
                  </a:txBody>
                  <a:tcPr>
                    <a:lnT w="12700" cmpd="sng">
                      <a:noFill/>
                    </a:lnT>
                    <a:solidFill>
                      <a:srgbClr val="FF9900"/>
                    </a:solidFill>
                  </a:tcPr>
                </a:tc>
                <a:tc rowSpan="4">
                  <a:txBody>
                    <a:bodyPr/>
                    <a:lstStyle/>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Subsidies</a:t>
                      </a: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Climate Mitigation</a:t>
                      </a: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Electricity </a:t>
                      </a:r>
                      <a:endParaRPr lang="en-CA" sz="1200" kern="1200" baseline="0" dirty="0">
                        <a:solidFill>
                          <a:schemeClr val="tx1"/>
                        </a:solidFill>
                        <a:latin typeface="+mn-lt"/>
                        <a:ea typeface="+mn-ea"/>
                        <a:cs typeface="+mn-cs"/>
                      </a:endParaRPr>
                    </a:p>
                  </a:txBody>
                  <a:tcPr>
                    <a:solidFill>
                      <a:srgbClr val="FFFFCC"/>
                    </a:solidFill>
                  </a:tcPr>
                </a:tc>
                <a:tc rowSpan="4">
                  <a:txBody>
                    <a:bodyPr/>
                    <a:lstStyle/>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CA" sz="1400" b="1" kern="1200" baseline="0" dirty="0" smtClean="0">
                          <a:solidFill>
                            <a:schemeClr val="tx1"/>
                          </a:solidFill>
                          <a:latin typeface="+mn-lt"/>
                          <a:ea typeface="+mn-ea"/>
                          <a:cs typeface="+mn-cs"/>
                        </a:rPr>
                        <a:t>Bridging science and water policy (IISD-ELA)</a:t>
                      </a:r>
                    </a:p>
                    <a:p>
                      <a:pPr marL="171450" indent="-171450" algn="l" defTabSz="914400" rtl="0" eaLnBrk="1" latinLnBrk="0" hangingPunct="1">
                        <a:buFont typeface="Arial" panose="020B0604020202020204" pitchFamily="34" charset="0"/>
                        <a:buChar char="•"/>
                      </a:pPr>
                      <a:endParaRPr lang="en-CA" sz="1400" b="1"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CA" sz="1400" b="1" kern="1200" baseline="0" dirty="0" smtClean="0">
                          <a:solidFill>
                            <a:schemeClr val="tx1"/>
                          </a:solidFill>
                          <a:latin typeface="+mn-lt"/>
                          <a:ea typeface="+mn-ea"/>
                          <a:cs typeface="+mn-cs"/>
                        </a:rPr>
                        <a:t>Watersheds &amp; Bioeconomy</a:t>
                      </a:r>
                    </a:p>
                    <a:p>
                      <a:pPr marL="0" indent="0" algn="l" defTabSz="914400" rtl="0" eaLnBrk="1" latinLnBrk="0" hangingPunct="1">
                        <a:buFont typeface="Arial" panose="020B0604020202020204" pitchFamily="34" charset="0"/>
                        <a:buNone/>
                      </a:pPr>
                      <a:endParaRPr lang="en-CA" sz="1400" b="1"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CA" sz="1400" b="1" kern="1200" baseline="0" dirty="0" smtClean="0">
                          <a:solidFill>
                            <a:schemeClr val="tx1"/>
                          </a:solidFill>
                          <a:latin typeface="+mn-lt"/>
                          <a:ea typeface="+mn-ea"/>
                          <a:cs typeface="+mn-cs"/>
                        </a:rPr>
                        <a:t>Water-Energy-Food</a:t>
                      </a:r>
                      <a:endParaRPr lang="en-CA" sz="1400" b="1" kern="1200" baseline="0" dirty="0">
                        <a:solidFill>
                          <a:schemeClr val="tx1"/>
                        </a:solidFill>
                        <a:latin typeface="+mn-lt"/>
                        <a:ea typeface="+mn-ea"/>
                        <a:cs typeface="+mn-cs"/>
                      </a:endParaRPr>
                    </a:p>
                  </a:txBody>
                  <a:tcPr>
                    <a:solidFill>
                      <a:srgbClr val="CCECFF"/>
                    </a:solidFill>
                  </a:tcPr>
                </a:tc>
                <a:tc rowSpan="4">
                  <a:txBody>
                    <a:bodyPr/>
                    <a:lstStyle/>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Climate Adaptation</a:t>
                      </a: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Fragile States</a:t>
                      </a: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Food Systems </a:t>
                      </a:r>
                      <a:endParaRPr lang="en-CA" sz="1200" kern="1200" baseline="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solidFill>
                      <a:srgbClr val="CCFFCC"/>
                    </a:solidFill>
                  </a:tcPr>
                </a:tc>
                <a:tc rowSpan="4">
                  <a:txBody>
                    <a:bodyPr/>
                    <a:lstStyle/>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CA" sz="1200" kern="1200" baseline="0" dirty="0" smtClean="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Earth Negotiations Bulletin</a:t>
                      </a: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Knowledge Management</a:t>
                      </a:r>
                      <a:endParaRPr lang="en-CA" sz="120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solidFill>
                      <a:srgbClr val="FFCC99"/>
                    </a:solidFill>
                  </a:tcPr>
                </a:tc>
              </a:tr>
              <a:tr h="370840">
                <a:tc>
                  <a:txBody>
                    <a:bodyPr/>
                    <a:lstStyle/>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Investment </a:t>
                      </a: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Sustainability Standards</a:t>
                      </a: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Public Procurement &amp; Infrastructure</a:t>
                      </a: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Finance Sector Reform</a:t>
                      </a:r>
                    </a:p>
                    <a:p>
                      <a:pPr marL="171450" indent="-171450" algn="l" defTabSz="914400" rtl="0" eaLnBrk="1" latinLnBrk="0" hangingPunct="1">
                        <a:buFont typeface="Arial" panose="020B0604020202020204" pitchFamily="34" charset="0"/>
                        <a:buChar char="•"/>
                      </a:pPr>
                      <a:r>
                        <a:rPr lang="en-CA" sz="1200" kern="1200" baseline="0" dirty="0" smtClean="0">
                          <a:solidFill>
                            <a:schemeClr val="tx1"/>
                          </a:solidFill>
                          <a:latin typeface="+mn-lt"/>
                          <a:ea typeface="+mn-ea"/>
                          <a:cs typeface="+mn-cs"/>
                        </a:rPr>
                        <a:t>Green Industrial Policy</a:t>
                      </a:r>
                      <a:endParaRPr lang="en-CA" sz="1200" kern="1200" baseline="0" dirty="0">
                        <a:solidFill>
                          <a:schemeClr val="tx1"/>
                        </a:solidFill>
                        <a:latin typeface="+mn-lt"/>
                        <a:ea typeface="+mn-ea"/>
                        <a:cs typeface="+mn-cs"/>
                      </a:endParaRPr>
                    </a:p>
                  </a:txBody>
                  <a:tcPr>
                    <a:solidFill>
                      <a:schemeClr val="accent6">
                        <a:lumMod val="20000"/>
                        <a:lumOff val="80000"/>
                      </a:schemeClr>
                    </a:solidFill>
                  </a:tcPr>
                </a:tc>
                <a:tc vMerge="1">
                  <a:txBody>
                    <a:bodyPr/>
                    <a:lstStyle/>
                    <a:p>
                      <a:endParaRPr lang="en-CA" dirty="0"/>
                    </a:p>
                  </a:txBody>
                  <a:tcPr/>
                </a:tc>
                <a:tc vMerge="1">
                  <a:txBody>
                    <a:bodyPr/>
                    <a:lstStyle/>
                    <a:p>
                      <a:endParaRPr lang="en-CA" dirty="0"/>
                    </a:p>
                  </a:txBody>
                  <a:tcPr/>
                </a:tc>
                <a:tc vMerge="1">
                  <a:txBody>
                    <a:bodyPr/>
                    <a:lstStyle/>
                    <a:p>
                      <a:pPr marL="285750" indent="-285750" algn="l" defTabSz="914400" rtl="0" eaLnBrk="1" latinLnBrk="0" hangingPunct="1">
                        <a:buFont typeface="Arial" panose="020B0604020202020204" pitchFamily="34" charset="0"/>
                        <a:buChar char="•"/>
                      </a:pPr>
                      <a:endParaRPr lang="en-CA" sz="1200" kern="1200" dirty="0">
                        <a:solidFill>
                          <a:schemeClr val="tx1"/>
                        </a:solidFill>
                        <a:latin typeface="+mn-lt"/>
                        <a:ea typeface="+mn-ea"/>
                        <a:cs typeface="+mn-cs"/>
                      </a:endParaRPr>
                    </a:p>
                  </a:txBody>
                  <a:tcPr/>
                </a:tc>
                <a:tc vMerge="1">
                  <a:txBody>
                    <a:bodyPr/>
                    <a:lstStyle/>
                    <a:p>
                      <a:endParaRPr lang="en-CA"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1" dirty="0" smtClean="0">
                          <a:solidFill>
                            <a:schemeClr val="bg1"/>
                          </a:solidFill>
                        </a:rPr>
                        <a:t>Knowledge for Integrated</a:t>
                      </a:r>
                      <a:r>
                        <a:rPr lang="en-CA" sz="1600" b="1" baseline="0" dirty="0" smtClean="0">
                          <a:solidFill>
                            <a:schemeClr val="bg1"/>
                          </a:solidFill>
                        </a:rPr>
                        <a:t> Decisions</a:t>
                      </a:r>
                      <a:endParaRPr lang="en-CA" sz="1600" b="1" dirty="0" smtClean="0">
                        <a:solidFill>
                          <a:schemeClr val="bg1"/>
                        </a:solidFill>
                      </a:endParaRPr>
                    </a:p>
                  </a:txBody>
                  <a:tcPr>
                    <a:solidFill>
                      <a:schemeClr val="accent4">
                        <a:lumMod val="75000"/>
                      </a:schemeClr>
                    </a:solidFill>
                  </a:tcPr>
                </a:tc>
                <a:tc vMerge="1">
                  <a:txBody>
                    <a:bodyPr/>
                    <a:lstStyle/>
                    <a:p>
                      <a:endParaRPr lang="en-CA"/>
                    </a:p>
                  </a:txBody>
                  <a:tcPr/>
                </a:tc>
                <a:tc vMerge="1">
                  <a:txBody>
                    <a:bodyPr/>
                    <a:lstStyle/>
                    <a:p>
                      <a:endParaRPr lang="en-CA" dirty="0"/>
                    </a:p>
                  </a:txBody>
                  <a:tcPr/>
                </a:tc>
                <a:tc vMerge="1">
                  <a:txBody>
                    <a:bodyPr/>
                    <a:lstStyle/>
                    <a:p>
                      <a:pPr marL="285750" indent="-285750" algn="l" defTabSz="914400" rtl="0" eaLnBrk="1" latinLnBrk="0" hangingPunct="1">
                        <a:buFont typeface="Arial" panose="020B0604020202020204" pitchFamily="34" charset="0"/>
                        <a:buChar char="•"/>
                      </a:pPr>
                      <a:endParaRPr lang="en-CA" sz="1200" kern="1200" dirty="0">
                        <a:solidFill>
                          <a:schemeClr val="tx1"/>
                        </a:solidFill>
                        <a:latin typeface="+mn-lt"/>
                        <a:ea typeface="+mn-ea"/>
                        <a:cs typeface="+mn-cs"/>
                      </a:endParaRPr>
                    </a:p>
                  </a:txBody>
                  <a:tcPr/>
                </a:tc>
                <a:tc vMerge="1">
                  <a:txBody>
                    <a:bodyPr/>
                    <a:lstStyle/>
                    <a:p>
                      <a:endParaRPr lang="en-CA" dirty="0"/>
                    </a:p>
                  </a:txBody>
                  <a:tcPr/>
                </a:tc>
              </a:tr>
              <a:tr h="370840">
                <a:tc>
                  <a:txBody>
                    <a:bodyPr/>
                    <a:lstStyle/>
                    <a:p>
                      <a:pPr marL="171450" indent="-171450">
                        <a:buFont typeface="Arial" panose="020B0604020202020204" pitchFamily="34" charset="0"/>
                        <a:buChar char="•"/>
                      </a:pPr>
                      <a:r>
                        <a:rPr lang="en-CA" sz="1200" kern="1200" baseline="0" dirty="0" smtClean="0">
                          <a:solidFill>
                            <a:schemeClr val="tx1"/>
                          </a:solidFill>
                          <a:latin typeface="+mn-lt"/>
                          <a:ea typeface="+mn-ea"/>
                          <a:cs typeface="+mn-cs"/>
                        </a:rPr>
                        <a:t>Indicators &amp; Measurement</a:t>
                      </a:r>
                    </a:p>
                    <a:p>
                      <a:pPr marL="171450" indent="-171450">
                        <a:buFont typeface="Arial" panose="020B0604020202020204" pitchFamily="34" charset="0"/>
                        <a:buChar char="•"/>
                      </a:pPr>
                      <a:r>
                        <a:rPr lang="en-CA" sz="1200" kern="1200" baseline="0" dirty="0" smtClean="0">
                          <a:solidFill>
                            <a:schemeClr val="tx1"/>
                          </a:solidFill>
                          <a:latin typeface="+mn-lt"/>
                          <a:ea typeface="+mn-ea"/>
                          <a:cs typeface="+mn-cs"/>
                        </a:rPr>
                        <a:t>Foresight &amp; Scenarios</a:t>
                      </a:r>
                    </a:p>
                    <a:p>
                      <a:pPr marL="171450" indent="-171450">
                        <a:buFont typeface="Arial" panose="020B0604020202020204" pitchFamily="34" charset="0"/>
                        <a:buChar char="•"/>
                      </a:pPr>
                      <a:r>
                        <a:rPr lang="en-CA" sz="1200" kern="1200" baseline="0" dirty="0" smtClean="0">
                          <a:solidFill>
                            <a:schemeClr val="tx1"/>
                          </a:solidFill>
                          <a:latin typeface="+mn-lt"/>
                          <a:ea typeface="+mn-ea"/>
                          <a:cs typeface="+mn-cs"/>
                        </a:rPr>
                        <a:t>Adaptive Planning</a:t>
                      </a:r>
                    </a:p>
                    <a:p>
                      <a:pPr marL="171450" indent="-171450">
                        <a:buFont typeface="Arial" panose="020B0604020202020204" pitchFamily="34" charset="0"/>
                        <a:buChar char="•"/>
                      </a:pPr>
                      <a:r>
                        <a:rPr lang="en-CA" sz="1200" kern="1200" baseline="0" dirty="0" smtClean="0">
                          <a:solidFill>
                            <a:schemeClr val="tx1"/>
                          </a:solidFill>
                          <a:latin typeface="+mn-lt"/>
                          <a:ea typeface="+mn-ea"/>
                          <a:cs typeface="+mn-cs"/>
                        </a:rPr>
                        <a:t>Alternative Progress Measurement</a:t>
                      </a:r>
                      <a:endParaRPr lang="en-CA" sz="1200" kern="1200" baseline="0" dirty="0">
                        <a:solidFill>
                          <a:schemeClr val="tx1"/>
                        </a:solidFill>
                        <a:latin typeface="+mn-lt"/>
                        <a:ea typeface="+mn-ea"/>
                        <a:cs typeface="+mn-cs"/>
                      </a:endParaRPr>
                    </a:p>
                  </a:txBody>
                  <a:tcPr>
                    <a:solidFill>
                      <a:schemeClr val="accent4">
                        <a:lumMod val="20000"/>
                        <a:lumOff val="80000"/>
                      </a:schemeClr>
                    </a:solidFill>
                  </a:tcPr>
                </a:tc>
                <a:tc vMerge="1">
                  <a:txBody>
                    <a:bodyPr/>
                    <a:lstStyle/>
                    <a:p>
                      <a:endParaRPr lang="en-CA" dirty="0"/>
                    </a:p>
                  </a:txBody>
                  <a:tcPr/>
                </a:tc>
                <a:tc vMerge="1">
                  <a:txBody>
                    <a:bodyPr/>
                    <a:lstStyle/>
                    <a:p>
                      <a:endParaRPr lang="en-CA" dirty="0"/>
                    </a:p>
                  </a:txBody>
                  <a:tcPr/>
                </a:tc>
                <a:tc vMerge="1">
                  <a:txBody>
                    <a:bodyPr/>
                    <a:lstStyle/>
                    <a:p>
                      <a:pPr marL="285750" indent="-285750" algn="l" defTabSz="914400" rtl="0" eaLnBrk="1" latinLnBrk="0" hangingPunct="1">
                        <a:buFont typeface="Arial" panose="020B0604020202020204" pitchFamily="34" charset="0"/>
                        <a:buChar char="•"/>
                      </a:pPr>
                      <a:endParaRPr lang="en-CA" sz="1200" kern="1200" dirty="0">
                        <a:solidFill>
                          <a:schemeClr val="tx1"/>
                        </a:solidFill>
                        <a:latin typeface="+mn-lt"/>
                        <a:ea typeface="+mn-ea"/>
                        <a:cs typeface="+mn-cs"/>
                      </a:endParaRPr>
                    </a:p>
                  </a:txBody>
                  <a:tcPr/>
                </a:tc>
                <a:tc vMerge="1">
                  <a:txBody>
                    <a:bodyPr/>
                    <a:lstStyle/>
                    <a:p>
                      <a:endParaRPr lang="en-CA" dirty="0"/>
                    </a:p>
                  </a:txBody>
                  <a:tcPr/>
                </a:tc>
              </a:tr>
            </a:tbl>
          </a:graphicData>
        </a:graphic>
      </p:graphicFrame>
    </p:spTree>
    <p:extLst>
      <p:ext uri="{BB962C8B-B14F-4D97-AF65-F5344CB8AC3E}">
        <p14:creationId xmlns:p14="http://schemas.microsoft.com/office/powerpoint/2010/main" val="684778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4099" name="Rectangle 3"/>
          <p:cNvSpPr>
            <a:spLocks noChangeArrowheads="1"/>
          </p:cNvSpPr>
          <p:nvPr/>
        </p:nvSpPr>
        <p:spPr bwMode="auto">
          <a:xfrm>
            <a:off x="0" y="1404938"/>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n-US">
              <a:solidFill>
                <a:srgbClr val="000000"/>
              </a:solidFill>
              <a:cs typeface="Arial" pitchFamily="34" charset="0"/>
            </a:endParaRPr>
          </a:p>
        </p:txBody>
      </p:sp>
      <p:sp>
        <p:nvSpPr>
          <p:cNvPr id="644100" name="Rectangle 4"/>
          <p:cNvSpPr>
            <a:spLocks noChangeArrowheads="1"/>
          </p:cNvSpPr>
          <p:nvPr/>
        </p:nvSpPr>
        <p:spPr bwMode="auto">
          <a:xfrm>
            <a:off x="0" y="5453063"/>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n-US">
              <a:solidFill>
                <a:srgbClr val="000000"/>
              </a:solidFill>
              <a:cs typeface="Arial" pitchFamily="34" charset="0"/>
            </a:endParaRPr>
          </a:p>
        </p:txBody>
      </p:sp>
      <p:sp>
        <p:nvSpPr>
          <p:cNvPr id="644101" name="Rectangle 5"/>
          <p:cNvSpPr>
            <a:spLocks noChangeArrowheads="1"/>
          </p:cNvSpPr>
          <p:nvPr/>
        </p:nvSpPr>
        <p:spPr bwMode="auto">
          <a:xfrm>
            <a:off x="0" y="2178050"/>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n-US">
              <a:solidFill>
                <a:srgbClr val="000000"/>
              </a:solidFill>
              <a:cs typeface="Arial" pitchFamily="34" charset="0"/>
            </a:endParaRPr>
          </a:p>
        </p:txBody>
      </p:sp>
      <p:sp>
        <p:nvSpPr>
          <p:cNvPr id="644144" name="Rectangle 48"/>
          <p:cNvSpPr>
            <a:spLocks noChangeArrowheads="1"/>
          </p:cNvSpPr>
          <p:nvPr/>
        </p:nvSpPr>
        <p:spPr bwMode="auto">
          <a:xfrm>
            <a:off x="0" y="4679950"/>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n-US">
              <a:solidFill>
                <a:srgbClr val="000000"/>
              </a:solidFill>
              <a:cs typeface="Arial" pitchFamily="34" charset="0"/>
            </a:endParaRPr>
          </a:p>
        </p:txBody>
      </p:sp>
      <p:sp>
        <p:nvSpPr>
          <p:cNvPr id="2" name="Title 1"/>
          <p:cNvSpPr>
            <a:spLocks noGrp="1"/>
          </p:cNvSpPr>
          <p:nvPr>
            <p:ph type="title"/>
          </p:nvPr>
        </p:nvSpPr>
        <p:spPr/>
        <p:txBody>
          <a:bodyPr/>
          <a:lstStyle/>
          <a:p>
            <a:r>
              <a:rPr lang="en-CA" dirty="0" smtClean="0">
                <a:solidFill>
                  <a:schemeClr val="bg1"/>
                </a:solidFill>
              </a:rPr>
              <a:t>Water- A complex issue</a:t>
            </a:r>
            <a:endParaRPr lang="en-CA" dirty="0">
              <a:solidFill>
                <a:schemeClr val="bg1"/>
              </a:solidFill>
            </a:endParaRPr>
          </a:p>
        </p:txBody>
      </p:sp>
      <p:grpSp>
        <p:nvGrpSpPr>
          <p:cNvPr id="12" name="Group 11"/>
          <p:cNvGrpSpPr/>
          <p:nvPr/>
        </p:nvGrpSpPr>
        <p:grpSpPr>
          <a:xfrm>
            <a:off x="15131" y="1335437"/>
            <a:ext cx="9107317" cy="4397819"/>
            <a:chOff x="15131" y="1335437"/>
            <a:chExt cx="9107317" cy="4397819"/>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31" y="1335437"/>
              <a:ext cx="9107317" cy="4397819"/>
            </a:xfrm>
            <a:prstGeom prst="rect">
              <a:avLst/>
            </a:prstGeom>
          </p:spPr>
        </p:pic>
        <p:sp>
          <p:nvSpPr>
            <p:cNvPr id="14" name="Rectangle 13"/>
            <p:cNvSpPr/>
            <p:nvPr/>
          </p:nvSpPr>
          <p:spPr>
            <a:xfrm>
              <a:off x="15131" y="3655468"/>
              <a:ext cx="1896943" cy="2077788"/>
            </a:xfrm>
            <a:prstGeom prst="rect">
              <a:avLst/>
            </a:prstGeom>
            <a:solidFill>
              <a:srgbClr val="E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Rectangle 9"/>
          <p:cNvSpPr/>
          <p:nvPr/>
        </p:nvSpPr>
        <p:spPr>
          <a:xfrm>
            <a:off x="722958" y="1556792"/>
            <a:ext cx="7751872" cy="1323439"/>
          </a:xfrm>
          <a:prstGeom prst="rect">
            <a:avLst/>
          </a:prstGeom>
        </p:spPr>
        <p:txBody>
          <a:bodyPr wrap="square">
            <a:spAutoFit/>
          </a:bodyPr>
          <a:lstStyle/>
          <a:p>
            <a:r>
              <a:rPr lang="en-US" sz="2800" b="1" i="1" dirty="0" smtClean="0">
                <a:solidFill>
                  <a:schemeClr val="accent6">
                    <a:lumMod val="75000"/>
                  </a:schemeClr>
                </a:solidFill>
                <a:latin typeface="Calibri" pitchFamily="34" charset="0"/>
                <a:cs typeface="Calibri" pitchFamily="34" charset="0"/>
              </a:rPr>
              <a:t>Global Water Security: Includes water quality, quantity and access for all…</a:t>
            </a:r>
          </a:p>
          <a:p>
            <a:endParaRPr lang="en-US" b="1" dirty="0" smtClean="0">
              <a:latin typeface="Calibri" pitchFamily="34" charset="0"/>
              <a:cs typeface="Calibri" pitchFamily="34" charset="0"/>
            </a:endParaRPr>
          </a:p>
        </p:txBody>
      </p:sp>
      <p:sp>
        <p:nvSpPr>
          <p:cNvPr id="11" name="TextBox 10"/>
          <p:cNvSpPr txBox="1"/>
          <p:nvPr/>
        </p:nvSpPr>
        <p:spPr>
          <a:xfrm>
            <a:off x="3193827" y="2799983"/>
            <a:ext cx="2592288" cy="461665"/>
          </a:xfrm>
          <a:prstGeom prst="rect">
            <a:avLst/>
          </a:prstGeom>
          <a:noFill/>
        </p:spPr>
        <p:txBody>
          <a:bodyPr wrap="square" rtlCol="0">
            <a:spAutoFit/>
          </a:bodyPr>
          <a:lstStyle/>
          <a:p>
            <a:r>
              <a:rPr lang="en-CA" dirty="0" smtClean="0">
                <a:solidFill>
                  <a:srgbClr val="22228B"/>
                </a:solidFill>
                <a:latin typeface="Calibri" panose="020F0502020204030204" pitchFamily="34" charset="0"/>
              </a:rPr>
              <a:t>Water shortages</a:t>
            </a:r>
            <a:endParaRPr lang="en-CA" dirty="0">
              <a:solidFill>
                <a:srgbClr val="22228B"/>
              </a:solidFill>
              <a:latin typeface="Calibri" panose="020F0502020204030204" pitchFamily="34" charset="0"/>
            </a:endParaRPr>
          </a:p>
        </p:txBody>
      </p:sp>
      <p:sp>
        <p:nvSpPr>
          <p:cNvPr id="15" name="TextBox 14"/>
          <p:cNvSpPr txBox="1"/>
          <p:nvPr/>
        </p:nvSpPr>
        <p:spPr>
          <a:xfrm>
            <a:off x="467544" y="5847655"/>
            <a:ext cx="3744417" cy="461665"/>
          </a:xfrm>
          <a:prstGeom prst="rect">
            <a:avLst/>
          </a:prstGeom>
          <a:noFill/>
        </p:spPr>
        <p:txBody>
          <a:bodyPr wrap="square" rtlCol="0">
            <a:spAutoFit/>
          </a:bodyPr>
          <a:lstStyle/>
          <a:p>
            <a:r>
              <a:rPr lang="en-CA" dirty="0">
                <a:solidFill>
                  <a:srgbClr val="22228B"/>
                </a:solidFill>
                <a:latin typeface="Calibri" panose="020F0502020204030204" pitchFamily="34" charset="0"/>
              </a:rPr>
              <a:t>Water Pollution and Health </a:t>
            </a:r>
          </a:p>
        </p:txBody>
      </p:sp>
      <p:sp>
        <p:nvSpPr>
          <p:cNvPr id="16" name="TextBox 15"/>
          <p:cNvSpPr txBox="1"/>
          <p:nvPr/>
        </p:nvSpPr>
        <p:spPr>
          <a:xfrm>
            <a:off x="601539" y="3284984"/>
            <a:ext cx="2592288" cy="461665"/>
          </a:xfrm>
          <a:prstGeom prst="rect">
            <a:avLst/>
          </a:prstGeom>
          <a:noFill/>
        </p:spPr>
        <p:txBody>
          <a:bodyPr wrap="square" rtlCol="0">
            <a:spAutoFit/>
          </a:bodyPr>
          <a:lstStyle/>
          <a:p>
            <a:r>
              <a:rPr lang="en-CA" dirty="0">
                <a:solidFill>
                  <a:srgbClr val="22228B"/>
                </a:solidFill>
                <a:latin typeface="Calibri" panose="020F0502020204030204" pitchFamily="34" charset="0"/>
              </a:rPr>
              <a:t>Water technology</a:t>
            </a:r>
          </a:p>
        </p:txBody>
      </p:sp>
      <p:sp>
        <p:nvSpPr>
          <p:cNvPr id="17" name="TextBox 16"/>
          <p:cNvSpPr txBox="1"/>
          <p:nvPr/>
        </p:nvSpPr>
        <p:spPr>
          <a:xfrm>
            <a:off x="3203848" y="3789040"/>
            <a:ext cx="2592288" cy="461665"/>
          </a:xfrm>
          <a:prstGeom prst="rect">
            <a:avLst/>
          </a:prstGeom>
          <a:noFill/>
        </p:spPr>
        <p:txBody>
          <a:bodyPr wrap="square" rtlCol="0">
            <a:spAutoFit/>
          </a:bodyPr>
          <a:lstStyle/>
          <a:p>
            <a:r>
              <a:rPr lang="en-CA" dirty="0">
                <a:solidFill>
                  <a:srgbClr val="22228B"/>
                </a:solidFill>
                <a:latin typeface="Calibri" panose="020F0502020204030204" pitchFamily="34" charset="0"/>
              </a:rPr>
              <a:t>Drinking water</a:t>
            </a:r>
          </a:p>
        </p:txBody>
      </p:sp>
      <p:sp>
        <p:nvSpPr>
          <p:cNvPr id="18" name="TextBox 17"/>
          <p:cNvSpPr txBox="1"/>
          <p:nvPr/>
        </p:nvSpPr>
        <p:spPr>
          <a:xfrm>
            <a:off x="5004048" y="5919663"/>
            <a:ext cx="2592288" cy="461665"/>
          </a:xfrm>
          <a:prstGeom prst="rect">
            <a:avLst/>
          </a:prstGeom>
          <a:noFill/>
        </p:spPr>
        <p:txBody>
          <a:bodyPr wrap="square" rtlCol="0">
            <a:spAutoFit/>
          </a:bodyPr>
          <a:lstStyle>
            <a:defPPr>
              <a:defRPr lang="en-US"/>
            </a:defPPr>
            <a:lvl1pPr>
              <a:defRPr>
                <a:solidFill>
                  <a:srgbClr val="22228B"/>
                </a:solidFill>
                <a:latin typeface="Calibri" panose="020F0502020204030204" pitchFamily="34" charset="0"/>
              </a:defRPr>
            </a:lvl1pPr>
          </a:lstStyle>
          <a:p>
            <a:r>
              <a:rPr lang="en-CA" dirty="0"/>
              <a:t>Climate Change</a:t>
            </a:r>
          </a:p>
        </p:txBody>
      </p:sp>
      <p:sp>
        <p:nvSpPr>
          <p:cNvPr id="19" name="TextBox 18"/>
          <p:cNvSpPr txBox="1"/>
          <p:nvPr/>
        </p:nvSpPr>
        <p:spPr>
          <a:xfrm>
            <a:off x="1331640" y="4365104"/>
            <a:ext cx="3777158" cy="461665"/>
          </a:xfrm>
          <a:prstGeom prst="rect">
            <a:avLst/>
          </a:prstGeom>
          <a:noFill/>
        </p:spPr>
        <p:txBody>
          <a:bodyPr wrap="square" rtlCol="0">
            <a:spAutoFit/>
          </a:bodyPr>
          <a:lstStyle/>
          <a:p>
            <a:r>
              <a:rPr lang="en-CA" dirty="0">
                <a:solidFill>
                  <a:srgbClr val="22228B"/>
                </a:solidFill>
                <a:latin typeface="Calibri" panose="020F0502020204030204" pitchFamily="34" charset="0"/>
              </a:rPr>
              <a:t>Water and livelihoods</a:t>
            </a:r>
          </a:p>
        </p:txBody>
      </p:sp>
      <p:sp>
        <p:nvSpPr>
          <p:cNvPr id="20" name="TextBox 19"/>
          <p:cNvSpPr txBox="1"/>
          <p:nvPr/>
        </p:nvSpPr>
        <p:spPr>
          <a:xfrm>
            <a:off x="4742766" y="4365104"/>
            <a:ext cx="3557279" cy="461665"/>
          </a:xfrm>
          <a:prstGeom prst="rect">
            <a:avLst/>
          </a:prstGeom>
          <a:noFill/>
        </p:spPr>
        <p:txBody>
          <a:bodyPr wrap="square" rtlCol="0">
            <a:spAutoFit/>
          </a:bodyPr>
          <a:lstStyle/>
          <a:p>
            <a:r>
              <a:rPr lang="en-CA" dirty="0">
                <a:solidFill>
                  <a:srgbClr val="22228B"/>
                </a:solidFill>
                <a:latin typeface="Calibri" panose="020F0502020204030204" pitchFamily="34" charset="0"/>
              </a:rPr>
              <a:t>Water- Energy-Food Nexus</a:t>
            </a:r>
          </a:p>
        </p:txBody>
      </p:sp>
      <p:sp>
        <p:nvSpPr>
          <p:cNvPr id="21" name="TextBox 20"/>
          <p:cNvSpPr txBox="1"/>
          <p:nvPr/>
        </p:nvSpPr>
        <p:spPr>
          <a:xfrm>
            <a:off x="5311165" y="3284984"/>
            <a:ext cx="3777158" cy="461665"/>
          </a:xfrm>
          <a:prstGeom prst="rect">
            <a:avLst/>
          </a:prstGeom>
          <a:noFill/>
        </p:spPr>
        <p:txBody>
          <a:bodyPr wrap="square" rtlCol="0">
            <a:spAutoFit/>
          </a:bodyPr>
          <a:lstStyle/>
          <a:p>
            <a:r>
              <a:rPr lang="en-CA" dirty="0">
                <a:solidFill>
                  <a:srgbClr val="22228B"/>
                </a:solidFill>
                <a:latin typeface="Calibri" panose="020F0502020204030204" pitchFamily="34" charset="0"/>
              </a:rPr>
              <a:t>Ecosystem Services</a:t>
            </a:r>
          </a:p>
        </p:txBody>
      </p:sp>
      <p:sp>
        <p:nvSpPr>
          <p:cNvPr id="22" name="TextBox 21"/>
          <p:cNvSpPr txBox="1"/>
          <p:nvPr/>
        </p:nvSpPr>
        <p:spPr>
          <a:xfrm>
            <a:off x="2771799" y="5168360"/>
            <a:ext cx="3014315" cy="461665"/>
          </a:xfrm>
          <a:prstGeom prst="rect">
            <a:avLst/>
          </a:prstGeom>
          <a:noFill/>
        </p:spPr>
        <p:txBody>
          <a:bodyPr wrap="square" rtlCol="0">
            <a:spAutoFit/>
          </a:bodyPr>
          <a:lstStyle/>
          <a:p>
            <a:r>
              <a:rPr lang="en-CA" dirty="0">
                <a:solidFill>
                  <a:srgbClr val="22228B"/>
                </a:solidFill>
                <a:latin typeface="Calibri" panose="020F0502020204030204" pitchFamily="34" charset="0"/>
              </a:rPr>
              <a:t>Water </a:t>
            </a:r>
            <a:r>
              <a:rPr lang="en-CA" dirty="0" smtClean="0">
                <a:solidFill>
                  <a:srgbClr val="22228B"/>
                </a:solidFill>
                <a:latin typeface="Calibri" panose="020F0502020204030204" pitchFamily="34" charset="0"/>
              </a:rPr>
              <a:t>infrastructure</a:t>
            </a:r>
            <a:endParaRPr lang="en-CA" dirty="0">
              <a:solidFill>
                <a:srgbClr val="22228B"/>
              </a:solidFill>
              <a:latin typeface="Calibri" panose="020F0502020204030204" pitchFamily="34" charset="0"/>
            </a:endParaRPr>
          </a:p>
        </p:txBody>
      </p:sp>
    </p:spTree>
    <p:extLst>
      <p:ext uri="{BB962C8B-B14F-4D97-AF65-F5344CB8AC3E}">
        <p14:creationId xmlns:p14="http://schemas.microsoft.com/office/powerpoint/2010/main" val="616273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74848" y="260350"/>
            <a:ext cx="8229600" cy="1143000"/>
          </a:xfrm>
        </p:spPr>
        <p:txBody>
          <a:bodyPr/>
          <a:lstStyle/>
          <a:p>
            <a:r>
              <a:rPr lang="en-US" altLang="en-US" sz="3200" b="1" kern="1200" dirty="0">
                <a:solidFill>
                  <a:schemeClr val="accent6">
                    <a:lumMod val="75000"/>
                  </a:schemeClr>
                </a:solidFill>
                <a:latin typeface="Calibri" pitchFamily="34" charset="0"/>
                <a:ea typeface="+mn-ea"/>
                <a:cs typeface="Calibri" pitchFamily="34" charset="0"/>
              </a:rPr>
              <a:t>Integrated Water Resource Management</a:t>
            </a:r>
          </a:p>
        </p:txBody>
      </p:sp>
      <p:sp>
        <p:nvSpPr>
          <p:cNvPr id="37895" name="Text Box 7"/>
          <p:cNvSpPr txBox="1">
            <a:spLocks noChangeArrowheads="1"/>
          </p:cNvSpPr>
          <p:nvPr/>
        </p:nvSpPr>
        <p:spPr bwMode="auto">
          <a:xfrm>
            <a:off x="3491880" y="5852246"/>
            <a:ext cx="5257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solidFill>
                  <a:srgbClr val="22228B"/>
                </a:solidFill>
                <a:latin typeface="Calibri" panose="020F0502020204030204" pitchFamily="34" charset="0"/>
              </a:rPr>
              <a:t>IWRM Briefing Note, Jun 2004, Policy Research Initiative, Govt. of Canada</a:t>
            </a:r>
          </a:p>
        </p:txBody>
      </p:sp>
      <p:sp>
        <p:nvSpPr>
          <p:cNvPr id="37896" name="Text Box 8"/>
          <p:cNvSpPr txBox="1">
            <a:spLocks noChangeArrowheads="1"/>
          </p:cNvSpPr>
          <p:nvPr/>
        </p:nvSpPr>
        <p:spPr bwMode="auto">
          <a:xfrm>
            <a:off x="395536" y="1412776"/>
            <a:ext cx="802798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22228B"/>
                </a:solidFill>
                <a:latin typeface="Calibri" panose="020F0502020204030204" pitchFamily="34" charset="0"/>
              </a:rPr>
              <a:t>“Integrated Water Resource Management integrates land use and water management at a watershed level to optimize economic, social and environmental outcomes simultaneously” </a:t>
            </a:r>
          </a:p>
          <a:p>
            <a:pPr>
              <a:spcBef>
                <a:spcPct val="25000"/>
              </a:spcBef>
            </a:pPr>
            <a:r>
              <a:rPr lang="en-US" altLang="en-US" dirty="0"/>
              <a:t>			</a:t>
            </a:r>
            <a:r>
              <a:rPr lang="en-US" altLang="en-US" sz="1200" dirty="0">
                <a:solidFill>
                  <a:srgbClr val="22228B"/>
                </a:solidFill>
                <a:latin typeface="Calibri" panose="020F0502020204030204" pitchFamily="34" charset="0"/>
              </a:rPr>
              <a:t>IWRM Briefing Note, Jun 2004, Policy Research Initiative, Govt. of Canada</a:t>
            </a:r>
            <a:endParaRPr lang="en-US" altLang="en-US" dirty="0">
              <a:solidFill>
                <a:srgbClr val="22228B"/>
              </a:solidFill>
              <a:latin typeface="Calibri" panose="020F0502020204030204" pitchFamily="34" charset="0"/>
            </a:endParaRPr>
          </a:p>
        </p:txBody>
      </p:sp>
      <p:sp>
        <p:nvSpPr>
          <p:cNvPr id="37897" name="Text Box 9"/>
          <p:cNvSpPr txBox="1">
            <a:spLocks noChangeArrowheads="1"/>
          </p:cNvSpPr>
          <p:nvPr/>
        </p:nvSpPr>
        <p:spPr bwMode="auto">
          <a:xfrm>
            <a:off x="395536" y="3252907"/>
            <a:ext cx="849694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rgbClr val="22228B"/>
                </a:solidFill>
                <a:latin typeface="Calibri" panose="020F0502020204030204" pitchFamily="34" charset="0"/>
              </a:rPr>
              <a:t>Key IWRM principles:</a:t>
            </a:r>
          </a:p>
          <a:p>
            <a:pPr>
              <a:spcBef>
                <a:spcPct val="50000"/>
              </a:spcBef>
              <a:buFontTx/>
              <a:buChar char="•"/>
            </a:pPr>
            <a:r>
              <a:rPr lang="en-US" altLang="en-US" dirty="0">
                <a:solidFill>
                  <a:srgbClr val="22228B"/>
                </a:solidFill>
                <a:latin typeface="Calibri" panose="020F0502020204030204" pitchFamily="34" charset="0"/>
              </a:rPr>
              <a:t>  Watershed as unit of water resource management</a:t>
            </a:r>
          </a:p>
          <a:p>
            <a:pPr>
              <a:spcBef>
                <a:spcPct val="50000"/>
              </a:spcBef>
              <a:buFontTx/>
              <a:buChar char="•"/>
            </a:pPr>
            <a:r>
              <a:rPr lang="en-US" altLang="en-US" dirty="0">
                <a:solidFill>
                  <a:srgbClr val="22228B"/>
                </a:solidFill>
                <a:latin typeface="Calibri" panose="020F0502020204030204" pitchFamily="34" charset="0"/>
              </a:rPr>
              <a:t>  Integration of land use, water use and stakeholder perspectives</a:t>
            </a:r>
          </a:p>
          <a:p>
            <a:pPr>
              <a:spcBef>
                <a:spcPct val="50000"/>
              </a:spcBef>
              <a:buFontTx/>
              <a:buChar char="•"/>
            </a:pPr>
            <a:r>
              <a:rPr lang="en-US" altLang="en-US" dirty="0">
                <a:solidFill>
                  <a:srgbClr val="22228B"/>
                </a:solidFill>
                <a:latin typeface="Calibri" panose="020F0502020204030204" pitchFamily="34" charset="0"/>
              </a:rPr>
              <a:t>  Economic</a:t>
            </a:r>
            <a:r>
              <a:rPr lang="en-US" altLang="en-US" dirty="0">
                <a:solidFill>
                  <a:srgbClr val="C00000"/>
                </a:solidFill>
                <a:latin typeface="Calibri" panose="020F0502020204030204" pitchFamily="34" charset="0"/>
              </a:rPr>
              <a:t> </a:t>
            </a:r>
            <a:r>
              <a:rPr lang="en-US" altLang="en-US" dirty="0">
                <a:solidFill>
                  <a:srgbClr val="22228B"/>
                </a:solidFill>
                <a:latin typeface="Calibri" panose="020F0502020204030204" pitchFamily="34" charset="0"/>
              </a:rPr>
              <a:t>Valuation of water to be integral part of management </a:t>
            </a:r>
          </a:p>
        </p:txBody>
      </p:sp>
    </p:spTree>
    <p:extLst>
      <p:ext uri="{BB962C8B-B14F-4D97-AF65-F5344CB8AC3E}">
        <p14:creationId xmlns:p14="http://schemas.microsoft.com/office/powerpoint/2010/main" val="3508390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26" name="Picture 2" descr="watershe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3568" y="659459"/>
            <a:ext cx="7902292" cy="5646338"/>
          </a:xfrm>
          <a:prstGeom prst="rect">
            <a:avLst/>
          </a:prstGeom>
          <a:noFill/>
          <a:extLst>
            <a:ext uri="{909E8E84-426E-40DD-AFC4-6F175D3DCCD1}">
              <a14:hiddenFill xmlns:a14="http://schemas.microsoft.com/office/drawing/2010/main">
                <a:solidFill>
                  <a:srgbClr val="FFFFFF"/>
                </a:solidFill>
              </a14:hiddenFill>
            </a:ext>
          </a:extLst>
        </p:spPr>
      </p:pic>
      <p:sp>
        <p:nvSpPr>
          <p:cNvPr id="922627" name="Rectangle 3"/>
          <p:cNvSpPr>
            <a:spLocks noGrp="1" noChangeArrowheads="1"/>
          </p:cNvSpPr>
          <p:nvPr>
            <p:ph type="title"/>
          </p:nvPr>
        </p:nvSpPr>
        <p:spPr>
          <a:xfrm>
            <a:off x="250825" y="44450"/>
            <a:ext cx="4464050" cy="1143000"/>
          </a:xfrm>
          <a:noFill/>
          <a:ln/>
        </p:spPr>
        <p:txBody>
          <a:bodyPr/>
          <a:lstStyle/>
          <a:p>
            <a:pPr algn="l"/>
            <a:r>
              <a:rPr lang="en-US" sz="2800" kern="1200" dirty="0">
                <a:solidFill>
                  <a:srgbClr val="464646"/>
                </a:solidFill>
              </a:rPr>
              <a:t>Functional </a:t>
            </a:r>
            <a:br>
              <a:rPr lang="en-US" sz="2800" kern="1200" dirty="0">
                <a:solidFill>
                  <a:srgbClr val="464646"/>
                </a:solidFill>
              </a:rPr>
            </a:br>
            <a:r>
              <a:rPr lang="en-US" sz="2800" kern="1200" dirty="0">
                <a:solidFill>
                  <a:srgbClr val="464646"/>
                </a:solidFill>
              </a:rPr>
              <a:t>Watershed</a:t>
            </a:r>
          </a:p>
        </p:txBody>
      </p:sp>
      <p:sp>
        <p:nvSpPr>
          <p:cNvPr id="922628" name="Text Box 4"/>
          <p:cNvSpPr txBox="1">
            <a:spLocks noChangeArrowheads="1"/>
          </p:cNvSpPr>
          <p:nvPr/>
        </p:nvSpPr>
        <p:spPr bwMode="auto">
          <a:xfrm>
            <a:off x="7667625" y="6597650"/>
            <a:ext cx="13652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800">
                <a:solidFill>
                  <a:srgbClr val="000000"/>
                </a:solidFill>
                <a:cs typeface="Arial" charset="0"/>
              </a:rPr>
              <a:t>© </a:t>
            </a:r>
            <a:r>
              <a:rPr lang="en-US" sz="800" i="1">
                <a:solidFill>
                  <a:srgbClr val="000000"/>
                </a:solidFill>
              </a:rPr>
              <a:t>Ducks Unlimited Canada</a:t>
            </a:r>
          </a:p>
        </p:txBody>
      </p:sp>
      <p:sp>
        <p:nvSpPr>
          <p:cNvPr id="922629" name="Text Box 5"/>
          <p:cNvSpPr txBox="1">
            <a:spLocks noChangeArrowheads="1"/>
          </p:cNvSpPr>
          <p:nvPr/>
        </p:nvSpPr>
        <p:spPr bwMode="auto">
          <a:xfrm>
            <a:off x="7486327" y="3429000"/>
            <a:ext cx="20542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dirty="0" smtClean="0">
                <a:solidFill>
                  <a:srgbClr val="000000"/>
                </a:solidFill>
                <a:latin typeface="Candara" pitchFamily="34" charset="0"/>
              </a:rPr>
              <a:t>Ecosystems impacted – reduced EGS</a:t>
            </a:r>
          </a:p>
        </p:txBody>
      </p:sp>
      <p:grpSp>
        <p:nvGrpSpPr>
          <p:cNvPr id="922630" name="Group 6"/>
          <p:cNvGrpSpPr>
            <a:grpSpLocks/>
          </p:cNvGrpSpPr>
          <p:nvPr/>
        </p:nvGrpSpPr>
        <p:grpSpPr bwMode="auto">
          <a:xfrm>
            <a:off x="135732" y="2996952"/>
            <a:ext cx="2563813" cy="3687766"/>
            <a:chOff x="-136" y="767"/>
            <a:chExt cx="1615" cy="2323"/>
          </a:xfrm>
        </p:grpSpPr>
        <p:sp>
          <p:nvSpPr>
            <p:cNvPr id="922631" name="Text Box 7"/>
            <p:cNvSpPr txBox="1">
              <a:spLocks noChangeArrowheads="1"/>
            </p:cNvSpPr>
            <p:nvPr/>
          </p:nvSpPr>
          <p:spPr bwMode="auto">
            <a:xfrm>
              <a:off x="-136" y="767"/>
              <a:ext cx="1134" cy="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5349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2000" b="1" dirty="0" smtClean="0">
                  <a:solidFill>
                    <a:srgbClr val="000000"/>
                  </a:solidFill>
                  <a:latin typeface="Candara" pitchFamily="34" charset="0"/>
                </a:rPr>
                <a:t>Ecosystems provide critical Environmental benefits (EGS)</a:t>
              </a:r>
              <a:endParaRPr lang="en-US" sz="1600" b="1" dirty="0">
                <a:solidFill>
                  <a:srgbClr val="000000"/>
                </a:solidFill>
                <a:latin typeface="Candara" pitchFamily="34" charset="0"/>
              </a:endParaRPr>
            </a:p>
          </p:txBody>
        </p:sp>
        <p:sp>
          <p:nvSpPr>
            <p:cNvPr id="922632" name="Text Box 8"/>
            <p:cNvSpPr txBox="1">
              <a:spLocks noChangeArrowheads="1"/>
            </p:cNvSpPr>
            <p:nvPr/>
          </p:nvSpPr>
          <p:spPr bwMode="auto">
            <a:xfrm>
              <a:off x="-58" y="1791"/>
              <a:ext cx="1537"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a:solidFill>
                    <a:schemeClr val="tx1"/>
                  </a:solidFill>
                  <a:latin typeface="Arial" charset="0"/>
                </a:defRPr>
              </a:lvl1pPr>
              <a:lvl2pPr marL="5349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0"/>
                </a:spcBef>
                <a:spcAft>
                  <a:spcPct val="0"/>
                </a:spcAft>
                <a:buFontTx/>
                <a:buChar char="•"/>
              </a:pPr>
              <a:r>
                <a:rPr lang="en-US" sz="1600" b="1" dirty="0" smtClean="0">
                  <a:solidFill>
                    <a:srgbClr val="000000"/>
                  </a:solidFill>
                  <a:latin typeface="Candara" pitchFamily="34" charset="0"/>
                </a:rPr>
                <a:t>Flood storage</a:t>
              </a:r>
            </a:p>
            <a:p>
              <a:pPr fontAlgn="base">
                <a:spcBef>
                  <a:spcPct val="0"/>
                </a:spcBef>
                <a:spcAft>
                  <a:spcPct val="0"/>
                </a:spcAft>
                <a:buFontTx/>
                <a:buChar char="•"/>
              </a:pPr>
              <a:r>
                <a:rPr lang="en-US" sz="1600" b="1" dirty="0" smtClean="0">
                  <a:solidFill>
                    <a:srgbClr val="000000"/>
                  </a:solidFill>
                  <a:latin typeface="Candara" pitchFamily="34" charset="0"/>
                </a:rPr>
                <a:t>Agricultural production</a:t>
              </a:r>
            </a:p>
            <a:p>
              <a:pPr fontAlgn="base">
                <a:spcBef>
                  <a:spcPct val="0"/>
                </a:spcBef>
                <a:spcAft>
                  <a:spcPct val="0"/>
                </a:spcAft>
                <a:buFontTx/>
                <a:buChar char="•"/>
              </a:pPr>
              <a:r>
                <a:rPr lang="en-US" sz="1600" b="1" dirty="0" smtClean="0">
                  <a:solidFill>
                    <a:srgbClr val="000000"/>
                  </a:solidFill>
                  <a:latin typeface="Candara" pitchFamily="34" charset="0"/>
                </a:rPr>
                <a:t>Drought resilience</a:t>
              </a:r>
            </a:p>
            <a:p>
              <a:pPr fontAlgn="base">
                <a:spcBef>
                  <a:spcPct val="0"/>
                </a:spcBef>
                <a:spcAft>
                  <a:spcPct val="0"/>
                </a:spcAft>
                <a:buFontTx/>
                <a:buChar char="•"/>
              </a:pPr>
              <a:r>
                <a:rPr lang="en-US" sz="1600" b="1" dirty="0" smtClean="0">
                  <a:solidFill>
                    <a:srgbClr val="000000"/>
                  </a:solidFill>
                  <a:latin typeface="Candara" pitchFamily="34" charset="0"/>
                </a:rPr>
                <a:t>Nutrient capture</a:t>
              </a:r>
            </a:p>
            <a:p>
              <a:pPr fontAlgn="base">
                <a:spcBef>
                  <a:spcPct val="0"/>
                </a:spcBef>
                <a:spcAft>
                  <a:spcPct val="0"/>
                </a:spcAft>
                <a:buFontTx/>
                <a:buChar char="•"/>
              </a:pPr>
              <a:r>
                <a:rPr lang="en-US" sz="1600" b="1" dirty="0" smtClean="0">
                  <a:solidFill>
                    <a:srgbClr val="000000"/>
                  </a:solidFill>
                  <a:latin typeface="Candara" pitchFamily="34" charset="0"/>
                </a:rPr>
                <a:t>Wildlife habitat</a:t>
              </a:r>
            </a:p>
            <a:p>
              <a:pPr fontAlgn="base">
                <a:spcBef>
                  <a:spcPct val="0"/>
                </a:spcBef>
                <a:spcAft>
                  <a:spcPct val="0"/>
                </a:spcAft>
                <a:buFontTx/>
                <a:buChar char="•"/>
              </a:pPr>
              <a:r>
                <a:rPr lang="en-US" sz="1600" b="1" dirty="0" smtClean="0">
                  <a:solidFill>
                    <a:srgbClr val="000000"/>
                  </a:solidFill>
                  <a:latin typeface="Candara" pitchFamily="34" charset="0"/>
                </a:rPr>
                <a:t>Biomass</a:t>
              </a:r>
            </a:p>
            <a:p>
              <a:pPr fontAlgn="base">
                <a:spcBef>
                  <a:spcPct val="0"/>
                </a:spcBef>
                <a:spcAft>
                  <a:spcPct val="0"/>
                </a:spcAft>
                <a:buFontTx/>
                <a:buChar char="•"/>
              </a:pPr>
              <a:r>
                <a:rPr lang="en-US" sz="1600" b="1" dirty="0" smtClean="0">
                  <a:solidFill>
                    <a:srgbClr val="000000"/>
                  </a:solidFill>
                  <a:latin typeface="Candara" pitchFamily="34" charset="0"/>
                </a:rPr>
                <a:t>Recreation</a:t>
              </a:r>
            </a:p>
            <a:p>
              <a:pPr fontAlgn="base">
                <a:spcBef>
                  <a:spcPct val="0"/>
                </a:spcBef>
                <a:spcAft>
                  <a:spcPct val="0"/>
                </a:spcAft>
                <a:buFontTx/>
                <a:buChar char="•"/>
              </a:pPr>
              <a:endParaRPr lang="en-US" sz="1600" b="1" dirty="0">
                <a:solidFill>
                  <a:srgbClr val="000000"/>
                </a:solidFill>
                <a:latin typeface="Candara" pitchFamily="34" charset="0"/>
              </a:endParaRPr>
            </a:p>
          </p:txBody>
        </p:sp>
      </p:grpSp>
      <p:sp>
        <p:nvSpPr>
          <p:cNvPr id="922633" name="AutoShape 9"/>
          <p:cNvSpPr>
            <a:spLocks noChangeArrowheads="1"/>
          </p:cNvSpPr>
          <p:nvPr/>
        </p:nvSpPr>
        <p:spPr bwMode="auto">
          <a:xfrm>
            <a:off x="4428256" y="2347987"/>
            <a:ext cx="3240088" cy="288925"/>
          </a:xfrm>
          <a:prstGeom prst="leftArrow">
            <a:avLst>
              <a:gd name="adj1" fmla="val 50000"/>
              <a:gd name="adj2" fmla="val 28035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CA" sz="1600">
              <a:solidFill>
                <a:srgbClr val="000000"/>
              </a:solidFill>
            </a:endParaRPr>
          </a:p>
        </p:txBody>
      </p:sp>
      <p:sp>
        <p:nvSpPr>
          <p:cNvPr id="922634" name="Freeform 10"/>
          <p:cNvSpPr>
            <a:spLocks/>
          </p:cNvSpPr>
          <p:nvPr/>
        </p:nvSpPr>
        <p:spPr bwMode="auto">
          <a:xfrm>
            <a:off x="1764606" y="1700808"/>
            <a:ext cx="2519362" cy="587375"/>
          </a:xfrm>
          <a:custGeom>
            <a:avLst/>
            <a:gdLst>
              <a:gd name="T0" fmla="*/ 0 w 1587"/>
              <a:gd name="T1" fmla="*/ 52 h 370"/>
              <a:gd name="T2" fmla="*/ 181 w 1587"/>
              <a:gd name="T3" fmla="*/ 52 h 370"/>
              <a:gd name="T4" fmla="*/ 272 w 1587"/>
              <a:gd name="T5" fmla="*/ 98 h 370"/>
              <a:gd name="T6" fmla="*/ 363 w 1587"/>
              <a:gd name="T7" fmla="*/ 98 h 370"/>
              <a:gd name="T8" fmla="*/ 454 w 1587"/>
              <a:gd name="T9" fmla="*/ 98 h 370"/>
              <a:gd name="T10" fmla="*/ 544 w 1587"/>
              <a:gd name="T11" fmla="*/ 98 h 370"/>
              <a:gd name="T12" fmla="*/ 590 w 1587"/>
              <a:gd name="T13" fmla="*/ 98 h 370"/>
              <a:gd name="T14" fmla="*/ 635 w 1587"/>
              <a:gd name="T15" fmla="*/ 52 h 370"/>
              <a:gd name="T16" fmla="*/ 680 w 1587"/>
              <a:gd name="T17" fmla="*/ 52 h 370"/>
              <a:gd name="T18" fmla="*/ 726 w 1587"/>
              <a:gd name="T19" fmla="*/ 7 h 370"/>
              <a:gd name="T20" fmla="*/ 771 w 1587"/>
              <a:gd name="T21" fmla="*/ 7 h 370"/>
              <a:gd name="T22" fmla="*/ 816 w 1587"/>
              <a:gd name="T23" fmla="*/ 7 h 370"/>
              <a:gd name="T24" fmla="*/ 862 w 1587"/>
              <a:gd name="T25" fmla="*/ 52 h 370"/>
              <a:gd name="T26" fmla="*/ 952 w 1587"/>
              <a:gd name="T27" fmla="*/ 143 h 370"/>
              <a:gd name="T28" fmla="*/ 952 w 1587"/>
              <a:gd name="T29" fmla="*/ 188 h 370"/>
              <a:gd name="T30" fmla="*/ 998 w 1587"/>
              <a:gd name="T31" fmla="*/ 279 h 370"/>
              <a:gd name="T32" fmla="*/ 1043 w 1587"/>
              <a:gd name="T33" fmla="*/ 325 h 370"/>
              <a:gd name="T34" fmla="*/ 1134 w 1587"/>
              <a:gd name="T35" fmla="*/ 370 h 370"/>
              <a:gd name="T36" fmla="*/ 1179 w 1587"/>
              <a:gd name="T37" fmla="*/ 325 h 370"/>
              <a:gd name="T38" fmla="*/ 1270 w 1587"/>
              <a:gd name="T39" fmla="*/ 279 h 370"/>
              <a:gd name="T40" fmla="*/ 1315 w 1587"/>
              <a:gd name="T41" fmla="*/ 234 h 370"/>
              <a:gd name="T42" fmla="*/ 1406 w 1587"/>
              <a:gd name="T43" fmla="*/ 188 h 370"/>
              <a:gd name="T44" fmla="*/ 1451 w 1587"/>
              <a:gd name="T45" fmla="*/ 188 h 370"/>
              <a:gd name="T46" fmla="*/ 1497 w 1587"/>
              <a:gd name="T47" fmla="*/ 188 h 370"/>
              <a:gd name="T48" fmla="*/ 1542 w 1587"/>
              <a:gd name="T49" fmla="*/ 234 h 370"/>
              <a:gd name="T50" fmla="*/ 1587 w 1587"/>
              <a:gd name="T51"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7" h="370">
                <a:moveTo>
                  <a:pt x="0" y="52"/>
                </a:moveTo>
                <a:cubicBezTo>
                  <a:pt x="68" y="48"/>
                  <a:pt x="136" y="44"/>
                  <a:pt x="181" y="52"/>
                </a:cubicBezTo>
                <a:cubicBezTo>
                  <a:pt x="226" y="60"/>
                  <a:pt x="242" y="90"/>
                  <a:pt x="272" y="98"/>
                </a:cubicBezTo>
                <a:cubicBezTo>
                  <a:pt x="302" y="106"/>
                  <a:pt x="333" y="98"/>
                  <a:pt x="363" y="98"/>
                </a:cubicBezTo>
                <a:cubicBezTo>
                  <a:pt x="393" y="98"/>
                  <a:pt x="424" y="98"/>
                  <a:pt x="454" y="98"/>
                </a:cubicBezTo>
                <a:cubicBezTo>
                  <a:pt x="484" y="98"/>
                  <a:pt x="521" y="98"/>
                  <a:pt x="544" y="98"/>
                </a:cubicBezTo>
                <a:cubicBezTo>
                  <a:pt x="567" y="98"/>
                  <a:pt x="575" y="106"/>
                  <a:pt x="590" y="98"/>
                </a:cubicBezTo>
                <a:cubicBezTo>
                  <a:pt x="605" y="90"/>
                  <a:pt x="620" y="60"/>
                  <a:pt x="635" y="52"/>
                </a:cubicBezTo>
                <a:cubicBezTo>
                  <a:pt x="650" y="44"/>
                  <a:pt x="665" y="59"/>
                  <a:pt x="680" y="52"/>
                </a:cubicBezTo>
                <a:cubicBezTo>
                  <a:pt x="695" y="45"/>
                  <a:pt x="711" y="14"/>
                  <a:pt x="726" y="7"/>
                </a:cubicBezTo>
                <a:cubicBezTo>
                  <a:pt x="741" y="0"/>
                  <a:pt x="756" y="7"/>
                  <a:pt x="771" y="7"/>
                </a:cubicBezTo>
                <a:cubicBezTo>
                  <a:pt x="786" y="7"/>
                  <a:pt x="801" y="0"/>
                  <a:pt x="816" y="7"/>
                </a:cubicBezTo>
                <a:cubicBezTo>
                  <a:pt x="831" y="14"/>
                  <a:pt x="839" y="29"/>
                  <a:pt x="862" y="52"/>
                </a:cubicBezTo>
                <a:cubicBezTo>
                  <a:pt x="885" y="75"/>
                  <a:pt x="937" y="120"/>
                  <a:pt x="952" y="143"/>
                </a:cubicBezTo>
                <a:cubicBezTo>
                  <a:pt x="967" y="166"/>
                  <a:pt x="944" y="165"/>
                  <a:pt x="952" y="188"/>
                </a:cubicBezTo>
                <a:cubicBezTo>
                  <a:pt x="960" y="211"/>
                  <a:pt x="983" y="256"/>
                  <a:pt x="998" y="279"/>
                </a:cubicBezTo>
                <a:cubicBezTo>
                  <a:pt x="1013" y="302"/>
                  <a:pt x="1020" y="310"/>
                  <a:pt x="1043" y="325"/>
                </a:cubicBezTo>
                <a:cubicBezTo>
                  <a:pt x="1066" y="340"/>
                  <a:pt x="1111" y="370"/>
                  <a:pt x="1134" y="370"/>
                </a:cubicBezTo>
                <a:cubicBezTo>
                  <a:pt x="1157" y="370"/>
                  <a:pt x="1156" y="340"/>
                  <a:pt x="1179" y="325"/>
                </a:cubicBezTo>
                <a:cubicBezTo>
                  <a:pt x="1202" y="310"/>
                  <a:pt x="1247" y="294"/>
                  <a:pt x="1270" y="279"/>
                </a:cubicBezTo>
                <a:cubicBezTo>
                  <a:pt x="1293" y="264"/>
                  <a:pt x="1292" y="249"/>
                  <a:pt x="1315" y="234"/>
                </a:cubicBezTo>
                <a:cubicBezTo>
                  <a:pt x="1338" y="219"/>
                  <a:pt x="1383" y="196"/>
                  <a:pt x="1406" y="188"/>
                </a:cubicBezTo>
                <a:cubicBezTo>
                  <a:pt x="1429" y="180"/>
                  <a:pt x="1436" y="188"/>
                  <a:pt x="1451" y="188"/>
                </a:cubicBezTo>
                <a:cubicBezTo>
                  <a:pt x="1466" y="188"/>
                  <a:pt x="1482" y="180"/>
                  <a:pt x="1497" y="188"/>
                </a:cubicBezTo>
                <a:cubicBezTo>
                  <a:pt x="1512" y="196"/>
                  <a:pt x="1527" y="226"/>
                  <a:pt x="1542" y="234"/>
                </a:cubicBezTo>
                <a:cubicBezTo>
                  <a:pt x="1557" y="242"/>
                  <a:pt x="1572" y="238"/>
                  <a:pt x="1587" y="234"/>
                </a:cubicBezTo>
              </a:path>
            </a:pathLst>
          </a:custGeom>
          <a:noFill/>
          <a:ln w="50800">
            <a:solidFill>
              <a:srgbClr val="FF0000"/>
            </a:solidFill>
            <a:round/>
            <a:headEnd/>
            <a:tailEnd type="triangl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CA" sz="1600">
              <a:solidFill>
                <a:srgbClr val="000000"/>
              </a:solidFill>
            </a:endParaRPr>
          </a:p>
        </p:txBody>
      </p:sp>
      <p:pic>
        <p:nvPicPr>
          <p:cNvPr id="922635" name="Picture 11" descr="wetl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668" y="1258888"/>
            <a:ext cx="1872903" cy="1694094"/>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922636" name="Picture 12" descr="culvert155"/>
          <p:cNvPicPr>
            <a:picLocks noChangeAspect="1" noChangeArrowheads="1"/>
          </p:cNvPicPr>
          <p:nvPr/>
        </p:nvPicPr>
        <p:blipFill>
          <a:blip r:embed="rId5" cstate="email">
            <a:lum bright="10000" contrast="10000"/>
            <a:extLst>
              <a:ext uri="{28A0092B-C50C-407E-A947-70E740481C1C}">
                <a14:useLocalDpi xmlns:a14="http://schemas.microsoft.com/office/drawing/2010/main"/>
              </a:ext>
            </a:extLst>
          </a:blip>
          <a:srcRect/>
          <a:stretch>
            <a:fillRect/>
          </a:stretch>
        </p:blipFill>
        <p:spPr bwMode="auto">
          <a:xfrm>
            <a:off x="6715571" y="1341438"/>
            <a:ext cx="2320925" cy="15160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22637" name="Rectangle 13"/>
          <p:cNvSpPr>
            <a:spLocks noChangeArrowheads="1"/>
          </p:cNvSpPr>
          <p:nvPr/>
        </p:nvSpPr>
        <p:spPr bwMode="auto">
          <a:xfrm>
            <a:off x="4500563" y="115888"/>
            <a:ext cx="44640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fontAlgn="base">
              <a:spcBef>
                <a:spcPct val="0"/>
              </a:spcBef>
              <a:spcAft>
                <a:spcPct val="0"/>
              </a:spcAft>
            </a:pPr>
            <a:r>
              <a:rPr lang="en-US" sz="2800" b="1" dirty="0">
                <a:solidFill>
                  <a:srgbClr val="464646"/>
                </a:solidFill>
                <a:latin typeface="+mj-lt"/>
                <a:ea typeface="+mj-ea"/>
                <a:cs typeface="+mj-cs"/>
              </a:rPr>
              <a:t>Dysfunctional </a:t>
            </a:r>
          </a:p>
          <a:p>
            <a:pPr algn="r" fontAlgn="base">
              <a:spcBef>
                <a:spcPct val="0"/>
              </a:spcBef>
              <a:spcAft>
                <a:spcPct val="0"/>
              </a:spcAft>
            </a:pPr>
            <a:r>
              <a:rPr lang="en-US" sz="2800" b="1" dirty="0">
                <a:solidFill>
                  <a:srgbClr val="464646"/>
                </a:solidFill>
                <a:latin typeface="+mj-lt"/>
                <a:ea typeface="+mj-ea"/>
                <a:cs typeface="+mj-cs"/>
              </a:rPr>
              <a:t>Watershed</a:t>
            </a:r>
          </a:p>
        </p:txBody>
      </p:sp>
      <p:sp>
        <p:nvSpPr>
          <p:cNvPr id="15" name="Text Box 8"/>
          <p:cNvSpPr txBox="1">
            <a:spLocks noChangeArrowheads="1"/>
          </p:cNvSpPr>
          <p:nvPr/>
        </p:nvSpPr>
        <p:spPr bwMode="auto">
          <a:xfrm>
            <a:off x="7623774" y="4440014"/>
            <a:ext cx="15567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a:solidFill>
                  <a:schemeClr val="tx1"/>
                </a:solidFill>
                <a:latin typeface="Arial" charset="0"/>
              </a:defRPr>
            </a:lvl1pPr>
            <a:lvl2pPr marL="5349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7800" indent="-177800" fontAlgn="base">
              <a:spcBef>
                <a:spcPct val="0"/>
              </a:spcBef>
              <a:spcAft>
                <a:spcPct val="0"/>
              </a:spcAft>
              <a:buFontTx/>
              <a:buChar char="•"/>
            </a:pPr>
            <a:r>
              <a:rPr lang="en-US" sz="1600" b="1" dirty="0" smtClean="0">
                <a:solidFill>
                  <a:srgbClr val="000000"/>
                </a:solidFill>
                <a:latin typeface="Candara" pitchFamily="34" charset="0"/>
              </a:rPr>
              <a:t>Natural </a:t>
            </a:r>
            <a:r>
              <a:rPr lang="en-US" sz="1600" b="1" dirty="0">
                <a:solidFill>
                  <a:srgbClr val="000000"/>
                </a:solidFill>
                <a:latin typeface="Candara" pitchFamily="34" charset="0"/>
              </a:rPr>
              <a:t>buffers </a:t>
            </a:r>
            <a:r>
              <a:rPr lang="en-US" sz="1600" b="1" dirty="0" smtClean="0">
                <a:solidFill>
                  <a:srgbClr val="000000"/>
                </a:solidFill>
                <a:latin typeface="Candara" pitchFamily="34" charset="0"/>
              </a:rPr>
              <a:t>gone or severely degraded</a:t>
            </a:r>
            <a:endParaRPr lang="en-US" sz="1600" b="1" dirty="0">
              <a:solidFill>
                <a:srgbClr val="000000"/>
              </a:solidFill>
              <a:latin typeface="Candara" pitchFamily="34" charset="0"/>
            </a:endParaRPr>
          </a:p>
        </p:txBody>
      </p:sp>
      <p:pic>
        <p:nvPicPr>
          <p:cNvPr id="16" name="Picture 15" descr="C:\Users\kclark\Desktop\IISD_Report_Footer.png"/>
          <p:cNvPicPr/>
          <p:nvPr/>
        </p:nvPicPr>
        <p:blipFill rotWithShape="1">
          <a:blip r:embed="rId6" cstate="email">
            <a:extLst>
              <a:ext uri="{28A0092B-C50C-407E-A947-70E740481C1C}">
                <a14:useLocalDpi xmlns:a14="http://schemas.microsoft.com/office/drawing/2010/main"/>
              </a:ext>
            </a:extLst>
          </a:blip>
          <a:srcRect/>
          <a:stretch/>
        </p:blipFill>
        <p:spPr bwMode="auto">
          <a:xfrm>
            <a:off x="0" y="6004048"/>
            <a:ext cx="9144000" cy="1385392"/>
          </a:xfrm>
          <a:prstGeom prst="rect">
            <a:avLst/>
          </a:prstGeom>
          <a:noFill/>
          <a:ln>
            <a:noFill/>
          </a:ln>
        </p:spPr>
      </p:pic>
    </p:spTree>
    <p:extLst>
      <p:ext uri="{BB962C8B-B14F-4D97-AF65-F5344CB8AC3E}">
        <p14:creationId xmlns:p14="http://schemas.microsoft.com/office/powerpoint/2010/main" val="135497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635"/>
                                        </p:tgtEl>
                                        <p:attrNameLst>
                                          <p:attrName>style.visibility</p:attrName>
                                        </p:attrNameLst>
                                      </p:cBhvr>
                                      <p:to>
                                        <p:strVal val="visible"/>
                                      </p:to>
                                    </p:set>
                                    <p:animEffect transition="in" filter="fade">
                                      <p:cBhvr>
                                        <p:cTn id="7" dur="500"/>
                                        <p:tgtEl>
                                          <p:spTgt spid="922635"/>
                                        </p:tgtEl>
                                      </p:cBhvr>
                                    </p:animEffect>
                                  </p:childTnLst>
                                </p:cTn>
                              </p:par>
                              <p:par>
                                <p:cTn id="8" presetID="10" presetClass="entr" presetSubtype="0" fill="hold" nodeType="withEffect">
                                  <p:stCondLst>
                                    <p:cond delay="0"/>
                                  </p:stCondLst>
                                  <p:childTnLst>
                                    <p:set>
                                      <p:cBhvr>
                                        <p:cTn id="9" dur="1" fill="hold">
                                          <p:stCondLst>
                                            <p:cond delay="0"/>
                                          </p:stCondLst>
                                        </p:cTn>
                                        <p:tgtEl>
                                          <p:spTgt spid="922630"/>
                                        </p:tgtEl>
                                        <p:attrNameLst>
                                          <p:attrName>style.visibility</p:attrName>
                                        </p:attrNameLst>
                                      </p:cBhvr>
                                      <p:to>
                                        <p:strVal val="visible"/>
                                      </p:to>
                                    </p:set>
                                    <p:animEffect transition="in" filter="fade">
                                      <p:cBhvr>
                                        <p:cTn id="10" dur="500"/>
                                        <p:tgtEl>
                                          <p:spTgt spid="92263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22634"/>
                                        </p:tgtEl>
                                        <p:attrNameLst>
                                          <p:attrName>style.visibility</p:attrName>
                                        </p:attrNameLst>
                                      </p:cBhvr>
                                      <p:to>
                                        <p:strVal val="visible"/>
                                      </p:to>
                                    </p:set>
                                    <p:animEffect transition="in" filter="wipe(left)">
                                      <p:cBhvr>
                                        <p:cTn id="14" dur="500"/>
                                        <p:tgtEl>
                                          <p:spTgt spid="9226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22636"/>
                                        </p:tgtEl>
                                        <p:attrNameLst>
                                          <p:attrName>style.visibility</p:attrName>
                                        </p:attrNameLst>
                                      </p:cBhvr>
                                      <p:to>
                                        <p:strVal val="visible"/>
                                      </p:to>
                                    </p:set>
                                    <p:animEffect transition="in" filter="fade">
                                      <p:cBhvr>
                                        <p:cTn id="19" dur="500"/>
                                        <p:tgtEl>
                                          <p:spTgt spid="9226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2629"/>
                                        </p:tgtEl>
                                        <p:attrNameLst>
                                          <p:attrName>style.visibility</p:attrName>
                                        </p:attrNameLst>
                                      </p:cBhvr>
                                      <p:to>
                                        <p:strVal val="visible"/>
                                      </p:to>
                                    </p:set>
                                    <p:animEffect transition="in" filter="fade">
                                      <p:cBhvr>
                                        <p:cTn id="22" dur="500"/>
                                        <p:tgtEl>
                                          <p:spTgt spid="9226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nodeType="afterGroup">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922633"/>
                                        </p:tgtEl>
                                        <p:attrNameLst>
                                          <p:attrName>style.visibility</p:attrName>
                                        </p:attrNameLst>
                                      </p:cBhvr>
                                      <p:to>
                                        <p:strVal val="visible"/>
                                      </p:to>
                                    </p:set>
                                    <p:animEffect transition="in" filter="wipe(right)">
                                      <p:cBhvr>
                                        <p:cTn id="29" dur="500"/>
                                        <p:tgtEl>
                                          <p:spTgt spid="922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9" grpId="0"/>
      <p:bldP spid="922633" grpId="0" animBg="1"/>
      <p:bldP spid="92263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1027" name="Picture 3" descr="C:\Users\rgrosshans\Pictures\bio_f2_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5936" y="2322751"/>
            <a:ext cx="4763334" cy="38986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grosshans\Pictures\bioeconomy.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1560" y="2312720"/>
            <a:ext cx="3096344" cy="37785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kclark\Desktop\IISD_Report_Footer.png"/>
          <p:cNvPicPr/>
          <p:nvPr/>
        </p:nvPicPr>
        <p:blipFill rotWithShape="1">
          <a:blip r:embed="rId4" cstate="email">
            <a:extLst>
              <a:ext uri="{28A0092B-C50C-407E-A947-70E740481C1C}">
                <a14:useLocalDpi xmlns:a14="http://schemas.microsoft.com/office/drawing/2010/main"/>
              </a:ext>
            </a:extLst>
          </a:blip>
          <a:srcRect/>
          <a:stretch/>
        </p:blipFill>
        <p:spPr bwMode="auto">
          <a:xfrm>
            <a:off x="0" y="6004048"/>
            <a:ext cx="9144000" cy="1385392"/>
          </a:xfrm>
          <a:prstGeom prst="rect">
            <a:avLst/>
          </a:prstGeom>
          <a:noFill/>
          <a:ln>
            <a:noFill/>
          </a:ln>
        </p:spPr>
      </p:pic>
      <p:sp>
        <p:nvSpPr>
          <p:cNvPr id="6" name="TextBox 5"/>
          <p:cNvSpPr txBox="1"/>
          <p:nvPr/>
        </p:nvSpPr>
        <p:spPr>
          <a:xfrm>
            <a:off x="179512" y="260648"/>
            <a:ext cx="8712968" cy="2062103"/>
          </a:xfrm>
          <a:prstGeom prst="rect">
            <a:avLst/>
          </a:prstGeom>
          <a:noFill/>
        </p:spPr>
        <p:txBody>
          <a:bodyPr wrap="square" rtlCol="0">
            <a:spAutoFit/>
          </a:bodyPr>
          <a:lstStyle/>
          <a:p>
            <a:r>
              <a:rPr lang="en-CA" sz="3200" b="1" dirty="0">
                <a:solidFill>
                  <a:srgbClr val="464646"/>
                </a:solidFill>
                <a:effectLst>
                  <a:outerShdw blurRad="50800" dist="38100" dir="2700000" algn="tl" rotWithShape="0">
                    <a:prstClr val="black">
                      <a:alpha val="40000"/>
                    </a:prstClr>
                  </a:outerShdw>
                </a:effectLst>
                <a:latin typeface="Century Gothic" pitchFamily="34" charset="0"/>
              </a:rPr>
              <a:t>What is the </a:t>
            </a:r>
            <a:r>
              <a:rPr lang="en-CA" sz="3200" b="1" dirty="0" err="1">
                <a:solidFill>
                  <a:srgbClr val="464646"/>
                </a:solidFill>
                <a:effectLst>
                  <a:outerShdw blurRad="50800" dist="38100" dir="2700000" algn="tl" rotWithShape="0">
                    <a:prstClr val="black">
                      <a:alpha val="40000"/>
                    </a:prstClr>
                  </a:outerShdw>
                </a:effectLst>
                <a:latin typeface="Century Gothic" pitchFamily="34" charset="0"/>
              </a:rPr>
              <a:t>Bioeconomy</a:t>
            </a:r>
            <a:r>
              <a:rPr lang="en-CA" sz="3200" b="1" dirty="0">
                <a:solidFill>
                  <a:srgbClr val="464646"/>
                </a:solidFill>
                <a:effectLst>
                  <a:outerShdw blurRad="50800" dist="38100" dir="2700000" algn="tl" rotWithShape="0">
                    <a:prstClr val="black">
                      <a:alpha val="40000"/>
                    </a:prstClr>
                  </a:outerShdw>
                </a:effectLst>
                <a:latin typeface="Century Gothic" pitchFamily="34" charset="0"/>
              </a:rPr>
              <a:t>?</a:t>
            </a:r>
          </a:p>
          <a:p>
            <a:endParaRPr lang="en-CA" sz="2400" dirty="0" smtClean="0">
              <a:solidFill>
                <a:prstClr val="black"/>
              </a:solidFill>
            </a:endParaRPr>
          </a:p>
          <a:p>
            <a:r>
              <a:rPr lang="en-CA" sz="2400" dirty="0" smtClean="0">
                <a:solidFill>
                  <a:prstClr val="black"/>
                </a:solidFill>
              </a:rPr>
              <a:t>The </a:t>
            </a:r>
            <a:r>
              <a:rPr lang="en-CA" sz="2400" dirty="0" err="1">
                <a:solidFill>
                  <a:prstClr val="black"/>
                </a:solidFill>
              </a:rPr>
              <a:t>bioeconomy</a:t>
            </a:r>
            <a:r>
              <a:rPr lang="en-CA" sz="2400" dirty="0">
                <a:solidFill>
                  <a:prstClr val="black"/>
                </a:solidFill>
              </a:rPr>
              <a:t> encompasses the </a:t>
            </a:r>
            <a:r>
              <a:rPr lang="en-CA" sz="2400" b="1" dirty="0" smtClean="0">
                <a:solidFill>
                  <a:prstClr val="black"/>
                </a:solidFill>
              </a:rPr>
              <a:t>use </a:t>
            </a:r>
            <a:r>
              <a:rPr lang="en-CA" sz="2400" b="1" dirty="0">
                <a:solidFill>
                  <a:prstClr val="black"/>
                </a:solidFill>
              </a:rPr>
              <a:t>of renewable biological resources and their conversion into food, feed, bio-based products and bioenergy</a:t>
            </a:r>
            <a:r>
              <a:rPr lang="en-CA" sz="2400" dirty="0">
                <a:solidFill>
                  <a:prstClr val="black"/>
                </a:solidFill>
              </a:rPr>
              <a:t> via innovative and efficient </a:t>
            </a:r>
            <a:r>
              <a:rPr lang="en-CA" sz="2400" dirty="0" smtClean="0">
                <a:solidFill>
                  <a:prstClr val="black"/>
                </a:solidFill>
              </a:rPr>
              <a:t>technologies.</a:t>
            </a:r>
            <a:endParaRPr lang="en-CA" sz="2400" dirty="0">
              <a:solidFill>
                <a:prstClr val="black"/>
              </a:solidFill>
            </a:endParaRPr>
          </a:p>
        </p:txBody>
      </p:sp>
    </p:spTree>
    <p:extLst>
      <p:ext uri="{BB962C8B-B14F-4D97-AF65-F5344CB8AC3E}">
        <p14:creationId xmlns:p14="http://schemas.microsoft.com/office/powerpoint/2010/main" val="518483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1804" y="0"/>
            <a:ext cx="8100392" cy="688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4099" name="Rectangle 3"/>
          <p:cNvSpPr>
            <a:spLocks noChangeArrowheads="1"/>
          </p:cNvSpPr>
          <p:nvPr/>
        </p:nvSpPr>
        <p:spPr bwMode="auto">
          <a:xfrm>
            <a:off x="0" y="1404938"/>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n-US">
              <a:solidFill>
                <a:srgbClr val="000000"/>
              </a:solidFill>
              <a:cs typeface="Arial" pitchFamily="34" charset="0"/>
            </a:endParaRPr>
          </a:p>
        </p:txBody>
      </p:sp>
      <p:sp>
        <p:nvSpPr>
          <p:cNvPr id="644100" name="Rectangle 4"/>
          <p:cNvSpPr>
            <a:spLocks noChangeArrowheads="1"/>
          </p:cNvSpPr>
          <p:nvPr/>
        </p:nvSpPr>
        <p:spPr bwMode="auto">
          <a:xfrm>
            <a:off x="0" y="5453063"/>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n-US">
              <a:solidFill>
                <a:srgbClr val="000000"/>
              </a:solidFill>
              <a:cs typeface="Arial" pitchFamily="34" charset="0"/>
            </a:endParaRPr>
          </a:p>
        </p:txBody>
      </p:sp>
      <p:sp>
        <p:nvSpPr>
          <p:cNvPr id="644101" name="Rectangle 5"/>
          <p:cNvSpPr>
            <a:spLocks noChangeArrowheads="1"/>
          </p:cNvSpPr>
          <p:nvPr/>
        </p:nvSpPr>
        <p:spPr bwMode="auto">
          <a:xfrm>
            <a:off x="0" y="2178050"/>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n-US">
              <a:solidFill>
                <a:srgbClr val="000000"/>
              </a:solidFill>
              <a:cs typeface="Arial" pitchFamily="34" charset="0"/>
            </a:endParaRPr>
          </a:p>
        </p:txBody>
      </p:sp>
      <p:sp>
        <p:nvSpPr>
          <p:cNvPr id="644144" name="Rectangle 48"/>
          <p:cNvSpPr>
            <a:spLocks noChangeArrowheads="1"/>
          </p:cNvSpPr>
          <p:nvPr/>
        </p:nvSpPr>
        <p:spPr bwMode="auto">
          <a:xfrm>
            <a:off x="0" y="4679950"/>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n-US">
              <a:solidFill>
                <a:srgbClr val="000000"/>
              </a:solidFill>
              <a:cs typeface="Arial" pitchFamily="34" charset="0"/>
            </a:endParaRPr>
          </a:p>
        </p:txBody>
      </p:sp>
      <p:sp>
        <p:nvSpPr>
          <p:cNvPr id="11" name="Title 2"/>
          <p:cNvSpPr>
            <a:spLocks noGrp="1"/>
          </p:cNvSpPr>
          <p:nvPr>
            <p:ph type="title"/>
          </p:nvPr>
        </p:nvSpPr>
        <p:spPr>
          <a:xfrm>
            <a:off x="559846" y="476672"/>
            <a:ext cx="6048672" cy="724842"/>
          </a:xfrm>
        </p:spPr>
        <p:txBody>
          <a:bodyPr>
            <a:normAutofit fontScale="90000"/>
          </a:bodyPr>
          <a:lstStyle/>
          <a:p>
            <a:pPr marL="712788" indent="-712788" algn="l"/>
            <a:r>
              <a:rPr lang="en-CA" sz="3200" kern="1200" dirty="0" smtClean="0">
                <a:solidFill>
                  <a:schemeClr val="bg1"/>
                </a:solidFill>
                <a:effectLst>
                  <a:outerShdw blurRad="50800" dist="38100" dir="2700000" algn="tl" rotWithShape="0">
                    <a:prstClr val="black">
                      <a:alpha val="40000"/>
                    </a:prstClr>
                  </a:outerShdw>
                </a:effectLst>
                <a:latin typeface="Century Gothic" pitchFamily="34" charset="0"/>
              </a:rPr>
              <a:t>The Lake Winnipeg Watershed</a:t>
            </a:r>
            <a:br>
              <a:rPr lang="en-CA" sz="3200" kern="1200" dirty="0" smtClean="0">
                <a:solidFill>
                  <a:schemeClr val="bg1"/>
                </a:solidFill>
                <a:effectLst>
                  <a:outerShdw blurRad="50800" dist="38100" dir="2700000" algn="tl" rotWithShape="0">
                    <a:prstClr val="black">
                      <a:alpha val="40000"/>
                    </a:prstClr>
                  </a:outerShdw>
                </a:effectLst>
                <a:latin typeface="Century Gothic" pitchFamily="34" charset="0"/>
              </a:rPr>
            </a:br>
            <a:r>
              <a:rPr lang="en-CA" sz="3200" i="1" kern="1200" dirty="0" smtClean="0">
                <a:solidFill>
                  <a:schemeClr val="bg1"/>
                </a:solidFill>
                <a:effectLst>
                  <a:outerShdw blurRad="50800" dist="38100" dir="2700000" algn="tl" rotWithShape="0">
                    <a:prstClr val="black">
                      <a:alpha val="40000"/>
                    </a:prstClr>
                  </a:outerShdw>
                </a:effectLst>
                <a:latin typeface="Century Gothic" pitchFamily="34" charset="0"/>
              </a:rPr>
              <a:t>a large and complicated ecosystem</a:t>
            </a:r>
            <a:endParaRPr lang="en-CA" sz="3200" i="1" kern="1200" dirty="0">
              <a:solidFill>
                <a:schemeClr val="bg1"/>
              </a:solidFill>
              <a:effectLst>
                <a:outerShdw blurRad="50800" dist="38100" dir="2700000" algn="tl" rotWithShape="0">
                  <a:prstClr val="black">
                    <a:alpha val="40000"/>
                  </a:prstClr>
                </a:outerShdw>
              </a:effectLst>
              <a:latin typeface="Century Gothic" pitchFamily="34" charset="0"/>
            </a:endParaRPr>
          </a:p>
        </p:txBody>
      </p:sp>
      <p:pic>
        <p:nvPicPr>
          <p:cNvPr id="8" name="Picture 5" descr="algae on lake winni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00" y="908720"/>
            <a:ext cx="2653442" cy="1989410"/>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3" descr="C:\Users\rgrosshans\Pictures\flood waters MB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504" y="3809509"/>
            <a:ext cx="3913039" cy="2934505"/>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02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50000">
              <a:schemeClr val="bg1">
                <a:lumMod val="95000"/>
              </a:schemeClr>
            </a:gs>
            <a:gs pos="100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7829"/>
            <a:ext cx="6264696" cy="5256584"/>
          </a:xfrm>
        </p:spPr>
        <p:txBody>
          <a:bodyPr>
            <a:noAutofit/>
          </a:bodyPr>
          <a:lstStyle/>
          <a:p>
            <a:pPr>
              <a:buClr>
                <a:schemeClr val="tx1"/>
              </a:buClr>
              <a:buSzPct val="120000"/>
              <a:buFont typeface="Arial" pitchFamily="34" charset="0"/>
              <a:buChar char="•"/>
            </a:pPr>
            <a:r>
              <a:rPr lang="en-US" sz="2400" kern="1200" dirty="0" smtClean="0">
                <a:latin typeface="Calibri" pitchFamily="34" charset="0"/>
                <a:cs typeface="Calibri" pitchFamily="34" charset="0"/>
              </a:rPr>
              <a:t>Lake Winnipeg - one of the most eutrophic large lakes in the world</a:t>
            </a:r>
          </a:p>
          <a:p>
            <a:pPr>
              <a:buClr>
                <a:schemeClr val="tx1"/>
              </a:buClr>
              <a:buSzPct val="120000"/>
              <a:buFont typeface="Arial" pitchFamily="34" charset="0"/>
              <a:buChar char="•"/>
            </a:pPr>
            <a:endParaRPr lang="en-US" sz="1200" kern="1200" dirty="0" smtClean="0">
              <a:latin typeface="Calibri" pitchFamily="34" charset="0"/>
              <a:cs typeface="Calibri" pitchFamily="34" charset="0"/>
            </a:endParaRPr>
          </a:p>
          <a:p>
            <a:pPr>
              <a:buClr>
                <a:schemeClr val="tx1"/>
              </a:buClr>
              <a:buSzPct val="120000"/>
              <a:buFont typeface="Arial" pitchFamily="34" charset="0"/>
              <a:buChar char="•"/>
            </a:pPr>
            <a:r>
              <a:rPr lang="en-US" sz="2400" kern="1200" dirty="0" smtClean="0">
                <a:latin typeface="Calibri" pitchFamily="34" charset="0"/>
                <a:cs typeface="Calibri" pitchFamily="34" charset="0"/>
              </a:rPr>
              <a:t>Flooding </a:t>
            </a:r>
            <a:r>
              <a:rPr lang="en-US" sz="2400" kern="1200" dirty="0">
                <a:latin typeface="Calibri" pitchFamily="34" charset="0"/>
                <a:cs typeface="Calibri" pitchFamily="34" charset="0"/>
              </a:rPr>
              <a:t>and nutrient </a:t>
            </a:r>
            <a:r>
              <a:rPr lang="en-US" sz="2400" kern="1200" dirty="0" smtClean="0">
                <a:latin typeface="Calibri" pitchFamily="34" charset="0"/>
                <a:cs typeface="Calibri" pitchFamily="34" charset="0"/>
              </a:rPr>
              <a:t>management issues </a:t>
            </a:r>
            <a:r>
              <a:rPr lang="en-US" sz="2400" kern="1200" dirty="0" smtClean="0">
                <a:latin typeface="Calibri" pitchFamily="34" charset="0"/>
                <a:cs typeface="Arial" charset="0"/>
              </a:rPr>
              <a:t>provide economic </a:t>
            </a:r>
            <a:r>
              <a:rPr lang="en-US" sz="2400" kern="1200" dirty="0">
                <a:latin typeface="Calibri" pitchFamily="34" charset="0"/>
                <a:cs typeface="Arial" charset="0"/>
              </a:rPr>
              <a:t>opportunity through innovative </a:t>
            </a:r>
            <a:r>
              <a:rPr lang="en-US" sz="2400" kern="1200" dirty="0" smtClean="0">
                <a:latin typeface="Calibri" pitchFamily="34" charset="0"/>
                <a:cs typeface="Arial" charset="0"/>
              </a:rPr>
              <a:t>solutions</a:t>
            </a:r>
          </a:p>
          <a:p>
            <a:pPr lvl="1">
              <a:buClr>
                <a:schemeClr val="tx1"/>
              </a:buClr>
              <a:buSzPct val="120000"/>
              <a:buFont typeface="Arial" pitchFamily="34" charset="0"/>
              <a:buChar char="•"/>
            </a:pPr>
            <a:r>
              <a:rPr lang="en-CA" sz="2400" kern="1200" dirty="0" smtClean="0">
                <a:latin typeface="Calibri" pitchFamily="34" charset="0"/>
                <a:cs typeface="Arial" charset="0"/>
              </a:rPr>
              <a:t>Surface water management</a:t>
            </a:r>
          </a:p>
          <a:p>
            <a:pPr lvl="1">
              <a:buClr>
                <a:schemeClr val="tx1"/>
              </a:buClr>
              <a:buSzPct val="120000"/>
              <a:buFont typeface="Arial" pitchFamily="34" charset="0"/>
              <a:buChar char="•"/>
            </a:pPr>
            <a:r>
              <a:rPr lang="en-US" sz="2400" kern="1200" dirty="0" smtClean="0">
                <a:latin typeface="Calibri" pitchFamily="34" charset="0"/>
                <a:cs typeface="Arial" charset="0"/>
              </a:rPr>
              <a:t>Phosphorus </a:t>
            </a:r>
            <a:r>
              <a:rPr lang="en-US" sz="2400" kern="1200" dirty="0">
                <a:latin typeface="Calibri" pitchFamily="34" charset="0"/>
                <a:cs typeface="Arial" charset="0"/>
              </a:rPr>
              <a:t>capture &amp;  </a:t>
            </a:r>
            <a:r>
              <a:rPr lang="en-US" sz="2400" kern="1200" dirty="0" smtClean="0">
                <a:latin typeface="Calibri" pitchFamily="34" charset="0"/>
                <a:cs typeface="Arial" charset="0"/>
              </a:rPr>
              <a:t>                       recycling</a:t>
            </a:r>
          </a:p>
          <a:p>
            <a:pPr lvl="1">
              <a:buClr>
                <a:schemeClr val="tx1"/>
              </a:buClr>
              <a:buSzPct val="120000"/>
              <a:buFont typeface="Arial" pitchFamily="34" charset="0"/>
              <a:buChar char="•"/>
            </a:pPr>
            <a:r>
              <a:rPr lang="en-US" sz="2400" kern="1200" dirty="0" smtClean="0">
                <a:latin typeface="Calibri" pitchFamily="34" charset="0"/>
                <a:cs typeface="Arial" charset="0"/>
              </a:rPr>
              <a:t>Wetland Restoration</a:t>
            </a:r>
          </a:p>
          <a:p>
            <a:pPr lvl="1">
              <a:buClr>
                <a:schemeClr val="tx1"/>
              </a:buClr>
              <a:buSzPct val="120000"/>
              <a:buFont typeface="Arial" pitchFamily="34" charset="0"/>
              <a:buChar char="•"/>
            </a:pPr>
            <a:r>
              <a:rPr lang="en-CA" sz="2800" kern="1200" dirty="0" smtClean="0">
                <a:latin typeface="Calibri" pitchFamily="34" charset="0"/>
                <a:cs typeface="Arial" charset="0"/>
              </a:rPr>
              <a:t>Biomass </a:t>
            </a:r>
            <a:r>
              <a:rPr lang="en-CA" sz="2800" kern="1200" dirty="0">
                <a:latin typeface="Calibri" pitchFamily="34" charset="0"/>
                <a:cs typeface="Arial" charset="0"/>
              </a:rPr>
              <a:t>– </a:t>
            </a:r>
            <a:r>
              <a:rPr lang="en-US" sz="2400" i="1" kern="1200" dirty="0">
                <a:latin typeface="Calibri" pitchFamily="34" charset="0"/>
                <a:cs typeface="Arial" charset="0"/>
              </a:rPr>
              <a:t>Bioenergy,  </a:t>
            </a:r>
            <a:r>
              <a:rPr lang="en-US" sz="2400" i="1" kern="1200" dirty="0" smtClean="0">
                <a:latin typeface="Calibri" pitchFamily="34" charset="0"/>
                <a:cs typeface="Arial" charset="0"/>
              </a:rPr>
              <a:t>                              biofuels</a:t>
            </a:r>
            <a:r>
              <a:rPr lang="en-US" sz="2400" i="1" kern="1200" dirty="0">
                <a:latin typeface="Calibri" pitchFamily="34" charset="0"/>
                <a:cs typeface="Arial" charset="0"/>
              </a:rPr>
              <a:t>, Bioproducts</a:t>
            </a:r>
            <a:endParaRPr lang="en-CA" sz="2800" i="1" kern="1200" dirty="0">
              <a:latin typeface="Calibri" pitchFamily="34" charset="0"/>
              <a:cs typeface="Arial" charset="0"/>
            </a:endParaRPr>
          </a:p>
          <a:p>
            <a:pPr lvl="1">
              <a:buClr>
                <a:schemeClr val="tx1"/>
              </a:buClr>
              <a:buSzPct val="120000"/>
              <a:buFont typeface="Arial" pitchFamily="34" charset="0"/>
              <a:buChar char="•"/>
            </a:pPr>
            <a:endParaRPr lang="en-CA" sz="2400" kern="1200" dirty="0">
              <a:latin typeface="Calibri" pitchFamily="34" charset="0"/>
              <a:cs typeface="Arial" charset="0"/>
            </a:endParaRPr>
          </a:p>
        </p:txBody>
      </p:sp>
      <p:sp>
        <p:nvSpPr>
          <p:cNvPr id="8" name="TextBox 7"/>
          <p:cNvSpPr txBox="1"/>
          <p:nvPr/>
        </p:nvSpPr>
        <p:spPr>
          <a:xfrm>
            <a:off x="370456" y="247581"/>
            <a:ext cx="6408712" cy="1077218"/>
          </a:xfrm>
          <a:prstGeom prst="rect">
            <a:avLst/>
          </a:prstGeom>
          <a:noFill/>
        </p:spPr>
        <p:txBody>
          <a:bodyPr wrap="square" rtlCol="0">
            <a:spAutoFit/>
          </a:bodyPr>
          <a:lstStyle/>
          <a:p>
            <a:r>
              <a:rPr lang="en-CA" sz="3200" b="1" dirty="0" smtClean="0">
                <a:solidFill>
                  <a:srgbClr val="000000"/>
                </a:solidFill>
                <a:effectLst>
                  <a:outerShdw blurRad="50800" dist="38100" dir="2700000" algn="tl" rotWithShape="0">
                    <a:prstClr val="black">
                      <a:alpha val="40000"/>
                    </a:prstClr>
                  </a:outerShdw>
                </a:effectLst>
                <a:latin typeface="Century Gothic" pitchFamily="34" charset="0"/>
              </a:rPr>
              <a:t>Lake Winnipeg and The </a:t>
            </a:r>
            <a:r>
              <a:rPr lang="en-CA" sz="3200" b="1" dirty="0">
                <a:solidFill>
                  <a:srgbClr val="000000"/>
                </a:solidFill>
                <a:effectLst>
                  <a:outerShdw blurRad="50800" dist="38100" dir="2700000" algn="tl" rotWithShape="0">
                    <a:prstClr val="black">
                      <a:alpha val="40000"/>
                    </a:prstClr>
                  </a:outerShdw>
                </a:effectLst>
                <a:latin typeface="Century Gothic" pitchFamily="34" charset="0"/>
              </a:rPr>
              <a:t>Manitoba </a:t>
            </a:r>
            <a:r>
              <a:rPr lang="en-CA" sz="3200" b="1" dirty="0" err="1">
                <a:solidFill>
                  <a:srgbClr val="000000"/>
                </a:solidFill>
                <a:effectLst>
                  <a:outerShdw blurRad="50800" dist="38100" dir="2700000" algn="tl" rotWithShape="0">
                    <a:prstClr val="black">
                      <a:alpha val="40000"/>
                    </a:prstClr>
                  </a:outerShdw>
                </a:effectLst>
                <a:latin typeface="Century Gothic" pitchFamily="34" charset="0"/>
              </a:rPr>
              <a:t>Bioeconomy</a:t>
            </a:r>
            <a:endParaRPr lang="en-CA" sz="3200" b="1" dirty="0">
              <a:solidFill>
                <a:srgbClr val="000000"/>
              </a:solidFill>
              <a:effectLst>
                <a:outerShdw blurRad="50800" dist="38100" dir="2700000" algn="tl" rotWithShape="0">
                  <a:prstClr val="black">
                    <a:alpha val="40000"/>
                  </a:prstClr>
                </a:outerShdw>
              </a:effectLst>
              <a:latin typeface="Century Gothic" pitchFamily="34" charset="0"/>
            </a:endParaRPr>
          </a:p>
        </p:txBody>
      </p:sp>
      <p:pic>
        <p:nvPicPr>
          <p:cNvPr id="10" name="Picture 5" descr="algae on lake winni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4908" y="2492896"/>
            <a:ext cx="2638127" cy="197792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http://www.grainsofearth.com/wp-content/uploads/2010/09/wheat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984" y="4670407"/>
            <a:ext cx="2191954" cy="164396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descr="DSCN120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4672612"/>
            <a:ext cx="2191954" cy="164176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35074" y="620688"/>
            <a:ext cx="2640506" cy="17560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8" descr="C:\Users\kclark\Desktop\IISD_Report_Footer.png"/>
          <p:cNvPicPr/>
          <p:nvPr/>
        </p:nvPicPr>
        <p:blipFill rotWithShape="1">
          <a:blip r:embed="rId7" cstate="email">
            <a:extLst>
              <a:ext uri="{28A0092B-C50C-407E-A947-70E740481C1C}">
                <a14:useLocalDpi xmlns:a14="http://schemas.microsoft.com/office/drawing/2010/main"/>
              </a:ext>
            </a:extLst>
          </a:blip>
          <a:srcRect/>
          <a:stretch/>
        </p:blipFill>
        <p:spPr bwMode="auto">
          <a:xfrm>
            <a:off x="0" y="6004048"/>
            <a:ext cx="9144000" cy="1385392"/>
          </a:xfrm>
          <a:prstGeom prst="rect">
            <a:avLst/>
          </a:prstGeom>
          <a:noFill/>
          <a:ln>
            <a:noFill/>
          </a:ln>
        </p:spPr>
      </p:pic>
    </p:spTree>
    <p:extLst>
      <p:ext uri="{BB962C8B-B14F-4D97-AF65-F5344CB8AC3E}">
        <p14:creationId xmlns:p14="http://schemas.microsoft.com/office/powerpoint/2010/main" val="264705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ydro proposal (2000)">
  <a:themeElements>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ydro proposal (20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Hydro proposal (20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ydro proposal (20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ydro proposal (20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ydro proposal (20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ydro proposal (20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ydro proposal (20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Hydro proposal (2000)">
  <a:themeElements>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ydro proposal (20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Hydro proposal (20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ydro proposal (20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ydro proposal (20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ydro proposal (20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ydro proposal (20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ydro proposal (20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Hydro proposal (2000)">
  <a:themeElements>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ydro proposal (20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Hydro proposal (20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ydro proposal (20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ydro proposal (20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ydro proposal (20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ydro proposal (20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ydro proposal (20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Hydro proposal (2000)">
  <a:themeElements>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ydro proposal (20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Hydro proposal (20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ydro proposal (20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ydro proposal (20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ydro proposal (20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ydro proposal (20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ydro proposal (20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Hydro proposal (2000)">
  <a:themeElements>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ydro proposal (20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Hydro proposal (20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ydro proposal (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ydro proposal (20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ydro proposal (20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ydro proposal (20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ydro proposal (20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ydro proposal (20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3205</TotalTime>
  <Words>1919</Words>
  <Application>Microsoft Office PowerPoint</Application>
  <PresentationFormat>On-screen Show (4:3)</PresentationFormat>
  <Paragraphs>277</Paragraphs>
  <Slides>21</Slides>
  <Notes>9</Notes>
  <HiddenSlides>0</HiddenSlides>
  <MMClips>0</MMClips>
  <ScaleCrop>false</ScaleCrop>
  <HeadingPairs>
    <vt:vector size="4" baseType="variant">
      <vt:variant>
        <vt:lpstr>Theme</vt:lpstr>
      </vt:variant>
      <vt:variant>
        <vt:i4>12</vt:i4>
      </vt:variant>
      <vt:variant>
        <vt:lpstr>Slide Titles</vt:lpstr>
      </vt:variant>
      <vt:variant>
        <vt:i4>21</vt:i4>
      </vt:variant>
    </vt:vector>
  </HeadingPairs>
  <TitlesOfParts>
    <vt:vector size="33" baseType="lpstr">
      <vt:lpstr>Office Theme</vt:lpstr>
      <vt:lpstr>1_Custom Design</vt:lpstr>
      <vt:lpstr>2_Custom Design</vt:lpstr>
      <vt:lpstr>Custom Design</vt:lpstr>
      <vt:lpstr>Hydro proposal (2000)</vt:lpstr>
      <vt:lpstr>8_Hydro proposal (2000)</vt:lpstr>
      <vt:lpstr>14_Hydro proposal (2000)</vt:lpstr>
      <vt:lpstr>16_Hydro proposal (2000)</vt:lpstr>
      <vt:lpstr>4_Hydro proposal (2000)</vt:lpstr>
      <vt:lpstr>1_Office Theme</vt:lpstr>
      <vt:lpstr>2_Office Theme</vt:lpstr>
      <vt:lpstr>3_Office Theme</vt:lpstr>
      <vt:lpstr>Watershed-based Bioeconomies</vt:lpstr>
      <vt:lpstr>PowerPoint Presentation</vt:lpstr>
      <vt:lpstr>PowerPoint Presentation</vt:lpstr>
      <vt:lpstr>Water- A complex issue</vt:lpstr>
      <vt:lpstr>Integrated Water Resource Management</vt:lpstr>
      <vt:lpstr>Functional  Watershed</vt:lpstr>
      <vt:lpstr>PowerPoint Presentation</vt:lpstr>
      <vt:lpstr>The Lake Winnipeg Watershed a large and complicated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Clark</dc:creator>
  <cp:lastModifiedBy>Mireille Alejandra Pasos</cp:lastModifiedBy>
  <cp:revision>115</cp:revision>
  <dcterms:created xsi:type="dcterms:W3CDTF">2012-11-30T19:33:15Z</dcterms:created>
  <dcterms:modified xsi:type="dcterms:W3CDTF">2019-11-14T23:10:19Z</dcterms:modified>
</cp:coreProperties>
</file>