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DEDEDE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531139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Fuente de sequías: http://www.agua.org.mx/index.php/biblioteca-tematica/hidrometeorologia/sequias/27177-impacto-de-las-sequias-en-nuevo-leon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Demanda de Agua:  SADM, “Agua para la vida de Monterrey”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Fuente de agua no contabilizada: Cuenta Pública publicada por SADM.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Fuente de costos del Alex: http://www.reconstruccionnl.org.mx/Alex/Descripci%C3%B3n.aspx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Fuente del acceso a agua: http://www.data.unicef.org/corecode/uploads/document6/uploaded_pdfs/corecode/JMP_report_2014_webEng_100.pdf</a:t>
            </a:r>
          </a:p>
        </p:txBody>
      </p:sp>
    </p:spTree>
    <p:extLst>
      <p:ext uri="{BB962C8B-B14F-4D97-AF65-F5344CB8AC3E}">
        <p14:creationId xmlns:p14="http://schemas.microsoft.com/office/powerpoint/2010/main" val="252631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810000" y="0"/>
            <a:ext cx="5334000" cy="6858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image1.jpg" descr="DSC_9947.jpg_effected copy.jpg"/>
          <p:cNvPicPr/>
          <p:nvPr/>
        </p:nvPicPr>
        <p:blipFill>
          <a:blip r:embed="rId2">
            <a:alphaModFix amt="37000"/>
            <a:extLst/>
          </a:blip>
          <a:srcRect/>
          <a:stretch>
            <a:fillRect/>
          </a:stretch>
        </p:blipFill>
        <p:spPr>
          <a:xfrm>
            <a:off x="3810001" y="-21461"/>
            <a:ext cx="5334001" cy="6903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2.jpg" descr="C:\Users\1576654\AppData\Local\Microsoft\Windows\Temporary Internet Files\Content.Outlook\3GX4STWX\logo fam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828800"/>
            <a:ext cx="3452248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810000" y="838200"/>
            <a:ext cx="533400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lvl="0" algn="ctr"/>
            <a:r>
              <a:rPr sz="2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rPr>
              <a:t>Commission for Environmental Cooperation </a:t>
            </a:r>
          </a:p>
          <a:p>
            <a:pPr lvl="0" algn="ctr"/>
            <a:r>
              <a:rPr sz="2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rPr>
              <a:t>of North America</a:t>
            </a:r>
          </a:p>
        </p:txBody>
      </p:sp>
      <p:sp>
        <p:nvSpPr>
          <p:cNvPr id="53" name="Shape 53"/>
          <p:cNvSpPr/>
          <p:nvPr/>
        </p:nvSpPr>
        <p:spPr>
          <a:xfrm>
            <a:off x="3810000" y="2425005"/>
            <a:ext cx="5334000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Water and </a:t>
            </a:r>
            <a:r>
              <a:rPr lang="en-US"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C</a:t>
            </a:r>
            <a:r>
              <a:rPr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limate </a:t>
            </a:r>
            <a:r>
              <a:rPr lang="en-US"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C</a:t>
            </a:r>
            <a:r>
              <a:rPr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hange</a:t>
            </a:r>
            <a:r>
              <a:rPr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: </a:t>
            </a:r>
          </a:p>
          <a:p>
            <a:pPr lvl="0" algn="ctr"/>
            <a:r>
              <a:rPr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Sustainable </a:t>
            </a:r>
            <a:r>
              <a:rPr lang="en-US"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M</a:t>
            </a:r>
            <a:r>
              <a:rPr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anagement </a:t>
            </a:r>
            <a:r>
              <a:rPr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of </a:t>
            </a:r>
          </a:p>
          <a:p>
            <a:pPr lvl="0" algn="ctr"/>
            <a:r>
              <a:rPr lang="en-US"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N</a:t>
            </a:r>
            <a:r>
              <a:rPr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atural </a:t>
            </a:r>
            <a:r>
              <a:rPr lang="en-US" sz="2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R</a:t>
            </a:r>
            <a:r>
              <a:rPr sz="24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esources </a:t>
            </a:r>
            <a:endParaRPr sz="2400"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3810000" y="5880100"/>
            <a:ext cx="53340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Eugenio </a:t>
            </a:r>
            <a:r>
              <a:rPr dirty="0" smtClean="0">
                <a:solidFill>
                  <a:srgbClr val="FFFFFF"/>
                </a:solidFill>
              </a:rPr>
              <a:t>Clariond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r>
              <a:rPr dirty="0" smtClean="0">
                <a:solidFill>
                  <a:srgbClr val="FFFFFF"/>
                </a:solidFill>
              </a:rPr>
              <a:t>Reyes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648200" y="4876800"/>
            <a:ext cx="34290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400"/>
              </a:spcBef>
              <a:defRPr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April 23, 2015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rgbClr val="D751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image7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04800"/>
            <a:ext cx="1858109" cy="226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685800" y="3200400"/>
            <a:ext cx="26670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San Juan </a:t>
            </a:r>
            <a:r>
              <a:rPr lang="en-US" sz="2400" dirty="0" smtClean="0">
                <a:solidFill>
                  <a:srgbClr val="FFFFFF"/>
                </a:solidFill>
              </a:rPr>
              <a:t>r</a:t>
            </a:r>
            <a:r>
              <a:rPr sz="2400" dirty="0" smtClean="0">
                <a:solidFill>
                  <a:srgbClr val="FFFFFF"/>
                </a:solidFill>
              </a:rPr>
              <a:t>iver basin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495800" y="304799"/>
            <a:ext cx="38862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95959"/>
                </a:solidFill>
              </a:rPr>
              <a:t>The San Juan river </a:t>
            </a:r>
            <a:r>
              <a:rPr sz="1600" dirty="0" smtClean="0">
                <a:solidFill>
                  <a:srgbClr val="595959"/>
                </a:solidFill>
              </a:rPr>
              <a:t>basin is </a:t>
            </a:r>
            <a:r>
              <a:rPr sz="1600" dirty="0">
                <a:solidFill>
                  <a:srgbClr val="595959"/>
                </a:solidFill>
              </a:rPr>
              <a:t>really a sub-basin of the Bravo river basin.</a:t>
            </a:r>
          </a:p>
        </p:txBody>
      </p:sp>
      <p:pic>
        <p:nvPicPr>
          <p:cNvPr id="130" name="image2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7809" y="1142999"/>
            <a:ext cx="3805982" cy="223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5800" y="3505200"/>
            <a:ext cx="3754864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4495800" y="5867400"/>
            <a:ext cx="3962400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95959"/>
                </a:solidFill>
              </a:rPr>
              <a:t>The San Juan river basin passes through 3 Mexican States: Coahuila, Nuevo León    and Tamaulipas.</a:t>
            </a:r>
          </a:p>
        </p:txBody>
      </p:sp>
      <p:sp>
        <p:nvSpPr>
          <p:cNvPr id="133" name="Shape 133"/>
          <p:cNvSpPr/>
          <p:nvPr/>
        </p:nvSpPr>
        <p:spPr>
          <a:xfrm>
            <a:off x="4495800" y="3505200"/>
            <a:ext cx="3810000" cy="2209800"/>
          </a:xfrm>
          <a:prstGeom prst="rect">
            <a:avLst/>
          </a:prstGeom>
          <a:ln w="3175"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071360" y="1689186"/>
            <a:ext cx="934720" cy="338552"/>
          </a:xfrm>
          <a:prstGeom prst="rect">
            <a:avLst/>
          </a:prstGeom>
          <a:solidFill>
            <a:srgbClr val="E4E4E4"/>
          </a:solidFill>
          <a:ln w="25400" cap="flat">
            <a:noFill/>
            <a:prstDash val="solid"/>
            <a:bevel/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1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UNITED STATES OF AMERICA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466080" y="838200"/>
            <a:ext cx="3449320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On average Monterrey is supplied 55% from superficial water and 45% from groundwater. 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More than 60% of the water used in the Metropolitan area of Monterrey comes from </a:t>
            </a:r>
            <a:r>
              <a:rPr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the</a:t>
            </a:r>
            <a:r>
              <a:rPr lang="en-US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“Cumbres de Monterrey” National Park.</a:t>
            </a: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This is why the </a:t>
            </a:r>
            <a:r>
              <a:rPr lang="en-US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C.M. National Park </a:t>
            </a:r>
            <a:r>
              <a:rPr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is </a:t>
            </a: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 critical zone for the city’s survival and development.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</p:txBody>
      </p:sp>
      <p:pic>
        <p:nvPicPr>
          <p:cNvPr id="137" name="image22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04800"/>
            <a:ext cx="1435412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905000" y="770234"/>
            <a:ext cx="2971800" cy="398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62A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62AC"/>
                </a:solidFill>
              </a:rPr>
              <a:t>Water sources</a:t>
            </a:r>
          </a:p>
        </p:txBody>
      </p:sp>
      <p:pic>
        <p:nvPicPr>
          <p:cNvPr id="139" name="image23.jpg" descr="parque nac Cumbres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98" y="2743200"/>
            <a:ext cx="4923261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13677" y="832337"/>
            <a:ext cx="9157677" cy="762001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55512" y="5257800"/>
            <a:ext cx="803297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95959"/>
                </a:solidFill>
              </a:rPr>
              <a:t>The greatest consumption of water in Nuevo León and in all of Mexico </a:t>
            </a:r>
            <a:r>
              <a:rPr lang="es-ES_tradnl" dirty="0" smtClean="0">
                <a:solidFill>
                  <a:srgbClr val="595959"/>
                </a:solidFill>
              </a:rPr>
              <a:t>comes </a:t>
            </a:r>
            <a:r>
              <a:rPr lang="es-ES_tradnl" dirty="0" err="1" smtClean="0">
                <a:solidFill>
                  <a:srgbClr val="595959"/>
                </a:solidFill>
              </a:rPr>
              <a:t>from</a:t>
            </a:r>
            <a:r>
              <a:rPr lang="es-ES_tradnl" dirty="0" smtClean="0">
                <a:solidFill>
                  <a:srgbClr val="595959"/>
                </a:solidFill>
              </a:rPr>
              <a:t> </a:t>
            </a:r>
            <a:r>
              <a:rPr dirty="0" smtClean="0">
                <a:solidFill>
                  <a:srgbClr val="595959"/>
                </a:solidFill>
              </a:rPr>
              <a:t>the </a:t>
            </a:r>
            <a:r>
              <a:rPr dirty="0">
                <a:solidFill>
                  <a:srgbClr val="595959"/>
                </a:solidFill>
              </a:rPr>
              <a:t>agricultural sector; this is the sector </a:t>
            </a:r>
            <a:r>
              <a:rPr dirty="0" smtClean="0">
                <a:solidFill>
                  <a:srgbClr val="595959"/>
                </a:solidFill>
              </a:rPr>
              <a:t>paying </a:t>
            </a:r>
            <a:r>
              <a:rPr lang="en-US" dirty="0" smtClean="0">
                <a:solidFill>
                  <a:srgbClr val="595959"/>
                </a:solidFill>
              </a:rPr>
              <a:t>less, using it more, </a:t>
            </a:r>
            <a:r>
              <a:rPr dirty="0" smtClean="0">
                <a:solidFill>
                  <a:srgbClr val="595959"/>
                </a:solidFill>
              </a:rPr>
              <a:t>and </a:t>
            </a:r>
            <a:r>
              <a:rPr dirty="0">
                <a:solidFill>
                  <a:srgbClr val="595959"/>
                </a:solidFill>
              </a:rPr>
              <a:t>taking less care of it. </a:t>
            </a:r>
          </a:p>
        </p:txBody>
      </p:sp>
      <p:pic>
        <p:nvPicPr>
          <p:cNvPr id="143" name="image3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4460" y="527538"/>
            <a:ext cx="878531" cy="107266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861645" y="986134"/>
            <a:ext cx="6934201" cy="398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Consumption per sector</a:t>
            </a:r>
          </a:p>
        </p:txBody>
      </p:sp>
      <p:sp>
        <p:nvSpPr>
          <p:cNvPr id="146" name="Shape 146"/>
          <p:cNvSpPr/>
          <p:nvPr/>
        </p:nvSpPr>
        <p:spPr>
          <a:xfrm>
            <a:off x="4876800" y="6504800"/>
            <a:ext cx="42672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  <a:latin typeface="Vectora LH Italic"/>
                <a:ea typeface="Vectora LH Italic"/>
                <a:cs typeface="Vectora LH Italic"/>
                <a:sym typeface="Vectora LH Ital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595959"/>
                </a:solidFill>
              </a:rPr>
              <a:t>Source</a:t>
            </a:r>
            <a:r>
              <a:rPr sz="1200" dirty="0" smtClean="0">
                <a:solidFill>
                  <a:srgbClr val="595959"/>
                </a:solidFill>
              </a:rPr>
              <a:t>: </a:t>
            </a:r>
            <a:r>
              <a:rPr sz="1200" dirty="0">
                <a:solidFill>
                  <a:srgbClr val="595959"/>
                </a:solidFill>
              </a:rPr>
              <a:t>CONAGUA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33400" y="2362200"/>
            <a:ext cx="8400536" cy="2316147"/>
            <a:chOff x="533400" y="2362200"/>
            <a:chExt cx="8400536" cy="2316147"/>
          </a:xfrm>
        </p:grpSpPr>
        <p:pic>
          <p:nvPicPr>
            <p:cNvPr id="145" name="image24.png" descr="Garfica FAMM-0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3400" y="2362200"/>
              <a:ext cx="8400536" cy="23161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2844800" y="2540681"/>
              <a:ext cx="1330960" cy="253914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Agriculture</a:t>
              </a:r>
              <a:endParaRPr kumimoji="0" lang="en-US" sz="105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476240" y="2540681"/>
              <a:ext cx="1330960" cy="253914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Agriculture</a:t>
              </a:r>
              <a:endParaRPr kumimoji="0" lang="en-US" sz="105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75280" y="3070383"/>
              <a:ext cx="1330960" cy="23083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Industry</a:t>
              </a:r>
              <a:endParaRPr kumimoji="0" lang="en-US" sz="90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476240" y="3070383"/>
              <a:ext cx="1330960" cy="23083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Industry</a:t>
              </a:r>
              <a:endParaRPr kumimoji="0" lang="en-US" sz="90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844800" y="4167663"/>
              <a:ext cx="1330960" cy="23083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Thermoelectric</a:t>
              </a:r>
              <a:endParaRPr kumimoji="0" lang="en-US" sz="90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455920" y="4173381"/>
              <a:ext cx="1330960" cy="23083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Thermoelectric</a:t>
              </a:r>
              <a:endParaRPr kumimoji="0" lang="en-US" sz="90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865120" y="3606607"/>
              <a:ext cx="1330960" cy="23083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Public supply</a:t>
              </a:r>
              <a:endParaRPr kumimoji="0" lang="en-US" sz="90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455920" y="3606607"/>
              <a:ext cx="1330960" cy="23083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u="none" strike="noStrike" cap="none" spc="0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Calibri"/>
                </a:rPr>
                <a:t>Public supply</a:t>
              </a:r>
              <a:endParaRPr kumimoji="0" lang="en-US" sz="900" b="1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-19539" y="0"/>
            <a:ext cx="916354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image25.jpg" descr="4 60% de nuestra agua.JPG"/>
          <p:cNvPicPr/>
          <p:nvPr/>
        </p:nvPicPr>
        <p:blipFill>
          <a:blip r:embed="rId2">
            <a:alphaModFix amt="24000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176452" y="2493628"/>
            <a:ext cx="3352801" cy="39624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08000" algn="l"/>
              </a:tabLst>
              <a:def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Conservation</a:t>
            </a:r>
          </a:p>
        </p:txBody>
      </p:sp>
      <p:sp>
        <p:nvSpPr>
          <p:cNvPr id="151" name="Shape 151"/>
          <p:cNvSpPr/>
          <p:nvPr/>
        </p:nvSpPr>
        <p:spPr>
          <a:xfrm>
            <a:off x="1176452" y="3287969"/>
            <a:ext cx="4300654" cy="39624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08000" algn="l"/>
              </a:tabLst>
              <a:def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Gray and green infrastructure</a:t>
            </a:r>
          </a:p>
        </p:txBody>
      </p:sp>
      <p:pic>
        <p:nvPicPr>
          <p:cNvPr id="152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905" y="2501443"/>
            <a:ext cx="185854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905" y="3314729"/>
            <a:ext cx="185854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-19539" y="838200"/>
            <a:ext cx="7487140" cy="1143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5" name="image5.png" descr="logo Famm filo blanc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1800" y="762000"/>
            <a:ext cx="1295400" cy="158165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38200" y="1119722"/>
            <a:ext cx="52476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24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Sustainable water management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85799" y="769976"/>
            <a:ext cx="4146774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The conservation of the upper </a:t>
            </a:r>
            <a:r>
              <a:rPr lang="en-US"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watershed</a:t>
            </a:r>
            <a:r>
              <a:rPr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is a powerful tool for:</a:t>
            </a: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6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6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314325" lvl="1" indent="-304800" algn="just">
              <a:buClr>
                <a:srgbClr val="595959"/>
              </a:buClr>
              <a:buSzPct val="100000"/>
              <a:buFont typeface="Helvetica"/>
              <a:buAutoNum type="arabicPeriod"/>
            </a:pPr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Reducing the risks of floods: The amount of water that flows in the Santa Catarina River can be reduced up to 750 m</a:t>
            </a:r>
            <a:r>
              <a:rPr sz="1600" baseline="300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3</a:t>
            </a:r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/s during a catastrophic rain.</a:t>
            </a:r>
          </a:p>
          <a:p>
            <a:pPr marL="352425" lvl="1" indent="-342900" algn="just">
              <a:buClr>
                <a:srgbClr val="595959"/>
              </a:buClr>
              <a:buSzPct val="100000"/>
              <a:buFont typeface="Helvetica"/>
              <a:buAutoNum type="arabicPeriod"/>
            </a:pPr>
            <a:endParaRPr sz="16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346075" lvl="1" indent="9525" algn="just"/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Conservation is the Reconstruction </a:t>
            </a:r>
            <a:r>
              <a:rPr lang="en-US"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Council’s </a:t>
            </a:r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#1 recommendation to prevent another disaster </a:t>
            </a:r>
            <a:r>
              <a:rPr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like</a:t>
            </a:r>
            <a:r>
              <a:rPr lang="es-ES_tradnl"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lang="es-ES_tradnl" sz="1600" dirty="0" err="1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Hurricane</a:t>
            </a:r>
            <a:r>
              <a:rPr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lang="es-ES_tradnl"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"</a:t>
            </a:r>
            <a:r>
              <a:rPr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Alex</a:t>
            </a:r>
            <a:r>
              <a:rPr lang="es-ES_tradnl"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"</a:t>
            </a:r>
            <a:r>
              <a:rPr sz="16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.</a:t>
            </a:r>
            <a:endParaRPr sz="16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352425" lvl="1" indent="-342900" algn="just">
              <a:buClr>
                <a:srgbClr val="595959"/>
              </a:buClr>
              <a:buSzPct val="100000"/>
              <a:buFont typeface="Helvetica"/>
              <a:buAutoNum type="arabicPeriod"/>
            </a:pPr>
            <a:endParaRPr sz="16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314325" lvl="1" indent="-304800" algn="just">
              <a:buClr>
                <a:srgbClr val="595959"/>
              </a:buClr>
              <a:buSzPct val="100000"/>
              <a:buFont typeface="Helvetica"/>
              <a:buAutoNum type="arabicPeriod" startAt="2"/>
            </a:pPr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Increasing the infiltration capacity: it could be increased up to 20%. </a:t>
            </a:r>
          </a:p>
          <a:p>
            <a:pPr marL="352425" lvl="1" indent="-342900" algn="just">
              <a:buClr>
                <a:srgbClr val="595959"/>
              </a:buClr>
              <a:buSzPct val="100000"/>
              <a:buFont typeface="Helvetica"/>
              <a:buAutoNum type="arabicPeriod" startAt="2"/>
            </a:pPr>
            <a:endParaRPr sz="16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314325" lvl="1" indent="-304800" algn="just">
              <a:buClr>
                <a:srgbClr val="595959"/>
              </a:buClr>
              <a:buSzPct val="100000"/>
              <a:buFont typeface="Helvetica"/>
              <a:buAutoNum type="arabicPeriod" startAt="3"/>
            </a:pPr>
            <a:r>
              <a:rPr sz="16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Reducing the effects of climate change: Conservation helps building resilience for adaptation to climate change.</a:t>
            </a:r>
            <a:endParaRPr sz="14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D751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956300" y="3695700"/>
            <a:ext cx="261321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4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Conservation</a:t>
            </a:r>
          </a:p>
        </p:txBody>
      </p:sp>
      <p:pic>
        <p:nvPicPr>
          <p:cNvPr id="161" name="image7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7431" y="931699"/>
            <a:ext cx="1858109" cy="226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733800" y="76200"/>
            <a:ext cx="5029200" cy="397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22250" lvl="0" indent="-22225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4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Nevertheless</a:t>
            </a:r>
            <a:r>
              <a:rPr lang="es-ES_tradnl" sz="14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,</a:t>
            </a:r>
            <a:r>
              <a:rPr sz="14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sz="14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conservation cannot do all of the work by itself. Green and gray infrastructures are complements not substitutes.</a:t>
            </a: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4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22250" lvl="0" indent="-22225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4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For the topic of associated risks to floods additional </a:t>
            </a:r>
            <a:r>
              <a:rPr lang="es-ES_tradnl" sz="1400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"</a:t>
            </a:r>
            <a:r>
              <a:rPr sz="1400" dirty="0" smtClean="0">
                <a:solidFill>
                  <a:schemeClr val="tx1"/>
                </a:solidFill>
                <a:latin typeface="Swis721 Lt BT"/>
                <a:ea typeface="Swis721 Lt BT"/>
                <a:cs typeface="Swis721 Lt BT"/>
                <a:sym typeface="Swis721 Lt BT"/>
              </a:rPr>
              <a:t>Rompepicos</a:t>
            </a:r>
            <a:r>
              <a:rPr lang="es-ES_tradnl" sz="1400" dirty="0" smtClean="0">
                <a:solidFill>
                  <a:schemeClr val="tx1"/>
                </a:solidFill>
                <a:latin typeface="Swis721 Lt BT"/>
                <a:ea typeface="Swis721 Lt BT"/>
                <a:cs typeface="Swis721 Lt BT"/>
                <a:sym typeface="Swis721 Lt BT"/>
              </a:rPr>
              <a:t>"</a:t>
            </a:r>
            <a:r>
              <a:rPr sz="1400" dirty="0" smtClean="0">
                <a:solidFill>
                  <a:schemeClr val="tx1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sz="14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dams are needed.</a:t>
            </a: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400"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22250" lvl="0" indent="-22225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400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With an increase in the groundwater recharge we </a:t>
            </a: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won’t reach a long term water security. We need to:</a:t>
            </a:r>
          </a:p>
          <a:p>
            <a:pPr marL="285750" lvl="0" indent="-285750" algn="just">
              <a:buSzPct val="100000"/>
              <a:buFont typeface="Arial"/>
              <a:buChar char="•"/>
            </a:pPr>
            <a:endParaRPr sz="1400" dirty="0"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679450" lvl="1" indent="-222250" algn="just">
              <a:buSzPct val="100000"/>
              <a:buFont typeface="Arial"/>
              <a:buChar char="•"/>
            </a:pP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Implement efficient technologies in the irrigation </a:t>
            </a:r>
            <a:r>
              <a:rPr sz="1400" dirty="0" smtClean="0">
                <a:latin typeface="Swis721 Lt BT"/>
                <a:ea typeface="Swis721 Lt BT"/>
                <a:cs typeface="Swis721 Lt BT"/>
                <a:sym typeface="Swis721 Lt BT"/>
              </a:rPr>
              <a:t>districts</a:t>
            </a: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;</a:t>
            </a:r>
          </a:p>
          <a:p>
            <a:pPr marL="285750" lvl="0" indent="-285750" algn="just">
              <a:buSzPct val="100000"/>
              <a:buFont typeface="Arial"/>
              <a:buChar char="•"/>
            </a:pPr>
            <a:endParaRPr sz="1400" dirty="0"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679450" lvl="1" indent="-222250" algn="just">
              <a:buSzPct val="100000"/>
              <a:buFont typeface="Arial"/>
              <a:buChar char="•"/>
            </a:pP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Improve the network to minimize losses;</a:t>
            </a:r>
          </a:p>
          <a:p>
            <a:pPr lvl="0" algn="just"/>
            <a:endParaRPr sz="1400" dirty="0"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679450" lvl="1" indent="-222250" algn="just">
              <a:buSzPct val="100000"/>
              <a:buFont typeface="Arial"/>
              <a:buChar char="•"/>
            </a:pP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Use economic incentives </a:t>
            </a:r>
            <a:r>
              <a:rPr sz="1400" dirty="0" smtClean="0">
                <a:latin typeface="Swis721 Lt BT"/>
                <a:ea typeface="Swis721 Lt BT"/>
                <a:cs typeface="Swis721 Lt BT"/>
                <a:sym typeface="Swis721 Lt BT"/>
              </a:rPr>
              <a:t>(</a:t>
            </a:r>
            <a:r>
              <a:rPr lang="en-US" sz="1400" dirty="0" smtClean="0">
                <a:latin typeface="Swis721 Lt BT"/>
                <a:ea typeface="Swis721 Lt BT"/>
                <a:cs typeface="Swis721 Lt BT"/>
                <a:sym typeface="Swis721 Lt BT"/>
              </a:rPr>
              <a:t>tariffs</a:t>
            </a:r>
            <a:r>
              <a:rPr sz="1400" dirty="0" smtClean="0">
                <a:latin typeface="Swis721 Lt BT"/>
                <a:ea typeface="Swis721 Lt BT"/>
                <a:cs typeface="Swis721 Lt BT"/>
                <a:sym typeface="Swis721 Lt BT"/>
              </a:rPr>
              <a:t>) </a:t>
            </a: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to </a:t>
            </a:r>
            <a:r>
              <a:rPr sz="1400" dirty="0" smtClean="0">
                <a:latin typeface="Swis721 Lt BT"/>
                <a:ea typeface="Swis721 Lt BT"/>
                <a:cs typeface="Swis721 Lt BT"/>
                <a:sym typeface="Swis721 Lt BT"/>
              </a:rPr>
              <a:t>impulse water </a:t>
            </a:r>
            <a:r>
              <a:rPr sz="1400" dirty="0">
                <a:latin typeface="Swis721 Lt BT"/>
                <a:ea typeface="Swis721 Lt BT"/>
                <a:cs typeface="Swis721 Lt BT"/>
                <a:sym typeface="Swis721 Lt BT"/>
              </a:rPr>
              <a:t>recycling technologies and more efficient water use in the agricultural sector.</a:t>
            </a: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3352800" cy="6858000"/>
          </a:xfrm>
          <a:prstGeom prst="rect">
            <a:avLst/>
          </a:prstGeom>
          <a:solidFill>
            <a:srgbClr val="79D1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42900" y="3522499"/>
            <a:ext cx="266700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62AC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62AC"/>
                </a:solidFill>
              </a:rPr>
              <a:t>Gray and green infrastructure</a:t>
            </a:r>
          </a:p>
        </p:txBody>
      </p:sp>
      <p:pic>
        <p:nvPicPr>
          <p:cNvPr id="166" name="image26.jpg" descr="Presa Rompepicos luego del huracan alex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199" y="4704169"/>
            <a:ext cx="1838708" cy="200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7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626898"/>
            <a:ext cx="1858109" cy="226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7.jpg" descr="DSC_969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0" y="4721766"/>
            <a:ext cx="2971800" cy="1983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1" name="image28.jpg" descr="Imagen 743 copy.jpg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76600" y="2824317"/>
            <a:ext cx="52578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Conclusions</a:t>
            </a:r>
          </a:p>
        </p:txBody>
      </p:sp>
      <p:pic>
        <p:nvPicPr>
          <p:cNvPr id="173" name="image29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2590800"/>
            <a:ext cx="1371600" cy="167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30.jpg" descr="photo-1415226194219-638f50c5d25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0199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4343400" y="0"/>
            <a:ext cx="487680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7" name="image31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905000"/>
            <a:ext cx="2121913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410200" y="162611"/>
            <a:ext cx="2971800" cy="398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62A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62AC"/>
                </a:solidFill>
              </a:rPr>
              <a:t>Conclusions</a:t>
            </a:r>
          </a:p>
        </p:txBody>
      </p:sp>
      <p:sp>
        <p:nvSpPr>
          <p:cNvPr id="179" name="Shape 179"/>
          <p:cNvSpPr/>
          <p:nvPr/>
        </p:nvSpPr>
        <p:spPr>
          <a:xfrm>
            <a:off x="4572000" y="884272"/>
            <a:ext cx="4263656" cy="5586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The 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main water-related 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challenge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in </a:t>
            </a:r>
            <a:r>
              <a:rPr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Monterrey is not 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supply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issue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, </a:t>
            </a:r>
            <a:r>
              <a:rPr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but 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 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demand</a:t>
            </a:r>
            <a:r>
              <a:rPr lang="es-ES_tradnl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lang="es-ES_tradnl" sz="1700" dirty="0" err="1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related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one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. </a:t>
            </a:r>
            <a:r>
              <a:rPr sz="1700" u="sng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We need to have a more efficient water usage</a:t>
            </a:r>
            <a:r>
              <a:rPr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.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sz="1700"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Big basin water </a:t>
            </a:r>
            <a:r>
              <a:rPr lang="en-US"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transfer projects, like Monterrey VI, 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will 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seriously </a:t>
            </a:r>
            <a:r>
              <a:rPr lang="en-US"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impact the environment of the donor 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basin, and are insufficient since the root cause of the problem is not addressed: </a:t>
            </a:r>
            <a:r>
              <a:rPr lang="en-US" sz="1700" u="sng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the great inefficiency in the use and reuse of water, primarily in the agricultural sector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.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lang="en-US" sz="1700" dirty="0">
              <a:solidFill>
                <a:srgbClr val="FFFFFF"/>
              </a:solidFill>
              <a:latin typeface="Swis721 Lt BT"/>
              <a:ea typeface="Swis721 Lt BT"/>
              <a:cs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In the case of Monterrey VI project  there is an additional issue: the water transfer from the </a:t>
            </a:r>
            <a:r>
              <a:rPr lang="en-US" sz="1700" dirty="0" err="1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Panuco</a:t>
            </a:r>
            <a:r>
              <a:rPr lang="en-US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</a:rPr>
              <a:t> river is not needed now, but in several years.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sz="1700"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7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Challenges cannot be solved with a simplistic view; a holistic approach is </a:t>
            </a:r>
            <a:r>
              <a:rPr lang="es-ES_tradnl" sz="1700" dirty="0" err="1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strongly</a:t>
            </a:r>
            <a:r>
              <a:rPr lang="es-ES_tradnl"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lang="es-ES_tradnl" sz="1700" dirty="0" err="1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required</a:t>
            </a:r>
            <a:r>
              <a:rPr sz="17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.</a:t>
            </a:r>
            <a:endParaRPr sz="1700"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32.jpg" descr="5cf8b62b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4016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image31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905000"/>
            <a:ext cx="2121913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5305997" y="608230"/>
            <a:ext cx="2971801" cy="398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62A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62AC"/>
                </a:solidFill>
              </a:rPr>
              <a:t>Conclusions</a:t>
            </a:r>
          </a:p>
        </p:txBody>
      </p:sp>
      <p:sp>
        <p:nvSpPr>
          <p:cNvPr id="185" name="Shape 185"/>
          <p:cNvSpPr/>
          <p:nvPr/>
        </p:nvSpPr>
        <p:spPr>
          <a:xfrm>
            <a:off x="4515996" y="1266884"/>
            <a:ext cx="4267201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FAMM has an integral view and can be a </a:t>
            </a:r>
            <a:r>
              <a:rPr lang="es-ES_tradnl" dirty="0" err="1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solid</a:t>
            </a:r>
            <a:r>
              <a:rPr lang="es-ES_tradnl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</a:t>
            </a:r>
            <a:r>
              <a:rPr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premise </a:t>
            </a: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for real solutions.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 paradigm shift is needed: Investing in the conservation of the basin is not a luxury. Not investing in its conservation is a luxury we can’t afford; it is a big cost.</a:t>
            </a: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Monterrey is an industrial city and FAMM is in favor of its economic development. However, we are also convinced this development can and should be achieved in a sustainable way.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33.png" descr="DSC_9712.jpg_effected cop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3421"/>
            <a:ext cx="9144001" cy="687142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838200" y="3301186"/>
            <a:ext cx="4267200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508000" algn="l"/>
              </a:tabLst>
            </a:pPr>
            <a:r>
              <a:rPr sz="3600" b="1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Thank you!</a:t>
            </a:r>
          </a:p>
          <a:p>
            <a:pPr lvl="0">
              <a:tabLst>
                <a:tab pos="508000" algn="l"/>
              </a:tabLst>
            </a:pPr>
            <a:endParaRPr sz="2000"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 algn="just"/>
            <a:r>
              <a:rPr sz="16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	April 23, 2015</a:t>
            </a:r>
          </a:p>
          <a:p>
            <a:pPr lvl="0" algn="just"/>
            <a:r>
              <a:rPr sz="16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	San Pedro Garza </a:t>
            </a:r>
            <a:r>
              <a:rPr sz="16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Garc</a:t>
            </a:r>
            <a:r>
              <a:rPr lang="en-US" sz="16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i</a:t>
            </a:r>
            <a:r>
              <a:rPr sz="1600" dirty="0" smtClean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a</a:t>
            </a:r>
            <a:r>
              <a:rPr sz="16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, N.L.,    </a:t>
            </a:r>
          </a:p>
          <a:p>
            <a:pPr lvl="0" algn="just"/>
            <a:r>
              <a:rPr sz="16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                Mexico</a:t>
            </a:r>
          </a:p>
          <a:p>
            <a:pPr lvl="0" algn="just"/>
            <a:r>
              <a:rPr sz="16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	www.famm.mx</a:t>
            </a:r>
            <a:r>
              <a:rPr sz="1400" dirty="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	</a:t>
            </a:r>
          </a:p>
          <a:p>
            <a:pPr lvl="0">
              <a:tabLst>
                <a:tab pos="508000" algn="l"/>
              </a:tabLst>
            </a:pPr>
            <a:endParaRPr sz="1400" dirty="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</p:txBody>
      </p:sp>
      <p:pic>
        <p:nvPicPr>
          <p:cNvPr id="189" name="image7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762000"/>
            <a:ext cx="1858109" cy="226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066800" y="2624078"/>
            <a:ext cx="7543800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508000" algn="l"/>
              </a:tabLst>
            </a:pPr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• Challenges related to water resources</a:t>
            </a:r>
          </a:p>
          <a:p>
            <a:pPr lvl="0">
              <a:tabLst>
                <a:tab pos="508000" algn="l"/>
              </a:tabLst>
            </a:pPr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>
              <a:tabLst>
                <a:tab pos="508000" algn="l"/>
              </a:tabLst>
            </a:pPr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• Metropolitan Water Fund of Monterrey</a:t>
            </a:r>
          </a:p>
          <a:p>
            <a:pPr lvl="0">
              <a:tabLst>
                <a:tab pos="508000" algn="l"/>
              </a:tabLst>
            </a:pPr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>
              <a:tabLst>
                <a:tab pos="508000" algn="l"/>
              </a:tabLst>
            </a:pPr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• Sustainable management of water resources</a:t>
            </a:r>
          </a:p>
          <a:p>
            <a:pPr lvl="0">
              <a:tabLst>
                <a:tab pos="508000" algn="l"/>
              </a:tabLst>
            </a:pPr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>
              <a:tabLst>
                <a:tab pos="508000" algn="l"/>
              </a:tabLst>
            </a:pPr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• Conclusions</a:t>
            </a:r>
          </a:p>
        </p:txBody>
      </p:sp>
      <p:sp>
        <p:nvSpPr>
          <p:cNvPr id="59" name="Shape 59"/>
          <p:cNvSpPr/>
          <p:nvPr/>
        </p:nvSpPr>
        <p:spPr>
          <a:xfrm>
            <a:off x="0" y="838200"/>
            <a:ext cx="9157677" cy="762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09550" y="914400"/>
            <a:ext cx="7410450" cy="45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Contents</a:t>
            </a:r>
          </a:p>
        </p:txBody>
      </p:sp>
      <p:pic>
        <p:nvPicPr>
          <p:cNvPr id="61" name="image3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533400"/>
            <a:ext cx="878530" cy="1072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112520" y="2575560"/>
            <a:ext cx="7239000" cy="0"/>
          </a:xfrm>
          <a:prstGeom prst="line">
            <a:avLst/>
          </a:prstGeom>
          <a:ln>
            <a:solidFill>
              <a:srgbClr val="4F81B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19539" y="0"/>
            <a:ext cx="916354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image4.jpg" descr="DSC_9712.jpg"/>
          <p:cNvPicPr/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0" y="-89508"/>
            <a:ext cx="9144000" cy="694750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-19539" y="838200"/>
            <a:ext cx="7487140" cy="1143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28600" y="997802"/>
            <a:ext cx="6324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Challenges related to water resources</a:t>
            </a:r>
          </a:p>
        </p:txBody>
      </p:sp>
      <p:pic>
        <p:nvPicPr>
          <p:cNvPr id="68" name="image5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1800" y="762000"/>
            <a:ext cx="1295400" cy="158165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056640" y="3337560"/>
            <a:ext cx="3048000" cy="39624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08000" algn="l"/>
              </a:tabLst>
              <a:def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Challenges in Monterrey</a:t>
            </a:r>
          </a:p>
        </p:txBody>
      </p:sp>
      <p:sp>
        <p:nvSpPr>
          <p:cNvPr id="71" name="Shape 71"/>
          <p:cNvSpPr/>
          <p:nvPr/>
        </p:nvSpPr>
        <p:spPr>
          <a:xfrm>
            <a:off x="1036320" y="3999467"/>
            <a:ext cx="4953000" cy="39624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08000" algn="l"/>
              </a:tabLst>
              <a:def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Towards a long term solution</a:t>
            </a:r>
          </a:p>
        </p:txBody>
      </p:sp>
      <p:pic>
        <p:nvPicPr>
          <p:cNvPr id="73" name="image6.png" descr="flech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" y="3357264"/>
            <a:ext cx="185853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6.png" descr="flech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" y="4023358"/>
            <a:ext cx="185853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12700"/>
            <a:ext cx="5486400" cy="6858000"/>
          </a:xfrm>
          <a:prstGeom prst="rect">
            <a:avLst/>
          </a:prstGeom>
          <a:solidFill>
            <a:srgbClr val="D751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image7.png" descr="logo Famm filo blanc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7692" y="3657600"/>
            <a:ext cx="1858109" cy="226870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6005146" y="1593671"/>
            <a:ext cx="27432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62AC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62AC"/>
                </a:solidFill>
              </a:rPr>
              <a:t>Some challenges in Monterrey</a:t>
            </a:r>
          </a:p>
        </p:txBody>
      </p:sp>
      <p:sp>
        <p:nvSpPr>
          <p:cNvPr id="79" name="Shape 79"/>
          <p:cNvSpPr/>
          <p:nvPr/>
        </p:nvSpPr>
        <p:spPr>
          <a:xfrm>
            <a:off x="0" y="838200"/>
            <a:ext cx="5257800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Climate change is </a:t>
            </a:r>
            <a:r>
              <a:rPr sz="1600" dirty="0">
                <a:solidFill>
                  <a:schemeClr val="bg1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causing extreme </a:t>
            </a:r>
            <a:r>
              <a:rPr lang="en-US" sz="1600" dirty="0" err="1" smtClean="0">
                <a:solidFill>
                  <a:schemeClr val="bg1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hydrometeorogical</a:t>
            </a:r>
            <a:r>
              <a:rPr lang="en-US" sz="1600" dirty="0" smtClean="0">
                <a:solidFill>
                  <a:schemeClr val="bg1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events </a:t>
            </a:r>
            <a:r>
              <a:rPr sz="1600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to </a:t>
            </a: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become more frequent (hurricanes and droughts).  </a:t>
            </a:r>
          </a:p>
          <a:p>
            <a:pPr marL="742950" lvl="1" indent="-285750" algn="just">
              <a:buClr>
                <a:srgbClr val="FFFFFF"/>
              </a:buClr>
              <a:buSzPct val="100000"/>
              <a:buFont typeface="Courier New"/>
              <a:buChar char="o"/>
            </a:pPr>
            <a:endParaRPr sz="1600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Strong growth in water demand.</a:t>
            </a:r>
          </a:p>
          <a:p>
            <a:pPr marL="742950" lvl="1" indent="-285750" algn="just">
              <a:buClr>
                <a:srgbClr val="FFFFFF"/>
              </a:buClr>
              <a:buSzPct val="100000"/>
              <a:buFont typeface="Courier New"/>
              <a:buChar char="o"/>
            </a:pPr>
            <a:endParaRPr sz="1600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Inefficient use of water (especially in underdeveloped and developing countries).</a:t>
            </a:r>
          </a:p>
          <a:p>
            <a:pPr lvl="0" algn="just"/>
            <a:endParaRPr sz="1600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Lack of incentives for efficient use of water (inappropriate water rates). </a:t>
            </a:r>
          </a:p>
          <a:p>
            <a:pPr marL="742950" lvl="1" indent="-285750" algn="just">
              <a:buClr>
                <a:srgbClr val="FFFFFF"/>
              </a:buClr>
              <a:buSzPct val="100000"/>
              <a:buFont typeface="Courier New"/>
              <a:buChar char="o"/>
            </a:pPr>
            <a:endParaRPr sz="1600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Inefficient water management (high levels of </a:t>
            </a:r>
            <a:r>
              <a:rPr lang="en-US" sz="1600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unaccountable</a:t>
            </a:r>
            <a:r>
              <a:rPr sz="1600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</a:t>
            </a: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water, lack of incentives for water reuse, etc.).</a:t>
            </a:r>
          </a:p>
          <a:p>
            <a:pPr marL="742950" lvl="1" indent="-285750" algn="just">
              <a:buClr>
                <a:srgbClr val="FFFFFF"/>
              </a:buClr>
              <a:buSzPct val="100000"/>
              <a:buFont typeface="Courier New"/>
              <a:buChar char="o"/>
            </a:pPr>
            <a:endParaRPr sz="1600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Lack of institutions with a global vision of water management (addressing the entire water cycle).</a:t>
            </a:r>
          </a:p>
          <a:p>
            <a:pPr marL="742950" lvl="1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sz="1600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711200" lvl="1" indent="-254000" algn="just">
              <a:buClr>
                <a:srgbClr val="FFFFFF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Lack of </a:t>
            </a:r>
            <a:r>
              <a:rPr lang="en-US" sz="1600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a strong </a:t>
            </a:r>
            <a:r>
              <a:rPr sz="1600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water </a:t>
            </a:r>
            <a:r>
              <a:rPr sz="16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culture.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D1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-19538" y="0"/>
            <a:ext cx="3600938" cy="6858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3429000" y="692287"/>
            <a:ext cx="5334000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The first step towards an efficient long term solution is accepting this is not the responsibility of an individual, a single organization or sector. This can only be achieved in a collective form.</a:t>
            </a: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Another key aspect is </a:t>
            </a:r>
            <a:r>
              <a:rPr lang="en-US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awareness</a:t>
            </a:r>
            <a:r>
              <a:rPr lang="es-ES_tradnl"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 of </a:t>
            </a:r>
            <a:r>
              <a:rPr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this </a:t>
            </a:r>
            <a:r>
              <a:rPr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topic should be addressed with an integral and non fragmented vision.</a:t>
            </a: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The creation of a </a:t>
            </a:r>
            <a:r>
              <a:rPr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multi</a:t>
            </a:r>
            <a:r>
              <a:rPr lang="es-ES_tradnl"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-</a:t>
            </a:r>
            <a:r>
              <a:rPr dirty="0" smtClean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sectoral </a:t>
            </a:r>
            <a:r>
              <a:rPr dirty="0">
                <a:solidFill>
                  <a:srgbClr val="595959"/>
                </a:solidFill>
                <a:latin typeface="Swis721 Lt BT"/>
                <a:ea typeface="Swis721 Lt BT"/>
                <a:cs typeface="Swis721 Lt BT"/>
                <a:sym typeface="Swis721 Lt BT"/>
              </a:rPr>
              <a:t>organization with a long term holistic vision of water is fundamental in achieving efficient solutions to Monterrey’s challenges regarding this topic.</a:t>
            </a:r>
          </a:p>
          <a:p>
            <a:pPr marL="7429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dirty="0">
              <a:solidFill>
                <a:srgbClr val="595959"/>
              </a:solidFill>
              <a:latin typeface="Swis721 Lt BT"/>
              <a:ea typeface="Swis721 Lt BT"/>
              <a:cs typeface="Swis721 Lt BT"/>
              <a:sym typeface="Swis721 Lt BT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57201" y="3505200"/>
            <a:ext cx="2743201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Towards a long term solution</a:t>
            </a:r>
          </a:p>
        </p:txBody>
      </p:sp>
      <p:pic>
        <p:nvPicPr>
          <p:cNvPr id="87" name="image7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892" y="626898"/>
            <a:ext cx="1858109" cy="2268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19539" y="0"/>
            <a:ext cx="916354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image8.jpg" descr="4 60% de nuestra agua.JPG"/>
          <p:cNvPicPr/>
          <p:nvPr/>
        </p:nvPicPr>
        <p:blipFill>
          <a:blip r:embed="rId2">
            <a:alphaModFix amt="24000"/>
            <a:extLst/>
          </a:blip>
          <a:stretch>
            <a:fillRect/>
          </a:stretch>
        </p:blipFill>
        <p:spPr>
          <a:xfrm>
            <a:off x="-19539" y="0"/>
            <a:ext cx="9271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-19539" y="838200"/>
            <a:ext cx="7487140" cy="1143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81000" y="997802"/>
            <a:ext cx="60960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Metropolitan Water Fund of Monterrey</a:t>
            </a:r>
          </a:p>
        </p:txBody>
      </p:sp>
      <p:pic>
        <p:nvPicPr>
          <p:cNvPr id="93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25" y="2393601"/>
            <a:ext cx="185853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25" y="2971800"/>
            <a:ext cx="185853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25" y="3581400"/>
            <a:ext cx="185853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25" y="5410200"/>
            <a:ext cx="185853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25" y="4191000"/>
            <a:ext cx="185853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6.png" descr="flech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702" y="4800600"/>
            <a:ext cx="185854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5.png" descr="logo Famm filo blanc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1800" y="762000"/>
            <a:ext cx="1295400" cy="15816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795453" y="2005547"/>
            <a:ext cx="4375373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endParaRPr sz="200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0" algn="just"/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Description</a:t>
            </a:r>
          </a:p>
          <a:p>
            <a:pPr lvl="0" algn="just"/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 algn="just"/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Objectives</a:t>
            </a:r>
          </a:p>
          <a:p>
            <a:pPr lvl="0" algn="just"/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 algn="just"/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Partners</a:t>
            </a:r>
          </a:p>
          <a:p>
            <a:pPr lvl="0" algn="just"/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 algn="just"/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Zone of influence</a:t>
            </a:r>
          </a:p>
          <a:p>
            <a:pPr lvl="0" algn="just"/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 algn="just"/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Water sources</a:t>
            </a:r>
          </a:p>
          <a:p>
            <a:pPr lvl="0" algn="just"/>
            <a:endParaRPr sz="2000">
              <a:solidFill>
                <a:srgbClr val="FFFFFF"/>
              </a:solidFill>
              <a:latin typeface="Swis721 Lt BT"/>
              <a:ea typeface="Swis721 Lt BT"/>
              <a:cs typeface="Swis721 Lt BT"/>
              <a:sym typeface="Swis721 Lt BT"/>
            </a:endParaRPr>
          </a:p>
          <a:p>
            <a:pPr lvl="0" algn="just"/>
            <a:r>
              <a:rPr sz="2000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rPr>
              <a:t>Water use by sector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4191000" y="752354"/>
            <a:ext cx="4724400" cy="54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54000" lvl="0" indent="-25400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FAMM is an NGO with more than 60 partners from different sectors (private enterprise, government, academy and </a:t>
            </a:r>
            <a:r>
              <a:rPr sz="1600" dirty="0" smtClean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civil society</a:t>
            </a: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).</a:t>
            </a: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600" dirty="0">
              <a:solidFill>
                <a:srgbClr val="595959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254000" lvl="0" indent="-25400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It is the result of the effort of many organizations to become part of an institution focused on the water topic in the region.</a:t>
            </a: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600" dirty="0">
              <a:solidFill>
                <a:srgbClr val="595959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254000" lvl="0" indent="-25400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When the FAMM was formed there was special attention in making it:</a:t>
            </a:r>
          </a:p>
          <a:p>
            <a:pPr marL="285750" lvl="0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600" dirty="0">
              <a:solidFill>
                <a:srgbClr val="595959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1017411" lvl="1" indent="-560211" algn="just">
              <a:buClr>
                <a:srgbClr val="595959"/>
              </a:buClr>
              <a:buSzPct val="100000"/>
              <a:buFont typeface="Courier New"/>
              <a:buChar char="o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Independent</a:t>
            </a:r>
          </a:p>
          <a:p>
            <a:pPr marL="1017411" lvl="1" indent="-560211" algn="just">
              <a:buClr>
                <a:srgbClr val="595959"/>
              </a:buClr>
              <a:buSzPct val="100000"/>
              <a:buFont typeface="Courier New"/>
              <a:buChar char="o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Effective and efficient</a:t>
            </a:r>
          </a:p>
          <a:p>
            <a:pPr marL="1017411" lvl="1" indent="-560211" algn="just">
              <a:buClr>
                <a:srgbClr val="595959"/>
              </a:buClr>
              <a:buSzPct val="100000"/>
              <a:buFont typeface="Courier New"/>
              <a:buChar char="o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Based on science</a:t>
            </a:r>
          </a:p>
          <a:p>
            <a:pPr marL="1017411" lvl="1" indent="-560211" algn="just">
              <a:buClr>
                <a:srgbClr val="595959"/>
              </a:buClr>
              <a:buSzPct val="100000"/>
              <a:buFont typeface="Courier New"/>
              <a:buChar char="o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With a clear governance</a:t>
            </a:r>
          </a:p>
          <a:p>
            <a:pPr marL="1017411" lvl="1" indent="-560211" algn="just">
              <a:buClr>
                <a:srgbClr val="595959"/>
              </a:buClr>
              <a:buSzPct val="100000"/>
              <a:buFont typeface="Courier New"/>
              <a:buChar char="o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With total transparency and focused on results</a:t>
            </a:r>
          </a:p>
          <a:p>
            <a:pPr marL="285750" lvl="1" indent="-285750" algn="just">
              <a:buClr>
                <a:srgbClr val="595959"/>
              </a:buClr>
              <a:buSzPct val="100000"/>
              <a:buFont typeface="Arial"/>
              <a:buChar char="•"/>
            </a:pPr>
            <a:endParaRPr sz="1600" dirty="0">
              <a:solidFill>
                <a:srgbClr val="595959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254000" lvl="1" indent="-254000" algn="just">
              <a:buClr>
                <a:srgbClr val="595959"/>
              </a:buClr>
              <a:buSzPct val="100000"/>
              <a:buFont typeface="Arial"/>
              <a:buChar char="•"/>
            </a:pPr>
            <a:r>
              <a:rPr sz="1600" dirty="0">
                <a:solidFill>
                  <a:srgbClr val="595959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Water safety in Monterrey and the reduction of risks associated with floods are fundamental for FAMM.</a:t>
            </a:r>
          </a:p>
        </p:txBody>
      </p:sp>
      <p:sp>
        <p:nvSpPr>
          <p:cNvPr id="103" name="Shape 103"/>
          <p:cNvSpPr/>
          <p:nvPr/>
        </p:nvSpPr>
        <p:spPr>
          <a:xfrm>
            <a:off x="-19539" y="0"/>
            <a:ext cx="3905739" cy="6858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image7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990600"/>
            <a:ext cx="1858109" cy="226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466968" y="3810000"/>
            <a:ext cx="2962032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 Metropolitan Water Fund of Monterrey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30480" y="0"/>
            <a:ext cx="5440680" cy="6858000"/>
          </a:xfrm>
          <a:prstGeom prst="rect">
            <a:avLst/>
          </a:prstGeom>
          <a:solidFill>
            <a:srgbClr val="6AAC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57200" y="1295399"/>
            <a:ext cx="4541520" cy="323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just"/>
            <a:r>
              <a:rPr sz="2400"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Objectives:</a:t>
            </a:r>
          </a:p>
          <a:p>
            <a:pPr lvl="0" algn="just"/>
            <a:endParaRPr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marL="285750" lvl="0" indent="-285750" algn="just">
              <a:buClr>
                <a:srgbClr val="FFFFFF"/>
              </a:buClr>
              <a:buSzPct val="100000"/>
              <a:buFont typeface="Arial"/>
              <a:buChar char="•"/>
            </a:pPr>
            <a:endParaRPr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0" algn="just">
              <a:buClr>
                <a:srgbClr val="FFFFFF"/>
              </a:buClr>
              <a:buSzPct val="100000"/>
              <a:buFont typeface="Helvetica"/>
              <a:buAutoNum type="arabicPeriod"/>
            </a:pPr>
            <a:r>
              <a:rPr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Reduce </a:t>
            </a:r>
            <a:r>
              <a:rPr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floods</a:t>
            </a:r>
            <a:r>
              <a:rPr lang="en-US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damage</a:t>
            </a:r>
            <a:endParaRPr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0" algn="just">
              <a:buClr>
                <a:srgbClr val="FFFFFF"/>
              </a:buClr>
              <a:buSzPct val="100000"/>
              <a:buFont typeface="Helvetica"/>
              <a:buAutoNum type="arabicPeriod"/>
            </a:pPr>
            <a:endParaRPr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0" algn="just">
              <a:buClr>
                <a:srgbClr val="FFFFFF"/>
              </a:buClr>
              <a:buSzPct val="100000"/>
              <a:buFont typeface="Helvetica"/>
              <a:buAutoNum type="arabicPeriod" startAt="2"/>
            </a:pPr>
            <a:r>
              <a:rPr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Improve the infiltration in the </a:t>
            </a:r>
            <a:r>
              <a:rPr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basin</a:t>
            </a:r>
            <a:endParaRPr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1" indent="0" algn="just"/>
            <a:endParaRPr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1" indent="0" algn="just"/>
            <a:r>
              <a:rPr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3. </a:t>
            </a:r>
            <a:r>
              <a:rPr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Develop</a:t>
            </a:r>
            <a:r>
              <a:rPr lang="es-ES_tradnl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and </a:t>
            </a:r>
            <a:r>
              <a:rPr lang="es-ES_tradnl" dirty="0" err="1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promote</a:t>
            </a:r>
            <a:r>
              <a:rPr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 </a:t>
            </a:r>
            <a:r>
              <a:rPr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a water </a:t>
            </a:r>
            <a:r>
              <a:rPr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culture</a:t>
            </a:r>
            <a:endParaRPr lang="en-US" dirty="0" smtClean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1" indent="0" algn="just"/>
            <a:endParaRPr lang="en-US" dirty="0">
              <a:solidFill>
                <a:srgbClr val="FFFFFF"/>
              </a:solidFill>
              <a:latin typeface="Vectora LH Roman"/>
              <a:ea typeface="Vectora LH Roman"/>
              <a:cs typeface="Vectora LH Roman"/>
              <a:sym typeface="Vectora LH Roman"/>
            </a:endParaRPr>
          </a:p>
          <a:p>
            <a:pPr lvl="1" indent="0" algn="just"/>
            <a:r>
              <a:rPr lang="en-US"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4. </a:t>
            </a:r>
            <a:r>
              <a:rPr dirty="0" smtClean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Develop </a:t>
            </a:r>
            <a:r>
              <a:rPr dirty="0">
                <a:solidFill>
                  <a:srgbClr val="FFFFFF"/>
                </a:solidFill>
                <a:latin typeface="Vectora LH Roman"/>
                <a:ea typeface="Vectora LH Roman"/>
                <a:cs typeface="Vectora LH Roman"/>
                <a:sym typeface="Vectora LH Roman"/>
              </a:rPr>
              <a:t>management abilities for natural resources</a:t>
            </a:r>
          </a:p>
        </p:txBody>
      </p:sp>
      <p:pic>
        <p:nvPicPr>
          <p:cNvPr id="109" name="image7.png" descr="logo Famm filo bl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7692" y="3657600"/>
            <a:ext cx="1858109" cy="226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5791200" y="1524000"/>
            <a:ext cx="2962032" cy="767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62A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62AC"/>
                </a:solidFill>
              </a:rPr>
              <a:t>Metropolitan Water Fund of Monterrey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-19538" y="533400"/>
            <a:ext cx="9157677" cy="762000"/>
          </a:xfrm>
          <a:prstGeom prst="rect">
            <a:avLst/>
          </a:prstGeom>
          <a:solidFill>
            <a:srgbClr val="006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838200" y="681335"/>
            <a:ext cx="6934200" cy="39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Partners</a:t>
            </a:r>
          </a:p>
        </p:txBody>
      </p:sp>
      <p:pic>
        <p:nvPicPr>
          <p:cNvPr id="114" name="image9.jpg" descr="C:\Users\1576654\AppData\Local\Microsoft\Windows\Temporary Internet Files\Content.Outlook\3GX4STWX\socios fam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632337"/>
            <a:ext cx="7776865" cy="493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10.jpg" descr="C:\Users\1576654\AppData\Local\Microsoft\Windows\Temporary Internet Files\Content.Outlook\3GX4STWX\socios fam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936" y="2204321"/>
            <a:ext cx="7776865" cy="530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11.jpg" descr="C:\Users\1576654\AppData\Local\Microsoft\Windows\Temporary Internet Files\Content.Outlook\3GX4STWX\socios famm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2899204"/>
            <a:ext cx="4333567" cy="42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12.jpg" descr="C:\Users\1576654\AppData\Local\Microsoft\Windows\Temporary Internet Files\Content.Outlook\3GX4STWX\socios famm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2167" y="3546425"/>
            <a:ext cx="7776866" cy="442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3.jpg" descr="C:\Users\1576654\AppData\Local\Microsoft\Windows\Temporary Internet Files\Content.Outlook\3GX4STWX\socios famm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2502" y="4136361"/>
            <a:ext cx="7776866" cy="442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4.jpg" descr="C:\Users\1576654\AppData\Local\Microsoft\Windows\Temporary Internet Files\Content.Outlook\3GX4STWX\socios famm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2502" y="5203159"/>
            <a:ext cx="7776866" cy="427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5.jpg" descr="C:\Users\1576654\AppData\Local\Microsoft\Windows\Temporary Internet Files\Content.Outlook\3GX4STWX\socios famm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2167" y="4578813"/>
            <a:ext cx="7776866" cy="550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6.jpg" descr="C:\Users\1576654\AppData\Local\Microsoft\Windows\Temporary Internet Files\Content.Outlook\3GX4STWX\socios famm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12167" y="5766056"/>
            <a:ext cx="7776866" cy="398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7.jpg" descr="C:\Users\1576654\AppData\Local\Microsoft\Windows\Temporary Internet Files\Content.Outlook\3GX4STWX\socios famm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14400" y="6240462"/>
            <a:ext cx="7776865" cy="508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8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70321" y="3048542"/>
            <a:ext cx="789305" cy="151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19.jpg" descr="C:\Users\1576654\AppData\Local\Microsoft\Windows\Temporary Internet Files\Content.Outlook\3GX4STWX\socios famm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584721" y="2861478"/>
            <a:ext cx="3380106" cy="501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noFill/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50" b="1" u="none" strike="noStrike" cap="none" spc="0" normalizeH="0" baseline="0" dirty="0" smtClean="0">
            <a:ln>
              <a:noFill/>
            </a:ln>
            <a:solidFill>
              <a:srgbClr val="92D050"/>
            </a:solidFill>
            <a:effectLst/>
            <a:uFillTx/>
            <a:latin typeface="Helvetica" panose="020B0604020202020204" pitchFamily="34" charset="0"/>
            <a:cs typeface="Helvetica" panose="020B0604020202020204" pitchFamily="34" charset="0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940</Words>
  <Application>Microsoft Office PowerPoint</Application>
  <PresentationFormat>Presentación en pantalla (4:3)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DIN Condensed</vt:lpstr>
      <vt:lpstr>Helvetica</vt:lpstr>
      <vt:lpstr>Helvetica Neue</vt:lpstr>
      <vt:lpstr>Swis721 Lt BT</vt:lpstr>
      <vt:lpstr>Vectora LH Italic</vt:lpstr>
      <vt:lpstr>Vectora LH Roman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Crespo</dc:creator>
  <cp:lastModifiedBy>Rodrigo Crespo</cp:lastModifiedBy>
  <cp:revision>11</cp:revision>
  <dcterms:modified xsi:type="dcterms:W3CDTF">2015-04-21T01:30:41Z</dcterms:modified>
</cp:coreProperties>
</file>