
<file path=[Content_Types].xml><?xml version="1.0" encoding="utf-8"?>
<Types xmlns="http://schemas.openxmlformats.org/package/2006/content-types">
  <Default Extension="png" ContentType="image/png"/>
  <Default Extension="emf" ContentType="image/x-emf"/>
  <Default Extension="xls" ContentType="application/vnd.ms-excel"/>
  <Default Extension="jpeg" ContentType="image/jpeg"/>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5"/>
  </p:notesMasterIdLst>
  <p:sldIdLst>
    <p:sldId id="256" r:id="rId2"/>
    <p:sldId id="258" r:id="rId3"/>
    <p:sldId id="259" r:id="rId4"/>
    <p:sldId id="260" r:id="rId5"/>
    <p:sldId id="261" r:id="rId6"/>
    <p:sldId id="262" r:id="rId7"/>
    <p:sldId id="263" r:id="rId8"/>
    <p:sldId id="264" r:id="rId9"/>
    <p:sldId id="265" r:id="rId10"/>
    <p:sldId id="266" r:id="rId11"/>
    <p:sldId id="267" r:id="rId12"/>
    <p:sldId id="268" r:id="rId13"/>
    <p:sldId id="269" r:id="rId1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2939" autoAdjust="0"/>
  </p:normalViewPr>
  <p:slideViewPr>
    <p:cSldViewPr>
      <p:cViewPr varScale="1">
        <p:scale>
          <a:sx n="85" d="100"/>
          <a:sy n="85" d="100"/>
        </p:scale>
        <p:origin x="-1122" y="-90"/>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4.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4B2CAD9-5E44-40D1-9CB5-4FF949782CE0}" type="datetimeFigureOut">
              <a:rPr lang="en-US" smtClean="0"/>
              <a:t>4/16/2015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C97034C-F66B-456C-A07A-97761DF7C07D}" type="slidenum">
              <a:rPr lang="en-US" smtClean="0"/>
              <a:t>‹#›</a:t>
            </a:fld>
            <a:endParaRPr lang="en-US"/>
          </a:p>
        </p:txBody>
      </p:sp>
    </p:spTree>
    <p:extLst>
      <p:ext uri="{BB962C8B-B14F-4D97-AF65-F5344CB8AC3E}">
        <p14:creationId xmlns:p14="http://schemas.microsoft.com/office/powerpoint/2010/main" val="129574113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ide Image Placeholder 1"/>
          <p:cNvSpPr>
            <a:spLocks noGrp="1" noRot="1" noChangeAspect="1" noTextEdit="1"/>
          </p:cNvSpPr>
          <p:nvPr>
            <p:ph type="sldImg"/>
          </p:nvPr>
        </p:nvSpPr>
        <p:spPr>
          <a:ln/>
        </p:spPr>
      </p:sp>
      <p:sp>
        <p:nvSpPr>
          <p:cNvPr id="1741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CA" altLang="en-US" smtClean="0">
              <a:latin typeface="Arial" pitchFamily="34" charset="0"/>
              <a:ea typeface="ＭＳ Ｐゴシック" pitchFamily="34" charset="-128"/>
            </a:endParaRPr>
          </a:p>
        </p:txBody>
      </p:sp>
    </p:spTree>
    <p:extLst>
      <p:ext uri="{BB962C8B-B14F-4D97-AF65-F5344CB8AC3E}">
        <p14:creationId xmlns:p14="http://schemas.microsoft.com/office/powerpoint/2010/main" val="400877655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Image Placeholder 1"/>
          <p:cNvSpPr>
            <a:spLocks noGrp="1" noRot="1" noChangeAspect="1" noTextEdit="1"/>
          </p:cNvSpPr>
          <p:nvPr>
            <p:ph type="sldImg"/>
          </p:nvPr>
        </p:nvSpPr>
        <p:spPr>
          <a:ln/>
        </p:spPr>
      </p:sp>
      <p:sp>
        <p:nvSpPr>
          <p:cNvPr id="56323" name="Notes Placeholder 2"/>
          <p:cNvSpPr>
            <a:spLocks noGrp="1"/>
          </p:cNvSpPr>
          <p:nvPr>
            <p:ph type="body" idx="1"/>
          </p:nvPr>
        </p:nvSpPr>
        <p:spPr>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defRPr/>
            </a:pPr>
            <a:r>
              <a:rPr lang="en-US" altLang="en-US" sz="1000" b="1" dirty="0" smtClean="0">
                <a:latin typeface="Arial" pitchFamily="34" charset="0"/>
                <a:ea typeface="ＭＳ Ｐゴシック" pitchFamily="34" charset="-128"/>
                <a:cs typeface="Arial" panose="020B0604020202020204" pitchFamily="34" charset="0"/>
              </a:rPr>
              <a:t>Accelerate Innovation and Customer Management of Energy</a:t>
            </a:r>
          </a:p>
          <a:p>
            <a:pPr>
              <a:defRPr/>
            </a:pPr>
            <a:endParaRPr lang="en-US" altLang="en-US" sz="1000" dirty="0" smtClean="0">
              <a:latin typeface="Arial" pitchFamily="34" charset="0"/>
              <a:ea typeface="ＭＳ Ｐゴシック" pitchFamily="34" charset="-128"/>
              <a:cs typeface="Arial" panose="020B0604020202020204" pitchFamily="34" charset="0"/>
            </a:endParaRPr>
          </a:p>
          <a:p>
            <a:pPr marL="171450" indent="-171450">
              <a:buFont typeface="Arial" panose="020B0604020202020204" pitchFamily="34" charset="0"/>
              <a:buChar char="•"/>
              <a:defRPr/>
            </a:pPr>
            <a:r>
              <a:rPr lang="en-US" altLang="en-US" sz="1000" dirty="0" smtClean="0">
                <a:latin typeface="Arial" pitchFamily="34" charset="0"/>
                <a:ea typeface="ＭＳ Ｐゴシック" pitchFamily="34" charset="-128"/>
                <a:cs typeface="Arial" panose="020B0604020202020204" pitchFamily="34" charset="0"/>
              </a:rPr>
              <a:t>Customers are increasingly looking for ways to manage their own energy and to choose the type of energy from which they obtain electricity; to act as both suppliers and customers; and to customize how they use their energy</a:t>
            </a:r>
          </a:p>
          <a:p>
            <a:pPr marL="171450" indent="-171450">
              <a:buFont typeface="Arial" panose="020B0604020202020204" pitchFamily="34" charset="0"/>
              <a:buChar char="•"/>
              <a:defRPr/>
            </a:pPr>
            <a:r>
              <a:rPr lang="en-US" altLang="en-US" sz="1000" dirty="0" smtClean="0">
                <a:latin typeface="Arial" pitchFamily="34" charset="0"/>
                <a:ea typeface="ＭＳ Ｐゴシック" pitchFamily="34" charset="-128"/>
                <a:cs typeface="Arial" panose="020B0604020202020204" pitchFamily="34" charset="0"/>
              </a:rPr>
              <a:t>We must accelerate greater innovation this area so this can be done in an integrated manner</a:t>
            </a:r>
          </a:p>
          <a:p>
            <a:pPr marL="171450" indent="-171450">
              <a:buFont typeface="Arial" panose="020B0604020202020204" pitchFamily="34" charset="0"/>
              <a:buChar char="•"/>
              <a:defRPr/>
            </a:pPr>
            <a:r>
              <a:rPr lang="en-US" altLang="en-US" sz="1000" dirty="0" smtClean="0">
                <a:latin typeface="Arial" pitchFamily="34" charset="0"/>
                <a:ea typeface="ＭＳ Ｐゴシック" pitchFamily="34" charset="-128"/>
                <a:cs typeface="Arial" panose="020B0604020202020204" pitchFamily="34" charset="0"/>
              </a:rPr>
              <a:t>CEA recommends that governments review policies, laws and regulations to ensure they do not serve as obstacles but rather facilitate and enable two-way electricity flows, micro-generation, emerging forms of generation like solar and biomass, and flexible demand response.</a:t>
            </a:r>
          </a:p>
          <a:p>
            <a:pPr>
              <a:defRPr/>
            </a:pPr>
            <a:endParaRPr lang="en-US" altLang="en-US" sz="1000" dirty="0" smtClean="0">
              <a:latin typeface="Arial" pitchFamily="34" charset="0"/>
              <a:ea typeface="ＭＳ Ｐゴシック" pitchFamily="34" charset="-128"/>
              <a:cs typeface="Arial" panose="020B0604020202020204" pitchFamily="34" charset="0"/>
            </a:endParaRPr>
          </a:p>
          <a:p>
            <a:pPr>
              <a:defRPr/>
            </a:pPr>
            <a:r>
              <a:rPr lang="en-US" altLang="en-US" sz="1000" b="1" dirty="0" smtClean="0">
                <a:solidFill>
                  <a:srgbClr val="25598D"/>
                </a:solidFill>
                <a:latin typeface="Arial" panose="020B0604020202020204" pitchFamily="34" charset="0"/>
                <a:cs typeface="Arial" panose="020B0604020202020204" pitchFamily="34" charset="0"/>
              </a:rPr>
              <a:t>Implement Financial Instruments for Carbon Reduction</a:t>
            </a:r>
            <a:endParaRPr lang="en-US" sz="1000" dirty="0" smtClean="0">
              <a:latin typeface="Arial" panose="020B0604020202020204" pitchFamily="34" charset="0"/>
              <a:ea typeface="Calibri" panose="020F0502020204030204" pitchFamily="34" charset="0"/>
              <a:cs typeface="Arial" panose="020B0604020202020204" pitchFamily="34" charset="0"/>
            </a:endParaRPr>
          </a:p>
          <a:p>
            <a:pPr marL="342900" indent="-342900">
              <a:lnSpc>
                <a:spcPct val="107000"/>
              </a:lnSpc>
              <a:spcBef>
                <a:spcPts val="0"/>
              </a:spcBef>
              <a:spcAft>
                <a:spcPts val="800"/>
              </a:spcAft>
              <a:buFont typeface="Times New Roman" panose="02020603050405020304" pitchFamily="18" charset="0"/>
              <a:buChar char="•"/>
              <a:tabLst>
                <a:tab pos="228600" algn="l"/>
              </a:tabLst>
              <a:defRPr/>
            </a:pPr>
            <a:r>
              <a:rPr lang="en-US" sz="1000" dirty="0" smtClean="0">
                <a:latin typeface="Arial" panose="020B0604020202020204" pitchFamily="34" charset="0"/>
                <a:ea typeface="Calibri" panose="020F0502020204030204" pitchFamily="34" charset="0"/>
                <a:cs typeface="Arial" panose="020B0604020202020204" pitchFamily="34" charset="0"/>
              </a:rPr>
              <a:t>Second, we recommend implementing financial instruments that support carbon reduction at multiple levels: for households, for the electricity sector, for electricity in conjunction with transportation and for the economy as whole.</a:t>
            </a:r>
            <a:endParaRPr lang="en-CA" sz="1000" dirty="0" smtClean="0">
              <a:latin typeface="Arial" panose="020B0604020202020204" pitchFamily="34" charset="0"/>
              <a:ea typeface="Calibri" panose="020F0502020204030204" pitchFamily="34" charset="0"/>
              <a:cs typeface="Arial" panose="020B0604020202020204" pitchFamily="34" charset="0"/>
            </a:endParaRPr>
          </a:p>
          <a:p>
            <a:pPr marL="342900" indent="-342900">
              <a:lnSpc>
                <a:spcPct val="107000"/>
              </a:lnSpc>
              <a:spcBef>
                <a:spcPts val="0"/>
              </a:spcBef>
              <a:spcAft>
                <a:spcPts val="800"/>
              </a:spcAft>
              <a:buFont typeface="Times New Roman" panose="02020603050405020304" pitchFamily="18" charset="0"/>
              <a:buChar char="•"/>
              <a:tabLst>
                <a:tab pos="228600" algn="l"/>
              </a:tabLst>
              <a:defRPr/>
            </a:pPr>
            <a:r>
              <a:rPr lang="en-CA" sz="1000" dirty="0" smtClean="0">
                <a:latin typeface="Arial" panose="020B0604020202020204" pitchFamily="34" charset="0"/>
                <a:ea typeface="Calibri" panose="020F0502020204030204" pitchFamily="34" charset="0"/>
                <a:cs typeface="Arial" panose="020B0604020202020204" pitchFamily="34" charset="0"/>
              </a:rPr>
              <a:t>Loan guarantees can also be supported for unique circumstances (e.g., interprovincial electricity projects) as they do not draw on taxpayer money, and the benefit goes to the customer.</a:t>
            </a:r>
            <a:endParaRPr lang="en-US" sz="1000" dirty="0" smtClean="0">
              <a:latin typeface="Arial" panose="020B0604020202020204" pitchFamily="34" charset="0"/>
              <a:ea typeface="Calibri" panose="020F0502020204030204" pitchFamily="34" charset="0"/>
              <a:cs typeface="Arial" panose="020B0604020202020204" pitchFamily="34" charset="0"/>
            </a:endParaRPr>
          </a:p>
          <a:p>
            <a:pPr>
              <a:defRPr/>
            </a:pPr>
            <a:endParaRPr lang="en-US" altLang="en-US" sz="1000" b="1" dirty="0" smtClean="0">
              <a:solidFill>
                <a:srgbClr val="25598D"/>
              </a:solidFill>
              <a:latin typeface="Arial" panose="020B0604020202020204" pitchFamily="34" charset="0"/>
              <a:cs typeface="Arial" panose="020B0604020202020204" pitchFamily="34" charset="0"/>
            </a:endParaRPr>
          </a:p>
          <a:p>
            <a:pPr>
              <a:defRPr/>
            </a:pPr>
            <a:r>
              <a:rPr lang="en-US" altLang="en-US" sz="1000" b="1" dirty="0" smtClean="0">
                <a:solidFill>
                  <a:srgbClr val="25598D"/>
                </a:solidFill>
                <a:latin typeface="Arial" panose="020B0604020202020204" pitchFamily="34" charset="0"/>
                <a:cs typeface="Arial" panose="020B0604020202020204" pitchFamily="34" charset="0"/>
              </a:rPr>
              <a:t>Enable Electric  Vehicles</a:t>
            </a:r>
          </a:p>
          <a:p>
            <a:pPr marL="342900" indent="-342900">
              <a:lnSpc>
                <a:spcPct val="107000"/>
              </a:lnSpc>
              <a:spcBef>
                <a:spcPts val="0"/>
              </a:spcBef>
              <a:spcAft>
                <a:spcPts val="800"/>
              </a:spcAft>
              <a:buFont typeface="Arial" panose="020B0604020202020204" pitchFamily="34" charset="0"/>
              <a:buChar char="•"/>
              <a:tabLst>
                <a:tab pos="228600" algn="l"/>
              </a:tabLst>
              <a:defRPr/>
            </a:pPr>
            <a:r>
              <a:rPr lang="en-US" sz="1000" dirty="0" smtClean="0">
                <a:solidFill>
                  <a:srgbClr val="000000"/>
                </a:solidFill>
                <a:latin typeface="Arial" panose="020B0604020202020204" pitchFamily="34" charset="0"/>
                <a:ea typeface="Calibri" panose="020F0502020204030204" pitchFamily="34" charset="0"/>
                <a:cs typeface="Arial" panose="020B0604020202020204" pitchFamily="34" charset="0"/>
              </a:rPr>
              <a:t>Third, we should take proactive steps to accelerate the electrification of the transportation sector through policy support and collaboration, and implementation of enabling infrastructure so that electric vehicles can grow to very high levels of market penetration.</a:t>
            </a:r>
          </a:p>
          <a:p>
            <a:pPr>
              <a:spcBef>
                <a:spcPct val="0"/>
              </a:spcBef>
              <a:defRPr/>
            </a:pPr>
            <a:endParaRPr lang="en-US" altLang="en-US" sz="1000" b="1" dirty="0" smtClean="0">
              <a:solidFill>
                <a:srgbClr val="25598D"/>
              </a:solidFill>
              <a:latin typeface="Arial" panose="020B0604020202020204" pitchFamily="34" charset="0"/>
              <a:ea typeface="ＭＳ Ｐゴシック" pitchFamily="34" charset="-128"/>
              <a:cs typeface="Arial" panose="020B0604020202020204" pitchFamily="34" charset="0"/>
            </a:endParaRPr>
          </a:p>
          <a:p>
            <a:pPr>
              <a:spcBef>
                <a:spcPct val="0"/>
              </a:spcBef>
              <a:defRPr/>
            </a:pPr>
            <a:r>
              <a:rPr lang="en-US" altLang="en-US" sz="1000" b="1" dirty="0" smtClean="0">
                <a:solidFill>
                  <a:srgbClr val="25598D"/>
                </a:solidFill>
                <a:latin typeface="Arial" panose="020B0604020202020204" pitchFamily="34" charset="0"/>
                <a:ea typeface="ＭＳ Ｐゴシック" pitchFamily="34" charset="-128"/>
                <a:cs typeface="Arial" panose="020B0604020202020204" pitchFamily="34" charset="0"/>
              </a:rPr>
              <a:t>Expand Collaboration Across Borders</a:t>
            </a:r>
            <a:endParaRPr lang="en-US" altLang="en-US" sz="1000" b="1" dirty="0" smtClean="0">
              <a:solidFill>
                <a:srgbClr val="25598D"/>
              </a:solidFill>
              <a:latin typeface="Arial" panose="020B0604020202020204" pitchFamily="34" charset="0"/>
              <a:cs typeface="Arial" panose="020B0604020202020204" pitchFamily="34" charset="0"/>
            </a:endParaRPr>
          </a:p>
          <a:p>
            <a:pPr marL="342900" indent="-342900">
              <a:lnSpc>
                <a:spcPct val="107000"/>
              </a:lnSpc>
              <a:spcBef>
                <a:spcPts val="0"/>
              </a:spcBef>
              <a:spcAft>
                <a:spcPts val="800"/>
              </a:spcAft>
              <a:buFont typeface="Times New Roman" panose="02020603050405020304" pitchFamily="18" charset="0"/>
              <a:buChar char="•"/>
              <a:tabLst>
                <a:tab pos="228600" algn="l"/>
              </a:tabLst>
              <a:defRPr/>
            </a:pPr>
            <a:r>
              <a:rPr lang="en-US" sz="1000" dirty="0" smtClean="0">
                <a:solidFill>
                  <a:srgbClr val="000000"/>
                </a:solidFill>
                <a:latin typeface="Arial" panose="020B0604020202020204" pitchFamily="34" charset="0"/>
                <a:ea typeface="Calibri" panose="020F0502020204030204" pitchFamily="34" charset="0"/>
                <a:cs typeface="Arial" panose="020B0604020202020204" pitchFamily="34" charset="0"/>
              </a:rPr>
              <a:t>And finally, we want to optimize electricity assets from a more integrated North American approach and expand the scope for electricity storage and export of low-carbon electricity to the United States, thereby expanding collaboration across borders.</a:t>
            </a:r>
          </a:p>
          <a:p>
            <a:pPr>
              <a:defRPr/>
            </a:pPr>
            <a:endParaRPr lang="en-US" altLang="en-US" b="1" dirty="0" smtClean="0">
              <a:solidFill>
                <a:srgbClr val="25598D"/>
              </a:solidFill>
              <a:latin typeface="HelveticaNeueLT Std Med"/>
            </a:endParaRPr>
          </a:p>
          <a:p>
            <a:pPr>
              <a:defRPr/>
            </a:pPr>
            <a:endParaRPr lang="en-US" altLang="en-US" dirty="0" smtClean="0">
              <a:latin typeface="Arial" pitchFamily="34" charset="0"/>
              <a:ea typeface="ＭＳ Ｐゴシック" pitchFamily="34" charset="-128"/>
            </a:endParaRPr>
          </a:p>
        </p:txBody>
      </p:sp>
      <p:sp>
        <p:nvSpPr>
          <p:cNvPr id="3584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itchFamily="34" charset="0"/>
                <a:ea typeface="ＭＳ Ｐゴシック" pitchFamily="34" charset="-128"/>
              </a:defRPr>
            </a:lvl1pPr>
            <a:lvl2pPr marL="728663" indent="-279400">
              <a:defRPr sz="2400">
                <a:solidFill>
                  <a:schemeClr val="tx1"/>
                </a:solidFill>
                <a:latin typeface="Arial" pitchFamily="34" charset="0"/>
                <a:ea typeface="ＭＳ Ｐゴシック" pitchFamily="34" charset="-128"/>
              </a:defRPr>
            </a:lvl2pPr>
            <a:lvl3pPr marL="1120775" indent="-223838">
              <a:defRPr sz="2400">
                <a:solidFill>
                  <a:schemeClr val="tx1"/>
                </a:solidFill>
                <a:latin typeface="Arial" pitchFamily="34" charset="0"/>
                <a:ea typeface="ＭＳ Ｐゴシック" pitchFamily="34" charset="-128"/>
              </a:defRPr>
            </a:lvl3pPr>
            <a:lvl4pPr marL="1570038" indent="-223838">
              <a:defRPr sz="2400">
                <a:solidFill>
                  <a:schemeClr val="tx1"/>
                </a:solidFill>
                <a:latin typeface="Arial" pitchFamily="34" charset="0"/>
                <a:ea typeface="ＭＳ Ｐゴシック" pitchFamily="34" charset="-128"/>
              </a:defRPr>
            </a:lvl4pPr>
            <a:lvl5pPr marL="2017713" indent="-223838">
              <a:defRPr sz="2400">
                <a:solidFill>
                  <a:schemeClr val="tx1"/>
                </a:solidFill>
                <a:latin typeface="Arial" pitchFamily="34" charset="0"/>
                <a:ea typeface="ＭＳ Ｐゴシック" pitchFamily="34" charset="-128"/>
              </a:defRPr>
            </a:lvl5pPr>
            <a:lvl6pPr marL="2474913" indent="-223838"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32113" indent="-223838"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389313" indent="-223838"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46513" indent="-223838"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fld id="{9085C294-F279-48C3-8749-3DCFE3D1BE89}" type="slidenum">
              <a:rPr lang="en-US" altLang="en-US" sz="1200">
                <a:solidFill>
                  <a:srgbClr val="000000"/>
                </a:solidFill>
              </a:rPr>
              <a:pPr/>
              <a:t>11</a:t>
            </a:fld>
            <a:endParaRPr lang="en-US" altLang="en-US" sz="1200">
              <a:solidFill>
                <a:srgbClr val="000000"/>
              </a:solidFill>
            </a:endParaRPr>
          </a:p>
        </p:txBody>
      </p:sp>
    </p:spTree>
    <p:extLst>
      <p:ext uri="{BB962C8B-B14F-4D97-AF65-F5344CB8AC3E}">
        <p14:creationId xmlns:p14="http://schemas.microsoft.com/office/powerpoint/2010/main" val="91609183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Slide Image Placeholder 1"/>
          <p:cNvSpPr>
            <a:spLocks noGrp="1" noRot="1" noChangeAspect="1" noTextEdit="1"/>
          </p:cNvSpPr>
          <p:nvPr>
            <p:ph type="sldImg"/>
          </p:nvPr>
        </p:nvSpPr>
        <p:spPr>
          <a:ln/>
        </p:spPr>
      </p:sp>
      <p:sp>
        <p:nvSpPr>
          <p:cNvPr id="3789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CA" altLang="en-US" smtClean="0">
              <a:latin typeface="Arial" pitchFamily="34" charset="0"/>
              <a:ea typeface="ＭＳ Ｐゴシック" pitchFamily="34" charset="-128"/>
            </a:endParaRPr>
          </a:p>
        </p:txBody>
      </p:sp>
    </p:spTree>
    <p:extLst>
      <p:ext uri="{BB962C8B-B14F-4D97-AF65-F5344CB8AC3E}">
        <p14:creationId xmlns:p14="http://schemas.microsoft.com/office/powerpoint/2010/main" val="249523840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Slide Image Placeholder 1"/>
          <p:cNvSpPr>
            <a:spLocks noGrp="1" noRot="1" noChangeAspect="1" noTextEdit="1"/>
          </p:cNvSpPr>
          <p:nvPr>
            <p:ph type="sldImg"/>
          </p:nvPr>
        </p:nvSpPr>
        <p:spPr>
          <a:ln/>
        </p:spPr>
      </p:sp>
      <p:sp>
        <p:nvSpPr>
          <p:cNvPr id="1945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latin typeface="Arial" pitchFamily="34" charset="0"/>
              <a:ea typeface="ＭＳ Ｐゴシック" pitchFamily="34" charset="-128"/>
            </a:endParaRPr>
          </a:p>
        </p:txBody>
      </p:sp>
    </p:spTree>
    <p:extLst>
      <p:ext uri="{BB962C8B-B14F-4D97-AF65-F5344CB8AC3E}">
        <p14:creationId xmlns:p14="http://schemas.microsoft.com/office/powerpoint/2010/main" val="51416347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Image Placeholder 1"/>
          <p:cNvSpPr>
            <a:spLocks noGrp="1" noRot="1" noChangeAspect="1" noTextEdit="1"/>
          </p:cNvSpPr>
          <p:nvPr>
            <p:ph type="sldImg"/>
          </p:nvPr>
        </p:nvSpPr>
        <p:spPr>
          <a:ln/>
        </p:spPr>
      </p:sp>
      <p:sp>
        <p:nvSpPr>
          <p:cNvPr id="2150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smtClean="0">
                <a:latin typeface="Arial" pitchFamily="34" charset="0"/>
                <a:ea typeface="ＭＳ Ｐゴシック" pitchFamily="34" charset="-128"/>
              </a:rPr>
              <a:t>Notes</a:t>
            </a:r>
            <a:r>
              <a:rPr lang="en-US" altLang="en-US" dirty="0" smtClean="0">
                <a:latin typeface="Arial" pitchFamily="34" charset="0"/>
                <a:ea typeface="ＭＳ Ｐゴシック" pitchFamily="34" charset="-128"/>
              </a:rPr>
              <a:t>:</a:t>
            </a:r>
          </a:p>
          <a:p>
            <a:endParaRPr lang="en-US" altLang="en-US" dirty="0" smtClean="0">
              <a:latin typeface="Arial" pitchFamily="34" charset="0"/>
              <a:ea typeface="ＭＳ Ｐゴシック" pitchFamily="34" charset="-128"/>
            </a:endParaRPr>
          </a:p>
          <a:p>
            <a:r>
              <a:rPr lang="en-US" altLang="en-US" dirty="0" smtClean="0">
                <a:latin typeface="Arial" pitchFamily="34" charset="0"/>
                <a:ea typeface="ＭＳ Ｐゴシック" pitchFamily="34" charset="-128"/>
              </a:rPr>
              <a:t>The industry is also investing in emerging renewable energy sources. </a:t>
            </a:r>
          </a:p>
          <a:p>
            <a:endParaRPr lang="en-US" altLang="en-US" dirty="0" smtClean="0">
              <a:latin typeface="Arial" pitchFamily="34" charset="0"/>
              <a:ea typeface="ＭＳ Ｐゴシック" pitchFamily="34" charset="-128"/>
            </a:endParaRPr>
          </a:p>
          <a:p>
            <a:r>
              <a:rPr lang="en-US" altLang="en-US" dirty="0" smtClean="0">
                <a:latin typeface="Arial" pitchFamily="34" charset="0"/>
                <a:ea typeface="ＭＳ Ｐゴシック" pitchFamily="34" charset="-128"/>
              </a:rPr>
              <a:t>For example, wind capacity increased significantly from 444MW in 2004 to </a:t>
            </a:r>
            <a:r>
              <a:rPr lang="en-US" altLang="en-US" dirty="0" smtClean="0">
                <a:latin typeface="Arial" pitchFamily="34" charset="0"/>
                <a:ea typeface="ＭＳ Ｐゴシック" pitchFamily="34" charset="-128"/>
              </a:rPr>
              <a:t>9,</a:t>
            </a:r>
            <a:r>
              <a:rPr lang="en-US" altLang="en-US" baseline="0" dirty="0" smtClean="0">
                <a:latin typeface="Arial" pitchFamily="34" charset="0"/>
                <a:ea typeface="ＭＳ Ｐゴシック" pitchFamily="34" charset="-128"/>
              </a:rPr>
              <a:t> </a:t>
            </a:r>
            <a:r>
              <a:rPr lang="en-US" altLang="en-US" dirty="0" smtClean="0">
                <a:latin typeface="Arial" pitchFamily="34" charset="0"/>
                <a:ea typeface="ＭＳ Ｐゴシック" pitchFamily="34" charset="-128"/>
              </a:rPr>
              <a:t>694 in 2014. </a:t>
            </a:r>
            <a:r>
              <a:rPr lang="en-US" altLang="en-US" dirty="0" smtClean="0">
                <a:latin typeface="Arial" pitchFamily="34" charset="0"/>
                <a:ea typeface="ＭＳ Ｐゴシック" pitchFamily="34" charset="-128"/>
              </a:rPr>
              <a:t>Ontario made up bulk of that capacity, followed by Quebec and Alberta. </a:t>
            </a:r>
          </a:p>
          <a:p>
            <a:pPr marL="455613" lvl="1"/>
            <a:endParaRPr lang="en-US" altLang="en-US" dirty="0" smtClean="0">
              <a:latin typeface="Arial" pitchFamily="34" charset="0"/>
              <a:ea typeface="ＭＳ Ｐゴシック" pitchFamily="34" charset="-128"/>
            </a:endParaRPr>
          </a:p>
          <a:p>
            <a:r>
              <a:rPr lang="en-US" altLang="en-US" dirty="0" smtClean="0">
                <a:latin typeface="Arial" pitchFamily="34" charset="0"/>
                <a:ea typeface="ＭＳ Ｐゴシック" pitchFamily="34" charset="-128"/>
              </a:rPr>
              <a:t>The National Energy Board (NEB) projects wind capacity to grow to 16,400 megawatts by 2020.</a:t>
            </a:r>
          </a:p>
          <a:p>
            <a:pPr marL="455613" lvl="1"/>
            <a:endParaRPr lang="en-US" altLang="en-US" dirty="0" smtClean="0">
              <a:latin typeface="Arial" pitchFamily="34" charset="0"/>
              <a:ea typeface="ＭＳ Ｐゴシック" pitchFamily="34" charset="-128"/>
            </a:endParaRPr>
          </a:p>
          <a:p>
            <a:r>
              <a:rPr lang="en-US" altLang="en-US" dirty="0" smtClean="0">
                <a:latin typeface="Arial" pitchFamily="34" charset="0"/>
                <a:ea typeface="ＭＳ Ｐゴシック" pitchFamily="34" charset="-128"/>
              </a:rPr>
              <a:t>However, wind is a variable source of energy. This means it does not generate all the time — in fact, it typically blows hardest      </a:t>
            </a:r>
          </a:p>
          <a:p>
            <a:r>
              <a:rPr lang="en-US" altLang="en-US" dirty="0" smtClean="0">
                <a:latin typeface="Arial" pitchFamily="34" charset="0"/>
                <a:ea typeface="ＭＳ Ｐゴシック" pitchFamily="34" charset="-128"/>
              </a:rPr>
              <a:t>when demand is light (such as at night). As a result, wind will always require a stable energy source, such as hydro power or </a:t>
            </a:r>
          </a:p>
          <a:p>
            <a:r>
              <a:rPr lang="en-US" altLang="en-US" dirty="0" smtClean="0">
                <a:latin typeface="Arial" pitchFamily="34" charset="0"/>
                <a:ea typeface="ＭＳ Ｐゴシック" pitchFamily="34" charset="-128"/>
              </a:rPr>
              <a:t>natural gas, as a back-up. </a:t>
            </a:r>
          </a:p>
          <a:p>
            <a:pPr marL="455613" lvl="1"/>
            <a:endParaRPr lang="en-US" altLang="en-US" dirty="0" smtClean="0">
              <a:latin typeface="Arial" pitchFamily="34" charset="0"/>
              <a:ea typeface="ＭＳ Ｐゴシック" pitchFamily="34" charset="-128"/>
            </a:endParaRPr>
          </a:p>
          <a:p>
            <a:pPr marL="455613" lvl="1"/>
            <a:endParaRPr lang="en-US" altLang="en-US" dirty="0" smtClean="0">
              <a:latin typeface="Arial" pitchFamily="34" charset="0"/>
              <a:ea typeface="ＭＳ Ｐゴシック" pitchFamily="34" charset="-128"/>
            </a:endParaRPr>
          </a:p>
        </p:txBody>
      </p:sp>
    </p:spTree>
    <p:extLst>
      <p:ext uri="{BB962C8B-B14F-4D97-AF65-F5344CB8AC3E}">
        <p14:creationId xmlns:p14="http://schemas.microsoft.com/office/powerpoint/2010/main" val="249470754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Image Placeholder 1"/>
          <p:cNvSpPr>
            <a:spLocks noGrp="1" noRot="1" noChangeAspect="1" noTextEdit="1"/>
          </p:cNvSpPr>
          <p:nvPr>
            <p:ph type="sldImg"/>
          </p:nvPr>
        </p:nvSpPr>
        <p:spPr>
          <a:ln/>
        </p:spPr>
      </p:sp>
      <p:sp>
        <p:nvSpPr>
          <p:cNvPr id="2355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CA" altLang="en-US" dirty="0" smtClean="0">
              <a:latin typeface="Arial" pitchFamily="34" charset="0"/>
              <a:ea typeface="ＭＳ Ｐゴシック" pitchFamily="34" charset="-128"/>
            </a:endParaRPr>
          </a:p>
          <a:p>
            <a:r>
              <a:rPr lang="en-CA" altLang="en-US" dirty="0" smtClean="0">
                <a:latin typeface="Arial" pitchFamily="34" charset="0"/>
                <a:ea typeface="ＭＳ Ｐゴシック" pitchFamily="34" charset="-128"/>
              </a:rPr>
              <a:t>Electricity sector is a small contributor to GHG emissions in Canada (12.3 percent) relative to transportation (23.6 percent) and oil and gas (24.8 percent).</a:t>
            </a:r>
            <a:r>
              <a:rPr lang="en-CA" altLang="en-US" baseline="0" dirty="0" smtClean="0">
                <a:latin typeface="Arial" pitchFamily="34" charset="0"/>
                <a:ea typeface="ＭＳ Ｐゴシック" pitchFamily="34" charset="-128"/>
              </a:rPr>
              <a:t> </a:t>
            </a:r>
          </a:p>
          <a:p>
            <a:endParaRPr lang="en-CA" altLang="en-US" baseline="0" dirty="0" smtClean="0">
              <a:latin typeface="Arial" pitchFamily="34" charset="0"/>
              <a:ea typeface="ＭＳ Ｐゴシック" pitchFamily="34" charset="-128"/>
            </a:endParaRPr>
          </a:p>
          <a:p>
            <a:r>
              <a:rPr lang="en-CA" altLang="en-US" baseline="0" dirty="0" smtClean="0">
                <a:latin typeface="Arial" pitchFamily="34" charset="0"/>
                <a:ea typeface="ＭＳ Ｐゴシック" pitchFamily="34" charset="-128"/>
              </a:rPr>
              <a:t>The e</a:t>
            </a:r>
            <a:r>
              <a:rPr lang="en-CA" altLang="en-US" dirty="0" smtClean="0">
                <a:latin typeface="Arial" pitchFamily="34" charset="0"/>
                <a:ea typeface="ＭＳ Ｐゴシック" pitchFamily="34" charset="-128"/>
              </a:rPr>
              <a:t>lectricity sector can have a positive impact in “greening” the transportation sector</a:t>
            </a:r>
            <a:r>
              <a:rPr lang="en-CA" altLang="en-US" baseline="0" dirty="0" smtClean="0">
                <a:latin typeface="Arial" pitchFamily="34" charset="0"/>
                <a:ea typeface="ＭＳ Ｐゴシック" pitchFamily="34" charset="-128"/>
              </a:rPr>
              <a:t> given the low GHG profile of electricity in many Canadian provinces. </a:t>
            </a:r>
            <a:endParaRPr lang="en-CA" altLang="en-US" dirty="0" smtClean="0">
              <a:latin typeface="Arial" pitchFamily="34" charset="0"/>
              <a:ea typeface="ＭＳ Ｐゴシック" pitchFamily="34" charset="-128"/>
            </a:endParaRPr>
          </a:p>
          <a:p>
            <a:endParaRPr lang="en-CA" altLang="en-US" dirty="0" smtClean="0">
              <a:latin typeface="Arial" pitchFamily="34" charset="0"/>
              <a:ea typeface="ＭＳ Ｐゴシック" pitchFamily="34" charset="-128"/>
            </a:endParaRPr>
          </a:p>
        </p:txBody>
      </p:sp>
    </p:spTree>
    <p:extLst>
      <p:ext uri="{BB962C8B-B14F-4D97-AF65-F5344CB8AC3E}">
        <p14:creationId xmlns:p14="http://schemas.microsoft.com/office/powerpoint/2010/main" val="209240032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Image Placeholder 1"/>
          <p:cNvSpPr>
            <a:spLocks noGrp="1" noRot="1" noChangeAspect="1" noTextEdit="1"/>
          </p:cNvSpPr>
          <p:nvPr>
            <p:ph type="sldImg"/>
          </p:nvPr>
        </p:nvSpPr>
        <p:spPr>
          <a:ln/>
        </p:spPr>
      </p:sp>
      <p:sp>
        <p:nvSpPr>
          <p:cNvPr id="3" name="Notes Placeholder 2"/>
          <p:cNvSpPr>
            <a:spLocks noGrp="1"/>
          </p:cNvSpPr>
          <p:nvPr>
            <p:ph type="body" idx="1"/>
          </p:nvPr>
        </p:nvSpPr>
        <p:spPr/>
        <p:txBody>
          <a:bodyPr/>
          <a:lstStyle/>
          <a:p>
            <a:pPr marL="336488" indent="-336488">
              <a:lnSpc>
                <a:spcPct val="107000"/>
              </a:lnSpc>
              <a:spcBef>
                <a:spcPts val="0"/>
              </a:spcBef>
              <a:spcAft>
                <a:spcPts val="785"/>
              </a:spcAft>
              <a:buFont typeface="Arial" panose="020B0604020202020204" pitchFamily="34" charset="0"/>
              <a:buChar char="•"/>
              <a:tabLst>
                <a:tab pos="224325" algn="l"/>
              </a:tabLst>
              <a:defRPr/>
            </a:pPr>
            <a:r>
              <a:rPr lang="en-CA" dirty="0" smtClean="0">
                <a:latin typeface="Calibri" panose="020F0502020204030204" pitchFamily="34" charset="0"/>
                <a:ea typeface="Calibri" panose="020F0502020204030204" pitchFamily="34" charset="0"/>
                <a:cs typeface="Times New Roman" panose="02020603050405020304" pitchFamily="18" charset="0"/>
              </a:rPr>
              <a:t>The Canadian electricity system is in need of massive infrastructure investment in the next two decades</a:t>
            </a:r>
            <a:endParaRPr lang="en-US" sz="1000" dirty="0">
              <a:latin typeface="Calibri" panose="020F0502020204030204" pitchFamily="34" charset="0"/>
              <a:ea typeface="Calibri" panose="020F0502020204030204" pitchFamily="34" charset="0"/>
              <a:cs typeface="Times New Roman" panose="02020603050405020304" pitchFamily="18" charset="0"/>
            </a:endParaRPr>
          </a:p>
          <a:p>
            <a:pPr marL="336488" indent="-336488">
              <a:lnSpc>
                <a:spcPct val="107000"/>
              </a:lnSpc>
              <a:spcBef>
                <a:spcPts val="0"/>
              </a:spcBef>
              <a:spcAft>
                <a:spcPts val="785"/>
              </a:spcAft>
              <a:buFont typeface="Arial" panose="020B0604020202020204" pitchFamily="34" charset="0"/>
              <a:buChar char="•"/>
              <a:tabLst>
                <a:tab pos="224325" algn="l"/>
              </a:tabLst>
              <a:defRPr/>
            </a:pPr>
            <a:endParaRPr lang="en-CA" dirty="0" smtClean="0">
              <a:latin typeface="Calibri" panose="020F0502020204030204" pitchFamily="34" charset="0"/>
              <a:ea typeface="Calibri" panose="020F0502020204030204" pitchFamily="34" charset="0"/>
              <a:cs typeface="Times New Roman" panose="02020603050405020304" pitchFamily="18" charset="0"/>
            </a:endParaRPr>
          </a:p>
          <a:p>
            <a:pPr marL="336488" indent="-336488">
              <a:lnSpc>
                <a:spcPct val="107000"/>
              </a:lnSpc>
              <a:spcBef>
                <a:spcPts val="0"/>
              </a:spcBef>
              <a:spcAft>
                <a:spcPts val="785"/>
              </a:spcAft>
              <a:buFont typeface="Arial" panose="020B0604020202020204" pitchFamily="34" charset="0"/>
              <a:buChar char="•"/>
              <a:tabLst>
                <a:tab pos="224325" algn="l"/>
              </a:tabLst>
              <a:defRPr/>
            </a:pPr>
            <a:r>
              <a:rPr lang="en-CA" dirty="0" smtClean="0">
                <a:latin typeface="Calibri" panose="020F0502020204030204" pitchFamily="34" charset="0"/>
                <a:ea typeface="Calibri" panose="020F0502020204030204" pitchFamily="34" charset="0"/>
                <a:cs typeface="Times New Roman" panose="02020603050405020304" pitchFamily="18" charset="0"/>
              </a:rPr>
              <a:t>The Conference Board of Canada estimates that by 2030, close to $350 billion in new investment will be required just to maintain the existing electricity capacity, with most of Canada’s non-hydro assets needing renewal or replacement by 2050.</a:t>
            </a:r>
            <a:endParaRPr lang="en-US" sz="1000" dirty="0">
              <a:latin typeface="Calibri" panose="020F0502020204030204" pitchFamily="34" charset="0"/>
              <a:ea typeface="Calibri" panose="020F0502020204030204" pitchFamily="34" charset="0"/>
              <a:cs typeface="Times New Roman" panose="02020603050405020304" pitchFamily="18" charset="0"/>
            </a:endParaRPr>
          </a:p>
          <a:p>
            <a:pPr marL="168244" indent="-168244">
              <a:buFont typeface="Arial" panose="020B0604020202020204" pitchFamily="34" charset="0"/>
              <a:buChar char="•"/>
              <a:defRPr/>
            </a:pPr>
            <a:endParaRPr lang="en-CA" dirty="0" smtClean="0"/>
          </a:p>
        </p:txBody>
      </p:sp>
      <p:sp>
        <p:nvSpPr>
          <p:cNvPr id="2560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itchFamily="34" charset="0"/>
                <a:ea typeface="ＭＳ Ｐゴシック" pitchFamily="34" charset="-128"/>
              </a:defRPr>
            </a:lvl1pPr>
            <a:lvl2pPr marL="728663" indent="-279400">
              <a:defRPr sz="2400">
                <a:solidFill>
                  <a:schemeClr val="tx1"/>
                </a:solidFill>
                <a:latin typeface="Arial" pitchFamily="34" charset="0"/>
                <a:ea typeface="ＭＳ Ｐゴシック" pitchFamily="34" charset="-128"/>
              </a:defRPr>
            </a:lvl2pPr>
            <a:lvl3pPr marL="1120775" indent="-223838">
              <a:defRPr sz="2400">
                <a:solidFill>
                  <a:schemeClr val="tx1"/>
                </a:solidFill>
                <a:latin typeface="Arial" pitchFamily="34" charset="0"/>
                <a:ea typeface="ＭＳ Ｐゴシック" pitchFamily="34" charset="-128"/>
              </a:defRPr>
            </a:lvl3pPr>
            <a:lvl4pPr marL="1570038" indent="-223838">
              <a:defRPr sz="2400">
                <a:solidFill>
                  <a:schemeClr val="tx1"/>
                </a:solidFill>
                <a:latin typeface="Arial" pitchFamily="34" charset="0"/>
                <a:ea typeface="ＭＳ Ｐゴシック" pitchFamily="34" charset="-128"/>
              </a:defRPr>
            </a:lvl4pPr>
            <a:lvl5pPr marL="2017713" indent="-223838">
              <a:defRPr sz="2400">
                <a:solidFill>
                  <a:schemeClr val="tx1"/>
                </a:solidFill>
                <a:latin typeface="Arial" pitchFamily="34" charset="0"/>
                <a:ea typeface="ＭＳ Ｐゴシック" pitchFamily="34" charset="-128"/>
              </a:defRPr>
            </a:lvl5pPr>
            <a:lvl6pPr marL="2474913" indent="-223838"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32113" indent="-223838"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389313" indent="-223838"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46513" indent="-223838"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fld id="{6214FA76-A98D-4A4E-9CF4-4CAB82A866F3}" type="slidenum">
              <a:rPr lang="en-US" altLang="en-US" sz="1200">
                <a:solidFill>
                  <a:srgbClr val="000000"/>
                </a:solidFill>
              </a:rPr>
              <a:pPr/>
              <a:t>6</a:t>
            </a:fld>
            <a:endParaRPr lang="en-US" altLang="en-US" sz="1200">
              <a:solidFill>
                <a:srgbClr val="000000"/>
              </a:solidFill>
            </a:endParaRPr>
          </a:p>
        </p:txBody>
      </p:sp>
    </p:spTree>
    <p:extLst>
      <p:ext uri="{BB962C8B-B14F-4D97-AF65-F5344CB8AC3E}">
        <p14:creationId xmlns:p14="http://schemas.microsoft.com/office/powerpoint/2010/main" val="336325022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Image Placeholder 1"/>
          <p:cNvSpPr>
            <a:spLocks noGrp="1" noRot="1" noChangeAspect="1" noTextEdit="1"/>
          </p:cNvSpPr>
          <p:nvPr>
            <p:ph type="sldImg"/>
          </p:nvPr>
        </p:nvSpPr>
        <p:spPr>
          <a:ln/>
        </p:spPr>
      </p:sp>
      <p:sp>
        <p:nvSpPr>
          <p:cNvPr id="2765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Total installed wind power capacity increases three-fold over the projection period, reaching 16 GW in 2035, with the largest capacity additions occurring in Quebec, Ontario, Alberta and B.C. The share of wind-based generation increases from less than two per cent of total generation in 2012 to over four per cent by 2035.</a:t>
            </a:r>
            <a:endParaRPr lang="en-US" altLang="en-US" sz="800" b="1" u="sng" dirty="0" smtClean="0">
              <a:latin typeface="Arial" pitchFamily="34" charset="0"/>
              <a:ea typeface="ＭＳ Ｐゴシック" pitchFamily="34" charset="-128"/>
            </a:endParaRPr>
          </a:p>
          <a:p>
            <a:endParaRPr lang="en-US" altLang="en-US" sz="800" b="1" u="sng" dirty="0" smtClean="0">
              <a:latin typeface="Arial" pitchFamily="34" charset="0"/>
              <a:ea typeface="ＭＳ Ｐゴシック" pitchFamily="34" charset="-128"/>
            </a:endParaRPr>
          </a:p>
          <a:p>
            <a:endParaRPr lang="en-US" altLang="en-US" sz="800" b="1" u="sng" dirty="0" smtClean="0">
              <a:latin typeface="Arial" pitchFamily="34" charset="0"/>
              <a:ea typeface="ＭＳ Ｐゴシック" pitchFamily="34" charset="-128"/>
            </a:endParaRPr>
          </a:p>
          <a:p>
            <a:r>
              <a:rPr lang="en-US" altLang="en-US" sz="800" b="1" u="sng" dirty="0" smtClean="0">
                <a:latin typeface="Arial" pitchFamily="34" charset="0"/>
                <a:ea typeface="ＭＳ Ｐゴシック" pitchFamily="34" charset="-128"/>
              </a:rPr>
              <a:t>Hydropower</a:t>
            </a:r>
            <a:r>
              <a:rPr lang="en-US" altLang="en-US" sz="800" b="1" u="sng" dirty="0" smtClean="0">
                <a:latin typeface="Arial" pitchFamily="34" charset="0"/>
                <a:ea typeface="ＭＳ Ｐゴシック" pitchFamily="34" charset="-128"/>
              </a:rPr>
              <a:t>: </a:t>
            </a:r>
            <a:r>
              <a:rPr lang="en-US" altLang="en-US" sz="800" b="1" dirty="0" smtClean="0">
                <a:latin typeface="Arial" pitchFamily="34" charset="0"/>
                <a:ea typeface="ＭＳ Ｐゴシック" pitchFamily="34" charset="-128"/>
              </a:rPr>
              <a:t>Challenges to Development</a:t>
            </a:r>
          </a:p>
          <a:p>
            <a:r>
              <a:rPr lang="en-US" altLang="en-US" sz="800" b="1" dirty="0" smtClean="0">
                <a:latin typeface="Arial" pitchFamily="34" charset="0"/>
                <a:ea typeface="ＭＳ Ｐゴシック" pitchFamily="34" charset="-128"/>
              </a:rPr>
              <a:t>First Nations</a:t>
            </a:r>
            <a:r>
              <a:rPr lang="en-US" altLang="en-US" sz="800" dirty="0" smtClean="0">
                <a:latin typeface="Arial" pitchFamily="34" charset="0"/>
                <a:ea typeface="ＭＳ Ｐゴシック" pitchFamily="34" charset="-128"/>
              </a:rPr>
              <a:t> — Many hydropower projects in Canada are developed in remote communities, including those of Aboriginal Peoples. These hydropower projects have the potential to affect surrounding ecosystems, lifestyle, and activities of these communities.</a:t>
            </a:r>
          </a:p>
          <a:p>
            <a:endParaRPr lang="en-US" altLang="en-US" sz="800" dirty="0" smtClean="0">
              <a:latin typeface="Arial" pitchFamily="34" charset="0"/>
              <a:ea typeface="ＭＳ Ｐゴシック" pitchFamily="34" charset="-128"/>
            </a:endParaRPr>
          </a:p>
          <a:p>
            <a:r>
              <a:rPr lang="en-US" altLang="en-US" sz="800" b="1" dirty="0" smtClean="0">
                <a:latin typeface="Arial" pitchFamily="34" charset="0"/>
                <a:ea typeface="ＭＳ Ｐゴシック" pitchFamily="34" charset="-128"/>
              </a:rPr>
              <a:t>Local Communities</a:t>
            </a:r>
            <a:r>
              <a:rPr lang="en-US" altLang="en-US" sz="800" dirty="0" smtClean="0">
                <a:latin typeface="Arial" pitchFamily="34" charset="0"/>
                <a:ea typeface="ＭＳ Ｐゴシック" pitchFamily="34" charset="-128"/>
              </a:rPr>
              <a:t> — The development of hydropower projects including infrastructure and reservoir development have an impact on local communities. The projects may displace communities, affect outdoor recreational activities due to reduced public access and affect travel routes. </a:t>
            </a:r>
          </a:p>
          <a:p>
            <a:endParaRPr lang="en-US" altLang="en-US" sz="800" dirty="0" smtClean="0">
              <a:latin typeface="Arial" pitchFamily="34" charset="0"/>
              <a:ea typeface="ＭＳ Ｐゴシック" pitchFamily="34" charset="-128"/>
            </a:endParaRPr>
          </a:p>
          <a:p>
            <a:r>
              <a:rPr lang="en-US" altLang="en-US" sz="800" b="1" dirty="0" smtClean="0">
                <a:latin typeface="Arial" pitchFamily="34" charset="0"/>
                <a:ea typeface="ＭＳ Ｐゴシック" pitchFamily="34" charset="-128"/>
              </a:rPr>
              <a:t>Federal and Provincial Regulation Process</a:t>
            </a:r>
            <a:r>
              <a:rPr lang="en-US" altLang="en-US" sz="800" dirty="0" smtClean="0">
                <a:latin typeface="Arial" pitchFamily="34" charset="0"/>
                <a:ea typeface="ＭＳ Ｐゴシック" pitchFamily="34" charset="-128"/>
              </a:rPr>
              <a:t> — The federal EA process in combination with provincial processes represent a major obstacle to the development of new hydro projects. There is an inadequate coordination of the EA process between federal and provincial jurisdictions</a:t>
            </a:r>
          </a:p>
          <a:p>
            <a:endParaRPr lang="en-CA" altLang="en-US" sz="800" dirty="0" smtClean="0">
              <a:latin typeface="Arial" pitchFamily="34" charset="0"/>
              <a:ea typeface="ＭＳ Ｐゴシック" pitchFamily="34" charset="-128"/>
            </a:endParaRPr>
          </a:p>
          <a:p>
            <a:r>
              <a:rPr lang="en-US" altLang="en-US" sz="800" b="1" u="sng" dirty="0" smtClean="0">
                <a:latin typeface="Arial" pitchFamily="34" charset="0"/>
                <a:ea typeface="ＭＳ Ｐゴシック" pitchFamily="34" charset="-128"/>
              </a:rPr>
              <a:t>Renewable Energy Standards (RES)</a:t>
            </a:r>
          </a:p>
          <a:p>
            <a:r>
              <a:rPr lang="en-US" altLang="en-US" sz="800" dirty="0" smtClean="0">
                <a:latin typeface="Arial" pitchFamily="34" charset="0"/>
                <a:ea typeface="ＭＳ Ｐゴシック" pitchFamily="34" charset="-128"/>
              </a:rPr>
              <a:t>The maritime provinces of New Brunswick, Nova Scotia and Prince Edward Island (PEI) currently have RES in effect for the next few years.   </a:t>
            </a:r>
          </a:p>
          <a:p>
            <a:endParaRPr lang="en-US" altLang="en-US" sz="800" dirty="0" smtClean="0">
              <a:latin typeface="Arial" pitchFamily="34" charset="0"/>
              <a:ea typeface="ＭＳ Ｐゴシック" pitchFamily="34" charset="-128"/>
            </a:endParaRPr>
          </a:p>
          <a:p>
            <a:r>
              <a:rPr lang="en-US" altLang="en-US" sz="800" dirty="0" smtClean="0">
                <a:latin typeface="Arial" pitchFamily="34" charset="0"/>
                <a:ea typeface="ＭＳ Ｐゴシック" pitchFamily="34" charset="-128"/>
              </a:rPr>
              <a:t>Specifically, New Brunswick is committed to increase the amount of electricity from new renewable sources  to ten per cent of its total use by 2016.   </a:t>
            </a:r>
          </a:p>
          <a:p>
            <a:endParaRPr lang="en-US" altLang="en-US" sz="800" dirty="0" smtClean="0">
              <a:latin typeface="Arial" pitchFamily="34" charset="0"/>
              <a:ea typeface="ＭＳ Ｐゴシック" pitchFamily="34" charset="-128"/>
            </a:endParaRPr>
          </a:p>
          <a:p>
            <a:r>
              <a:rPr lang="en-US" altLang="en-US" sz="800" dirty="0" smtClean="0">
                <a:latin typeface="Arial" pitchFamily="34" charset="0"/>
                <a:ea typeface="ＭＳ Ｐゴシック" pitchFamily="34" charset="-128"/>
              </a:rPr>
              <a:t>In November 2008, the PEI government announced its intention to double its renewable energy portfolio standard from 15 per cent to 30 per cent by 2013 with plans to build up to 500 MW of additional wind power over five years. In April 2010, Nova Scotia released its </a:t>
            </a:r>
            <a:r>
              <a:rPr lang="en-US" altLang="en-US" sz="800" i="1" dirty="0" smtClean="0">
                <a:latin typeface="Arial" pitchFamily="34" charset="0"/>
                <a:ea typeface="ＭＳ Ｐゴシック" pitchFamily="34" charset="-128"/>
              </a:rPr>
              <a:t>Renewable Energy Plan</a:t>
            </a:r>
            <a:r>
              <a:rPr lang="en-US" altLang="en-US" sz="800" dirty="0" smtClean="0">
                <a:latin typeface="Arial" pitchFamily="34" charset="0"/>
                <a:ea typeface="ＭＳ Ｐゴシック" pitchFamily="34" charset="-128"/>
              </a:rPr>
              <a:t>, which commits to an RES of 25 per cent by 2015, and targets 40 per cent </a:t>
            </a:r>
            <a:r>
              <a:rPr lang="en-CA" altLang="en-US" sz="800" dirty="0" smtClean="0">
                <a:latin typeface="Arial" pitchFamily="34" charset="0"/>
                <a:ea typeface="ＭＳ Ｐゴシック" pitchFamily="34" charset="-128"/>
              </a:rPr>
              <a:t>by 2020.</a:t>
            </a:r>
          </a:p>
          <a:p>
            <a:endParaRPr lang="en-CA" altLang="en-US" dirty="0" smtClean="0">
              <a:latin typeface="Arial" pitchFamily="34" charset="0"/>
              <a:ea typeface="ＭＳ Ｐゴシック" pitchFamily="34" charset="-128"/>
            </a:endParaRPr>
          </a:p>
        </p:txBody>
      </p:sp>
    </p:spTree>
    <p:extLst>
      <p:ext uri="{BB962C8B-B14F-4D97-AF65-F5344CB8AC3E}">
        <p14:creationId xmlns:p14="http://schemas.microsoft.com/office/powerpoint/2010/main" val="261872536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a:ln/>
        </p:spPr>
      </p:sp>
      <p:sp>
        <p:nvSpPr>
          <p:cNvPr id="2969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b="1" dirty="0" smtClean="0">
              <a:latin typeface="Arial" pitchFamily="34" charset="0"/>
              <a:ea typeface="ＭＳ Ｐゴシック" pitchFamily="34" charset="-128"/>
            </a:endParaRPr>
          </a:p>
          <a:p>
            <a:r>
              <a:rPr lang="en-US" altLang="en-US" b="1" u="sng" dirty="0" smtClean="0">
                <a:latin typeface="Arial" pitchFamily="34" charset="0"/>
                <a:ea typeface="ＭＳ Ｐゴシック" pitchFamily="34" charset="-128"/>
              </a:rPr>
              <a:t>Nuclear</a:t>
            </a:r>
          </a:p>
          <a:p>
            <a:endParaRPr lang="en-US" altLang="en-US" b="1" dirty="0" smtClean="0">
              <a:latin typeface="Arial" pitchFamily="34" charset="0"/>
              <a:ea typeface="ＭＳ Ｐゴシック" pitchFamily="34" charset="-128"/>
            </a:endParaRPr>
          </a:p>
          <a:p>
            <a:r>
              <a:rPr lang="en-US" altLang="en-US" b="1" dirty="0" smtClean="0">
                <a:latin typeface="Arial" pitchFamily="34" charset="0"/>
                <a:ea typeface="ＭＳ Ｐゴシック" pitchFamily="34" charset="-128"/>
              </a:rPr>
              <a:t>Challenges to Development</a:t>
            </a:r>
          </a:p>
          <a:p>
            <a:r>
              <a:rPr lang="en-US" altLang="en-US" dirty="0" smtClean="0">
                <a:latin typeface="Arial" pitchFamily="34" charset="0"/>
                <a:ea typeface="ＭＳ Ｐゴシック" pitchFamily="34" charset="-128"/>
              </a:rPr>
              <a:t>If nuclear power is to continue its contribution to meeting Canada’s growing electricity demand, the industry will have to manage high amounts of capital risk and long lead construction times. Furthermore, the industry must maintain a full life-cycle approach in order to safely dispose of radioactive waste and maintain healthy communities.</a:t>
            </a:r>
          </a:p>
          <a:p>
            <a:endParaRPr lang="en-US" altLang="en-US" b="1" dirty="0" smtClean="0">
              <a:latin typeface="Arial" pitchFamily="34" charset="0"/>
              <a:ea typeface="ＭＳ Ｐゴシック" pitchFamily="34" charset="-128"/>
            </a:endParaRPr>
          </a:p>
          <a:p>
            <a:r>
              <a:rPr lang="en-US" altLang="en-US" b="1" dirty="0" smtClean="0">
                <a:latin typeface="Arial" pitchFamily="34" charset="0"/>
                <a:ea typeface="ＭＳ Ｐゴシック" pitchFamily="34" charset="-128"/>
              </a:rPr>
              <a:t>Federal and Provincial Regulation Process</a:t>
            </a:r>
            <a:r>
              <a:rPr lang="en-US" altLang="en-US" dirty="0" smtClean="0">
                <a:latin typeface="Arial" pitchFamily="34" charset="0"/>
                <a:ea typeface="ＭＳ Ｐゴシック" pitchFamily="34" charset="-128"/>
              </a:rPr>
              <a:t> — The federal EA process in combination with provincial processes represent a major obstacle to the development of nuclear projects. There is an inadequate coordination of the EA process between federal and provincial jurisdictions. These timely processes pose a threat and/or delay in development.</a:t>
            </a:r>
          </a:p>
          <a:p>
            <a:endParaRPr lang="en-US" altLang="en-US" dirty="0" smtClean="0">
              <a:latin typeface="Arial" pitchFamily="34" charset="0"/>
              <a:ea typeface="ＭＳ Ｐゴシック" pitchFamily="34" charset="-128"/>
            </a:endParaRPr>
          </a:p>
          <a:p>
            <a:endParaRPr lang="en-US" altLang="en-US" dirty="0" smtClean="0">
              <a:latin typeface="Arial" pitchFamily="34" charset="0"/>
              <a:ea typeface="ＭＳ Ｐゴシック" pitchFamily="34" charset="-128"/>
            </a:endParaRPr>
          </a:p>
          <a:p>
            <a:endParaRPr lang="en-CA" altLang="en-US" dirty="0" smtClean="0">
              <a:latin typeface="Arial" pitchFamily="34" charset="0"/>
              <a:ea typeface="ＭＳ Ｐゴシック" pitchFamily="34" charset="-128"/>
            </a:endParaRPr>
          </a:p>
        </p:txBody>
      </p:sp>
    </p:spTree>
    <p:extLst>
      <p:ext uri="{BB962C8B-B14F-4D97-AF65-F5344CB8AC3E}">
        <p14:creationId xmlns:p14="http://schemas.microsoft.com/office/powerpoint/2010/main" val="2984362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Slide Image Placeholder 1"/>
          <p:cNvSpPr>
            <a:spLocks noGrp="1" noRot="1" noChangeAspect="1" noTextEdit="1"/>
          </p:cNvSpPr>
          <p:nvPr>
            <p:ph type="sldImg"/>
          </p:nvPr>
        </p:nvSpPr>
        <p:spPr>
          <a:ln/>
        </p:spPr>
      </p:sp>
      <p:sp>
        <p:nvSpPr>
          <p:cNvPr id="3174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latin typeface="Arial" pitchFamily="34" charset="0"/>
              <a:ea typeface="ＭＳ Ｐゴシック" pitchFamily="34" charset="-128"/>
            </a:endParaRPr>
          </a:p>
        </p:txBody>
      </p:sp>
    </p:spTree>
    <p:extLst>
      <p:ext uri="{BB962C8B-B14F-4D97-AF65-F5344CB8AC3E}">
        <p14:creationId xmlns:p14="http://schemas.microsoft.com/office/powerpoint/2010/main" val="138173039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Image Placeholder 1"/>
          <p:cNvSpPr>
            <a:spLocks noGrp="1" noRot="1" noChangeAspect="1" noTextEdit="1"/>
          </p:cNvSpPr>
          <p:nvPr>
            <p:ph type="sldImg"/>
          </p:nvPr>
        </p:nvSpPr>
        <p:spPr>
          <a:ln/>
        </p:spPr>
      </p:sp>
      <p:sp>
        <p:nvSpPr>
          <p:cNvPr id="3379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latin typeface="Arial" pitchFamily="34" charset="0"/>
              <a:ea typeface="ＭＳ Ｐゴシック" pitchFamily="34" charset="-128"/>
            </a:endParaRPr>
          </a:p>
          <a:p>
            <a:endParaRPr lang="en-US" altLang="en-US" smtClean="0">
              <a:latin typeface="Arial" pitchFamily="34" charset="0"/>
              <a:ea typeface="ＭＳ Ｐゴシック" pitchFamily="34" charset="-128"/>
            </a:endParaRPr>
          </a:p>
          <a:p>
            <a:endParaRPr lang="en-CA" altLang="en-US" smtClean="0">
              <a:latin typeface="Arial" pitchFamily="34" charset="0"/>
              <a:ea typeface="ＭＳ Ｐゴシック" pitchFamily="34" charset="-128"/>
            </a:endParaRPr>
          </a:p>
        </p:txBody>
      </p:sp>
    </p:spTree>
    <p:extLst>
      <p:ext uri="{BB962C8B-B14F-4D97-AF65-F5344CB8AC3E}">
        <p14:creationId xmlns:p14="http://schemas.microsoft.com/office/powerpoint/2010/main" val="89211773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F92001A2-FD90-46B0-BB09-3FFD9176D3BA}" type="datetimeFigureOut">
              <a:rPr lang="en-US" smtClean="0"/>
              <a:t>4/16/2015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5ADC706-AB51-40E3-920C-02C4785BE805}" type="slidenum">
              <a:rPr lang="en-US" smtClean="0"/>
              <a:t>‹#›</a:t>
            </a:fld>
            <a:endParaRPr lang="en-US"/>
          </a:p>
        </p:txBody>
      </p:sp>
    </p:spTree>
    <p:extLst>
      <p:ext uri="{BB962C8B-B14F-4D97-AF65-F5344CB8AC3E}">
        <p14:creationId xmlns:p14="http://schemas.microsoft.com/office/powerpoint/2010/main" val="69632384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92001A2-FD90-46B0-BB09-3FFD9176D3BA}" type="datetimeFigureOut">
              <a:rPr lang="en-US" smtClean="0"/>
              <a:t>4/16/2015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5ADC706-AB51-40E3-920C-02C4785BE805}" type="slidenum">
              <a:rPr lang="en-US" smtClean="0"/>
              <a:t>‹#›</a:t>
            </a:fld>
            <a:endParaRPr lang="en-US"/>
          </a:p>
        </p:txBody>
      </p:sp>
    </p:spTree>
    <p:extLst>
      <p:ext uri="{BB962C8B-B14F-4D97-AF65-F5344CB8AC3E}">
        <p14:creationId xmlns:p14="http://schemas.microsoft.com/office/powerpoint/2010/main" val="253265742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92001A2-FD90-46B0-BB09-3FFD9176D3BA}" type="datetimeFigureOut">
              <a:rPr lang="en-US" smtClean="0"/>
              <a:t>4/16/2015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5ADC706-AB51-40E3-920C-02C4785BE805}" type="slidenum">
              <a:rPr lang="en-US" smtClean="0"/>
              <a:t>‹#›</a:t>
            </a:fld>
            <a:endParaRPr lang="en-US"/>
          </a:p>
        </p:txBody>
      </p:sp>
    </p:spTree>
    <p:extLst>
      <p:ext uri="{BB962C8B-B14F-4D97-AF65-F5344CB8AC3E}">
        <p14:creationId xmlns:p14="http://schemas.microsoft.com/office/powerpoint/2010/main" val="221283391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92001A2-FD90-46B0-BB09-3FFD9176D3BA}" type="datetimeFigureOut">
              <a:rPr lang="en-US" smtClean="0"/>
              <a:t>4/16/2015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5ADC706-AB51-40E3-920C-02C4785BE805}" type="slidenum">
              <a:rPr lang="en-US" smtClean="0"/>
              <a:t>‹#›</a:t>
            </a:fld>
            <a:endParaRPr lang="en-US"/>
          </a:p>
        </p:txBody>
      </p:sp>
    </p:spTree>
    <p:extLst>
      <p:ext uri="{BB962C8B-B14F-4D97-AF65-F5344CB8AC3E}">
        <p14:creationId xmlns:p14="http://schemas.microsoft.com/office/powerpoint/2010/main" val="289744928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92001A2-FD90-46B0-BB09-3FFD9176D3BA}" type="datetimeFigureOut">
              <a:rPr lang="en-US" smtClean="0"/>
              <a:t>4/16/2015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5ADC706-AB51-40E3-920C-02C4785BE805}" type="slidenum">
              <a:rPr lang="en-US" smtClean="0"/>
              <a:t>‹#›</a:t>
            </a:fld>
            <a:endParaRPr lang="en-US"/>
          </a:p>
        </p:txBody>
      </p:sp>
    </p:spTree>
    <p:extLst>
      <p:ext uri="{BB962C8B-B14F-4D97-AF65-F5344CB8AC3E}">
        <p14:creationId xmlns:p14="http://schemas.microsoft.com/office/powerpoint/2010/main" val="329654133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F92001A2-FD90-46B0-BB09-3FFD9176D3BA}" type="datetimeFigureOut">
              <a:rPr lang="en-US" smtClean="0"/>
              <a:t>4/16/2015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5ADC706-AB51-40E3-920C-02C4785BE805}" type="slidenum">
              <a:rPr lang="en-US" smtClean="0"/>
              <a:t>‹#›</a:t>
            </a:fld>
            <a:endParaRPr lang="en-US"/>
          </a:p>
        </p:txBody>
      </p:sp>
    </p:spTree>
    <p:extLst>
      <p:ext uri="{BB962C8B-B14F-4D97-AF65-F5344CB8AC3E}">
        <p14:creationId xmlns:p14="http://schemas.microsoft.com/office/powerpoint/2010/main" val="298898154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F92001A2-FD90-46B0-BB09-3FFD9176D3BA}" type="datetimeFigureOut">
              <a:rPr lang="en-US" smtClean="0"/>
              <a:t>4/16/2015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5ADC706-AB51-40E3-920C-02C4785BE805}" type="slidenum">
              <a:rPr lang="en-US" smtClean="0"/>
              <a:t>‹#›</a:t>
            </a:fld>
            <a:endParaRPr lang="en-US"/>
          </a:p>
        </p:txBody>
      </p:sp>
    </p:spTree>
    <p:extLst>
      <p:ext uri="{BB962C8B-B14F-4D97-AF65-F5344CB8AC3E}">
        <p14:creationId xmlns:p14="http://schemas.microsoft.com/office/powerpoint/2010/main" val="194836122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F92001A2-FD90-46B0-BB09-3FFD9176D3BA}" type="datetimeFigureOut">
              <a:rPr lang="en-US" smtClean="0"/>
              <a:t>4/16/2015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5ADC706-AB51-40E3-920C-02C4785BE805}" type="slidenum">
              <a:rPr lang="en-US" smtClean="0"/>
              <a:t>‹#›</a:t>
            </a:fld>
            <a:endParaRPr lang="en-US"/>
          </a:p>
        </p:txBody>
      </p:sp>
    </p:spTree>
    <p:extLst>
      <p:ext uri="{BB962C8B-B14F-4D97-AF65-F5344CB8AC3E}">
        <p14:creationId xmlns:p14="http://schemas.microsoft.com/office/powerpoint/2010/main" val="369916199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92001A2-FD90-46B0-BB09-3FFD9176D3BA}" type="datetimeFigureOut">
              <a:rPr lang="en-US" smtClean="0"/>
              <a:t>4/16/2015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5ADC706-AB51-40E3-920C-02C4785BE805}" type="slidenum">
              <a:rPr lang="en-US" smtClean="0"/>
              <a:t>‹#›</a:t>
            </a:fld>
            <a:endParaRPr lang="en-US"/>
          </a:p>
        </p:txBody>
      </p:sp>
    </p:spTree>
    <p:extLst>
      <p:ext uri="{BB962C8B-B14F-4D97-AF65-F5344CB8AC3E}">
        <p14:creationId xmlns:p14="http://schemas.microsoft.com/office/powerpoint/2010/main" val="169707019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92001A2-FD90-46B0-BB09-3FFD9176D3BA}" type="datetimeFigureOut">
              <a:rPr lang="en-US" smtClean="0"/>
              <a:t>4/16/2015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5ADC706-AB51-40E3-920C-02C4785BE805}" type="slidenum">
              <a:rPr lang="en-US" smtClean="0"/>
              <a:t>‹#›</a:t>
            </a:fld>
            <a:endParaRPr lang="en-US"/>
          </a:p>
        </p:txBody>
      </p:sp>
    </p:spTree>
    <p:extLst>
      <p:ext uri="{BB962C8B-B14F-4D97-AF65-F5344CB8AC3E}">
        <p14:creationId xmlns:p14="http://schemas.microsoft.com/office/powerpoint/2010/main" val="331482221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92001A2-FD90-46B0-BB09-3FFD9176D3BA}" type="datetimeFigureOut">
              <a:rPr lang="en-US" smtClean="0"/>
              <a:t>4/16/2015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5ADC706-AB51-40E3-920C-02C4785BE805}" type="slidenum">
              <a:rPr lang="en-US" smtClean="0"/>
              <a:t>‹#›</a:t>
            </a:fld>
            <a:endParaRPr lang="en-US"/>
          </a:p>
        </p:txBody>
      </p:sp>
    </p:spTree>
    <p:extLst>
      <p:ext uri="{BB962C8B-B14F-4D97-AF65-F5344CB8AC3E}">
        <p14:creationId xmlns:p14="http://schemas.microsoft.com/office/powerpoint/2010/main" val="330469131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92001A2-FD90-46B0-BB09-3FFD9176D3BA}" type="datetimeFigureOut">
              <a:rPr lang="en-US" smtClean="0"/>
              <a:t>4/16/2015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5ADC706-AB51-40E3-920C-02C4785BE805}" type="slidenum">
              <a:rPr lang="en-US" smtClean="0"/>
              <a:t>‹#›</a:t>
            </a:fld>
            <a:endParaRPr lang="en-US"/>
          </a:p>
        </p:txBody>
      </p:sp>
    </p:spTree>
    <p:extLst>
      <p:ext uri="{BB962C8B-B14F-4D97-AF65-F5344CB8AC3E}">
        <p14:creationId xmlns:p14="http://schemas.microsoft.com/office/powerpoint/2010/main" val="101278425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0.xml"/><Relationship Id="rId1" Type="http://schemas.openxmlformats.org/officeDocument/2006/relationships/slideLayout" Target="../slideLayouts/slideLayout7.xml"/><Relationship Id="rId4" Type="http://schemas.openxmlformats.org/officeDocument/2006/relationships/image" Target="../media/image7.jpe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hyperlink" Target="mailto:morrisondavid68@gmail.com" TargetMode="External"/><Relationship Id="rId2" Type="http://schemas.openxmlformats.org/officeDocument/2006/relationships/image" Target="../media/image8.pn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6.xml"/><Relationship Id="rId1" Type="http://schemas.openxmlformats.org/officeDocument/2006/relationships/vmlDrawing" Target="../drawings/vmlDrawing1.vml"/><Relationship Id="rId5" Type="http://schemas.openxmlformats.org/officeDocument/2006/relationships/image" Target="../media/image2.emf"/><Relationship Id="rId4" Type="http://schemas.openxmlformats.org/officeDocument/2006/relationships/oleObject" Target="../embeddings/Microsoft_Excel_97-2003_Worksheet1.xls"/></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6.xml"/><Relationship Id="rId1" Type="http://schemas.openxmlformats.org/officeDocument/2006/relationships/vmlDrawing" Target="../drawings/vmlDrawing2.vml"/><Relationship Id="rId5" Type="http://schemas.openxmlformats.org/officeDocument/2006/relationships/image" Target="../media/image4.png"/><Relationship Id="rId4" Type="http://schemas.openxmlformats.org/officeDocument/2006/relationships/oleObject" Target="../embeddings/Microsoft_Excel_97-2003_Worksheet2.xls"/></Relationships>
</file>

<file path=ppt/slides/_rels/slide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09600" y="838200"/>
            <a:ext cx="8153400" cy="1470025"/>
          </a:xfrm>
        </p:spPr>
        <p:txBody>
          <a:bodyPr/>
          <a:lstStyle/>
          <a:p>
            <a:r>
              <a:rPr lang="en-CA" altLang="en-US" sz="2800" b="1" dirty="0">
                <a:solidFill>
                  <a:srgbClr val="222268"/>
                </a:solidFill>
                <a:latin typeface="HelveticaNeueLT Std Med"/>
                <a:ea typeface="Calibri" pitchFamily="34" charset="0"/>
                <a:cs typeface="Helvetica" panose="020B0604020202020204" pitchFamily="34" charset="0"/>
              </a:rPr>
              <a:t>Canadian Electricity Sector’s Progress Toward Green Growth and Sustainable Energy</a:t>
            </a:r>
            <a:endParaRPr lang="en-US" b="1" dirty="0">
              <a:latin typeface="HelveticaNeueLT Std Med"/>
              <a:cs typeface="Helvetica" panose="020B0604020202020204" pitchFamily="34" charset="0"/>
            </a:endParaRPr>
          </a:p>
        </p:txBody>
      </p:sp>
      <p:sp>
        <p:nvSpPr>
          <p:cNvPr id="3" name="Subtitle 2"/>
          <p:cNvSpPr>
            <a:spLocks noGrp="1"/>
          </p:cNvSpPr>
          <p:nvPr>
            <p:ph type="subTitle" idx="1"/>
          </p:nvPr>
        </p:nvSpPr>
        <p:spPr>
          <a:xfrm>
            <a:off x="457200" y="3505200"/>
            <a:ext cx="8534400" cy="2743200"/>
          </a:xfrm>
        </p:spPr>
        <p:txBody>
          <a:bodyPr>
            <a:normAutofit fontScale="55000" lnSpcReduction="20000"/>
          </a:bodyPr>
          <a:lstStyle/>
          <a:p>
            <a:r>
              <a:rPr lang="en-US" b="1" dirty="0" smtClean="0">
                <a:solidFill>
                  <a:schemeClr val="tx2">
                    <a:lumMod val="75000"/>
                  </a:schemeClr>
                </a:solidFill>
                <a:latin typeface="HelveticaNeueLT Std Med"/>
              </a:rPr>
              <a:t>David Morrison </a:t>
            </a:r>
          </a:p>
          <a:p>
            <a:r>
              <a:rPr lang="en-US" b="1" dirty="0" smtClean="0">
                <a:solidFill>
                  <a:schemeClr val="tx2">
                    <a:lumMod val="75000"/>
                  </a:schemeClr>
                </a:solidFill>
                <a:latin typeface="HelveticaNeueLT Std Med"/>
              </a:rPr>
              <a:t>Retired Utility Executive</a:t>
            </a:r>
          </a:p>
          <a:p>
            <a:endParaRPr lang="en-US" b="1" dirty="0" smtClean="0">
              <a:solidFill>
                <a:schemeClr val="tx2">
                  <a:lumMod val="75000"/>
                </a:schemeClr>
              </a:solidFill>
              <a:latin typeface="HelveticaNeueLT Std Med"/>
            </a:endParaRPr>
          </a:p>
          <a:p>
            <a:r>
              <a:rPr lang="en-US" b="1" dirty="0" smtClean="0">
                <a:solidFill>
                  <a:schemeClr val="tx2">
                    <a:lumMod val="75000"/>
                  </a:schemeClr>
                </a:solidFill>
                <a:latin typeface="HelveticaNeueLT Std Med"/>
              </a:rPr>
              <a:t>(Ex-President &amp; CEO, Yukon Energy; Vice-Chair, Board of Directors, Canadian Electricity Association)</a:t>
            </a:r>
          </a:p>
          <a:p>
            <a:endParaRPr lang="en-US" b="1" dirty="0" smtClean="0">
              <a:solidFill>
                <a:schemeClr val="tx2">
                  <a:lumMod val="75000"/>
                </a:schemeClr>
              </a:solidFill>
              <a:latin typeface="HelveticaNeueLT Std Med"/>
            </a:endParaRPr>
          </a:p>
          <a:p>
            <a:endParaRPr lang="en-US" b="1" dirty="0" smtClean="0">
              <a:solidFill>
                <a:schemeClr val="tx2">
                  <a:lumMod val="75000"/>
                </a:schemeClr>
              </a:solidFill>
              <a:latin typeface="HelveticaNeueLT Std Med"/>
            </a:endParaRPr>
          </a:p>
          <a:p>
            <a:r>
              <a:rPr lang="en-US" b="1" dirty="0" smtClean="0">
                <a:solidFill>
                  <a:schemeClr val="tx2">
                    <a:lumMod val="75000"/>
                  </a:schemeClr>
                </a:solidFill>
                <a:latin typeface="HelveticaNeueLT Std Med"/>
              </a:rPr>
              <a:t>Commission for Environmental Co-operation in North America </a:t>
            </a:r>
          </a:p>
          <a:p>
            <a:r>
              <a:rPr lang="en-US" b="1" dirty="0" smtClean="0">
                <a:solidFill>
                  <a:schemeClr val="tx2">
                    <a:lumMod val="75000"/>
                  </a:schemeClr>
                </a:solidFill>
                <a:latin typeface="HelveticaNeueLT Std Med"/>
              </a:rPr>
              <a:t>Green Growth and Sustainable Competitiveness </a:t>
            </a:r>
          </a:p>
          <a:p>
            <a:r>
              <a:rPr lang="en-US" b="1" dirty="0" smtClean="0">
                <a:solidFill>
                  <a:schemeClr val="tx2">
                    <a:lumMod val="75000"/>
                  </a:schemeClr>
                </a:solidFill>
                <a:latin typeface="HelveticaNeueLT Std Med"/>
              </a:rPr>
              <a:t>April 23, 2015</a:t>
            </a:r>
          </a:p>
          <a:p>
            <a:endParaRPr lang="en-US" dirty="0">
              <a:solidFill>
                <a:srgbClr val="002060"/>
              </a:solidFill>
              <a:latin typeface="HelveticaNeueLT Std Med"/>
            </a:endParaRPr>
          </a:p>
        </p:txBody>
      </p:sp>
    </p:spTree>
    <p:extLst>
      <p:ext uri="{BB962C8B-B14F-4D97-AF65-F5344CB8AC3E}">
        <p14:creationId xmlns:p14="http://schemas.microsoft.com/office/powerpoint/2010/main" val="365837624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609600"/>
            <a:ext cx="8642350" cy="798513"/>
          </a:xfrm>
        </p:spPr>
        <p:txBody>
          <a:bodyPr>
            <a:normAutofit/>
          </a:bodyPr>
          <a:lstStyle/>
          <a:p>
            <a:pPr algn="ctr">
              <a:defRPr/>
            </a:pPr>
            <a:r>
              <a:rPr lang="en-US" sz="2400" b="1" u="sng" kern="1200" dirty="0" smtClean="0">
                <a:solidFill>
                  <a:srgbClr val="002060"/>
                </a:solidFill>
                <a:latin typeface="HelveticaNeueLT Std Med"/>
              </a:rPr>
              <a:t>Canadian Outlook</a:t>
            </a:r>
            <a:r>
              <a:rPr lang="en-US" sz="2400" b="1" kern="1200" dirty="0" smtClean="0">
                <a:solidFill>
                  <a:srgbClr val="002060"/>
                </a:solidFill>
                <a:latin typeface="HelveticaNeueLT Std Med"/>
              </a:rPr>
              <a:t>: Transmission and Distribution</a:t>
            </a:r>
            <a:endParaRPr lang="en-CA" sz="2400" dirty="0">
              <a:solidFill>
                <a:srgbClr val="002060"/>
              </a:solidFill>
              <a:latin typeface="HelveticaNeueLT Std Med"/>
            </a:endParaRPr>
          </a:p>
        </p:txBody>
      </p:sp>
      <p:sp>
        <p:nvSpPr>
          <p:cNvPr id="32771" name="Content Placeholder 2"/>
          <p:cNvSpPr>
            <a:spLocks noGrp="1"/>
          </p:cNvSpPr>
          <p:nvPr>
            <p:ph idx="1"/>
          </p:nvPr>
        </p:nvSpPr>
        <p:spPr>
          <a:xfrm>
            <a:off x="107950" y="1484313"/>
            <a:ext cx="8928100" cy="4897437"/>
          </a:xfrm>
        </p:spPr>
        <p:txBody>
          <a:bodyPr>
            <a:normAutofit/>
          </a:bodyPr>
          <a:lstStyle/>
          <a:p>
            <a:pPr>
              <a:buClr>
                <a:srgbClr val="92D050"/>
              </a:buClr>
              <a:buFont typeface="Wingdings" pitchFamily="2" charset="2"/>
              <a:buChar char="q"/>
            </a:pPr>
            <a:endParaRPr lang="en-US" altLang="en-US" sz="1600" dirty="0" smtClean="0">
              <a:latin typeface="Arial" pitchFamily="34" charset="0"/>
              <a:cs typeface="Arial" pitchFamily="34" charset="0"/>
            </a:endParaRPr>
          </a:p>
          <a:p>
            <a:pPr>
              <a:buClr>
                <a:srgbClr val="92D050"/>
              </a:buClr>
              <a:buFont typeface="Wingdings" pitchFamily="2" charset="2"/>
              <a:buChar char="q"/>
            </a:pPr>
            <a:r>
              <a:rPr lang="en-US" altLang="en-US" sz="1600" dirty="0" smtClean="0">
                <a:latin typeface="Arial" pitchFamily="34" charset="0"/>
                <a:cs typeface="Arial" pitchFamily="34" charset="0"/>
              </a:rPr>
              <a:t>Grid automation is improving operational efficiency and reducing the cost to transmit electricity from generating stations to end customers. Key technologies include: </a:t>
            </a:r>
          </a:p>
          <a:p>
            <a:pPr lvl="1">
              <a:buClr>
                <a:srgbClr val="92D050"/>
              </a:buClr>
              <a:buFont typeface="Arial" panose="020B0604020202020204" pitchFamily="34" charset="0"/>
              <a:buChar char="•"/>
            </a:pPr>
            <a:r>
              <a:rPr lang="en-US" altLang="en-US" sz="1600" dirty="0" smtClean="0">
                <a:latin typeface="Arial" pitchFamily="34" charset="0"/>
                <a:cs typeface="Arial" pitchFamily="34" charset="0"/>
              </a:rPr>
              <a:t>Distribution Management Systems</a:t>
            </a:r>
          </a:p>
          <a:p>
            <a:pPr lvl="1">
              <a:buClr>
                <a:srgbClr val="92D050"/>
              </a:buClr>
              <a:buFont typeface="Arial" panose="020B0604020202020204" pitchFamily="34" charset="0"/>
              <a:buChar char="•"/>
            </a:pPr>
            <a:r>
              <a:rPr lang="en-US" altLang="en-US" sz="1600" dirty="0" smtClean="0">
                <a:latin typeface="Arial" pitchFamily="34" charset="0"/>
                <a:cs typeface="Arial" pitchFamily="34" charset="0"/>
              </a:rPr>
              <a:t>Smart switch gear</a:t>
            </a:r>
          </a:p>
          <a:p>
            <a:pPr lvl="1">
              <a:buClr>
                <a:srgbClr val="92D050"/>
              </a:buClr>
              <a:buFont typeface="Arial" panose="020B0604020202020204" pitchFamily="34" charset="0"/>
              <a:buChar char="•"/>
            </a:pPr>
            <a:r>
              <a:rPr lang="en-US" altLang="en-US" sz="1600" dirty="0" smtClean="0">
                <a:latin typeface="Arial" pitchFamily="34" charset="0"/>
                <a:cs typeface="Arial" pitchFamily="34" charset="0"/>
              </a:rPr>
              <a:t>Integrated systems including outage management, asset management, GIS and customer support</a:t>
            </a:r>
          </a:p>
          <a:p>
            <a:pPr>
              <a:buClr>
                <a:srgbClr val="92D050"/>
              </a:buClr>
              <a:buFont typeface="Wingdings" pitchFamily="2" charset="2"/>
              <a:buChar char="q"/>
            </a:pPr>
            <a:endParaRPr lang="en-US" altLang="en-US" sz="1600" dirty="0" smtClean="0">
              <a:latin typeface="Arial" pitchFamily="34" charset="0"/>
              <a:cs typeface="Arial" pitchFamily="34" charset="0"/>
            </a:endParaRPr>
          </a:p>
          <a:p>
            <a:pPr>
              <a:buClr>
                <a:srgbClr val="92D050"/>
              </a:buClr>
              <a:buFont typeface="Wingdings" pitchFamily="2" charset="2"/>
              <a:buChar char="q"/>
            </a:pPr>
            <a:r>
              <a:rPr lang="en-US" altLang="en-US" sz="1600" dirty="0" smtClean="0">
                <a:latin typeface="Arial" pitchFamily="34" charset="0"/>
                <a:cs typeface="Arial" pitchFamily="34" charset="0"/>
              </a:rPr>
              <a:t>A more dynamic grid will ease integration of end-use technologies such as electric vehicles and distributed generation</a:t>
            </a:r>
          </a:p>
          <a:p>
            <a:pPr>
              <a:buClr>
                <a:srgbClr val="92D050"/>
              </a:buClr>
              <a:buFont typeface="Wingdings" pitchFamily="2" charset="2"/>
              <a:buChar char="q"/>
            </a:pPr>
            <a:endParaRPr lang="en-US" altLang="en-US" sz="1600" dirty="0" smtClean="0">
              <a:latin typeface="Arial" pitchFamily="34" charset="0"/>
              <a:cs typeface="Arial" pitchFamily="34" charset="0"/>
            </a:endParaRPr>
          </a:p>
          <a:p>
            <a:pPr>
              <a:buClr>
                <a:srgbClr val="92D050"/>
              </a:buClr>
              <a:buFont typeface="Wingdings" pitchFamily="2" charset="2"/>
              <a:buChar char="q"/>
            </a:pPr>
            <a:r>
              <a:rPr lang="en-US" altLang="en-US" sz="1600" dirty="0" smtClean="0">
                <a:latin typeface="Arial" pitchFamily="34" charset="0"/>
                <a:cs typeface="Arial" pitchFamily="34" charset="0"/>
              </a:rPr>
              <a:t>There is no single Canadian smart grid model – each utility is driven by local considerations such as existing asset mix, political drivers and customer preferences</a:t>
            </a:r>
          </a:p>
          <a:p>
            <a:pPr>
              <a:buClr>
                <a:srgbClr val="92D050"/>
              </a:buClr>
              <a:buFont typeface="Wingdings" pitchFamily="2" charset="2"/>
              <a:buChar char="q"/>
            </a:pPr>
            <a:endParaRPr lang="en-US" altLang="en-US" sz="1600" dirty="0" smtClean="0">
              <a:latin typeface="Arial" pitchFamily="34" charset="0"/>
              <a:cs typeface="Arial" pitchFamily="34" charset="0"/>
            </a:endParaRPr>
          </a:p>
          <a:p>
            <a:pPr>
              <a:buClr>
                <a:srgbClr val="92D050"/>
              </a:buClr>
              <a:buFont typeface="Wingdings" pitchFamily="2" charset="2"/>
              <a:buChar char="q"/>
            </a:pPr>
            <a:r>
              <a:rPr lang="en-US" altLang="en-US" sz="1600" dirty="0" smtClean="0">
                <a:latin typeface="Arial" pitchFamily="34" charset="0"/>
                <a:cs typeface="Arial" pitchFamily="34" charset="0"/>
              </a:rPr>
              <a:t>Over time, a winning set of technologies will emerge and this will comprise the new Canadian standard for building and operating electricity networks. CEA expects general convergence by about 2025</a:t>
            </a:r>
          </a:p>
        </p:txBody>
      </p:sp>
      <p:sp>
        <p:nvSpPr>
          <p:cNvPr id="32772"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8CC63F"/>
              </a:buClr>
              <a:buFont typeface="Wingdings" pitchFamily="2" charset="2"/>
              <a:buChar char="§"/>
              <a:defRPr sz="3200">
                <a:solidFill>
                  <a:schemeClr val="tx1"/>
                </a:solidFill>
                <a:latin typeface="Helvetica" charset="0"/>
                <a:ea typeface="ＭＳ Ｐゴシック" pitchFamily="34" charset="-128"/>
              </a:defRPr>
            </a:lvl1pPr>
            <a:lvl2pPr marL="742950" indent="-285750">
              <a:spcBef>
                <a:spcPct val="20000"/>
              </a:spcBef>
              <a:buClr>
                <a:srgbClr val="8CC63F"/>
              </a:buClr>
              <a:buFont typeface="Times" pitchFamily="18" charset="0"/>
              <a:buChar char="•"/>
              <a:defRPr sz="2800">
                <a:solidFill>
                  <a:schemeClr val="tx1"/>
                </a:solidFill>
                <a:latin typeface="Helvetica" charset="0"/>
                <a:ea typeface="ＭＳ Ｐゴシック" pitchFamily="34" charset="-128"/>
              </a:defRPr>
            </a:lvl2pPr>
            <a:lvl3pPr marL="1143000" indent="-228600">
              <a:spcBef>
                <a:spcPct val="20000"/>
              </a:spcBef>
              <a:buClr>
                <a:srgbClr val="8CC63F"/>
              </a:buClr>
              <a:buFont typeface="Wingdings" pitchFamily="2" charset="2"/>
              <a:buChar char="§"/>
              <a:defRPr sz="2400">
                <a:solidFill>
                  <a:schemeClr val="tx1"/>
                </a:solidFill>
                <a:latin typeface="Helvetica" charset="0"/>
                <a:ea typeface="ＭＳ Ｐゴシック" pitchFamily="34" charset="-128"/>
              </a:defRPr>
            </a:lvl3pPr>
            <a:lvl4pPr marL="1600200" indent="-228600">
              <a:spcBef>
                <a:spcPct val="20000"/>
              </a:spcBef>
              <a:buClr>
                <a:srgbClr val="8CC63F"/>
              </a:buClr>
              <a:buFont typeface="Times" pitchFamily="18" charset="0"/>
              <a:buChar char="•"/>
              <a:defRPr sz="2000">
                <a:solidFill>
                  <a:schemeClr val="tx1"/>
                </a:solidFill>
                <a:latin typeface="Helvetica" charset="0"/>
                <a:ea typeface="ＭＳ Ｐゴシック" pitchFamily="34" charset="-128"/>
              </a:defRPr>
            </a:lvl4pPr>
            <a:lvl5pPr marL="2057400" indent="-228600">
              <a:spcBef>
                <a:spcPct val="20000"/>
              </a:spcBef>
              <a:buClr>
                <a:srgbClr val="8CC63F"/>
              </a:buClr>
              <a:buFont typeface="Wingdings" pitchFamily="2" charset="2"/>
              <a:buChar char="§"/>
              <a:defRPr sz="2000">
                <a:solidFill>
                  <a:schemeClr val="tx1"/>
                </a:solidFill>
                <a:latin typeface="Helvetica" charset="0"/>
                <a:ea typeface="ＭＳ Ｐゴシック" pitchFamily="34" charset="-128"/>
              </a:defRPr>
            </a:lvl5pPr>
            <a:lvl6pPr marL="2514600" indent="-228600" eaLnBrk="0" fontAlgn="base" hangingPunct="0">
              <a:spcBef>
                <a:spcPct val="20000"/>
              </a:spcBef>
              <a:spcAft>
                <a:spcPct val="0"/>
              </a:spcAft>
              <a:buClr>
                <a:srgbClr val="8CC63F"/>
              </a:buClr>
              <a:buFont typeface="Wingdings" pitchFamily="2" charset="2"/>
              <a:buChar char="§"/>
              <a:defRPr sz="2000">
                <a:solidFill>
                  <a:schemeClr val="tx1"/>
                </a:solidFill>
                <a:latin typeface="Helvetica" charset="0"/>
                <a:ea typeface="ＭＳ Ｐゴシック" pitchFamily="34" charset="-128"/>
              </a:defRPr>
            </a:lvl6pPr>
            <a:lvl7pPr marL="2971800" indent="-228600" eaLnBrk="0" fontAlgn="base" hangingPunct="0">
              <a:spcBef>
                <a:spcPct val="20000"/>
              </a:spcBef>
              <a:spcAft>
                <a:spcPct val="0"/>
              </a:spcAft>
              <a:buClr>
                <a:srgbClr val="8CC63F"/>
              </a:buClr>
              <a:buFont typeface="Wingdings" pitchFamily="2" charset="2"/>
              <a:buChar char="§"/>
              <a:defRPr sz="2000">
                <a:solidFill>
                  <a:schemeClr val="tx1"/>
                </a:solidFill>
                <a:latin typeface="Helvetica" charset="0"/>
                <a:ea typeface="ＭＳ Ｐゴシック" pitchFamily="34" charset="-128"/>
              </a:defRPr>
            </a:lvl7pPr>
            <a:lvl8pPr marL="3429000" indent="-228600" eaLnBrk="0" fontAlgn="base" hangingPunct="0">
              <a:spcBef>
                <a:spcPct val="20000"/>
              </a:spcBef>
              <a:spcAft>
                <a:spcPct val="0"/>
              </a:spcAft>
              <a:buClr>
                <a:srgbClr val="8CC63F"/>
              </a:buClr>
              <a:buFont typeface="Wingdings" pitchFamily="2" charset="2"/>
              <a:buChar char="§"/>
              <a:defRPr sz="2000">
                <a:solidFill>
                  <a:schemeClr val="tx1"/>
                </a:solidFill>
                <a:latin typeface="Helvetica" charset="0"/>
                <a:ea typeface="ＭＳ Ｐゴシック" pitchFamily="34" charset="-128"/>
              </a:defRPr>
            </a:lvl8pPr>
            <a:lvl9pPr marL="3886200" indent="-228600" eaLnBrk="0" fontAlgn="base" hangingPunct="0">
              <a:spcBef>
                <a:spcPct val="20000"/>
              </a:spcBef>
              <a:spcAft>
                <a:spcPct val="0"/>
              </a:spcAft>
              <a:buClr>
                <a:srgbClr val="8CC63F"/>
              </a:buClr>
              <a:buFont typeface="Wingdings" pitchFamily="2" charset="2"/>
              <a:buChar char="§"/>
              <a:defRPr sz="2000">
                <a:solidFill>
                  <a:schemeClr val="tx1"/>
                </a:solidFill>
                <a:latin typeface="Helvetica" charset="0"/>
                <a:ea typeface="ＭＳ Ｐゴシック" pitchFamily="34" charset="-128"/>
              </a:defRPr>
            </a:lvl9pPr>
          </a:lstStyle>
          <a:p>
            <a:pPr>
              <a:spcBef>
                <a:spcPct val="0"/>
              </a:spcBef>
              <a:buClrTx/>
              <a:buFontTx/>
              <a:buNone/>
            </a:pPr>
            <a:fld id="{3C2C937F-57BA-4ADB-8669-56658CFD7712}" type="slidenum">
              <a:rPr lang="en-CA" altLang="en-US" sz="900">
                <a:solidFill>
                  <a:srgbClr val="005595"/>
                </a:solidFill>
              </a:rPr>
              <a:pPr>
                <a:spcBef>
                  <a:spcPct val="0"/>
                </a:spcBef>
                <a:buClrTx/>
                <a:buFontTx/>
                <a:buNone/>
              </a:pPr>
              <a:t>10</a:t>
            </a:fld>
            <a:endParaRPr lang="en-CA" altLang="en-US" sz="1400" b="0">
              <a:solidFill>
                <a:srgbClr val="005595"/>
              </a:solidFill>
            </a:endParaRPr>
          </a:p>
        </p:txBody>
      </p:sp>
    </p:spTree>
    <p:extLst>
      <p:ext uri="{BB962C8B-B14F-4D97-AF65-F5344CB8AC3E}">
        <p14:creationId xmlns:p14="http://schemas.microsoft.com/office/powerpoint/2010/main" val="136875159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stretch>
            <a:fillRect/>
          </a:stretch>
        </p:blipFill>
        <p:spPr>
          <a:xfrm>
            <a:off x="-6350" y="0"/>
            <a:ext cx="5300663" cy="6858000"/>
          </a:xfrm>
          <a:prstGeom prst="rect">
            <a:avLst/>
          </a:prstGeom>
          <a:ln w="38100">
            <a:solidFill>
              <a:schemeClr val="tx1"/>
            </a:solidFill>
          </a:ln>
          <a:effectLst>
            <a:outerShdw blurRad="101600" dist="76200" dir="1200000" sx="101000" sy="101000" algn="tl" rotWithShape="0">
              <a:prstClr val="black">
                <a:alpha val="50000"/>
              </a:prstClr>
            </a:outerShdw>
          </a:effectLst>
        </p:spPr>
      </p:pic>
      <p:pic>
        <p:nvPicPr>
          <p:cNvPr id="34819" name="Picture 8"/>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7210425" y="6113463"/>
            <a:ext cx="1933575" cy="744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4820" name="Rectangle 4"/>
          <p:cNvSpPr>
            <a:spLocks noChangeArrowheads="1"/>
          </p:cNvSpPr>
          <p:nvPr/>
        </p:nvSpPr>
        <p:spPr bwMode="auto">
          <a:xfrm>
            <a:off x="5580062" y="2307102"/>
            <a:ext cx="3563938"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8CC63F"/>
              </a:buClr>
              <a:buFont typeface="Wingdings" pitchFamily="2" charset="2"/>
              <a:buChar char="§"/>
              <a:defRPr sz="3200">
                <a:solidFill>
                  <a:schemeClr val="tx1"/>
                </a:solidFill>
                <a:latin typeface="Helvetica" charset="0"/>
                <a:ea typeface="ＭＳ Ｐゴシック" pitchFamily="34" charset="-128"/>
              </a:defRPr>
            </a:lvl1pPr>
            <a:lvl2pPr marL="742950" indent="-285750">
              <a:spcBef>
                <a:spcPct val="20000"/>
              </a:spcBef>
              <a:buClr>
                <a:srgbClr val="8CC63F"/>
              </a:buClr>
              <a:buFont typeface="Times" pitchFamily="18" charset="0"/>
              <a:buChar char="•"/>
              <a:defRPr sz="2800">
                <a:solidFill>
                  <a:schemeClr val="tx1"/>
                </a:solidFill>
                <a:latin typeface="Helvetica" charset="0"/>
                <a:ea typeface="ＭＳ Ｐゴシック" pitchFamily="34" charset="-128"/>
              </a:defRPr>
            </a:lvl2pPr>
            <a:lvl3pPr marL="1143000" indent="-228600">
              <a:spcBef>
                <a:spcPct val="20000"/>
              </a:spcBef>
              <a:buClr>
                <a:srgbClr val="8CC63F"/>
              </a:buClr>
              <a:buFont typeface="Wingdings" pitchFamily="2" charset="2"/>
              <a:buChar char="§"/>
              <a:defRPr sz="2400">
                <a:solidFill>
                  <a:schemeClr val="tx1"/>
                </a:solidFill>
                <a:latin typeface="Helvetica" charset="0"/>
                <a:ea typeface="ＭＳ Ｐゴシック" pitchFamily="34" charset="-128"/>
              </a:defRPr>
            </a:lvl3pPr>
            <a:lvl4pPr marL="1600200" indent="-228600">
              <a:spcBef>
                <a:spcPct val="20000"/>
              </a:spcBef>
              <a:buClr>
                <a:srgbClr val="8CC63F"/>
              </a:buClr>
              <a:buFont typeface="Times" pitchFamily="18" charset="0"/>
              <a:buChar char="•"/>
              <a:defRPr sz="2000">
                <a:solidFill>
                  <a:schemeClr val="tx1"/>
                </a:solidFill>
                <a:latin typeface="Helvetica" charset="0"/>
                <a:ea typeface="ＭＳ Ｐゴシック" pitchFamily="34" charset="-128"/>
              </a:defRPr>
            </a:lvl4pPr>
            <a:lvl5pPr marL="2057400" indent="-228600">
              <a:spcBef>
                <a:spcPct val="20000"/>
              </a:spcBef>
              <a:buClr>
                <a:srgbClr val="8CC63F"/>
              </a:buClr>
              <a:buFont typeface="Wingdings" pitchFamily="2" charset="2"/>
              <a:buChar char="§"/>
              <a:defRPr sz="2000">
                <a:solidFill>
                  <a:schemeClr val="tx1"/>
                </a:solidFill>
                <a:latin typeface="Helvetica" charset="0"/>
                <a:ea typeface="ＭＳ Ｐゴシック" pitchFamily="34" charset="-128"/>
              </a:defRPr>
            </a:lvl5pPr>
            <a:lvl6pPr marL="2514600" indent="-228600" eaLnBrk="0" fontAlgn="base" hangingPunct="0">
              <a:spcBef>
                <a:spcPct val="20000"/>
              </a:spcBef>
              <a:spcAft>
                <a:spcPct val="0"/>
              </a:spcAft>
              <a:buClr>
                <a:srgbClr val="8CC63F"/>
              </a:buClr>
              <a:buFont typeface="Wingdings" pitchFamily="2" charset="2"/>
              <a:buChar char="§"/>
              <a:defRPr sz="2000">
                <a:solidFill>
                  <a:schemeClr val="tx1"/>
                </a:solidFill>
                <a:latin typeface="Helvetica" charset="0"/>
                <a:ea typeface="ＭＳ Ｐゴシック" pitchFamily="34" charset="-128"/>
              </a:defRPr>
            </a:lvl6pPr>
            <a:lvl7pPr marL="2971800" indent="-228600" eaLnBrk="0" fontAlgn="base" hangingPunct="0">
              <a:spcBef>
                <a:spcPct val="20000"/>
              </a:spcBef>
              <a:spcAft>
                <a:spcPct val="0"/>
              </a:spcAft>
              <a:buClr>
                <a:srgbClr val="8CC63F"/>
              </a:buClr>
              <a:buFont typeface="Wingdings" pitchFamily="2" charset="2"/>
              <a:buChar char="§"/>
              <a:defRPr sz="2000">
                <a:solidFill>
                  <a:schemeClr val="tx1"/>
                </a:solidFill>
                <a:latin typeface="Helvetica" charset="0"/>
                <a:ea typeface="ＭＳ Ｐゴシック" pitchFamily="34" charset="-128"/>
              </a:defRPr>
            </a:lvl7pPr>
            <a:lvl8pPr marL="3429000" indent="-228600" eaLnBrk="0" fontAlgn="base" hangingPunct="0">
              <a:spcBef>
                <a:spcPct val="20000"/>
              </a:spcBef>
              <a:spcAft>
                <a:spcPct val="0"/>
              </a:spcAft>
              <a:buClr>
                <a:srgbClr val="8CC63F"/>
              </a:buClr>
              <a:buFont typeface="Wingdings" pitchFamily="2" charset="2"/>
              <a:buChar char="§"/>
              <a:defRPr sz="2000">
                <a:solidFill>
                  <a:schemeClr val="tx1"/>
                </a:solidFill>
                <a:latin typeface="Helvetica" charset="0"/>
                <a:ea typeface="ＭＳ Ｐゴシック" pitchFamily="34" charset="-128"/>
              </a:defRPr>
            </a:lvl8pPr>
            <a:lvl9pPr marL="3886200" indent="-228600" eaLnBrk="0" fontAlgn="base" hangingPunct="0">
              <a:spcBef>
                <a:spcPct val="20000"/>
              </a:spcBef>
              <a:spcAft>
                <a:spcPct val="0"/>
              </a:spcAft>
              <a:buClr>
                <a:srgbClr val="8CC63F"/>
              </a:buClr>
              <a:buFont typeface="Wingdings" pitchFamily="2" charset="2"/>
              <a:buChar char="§"/>
              <a:defRPr sz="2000">
                <a:solidFill>
                  <a:schemeClr val="tx1"/>
                </a:solidFill>
                <a:latin typeface="Helvetica" charset="0"/>
                <a:ea typeface="ＭＳ Ｐゴシック" pitchFamily="34" charset="-128"/>
              </a:defRPr>
            </a:lvl9pPr>
          </a:lstStyle>
          <a:p>
            <a:pPr>
              <a:spcBef>
                <a:spcPct val="0"/>
              </a:spcBef>
              <a:buClrTx/>
              <a:buFont typeface="Wingdings" pitchFamily="2" charset="2"/>
              <a:buNone/>
            </a:pPr>
            <a:r>
              <a:rPr lang="en-US" altLang="en-US" sz="1600" b="1" dirty="0">
                <a:solidFill>
                  <a:srgbClr val="000000"/>
                </a:solidFill>
                <a:latin typeface="Arial" panose="020B0604020202020204" pitchFamily="34" charset="0"/>
                <a:cs typeface="Arial" panose="020B0604020202020204" pitchFamily="34" charset="0"/>
              </a:rPr>
              <a:t>Recommendation  One: </a:t>
            </a:r>
            <a:r>
              <a:rPr lang="en-US" altLang="en-US" sz="1600" b="1" dirty="0">
                <a:solidFill>
                  <a:srgbClr val="25598D"/>
                </a:solidFill>
                <a:latin typeface="Arial" panose="020B0604020202020204" pitchFamily="34" charset="0"/>
                <a:cs typeface="Arial" panose="020B0604020202020204" pitchFamily="34" charset="0"/>
              </a:rPr>
              <a:t>Accelerate Innovation and Customer Management of Energy</a:t>
            </a:r>
          </a:p>
        </p:txBody>
      </p:sp>
      <p:sp>
        <p:nvSpPr>
          <p:cNvPr id="34821" name="Rectangle 4"/>
          <p:cNvSpPr>
            <a:spLocks noChangeArrowheads="1"/>
          </p:cNvSpPr>
          <p:nvPr/>
        </p:nvSpPr>
        <p:spPr bwMode="auto">
          <a:xfrm>
            <a:off x="5534025" y="3276600"/>
            <a:ext cx="3433763"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8CC63F"/>
              </a:buClr>
              <a:buFont typeface="Wingdings" pitchFamily="2" charset="2"/>
              <a:buChar char="§"/>
              <a:defRPr sz="3200">
                <a:solidFill>
                  <a:schemeClr val="tx1"/>
                </a:solidFill>
                <a:latin typeface="Helvetica" charset="0"/>
                <a:ea typeface="ＭＳ Ｐゴシック" pitchFamily="34" charset="-128"/>
              </a:defRPr>
            </a:lvl1pPr>
            <a:lvl2pPr marL="742950" indent="-285750">
              <a:spcBef>
                <a:spcPct val="20000"/>
              </a:spcBef>
              <a:buClr>
                <a:srgbClr val="8CC63F"/>
              </a:buClr>
              <a:buFont typeface="Times" pitchFamily="18" charset="0"/>
              <a:buChar char="•"/>
              <a:defRPr sz="2800">
                <a:solidFill>
                  <a:schemeClr val="tx1"/>
                </a:solidFill>
                <a:latin typeface="Helvetica" charset="0"/>
                <a:ea typeface="ＭＳ Ｐゴシック" pitchFamily="34" charset="-128"/>
              </a:defRPr>
            </a:lvl2pPr>
            <a:lvl3pPr marL="1143000" indent="-228600">
              <a:spcBef>
                <a:spcPct val="20000"/>
              </a:spcBef>
              <a:buClr>
                <a:srgbClr val="8CC63F"/>
              </a:buClr>
              <a:buFont typeface="Wingdings" pitchFamily="2" charset="2"/>
              <a:buChar char="§"/>
              <a:defRPr sz="2400">
                <a:solidFill>
                  <a:schemeClr val="tx1"/>
                </a:solidFill>
                <a:latin typeface="Helvetica" charset="0"/>
                <a:ea typeface="ＭＳ Ｐゴシック" pitchFamily="34" charset="-128"/>
              </a:defRPr>
            </a:lvl3pPr>
            <a:lvl4pPr marL="1600200" indent="-228600">
              <a:spcBef>
                <a:spcPct val="20000"/>
              </a:spcBef>
              <a:buClr>
                <a:srgbClr val="8CC63F"/>
              </a:buClr>
              <a:buFont typeface="Times" pitchFamily="18" charset="0"/>
              <a:buChar char="•"/>
              <a:defRPr sz="2000">
                <a:solidFill>
                  <a:schemeClr val="tx1"/>
                </a:solidFill>
                <a:latin typeface="Helvetica" charset="0"/>
                <a:ea typeface="ＭＳ Ｐゴシック" pitchFamily="34" charset="-128"/>
              </a:defRPr>
            </a:lvl4pPr>
            <a:lvl5pPr marL="2057400" indent="-228600">
              <a:spcBef>
                <a:spcPct val="20000"/>
              </a:spcBef>
              <a:buClr>
                <a:srgbClr val="8CC63F"/>
              </a:buClr>
              <a:buFont typeface="Wingdings" pitchFamily="2" charset="2"/>
              <a:buChar char="§"/>
              <a:defRPr sz="2000">
                <a:solidFill>
                  <a:schemeClr val="tx1"/>
                </a:solidFill>
                <a:latin typeface="Helvetica" charset="0"/>
                <a:ea typeface="ＭＳ Ｐゴシック" pitchFamily="34" charset="-128"/>
              </a:defRPr>
            </a:lvl5pPr>
            <a:lvl6pPr marL="2514600" indent="-228600" eaLnBrk="0" fontAlgn="base" hangingPunct="0">
              <a:spcBef>
                <a:spcPct val="20000"/>
              </a:spcBef>
              <a:spcAft>
                <a:spcPct val="0"/>
              </a:spcAft>
              <a:buClr>
                <a:srgbClr val="8CC63F"/>
              </a:buClr>
              <a:buFont typeface="Wingdings" pitchFamily="2" charset="2"/>
              <a:buChar char="§"/>
              <a:defRPr sz="2000">
                <a:solidFill>
                  <a:schemeClr val="tx1"/>
                </a:solidFill>
                <a:latin typeface="Helvetica" charset="0"/>
                <a:ea typeface="ＭＳ Ｐゴシック" pitchFamily="34" charset="-128"/>
              </a:defRPr>
            </a:lvl6pPr>
            <a:lvl7pPr marL="2971800" indent="-228600" eaLnBrk="0" fontAlgn="base" hangingPunct="0">
              <a:spcBef>
                <a:spcPct val="20000"/>
              </a:spcBef>
              <a:spcAft>
                <a:spcPct val="0"/>
              </a:spcAft>
              <a:buClr>
                <a:srgbClr val="8CC63F"/>
              </a:buClr>
              <a:buFont typeface="Wingdings" pitchFamily="2" charset="2"/>
              <a:buChar char="§"/>
              <a:defRPr sz="2000">
                <a:solidFill>
                  <a:schemeClr val="tx1"/>
                </a:solidFill>
                <a:latin typeface="Helvetica" charset="0"/>
                <a:ea typeface="ＭＳ Ｐゴシック" pitchFamily="34" charset="-128"/>
              </a:defRPr>
            </a:lvl7pPr>
            <a:lvl8pPr marL="3429000" indent="-228600" eaLnBrk="0" fontAlgn="base" hangingPunct="0">
              <a:spcBef>
                <a:spcPct val="20000"/>
              </a:spcBef>
              <a:spcAft>
                <a:spcPct val="0"/>
              </a:spcAft>
              <a:buClr>
                <a:srgbClr val="8CC63F"/>
              </a:buClr>
              <a:buFont typeface="Wingdings" pitchFamily="2" charset="2"/>
              <a:buChar char="§"/>
              <a:defRPr sz="2000">
                <a:solidFill>
                  <a:schemeClr val="tx1"/>
                </a:solidFill>
                <a:latin typeface="Helvetica" charset="0"/>
                <a:ea typeface="ＭＳ Ｐゴシック" pitchFamily="34" charset="-128"/>
              </a:defRPr>
            </a:lvl8pPr>
            <a:lvl9pPr marL="3886200" indent="-228600" eaLnBrk="0" fontAlgn="base" hangingPunct="0">
              <a:spcBef>
                <a:spcPct val="20000"/>
              </a:spcBef>
              <a:spcAft>
                <a:spcPct val="0"/>
              </a:spcAft>
              <a:buClr>
                <a:srgbClr val="8CC63F"/>
              </a:buClr>
              <a:buFont typeface="Wingdings" pitchFamily="2" charset="2"/>
              <a:buChar char="§"/>
              <a:defRPr sz="2000">
                <a:solidFill>
                  <a:schemeClr val="tx1"/>
                </a:solidFill>
                <a:latin typeface="Helvetica" charset="0"/>
                <a:ea typeface="ＭＳ Ｐゴシック" pitchFamily="34" charset="-128"/>
              </a:defRPr>
            </a:lvl9pPr>
          </a:lstStyle>
          <a:p>
            <a:pPr>
              <a:spcBef>
                <a:spcPct val="0"/>
              </a:spcBef>
              <a:buClrTx/>
              <a:buFontTx/>
              <a:buNone/>
            </a:pPr>
            <a:r>
              <a:rPr lang="en-US" altLang="en-US" sz="1600" b="1" dirty="0">
                <a:solidFill>
                  <a:srgbClr val="000000"/>
                </a:solidFill>
                <a:latin typeface="Arial" panose="020B0604020202020204" pitchFamily="34" charset="0"/>
                <a:cs typeface="Arial" panose="020B0604020202020204" pitchFamily="34" charset="0"/>
              </a:rPr>
              <a:t>Recommendation  Two: </a:t>
            </a:r>
            <a:r>
              <a:rPr lang="en-US" altLang="en-US" sz="1600" b="1" dirty="0">
                <a:solidFill>
                  <a:srgbClr val="25598D"/>
                </a:solidFill>
                <a:latin typeface="Arial" panose="020B0604020202020204" pitchFamily="34" charset="0"/>
                <a:cs typeface="Arial" panose="020B0604020202020204" pitchFamily="34" charset="0"/>
              </a:rPr>
              <a:t>Implement Financial Instruments for Carbon Reduction</a:t>
            </a:r>
          </a:p>
        </p:txBody>
      </p:sp>
      <p:sp>
        <p:nvSpPr>
          <p:cNvPr id="34822" name="Rectangle 1"/>
          <p:cNvSpPr>
            <a:spLocks noChangeArrowheads="1"/>
          </p:cNvSpPr>
          <p:nvPr/>
        </p:nvSpPr>
        <p:spPr bwMode="auto">
          <a:xfrm>
            <a:off x="5534025" y="4267200"/>
            <a:ext cx="3429073"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rgbClr val="8CC63F"/>
              </a:buClr>
              <a:buFont typeface="Wingdings" pitchFamily="2" charset="2"/>
              <a:buChar char="§"/>
              <a:defRPr sz="3200">
                <a:solidFill>
                  <a:schemeClr val="tx1"/>
                </a:solidFill>
                <a:latin typeface="Helvetica" charset="0"/>
                <a:ea typeface="ＭＳ Ｐゴシック" pitchFamily="34" charset="-128"/>
              </a:defRPr>
            </a:lvl1pPr>
            <a:lvl2pPr marL="742950" indent="-285750">
              <a:spcBef>
                <a:spcPct val="20000"/>
              </a:spcBef>
              <a:buClr>
                <a:srgbClr val="8CC63F"/>
              </a:buClr>
              <a:buFont typeface="Times" pitchFamily="18" charset="0"/>
              <a:buChar char="•"/>
              <a:defRPr sz="2800">
                <a:solidFill>
                  <a:schemeClr val="tx1"/>
                </a:solidFill>
                <a:latin typeface="Helvetica" charset="0"/>
                <a:ea typeface="ＭＳ Ｐゴシック" pitchFamily="34" charset="-128"/>
              </a:defRPr>
            </a:lvl2pPr>
            <a:lvl3pPr marL="1143000" indent="-228600">
              <a:spcBef>
                <a:spcPct val="20000"/>
              </a:spcBef>
              <a:buClr>
                <a:srgbClr val="8CC63F"/>
              </a:buClr>
              <a:buFont typeface="Wingdings" pitchFamily="2" charset="2"/>
              <a:buChar char="§"/>
              <a:defRPr sz="2400">
                <a:solidFill>
                  <a:schemeClr val="tx1"/>
                </a:solidFill>
                <a:latin typeface="Helvetica" charset="0"/>
                <a:ea typeface="ＭＳ Ｐゴシック" pitchFamily="34" charset="-128"/>
              </a:defRPr>
            </a:lvl3pPr>
            <a:lvl4pPr marL="1600200" indent="-228600">
              <a:spcBef>
                <a:spcPct val="20000"/>
              </a:spcBef>
              <a:buClr>
                <a:srgbClr val="8CC63F"/>
              </a:buClr>
              <a:buFont typeface="Times" pitchFamily="18" charset="0"/>
              <a:buChar char="•"/>
              <a:defRPr sz="2000">
                <a:solidFill>
                  <a:schemeClr val="tx1"/>
                </a:solidFill>
                <a:latin typeface="Helvetica" charset="0"/>
                <a:ea typeface="ＭＳ Ｐゴシック" pitchFamily="34" charset="-128"/>
              </a:defRPr>
            </a:lvl4pPr>
            <a:lvl5pPr marL="2057400" indent="-228600">
              <a:spcBef>
                <a:spcPct val="20000"/>
              </a:spcBef>
              <a:buClr>
                <a:srgbClr val="8CC63F"/>
              </a:buClr>
              <a:buFont typeface="Wingdings" pitchFamily="2" charset="2"/>
              <a:buChar char="§"/>
              <a:defRPr sz="2000">
                <a:solidFill>
                  <a:schemeClr val="tx1"/>
                </a:solidFill>
                <a:latin typeface="Helvetica" charset="0"/>
                <a:ea typeface="ＭＳ Ｐゴシック" pitchFamily="34" charset="-128"/>
              </a:defRPr>
            </a:lvl5pPr>
            <a:lvl6pPr marL="2514600" indent="-228600" eaLnBrk="0" fontAlgn="base" hangingPunct="0">
              <a:spcBef>
                <a:spcPct val="20000"/>
              </a:spcBef>
              <a:spcAft>
                <a:spcPct val="0"/>
              </a:spcAft>
              <a:buClr>
                <a:srgbClr val="8CC63F"/>
              </a:buClr>
              <a:buFont typeface="Wingdings" pitchFamily="2" charset="2"/>
              <a:buChar char="§"/>
              <a:defRPr sz="2000">
                <a:solidFill>
                  <a:schemeClr val="tx1"/>
                </a:solidFill>
                <a:latin typeface="Helvetica" charset="0"/>
                <a:ea typeface="ＭＳ Ｐゴシック" pitchFamily="34" charset="-128"/>
              </a:defRPr>
            </a:lvl6pPr>
            <a:lvl7pPr marL="2971800" indent="-228600" eaLnBrk="0" fontAlgn="base" hangingPunct="0">
              <a:spcBef>
                <a:spcPct val="20000"/>
              </a:spcBef>
              <a:spcAft>
                <a:spcPct val="0"/>
              </a:spcAft>
              <a:buClr>
                <a:srgbClr val="8CC63F"/>
              </a:buClr>
              <a:buFont typeface="Wingdings" pitchFamily="2" charset="2"/>
              <a:buChar char="§"/>
              <a:defRPr sz="2000">
                <a:solidFill>
                  <a:schemeClr val="tx1"/>
                </a:solidFill>
                <a:latin typeface="Helvetica" charset="0"/>
                <a:ea typeface="ＭＳ Ｐゴシック" pitchFamily="34" charset="-128"/>
              </a:defRPr>
            </a:lvl7pPr>
            <a:lvl8pPr marL="3429000" indent="-228600" eaLnBrk="0" fontAlgn="base" hangingPunct="0">
              <a:spcBef>
                <a:spcPct val="20000"/>
              </a:spcBef>
              <a:spcAft>
                <a:spcPct val="0"/>
              </a:spcAft>
              <a:buClr>
                <a:srgbClr val="8CC63F"/>
              </a:buClr>
              <a:buFont typeface="Wingdings" pitchFamily="2" charset="2"/>
              <a:buChar char="§"/>
              <a:defRPr sz="2000">
                <a:solidFill>
                  <a:schemeClr val="tx1"/>
                </a:solidFill>
                <a:latin typeface="Helvetica" charset="0"/>
                <a:ea typeface="ＭＳ Ｐゴシック" pitchFamily="34" charset="-128"/>
              </a:defRPr>
            </a:lvl8pPr>
            <a:lvl9pPr marL="3886200" indent="-228600" eaLnBrk="0" fontAlgn="base" hangingPunct="0">
              <a:spcBef>
                <a:spcPct val="20000"/>
              </a:spcBef>
              <a:spcAft>
                <a:spcPct val="0"/>
              </a:spcAft>
              <a:buClr>
                <a:srgbClr val="8CC63F"/>
              </a:buClr>
              <a:buFont typeface="Wingdings" pitchFamily="2" charset="2"/>
              <a:buChar char="§"/>
              <a:defRPr sz="2000">
                <a:solidFill>
                  <a:schemeClr val="tx1"/>
                </a:solidFill>
                <a:latin typeface="Helvetica" charset="0"/>
                <a:ea typeface="ＭＳ Ｐゴシック" pitchFamily="34" charset="-128"/>
              </a:defRPr>
            </a:lvl9pPr>
          </a:lstStyle>
          <a:p>
            <a:pPr>
              <a:spcBef>
                <a:spcPct val="0"/>
              </a:spcBef>
              <a:buClrTx/>
              <a:buFontTx/>
              <a:buNone/>
            </a:pPr>
            <a:r>
              <a:rPr lang="en-US" altLang="en-US" sz="1600" b="1" dirty="0">
                <a:solidFill>
                  <a:srgbClr val="000000"/>
                </a:solidFill>
                <a:latin typeface="Arial" panose="020B0604020202020204" pitchFamily="34" charset="0"/>
                <a:cs typeface="Arial" panose="020B0604020202020204" pitchFamily="34" charset="0"/>
              </a:rPr>
              <a:t>Recommendation  Three: </a:t>
            </a:r>
            <a:r>
              <a:rPr lang="en-US" altLang="en-US" sz="1600" b="1" dirty="0">
                <a:solidFill>
                  <a:srgbClr val="25598D"/>
                </a:solidFill>
                <a:latin typeface="Arial" panose="020B0604020202020204" pitchFamily="34" charset="0"/>
                <a:cs typeface="Arial" panose="020B0604020202020204" pitchFamily="34" charset="0"/>
              </a:rPr>
              <a:t>Enable Electric </a:t>
            </a:r>
            <a:r>
              <a:rPr lang="en-US" altLang="en-US" sz="1600" b="1" dirty="0" smtClean="0">
                <a:solidFill>
                  <a:srgbClr val="25598D"/>
                </a:solidFill>
                <a:latin typeface="Arial" panose="020B0604020202020204" pitchFamily="34" charset="0"/>
                <a:cs typeface="Arial" panose="020B0604020202020204" pitchFamily="34" charset="0"/>
              </a:rPr>
              <a:t>Vehicles</a:t>
            </a:r>
            <a:endParaRPr lang="en-US" altLang="en-US" sz="1600" b="1" dirty="0">
              <a:solidFill>
                <a:srgbClr val="25598D"/>
              </a:solidFill>
              <a:latin typeface="Arial" panose="020B0604020202020204" pitchFamily="34" charset="0"/>
              <a:cs typeface="Arial" panose="020B0604020202020204" pitchFamily="34" charset="0"/>
            </a:endParaRPr>
          </a:p>
        </p:txBody>
      </p:sp>
      <p:sp>
        <p:nvSpPr>
          <p:cNvPr id="34823" name="Rectangle 4"/>
          <p:cNvSpPr>
            <a:spLocks noChangeArrowheads="1"/>
          </p:cNvSpPr>
          <p:nvPr/>
        </p:nvSpPr>
        <p:spPr bwMode="auto">
          <a:xfrm>
            <a:off x="5515781" y="4941907"/>
            <a:ext cx="3476625"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8CC63F"/>
              </a:buClr>
              <a:buFont typeface="Wingdings" pitchFamily="2" charset="2"/>
              <a:buChar char="§"/>
              <a:defRPr sz="3200">
                <a:solidFill>
                  <a:schemeClr val="tx1"/>
                </a:solidFill>
                <a:latin typeface="Helvetica" charset="0"/>
                <a:ea typeface="ＭＳ Ｐゴシック" pitchFamily="34" charset="-128"/>
              </a:defRPr>
            </a:lvl1pPr>
            <a:lvl2pPr marL="742950" indent="-285750">
              <a:spcBef>
                <a:spcPct val="20000"/>
              </a:spcBef>
              <a:buClr>
                <a:srgbClr val="8CC63F"/>
              </a:buClr>
              <a:buFont typeface="Times" pitchFamily="18" charset="0"/>
              <a:buChar char="•"/>
              <a:defRPr sz="2800">
                <a:solidFill>
                  <a:schemeClr val="tx1"/>
                </a:solidFill>
                <a:latin typeface="Helvetica" charset="0"/>
                <a:ea typeface="ＭＳ Ｐゴシック" pitchFamily="34" charset="-128"/>
              </a:defRPr>
            </a:lvl2pPr>
            <a:lvl3pPr marL="1143000" indent="-228600">
              <a:spcBef>
                <a:spcPct val="20000"/>
              </a:spcBef>
              <a:buClr>
                <a:srgbClr val="8CC63F"/>
              </a:buClr>
              <a:buFont typeface="Wingdings" pitchFamily="2" charset="2"/>
              <a:buChar char="§"/>
              <a:defRPr sz="2400">
                <a:solidFill>
                  <a:schemeClr val="tx1"/>
                </a:solidFill>
                <a:latin typeface="Helvetica" charset="0"/>
                <a:ea typeface="ＭＳ Ｐゴシック" pitchFamily="34" charset="-128"/>
              </a:defRPr>
            </a:lvl3pPr>
            <a:lvl4pPr marL="1600200" indent="-228600">
              <a:spcBef>
                <a:spcPct val="20000"/>
              </a:spcBef>
              <a:buClr>
                <a:srgbClr val="8CC63F"/>
              </a:buClr>
              <a:buFont typeface="Times" pitchFamily="18" charset="0"/>
              <a:buChar char="•"/>
              <a:defRPr sz="2000">
                <a:solidFill>
                  <a:schemeClr val="tx1"/>
                </a:solidFill>
                <a:latin typeface="Helvetica" charset="0"/>
                <a:ea typeface="ＭＳ Ｐゴシック" pitchFamily="34" charset="-128"/>
              </a:defRPr>
            </a:lvl4pPr>
            <a:lvl5pPr marL="2057400" indent="-228600">
              <a:spcBef>
                <a:spcPct val="20000"/>
              </a:spcBef>
              <a:buClr>
                <a:srgbClr val="8CC63F"/>
              </a:buClr>
              <a:buFont typeface="Wingdings" pitchFamily="2" charset="2"/>
              <a:buChar char="§"/>
              <a:defRPr sz="2000">
                <a:solidFill>
                  <a:schemeClr val="tx1"/>
                </a:solidFill>
                <a:latin typeface="Helvetica" charset="0"/>
                <a:ea typeface="ＭＳ Ｐゴシック" pitchFamily="34" charset="-128"/>
              </a:defRPr>
            </a:lvl5pPr>
            <a:lvl6pPr marL="2514600" indent="-228600" eaLnBrk="0" fontAlgn="base" hangingPunct="0">
              <a:spcBef>
                <a:spcPct val="20000"/>
              </a:spcBef>
              <a:spcAft>
                <a:spcPct val="0"/>
              </a:spcAft>
              <a:buClr>
                <a:srgbClr val="8CC63F"/>
              </a:buClr>
              <a:buFont typeface="Wingdings" pitchFamily="2" charset="2"/>
              <a:buChar char="§"/>
              <a:defRPr sz="2000">
                <a:solidFill>
                  <a:schemeClr val="tx1"/>
                </a:solidFill>
                <a:latin typeface="Helvetica" charset="0"/>
                <a:ea typeface="ＭＳ Ｐゴシック" pitchFamily="34" charset="-128"/>
              </a:defRPr>
            </a:lvl6pPr>
            <a:lvl7pPr marL="2971800" indent="-228600" eaLnBrk="0" fontAlgn="base" hangingPunct="0">
              <a:spcBef>
                <a:spcPct val="20000"/>
              </a:spcBef>
              <a:spcAft>
                <a:spcPct val="0"/>
              </a:spcAft>
              <a:buClr>
                <a:srgbClr val="8CC63F"/>
              </a:buClr>
              <a:buFont typeface="Wingdings" pitchFamily="2" charset="2"/>
              <a:buChar char="§"/>
              <a:defRPr sz="2000">
                <a:solidFill>
                  <a:schemeClr val="tx1"/>
                </a:solidFill>
                <a:latin typeface="Helvetica" charset="0"/>
                <a:ea typeface="ＭＳ Ｐゴシック" pitchFamily="34" charset="-128"/>
              </a:defRPr>
            </a:lvl7pPr>
            <a:lvl8pPr marL="3429000" indent="-228600" eaLnBrk="0" fontAlgn="base" hangingPunct="0">
              <a:spcBef>
                <a:spcPct val="20000"/>
              </a:spcBef>
              <a:spcAft>
                <a:spcPct val="0"/>
              </a:spcAft>
              <a:buClr>
                <a:srgbClr val="8CC63F"/>
              </a:buClr>
              <a:buFont typeface="Wingdings" pitchFamily="2" charset="2"/>
              <a:buChar char="§"/>
              <a:defRPr sz="2000">
                <a:solidFill>
                  <a:schemeClr val="tx1"/>
                </a:solidFill>
                <a:latin typeface="Helvetica" charset="0"/>
                <a:ea typeface="ＭＳ Ｐゴシック" pitchFamily="34" charset="-128"/>
              </a:defRPr>
            </a:lvl8pPr>
            <a:lvl9pPr marL="3886200" indent="-228600" eaLnBrk="0" fontAlgn="base" hangingPunct="0">
              <a:spcBef>
                <a:spcPct val="20000"/>
              </a:spcBef>
              <a:spcAft>
                <a:spcPct val="0"/>
              </a:spcAft>
              <a:buClr>
                <a:srgbClr val="8CC63F"/>
              </a:buClr>
              <a:buFont typeface="Wingdings" pitchFamily="2" charset="2"/>
              <a:buChar char="§"/>
              <a:defRPr sz="2000">
                <a:solidFill>
                  <a:schemeClr val="tx1"/>
                </a:solidFill>
                <a:latin typeface="Helvetica" charset="0"/>
                <a:ea typeface="ＭＳ Ｐゴシック" pitchFamily="34" charset="-128"/>
              </a:defRPr>
            </a:lvl9pPr>
          </a:lstStyle>
          <a:p>
            <a:pPr>
              <a:spcBef>
                <a:spcPct val="0"/>
              </a:spcBef>
              <a:buClrTx/>
              <a:buFontTx/>
              <a:buNone/>
            </a:pPr>
            <a:r>
              <a:rPr lang="en-US" altLang="en-US" sz="1600" b="1" dirty="0">
                <a:solidFill>
                  <a:srgbClr val="000000"/>
                </a:solidFill>
                <a:latin typeface="Arial" panose="020B0604020202020204" pitchFamily="34" charset="0"/>
                <a:cs typeface="Arial" panose="020B0604020202020204" pitchFamily="34" charset="0"/>
              </a:rPr>
              <a:t>Recommendation  </a:t>
            </a:r>
            <a:r>
              <a:rPr lang="en-US" altLang="en-US" sz="1600" b="1" smtClean="0">
                <a:solidFill>
                  <a:srgbClr val="000000"/>
                </a:solidFill>
                <a:latin typeface="Arial" panose="020B0604020202020204" pitchFamily="34" charset="0"/>
                <a:cs typeface="Arial" panose="020B0604020202020204" pitchFamily="34" charset="0"/>
              </a:rPr>
              <a:t>Four: </a:t>
            </a:r>
            <a:r>
              <a:rPr lang="en-US" altLang="en-US" sz="1600" b="1" smtClean="0">
                <a:solidFill>
                  <a:srgbClr val="25598D"/>
                </a:solidFill>
                <a:latin typeface="Arial" panose="020B0604020202020204" pitchFamily="34" charset="0"/>
                <a:cs typeface="Arial" panose="020B0604020202020204" pitchFamily="34" charset="0"/>
              </a:rPr>
              <a:t>Expand </a:t>
            </a:r>
            <a:endParaRPr lang="en-US" altLang="en-US" sz="1600" b="1" dirty="0">
              <a:solidFill>
                <a:srgbClr val="25598D"/>
              </a:solidFill>
              <a:latin typeface="Arial" panose="020B0604020202020204" pitchFamily="34" charset="0"/>
              <a:cs typeface="Arial" panose="020B0604020202020204" pitchFamily="34" charset="0"/>
            </a:endParaRPr>
          </a:p>
          <a:p>
            <a:pPr>
              <a:spcBef>
                <a:spcPct val="0"/>
              </a:spcBef>
              <a:buClrTx/>
              <a:buFontTx/>
              <a:buNone/>
            </a:pPr>
            <a:r>
              <a:rPr lang="en-US" altLang="en-US" sz="1600" b="1" dirty="0">
                <a:solidFill>
                  <a:srgbClr val="25598D"/>
                </a:solidFill>
                <a:latin typeface="Arial" panose="020B0604020202020204" pitchFamily="34" charset="0"/>
                <a:cs typeface="Arial" panose="020B0604020202020204" pitchFamily="34" charset="0"/>
              </a:rPr>
              <a:t>Collaboration Across Borders</a:t>
            </a:r>
          </a:p>
        </p:txBody>
      </p:sp>
      <p:sp>
        <p:nvSpPr>
          <p:cNvPr id="5" name="Rectangle 4"/>
          <p:cNvSpPr/>
          <p:nvPr/>
        </p:nvSpPr>
        <p:spPr>
          <a:xfrm>
            <a:off x="5003006" y="914400"/>
            <a:ext cx="4495800" cy="701731"/>
          </a:xfrm>
          <a:prstGeom prst="rect">
            <a:avLst/>
          </a:prstGeom>
        </p:spPr>
        <p:txBody>
          <a:bodyPr wrap="square">
            <a:spAutoFit/>
          </a:bodyPr>
          <a:lstStyle/>
          <a:p>
            <a:pPr algn="ctr">
              <a:spcBef>
                <a:spcPct val="20000"/>
              </a:spcBef>
              <a:buClr>
                <a:srgbClr val="8CC63F"/>
              </a:buClr>
              <a:defRPr/>
            </a:pPr>
            <a:r>
              <a:rPr lang="en-US" sz="1800" b="1" kern="0" dirty="0">
                <a:solidFill>
                  <a:srgbClr val="000000"/>
                </a:solidFill>
                <a:latin typeface="HelveticaNeueLT Std Med"/>
                <a:ea typeface="ＭＳ Ｐゴシック"/>
                <a:cs typeface="Arial" panose="020B0604020202020204" pitchFamily="34" charset="0"/>
              </a:rPr>
              <a:t> </a:t>
            </a:r>
            <a:r>
              <a:rPr lang="en-US" sz="1800" b="1" kern="0" dirty="0">
                <a:solidFill>
                  <a:srgbClr val="002060"/>
                </a:solidFill>
                <a:latin typeface="HelveticaNeueLT Std Med"/>
                <a:ea typeface="ＭＳ Ｐゴシック"/>
                <a:cs typeface="Arial" panose="020B0604020202020204" pitchFamily="34" charset="0"/>
              </a:rPr>
              <a:t>Canadian Electricity Association’s </a:t>
            </a:r>
          </a:p>
          <a:p>
            <a:pPr algn="ctr">
              <a:spcBef>
                <a:spcPct val="20000"/>
              </a:spcBef>
              <a:buClr>
                <a:srgbClr val="8CC63F"/>
              </a:buClr>
              <a:defRPr/>
            </a:pPr>
            <a:r>
              <a:rPr lang="en-US" sz="1800" b="1" kern="0" dirty="0">
                <a:solidFill>
                  <a:srgbClr val="002060"/>
                </a:solidFill>
                <a:latin typeface="HelveticaNeueLT Std Med"/>
                <a:ea typeface="ＭＳ Ｐゴシック"/>
                <a:cs typeface="Arial" panose="020B0604020202020204" pitchFamily="34" charset="0"/>
              </a:rPr>
              <a:t>Vision 2050</a:t>
            </a:r>
          </a:p>
        </p:txBody>
      </p:sp>
    </p:spTree>
    <p:extLst>
      <p:ext uri="{BB962C8B-B14F-4D97-AF65-F5344CB8AC3E}">
        <p14:creationId xmlns:p14="http://schemas.microsoft.com/office/powerpoint/2010/main" val="324603853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 y="609600"/>
            <a:ext cx="8785225" cy="792163"/>
          </a:xfrm>
        </p:spPr>
        <p:txBody>
          <a:bodyPr>
            <a:normAutofit/>
          </a:bodyPr>
          <a:lstStyle/>
          <a:p>
            <a:pPr algn="ctr">
              <a:defRPr/>
            </a:pPr>
            <a:r>
              <a:rPr lang="en-US" sz="2400" b="1" dirty="0" smtClean="0">
                <a:solidFill>
                  <a:srgbClr val="002060"/>
                </a:solidFill>
                <a:latin typeface="HelveticaNeueLT Std Med"/>
              </a:rPr>
              <a:t>Ensuring a Sustainable Energy Future</a:t>
            </a:r>
            <a:endParaRPr lang="en-CA" sz="2400" b="1" dirty="0">
              <a:solidFill>
                <a:srgbClr val="002060"/>
              </a:solidFill>
              <a:latin typeface="HelveticaNeueLT Std Med"/>
            </a:endParaRPr>
          </a:p>
        </p:txBody>
      </p:sp>
      <p:sp>
        <p:nvSpPr>
          <p:cNvPr id="3" name="Content Placeholder 2"/>
          <p:cNvSpPr>
            <a:spLocks noGrp="1"/>
          </p:cNvSpPr>
          <p:nvPr>
            <p:ph idx="1"/>
          </p:nvPr>
        </p:nvSpPr>
        <p:spPr>
          <a:xfrm>
            <a:off x="468313" y="1557338"/>
            <a:ext cx="8523287" cy="4895850"/>
          </a:xfrm>
        </p:spPr>
        <p:txBody>
          <a:bodyPr/>
          <a:lstStyle/>
          <a:p>
            <a:pPr>
              <a:buFont typeface="Wingdings" pitchFamily="2" charset="2"/>
              <a:buChar char="q"/>
              <a:defRPr/>
            </a:pPr>
            <a:endParaRPr lang="en-US" sz="1600" dirty="0" smtClean="0">
              <a:latin typeface="Arial" panose="020B0604020202020204" pitchFamily="34" charset="0"/>
              <a:cs typeface="Arial" panose="020B0604020202020204" pitchFamily="34" charset="0"/>
            </a:endParaRPr>
          </a:p>
          <a:p>
            <a:pPr>
              <a:buClr>
                <a:srgbClr val="92D050"/>
              </a:buClr>
              <a:buFont typeface="Wingdings" pitchFamily="2" charset="2"/>
              <a:buChar char="q"/>
              <a:defRPr/>
            </a:pPr>
            <a:r>
              <a:rPr lang="en-US" sz="1600" dirty="0" smtClean="0">
                <a:latin typeface="Arial" panose="020B0604020202020204" pitchFamily="34" charset="0"/>
                <a:cs typeface="Arial" panose="020B0604020202020204" pitchFamily="34" charset="0"/>
              </a:rPr>
              <a:t>Industry, government and stakeholders must work in partnership to make this sustainable future a possibility</a:t>
            </a:r>
          </a:p>
          <a:p>
            <a:pPr marL="0" indent="0">
              <a:buClr>
                <a:srgbClr val="92D050"/>
              </a:buClr>
              <a:buFont typeface="Wingdings" pitchFamily="2" charset="2"/>
              <a:buNone/>
              <a:defRPr/>
            </a:pPr>
            <a:endParaRPr lang="en-US" sz="1600" dirty="0">
              <a:latin typeface="Arial" panose="020B0604020202020204" pitchFamily="34" charset="0"/>
              <a:cs typeface="Arial" panose="020B0604020202020204" pitchFamily="34" charset="0"/>
            </a:endParaRPr>
          </a:p>
          <a:p>
            <a:pPr>
              <a:buClr>
                <a:srgbClr val="92D050"/>
              </a:buClr>
              <a:buFont typeface="Wingdings" pitchFamily="2" charset="2"/>
              <a:buChar char="q"/>
              <a:defRPr/>
            </a:pPr>
            <a:r>
              <a:rPr lang="en-US" sz="1600" dirty="0">
                <a:latin typeface="Arial" panose="020B0604020202020204" pitchFamily="34" charset="0"/>
                <a:cs typeface="Arial" panose="020B0604020202020204" pitchFamily="34" charset="0"/>
              </a:rPr>
              <a:t>Utilities must continue to invest in innovative technologies to ensure they meet the needs of customers in a safe, reliable and sustainable manner</a:t>
            </a:r>
          </a:p>
          <a:p>
            <a:pPr>
              <a:buClr>
                <a:srgbClr val="92D050"/>
              </a:buClr>
              <a:buFont typeface="Wingdings" pitchFamily="2" charset="2"/>
              <a:buChar char="q"/>
              <a:defRPr/>
            </a:pPr>
            <a:endParaRPr lang="en-US" sz="1600" dirty="0" smtClean="0">
              <a:latin typeface="Arial" panose="020B0604020202020204" pitchFamily="34" charset="0"/>
              <a:cs typeface="Arial" panose="020B0604020202020204" pitchFamily="34" charset="0"/>
            </a:endParaRPr>
          </a:p>
          <a:p>
            <a:pPr>
              <a:buClr>
                <a:srgbClr val="92D050"/>
              </a:buClr>
              <a:buFont typeface="Wingdings" pitchFamily="2" charset="2"/>
              <a:buChar char="q"/>
              <a:defRPr/>
            </a:pPr>
            <a:r>
              <a:rPr lang="en-US" sz="1600" dirty="0" smtClean="0">
                <a:latin typeface="Arial" panose="020B0604020202020204" pitchFamily="34" charset="0"/>
                <a:cs typeface="Arial" panose="020B0604020202020204" pitchFamily="34" charset="0"/>
              </a:rPr>
              <a:t>Governments must ensure clarity, consistency, and predictability of legislation and regulations (e.g. environmental assessments, species protection, climate change)</a:t>
            </a:r>
          </a:p>
          <a:p>
            <a:pPr>
              <a:buClr>
                <a:srgbClr val="92D050"/>
              </a:buClr>
              <a:buFont typeface="Wingdings" pitchFamily="2" charset="2"/>
              <a:buChar char="q"/>
              <a:defRPr/>
            </a:pPr>
            <a:endParaRPr lang="en-US" sz="1600" dirty="0">
              <a:latin typeface="Arial" panose="020B0604020202020204" pitchFamily="34" charset="0"/>
              <a:cs typeface="Arial" panose="020B0604020202020204" pitchFamily="34" charset="0"/>
            </a:endParaRPr>
          </a:p>
          <a:p>
            <a:pPr>
              <a:buClr>
                <a:srgbClr val="92D050"/>
              </a:buClr>
              <a:buFont typeface="Wingdings" pitchFamily="2" charset="2"/>
              <a:buChar char="q"/>
              <a:defRPr/>
            </a:pPr>
            <a:r>
              <a:rPr lang="en-US" sz="1600" dirty="0" smtClean="0">
                <a:latin typeface="Arial" panose="020B0604020202020204" pitchFamily="34" charset="0"/>
                <a:cs typeface="Arial" panose="020B0604020202020204" pitchFamily="34" charset="0"/>
              </a:rPr>
              <a:t>Governments have a constructive role to play in creating the conditions for new investments in infrastructure and attraction of skilled labour</a:t>
            </a:r>
          </a:p>
          <a:p>
            <a:pPr>
              <a:buClr>
                <a:srgbClr val="92D050"/>
              </a:buClr>
              <a:buFont typeface="Wingdings" pitchFamily="2" charset="2"/>
              <a:buChar char="q"/>
              <a:defRPr/>
            </a:pPr>
            <a:endParaRPr lang="en-US" sz="1600" dirty="0" smtClean="0">
              <a:latin typeface="Arial" panose="020B0604020202020204" pitchFamily="34" charset="0"/>
              <a:cs typeface="Arial" panose="020B0604020202020204" pitchFamily="34" charset="0"/>
            </a:endParaRPr>
          </a:p>
          <a:p>
            <a:pPr>
              <a:buClr>
                <a:srgbClr val="92D050"/>
              </a:buClr>
              <a:buFont typeface="Wingdings" pitchFamily="2" charset="2"/>
              <a:buChar char="q"/>
              <a:defRPr/>
            </a:pPr>
            <a:r>
              <a:rPr lang="en-US" sz="1600" dirty="0" smtClean="0">
                <a:latin typeface="Arial" panose="020B0604020202020204" pitchFamily="34" charset="0"/>
                <a:cs typeface="Arial" panose="020B0604020202020204" pitchFamily="34" charset="0"/>
              </a:rPr>
              <a:t>Customers are key to reducing demand and ensuring energy conservation </a:t>
            </a:r>
          </a:p>
          <a:p>
            <a:pPr lvl="1">
              <a:buClr>
                <a:srgbClr val="92D050"/>
              </a:buClr>
              <a:buFont typeface="Arial" panose="020B0604020202020204" pitchFamily="34" charset="0"/>
              <a:buChar char="•"/>
              <a:defRPr/>
            </a:pPr>
            <a:r>
              <a:rPr lang="en-US" sz="1600" dirty="0">
                <a:latin typeface="Arial" panose="020B0604020202020204" pitchFamily="34" charset="0"/>
                <a:cs typeface="Arial" panose="020B0604020202020204" pitchFamily="34" charset="0"/>
              </a:rPr>
              <a:t>T</a:t>
            </a:r>
            <a:r>
              <a:rPr lang="en-US" sz="1600" dirty="0" smtClean="0">
                <a:latin typeface="Arial" panose="020B0604020202020204" pitchFamily="34" charset="0"/>
                <a:cs typeface="Arial" panose="020B0604020202020204" pitchFamily="34" charset="0"/>
              </a:rPr>
              <a:t>echnology advancements such as </a:t>
            </a:r>
            <a:r>
              <a:rPr lang="en-US" sz="1600" dirty="0">
                <a:latin typeface="Arial" panose="020B0604020202020204" pitchFamily="34" charset="0"/>
                <a:cs typeface="Arial" panose="020B0604020202020204" pitchFamily="34" charset="0"/>
              </a:rPr>
              <a:t>s</a:t>
            </a:r>
            <a:r>
              <a:rPr lang="en-US" sz="1600" dirty="0" smtClean="0">
                <a:latin typeface="Arial" panose="020B0604020202020204" pitchFamily="34" charset="0"/>
                <a:cs typeface="Arial" panose="020B0604020202020204" pitchFamily="34" charset="0"/>
              </a:rPr>
              <a:t>mart grid and smart </a:t>
            </a:r>
            <a:r>
              <a:rPr lang="en-US" sz="1600" dirty="0">
                <a:latin typeface="Arial" panose="020B0604020202020204" pitchFamily="34" charset="0"/>
                <a:cs typeface="Arial" panose="020B0604020202020204" pitchFamily="34" charset="0"/>
              </a:rPr>
              <a:t>m</a:t>
            </a:r>
            <a:r>
              <a:rPr lang="en-US" sz="1600" dirty="0" smtClean="0">
                <a:latin typeface="Arial" panose="020B0604020202020204" pitchFamily="34" charset="0"/>
                <a:cs typeface="Arial" panose="020B0604020202020204" pitchFamily="34" charset="0"/>
              </a:rPr>
              <a:t>eters will allow them to take a more active role</a:t>
            </a:r>
          </a:p>
          <a:p>
            <a:pPr lvl="1">
              <a:defRPr/>
            </a:pPr>
            <a:endParaRPr lang="en-US" sz="1400" dirty="0" smtClean="0">
              <a:latin typeface="Arial" panose="020B0604020202020204" pitchFamily="34" charset="0"/>
              <a:cs typeface="Arial" panose="020B0604020202020204" pitchFamily="34" charset="0"/>
            </a:endParaRPr>
          </a:p>
          <a:p>
            <a:pPr marL="0" indent="0">
              <a:buFont typeface="Wingdings" pitchFamily="2" charset="2"/>
              <a:buNone/>
              <a:defRPr/>
            </a:pPr>
            <a:endParaRPr lang="en-US" sz="1800" dirty="0"/>
          </a:p>
        </p:txBody>
      </p:sp>
      <p:sp>
        <p:nvSpPr>
          <p:cNvPr id="36868"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8CC63F"/>
              </a:buClr>
              <a:buFont typeface="Wingdings" pitchFamily="2" charset="2"/>
              <a:buChar char="§"/>
              <a:defRPr sz="3200">
                <a:solidFill>
                  <a:schemeClr val="tx1"/>
                </a:solidFill>
                <a:latin typeface="Helvetica" charset="0"/>
                <a:ea typeface="ＭＳ Ｐゴシック" pitchFamily="34" charset="-128"/>
              </a:defRPr>
            </a:lvl1pPr>
            <a:lvl2pPr marL="742950" indent="-285750">
              <a:spcBef>
                <a:spcPct val="20000"/>
              </a:spcBef>
              <a:buClr>
                <a:srgbClr val="8CC63F"/>
              </a:buClr>
              <a:buFont typeface="Times" pitchFamily="18" charset="0"/>
              <a:buChar char="•"/>
              <a:defRPr sz="2800">
                <a:solidFill>
                  <a:schemeClr val="tx1"/>
                </a:solidFill>
                <a:latin typeface="Helvetica" charset="0"/>
                <a:ea typeface="ＭＳ Ｐゴシック" pitchFamily="34" charset="-128"/>
              </a:defRPr>
            </a:lvl2pPr>
            <a:lvl3pPr marL="1143000" indent="-228600">
              <a:spcBef>
                <a:spcPct val="20000"/>
              </a:spcBef>
              <a:buClr>
                <a:srgbClr val="8CC63F"/>
              </a:buClr>
              <a:buFont typeface="Wingdings" pitchFamily="2" charset="2"/>
              <a:buChar char="§"/>
              <a:defRPr sz="2400">
                <a:solidFill>
                  <a:schemeClr val="tx1"/>
                </a:solidFill>
                <a:latin typeface="Helvetica" charset="0"/>
                <a:ea typeface="ＭＳ Ｐゴシック" pitchFamily="34" charset="-128"/>
              </a:defRPr>
            </a:lvl3pPr>
            <a:lvl4pPr marL="1600200" indent="-228600">
              <a:spcBef>
                <a:spcPct val="20000"/>
              </a:spcBef>
              <a:buClr>
                <a:srgbClr val="8CC63F"/>
              </a:buClr>
              <a:buFont typeface="Times" pitchFamily="18" charset="0"/>
              <a:buChar char="•"/>
              <a:defRPr sz="2000">
                <a:solidFill>
                  <a:schemeClr val="tx1"/>
                </a:solidFill>
                <a:latin typeface="Helvetica" charset="0"/>
                <a:ea typeface="ＭＳ Ｐゴシック" pitchFamily="34" charset="-128"/>
              </a:defRPr>
            </a:lvl4pPr>
            <a:lvl5pPr marL="2057400" indent="-228600">
              <a:spcBef>
                <a:spcPct val="20000"/>
              </a:spcBef>
              <a:buClr>
                <a:srgbClr val="8CC63F"/>
              </a:buClr>
              <a:buFont typeface="Wingdings" pitchFamily="2" charset="2"/>
              <a:buChar char="§"/>
              <a:defRPr sz="2000">
                <a:solidFill>
                  <a:schemeClr val="tx1"/>
                </a:solidFill>
                <a:latin typeface="Helvetica" charset="0"/>
                <a:ea typeface="ＭＳ Ｐゴシック" pitchFamily="34" charset="-128"/>
              </a:defRPr>
            </a:lvl5pPr>
            <a:lvl6pPr marL="2514600" indent="-228600" eaLnBrk="0" fontAlgn="base" hangingPunct="0">
              <a:spcBef>
                <a:spcPct val="20000"/>
              </a:spcBef>
              <a:spcAft>
                <a:spcPct val="0"/>
              </a:spcAft>
              <a:buClr>
                <a:srgbClr val="8CC63F"/>
              </a:buClr>
              <a:buFont typeface="Wingdings" pitchFamily="2" charset="2"/>
              <a:buChar char="§"/>
              <a:defRPr sz="2000">
                <a:solidFill>
                  <a:schemeClr val="tx1"/>
                </a:solidFill>
                <a:latin typeface="Helvetica" charset="0"/>
                <a:ea typeface="ＭＳ Ｐゴシック" pitchFamily="34" charset="-128"/>
              </a:defRPr>
            </a:lvl6pPr>
            <a:lvl7pPr marL="2971800" indent="-228600" eaLnBrk="0" fontAlgn="base" hangingPunct="0">
              <a:spcBef>
                <a:spcPct val="20000"/>
              </a:spcBef>
              <a:spcAft>
                <a:spcPct val="0"/>
              </a:spcAft>
              <a:buClr>
                <a:srgbClr val="8CC63F"/>
              </a:buClr>
              <a:buFont typeface="Wingdings" pitchFamily="2" charset="2"/>
              <a:buChar char="§"/>
              <a:defRPr sz="2000">
                <a:solidFill>
                  <a:schemeClr val="tx1"/>
                </a:solidFill>
                <a:latin typeface="Helvetica" charset="0"/>
                <a:ea typeface="ＭＳ Ｐゴシック" pitchFamily="34" charset="-128"/>
              </a:defRPr>
            </a:lvl7pPr>
            <a:lvl8pPr marL="3429000" indent="-228600" eaLnBrk="0" fontAlgn="base" hangingPunct="0">
              <a:spcBef>
                <a:spcPct val="20000"/>
              </a:spcBef>
              <a:spcAft>
                <a:spcPct val="0"/>
              </a:spcAft>
              <a:buClr>
                <a:srgbClr val="8CC63F"/>
              </a:buClr>
              <a:buFont typeface="Wingdings" pitchFamily="2" charset="2"/>
              <a:buChar char="§"/>
              <a:defRPr sz="2000">
                <a:solidFill>
                  <a:schemeClr val="tx1"/>
                </a:solidFill>
                <a:latin typeface="Helvetica" charset="0"/>
                <a:ea typeface="ＭＳ Ｐゴシック" pitchFamily="34" charset="-128"/>
              </a:defRPr>
            </a:lvl8pPr>
            <a:lvl9pPr marL="3886200" indent="-228600" eaLnBrk="0" fontAlgn="base" hangingPunct="0">
              <a:spcBef>
                <a:spcPct val="20000"/>
              </a:spcBef>
              <a:spcAft>
                <a:spcPct val="0"/>
              </a:spcAft>
              <a:buClr>
                <a:srgbClr val="8CC63F"/>
              </a:buClr>
              <a:buFont typeface="Wingdings" pitchFamily="2" charset="2"/>
              <a:buChar char="§"/>
              <a:defRPr sz="2000">
                <a:solidFill>
                  <a:schemeClr val="tx1"/>
                </a:solidFill>
                <a:latin typeface="Helvetica" charset="0"/>
                <a:ea typeface="ＭＳ Ｐゴシック" pitchFamily="34" charset="-128"/>
              </a:defRPr>
            </a:lvl9pPr>
          </a:lstStyle>
          <a:p>
            <a:pPr>
              <a:spcBef>
                <a:spcPct val="0"/>
              </a:spcBef>
              <a:buClrTx/>
              <a:buFontTx/>
              <a:buNone/>
            </a:pPr>
            <a:fld id="{7A666717-E17A-407C-A0D4-74A7AB0E1F2B}" type="slidenum">
              <a:rPr lang="en-CA" altLang="en-US" sz="900">
                <a:solidFill>
                  <a:srgbClr val="005595"/>
                </a:solidFill>
              </a:rPr>
              <a:pPr>
                <a:spcBef>
                  <a:spcPct val="0"/>
                </a:spcBef>
                <a:buClrTx/>
                <a:buFontTx/>
                <a:buNone/>
              </a:pPr>
              <a:t>12</a:t>
            </a:fld>
            <a:endParaRPr lang="en-CA" altLang="en-US" sz="1400" b="0">
              <a:solidFill>
                <a:srgbClr val="005595"/>
              </a:solidFill>
            </a:endParaRPr>
          </a:p>
        </p:txBody>
      </p:sp>
    </p:spTree>
    <p:extLst>
      <p:ext uri="{BB962C8B-B14F-4D97-AF65-F5344CB8AC3E}">
        <p14:creationId xmlns:p14="http://schemas.microsoft.com/office/powerpoint/2010/main" val="124629730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itle 1"/>
          <p:cNvSpPr>
            <a:spLocks noGrp="1"/>
          </p:cNvSpPr>
          <p:nvPr>
            <p:ph type="title"/>
          </p:nvPr>
        </p:nvSpPr>
        <p:spPr>
          <a:xfrm>
            <a:off x="457200" y="381000"/>
            <a:ext cx="7480300" cy="1066800"/>
          </a:xfrm>
        </p:spPr>
        <p:txBody>
          <a:bodyPr>
            <a:normAutofit/>
          </a:bodyPr>
          <a:lstStyle/>
          <a:p>
            <a:pPr algn="ctr">
              <a:defRPr/>
            </a:pPr>
            <a:r>
              <a:rPr lang="en-US" sz="2400" b="1" dirty="0" smtClean="0">
                <a:solidFill>
                  <a:srgbClr val="002060"/>
                </a:solidFill>
                <a:latin typeface="HelveticaNeueLT Std Med"/>
              </a:rPr>
              <a:t>Questions? </a:t>
            </a:r>
            <a:endParaRPr lang="en-CA" sz="2400" b="1" dirty="0" smtClean="0">
              <a:solidFill>
                <a:srgbClr val="002060"/>
              </a:solidFill>
              <a:latin typeface="HelveticaNeueLT Std Med"/>
            </a:endParaRPr>
          </a:p>
        </p:txBody>
      </p:sp>
      <p:sp>
        <p:nvSpPr>
          <p:cNvPr id="38915"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8CC63F"/>
              </a:buClr>
              <a:buFont typeface="Wingdings" pitchFamily="2" charset="2"/>
              <a:buChar char="§"/>
              <a:defRPr sz="3200">
                <a:solidFill>
                  <a:schemeClr val="tx1"/>
                </a:solidFill>
                <a:latin typeface="Helvetica" charset="0"/>
                <a:ea typeface="ＭＳ Ｐゴシック" pitchFamily="34" charset="-128"/>
              </a:defRPr>
            </a:lvl1pPr>
            <a:lvl2pPr marL="742950" indent="-285750">
              <a:spcBef>
                <a:spcPct val="20000"/>
              </a:spcBef>
              <a:buClr>
                <a:srgbClr val="8CC63F"/>
              </a:buClr>
              <a:buFont typeface="Times" pitchFamily="18" charset="0"/>
              <a:buChar char="•"/>
              <a:defRPr sz="2800">
                <a:solidFill>
                  <a:schemeClr val="tx1"/>
                </a:solidFill>
                <a:latin typeface="Helvetica" charset="0"/>
                <a:ea typeface="ＭＳ Ｐゴシック" pitchFamily="34" charset="-128"/>
              </a:defRPr>
            </a:lvl2pPr>
            <a:lvl3pPr marL="1143000" indent="-228600">
              <a:spcBef>
                <a:spcPct val="20000"/>
              </a:spcBef>
              <a:buClr>
                <a:srgbClr val="8CC63F"/>
              </a:buClr>
              <a:buFont typeface="Wingdings" pitchFamily="2" charset="2"/>
              <a:buChar char="§"/>
              <a:defRPr sz="2400">
                <a:solidFill>
                  <a:schemeClr val="tx1"/>
                </a:solidFill>
                <a:latin typeface="Helvetica" charset="0"/>
                <a:ea typeface="ＭＳ Ｐゴシック" pitchFamily="34" charset="-128"/>
              </a:defRPr>
            </a:lvl3pPr>
            <a:lvl4pPr marL="1600200" indent="-228600">
              <a:spcBef>
                <a:spcPct val="20000"/>
              </a:spcBef>
              <a:buClr>
                <a:srgbClr val="8CC63F"/>
              </a:buClr>
              <a:buFont typeface="Times" pitchFamily="18" charset="0"/>
              <a:buChar char="•"/>
              <a:defRPr sz="2000">
                <a:solidFill>
                  <a:schemeClr val="tx1"/>
                </a:solidFill>
                <a:latin typeface="Helvetica" charset="0"/>
                <a:ea typeface="ＭＳ Ｐゴシック" pitchFamily="34" charset="-128"/>
              </a:defRPr>
            </a:lvl4pPr>
            <a:lvl5pPr marL="2057400" indent="-228600">
              <a:spcBef>
                <a:spcPct val="20000"/>
              </a:spcBef>
              <a:buClr>
                <a:srgbClr val="8CC63F"/>
              </a:buClr>
              <a:buFont typeface="Wingdings" pitchFamily="2" charset="2"/>
              <a:buChar char="§"/>
              <a:defRPr sz="2000">
                <a:solidFill>
                  <a:schemeClr val="tx1"/>
                </a:solidFill>
                <a:latin typeface="Helvetica" charset="0"/>
                <a:ea typeface="ＭＳ Ｐゴシック" pitchFamily="34" charset="-128"/>
              </a:defRPr>
            </a:lvl5pPr>
            <a:lvl6pPr marL="2514600" indent="-228600" eaLnBrk="0" fontAlgn="base" hangingPunct="0">
              <a:spcBef>
                <a:spcPct val="20000"/>
              </a:spcBef>
              <a:spcAft>
                <a:spcPct val="0"/>
              </a:spcAft>
              <a:buClr>
                <a:srgbClr val="8CC63F"/>
              </a:buClr>
              <a:buFont typeface="Wingdings" pitchFamily="2" charset="2"/>
              <a:buChar char="§"/>
              <a:defRPr sz="2000">
                <a:solidFill>
                  <a:schemeClr val="tx1"/>
                </a:solidFill>
                <a:latin typeface="Helvetica" charset="0"/>
                <a:ea typeface="ＭＳ Ｐゴシック" pitchFamily="34" charset="-128"/>
              </a:defRPr>
            </a:lvl6pPr>
            <a:lvl7pPr marL="2971800" indent="-228600" eaLnBrk="0" fontAlgn="base" hangingPunct="0">
              <a:spcBef>
                <a:spcPct val="20000"/>
              </a:spcBef>
              <a:spcAft>
                <a:spcPct val="0"/>
              </a:spcAft>
              <a:buClr>
                <a:srgbClr val="8CC63F"/>
              </a:buClr>
              <a:buFont typeface="Wingdings" pitchFamily="2" charset="2"/>
              <a:buChar char="§"/>
              <a:defRPr sz="2000">
                <a:solidFill>
                  <a:schemeClr val="tx1"/>
                </a:solidFill>
                <a:latin typeface="Helvetica" charset="0"/>
                <a:ea typeface="ＭＳ Ｐゴシック" pitchFamily="34" charset="-128"/>
              </a:defRPr>
            </a:lvl7pPr>
            <a:lvl8pPr marL="3429000" indent="-228600" eaLnBrk="0" fontAlgn="base" hangingPunct="0">
              <a:spcBef>
                <a:spcPct val="20000"/>
              </a:spcBef>
              <a:spcAft>
                <a:spcPct val="0"/>
              </a:spcAft>
              <a:buClr>
                <a:srgbClr val="8CC63F"/>
              </a:buClr>
              <a:buFont typeface="Wingdings" pitchFamily="2" charset="2"/>
              <a:buChar char="§"/>
              <a:defRPr sz="2000">
                <a:solidFill>
                  <a:schemeClr val="tx1"/>
                </a:solidFill>
                <a:latin typeface="Helvetica" charset="0"/>
                <a:ea typeface="ＭＳ Ｐゴシック" pitchFamily="34" charset="-128"/>
              </a:defRPr>
            </a:lvl8pPr>
            <a:lvl9pPr marL="3886200" indent="-228600" eaLnBrk="0" fontAlgn="base" hangingPunct="0">
              <a:spcBef>
                <a:spcPct val="20000"/>
              </a:spcBef>
              <a:spcAft>
                <a:spcPct val="0"/>
              </a:spcAft>
              <a:buClr>
                <a:srgbClr val="8CC63F"/>
              </a:buClr>
              <a:buFont typeface="Wingdings" pitchFamily="2" charset="2"/>
              <a:buChar char="§"/>
              <a:defRPr sz="2000">
                <a:solidFill>
                  <a:schemeClr val="tx1"/>
                </a:solidFill>
                <a:latin typeface="Helvetica" charset="0"/>
                <a:ea typeface="ＭＳ Ｐゴシック" pitchFamily="34" charset="-128"/>
              </a:defRPr>
            </a:lvl9pPr>
          </a:lstStyle>
          <a:p>
            <a:pPr>
              <a:spcBef>
                <a:spcPct val="0"/>
              </a:spcBef>
              <a:buClrTx/>
              <a:buFontTx/>
              <a:buNone/>
            </a:pPr>
            <a:r>
              <a:rPr lang="en-US" altLang="en-US" sz="900">
                <a:solidFill>
                  <a:srgbClr val="005595"/>
                </a:solidFill>
              </a:rPr>
              <a:t>Page </a:t>
            </a:r>
            <a:fld id="{235FC5AC-93E5-49F5-9995-0E66717A67B7}" type="slidenum">
              <a:rPr lang="en-US" altLang="en-US" sz="900">
                <a:solidFill>
                  <a:srgbClr val="005595"/>
                </a:solidFill>
              </a:rPr>
              <a:pPr>
                <a:spcBef>
                  <a:spcPct val="0"/>
                </a:spcBef>
                <a:buClrTx/>
                <a:buFontTx/>
                <a:buNone/>
              </a:pPr>
              <a:t>13</a:t>
            </a:fld>
            <a:endParaRPr lang="en-US" altLang="en-US" sz="1400" b="0">
              <a:solidFill>
                <a:srgbClr val="005595"/>
              </a:solidFill>
              <a:latin typeface="Arial" pitchFamily="34" charset="0"/>
            </a:endParaRPr>
          </a:p>
        </p:txBody>
      </p:sp>
      <p:pic>
        <p:nvPicPr>
          <p:cNvPr id="38916" name="Picture 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03550" y="2349500"/>
            <a:ext cx="2805113" cy="2305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Rectangle 5"/>
          <p:cNvSpPr>
            <a:spLocks noChangeArrowheads="1"/>
          </p:cNvSpPr>
          <p:nvPr/>
        </p:nvSpPr>
        <p:spPr bwMode="auto">
          <a:xfrm>
            <a:off x="533400" y="4876800"/>
            <a:ext cx="8280400" cy="18158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8CC63F"/>
              </a:buClr>
              <a:buFont typeface="Wingdings" pitchFamily="2" charset="2"/>
              <a:buChar char="§"/>
              <a:defRPr sz="3200">
                <a:solidFill>
                  <a:schemeClr val="tx1"/>
                </a:solidFill>
                <a:latin typeface="Helvetica" charset="0"/>
                <a:ea typeface="ＭＳ Ｐゴシック" pitchFamily="34" charset="-128"/>
              </a:defRPr>
            </a:lvl1pPr>
            <a:lvl2pPr marL="742950" indent="-285750">
              <a:spcBef>
                <a:spcPct val="20000"/>
              </a:spcBef>
              <a:buClr>
                <a:srgbClr val="8CC63F"/>
              </a:buClr>
              <a:buFont typeface="Times" pitchFamily="18" charset="0"/>
              <a:buChar char="•"/>
              <a:defRPr sz="2800">
                <a:solidFill>
                  <a:schemeClr val="tx1"/>
                </a:solidFill>
                <a:latin typeface="Helvetica" charset="0"/>
                <a:ea typeface="ＭＳ Ｐゴシック" pitchFamily="34" charset="-128"/>
              </a:defRPr>
            </a:lvl2pPr>
            <a:lvl3pPr marL="1143000" indent="-228600">
              <a:spcBef>
                <a:spcPct val="20000"/>
              </a:spcBef>
              <a:buClr>
                <a:srgbClr val="8CC63F"/>
              </a:buClr>
              <a:buFont typeface="Wingdings" pitchFamily="2" charset="2"/>
              <a:buChar char="§"/>
              <a:defRPr sz="2400">
                <a:solidFill>
                  <a:schemeClr val="tx1"/>
                </a:solidFill>
                <a:latin typeface="Helvetica" charset="0"/>
                <a:ea typeface="ＭＳ Ｐゴシック" pitchFamily="34" charset="-128"/>
              </a:defRPr>
            </a:lvl3pPr>
            <a:lvl4pPr marL="1600200" indent="-228600">
              <a:spcBef>
                <a:spcPct val="20000"/>
              </a:spcBef>
              <a:buClr>
                <a:srgbClr val="8CC63F"/>
              </a:buClr>
              <a:buFont typeface="Times" pitchFamily="18" charset="0"/>
              <a:buChar char="•"/>
              <a:defRPr sz="2000">
                <a:solidFill>
                  <a:schemeClr val="tx1"/>
                </a:solidFill>
                <a:latin typeface="Helvetica" charset="0"/>
                <a:ea typeface="ＭＳ Ｐゴシック" pitchFamily="34" charset="-128"/>
              </a:defRPr>
            </a:lvl4pPr>
            <a:lvl5pPr marL="2057400" indent="-228600">
              <a:spcBef>
                <a:spcPct val="20000"/>
              </a:spcBef>
              <a:buClr>
                <a:srgbClr val="8CC63F"/>
              </a:buClr>
              <a:buFont typeface="Wingdings" pitchFamily="2" charset="2"/>
              <a:buChar char="§"/>
              <a:defRPr sz="2000">
                <a:solidFill>
                  <a:schemeClr val="tx1"/>
                </a:solidFill>
                <a:latin typeface="Helvetica" charset="0"/>
                <a:ea typeface="ＭＳ Ｐゴシック" pitchFamily="34" charset="-128"/>
              </a:defRPr>
            </a:lvl5pPr>
            <a:lvl6pPr marL="2514600" indent="-228600" eaLnBrk="0" fontAlgn="base" hangingPunct="0">
              <a:spcBef>
                <a:spcPct val="20000"/>
              </a:spcBef>
              <a:spcAft>
                <a:spcPct val="0"/>
              </a:spcAft>
              <a:buClr>
                <a:srgbClr val="8CC63F"/>
              </a:buClr>
              <a:buFont typeface="Wingdings" pitchFamily="2" charset="2"/>
              <a:buChar char="§"/>
              <a:defRPr sz="2000">
                <a:solidFill>
                  <a:schemeClr val="tx1"/>
                </a:solidFill>
                <a:latin typeface="Helvetica" charset="0"/>
                <a:ea typeface="ＭＳ Ｐゴシック" pitchFamily="34" charset="-128"/>
              </a:defRPr>
            </a:lvl6pPr>
            <a:lvl7pPr marL="2971800" indent="-228600" eaLnBrk="0" fontAlgn="base" hangingPunct="0">
              <a:spcBef>
                <a:spcPct val="20000"/>
              </a:spcBef>
              <a:spcAft>
                <a:spcPct val="0"/>
              </a:spcAft>
              <a:buClr>
                <a:srgbClr val="8CC63F"/>
              </a:buClr>
              <a:buFont typeface="Wingdings" pitchFamily="2" charset="2"/>
              <a:buChar char="§"/>
              <a:defRPr sz="2000">
                <a:solidFill>
                  <a:schemeClr val="tx1"/>
                </a:solidFill>
                <a:latin typeface="Helvetica" charset="0"/>
                <a:ea typeface="ＭＳ Ｐゴシック" pitchFamily="34" charset="-128"/>
              </a:defRPr>
            </a:lvl7pPr>
            <a:lvl8pPr marL="3429000" indent="-228600" eaLnBrk="0" fontAlgn="base" hangingPunct="0">
              <a:spcBef>
                <a:spcPct val="20000"/>
              </a:spcBef>
              <a:spcAft>
                <a:spcPct val="0"/>
              </a:spcAft>
              <a:buClr>
                <a:srgbClr val="8CC63F"/>
              </a:buClr>
              <a:buFont typeface="Wingdings" pitchFamily="2" charset="2"/>
              <a:buChar char="§"/>
              <a:defRPr sz="2000">
                <a:solidFill>
                  <a:schemeClr val="tx1"/>
                </a:solidFill>
                <a:latin typeface="Helvetica" charset="0"/>
                <a:ea typeface="ＭＳ Ｐゴシック" pitchFamily="34" charset="-128"/>
              </a:defRPr>
            </a:lvl8pPr>
            <a:lvl9pPr marL="3886200" indent="-228600" eaLnBrk="0" fontAlgn="base" hangingPunct="0">
              <a:spcBef>
                <a:spcPct val="20000"/>
              </a:spcBef>
              <a:spcAft>
                <a:spcPct val="0"/>
              </a:spcAft>
              <a:buClr>
                <a:srgbClr val="8CC63F"/>
              </a:buClr>
              <a:buFont typeface="Wingdings" pitchFamily="2" charset="2"/>
              <a:buChar char="§"/>
              <a:defRPr sz="2000">
                <a:solidFill>
                  <a:schemeClr val="tx1"/>
                </a:solidFill>
                <a:latin typeface="Helvetica" charset="0"/>
                <a:ea typeface="ＭＳ Ｐゴシック" pitchFamily="34" charset="-128"/>
              </a:defRPr>
            </a:lvl9pPr>
          </a:lstStyle>
          <a:p>
            <a:pPr algn="ctr">
              <a:spcBef>
                <a:spcPct val="0"/>
              </a:spcBef>
              <a:buClr>
                <a:srgbClr val="92D050"/>
              </a:buClr>
              <a:buNone/>
            </a:pPr>
            <a:r>
              <a:rPr lang="en-CA" altLang="en-US" sz="1600" dirty="0" smtClean="0">
                <a:latin typeface="Arial" panose="020B0604020202020204" pitchFamily="34" charset="0"/>
                <a:cs typeface="Arial" panose="020B0604020202020204" pitchFamily="34" charset="0"/>
              </a:rPr>
              <a:t>Contact Information:</a:t>
            </a:r>
          </a:p>
          <a:p>
            <a:pPr algn="ctr">
              <a:spcBef>
                <a:spcPct val="0"/>
              </a:spcBef>
              <a:buClr>
                <a:srgbClr val="92D050"/>
              </a:buClr>
              <a:buNone/>
            </a:pPr>
            <a:endParaRPr lang="en-CA" altLang="en-US" sz="1600" dirty="0" smtClean="0">
              <a:latin typeface="Arial" panose="020B0604020202020204" pitchFamily="34" charset="0"/>
              <a:cs typeface="Arial" panose="020B0604020202020204" pitchFamily="34" charset="0"/>
            </a:endParaRPr>
          </a:p>
          <a:p>
            <a:pPr algn="ctr">
              <a:spcBef>
                <a:spcPct val="0"/>
              </a:spcBef>
              <a:buClr>
                <a:srgbClr val="92D050"/>
              </a:buClr>
              <a:buNone/>
            </a:pPr>
            <a:r>
              <a:rPr lang="en-CA" altLang="en-US" sz="1600" dirty="0" smtClean="0">
                <a:latin typeface="Arial" panose="020B0604020202020204" pitchFamily="34" charset="0"/>
                <a:cs typeface="Arial" panose="020B0604020202020204" pitchFamily="34" charset="0"/>
              </a:rPr>
              <a:t>David Morrison  </a:t>
            </a:r>
          </a:p>
          <a:p>
            <a:pPr algn="ctr">
              <a:spcBef>
                <a:spcPct val="0"/>
              </a:spcBef>
              <a:buClr>
                <a:srgbClr val="92D050"/>
              </a:buClr>
              <a:buNone/>
            </a:pPr>
            <a:r>
              <a:rPr lang="en-CA" altLang="en-US" sz="1600" dirty="0">
                <a:latin typeface="Arial" panose="020B0604020202020204" pitchFamily="34" charset="0"/>
                <a:cs typeface="Arial" panose="020B0604020202020204" pitchFamily="34" charset="0"/>
              </a:rPr>
              <a:t>E</a:t>
            </a:r>
            <a:r>
              <a:rPr lang="en-CA" altLang="en-US" sz="1600" dirty="0" smtClean="0">
                <a:latin typeface="Arial" panose="020B0604020202020204" pitchFamily="34" charset="0"/>
                <a:cs typeface="Arial" panose="020B0604020202020204" pitchFamily="34" charset="0"/>
              </a:rPr>
              <a:t>mail: </a:t>
            </a:r>
            <a:r>
              <a:rPr lang="en-CA" altLang="en-US" sz="1600" dirty="0" smtClean="0">
                <a:latin typeface="Arial" panose="020B0604020202020204" pitchFamily="34" charset="0"/>
                <a:cs typeface="Arial" panose="020B0604020202020204" pitchFamily="34" charset="0"/>
                <a:hlinkClick r:id="rId3"/>
              </a:rPr>
              <a:t>morrisondavid68@gmail.com</a:t>
            </a:r>
            <a:r>
              <a:rPr lang="en-CA" altLang="en-US" sz="1600" dirty="0" smtClean="0">
                <a:latin typeface="Arial" panose="020B0604020202020204" pitchFamily="34" charset="0"/>
                <a:cs typeface="Arial" panose="020B0604020202020204" pitchFamily="34" charset="0"/>
              </a:rPr>
              <a:t> </a:t>
            </a:r>
          </a:p>
          <a:p>
            <a:pPr algn="ctr">
              <a:spcBef>
                <a:spcPct val="0"/>
              </a:spcBef>
              <a:buClr>
                <a:srgbClr val="92D050"/>
              </a:buClr>
              <a:buNone/>
            </a:pPr>
            <a:r>
              <a:rPr lang="en-CA" altLang="en-US" sz="1600" dirty="0" smtClean="0">
                <a:latin typeface="Arial" panose="020B0604020202020204" pitchFamily="34" charset="0"/>
                <a:cs typeface="Arial" panose="020B0604020202020204" pitchFamily="34" charset="0"/>
              </a:rPr>
              <a:t>Tel: 1-867-334-9100</a:t>
            </a:r>
          </a:p>
          <a:p>
            <a:pPr>
              <a:spcBef>
                <a:spcPct val="0"/>
              </a:spcBef>
              <a:buClr>
                <a:srgbClr val="92D050"/>
              </a:buClr>
              <a:buNone/>
            </a:pPr>
            <a:endParaRPr lang="en-CA" altLang="en-US" sz="1600" dirty="0" smtClean="0">
              <a:latin typeface="Arial" panose="020B0604020202020204" pitchFamily="34" charset="0"/>
              <a:cs typeface="Arial" panose="020B0604020202020204" pitchFamily="34" charset="0"/>
            </a:endParaRPr>
          </a:p>
          <a:p>
            <a:pPr>
              <a:spcBef>
                <a:spcPct val="0"/>
              </a:spcBef>
              <a:buClr>
                <a:srgbClr val="92D050"/>
              </a:buClr>
              <a:buNone/>
            </a:pPr>
            <a:r>
              <a:rPr lang="en-CA" altLang="en-US" sz="1600" dirty="0" smtClean="0">
                <a:latin typeface="Arial" panose="020B0604020202020204" pitchFamily="34" charset="0"/>
                <a:cs typeface="Arial" panose="020B0604020202020204" pitchFamily="34" charset="0"/>
              </a:rPr>
              <a:t>  </a:t>
            </a:r>
            <a:endParaRPr lang="en-CA" altLang="en-US" sz="1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37269187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9546"/>
            <a:ext cx="8305800" cy="576263"/>
          </a:xfrm>
        </p:spPr>
        <p:txBody>
          <a:bodyPr>
            <a:noAutofit/>
          </a:bodyPr>
          <a:lstStyle/>
          <a:p>
            <a:pPr algn="ctr">
              <a:defRPr/>
            </a:pPr>
            <a:r>
              <a:rPr lang="en-US" sz="2400" b="1" dirty="0" smtClean="0">
                <a:solidFill>
                  <a:srgbClr val="002060"/>
                </a:solidFill>
                <a:latin typeface="HelveticaNeueLT Std Med"/>
              </a:rPr>
              <a:t>Addressing Green Growth and Sustainability in the Canadian Electricity Sector</a:t>
            </a:r>
            <a:endParaRPr lang="en-CA" sz="2400" b="1" dirty="0">
              <a:solidFill>
                <a:srgbClr val="002060"/>
              </a:solidFill>
              <a:latin typeface="HelveticaNeueLT Std Med"/>
            </a:endParaRPr>
          </a:p>
        </p:txBody>
      </p:sp>
      <p:sp>
        <p:nvSpPr>
          <p:cNvPr id="3" name="Content Placeholder 2"/>
          <p:cNvSpPr>
            <a:spLocks noGrp="1"/>
          </p:cNvSpPr>
          <p:nvPr>
            <p:ph idx="1"/>
          </p:nvPr>
        </p:nvSpPr>
        <p:spPr>
          <a:xfrm>
            <a:off x="0" y="2438400"/>
            <a:ext cx="9144000" cy="4267200"/>
          </a:xfrm>
        </p:spPr>
        <p:txBody>
          <a:bodyPr>
            <a:normAutofit lnSpcReduction="10000"/>
          </a:bodyPr>
          <a:lstStyle/>
          <a:p>
            <a:pPr>
              <a:buClr>
                <a:srgbClr val="92D050"/>
              </a:buClr>
              <a:buFont typeface="Wingdings" panose="05000000000000000000" pitchFamily="2" charset="2"/>
              <a:buChar char="q"/>
              <a:defRPr/>
            </a:pPr>
            <a:r>
              <a:rPr lang="en-US" sz="1800" b="1" dirty="0" smtClean="0">
                <a:latin typeface="Arial" panose="020B0604020202020204" pitchFamily="34" charset="0"/>
                <a:cs typeface="Arial" panose="020B0604020202020204" pitchFamily="34" charset="0"/>
              </a:rPr>
              <a:t>Sustainable Electricity</a:t>
            </a:r>
            <a:r>
              <a:rPr lang="en-US" sz="1800" b="1" baseline="30000" dirty="0" smtClean="0">
                <a:latin typeface="Arial" panose="020B0604020202020204" pitchFamily="34" charset="0"/>
                <a:cs typeface="Arial" panose="020B0604020202020204" pitchFamily="34" charset="0"/>
              </a:rPr>
              <a:t>TM</a:t>
            </a:r>
            <a:r>
              <a:rPr lang="en-US" sz="1800" b="1" dirty="0" smtClean="0">
                <a:latin typeface="Arial" panose="020B0604020202020204" pitchFamily="34" charset="0"/>
                <a:cs typeface="Arial" panose="020B0604020202020204" pitchFamily="34" charset="0"/>
              </a:rPr>
              <a:t> Program </a:t>
            </a:r>
          </a:p>
          <a:p>
            <a:pPr lvl="1">
              <a:buClr>
                <a:srgbClr val="92D050"/>
              </a:buClr>
              <a:buFont typeface="Arial" panose="020B0604020202020204" pitchFamily="34" charset="0"/>
              <a:buChar char="•"/>
              <a:defRPr/>
            </a:pPr>
            <a:r>
              <a:rPr lang="en-US" sz="1400" dirty="0" smtClean="0">
                <a:latin typeface="Arial" panose="020B0604020202020204" pitchFamily="34" charset="0"/>
                <a:cs typeface="Arial" panose="020B0604020202020204" pitchFamily="34" charset="0"/>
              </a:rPr>
              <a:t>Launched in February, 2009</a:t>
            </a:r>
          </a:p>
          <a:p>
            <a:pPr lvl="1">
              <a:buClr>
                <a:srgbClr val="92D050"/>
              </a:buClr>
              <a:buFont typeface="Arial" panose="020B0604020202020204" pitchFamily="34" charset="0"/>
              <a:buChar char="•"/>
              <a:defRPr/>
            </a:pPr>
            <a:r>
              <a:rPr lang="en-US" sz="1400" dirty="0" smtClean="0">
                <a:latin typeface="Arial" panose="020B0604020202020204" pitchFamily="34" charset="0"/>
                <a:cs typeface="Arial" panose="020B0604020202020204" pitchFamily="34" charset="0"/>
              </a:rPr>
              <a:t>Mandatory for all Corporate Utility Members of the Canadian Electricity Association (CEA)</a:t>
            </a:r>
          </a:p>
          <a:p>
            <a:pPr>
              <a:buClr>
                <a:srgbClr val="92D050"/>
              </a:buClr>
              <a:buFont typeface="Wingdings" panose="05000000000000000000" pitchFamily="2" charset="2"/>
              <a:buChar char="§"/>
              <a:defRPr/>
            </a:pPr>
            <a:endParaRPr lang="en-US" sz="1400" b="1" dirty="0" smtClean="0">
              <a:latin typeface="Arial" panose="020B0604020202020204" pitchFamily="34" charset="0"/>
              <a:cs typeface="Arial" panose="020B0604020202020204" pitchFamily="34" charset="0"/>
            </a:endParaRPr>
          </a:p>
          <a:p>
            <a:pPr>
              <a:buClr>
                <a:srgbClr val="92D050"/>
              </a:buClr>
              <a:buFont typeface="Wingdings" panose="05000000000000000000" pitchFamily="2" charset="2"/>
              <a:buChar char="q"/>
              <a:defRPr/>
            </a:pPr>
            <a:r>
              <a:rPr lang="en-US" sz="1800" b="1" dirty="0" smtClean="0">
                <a:latin typeface="Arial" panose="020B0604020202020204" pitchFamily="34" charset="0"/>
                <a:cs typeface="Arial" panose="020B0604020202020204" pitchFamily="34" charset="0"/>
              </a:rPr>
              <a:t>Program Vision</a:t>
            </a:r>
            <a:endParaRPr lang="en-US" sz="1800" b="1" dirty="0">
              <a:latin typeface="Arial" panose="020B0604020202020204" pitchFamily="34" charset="0"/>
              <a:cs typeface="Arial" panose="020B0604020202020204" pitchFamily="34" charset="0"/>
            </a:endParaRPr>
          </a:p>
          <a:p>
            <a:pPr lvl="1">
              <a:spcBef>
                <a:spcPts val="0"/>
              </a:spcBef>
              <a:buClr>
                <a:srgbClr val="92D050"/>
              </a:buClr>
              <a:buFont typeface="Arial" panose="020B0604020202020204" pitchFamily="34" charset="0"/>
              <a:buChar char="•"/>
              <a:defRPr/>
            </a:pPr>
            <a:r>
              <a:rPr lang="en-US" sz="1400" dirty="0" smtClean="0">
                <a:latin typeface="Arial" panose="020B0604020202020204" pitchFamily="34" charset="0"/>
                <a:cs typeface="Arial" panose="020B0604020202020204" pitchFamily="34" charset="0"/>
              </a:rPr>
              <a:t>CEA </a:t>
            </a:r>
            <a:r>
              <a:rPr lang="en-US" sz="1400" dirty="0">
                <a:latin typeface="Arial" panose="020B0604020202020204" pitchFamily="34" charset="0"/>
                <a:cs typeface="Arial" panose="020B0604020202020204" pitchFamily="34" charset="0"/>
              </a:rPr>
              <a:t>Corporate Utility Members are trusted to provide energy services to current and future customers in an environmentally sustainable, safe, reliable, and cost-effective manner</a:t>
            </a:r>
          </a:p>
          <a:p>
            <a:pPr>
              <a:spcBef>
                <a:spcPts val="0"/>
              </a:spcBef>
              <a:buClr>
                <a:srgbClr val="92D050"/>
              </a:buClr>
              <a:buFont typeface="Wingdings" panose="05000000000000000000" pitchFamily="2" charset="2"/>
              <a:buChar char="q"/>
              <a:defRPr/>
            </a:pPr>
            <a:endParaRPr lang="en-US" sz="1400" b="1" dirty="0">
              <a:latin typeface="Arial" panose="020B0604020202020204" pitchFamily="34" charset="0"/>
              <a:cs typeface="Arial" panose="020B0604020202020204" pitchFamily="34" charset="0"/>
            </a:endParaRPr>
          </a:p>
          <a:p>
            <a:pPr>
              <a:spcBef>
                <a:spcPts val="0"/>
              </a:spcBef>
              <a:buClr>
                <a:srgbClr val="92D050"/>
              </a:buClr>
              <a:buFont typeface="Wingdings" panose="05000000000000000000" pitchFamily="2" charset="2"/>
              <a:buChar char="q"/>
              <a:defRPr/>
            </a:pPr>
            <a:r>
              <a:rPr lang="en-US" sz="1800" b="1" dirty="0">
                <a:latin typeface="Arial" panose="020B0604020202020204" pitchFamily="34" charset="0"/>
                <a:cs typeface="Arial" panose="020B0604020202020204" pitchFamily="34" charset="0"/>
              </a:rPr>
              <a:t>Program </a:t>
            </a:r>
            <a:r>
              <a:rPr lang="en-US" sz="1800" b="1" dirty="0" smtClean="0">
                <a:latin typeface="Arial" panose="020B0604020202020204" pitchFamily="34" charset="0"/>
                <a:cs typeface="Arial" panose="020B0604020202020204" pitchFamily="34" charset="0"/>
              </a:rPr>
              <a:t>Goals</a:t>
            </a:r>
          </a:p>
          <a:p>
            <a:pPr>
              <a:spcBef>
                <a:spcPts val="0"/>
              </a:spcBef>
              <a:buFont typeface="Wingdings" pitchFamily="2" charset="2"/>
              <a:buChar char="q"/>
              <a:defRPr/>
            </a:pPr>
            <a:endParaRPr lang="en-CA" sz="1400" b="1" dirty="0">
              <a:latin typeface="Arial" panose="020B0604020202020204" pitchFamily="34" charset="0"/>
              <a:cs typeface="Arial" panose="020B0604020202020204" pitchFamily="34" charset="0"/>
            </a:endParaRPr>
          </a:p>
          <a:p>
            <a:pPr lvl="1">
              <a:spcBef>
                <a:spcPts val="0"/>
              </a:spcBef>
              <a:buClr>
                <a:srgbClr val="92D050"/>
              </a:buClr>
              <a:buFont typeface="Arial" panose="020B0604020202020204" pitchFamily="34" charset="0"/>
              <a:buChar char="•"/>
              <a:defRPr/>
            </a:pPr>
            <a:r>
              <a:rPr lang="en-CA" sz="1400" b="1" dirty="0">
                <a:latin typeface="Arial" panose="020B0604020202020204" pitchFamily="34" charset="0"/>
                <a:cs typeface="Arial" panose="020B0604020202020204" pitchFamily="34" charset="0"/>
              </a:rPr>
              <a:t>Integrate </a:t>
            </a:r>
            <a:r>
              <a:rPr lang="en-CA" sz="1400" b="1" dirty="0" smtClean="0">
                <a:latin typeface="Arial" panose="020B0604020202020204" pitchFamily="34" charset="0"/>
                <a:cs typeface="Arial" panose="020B0604020202020204" pitchFamily="34" charset="0"/>
              </a:rPr>
              <a:t>Sustainability</a:t>
            </a:r>
            <a:r>
              <a:rPr lang="en-US" sz="1400" b="1" dirty="0" smtClean="0">
                <a:latin typeface="Arial" panose="020B0604020202020204" pitchFamily="34" charset="0"/>
                <a:cs typeface="Arial" panose="020B0604020202020204" pitchFamily="34" charset="0"/>
              </a:rPr>
              <a:t>: </a:t>
            </a:r>
            <a:r>
              <a:rPr lang="en-CA" sz="1400" dirty="0" smtClean="0">
                <a:latin typeface="Arial" panose="020B0604020202020204" pitchFamily="34" charset="0"/>
                <a:cs typeface="Arial" panose="020B0604020202020204" pitchFamily="34" charset="0"/>
              </a:rPr>
              <a:t>Integrate and embed sustainability within company operations and business models</a:t>
            </a:r>
            <a:endParaRPr lang="en-US" sz="1400" dirty="0" smtClean="0">
              <a:latin typeface="Arial" panose="020B0604020202020204" pitchFamily="34" charset="0"/>
              <a:cs typeface="Arial" panose="020B0604020202020204" pitchFamily="34" charset="0"/>
            </a:endParaRPr>
          </a:p>
          <a:p>
            <a:pPr lvl="1">
              <a:spcBef>
                <a:spcPts val="0"/>
              </a:spcBef>
              <a:buClr>
                <a:srgbClr val="92D050"/>
              </a:buClr>
              <a:buFont typeface="Arial" panose="020B0604020202020204" pitchFamily="34" charset="0"/>
              <a:buChar char="•"/>
              <a:defRPr/>
            </a:pPr>
            <a:endParaRPr lang="en-CA" sz="1400" b="1" dirty="0">
              <a:latin typeface="Arial" panose="020B0604020202020204" pitchFamily="34" charset="0"/>
              <a:cs typeface="Arial" panose="020B0604020202020204" pitchFamily="34" charset="0"/>
            </a:endParaRPr>
          </a:p>
          <a:p>
            <a:pPr lvl="1">
              <a:spcBef>
                <a:spcPts val="0"/>
              </a:spcBef>
              <a:buClr>
                <a:srgbClr val="92D050"/>
              </a:buClr>
              <a:buFont typeface="Arial" panose="020B0604020202020204" pitchFamily="34" charset="0"/>
              <a:buChar char="•"/>
              <a:defRPr/>
            </a:pPr>
            <a:r>
              <a:rPr lang="en-CA" sz="1400" b="1" dirty="0">
                <a:latin typeface="Arial" panose="020B0604020202020204" pitchFamily="34" charset="0"/>
                <a:cs typeface="Arial" panose="020B0604020202020204" pitchFamily="34" charset="0"/>
              </a:rPr>
              <a:t>Continuous </a:t>
            </a:r>
            <a:r>
              <a:rPr lang="en-CA" sz="1400" b="1" dirty="0" smtClean="0">
                <a:latin typeface="Arial" panose="020B0604020202020204" pitchFamily="34" charset="0"/>
                <a:cs typeface="Arial" panose="020B0604020202020204" pitchFamily="34" charset="0"/>
              </a:rPr>
              <a:t>Improvement</a:t>
            </a:r>
            <a:r>
              <a:rPr lang="en-US" sz="1400" b="1" dirty="0" smtClean="0">
                <a:latin typeface="Arial" panose="020B0604020202020204" pitchFamily="34" charset="0"/>
                <a:cs typeface="Arial" panose="020B0604020202020204" pitchFamily="34" charset="0"/>
              </a:rPr>
              <a:t>: </a:t>
            </a:r>
            <a:r>
              <a:rPr lang="en-CA" sz="1400" dirty="0" smtClean="0">
                <a:latin typeface="Arial" panose="020B0604020202020204" pitchFamily="34" charset="0"/>
                <a:cs typeface="Arial" panose="020B0604020202020204" pitchFamily="34" charset="0"/>
              </a:rPr>
              <a:t>Continuously </a:t>
            </a:r>
            <a:r>
              <a:rPr lang="en-CA" sz="1400" dirty="0">
                <a:latin typeface="Arial" panose="020B0604020202020204" pitchFamily="34" charset="0"/>
                <a:cs typeface="Arial" panose="020B0604020202020204" pitchFamily="34" charset="0"/>
              </a:rPr>
              <a:t>improve environmental, social, and economic performance to meet our collective vision through innovative solutions, management approaches, and best practices</a:t>
            </a:r>
            <a:endParaRPr lang="en-US" sz="1400" dirty="0">
              <a:latin typeface="Arial" panose="020B0604020202020204" pitchFamily="34" charset="0"/>
              <a:cs typeface="Arial" panose="020B0604020202020204" pitchFamily="34" charset="0"/>
            </a:endParaRPr>
          </a:p>
          <a:p>
            <a:pPr lvl="1">
              <a:spcBef>
                <a:spcPts val="0"/>
              </a:spcBef>
              <a:buClr>
                <a:srgbClr val="92D050"/>
              </a:buClr>
              <a:buFont typeface="Arial" panose="020B0604020202020204" pitchFamily="34" charset="0"/>
              <a:buChar char="•"/>
              <a:defRPr/>
            </a:pPr>
            <a:endParaRPr lang="en-CA" sz="1400" b="1" dirty="0">
              <a:latin typeface="Arial" panose="020B0604020202020204" pitchFamily="34" charset="0"/>
              <a:cs typeface="Arial" panose="020B0604020202020204" pitchFamily="34" charset="0"/>
            </a:endParaRPr>
          </a:p>
          <a:p>
            <a:pPr lvl="1">
              <a:spcBef>
                <a:spcPts val="0"/>
              </a:spcBef>
              <a:buClr>
                <a:srgbClr val="92D050"/>
              </a:buClr>
              <a:buFont typeface="Arial" panose="020B0604020202020204" pitchFamily="34" charset="0"/>
              <a:buChar char="•"/>
              <a:defRPr/>
            </a:pPr>
            <a:r>
              <a:rPr lang="en-CA" sz="1400" b="1" dirty="0">
                <a:latin typeface="Arial" panose="020B0604020202020204" pitchFamily="34" charset="0"/>
                <a:cs typeface="Arial" panose="020B0604020202020204" pitchFamily="34" charset="0"/>
              </a:rPr>
              <a:t>Public Acceptance and Support for Utility </a:t>
            </a:r>
            <a:r>
              <a:rPr lang="en-CA" sz="1400" b="1" dirty="0" smtClean="0">
                <a:latin typeface="Arial" panose="020B0604020202020204" pitchFamily="34" charset="0"/>
                <a:cs typeface="Arial" panose="020B0604020202020204" pitchFamily="34" charset="0"/>
              </a:rPr>
              <a:t>Operations: </a:t>
            </a:r>
            <a:r>
              <a:rPr lang="en-CA" sz="1400" dirty="0" smtClean="0">
                <a:latin typeface="Arial" panose="020B0604020202020204" pitchFamily="34" charset="0"/>
                <a:cs typeface="Arial" panose="020B0604020202020204" pitchFamily="34" charset="0"/>
              </a:rPr>
              <a:t>Advance </a:t>
            </a:r>
            <a:r>
              <a:rPr lang="en-CA" sz="1400" dirty="0">
                <a:latin typeface="Arial" panose="020B0604020202020204" pitchFamily="34" charset="0"/>
                <a:cs typeface="Arial" panose="020B0604020202020204" pitchFamily="34" charset="0"/>
              </a:rPr>
              <a:t>the public acceptance and support for utility operations through meaningful engagement, collaboration, transparency, and accountability</a:t>
            </a:r>
            <a:endParaRPr lang="en-US" sz="1400" dirty="0">
              <a:latin typeface="Arial" panose="020B0604020202020204" pitchFamily="34" charset="0"/>
              <a:cs typeface="Arial" panose="020B0604020202020204" pitchFamily="34" charset="0"/>
            </a:endParaRPr>
          </a:p>
          <a:p>
            <a:pPr>
              <a:buClr>
                <a:srgbClr val="92D050"/>
              </a:buClr>
              <a:buFont typeface="Wingdings" panose="05000000000000000000" pitchFamily="2" charset="2"/>
              <a:buChar char="§"/>
              <a:defRPr/>
            </a:pPr>
            <a:endParaRPr lang="en-CA" sz="1600" dirty="0">
              <a:latin typeface="Arial" panose="020B0604020202020204" pitchFamily="34" charset="0"/>
              <a:cs typeface="Arial" panose="020B0604020202020204" pitchFamily="34" charset="0"/>
            </a:endParaRPr>
          </a:p>
        </p:txBody>
      </p:sp>
      <p:sp>
        <p:nvSpPr>
          <p:cNvPr id="16388"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8CC63F"/>
              </a:buClr>
              <a:buFont typeface="Wingdings" pitchFamily="2" charset="2"/>
              <a:buChar char="§"/>
              <a:defRPr sz="3200">
                <a:solidFill>
                  <a:schemeClr val="tx1"/>
                </a:solidFill>
                <a:latin typeface="Helvetica" charset="0"/>
                <a:ea typeface="ＭＳ Ｐゴシック" pitchFamily="34" charset="-128"/>
              </a:defRPr>
            </a:lvl1pPr>
            <a:lvl2pPr marL="742950" indent="-285750">
              <a:spcBef>
                <a:spcPct val="20000"/>
              </a:spcBef>
              <a:buClr>
                <a:srgbClr val="8CC63F"/>
              </a:buClr>
              <a:buFont typeface="Times" pitchFamily="18" charset="0"/>
              <a:buChar char="•"/>
              <a:defRPr sz="2800">
                <a:solidFill>
                  <a:schemeClr val="tx1"/>
                </a:solidFill>
                <a:latin typeface="Helvetica" charset="0"/>
                <a:ea typeface="ＭＳ Ｐゴシック" pitchFamily="34" charset="-128"/>
              </a:defRPr>
            </a:lvl2pPr>
            <a:lvl3pPr marL="1143000" indent="-228600">
              <a:spcBef>
                <a:spcPct val="20000"/>
              </a:spcBef>
              <a:buClr>
                <a:srgbClr val="8CC63F"/>
              </a:buClr>
              <a:buFont typeface="Wingdings" pitchFamily="2" charset="2"/>
              <a:buChar char="§"/>
              <a:defRPr sz="2400">
                <a:solidFill>
                  <a:schemeClr val="tx1"/>
                </a:solidFill>
                <a:latin typeface="Helvetica" charset="0"/>
                <a:ea typeface="ＭＳ Ｐゴシック" pitchFamily="34" charset="-128"/>
              </a:defRPr>
            </a:lvl3pPr>
            <a:lvl4pPr marL="1600200" indent="-228600">
              <a:spcBef>
                <a:spcPct val="20000"/>
              </a:spcBef>
              <a:buClr>
                <a:srgbClr val="8CC63F"/>
              </a:buClr>
              <a:buFont typeface="Times" pitchFamily="18" charset="0"/>
              <a:buChar char="•"/>
              <a:defRPr sz="2000">
                <a:solidFill>
                  <a:schemeClr val="tx1"/>
                </a:solidFill>
                <a:latin typeface="Helvetica" charset="0"/>
                <a:ea typeface="ＭＳ Ｐゴシック" pitchFamily="34" charset="-128"/>
              </a:defRPr>
            </a:lvl4pPr>
            <a:lvl5pPr marL="2057400" indent="-228600">
              <a:spcBef>
                <a:spcPct val="20000"/>
              </a:spcBef>
              <a:buClr>
                <a:srgbClr val="8CC63F"/>
              </a:buClr>
              <a:buFont typeface="Wingdings" pitchFamily="2" charset="2"/>
              <a:buChar char="§"/>
              <a:defRPr sz="2000">
                <a:solidFill>
                  <a:schemeClr val="tx1"/>
                </a:solidFill>
                <a:latin typeface="Helvetica" charset="0"/>
                <a:ea typeface="ＭＳ Ｐゴシック" pitchFamily="34" charset="-128"/>
              </a:defRPr>
            </a:lvl5pPr>
            <a:lvl6pPr marL="2514600" indent="-228600" eaLnBrk="0" fontAlgn="base" hangingPunct="0">
              <a:spcBef>
                <a:spcPct val="20000"/>
              </a:spcBef>
              <a:spcAft>
                <a:spcPct val="0"/>
              </a:spcAft>
              <a:buClr>
                <a:srgbClr val="8CC63F"/>
              </a:buClr>
              <a:buFont typeface="Wingdings" pitchFamily="2" charset="2"/>
              <a:buChar char="§"/>
              <a:defRPr sz="2000">
                <a:solidFill>
                  <a:schemeClr val="tx1"/>
                </a:solidFill>
                <a:latin typeface="Helvetica" charset="0"/>
                <a:ea typeface="ＭＳ Ｐゴシック" pitchFamily="34" charset="-128"/>
              </a:defRPr>
            </a:lvl6pPr>
            <a:lvl7pPr marL="2971800" indent="-228600" eaLnBrk="0" fontAlgn="base" hangingPunct="0">
              <a:spcBef>
                <a:spcPct val="20000"/>
              </a:spcBef>
              <a:spcAft>
                <a:spcPct val="0"/>
              </a:spcAft>
              <a:buClr>
                <a:srgbClr val="8CC63F"/>
              </a:buClr>
              <a:buFont typeface="Wingdings" pitchFamily="2" charset="2"/>
              <a:buChar char="§"/>
              <a:defRPr sz="2000">
                <a:solidFill>
                  <a:schemeClr val="tx1"/>
                </a:solidFill>
                <a:latin typeface="Helvetica" charset="0"/>
                <a:ea typeface="ＭＳ Ｐゴシック" pitchFamily="34" charset="-128"/>
              </a:defRPr>
            </a:lvl7pPr>
            <a:lvl8pPr marL="3429000" indent="-228600" eaLnBrk="0" fontAlgn="base" hangingPunct="0">
              <a:spcBef>
                <a:spcPct val="20000"/>
              </a:spcBef>
              <a:spcAft>
                <a:spcPct val="0"/>
              </a:spcAft>
              <a:buClr>
                <a:srgbClr val="8CC63F"/>
              </a:buClr>
              <a:buFont typeface="Wingdings" pitchFamily="2" charset="2"/>
              <a:buChar char="§"/>
              <a:defRPr sz="2000">
                <a:solidFill>
                  <a:schemeClr val="tx1"/>
                </a:solidFill>
                <a:latin typeface="Helvetica" charset="0"/>
                <a:ea typeface="ＭＳ Ｐゴシック" pitchFamily="34" charset="-128"/>
              </a:defRPr>
            </a:lvl8pPr>
            <a:lvl9pPr marL="3886200" indent="-228600" eaLnBrk="0" fontAlgn="base" hangingPunct="0">
              <a:spcBef>
                <a:spcPct val="20000"/>
              </a:spcBef>
              <a:spcAft>
                <a:spcPct val="0"/>
              </a:spcAft>
              <a:buClr>
                <a:srgbClr val="8CC63F"/>
              </a:buClr>
              <a:buFont typeface="Wingdings" pitchFamily="2" charset="2"/>
              <a:buChar char="§"/>
              <a:defRPr sz="2000">
                <a:solidFill>
                  <a:schemeClr val="tx1"/>
                </a:solidFill>
                <a:latin typeface="Helvetica" charset="0"/>
                <a:ea typeface="ＭＳ Ｐゴシック" pitchFamily="34" charset="-128"/>
              </a:defRPr>
            </a:lvl9pPr>
          </a:lstStyle>
          <a:p>
            <a:pPr>
              <a:spcBef>
                <a:spcPct val="0"/>
              </a:spcBef>
              <a:buClrTx/>
              <a:buFontTx/>
              <a:buNone/>
            </a:pPr>
            <a:fld id="{3F1C95FA-1E9D-41F8-9A1A-2FC6BD788392}" type="slidenum">
              <a:rPr lang="en-CA" altLang="en-US" sz="900">
                <a:solidFill>
                  <a:srgbClr val="005595"/>
                </a:solidFill>
              </a:rPr>
              <a:pPr>
                <a:spcBef>
                  <a:spcPct val="0"/>
                </a:spcBef>
                <a:buClrTx/>
                <a:buFontTx/>
                <a:buNone/>
              </a:pPr>
              <a:t>2</a:t>
            </a:fld>
            <a:endParaRPr lang="en-CA" altLang="en-US" sz="1400" b="0">
              <a:solidFill>
                <a:srgbClr val="005595"/>
              </a:solidFill>
            </a:endParaRPr>
          </a:p>
        </p:txBody>
      </p:sp>
      <p:pic>
        <p:nvPicPr>
          <p:cNvPr id="3076"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133600" y="1449388"/>
            <a:ext cx="4953000" cy="10065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587501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33400"/>
            <a:ext cx="8435975" cy="865188"/>
          </a:xfrm>
        </p:spPr>
        <p:txBody>
          <a:bodyPr/>
          <a:lstStyle/>
          <a:p>
            <a:pPr algn="ctr">
              <a:defRPr/>
            </a:pPr>
            <a:r>
              <a:rPr lang="en-CA" sz="2400" b="1" dirty="0">
                <a:solidFill>
                  <a:srgbClr val="002060"/>
                </a:solidFill>
                <a:latin typeface="HelveticaNeueLT Std Med"/>
                <a:ea typeface="Times New Roman"/>
                <a:cs typeface="Arial"/>
              </a:rPr>
              <a:t>Role of Generation in Driving Sustainability Outcomes: </a:t>
            </a:r>
            <a:br>
              <a:rPr lang="en-CA" sz="2400" b="1" dirty="0">
                <a:solidFill>
                  <a:srgbClr val="002060"/>
                </a:solidFill>
                <a:latin typeface="HelveticaNeueLT Std Med"/>
                <a:ea typeface="Times New Roman"/>
                <a:cs typeface="Arial"/>
              </a:rPr>
            </a:br>
            <a:r>
              <a:rPr lang="en-CA" sz="2400" b="1" dirty="0" smtClean="0">
                <a:solidFill>
                  <a:srgbClr val="002060"/>
                </a:solidFill>
                <a:latin typeface="HelveticaNeueLT Std Med"/>
                <a:ea typeface="Times New Roman"/>
                <a:cs typeface="Arial"/>
              </a:rPr>
              <a:t>Generation </a:t>
            </a:r>
            <a:r>
              <a:rPr lang="en-CA" sz="2400" b="1" dirty="0">
                <a:solidFill>
                  <a:srgbClr val="002060"/>
                </a:solidFill>
                <a:latin typeface="HelveticaNeueLT Std Med"/>
                <a:ea typeface="Times New Roman"/>
                <a:cs typeface="Arial"/>
              </a:rPr>
              <a:t>Profile in Canada</a:t>
            </a:r>
            <a:endParaRPr lang="en-CA" sz="2400" dirty="0">
              <a:solidFill>
                <a:srgbClr val="002060"/>
              </a:solidFill>
              <a:latin typeface="HelveticaNeueLT Std Med"/>
            </a:endParaRPr>
          </a:p>
        </p:txBody>
      </p:sp>
      <p:sp>
        <p:nvSpPr>
          <p:cNvPr id="18435" name="Slide Number Placeholder 2"/>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8CC63F"/>
              </a:buClr>
              <a:buFont typeface="Wingdings" pitchFamily="2" charset="2"/>
              <a:buChar char="§"/>
              <a:defRPr sz="3200">
                <a:solidFill>
                  <a:schemeClr val="tx1"/>
                </a:solidFill>
                <a:latin typeface="Helvetica" charset="0"/>
                <a:ea typeface="ＭＳ Ｐゴシック" pitchFamily="34" charset="-128"/>
              </a:defRPr>
            </a:lvl1pPr>
            <a:lvl2pPr marL="742950" indent="-285750">
              <a:spcBef>
                <a:spcPct val="20000"/>
              </a:spcBef>
              <a:buClr>
                <a:srgbClr val="8CC63F"/>
              </a:buClr>
              <a:buFont typeface="Times" pitchFamily="18" charset="0"/>
              <a:buChar char="•"/>
              <a:defRPr sz="2800">
                <a:solidFill>
                  <a:schemeClr val="tx1"/>
                </a:solidFill>
                <a:latin typeface="Helvetica" charset="0"/>
                <a:ea typeface="ＭＳ Ｐゴシック" pitchFamily="34" charset="-128"/>
              </a:defRPr>
            </a:lvl2pPr>
            <a:lvl3pPr marL="1143000" indent="-228600">
              <a:spcBef>
                <a:spcPct val="20000"/>
              </a:spcBef>
              <a:buClr>
                <a:srgbClr val="8CC63F"/>
              </a:buClr>
              <a:buFont typeface="Wingdings" pitchFamily="2" charset="2"/>
              <a:buChar char="§"/>
              <a:defRPr sz="2400">
                <a:solidFill>
                  <a:schemeClr val="tx1"/>
                </a:solidFill>
                <a:latin typeface="Helvetica" charset="0"/>
                <a:ea typeface="ＭＳ Ｐゴシック" pitchFamily="34" charset="-128"/>
              </a:defRPr>
            </a:lvl3pPr>
            <a:lvl4pPr marL="1600200" indent="-228600">
              <a:spcBef>
                <a:spcPct val="20000"/>
              </a:spcBef>
              <a:buClr>
                <a:srgbClr val="8CC63F"/>
              </a:buClr>
              <a:buFont typeface="Times" pitchFamily="18" charset="0"/>
              <a:buChar char="•"/>
              <a:defRPr sz="2000">
                <a:solidFill>
                  <a:schemeClr val="tx1"/>
                </a:solidFill>
                <a:latin typeface="Helvetica" charset="0"/>
                <a:ea typeface="ＭＳ Ｐゴシック" pitchFamily="34" charset="-128"/>
              </a:defRPr>
            </a:lvl4pPr>
            <a:lvl5pPr marL="2057400" indent="-228600">
              <a:spcBef>
                <a:spcPct val="20000"/>
              </a:spcBef>
              <a:buClr>
                <a:srgbClr val="8CC63F"/>
              </a:buClr>
              <a:buFont typeface="Wingdings" pitchFamily="2" charset="2"/>
              <a:buChar char="§"/>
              <a:defRPr sz="2000">
                <a:solidFill>
                  <a:schemeClr val="tx1"/>
                </a:solidFill>
                <a:latin typeface="Helvetica" charset="0"/>
                <a:ea typeface="ＭＳ Ｐゴシック" pitchFamily="34" charset="-128"/>
              </a:defRPr>
            </a:lvl5pPr>
            <a:lvl6pPr marL="2514600" indent="-228600" eaLnBrk="0" fontAlgn="base" hangingPunct="0">
              <a:spcBef>
                <a:spcPct val="20000"/>
              </a:spcBef>
              <a:spcAft>
                <a:spcPct val="0"/>
              </a:spcAft>
              <a:buClr>
                <a:srgbClr val="8CC63F"/>
              </a:buClr>
              <a:buFont typeface="Wingdings" pitchFamily="2" charset="2"/>
              <a:buChar char="§"/>
              <a:defRPr sz="2000">
                <a:solidFill>
                  <a:schemeClr val="tx1"/>
                </a:solidFill>
                <a:latin typeface="Helvetica" charset="0"/>
                <a:ea typeface="ＭＳ Ｐゴシック" pitchFamily="34" charset="-128"/>
              </a:defRPr>
            </a:lvl6pPr>
            <a:lvl7pPr marL="2971800" indent="-228600" eaLnBrk="0" fontAlgn="base" hangingPunct="0">
              <a:spcBef>
                <a:spcPct val="20000"/>
              </a:spcBef>
              <a:spcAft>
                <a:spcPct val="0"/>
              </a:spcAft>
              <a:buClr>
                <a:srgbClr val="8CC63F"/>
              </a:buClr>
              <a:buFont typeface="Wingdings" pitchFamily="2" charset="2"/>
              <a:buChar char="§"/>
              <a:defRPr sz="2000">
                <a:solidFill>
                  <a:schemeClr val="tx1"/>
                </a:solidFill>
                <a:latin typeface="Helvetica" charset="0"/>
                <a:ea typeface="ＭＳ Ｐゴシック" pitchFamily="34" charset="-128"/>
              </a:defRPr>
            </a:lvl7pPr>
            <a:lvl8pPr marL="3429000" indent="-228600" eaLnBrk="0" fontAlgn="base" hangingPunct="0">
              <a:spcBef>
                <a:spcPct val="20000"/>
              </a:spcBef>
              <a:spcAft>
                <a:spcPct val="0"/>
              </a:spcAft>
              <a:buClr>
                <a:srgbClr val="8CC63F"/>
              </a:buClr>
              <a:buFont typeface="Wingdings" pitchFamily="2" charset="2"/>
              <a:buChar char="§"/>
              <a:defRPr sz="2000">
                <a:solidFill>
                  <a:schemeClr val="tx1"/>
                </a:solidFill>
                <a:latin typeface="Helvetica" charset="0"/>
                <a:ea typeface="ＭＳ Ｐゴシック" pitchFamily="34" charset="-128"/>
              </a:defRPr>
            </a:lvl8pPr>
            <a:lvl9pPr marL="3886200" indent="-228600" eaLnBrk="0" fontAlgn="base" hangingPunct="0">
              <a:spcBef>
                <a:spcPct val="20000"/>
              </a:spcBef>
              <a:spcAft>
                <a:spcPct val="0"/>
              </a:spcAft>
              <a:buClr>
                <a:srgbClr val="8CC63F"/>
              </a:buClr>
              <a:buFont typeface="Wingdings" pitchFamily="2" charset="2"/>
              <a:buChar char="§"/>
              <a:defRPr sz="2000">
                <a:solidFill>
                  <a:schemeClr val="tx1"/>
                </a:solidFill>
                <a:latin typeface="Helvetica" charset="0"/>
                <a:ea typeface="ＭＳ Ｐゴシック" pitchFamily="34" charset="-128"/>
              </a:defRPr>
            </a:lvl9pPr>
          </a:lstStyle>
          <a:p>
            <a:pPr>
              <a:spcBef>
                <a:spcPct val="0"/>
              </a:spcBef>
              <a:buClrTx/>
              <a:buFontTx/>
              <a:buNone/>
            </a:pPr>
            <a:r>
              <a:rPr lang="en-US" altLang="en-US" sz="900">
                <a:solidFill>
                  <a:srgbClr val="005595"/>
                </a:solidFill>
              </a:rPr>
              <a:t>Page </a:t>
            </a:r>
            <a:fld id="{B23EB26E-D7F3-45C3-8EE3-6081D0688EDC}" type="slidenum">
              <a:rPr lang="en-US" altLang="en-US" sz="900">
                <a:solidFill>
                  <a:srgbClr val="005595"/>
                </a:solidFill>
              </a:rPr>
              <a:pPr>
                <a:spcBef>
                  <a:spcPct val="0"/>
                </a:spcBef>
                <a:buClrTx/>
                <a:buFontTx/>
                <a:buNone/>
              </a:pPr>
              <a:t>3</a:t>
            </a:fld>
            <a:endParaRPr lang="en-US" altLang="en-US" sz="1400" b="0">
              <a:solidFill>
                <a:srgbClr val="005595"/>
              </a:solidFill>
            </a:endParaRPr>
          </a:p>
        </p:txBody>
      </p:sp>
      <p:graphicFrame>
        <p:nvGraphicFramePr>
          <p:cNvPr id="18436" name="Chart Placeholder 13"/>
          <p:cNvGraphicFramePr>
            <a:graphicFrameLocks/>
          </p:cNvGraphicFramePr>
          <p:nvPr/>
        </p:nvGraphicFramePr>
        <p:xfrm>
          <a:off x="123825" y="1557338"/>
          <a:ext cx="8562975" cy="4657725"/>
        </p:xfrm>
        <a:graphic>
          <a:graphicData uri="http://schemas.openxmlformats.org/presentationml/2006/ole">
            <mc:AlternateContent xmlns:mc="http://schemas.openxmlformats.org/markup-compatibility/2006">
              <mc:Choice xmlns:v="urn:schemas-microsoft-com:vml" Requires="v">
                <p:oleObj spid="_x0000_s1043" name="Chart" r:id="rId4" imgW="8782144" imgH="4838812" progId="Excel.Chart.8">
                  <p:embed/>
                </p:oleObj>
              </mc:Choice>
              <mc:Fallback>
                <p:oleObj name="Chart" r:id="rId4" imgW="8782144" imgH="4838812" progId="Excel.Chart.8">
                  <p:embed/>
                  <p:pic>
                    <p:nvPicPr>
                      <p:cNvPr id="0" name=""/>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23825" y="1557338"/>
                        <a:ext cx="8562975" cy="4657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8437" name="Text Box 9"/>
          <p:cNvSpPr txBox="1">
            <a:spLocks noChangeArrowheads="1"/>
          </p:cNvSpPr>
          <p:nvPr/>
        </p:nvSpPr>
        <p:spPr bwMode="auto">
          <a:xfrm>
            <a:off x="2339975" y="6243638"/>
            <a:ext cx="4103688" cy="231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8CC63F"/>
              </a:buClr>
              <a:buFont typeface="Wingdings" pitchFamily="2" charset="2"/>
              <a:buChar char="§"/>
              <a:defRPr sz="3200">
                <a:solidFill>
                  <a:schemeClr val="tx1"/>
                </a:solidFill>
                <a:latin typeface="Helvetica" charset="0"/>
                <a:ea typeface="ＭＳ Ｐゴシック" pitchFamily="34" charset="-128"/>
              </a:defRPr>
            </a:lvl1pPr>
            <a:lvl2pPr marL="742950" indent="-285750">
              <a:spcBef>
                <a:spcPct val="20000"/>
              </a:spcBef>
              <a:buClr>
                <a:srgbClr val="8CC63F"/>
              </a:buClr>
              <a:buFont typeface="Times" pitchFamily="18" charset="0"/>
              <a:buChar char="•"/>
              <a:defRPr sz="2800">
                <a:solidFill>
                  <a:schemeClr val="tx1"/>
                </a:solidFill>
                <a:latin typeface="Helvetica" charset="0"/>
                <a:ea typeface="ＭＳ Ｐゴシック" pitchFamily="34" charset="-128"/>
              </a:defRPr>
            </a:lvl2pPr>
            <a:lvl3pPr marL="1143000" indent="-228600">
              <a:spcBef>
                <a:spcPct val="20000"/>
              </a:spcBef>
              <a:buClr>
                <a:srgbClr val="8CC63F"/>
              </a:buClr>
              <a:buFont typeface="Wingdings" pitchFamily="2" charset="2"/>
              <a:buChar char="§"/>
              <a:defRPr sz="2400">
                <a:solidFill>
                  <a:schemeClr val="tx1"/>
                </a:solidFill>
                <a:latin typeface="Helvetica" charset="0"/>
                <a:ea typeface="ＭＳ Ｐゴシック" pitchFamily="34" charset="-128"/>
              </a:defRPr>
            </a:lvl3pPr>
            <a:lvl4pPr marL="1600200" indent="-228600">
              <a:spcBef>
                <a:spcPct val="20000"/>
              </a:spcBef>
              <a:buClr>
                <a:srgbClr val="8CC63F"/>
              </a:buClr>
              <a:buFont typeface="Times" pitchFamily="18" charset="0"/>
              <a:buChar char="•"/>
              <a:defRPr sz="2000">
                <a:solidFill>
                  <a:schemeClr val="tx1"/>
                </a:solidFill>
                <a:latin typeface="Helvetica" charset="0"/>
                <a:ea typeface="ＭＳ Ｐゴシック" pitchFamily="34" charset="-128"/>
              </a:defRPr>
            </a:lvl4pPr>
            <a:lvl5pPr marL="2057400" indent="-228600">
              <a:spcBef>
                <a:spcPct val="20000"/>
              </a:spcBef>
              <a:buClr>
                <a:srgbClr val="8CC63F"/>
              </a:buClr>
              <a:buFont typeface="Wingdings" pitchFamily="2" charset="2"/>
              <a:buChar char="§"/>
              <a:defRPr sz="2000">
                <a:solidFill>
                  <a:schemeClr val="tx1"/>
                </a:solidFill>
                <a:latin typeface="Helvetica" charset="0"/>
                <a:ea typeface="ＭＳ Ｐゴシック" pitchFamily="34" charset="-128"/>
              </a:defRPr>
            </a:lvl5pPr>
            <a:lvl6pPr marL="2514600" indent="-228600" eaLnBrk="0" fontAlgn="base" hangingPunct="0">
              <a:spcBef>
                <a:spcPct val="20000"/>
              </a:spcBef>
              <a:spcAft>
                <a:spcPct val="0"/>
              </a:spcAft>
              <a:buClr>
                <a:srgbClr val="8CC63F"/>
              </a:buClr>
              <a:buFont typeface="Wingdings" pitchFamily="2" charset="2"/>
              <a:buChar char="§"/>
              <a:defRPr sz="2000">
                <a:solidFill>
                  <a:schemeClr val="tx1"/>
                </a:solidFill>
                <a:latin typeface="Helvetica" charset="0"/>
                <a:ea typeface="ＭＳ Ｐゴシック" pitchFamily="34" charset="-128"/>
              </a:defRPr>
            </a:lvl6pPr>
            <a:lvl7pPr marL="2971800" indent="-228600" eaLnBrk="0" fontAlgn="base" hangingPunct="0">
              <a:spcBef>
                <a:spcPct val="20000"/>
              </a:spcBef>
              <a:spcAft>
                <a:spcPct val="0"/>
              </a:spcAft>
              <a:buClr>
                <a:srgbClr val="8CC63F"/>
              </a:buClr>
              <a:buFont typeface="Wingdings" pitchFamily="2" charset="2"/>
              <a:buChar char="§"/>
              <a:defRPr sz="2000">
                <a:solidFill>
                  <a:schemeClr val="tx1"/>
                </a:solidFill>
                <a:latin typeface="Helvetica" charset="0"/>
                <a:ea typeface="ＭＳ Ｐゴシック" pitchFamily="34" charset="-128"/>
              </a:defRPr>
            </a:lvl7pPr>
            <a:lvl8pPr marL="3429000" indent="-228600" eaLnBrk="0" fontAlgn="base" hangingPunct="0">
              <a:spcBef>
                <a:spcPct val="20000"/>
              </a:spcBef>
              <a:spcAft>
                <a:spcPct val="0"/>
              </a:spcAft>
              <a:buClr>
                <a:srgbClr val="8CC63F"/>
              </a:buClr>
              <a:buFont typeface="Wingdings" pitchFamily="2" charset="2"/>
              <a:buChar char="§"/>
              <a:defRPr sz="2000">
                <a:solidFill>
                  <a:schemeClr val="tx1"/>
                </a:solidFill>
                <a:latin typeface="Helvetica" charset="0"/>
                <a:ea typeface="ＭＳ Ｐゴシック" pitchFamily="34" charset="-128"/>
              </a:defRPr>
            </a:lvl8pPr>
            <a:lvl9pPr marL="3886200" indent="-228600" eaLnBrk="0" fontAlgn="base" hangingPunct="0">
              <a:spcBef>
                <a:spcPct val="20000"/>
              </a:spcBef>
              <a:spcAft>
                <a:spcPct val="0"/>
              </a:spcAft>
              <a:buClr>
                <a:srgbClr val="8CC63F"/>
              </a:buClr>
              <a:buFont typeface="Wingdings" pitchFamily="2" charset="2"/>
              <a:buChar char="§"/>
              <a:defRPr sz="2000">
                <a:solidFill>
                  <a:schemeClr val="tx1"/>
                </a:solidFill>
                <a:latin typeface="Helvetica" charset="0"/>
                <a:ea typeface="ＭＳ Ｐゴシック" pitchFamily="34" charset="-128"/>
              </a:defRPr>
            </a:lvl9pPr>
          </a:lstStyle>
          <a:p>
            <a:pPr algn="ctr">
              <a:spcBef>
                <a:spcPct val="0"/>
              </a:spcBef>
              <a:buClrTx/>
              <a:buFontTx/>
              <a:buNone/>
            </a:pPr>
            <a:r>
              <a:rPr lang="en-US" altLang="en-US" sz="900">
                <a:latin typeface="Arial" pitchFamily="34" charset="0"/>
              </a:rPr>
              <a:t>*Numbers may not sum to 100 percent due to rounding.</a:t>
            </a:r>
          </a:p>
        </p:txBody>
      </p:sp>
      <p:sp>
        <p:nvSpPr>
          <p:cNvPr id="18438" name="TextBox 3"/>
          <p:cNvSpPr txBox="1">
            <a:spLocks noChangeArrowheads="1"/>
          </p:cNvSpPr>
          <p:nvPr/>
        </p:nvSpPr>
        <p:spPr bwMode="auto">
          <a:xfrm>
            <a:off x="1979613" y="5843588"/>
            <a:ext cx="4608512" cy="50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8CC63F"/>
              </a:buClr>
              <a:buFont typeface="Wingdings" pitchFamily="2" charset="2"/>
              <a:buChar char="§"/>
              <a:defRPr sz="3200">
                <a:solidFill>
                  <a:schemeClr val="tx1"/>
                </a:solidFill>
                <a:latin typeface="Helvetica" charset="0"/>
                <a:ea typeface="ＭＳ Ｐゴシック" pitchFamily="34" charset="-128"/>
              </a:defRPr>
            </a:lvl1pPr>
            <a:lvl2pPr marL="742950" indent="-285750">
              <a:spcBef>
                <a:spcPct val="20000"/>
              </a:spcBef>
              <a:buClr>
                <a:srgbClr val="8CC63F"/>
              </a:buClr>
              <a:buFont typeface="Times" pitchFamily="18" charset="0"/>
              <a:buChar char="•"/>
              <a:defRPr sz="2800">
                <a:solidFill>
                  <a:schemeClr val="tx1"/>
                </a:solidFill>
                <a:latin typeface="Helvetica" charset="0"/>
                <a:ea typeface="ＭＳ Ｐゴシック" pitchFamily="34" charset="-128"/>
              </a:defRPr>
            </a:lvl2pPr>
            <a:lvl3pPr marL="1143000" indent="-228600">
              <a:spcBef>
                <a:spcPct val="20000"/>
              </a:spcBef>
              <a:buClr>
                <a:srgbClr val="8CC63F"/>
              </a:buClr>
              <a:buFont typeface="Wingdings" pitchFamily="2" charset="2"/>
              <a:buChar char="§"/>
              <a:defRPr sz="2400">
                <a:solidFill>
                  <a:schemeClr val="tx1"/>
                </a:solidFill>
                <a:latin typeface="Helvetica" charset="0"/>
                <a:ea typeface="ＭＳ Ｐゴシック" pitchFamily="34" charset="-128"/>
              </a:defRPr>
            </a:lvl3pPr>
            <a:lvl4pPr marL="1600200" indent="-228600">
              <a:spcBef>
                <a:spcPct val="20000"/>
              </a:spcBef>
              <a:buClr>
                <a:srgbClr val="8CC63F"/>
              </a:buClr>
              <a:buFont typeface="Times" pitchFamily="18" charset="0"/>
              <a:buChar char="•"/>
              <a:defRPr sz="2000">
                <a:solidFill>
                  <a:schemeClr val="tx1"/>
                </a:solidFill>
                <a:latin typeface="Helvetica" charset="0"/>
                <a:ea typeface="ＭＳ Ｐゴシック" pitchFamily="34" charset="-128"/>
              </a:defRPr>
            </a:lvl4pPr>
            <a:lvl5pPr marL="2057400" indent="-228600">
              <a:spcBef>
                <a:spcPct val="20000"/>
              </a:spcBef>
              <a:buClr>
                <a:srgbClr val="8CC63F"/>
              </a:buClr>
              <a:buFont typeface="Wingdings" pitchFamily="2" charset="2"/>
              <a:buChar char="§"/>
              <a:defRPr sz="2000">
                <a:solidFill>
                  <a:schemeClr val="tx1"/>
                </a:solidFill>
                <a:latin typeface="Helvetica" charset="0"/>
                <a:ea typeface="ＭＳ Ｐゴシック" pitchFamily="34" charset="-128"/>
              </a:defRPr>
            </a:lvl5pPr>
            <a:lvl6pPr marL="2514600" indent="-228600" eaLnBrk="0" fontAlgn="base" hangingPunct="0">
              <a:spcBef>
                <a:spcPct val="20000"/>
              </a:spcBef>
              <a:spcAft>
                <a:spcPct val="0"/>
              </a:spcAft>
              <a:buClr>
                <a:srgbClr val="8CC63F"/>
              </a:buClr>
              <a:buFont typeface="Wingdings" pitchFamily="2" charset="2"/>
              <a:buChar char="§"/>
              <a:defRPr sz="2000">
                <a:solidFill>
                  <a:schemeClr val="tx1"/>
                </a:solidFill>
                <a:latin typeface="Helvetica" charset="0"/>
                <a:ea typeface="ＭＳ Ｐゴシック" pitchFamily="34" charset="-128"/>
              </a:defRPr>
            </a:lvl6pPr>
            <a:lvl7pPr marL="2971800" indent="-228600" eaLnBrk="0" fontAlgn="base" hangingPunct="0">
              <a:spcBef>
                <a:spcPct val="20000"/>
              </a:spcBef>
              <a:spcAft>
                <a:spcPct val="0"/>
              </a:spcAft>
              <a:buClr>
                <a:srgbClr val="8CC63F"/>
              </a:buClr>
              <a:buFont typeface="Wingdings" pitchFamily="2" charset="2"/>
              <a:buChar char="§"/>
              <a:defRPr sz="2000">
                <a:solidFill>
                  <a:schemeClr val="tx1"/>
                </a:solidFill>
                <a:latin typeface="Helvetica" charset="0"/>
                <a:ea typeface="ＭＳ Ｐゴシック" pitchFamily="34" charset="-128"/>
              </a:defRPr>
            </a:lvl7pPr>
            <a:lvl8pPr marL="3429000" indent="-228600" eaLnBrk="0" fontAlgn="base" hangingPunct="0">
              <a:spcBef>
                <a:spcPct val="20000"/>
              </a:spcBef>
              <a:spcAft>
                <a:spcPct val="0"/>
              </a:spcAft>
              <a:buClr>
                <a:srgbClr val="8CC63F"/>
              </a:buClr>
              <a:buFont typeface="Wingdings" pitchFamily="2" charset="2"/>
              <a:buChar char="§"/>
              <a:defRPr sz="2000">
                <a:solidFill>
                  <a:schemeClr val="tx1"/>
                </a:solidFill>
                <a:latin typeface="Helvetica" charset="0"/>
                <a:ea typeface="ＭＳ Ｐゴシック" pitchFamily="34" charset="-128"/>
              </a:defRPr>
            </a:lvl8pPr>
            <a:lvl9pPr marL="3886200" indent="-228600" eaLnBrk="0" fontAlgn="base" hangingPunct="0">
              <a:spcBef>
                <a:spcPct val="20000"/>
              </a:spcBef>
              <a:spcAft>
                <a:spcPct val="0"/>
              </a:spcAft>
              <a:buClr>
                <a:srgbClr val="8CC63F"/>
              </a:buClr>
              <a:buFont typeface="Wingdings" pitchFamily="2" charset="2"/>
              <a:buChar char="§"/>
              <a:defRPr sz="2000">
                <a:solidFill>
                  <a:schemeClr val="tx1"/>
                </a:solidFill>
                <a:latin typeface="Helvetica" charset="0"/>
                <a:ea typeface="ＭＳ Ｐゴシック" pitchFamily="34" charset="-128"/>
              </a:defRPr>
            </a:lvl9pPr>
          </a:lstStyle>
          <a:p>
            <a:pPr algn="ctr">
              <a:spcBef>
                <a:spcPct val="0"/>
              </a:spcBef>
              <a:buClrTx/>
              <a:buFontTx/>
              <a:buNone/>
            </a:pPr>
            <a:r>
              <a:rPr lang="en-US" altLang="en-US" sz="900">
                <a:latin typeface="Arial" pitchFamily="34" charset="0"/>
              </a:rPr>
              <a:t>Source: Statistics Canada, </a:t>
            </a:r>
            <a:r>
              <a:rPr lang="en-US" altLang="en-US" sz="900" i="1">
                <a:latin typeface="Arial" pitchFamily="34" charset="0"/>
              </a:rPr>
              <a:t>Electric Power and Generation -Annual (CANSIM 127-0007)</a:t>
            </a:r>
            <a:r>
              <a:rPr lang="en-US" altLang="en-US" sz="900">
                <a:latin typeface="Arial" pitchFamily="34" charset="0"/>
              </a:rPr>
              <a:t>, 2013. </a:t>
            </a:r>
            <a:r>
              <a:rPr lang="en-US" altLang="en-US" sz="900" i="1">
                <a:latin typeface="Arial" pitchFamily="34" charset="0"/>
              </a:rPr>
              <a:t>Retrieved September 10, 2014</a:t>
            </a:r>
          </a:p>
          <a:p>
            <a:pPr algn="ctr">
              <a:spcBef>
                <a:spcPct val="0"/>
              </a:spcBef>
              <a:buClrTx/>
              <a:buFontTx/>
              <a:buNone/>
            </a:pPr>
            <a:endParaRPr lang="en-CA" altLang="en-US" sz="900">
              <a:latin typeface="Arial" pitchFamily="34" charset="0"/>
            </a:endParaRPr>
          </a:p>
        </p:txBody>
      </p:sp>
    </p:spTree>
    <p:extLst>
      <p:ext uri="{BB962C8B-B14F-4D97-AF65-F5344CB8AC3E}">
        <p14:creationId xmlns:p14="http://schemas.microsoft.com/office/powerpoint/2010/main" val="369730246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Slide Number Placeholder 1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8CC63F"/>
              </a:buClr>
              <a:buFont typeface="Wingdings" pitchFamily="2" charset="2"/>
              <a:buChar char="§"/>
              <a:defRPr sz="3200">
                <a:solidFill>
                  <a:schemeClr val="tx1"/>
                </a:solidFill>
                <a:latin typeface="Helvetica" charset="0"/>
                <a:ea typeface="ＭＳ Ｐゴシック" pitchFamily="34" charset="-128"/>
              </a:defRPr>
            </a:lvl1pPr>
            <a:lvl2pPr marL="742950" indent="-285750">
              <a:spcBef>
                <a:spcPct val="20000"/>
              </a:spcBef>
              <a:buClr>
                <a:srgbClr val="8CC63F"/>
              </a:buClr>
              <a:buFont typeface="Times" pitchFamily="18" charset="0"/>
              <a:buChar char="•"/>
              <a:defRPr sz="2800">
                <a:solidFill>
                  <a:schemeClr val="tx1"/>
                </a:solidFill>
                <a:latin typeface="Helvetica" charset="0"/>
                <a:ea typeface="ＭＳ Ｐゴシック" pitchFamily="34" charset="-128"/>
              </a:defRPr>
            </a:lvl2pPr>
            <a:lvl3pPr marL="1143000" indent="-228600">
              <a:spcBef>
                <a:spcPct val="20000"/>
              </a:spcBef>
              <a:buClr>
                <a:srgbClr val="8CC63F"/>
              </a:buClr>
              <a:buFont typeface="Wingdings" pitchFamily="2" charset="2"/>
              <a:buChar char="§"/>
              <a:defRPr sz="2400">
                <a:solidFill>
                  <a:schemeClr val="tx1"/>
                </a:solidFill>
                <a:latin typeface="Helvetica" charset="0"/>
                <a:ea typeface="ＭＳ Ｐゴシック" pitchFamily="34" charset="-128"/>
              </a:defRPr>
            </a:lvl3pPr>
            <a:lvl4pPr marL="1600200" indent="-228600">
              <a:spcBef>
                <a:spcPct val="20000"/>
              </a:spcBef>
              <a:buClr>
                <a:srgbClr val="8CC63F"/>
              </a:buClr>
              <a:buFont typeface="Times" pitchFamily="18" charset="0"/>
              <a:buChar char="•"/>
              <a:defRPr sz="2000">
                <a:solidFill>
                  <a:schemeClr val="tx1"/>
                </a:solidFill>
                <a:latin typeface="Helvetica" charset="0"/>
                <a:ea typeface="ＭＳ Ｐゴシック" pitchFamily="34" charset="-128"/>
              </a:defRPr>
            </a:lvl4pPr>
            <a:lvl5pPr marL="2057400" indent="-228600">
              <a:spcBef>
                <a:spcPct val="20000"/>
              </a:spcBef>
              <a:buClr>
                <a:srgbClr val="8CC63F"/>
              </a:buClr>
              <a:buFont typeface="Wingdings" pitchFamily="2" charset="2"/>
              <a:buChar char="§"/>
              <a:defRPr sz="2000">
                <a:solidFill>
                  <a:schemeClr val="tx1"/>
                </a:solidFill>
                <a:latin typeface="Helvetica" charset="0"/>
                <a:ea typeface="ＭＳ Ｐゴシック" pitchFamily="34" charset="-128"/>
              </a:defRPr>
            </a:lvl5pPr>
            <a:lvl6pPr marL="2514600" indent="-228600" eaLnBrk="0" fontAlgn="base" hangingPunct="0">
              <a:spcBef>
                <a:spcPct val="20000"/>
              </a:spcBef>
              <a:spcAft>
                <a:spcPct val="0"/>
              </a:spcAft>
              <a:buClr>
                <a:srgbClr val="8CC63F"/>
              </a:buClr>
              <a:buFont typeface="Wingdings" pitchFamily="2" charset="2"/>
              <a:buChar char="§"/>
              <a:defRPr sz="2000">
                <a:solidFill>
                  <a:schemeClr val="tx1"/>
                </a:solidFill>
                <a:latin typeface="Helvetica" charset="0"/>
                <a:ea typeface="ＭＳ Ｐゴシック" pitchFamily="34" charset="-128"/>
              </a:defRPr>
            </a:lvl6pPr>
            <a:lvl7pPr marL="2971800" indent="-228600" eaLnBrk="0" fontAlgn="base" hangingPunct="0">
              <a:spcBef>
                <a:spcPct val="20000"/>
              </a:spcBef>
              <a:spcAft>
                <a:spcPct val="0"/>
              </a:spcAft>
              <a:buClr>
                <a:srgbClr val="8CC63F"/>
              </a:buClr>
              <a:buFont typeface="Wingdings" pitchFamily="2" charset="2"/>
              <a:buChar char="§"/>
              <a:defRPr sz="2000">
                <a:solidFill>
                  <a:schemeClr val="tx1"/>
                </a:solidFill>
                <a:latin typeface="Helvetica" charset="0"/>
                <a:ea typeface="ＭＳ Ｐゴシック" pitchFamily="34" charset="-128"/>
              </a:defRPr>
            </a:lvl7pPr>
            <a:lvl8pPr marL="3429000" indent="-228600" eaLnBrk="0" fontAlgn="base" hangingPunct="0">
              <a:spcBef>
                <a:spcPct val="20000"/>
              </a:spcBef>
              <a:spcAft>
                <a:spcPct val="0"/>
              </a:spcAft>
              <a:buClr>
                <a:srgbClr val="8CC63F"/>
              </a:buClr>
              <a:buFont typeface="Wingdings" pitchFamily="2" charset="2"/>
              <a:buChar char="§"/>
              <a:defRPr sz="2000">
                <a:solidFill>
                  <a:schemeClr val="tx1"/>
                </a:solidFill>
                <a:latin typeface="Helvetica" charset="0"/>
                <a:ea typeface="ＭＳ Ｐゴシック" pitchFamily="34" charset="-128"/>
              </a:defRPr>
            </a:lvl8pPr>
            <a:lvl9pPr marL="3886200" indent="-228600" eaLnBrk="0" fontAlgn="base" hangingPunct="0">
              <a:spcBef>
                <a:spcPct val="20000"/>
              </a:spcBef>
              <a:spcAft>
                <a:spcPct val="0"/>
              </a:spcAft>
              <a:buClr>
                <a:srgbClr val="8CC63F"/>
              </a:buClr>
              <a:buFont typeface="Wingdings" pitchFamily="2" charset="2"/>
              <a:buChar char="§"/>
              <a:defRPr sz="2000">
                <a:solidFill>
                  <a:schemeClr val="tx1"/>
                </a:solidFill>
                <a:latin typeface="Helvetica" charset="0"/>
                <a:ea typeface="ＭＳ Ｐゴシック" pitchFamily="34" charset="-128"/>
              </a:defRPr>
            </a:lvl9pPr>
          </a:lstStyle>
          <a:p>
            <a:pPr>
              <a:spcBef>
                <a:spcPct val="0"/>
              </a:spcBef>
              <a:buClrTx/>
              <a:buFontTx/>
              <a:buNone/>
            </a:pPr>
            <a:fld id="{5FAAEDE2-5DEB-414D-960E-4AF1113B066D}" type="slidenum">
              <a:rPr lang="en-CA" altLang="en-US" sz="900">
                <a:solidFill>
                  <a:srgbClr val="005595"/>
                </a:solidFill>
              </a:rPr>
              <a:pPr>
                <a:spcBef>
                  <a:spcPct val="0"/>
                </a:spcBef>
                <a:buClrTx/>
                <a:buFontTx/>
                <a:buNone/>
              </a:pPr>
              <a:t>4</a:t>
            </a:fld>
            <a:endParaRPr lang="en-CA" altLang="en-US" sz="1400" b="0" dirty="0">
              <a:solidFill>
                <a:srgbClr val="005595"/>
              </a:solidFill>
            </a:endParaRPr>
          </a:p>
        </p:txBody>
      </p:sp>
      <p:sp>
        <p:nvSpPr>
          <p:cNvPr id="23555" name="Rectangle 2"/>
          <p:cNvSpPr>
            <a:spLocks noGrp="1" noChangeArrowheads="1"/>
          </p:cNvSpPr>
          <p:nvPr>
            <p:ph type="title" idx="4294967295"/>
          </p:nvPr>
        </p:nvSpPr>
        <p:spPr>
          <a:xfrm>
            <a:off x="468313" y="404813"/>
            <a:ext cx="8543925" cy="814387"/>
          </a:xfrm>
        </p:spPr>
        <p:txBody>
          <a:bodyPr>
            <a:normAutofit fontScale="90000"/>
          </a:bodyPr>
          <a:lstStyle/>
          <a:p>
            <a:pPr algn="ctr">
              <a:defRPr/>
            </a:pPr>
            <a:r>
              <a:rPr lang="en-US" sz="2400" b="1" dirty="0" smtClean="0">
                <a:solidFill>
                  <a:schemeClr val="accent6">
                    <a:lumMod val="75000"/>
                  </a:schemeClr>
                </a:solidFill>
                <a:latin typeface="+mn-lt"/>
              </a:rPr>
              <a:t/>
            </a:r>
            <a:br>
              <a:rPr lang="en-US" sz="2400" b="1" dirty="0" smtClean="0">
                <a:solidFill>
                  <a:schemeClr val="accent6">
                    <a:lumMod val="75000"/>
                  </a:schemeClr>
                </a:solidFill>
                <a:latin typeface="+mn-lt"/>
              </a:rPr>
            </a:br>
            <a:r>
              <a:rPr lang="en-US" sz="2400" b="1" dirty="0" smtClean="0">
                <a:solidFill>
                  <a:srgbClr val="002060"/>
                </a:solidFill>
                <a:latin typeface="HelveticaNeueLT Std Med"/>
              </a:rPr>
              <a:t>Installed Wind </a:t>
            </a:r>
            <a:r>
              <a:rPr lang="en-US" sz="2400" b="1" dirty="0">
                <a:solidFill>
                  <a:srgbClr val="002060"/>
                </a:solidFill>
                <a:latin typeface="HelveticaNeueLT Std Med"/>
              </a:rPr>
              <a:t>C</a:t>
            </a:r>
            <a:r>
              <a:rPr lang="en-US" sz="2400" b="1" dirty="0" smtClean="0">
                <a:solidFill>
                  <a:srgbClr val="002060"/>
                </a:solidFill>
                <a:latin typeface="HelveticaNeueLT Std Med"/>
              </a:rPr>
              <a:t>apacity is Growing Across the Country</a:t>
            </a:r>
          </a:p>
        </p:txBody>
      </p:sp>
      <p:sp>
        <p:nvSpPr>
          <p:cNvPr id="20484" name="Text Box 16"/>
          <p:cNvSpPr txBox="1">
            <a:spLocks noChangeArrowheads="1"/>
          </p:cNvSpPr>
          <p:nvPr/>
        </p:nvSpPr>
        <p:spPr bwMode="auto">
          <a:xfrm>
            <a:off x="1835150" y="5961063"/>
            <a:ext cx="4943475" cy="247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8CC63F"/>
              </a:buClr>
              <a:buFont typeface="Wingdings" pitchFamily="2" charset="2"/>
              <a:buChar char="§"/>
              <a:defRPr sz="3200">
                <a:solidFill>
                  <a:schemeClr val="tx1"/>
                </a:solidFill>
                <a:latin typeface="Helvetica" charset="0"/>
                <a:ea typeface="ＭＳ Ｐゴシック" pitchFamily="34" charset="-128"/>
              </a:defRPr>
            </a:lvl1pPr>
            <a:lvl2pPr marL="742950" indent="-285750">
              <a:spcBef>
                <a:spcPct val="20000"/>
              </a:spcBef>
              <a:buClr>
                <a:srgbClr val="8CC63F"/>
              </a:buClr>
              <a:buFont typeface="Times" pitchFamily="18" charset="0"/>
              <a:buChar char="•"/>
              <a:defRPr sz="2800">
                <a:solidFill>
                  <a:schemeClr val="tx1"/>
                </a:solidFill>
                <a:latin typeface="Helvetica" charset="0"/>
                <a:ea typeface="ＭＳ Ｐゴシック" pitchFamily="34" charset="-128"/>
              </a:defRPr>
            </a:lvl2pPr>
            <a:lvl3pPr marL="1143000" indent="-228600">
              <a:spcBef>
                <a:spcPct val="20000"/>
              </a:spcBef>
              <a:buClr>
                <a:srgbClr val="8CC63F"/>
              </a:buClr>
              <a:buFont typeface="Wingdings" pitchFamily="2" charset="2"/>
              <a:buChar char="§"/>
              <a:defRPr sz="2400">
                <a:solidFill>
                  <a:schemeClr val="tx1"/>
                </a:solidFill>
                <a:latin typeface="Helvetica" charset="0"/>
                <a:ea typeface="ＭＳ Ｐゴシック" pitchFamily="34" charset="-128"/>
              </a:defRPr>
            </a:lvl3pPr>
            <a:lvl4pPr marL="1600200" indent="-228600">
              <a:spcBef>
                <a:spcPct val="20000"/>
              </a:spcBef>
              <a:buClr>
                <a:srgbClr val="8CC63F"/>
              </a:buClr>
              <a:buFont typeface="Times" pitchFamily="18" charset="0"/>
              <a:buChar char="•"/>
              <a:defRPr sz="2000">
                <a:solidFill>
                  <a:schemeClr val="tx1"/>
                </a:solidFill>
                <a:latin typeface="Helvetica" charset="0"/>
                <a:ea typeface="ＭＳ Ｐゴシック" pitchFamily="34" charset="-128"/>
              </a:defRPr>
            </a:lvl4pPr>
            <a:lvl5pPr marL="2057400" indent="-228600">
              <a:spcBef>
                <a:spcPct val="20000"/>
              </a:spcBef>
              <a:buClr>
                <a:srgbClr val="8CC63F"/>
              </a:buClr>
              <a:buFont typeface="Wingdings" pitchFamily="2" charset="2"/>
              <a:buChar char="§"/>
              <a:defRPr sz="2000">
                <a:solidFill>
                  <a:schemeClr val="tx1"/>
                </a:solidFill>
                <a:latin typeface="Helvetica" charset="0"/>
                <a:ea typeface="ＭＳ Ｐゴシック" pitchFamily="34" charset="-128"/>
              </a:defRPr>
            </a:lvl5pPr>
            <a:lvl6pPr marL="2514600" indent="-228600" eaLnBrk="0" fontAlgn="base" hangingPunct="0">
              <a:spcBef>
                <a:spcPct val="20000"/>
              </a:spcBef>
              <a:spcAft>
                <a:spcPct val="0"/>
              </a:spcAft>
              <a:buClr>
                <a:srgbClr val="8CC63F"/>
              </a:buClr>
              <a:buFont typeface="Wingdings" pitchFamily="2" charset="2"/>
              <a:buChar char="§"/>
              <a:defRPr sz="2000">
                <a:solidFill>
                  <a:schemeClr val="tx1"/>
                </a:solidFill>
                <a:latin typeface="Helvetica" charset="0"/>
                <a:ea typeface="ＭＳ Ｐゴシック" pitchFamily="34" charset="-128"/>
              </a:defRPr>
            </a:lvl6pPr>
            <a:lvl7pPr marL="2971800" indent="-228600" eaLnBrk="0" fontAlgn="base" hangingPunct="0">
              <a:spcBef>
                <a:spcPct val="20000"/>
              </a:spcBef>
              <a:spcAft>
                <a:spcPct val="0"/>
              </a:spcAft>
              <a:buClr>
                <a:srgbClr val="8CC63F"/>
              </a:buClr>
              <a:buFont typeface="Wingdings" pitchFamily="2" charset="2"/>
              <a:buChar char="§"/>
              <a:defRPr sz="2000">
                <a:solidFill>
                  <a:schemeClr val="tx1"/>
                </a:solidFill>
                <a:latin typeface="Helvetica" charset="0"/>
                <a:ea typeface="ＭＳ Ｐゴシック" pitchFamily="34" charset="-128"/>
              </a:defRPr>
            </a:lvl7pPr>
            <a:lvl8pPr marL="3429000" indent="-228600" eaLnBrk="0" fontAlgn="base" hangingPunct="0">
              <a:spcBef>
                <a:spcPct val="20000"/>
              </a:spcBef>
              <a:spcAft>
                <a:spcPct val="0"/>
              </a:spcAft>
              <a:buClr>
                <a:srgbClr val="8CC63F"/>
              </a:buClr>
              <a:buFont typeface="Wingdings" pitchFamily="2" charset="2"/>
              <a:buChar char="§"/>
              <a:defRPr sz="2000">
                <a:solidFill>
                  <a:schemeClr val="tx1"/>
                </a:solidFill>
                <a:latin typeface="Helvetica" charset="0"/>
                <a:ea typeface="ＭＳ Ｐゴシック" pitchFamily="34" charset="-128"/>
              </a:defRPr>
            </a:lvl8pPr>
            <a:lvl9pPr marL="3886200" indent="-228600" eaLnBrk="0" fontAlgn="base" hangingPunct="0">
              <a:spcBef>
                <a:spcPct val="20000"/>
              </a:spcBef>
              <a:spcAft>
                <a:spcPct val="0"/>
              </a:spcAft>
              <a:buClr>
                <a:srgbClr val="8CC63F"/>
              </a:buClr>
              <a:buFont typeface="Wingdings" pitchFamily="2" charset="2"/>
              <a:buChar char="§"/>
              <a:defRPr sz="2000">
                <a:solidFill>
                  <a:schemeClr val="tx1"/>
                </a:solidFill>
                <a:latin typeface="Helvetica" charset="0"/>
                <a:ea typeface="ＭＳ Ｐゴシック" pitchFamily="34" charset="-128"/>
              </a:defRPr>
            </a:lvl9pPr>
          </a:lstStyle>
          <a:p>
            <a:pPr algn="ctr">
              <a:spcBef>
                <a:spcPct val="0"/>
              </a:spcBef>
              <a:buClrTx/>
              <a:buFontTx/>
              <a:buNone/>
            </a:pPr>
            <a:r>
              <a:rPr lang="en-US" altLang="en-US" sz="1000" dirty="0">
                <a:latin typeface="Arial" pitchFamily="34" charset="0"/>
              </a:rPr>
              <a:t>Source: Canadian Wind Energy Association, </a:t>
            </a:r>
            <a:r>
              <a:rPr lang="en-US" altLang="en-US" sz="1000" dirty="0" smtClean="0">
                <a:latin typeface="Arial" pitchFamily="34" charset="0"/>
              </a:rPr>
              <a:t>December, 2014</a:t>
            </a:r>
            <a:endParaRPr lang="en-US" altLang="en-US" sz="1000" dirty="0">
              <a:latin typeface="Arial" pitchFamily="34" charset="0"/>
            </a:endParaRPr>
          </a:p>
        </p:txBody>
      </p:sp>
      <p:pic>
        <p:nvPicPr>
          <p:cNvPr id="20485" name="Picture 2" descr="http://canwea.ca/wp-content/uploads/2013/12/canwea-installed-capacity-Dec14-PP-e-map-v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4213" y="1519238"/>
            <a:ext cx="8135937" cy="4410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40545931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685800"/>
            <a:ext cx="8951912" cy="495300"/>
          </a:xfrm>
        </p:spPr>
        <p:txBody>
          <a:bodyPr>
            <a:normAutofit/>
          </a:bodyPr>
          <a:lstStyle/>
          <a:p>
            <a:pPr algn="ctr">
              <a:defRPr/>
            </a:pPr>
            <a:r>
              <a:rPr lang="en-US" sz="2400" b="1" dirty="0" smtClean="0">
                <a:solidFill>
                  <a:srgbClr val="002060"/>
                </a:solidFill>
                <a:latin typeface="HelveticaNeueLT Std Med"/>
              </a:rPr>
              <a:t>Greenhouse Gas Emissions in Canada by Sector, 2012 </a:t>
            </a:r>
            <a:endParaRPr lang="en-CA" sz="2400" b="1" dirty="0">
              <a:solidFill>
                <a:srgbClr val="002060"/>
              </a:solidFill>
              <a:latin typeface="HelveticaNeueLT Std Med"/>
            </a:endParaRPr>
          </a:p>
        </p:txBody>
      </p:sp>
      <p:sp>
        <p:nvSpPr>
          <p:cNvPr id="22531" name="Slide Number Placeholder 2"/>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8CC63F"/>
              </a:buClr>
              <a:buFont typeface="Wingdings" pitchFamily="2" charset="2"/>
              <a:buChar char="§"/>
              <a:defRPr sz="3200">
                <a:solidFill>
                  <a:schemeClr val="tx1"/>
                </a:solidFill>
                <a:latin typeface="Helvetica" charset="0"/>
                <a:ea typeface="ＭＳ Ｐゴシック" pitchFamily="34" charset="-128"/>
              </a:defRPr>
            </a:lvl1pPr>
            <a:lvl2pPr marL="742950" indent="-285750">
              <a:spcBef>
                <a:spcPct val="20000"/>
              </a:spcBef>
              <a:buClr>
                <a:srgbClr val="8CC63F"/>
              </a:buClr>
              <a:buFont typeface="Times" pitchFamily="18" charset="0"/>
              <a:buChar char="•"/>
              <a:defRPr sz="2800">
                <a:solidFill>
                  <a:schemeClr val="tx1"/>
                </a:solidFill>
                <a:latin typeface="Helvetica" charset="0"/>
                <a:ea typeface="ＭＳ Ｐゴシック" pitchFamily="34" charset="-128"/>
              </a:defRPr>
            </a:lvl2pPr>
            <a:lvl3pPr marL="1143000" indent="-228600">
              <a:spcBef>
                <a:spcPct val="20000"/>
              </a:spcBef>
              <a:buClr>
                <a:srgbClr val="8CC63F"/>
              </a:buClr>
              <a:buFont typeface="Wingdings" pitchFamily="2" charset="2"/>
              <a:buChar char="§"/>
              <a:defRPr sz="2400">
                <a:solidFill>
                  <a:schemeClr val="tx1"/>
                </a:solidFill>
                <a:latin typeface="Helvetica" charset="0"/>
                <a:ea typeface="ＭＳ Ｐゴシック" pitchFamily="34" charset="-128"/>
              </a:defRPr>
            </a:lvl3pPr>
            <a:lvl4pPr marL="1600200" indent="-228600">
              <a:spcBef>
                <a:spcPct val="20000"/>
              </a:spcBef>
              <a:buClr>
                <a:srgbClr val="8CC63F"/>
              </a:buClr>
              <a:buFont typeface="Times" pitchFamily="18" charset="0"/>
              <a:buChar char="•"/>
              <a:defRPr sz="2000">
                <a:solidFill>
                  <a:schemeClr val="tx1"/>
                </a:solidFill>
                <a:latin typeface="Helvetica" charset="0"/>
                <a:ea typeface="ＭＳ Ｐゴシック" pitchFamily="34" charset="-128"/>
              </a:defRPr>
            </a:lvl4pPr>
            <a:lvl5pPr marL="2057400" indent="-228600">
              <a:spcBef>
                <a:spcPct val="20000"/>
              </a:spcBef>
              <a:buClr>
                <a:srgbClr val="8CC63F"/>
              </a:buClr>
              <a:buFont typeface="Wingdings" pitchFamily="2" charset="2"/>
              <a:buChar char="§"/>
              <a:defRPr sz="2000">
                <a:solidFill>
                  <a:schemeClr val="tx1"/>
                </a:solidFill>
                <a:latin typeface="Helvetica" charset="0"/>
                <a:ea typeface="ＭＳ Ｐゴシック" pitchFamily="34" charset="-128"/>
              </a:defRPr>
            </a:lvl5pPr>
            <a:lvl6pPr marL="2514600" indent="-228600" eaLnBrk="0" fontAlgn="base" hangingPunct="0">
              <a:spcBef>
                <a:spcPct val="20000"/>
              </a:spcBef>
              <a:spcAft>
                <a:spcPct val="0"/>
              </a:spcAft>
              <a:buClr>
                <a:srgbClr val="8CC63F"/>
              </a:buClr>
              <a:buFont typeface="Wingdings" pitchFamily="2" charset="2"/>
              <a:buChar char="§"/>
              <a:defRPr sz="2000">
                <a:solidFill>
                  <a:schemeClr val="tx1"/>
                </a:solidFill>
                <a:latin typeface="Helvetica" charset="0"/>
                <a:ea typeface="ＭＳ Ｐゴシック" pitchFamily="34" charset="-128"/>
              </a:defRPr>
            </a:lvl6pPr>
            <a:lvl7pPr marL="2971800" indent="-228600" eaLnBrk="0" fontAlgn="base" hangingPunct="0">
              <a:spcBef>
                <a:spcPct val="20000"/>
              </a:spcBef>
              <a:spcAft>
                <a:spcPct val="0"/>
              </a:spcAft>
              <a:buClr>
                <a:srgbClr val="8CC63F"/>
              </a:buClr>
              <a:buFont typeface="Wingdings" pitchFamily="2" charset="2"/>
              <a:buChar char="§"/>
              <a:defRPr sz="2000">
                <a:solidFill>
                  <a:schemeClr val="tx1"/>
                </a:solidFill>
                <a:latin typeface="Helvetica" charset="0"/>
                <a:ea typeface="ＭＳ Ｐゴシック" pitchFamily="34" charset="-128"/>
              </a:defRPr>
            </a:lvl7pPr>
            <a:lvl8pPr marL="3429000" indent="-228600" eaLnBrk="0" fontAlgn="base" hangingPunct="0">
              <a:spcBef>
                <a:spcPct val="20000"/>
              </a:spcBef>
              <a:spcAft>
                <a:spcPct val="0"/>
              </a:spcAft>
              <a:buClr>
                <a:srgbClr val="8CC63F"/>
              </a:buClr>
              <a:buFont typeface="Wingdings" pitchFamily="2" charset="2"/>
              <a:buChar char="§"/>
              <a:defRPr sz="2000">
                <a:solidFill>
                  <a:schemeClr val="tx1"/>
                </a:solidFill>
                <a:latin typeface="Helvetica" charset="0"/>
                <a:ea typeface="ＭＳ Ｐゴシック" pitchFamily="34" charset="-128"/>
              </a:defRPr>
            </a:lvl8pPr>
            <a:lvl9pPr marL="3886200" indent="-228600" eaLnBrk="0" fontAlgn="base" hangingPunct="0">
              <a:spcBef>
                <a:spcPct val="20000"/>
              </a:spcBef>
              <a:spcAft>
                <a:spcPct val="0"/>
              </a:spcAft>
              <a:buClr>
                <a:srgbClr val="8CC63F"/>
              </a:buClr>
              <a:buFont typeface="Wingdings" pitchFamily="2" charset="2"/>
              <a:buChar char="§"/>
              <a:defRPr sz="2000">
                <a:solidFill>
                  <a:schemeClr val="tx1"/>
                </a:solidFill>
                <a:latin typeface="Helvetica" charset="0"/>
                <a:ea typeface="ＭＳ Ｐゴシック" pitchFamily="34" charset="-128"/>
              </a:defRPr>
            </a:lvl9pPr>
          </a:lstStyle>
          <a:p>
            <a:pPr>
              <a:spcBef>
                <a:spcPct val="0"/>
              </a:spcBef>
              <a:buClrTx/>
              <a:buFontTx/>
              <a:buNone/>
            </a:pPr>
            <a:r>
              <a:rPr lang="en-US" altLang="en-US" sz="900">
                <a:solidFill>
                  <a:srgbClr val="005595"/>
                </a:solidFill>
              </a:rPr>
              <a:t>Page </a:t>
            </a:r>
            <a:fld id="{3B5554CB-C1E3-4646-B684-DDD78235BFB1}" type="slidenum">
              <a:rPr lang="en-US" altLang="en-US" sz="900">
                <a:solidFill>
                  <a:srgbClr val="005595"/>
                </a:solidFill>
              </a:rPr>
              <a:pPr>
                <a:spcBef>
                  <a:spcPct val="0"/>
                </a:spcBef>
                <a:buClrTx/>
                <a:buFontTx/>
                <a:buNone/>
              </a:pPr>
              <a:t>5</a:t>
            </a:fld>
            <a:endParaRPr lang="en-US" altLang="en-US" sz="1400" b="0">
              <a:solidFill>
                <a:srgbClr val="005595"/>
              </a:solidFill>
            </a:endParaRPr>
          </a:p>
        </p:txBody>
      </p:sp>
      <p:graphicFrame>
        <p:nvGraphicFramePr>
          <p:cNvPr id="22532" name="Chart Placeholder 13"/>
          <p:cNvGraphicFramePr>
            <a:graphicFrameLocks/>
          </p:cNvGraphicFramePr>
          <p:nvPr/>
        </p:nvGraphicFramePr>
        <p:xfrm>
          <a:off x="-11113" y="1350963"/>
          <a:ext cx="8958263" cy="5081587"/>
        </p:xfrm>
        <a:graphic>
          <a:graphicData uri="http://schemas.openxmlformats.org/presentationml/2006/ole">
            <mc:AlternateContent xmlns:mc="http://schemas.openxmlformats.org/markup-compatibility/2006">
              <mc:Choice xmlns:v="urn:schemas-microsoft-com:vml" Requires="v">
                <p:oleObj spid="_x0000_s2067" name="Chart" r:id="rId4" imgW="8961897" imgH="5090601" progId="Excel.Chart.8">
                  <p:embed/>
                </p:oleObj>
              </mc:Choice>
              <mc:Fallback>
                <p:oleObj name="Chart" r:id="rId4" imgW="8961897" imgH="5090601" progId="Excel.Chart.8">
                  <p:embed/>
                  <p:pic>
                    <p:nvPicPr>
                      <p:cNvPr id="0" name=""/>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113" y="1350963"/>
                        <a:ext cx="8958263" cy="508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37899462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8" name="Picture 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57200" y="2571750"/>
            <a:ext cx="8289925" cy="3259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579" name="Rectangle 5"/>
          <p:cNvSpPr>
            <a:spLocks noChangeArrowheads="1"/>
          </p:cNvSpPr>
          <p:nvPr/>
        </p:nvSpPr>
        <p:spPr bwMode="auto">
          <a:xfrm>
            <a:off x="288681" y="1600200"/>
            <a:ext cx="8280400"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8CC63F"/>
              </a:buClr>
              <a:buFont typeface="Wingdings" pitchFamily="2" charset="2"/>
              <a:buChar char="§"/>
              <a:defRPr sz="3200">
                <a:solidFill>
                  <a:schemeClr val="tx1"/>
                </a:solidFill>
                <a:latin typeface="Helvetica" charset="0"/>
                <a:ea typeface="ＭＳ Ｐゴシック" pitchFamily="34" charset="-128"/>
              </a:defRPr>
            </a:lvl1pPr>
            <a:lvl2pPr marL="742950" indent="-285750">
              <a:spcBef>
                <a:spcPct val="20000"/>
              </a:spcBef>
              <a:buClr>
                <a:srgbClr val="8CC63F"/>
              </a:buClr>
              <a:buFont typeface="Times" pitchFamily="18" charset="0"/>
              <a:buChar char="•"/>
              <a:defRPr sz="2800">
                <a:solidFill>
                  <a:schemeClr val="tx1"/>
                </a:solidFill>
                <a:latin typeface="Helvetica" charset="0"/>
                <a:ea typeface="ＭＳ Ｐゴシック" pitchFamily="34" charset="-128"/>
              </a:defRPr>
            </a:lvl2pPr>
            <a:lvl3pPr marL="1143000" indent="-228600">
              <a:spcBef>
                <a:spcPct val="20000"/>
              </a:spcBef>
              <a:buClr>
                <a:srgbClr val="8CC63F"/>
              </a:buClr>
              <a:buFont typeface="Wingdings" pitchFamily="2" charset="2"/>
              <a:buChar char="§"/>
              <a:defRPr sz="2400">
                <a:solidFill>
                  <a:schemeClr val="tx1"/>
                </a:solidFill>
                <a:latin typeface="Helvetica" charset="0"/>
                <a:ea typeface="ＭＳ Ｐゴシック" pitchFamily="34" charset="-128"/>
              </a:defRPr>
            </a:lvl3pPr>
            <a:lvl4pPr marL="1600200" indent="-228600">
              <a:spcBef>
                <a:spcPct val="20000"/>
              </a:spcBef>
              <a:buClr>
                <a:srgbClr val="8CC63F"/>
              </a:buClr>
              <a:buFont typeface="Times" pitchFamily="18" charset="0"/>
              <a:buChar char="•"/>
              <a:defRPr sz="2000">
                <a:solidFill>
                  <a:schemeClr val="tx1"/>
                </a:solidFill>
                <a:latin typeface="Helvetica" charset="0"/>
                <a:ea typeface="ＭＳ Ｐゴシック" pitchFamily="34" charset="-128"/>
              </a:defRPr>
            </a:lvl4pPr>
            <a:lvl5pPr marL="2057400" indent="-228600">
              <a:spcBef>
                <a:spcPct val="20000"/>
              </a:spcBef>
              <a:buClr>
                <a:srgbClr val="8CC63F"/>
              </a:buClr>
              <a:buFont typeface="Wingdings" pitchFamily="2" charset="2"/>
              <a:buChar char="§"/>
              <a:defRPr sz="2000">
                <a:solidFill>
                  <a:schemeClr val="tx1"/>
                </a:solidFill>
                <a:latin typeface="Helvetica" charset="0"/>
                <a:ea typeface="ＭＳ Ｐゴシック" pitchFamily="34" charset="-128"/>
              </a:defRPr>
            </a:lvl5pPr>
            <a:lvl6pPr marL="2514600" indent="-228600" eaLnBrk="0" fontAlgn="base" hangingPunct="0">
              <a:spcBef>
                <a:spcPct val="20000"/>
              </a:spcBef>
              <a:spcAft>
                <a:spcPct val="0"/>
              </a:spcAft>
              <a:buClr>
                <a:srgbClr val="8CC63F"/>
              </a:buClr>
              <a:buFont typeface="Wingdings" pitchFamily="2" charset="2"/>
              <a:buChar char="§"/>
              <a:defRPr sz="2000">
                <a:solidFill>
                  <a:schemeClr val="tx1"/>
                </a:solidFill>
                <a:latin typeface="Helvetica" charset="0"/>
                <a:ea typeface="ＭＳ Ｐゴシック" pitchFamily="34" charset="-128"/>
              </a:defRPr>
            </a:lvl6pPr>
            <a:lvl7pPr marL="2971800" indent="-228600" eaLnBrk="0" fontAlgn="base" hangingPunct="0">
              <a:spcBef>
                <a:spcPct val="20000"/>
              </a:spcBef>
              <a:spcAft>
                <a:spcPct val="0"/>
              </a:spcAft>
              <a:buClr>
                <a:srgbClr val="8CC63F"/>
              </a:buClr>
              <a:buFont typeface="Wingdings" pitchFamily="2" charset="2"/>
              <a:buChar char="§"/>
              <a:defRPr sz="2000">
                <a:solidFill>
                  <a:schemeClr val="tx1"/>
                </a:solidFill>
                <a:latin typeface="Helvetica" charset="0"/>
                <a:ea typeface="ＭＳ Ｐゴシック" pitchFamily="34" charset="-128"/>
              </a:defRPr>
            </a:lvl7pPr>
            <a:lvl8pPr marL="3429000" indent="-228600" eaLnBrk="0" fontAlgn="base" hangingPunct="0">
              <a:spcBef>
                <a:spcPct val="20000"/>
              </a:spcBef>
              <a:spcAft>
                <a:spcPct val="0"/>
              </a:spcAft>
              <a:buClr>
                <a:srgbClr val="8CC63F"/>
              </a:buClr>
              <a:buFont typeface="Wingdings" pitchFamily="2" charset="2"/>
              <a:buChar char="§"/>
              <a:defRPr sz="2000">
                <a:solidFill>
                  <a:schemeClr val="tx1"/>
                </a:solidFill>
                <a:latin typeface="Helvetica" charset="0"/>
                <a:ea typeface="ＭＳ Ｐゴシック" pitchFamily="34" charset="-128"/>
              </a:defRPr>
            </a:lvl8pPr>
            <a:lvl9pPr marL="3886200" indent="-228600" eaLnBrk="0" fontAlgn="base" hangingPunct="0">
              <a:spcBef>
                <a:spcPct val="20000"/>
              </a:spcBef>
              <a:spcAft>
                <a:spcPct val="0"/>
              </a:spcAft>
              <a:buClr>
                <a:srgbClr val="8CC63F"/>
              </a:buClr>
              <a:buFont typeface="Wingdings" pitchFamily="2" charset="2"/>
              <a:buChar char="§"/>
              <a:defRPr sz="2000">
                <a:solidFill>
                  <a:schemeClr val="tx1"/>
                </a:solidFill>
                <a:latin typeface="Helvetica" charset="0"/>
                <a:ea typeface="ＭＳ Ｐゴシック" pitchFamily="34" charset="-128"/>
              </a:defRPr>
            </a:lvl9pPr>
          </a:lstStyle>
          <a:p>
            <a:pPr marL="285750" indent="-285750">
              <a:spcBef>
                <a:spcPct val="0"/>
              </a:spcBef>
              <a:buClr>
                <a:srgbClr val="92D050"/>
              </a:buClr>
              <a:buFont typeface="Wingdings" panose="05000000000000000000" pitchFamily="2" charset="2"/>
              <a:buChar char="q"/>
            </a:pPr>
            <a:r>
              <a:rPr lang="en-CA" altLang="en-US" sz="1600" dirty="0">
                <a:latin typeface="Arial" panose="020B0604020202020204" pitchFamily="34" charset="0"/>
                <a:cs typeface="Arial" panose="020B0604020202020204" pitchFamily="34" charset="0"/>
              </a:rPr>
              <a:t>Canada’s electricity system is in need of massive infrastructure renewal in the next few </a:t>
            </a:r>
            <a:r>
              <a:rPr lang="en-CA" altLang="en-US" sz="1600" dirty="0" smtClean="0">
                <a:latin typeface="Arial" panose="020B0604020202020204" pitchFamily="34" charset="0"/>
                <a:cs typeface="Arial" panose="020B0604020202020204" pitchFamily="34" charset="0"/>
              </a:rPr>
              <a:t>decades </a:t>
            </a:r>
            <a:r>
              <a:rPr lang="en-CA" altLang="en-US" sz="1600" dirty="0">
                <a:latin typeface="Arial" panose="020B0604020202020204" pitchFamily="34" charset="0"/>
                <a:cs typeface="Arial" panose="020B0604020202020204" pitchFamily="34" charset="0"/>
              </a:rPr>
              <a:t>– This is a significant challenge as well as an opportunity to modernize the electricity system</a:t>
            </a:r>
          </a:p>
        </p:txBody>
      </p:sp>
      <p:sp>
        <p:nvSpPr>
          <p:cNvPr id="5" name="Title 1"/>
          <p:cNvSpPr txBox="1">
            <a:spLocks/>
          </p:cNvSpPr>
          <p:nvPr/>
        </p:nvSpPr>
        <p:spPr>
          <a:xfrm>
            <a:off x="0" y="533400"/>
            <a:ext cx="8964613" cy="838200"/>
          </a:xfrm>
          <a:prstGeom prst="rect">
            <a:avLst/>
          </a:prstGeom>
        </p:spPr>
        <p:txBody>
          <a:bodyPr/>
          <a:lstStyle>
            <a:lvl1pPr algn="l" rtl="0" eaLnBrk="0" fontAlgn="base" hangingPunct="0">
              <a:spcBef>
                <a:spcPct val="0"/>
              </a:spcBef>
              <a:spcAft>
                <a:spcPct val="0"/>
              </a:spcAft>
              <a:defRPr sz="3200">
                <a:solidFill>
                  <a:srgbClr val="4AA0C4"/>
                </a:solidFill>
                <a:latin typeface="+mj-lt"/>
                <a:ea typeface="+mj-ea"/>
                <a:cs typeface="+mj-cs"/>
              </a:defRPr>
            </a:lvl1pPr>
            <a:lvl2pPr algn="l" rtl="0" eaLnBrk="0" fontAlgn="base" hangingPunct="0">
              <a:spcBef>
                <a:spcPct val="0"/>
              </a:spcBef>
              <a:spcAft>
                <a:spcPct val="0"/>
              </a:spcAft>
              <a:defRPr sz="3200">
                <a:solidFill>
                  <a:srgbClr val="4AA0C4"/>
                </a:solidFill>
                <a:latin typeface="Helvetica" charset="0"/>
                <a:ea typeface="ＭＳ Ｐゴシック" charset="-128"/>
                <a:cs typeface="ＭＳ Ｐゴシック" charset="-128"/>
              </a:defRPr>
            </a:lvl2pPr>
            <a:lvl3pPr algn="l" rtl="0" eaLnBrk="0" fontAlgn="base" hangingPunct="0">
              <a:spcBef>
                <a:spcPct val="0"/>
              </a:spcBef>
              <a:spcAft>
                <a:spcPct val="0"/>
              </a:spcAft>
              <a:defRPr sz="3200">
                <a:solidFill>
                  <a:srgbClr val="4AA0C4"/>
                </a:solidFill>
                <a:latin typeface="Helvetica" charset="0"/>
                <a:ea typeface="ＭＳ Ｐゴシック" charset="-128"/>
                <a:cs typeface="ＭＳ Ｐゴシック" charset="-128"/>
              </a:defRPr>
            </a:lvl3pPr>
            <a:lvl4pPr algn="l" rtl="0" eaLnBrk="0" fontAlgn="base" hangingPunct="0">
              <a:spcBef>
                <a:spcPct val="0"/>
              </a:spcBef>
              <a:spcAft>
                <a:spcPct val="0"/>
              </a:spcAft>
              <a:defRPr sz="3200">
                <a:solidFill>
                  <a:srgbClr val="4AA0C4"/>
                </a:solidFill>
                <a:latin typeface="Helvetica" charset="0"/>
                <a:ea typeface="ＭＳ Ｐゴシック" charset="-128"/>
                <a:cs typeface="ＭＳ Ｐゴシック" charset="-128"/>
              </a:defRPr>
            </a:lvl4pPr>
            <a:lvl5pPr algn="l" rtl="0" eaLnBrk="0" fontAlgn="base" hangingPunct="0">
              <a:spcBef>
                <a:spcPct val="0"/>
              </a:spcBef>
              <a:spcAft>
                <a:spcPct val="0"/>
              </a:spcAft>
              <a:defRPr sz="3200">
                <a:solidFill>
                  <a:srgbClr val="4AA0C4"/>
                </a:solidFill>
                <a:latin typeface="Helvetica" charset="0"/>
                <a:ea typeface="ＭＳ Ｐゴシック" charset="-128"/>
                <a:cs typeface="ＭＳ Ｐゴシック" charset="-128"/>
              </a:defRPr>
            </a:lvl5pPr>
            <a:lvl6pPr marL="457200" algn="l" rtl="0" fontAlgn="base">
              <a:spcBef>
                <a:spcPct val="0"/>
              </a:spcBef>
              <a:spcAft>
                <a:spcPct val="0"/>
              </a:spcAft>
              <a:defRPr sz="3200">
                <a:solidFill>
                  <a:srgbClr val="4AA0C4"/>
                </a:solidFill>
                <a:latin typeface="Helvetica" charset="0"/>
                <a:ea typeface="ＭＳ Ｐゴシック" charset="-128"/>
                <a:cs typeface="ＭＳ Ｐゴシック" charset="-128"/>
              </a:defRPr>
            </a:lvl6pPr>
            <a:lvl7pPr marL="914400" algn="l" rtl="0" fontAlgn="base">
              <a:spcBef>
                <a:spcPct val="0"/>
              </a:spcBef>
              <a:spcAft>
                <a:spcPct val="0"/>
              </a:spcAft>
              <a:defRPr sz="3200">
                <a:solidFill>
                  <a:srgbClr val="4AA0C4"/>
                </a:solidFill>
                <a:latin typeface="Helvetica" charset="0"/>
                <a:ea typeface="ＭＳ Ｐゴシック" charset="-128"/>
                <a:cs typeface="ＭＳ Ｐゴシック" charset="-128"/>
              </a:defRPr>
            </a:lvl7pPr>
            <a:lvl8pPr marL="1371600" algn="l" rtl="0" fontAlgn="base">
              <a:spcBef>
                <a:spcPct val="0"/>
              </a:spcBef>
              <a:spcAft>
                <a:spcPct val="0"/>
              </a:spcAft>
              <a:defRPr sz="3200">
                <a:solidFill>
                  <a:srgbClr val="4AA0C4"/>
                </a:solidFill>
                <a:latin typeface="Helvetica" charset="0"/>
                <a:ea typeface="ＭＳ Ｐゴシック" charset="-128"/>
                <a:cs typeface="ＭＳ Ｐゴシック" charset="-128"/>
              </a:defRPr>
            </a:lvl8pPr>
            <a:lvl9pPr marL="1828800" algn="l" rtl="0" fontAlgn="base">
              <a:spcBef>
                <a:spcPct val="0"/>
              </a:spcBef>
              <a:spcAft>
                <a:spcPct val="0"/>
              </a:spcAft>
              <a:defRPr sz="3200">
                <a:solidFill>
                  <a:srgbClr val="4AA0C4"/>
                </a:solidFill>
                <a:latin typeface="Helvetica" charset="0"/>
                <a:ea typeface="ＭＳ Ｐゴシック" charset="-128"/>
                <a:cs typeface="ＭＳ Ｐゴシック" charset="-128"/>
              </a:defRPr>
            </a:lvl9pPr>
          </a:lstStyle>
          <a:p>
            <a:pPr algn="ctr">
              <a:defRPr/>
            </a:pPr>
            <a:r>
              <a:rPr lang="en-US" sz="2400" b="1" dirty="0" smtClean="0">
                <a:solidFill>
                  <a:schemeClr val="accent6">
                    <a:lumMod val="75000"/>
                  </a:schemeClr>
                </a:solidFill>
                <a:latin typeface="HelveticaNeueLT Std Med"/>
              </a:rPr>
              <a:t/>
            </a:r>
            <a:br>
              <a:rPr lang="en-US" sz="2400" b="1" dirty="0" smtClean="0">
                <a:solidFill>
                  <a:schemeClr val="accent6">
                    <a:lumMod val="75000"/>
                  </a:schemeClr>
                </a:solidFill>
                <a:latin typeface="HelveticaNeueLT Std Med"/>
              </a:rPr>
            </a:br>
            <a:r>
              <a:rPr lang="en-US" sz="2400" b="1" u="sng" dirty="0" smtClean="0">
                <a:solidFill>
                  <a:srgbClr val="002060"/>
                </a:solidFill>
                <a:latin typeface="HelveticaNeueLT Std Med"/>
              </a:rPr>
              <a:t>Canadian Outlook</a:t>
            </a:r>
            <a:r>
              <a:rPr lang="en-US" sz="2400" b="1" dirty="0" smtClean="0">
                <a:solidFill>
                  <a:srgbClr val="002060"/>
                </a:solidFill>
                <a:latin typeface="HelveticaNeueLT Std Med"/>
              </a:rPr>
              <a:t>: Infrastructure Investment Requirement</a:t>
            </a:r>
            <a:br>
              <a:rPr lang="en-US" sz="2400" b="1" dirty="0" smtClean="0">
                <a:solidFill>
                  <a:srgbClr val="002060"/>
                </a:solidFill>
                <a:latin typeface="HelveticaNeueLT Std Med"/>
              </a:rPr>
            </a:br>
            <a:endParaRPr lang="en-CA" sz="2400" kern="0" dirty="0">
              <a:solidFill>
                <a:srgbClr val="002060"/>
              </a:solidFill>
              <a:latin typeface="HelveticaNeueLT Std Med"/>
            </a:endParaRPr>
          </a:p>
        </p:txBody>
      </p:sp>
    </p:spTree>
    <p:extLst>
      <p:ext uri="{BB962C8B-B14F-4D97-AF65-F5344CB8AC3E}">
        <p14:creationId xmlns:p14="http://schemas.microsoft.com/office/powerpoint/2010/main" val="127593573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388" y="457200"/>
            <a:ext cx="8964612" cy="838200"/>
          </a:xfrm>
        </p:spPr>
        <p:txBody>
          <a:bodyPr>
            <a:noAutofit/>
          </a:bodyPr>
          <a:lstStyle/>
          <a:p>
            <a:pPr algn="ctr">
              <a:defRPr/>
            </a:pPr>
            <a:r>
              <a:rPr lang="en-US" sz="2400" b="1" kern="1200" dirty="0">
                <a:solidFill>
                  <a:schemeClr val="accent6">
                    <a:lumMod val="75000"/>
                  </a:schemeClr>
                </a:solidFill>
                <a:latin typeface="HelveticaNeueLT Std Med"/>
              </a:rPr>
              <a:t/>
            </a:r>
            <a:br>
              <a:rPr lang="en-US" sz="2400" b="1" kern="1200" dirty="0">
                <a:solidFill>
                  <a:schemeClr val="accent6">
                    <a:lumMod val="75000"/>
                  </a:schemeClr>
                </a:solidFill>
                <a:latin typeface="HelveticaNeueLT Std Med"/>
              </a:rPr>
            </a:br>
            <a:r>
              <a:rPr lang="en-US" sz="2400" b="1" u="sng" kern="1200" dirty="0" smtClean="0">
                <a:solidFill>
                  <a:srgbClr val="002060"/>
                </a:solidFill>
                <a:latin typeface="HelveticaNeueLT Std Med"/>
              </a:rPr>
              <a:t>Canadian Outlook</a:t>
            </a:r>
            <a:r>
              <a:rPr lang="en-US" sz="2400" b="1" kern="1200" dirty="0" smtClean="0">
                <a:solidFill>
                  <a:srgbClr val="002060"/>
                </a:solidFill>
                <a:latin typeface="HelveticaNeueLT Std Med"/>
              </a:rPr>
              <a:t>: Generation Mix</a:t>
            </a:r>
            <a:r>
              <a:rPr lang="en-US" sz="2400" b="1" kern="1200" dirty="0">
                <a:solidFill>
                  <a:srgbClr val="002060"/>
                </a:solidFill>
                <a:latin typeface="HelveticaNeueLT Std Med"/>
              </a:rPr>
              <a:t/>
            </a:r>
            <a:br>
              <a:rPr lang="en-US" sz="2400" b="1" kern="1200" dirty="0">
                <a:solidFill>
                  <a:srgbClr val="002060"/>
                </a:solidFill>
                <a:latin typeface="HelveticaNeueLT Std Med"/>
              </a:rPr>
            </a:br>
            <a:endParaRPr lang="en-CA" sz="2400" dirty="0">
              <a:solidFill>
                <a:srgbClr val="002060"/>
              </a:solidFill>
              <a:latin typeface="HelveticaNeueLT Std Med"/>
            </a:endParaRPr>
          </a:p>
        </p:txBody>
      </p:sp>
      <p:sp>
        <p:nvSpPr>
          <p:cNvPr id="3" name="Content Placeholder 2"/>
          <p:cNvSpPr>
            <a:spLocks noGrp="1"/>
          </p:cNvSpPr>
          <p:nvPr>
            <p:ph idx="1"/>
          </p:nvPr>
        </p:nvSpPr>
        <p:spPr>
          <a:xfrm>
            <a:off x="0" y="1371600"/>
            <a:ext cx="9144000" cy="4763223"/>
          </a:xfrm>
        </p:spPr>
        <p:txBody>
          <a:bodyPr>
            <a:normAutofit fontScale="92500" lnSpcReduction="10000"/>
          </a:bodyPr>
          <a:lstStyle/>
          <a:p>
            <a:pPr>
              <a:buClr>
                <a:srgbClr val="92D050"/>
              </a:buClr>
              <a:buFont typeface="Wingdings" pitchFamily="2" charset="2"/>
              <a:buChar char="q"/>
              <a:defRPr/>
            </a:pPr>
            <a:r>
              <a:rPr lang="en-US" sz="1800" b="1" dirty="0" smtClean="0">
                <a:latin typeface="Arial" panose="020B0604020202020204" pitchFamily="34" charset="0"/>
                <a:cs typeface="Arial" panose="020B0604020202020204" pitchFamily="34" charset="0"/>
              </a:rPr>
              <a:t>Hydropower will continue to play a significant role. Some </a:t>
            </a:r>
            <a:r>
              <a:rPr lang="en-US" sz="1800" b="1" dirty="0">
                <a:latin typeface="Arial" panose="020B0604020202020204" pitchFamily="34" charset="0"/>
                <a:cs typeface="Arial" panose="020B0604020202020204" pitchFamily="34" charset="0"/>
              </a:rPr>
              <a:t>of the existing hydro </a:t>
            </a:r>
            <a:r>
              <a:rPr lang="en-US" sz="1800" b="1" dirty="0" smtClean="0">
                <a:latin typeface="Arial" panose="020B0604020202020204" pitchFamily="34" charset="0"/>
                <a:cs typeface="Arial" panose="020B0604020202020204" pitchFamily="34" charset="0"/>
              </a:rPr>
              <a:t>projects </a:t>
            </a:r>
            <a:r>
              <a:rPr lang="en-US" sz="1800" b="1" dirty="0">
                <a:latin typeface="Arial" panose="020B0604020202020204" pitchFamily="34" charset="0"/>
                <a:cs typeface="Arial" panose="020B0604020202020204" pitchFamily="34" charset="0"/>
              </a:rPr>
              <a:t>include: </a:t>
            </a:r>
            <a:endParaRPr lang="en-US" sz="1800" b="1" dirty="0" smtClean="0">
              <a:latin typeface="Arial" panose="020B0604020202020204" pitchFamily="34" charset="0"/>
              <a:cs typeface="Arial" panose="020B0604020202020204" pitchFamily="34" charset="0"/>
            </a:endParaRPr>
          </a:p>
          <a:p>
            <a:pPr>
              <a:buFont typeface="Wingdings" pitchFamily="2" charset="2"/>
              <a:buChar char="q"/>
              <a:defRPr/>
            </a:pPr>
            <a:endParaRPr lang="en-US" sz="1600" b="1" dirty="0" smtClean="0">
              <a:latin typeface="Arial" panose="020B0604020202020204" pitchFamily="34" charset="0"/>
              <a:cs typeface="Arial" panose="020B0604020202020204" pitchFamily="34" charset="0"/>
            </a:endParaRPr>
          </a:p>
          <a:p>
            <a:pPr lvl="1">
              <a:buClr>
                <a:srgbClr val="92D050"/>
              </a:buClr>
              <a:buFont typeface="Arial" panose="020B0604020202020204" pitchFamily="34" charset="0"/>
              <a:buChar char="•"/>
              <a:defRPr/>
            </a:pPr>
            <a:r>
              <a:rPr lang="en-US" sz="1600" dirty="0" smtClean="0">
                <a:latin typeface="Arial" panose="020B0604020202020204" pitchFamily="34" charset="0"/>
                <a:cs typeface="Arial" panose="020B0604020202020204" pitchFamily="34" charset="0"/>
              </a:rPr>
              <a:t>1,100</a:t>
            </a:r>
            <a:r>
              <a:rPr lang="en-US" sz="1600" dirty="0" smtClean="0">
                <a:latin typeface="Arial" panose="020B0604020202020204" pitchFamily="34" charset="0"/>
                <a:cs typeface="Arial" panose="020B0604020202020204" pitchFamily="34" charset="0"/>
              </a:rPr>
              <a:t>-megawatt </a:t>
            </a:r>
            <a:r>
              <a:rPr lang="en-US" sz="1600" dirty="0">
                <a:latin typeface="Arial" panose="020B0604020202020204" pitchFamily="34" charset="0"/>
                <a:cs typeface="Arial" panose="020B0604020202020204" pitchFamily="34" charset="0"/>
              </a:rPr>
              <a:t>Peace River Site C facility in British </a:t>
            </a:r>
            <a:r>
              <a:rPr lang="en-US" sz="1600" dirty="0" smtClean="0">
                <a:latin typeface="Arial" panose="020B0604020202020204" pitchFamily="34" charset="0"/>
                <a:cs typeface="Arial" panose="020B0604020202020204" pitchFamily="34" charset="0"/>
              </a:rPr>
              <a:t>Columbia </a:t>
            </a:r>
          </a:p>
          <a:p>
            <a:pPr lvl="1">
              <a:buClr>
                <a:srgbClr val="92D050"/>
              </a:buClr>
              <a:buFont typeface="Arial" panose="020B0604020202020204" pitchFamily="34" charset="0"/>
              <a:buChar char="•"/>
              <a:defRPr/>
            </a:pPr>
            <a:r>
              <a:rPr lang="en-CA" sz="1600" dirty="0">
                <a:latin typeface="Arial" panose="020B0604020202020204" pitchFamily="34" charset="0"/>
                <a:cs typeface="Arial" panose="020B0604020202020204" pitchFamily="34" charset="0"/>
              </a:rPr>
              <a:t>695-megawatt Keeyask Generation Project </a:t>
            </a:r>
            <a:r>
              <a:rPr lang="en-CA" sz="1600" dirty="0" smtClean="0">
                <a:latin typeface="Arial" panose="020B0604020202020204" pitchFamily="34" charset="0"/>
                <a:cs typeface="Arial" panose="020B0604020202020204" pitchFamily="34" charset="0"/>
              </a:rPr>
              <a:t>in Manitoba </a:t>
            </a:r>
            <a:endParaRPr lang="en-CA" sz="1600" dirty="0" smtClean="0">
              <a:latin typeface="Arial" panose="020B0604020202020204" pitchFamily="34" charset="0"/>
              <a:cs typeface="Arial" panose="020B0604020202020204" pitchFamily="34" charset="0"/>
            </a:endParaRPr>
          </a:p>
          <a:p>
            <a:pPr lvl="1">
              <a:buClr>
                <a:srgbClr val="92D050"/>
              </a:buClr>
              <a:buFont typeface="Arial" panose="020B0604020202020204" pitchFamily="34" charset="0"/>
              <a:buChar char="•"/>
              <a:defRPr/>
            </a:pPr>
            <a:r>
              <a:rPr lang="en-US" sz="1600" dirty="0" smtClean="0">
                <a:latin typeface="Arial" panose="020B0604020202020204" pitchFamily="34" charset="0"/>
                <a:cs typeface="Arial" panose="020B0604020202020204" pitchFamily="34" charset="0"/>
              </a:rPr>
              <a:t>3,074-megawatt—824 MW Muskrat </a:t>
            </a:r>
            <a:r>
              <a:rPr lang="en-US" sz="1600" dirty="0" smtClean="0">
                <a:latin typeface="Arial" panose="020B0604020202020204" pitchFamily="34" charset="0"/>
                <a:cs typeface="Arial" panose="020B0604020202020204" pitchFamily="34" charset="0"/>
              </a:rPr>
              <a:t>Falls (phase I) and 2,250 MW Gull Island (phase II)—Lower </a:t>
            </a:r>
            <a:r>
              <a:rPr lang="en-US" sz="1600" dirty="0" smtClean="0">
                <a:latin typeface="Arial" panose="020B0604020202020204" pitchFamily="34" charset="0"/>
                <a:cs typeface="Arial" panose="020B0604020202020204" pitchFamily="34" charset="0"/>
              </a:rPr>
              <a:t>Churchill </a:t>
            </a:r>
            <a:r>
              <a:rPr lang="en-US" sz="1600" dirty="0" smtClean="0">
                <a:latin typeface="Arial" panose="020B0604020202020204" pitchFamily="34" charset="0"/>
                <a:cs typeface="Arial" panose="020B0604020202020204" pitchFamily="34" charset="0"/>
              </a:rPr>
              <a:t>generation </a:t>
            </a:r>
            <a:r>
              <a:rPr lang="en-US" sz="1600" dirty="0">
                <a:latin typeface="Arial" panose="020B0604020202020204" pitchFamily="34" charset="0"/>
                <a:cs typeface="Arial" panose="020B0604020202020204" pitchFamily="34" charset="0"/>
              </a:rPr>
              <a:t>project in </a:t>
            </a:r>
            <a:r>
              <a:rPr lang="en-US" sz="1600" dirty="0" smtClean="0">
                <a:latin typeface="Arial" panose="020B0604020202020204" pitchFamily="34" charset="0"/>
                <a:cs typeface="Arial" panose="020B0604020202020204" pitchFamily="34" charset="0"/>
              </a:rPr>
              <a:t>Labrador, </a:t>
            </a:r>
            <a:r>
              <a:rPr lang="en-US" sz="1600" dirty="0" smtClean="0">
                <a:latin typeface="Arial" panose="020B0604020202020204" pitchFamily="34" charset="0"/>
                <a:cs typeface="Arial" panose="020B0604020202020204" pitchFamily="34" charset="0"/>
              </a:rPr>
              <a:t>Newfoundland </a:t>
            </a:r>
            <a:endParaRPr lang="en-US" sz="1600" dirty="0" smtClean="0">
              <a:latin typeface="Arial" panose="020B0604020202020204" pitchFamily="34" charset="0"/>
              <a:cs typeface="Arial" panose="020B0604020202020204" pitchFamily="34" charset="0"/>
            </a:endParaRPr>
          </a:p>
          <a:p>
            <a:pPr>
              <a:defRPr/>
            </a:pPr>
            <a:endParaRPr lang="en-US" sz="1500" b="1" dirty="0" smtClean="0">
              <a:latin typeface="Arial" panose="020B0604020202020204" pitchFamily="34" charset="0"/>
              <a:cs typeface="Arial" panose="020B0604020202020204" pitchFamily="34" charset="0"/>
            </a:endParaRPr>
          </a:p>
          <a:p>
            <a:pPr>
              <a:buClr>
                <a:srgbClr val="92D050"/>
              </a:buClr>
              <a:buFont typeface="Wingdings" pitchFamily="2" charset="2"/>
              <a:buChar char="q"/>
              <a:defRPr/>
            </a:pPr>
            <a:r>
              <a:rPr lang="en-US" sz="1800" b="1" dirty="0" smtClean="0">
                <a:latin typeface="Arial" panose="020B0604020202020204" pitchFamily="34" charset="0"/>
                <a:cs typeface="Arial" panose="020B0604020202020204" pitchFamily="34" charset="0"/>
              </a:rPr>
              <a:t>Renewable generation will be an integral part of the future supply mix</a:t>
            </a:r>
          </a:p>
          <a:p>
            <a:pPr>
              <a:buFont typeface="Wingdings" pitchFamily="2" charset="2"/>
              <a:buChar char="q"/>
              <a:defRPr/>
            </a:pPr>
            <a:endParaRPr lang="en-US" sz="1600" b="1" dirty="0" smtClean="0">
              <a:latin typeface="Arial" panose="020B0604020202020204" pitchFamily="34" charset="0"/>
              <a:cs typeface="Arial" panose="020B0604020202020204" pitchFamily="34" charset="0"/>
            </a:endParaRPr>
          </a:p>
          <a:p>
            <a:pPr lvl="1">
              <a:buClr>
                <a:srgbClr val="92D050"/>
              </a:buClr>
              <a:buFont typeface="Arial" panose="020B0604020202020204" pitchFamily="34" charset="0"/>
              <a:buChar char="•"/>
              <a:defRPr/>
            </a:pPr>
            <a:r>
              <a:rPr lang="en-US" sz="1600" dirty="0">
                <a:latin typeface="Arial" panose="020B0604020202020204" pitchFamily="34" charset="0"/>
                <a:cs typeface="Arial" panose="020B0604020202020204" pitchFamily="34" charset="0"/>
              </a:rPr>
              <a:t>The National Energy Board (NEB) projects wind capacity to grow to 16,400 megawatts by </a:t>
            </a:r>
            <a:r>
              <a:rPr lang="en-US" sz="1600" dirty="0" smtClean="0">
                <a:latin typeface="Arial" panose="020B0604020202020204" pitchFamily="34" charset="0"/>
                <a:cs typeface="Arial" panose="020B0604020202020204" pitchFamily="34" charset="0"/>
              </a:rPr>
              <a:t>2035</a:t>
            </a:r>
            <a:endParaRPr lang="en-US" sz="1600" dirty="0" smtClean="0">
              <a:latin typeface="Arial" panose="020B0604020202020204" pitchFamily="34" charset="0"/>
              <a:cs typeface="Arial" panose="020B0604020202020204" pitchFamily="34" charset="0"/>
            </a:endParaRPr>
          </a:p>
          <a:p>
            <a:pPr lvl="1">
              <a:buClr>
                <a:srgbClr val="92D050"/>
              </a:buClr>
              <a:buFont typeface="Arial" panose="020B0604020202020204" pitchFamily="34" charset="0"/>
              <a:buChar char="•"/>
              <a:defRPr/>
            </a:pPr>
            <a:r>
              <a:rPr lang="en-US" sz="1600" dirty="0" smtClean="0">
                <a:latin typeface="Arial" panose="020B0604020202020204" pitchFamily="34" charset="0"/>
                <a:cs typeface="Arial" panose="020B0604020202020204" pitchFamily="34" charset="0"/>
              </a:rPr>
              <a:t>Wind energy targets in Quebec (4,000 </a:t>
            </a:r>
            <a:r>
              <a:rPr lang="en-US" sz="1600" dirty="0">
                <a:latin typeface="Arial" panose="020B0604020202020204" pitchFamily="34" charset="0"/>
                <a:cs typeface="Arial" panose="020B0604020202020204" pitchFamily="34" charset="0"/>
              </a:rPr>
              <a:t>MW by </a:t>
            </a:r>
            <a:r>
              <a:rPr lang="en-US" sz="1600" dirty="0" smtClean="0">
                <a:latin typeface="Arial" panose="020B0604020202020204" pitchFamily="34" charset="0"/>
                <a:cs typeface="Arial" panose="020B0604020202020204" pitchFamily="34" charset="0"/>
              </a:rPr>
              <a:t>2015) and Manitoba (1,000 MW by </a:t>
            </a:r>
            <a:r>
              <a:rPr lang="en-US" sz="1600" dirty="0" smtClean="0">
                <a:latin typeface="Arial" panose="020B0604020202020204" pitchFamily="34" charset="0"/>
                <a:cs typeface="Arial" panose="020B0604020202020204" pitchFamily="34" charset="0"/>
              </a:rPr>
              <a:t>2016))—Manitoba </a:t>
            </a:r>
            <a:r>
              <a:rPr lang="en-US" sz="1600" dirty="0">
                <a:latin typeface="Arial" panose="020B0604020202020204" pitchFamily="34" charset="0"/>
                <a:cs typeface="Arial" panose="020B0604020202020204" pitchFamily="34" charset="0"/>
              </a:rPr>
              <a:t>t</a:t>
            </a:r>
            <a:r>
              <a:rPr lang="en-US" sz="1600" dirty="0" smtClean="0">
                <a:latin typeface="Arial" panose="020B0604020202020204" pitchFamily="34" charset="0"/>
                <a:cs typeface="Arial" panose="020B0604020202020204" pitchFamily="34" charset="0"/>
              </a:rPr>
              <a:t>arget is not likely to be met</a:t>
            </a:r>
          </a:p>
          <a:p>
            <a:pPr lvl="1">
              <a:buClr>
                <a:srgbClr val="92D050"/>
              </a:buClr>
              <a:buFont typeface="Arial" panose="020B0604020202020204" pitchFamily="34" charset="0"/>
              <a:buChar char="•"/>
              <a:defRPr/>
            </a:pPr>
            <a:r>
              <a:rPr lang="en-US" sz="1600" dirty="0" smtClean="0">
                <a:latin typeface="Arial" panose="020B0604020202020204" pitchFamily="34" charset="0"/>
                <a:cs typeface="Arial" panose="020B0604020202020204" pitchFamily="34" charset="0"/>
              </a:rPr>
              <a:t>Ontario is aiming for 7,500 MW of wind by 2018 through its Feed-in-Tariff program </a:t>
            </a:r>
            <a:endParaRPr lang="en-US" sz="1600" dirty="0" smtClean="0">
              <a:latin typeface="Arial" panose="020B0604020202020204" pitchFamily="34" charset="0"/>
              <a:cs typeface="Arial" panose="020B0604020202020204" pitchFamily="34" charset="0"/>
            </a:endParaRPr>
          </a:p>
          <a:p>
            <a:pPr lvl="1">
              <a:buClr>
                <a:srgbClr val="92D050"/>
              </a:buClr>
              <a:buFont typeface="Arial" panose="020B0604020202020204" pitchFamily="34" charset="0"/>
              <a:buChar char="•"/>
              <a:defRPr/>
            </a:pPr>
            <a:r>
              <a:rPr lang="en-US" sz="1600" dirty="0" smtClean="0">
                <a:latin typeface="Arial" panose="020B0604020202020204" pitchFamily="34" charset="0"/>
                <a:cs typeface="Arial" panose="020B0604020202020204" pitchFamily="34" charset="0"/>
              </a:rPr>
              <a:t>Nova Scotia has a Renewable </a:t>
            </a:r>
            <a:r>
              <a:rPr lang="en-US" sz="1600" dirty="0">
                <a:latin typeface="Arial" panose="020B0604020202020204" pitchFamily="34" charset="0"/>
                <a:cs typeface="Arial" panose="020B0604020202020204" pitchFamily="34" charset="0"/>
              </a:rPr>
              <a:t>Energy </a:t>
            </a:r>
            <a:r>
              <a:rPr lang="en-US" sz="1600" dirty="0" smtClean="0">
                <a:latin typeface="Arial" panose="020B0604020202020204" pitchFamily="34" charset="0"/>
                <a:cs typeface="Arial" panose="020B0604020202020204" pitchFamily="34" charset="0"/>
              </a:rPr>
              <a:t>Standard </a:t>
            </a:r>
            <a:r>
              <a:rPr lang="en-US" sz="1600" dirty="0">
                <a:latin typeface="Arial" panose="020B0604020202020204" pitchFamily="34" charset="0"/>
                <a:cs typeface="Arial" panose="020B0604020202020204" pitchFamily="34" charset="0"/>
              </a:rPr>
              <a:t>(RES</a:t>
            </a:r>
            <a:r>
              <a:rPr lang="en-US" sz="1600" dirty="0" smtClean="0">
                <a:latin typeface="Arial" panose="020B0604020202020204" pitchFamily="34" charset="0"/>
                <a:cs typeface="Arial" panose="020B0604020202020204" pitchFamily="34" charset="0"/>
              </a:rPr>
              <a:t>) with a goal of achieving 40 percent of its electricity requirements through renewable energy sources by 2020</a:t>
            </a:r>
          </a:p>
          <a:p>
            <a:pPr lvl="1">
              <a:buClr>
                <a:srgbClr val="92D050"/>
              </a:buClr>
              <a:buFont typeface="Arial" panose="020B0604020202020204" pitchFamily="34" charset="0"/>
              <a:buChar char="•"/>
              <a:defRPr/>
            </a:pPr>
            <a:r>
              <a:rPr lang="en-US" sz="1600" dirty="0" smtClean="0">
                <a:latin typeface="Arial" panose="020B0604020202020204" pitchFamily="34" charset="0"/>
                <a:cs typeface="Arial" panose="020B0604020202020204" pitchFamily="34" charset="0"/>
              </a:rPr>
              <a:t>Similar targets and policies in other provinces (BC, Alberta, Saskatchewan, New Brunswick and Prince Edward Island) </a:t>
            </a:r>
          </a:p>
          <a:p>
            <a:pPr lvl="1">
              <a:buClr>
                <a:srgbClr val="92D050"/>
              </a:buClr>
              <a:buFont typeface="Arial" panose="020B0604020202020204" pitchFamily="34" charset="0"/>
              <a:buChar char="•"/>
              <a:defRPr/>
            </a:pPr>
            <a:endParaRPr lang="en-US" sz="1500" dirty="0">
              <a:latin typeface="Arial" panose="020B0604020202020204" pitchFamily="34" charset="0"/>
              <a:cs typeface="Arial" panose="020B0604020202020204" pitchFamily="34" charset="0"/>
            </a:endParaRPr>
          </a:p>
          <a:p>
            <a:pPr lvl="1">
              <a:defRPr/>
            </a:pPr>
            <a:endParaRPr lang="en-US" sz="1400" dirty="0" smtClean="0"/>
          </a:p>
          <a:p>
            <a:pPr lvl="1">
              <a:defRPr/>
            </a:pPr>
            <a:endParaRPr lang="en-US" sz="1400" dirty="0" smtClean="0"/>
          </a:p>
          <a:p>
            <a:pPr lvl="1">
              <a:defRPr/>
            </a:pPr>
            <a:endParaRPr lang="en-US" sz="1400" dirty="0" smtClean="0"/>
          </a:p>
          <a:p>
            <a:pPr lvl="1">
              <a:defRPr/>
            </a:pPr>
            <a:endParaRPr lang="en-US" sz="1400" dirty="0" smtClean="0"/>
          </a:p>
          <a:p>
            <a:pPr marL="457200" lvl="1" indent="0">
              <a:buFont typeface="Times" pitchFamily="18" charset="0"/>
              <a:buNone/>
              <a:defRPr/>
            </a:pPr>
            <a:endParaRPr lang="en-CA" sz="1400" dirty="0"/>
          </a:p>
        </p:txBody>
      </p:sp>
      <p:sp>
        <p:nvSpPr>
          <p:cNvPr id="26628"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8CC63F"/>
              </a:buClr>
              <a:buFont typeface="Wingdings" pitchFamily="2" charset="2"/>
              <a:buChar char="§"/>
              <a:defRPr sz="3200">
                <a:solidFill>
                  <a:schemeClr val="tx1"/>
                </a:solidFill>
                <a:latin typeface="Helvetica" charset="0"/>
                <a:ea typeface="ＭＳ Ｐゴシック" pitchFamily="34" charset="-128"/>
              </a:defRPr>
            </a:lvl1pPr>
            <a:lvl2pPr marL="742950" indent="-285750">
              <a:spcBef>
                <a:spcPct val="20000"/>
              </a:spcBef>
              <a:buClr>
                <a:srgbClr val="8CC63F"/>
              </a:buClr>
              <a:buFont typeface="Times" pitchFamily="18" charset="0"/>
              <a:buChar char="•"/>
              <a:defRPr sz="2800">
                <a:solidFill>
                  <a:schemeClr val="tx1"/>
                </a:solidFill>
                <a:latin typeface="Helvetica" charset="0"/>
                <a:ea typeface="ＭＳ Ｐゴシック" pitchFamily="34" charset="-128"/>
              </a:defRPr>
            </a:lvl2pPr>
            <a:lvl3pPr marL="1143000" indent="-228600">
              <a:spcBef>
                <a:spcPct val="20000"/>
              </a:spcBef>
              <a:buClr>
                <a:srgbClr val="8CC63F"/>
              </a:buClr>
              <a:buFont typeface="Wingdings" pitchFamily="2" charset="2"/>
              <a:buChar char="§"/>
              <a:defRPr sz="2400">
                <a:solidFill>
                  <a:schemeClr val="tx1"/>
                </a:solidFill>
                <a:latin typeface="Helvetica" charset="0"/>
                <a:ea typeface="ＭＳ Ｐゴシック" pitchFamily="34" charset="-128"/>
              </a:defRPr>
            </a:lvl3pPr>
            <a:lvl4pPr marL="1600200" indent="-228600">
              <a:spcBef>
                <a:spcPct val="20000"/>
              </a:spcBef>
              <a:buClr>
                <a:srgbClr val="8CC63F"/>
              </a:buClr>
              <a:buFont typeface="Times" pitchFamily="18" charset="0"/>
              <a:buChar char="•"/>
              <a:defRPr sz="2000">
                <a:solidFill>
                  <a:schemeClr val="tx1"/>
                </a:solidFill>
                <a:latin typeface="Helvetica" charset="0"/>
                <a:ea typeface="ＭＳ Ｐゴシック" pitchFamily="34" charset="-128"/>
              </a:defRPr>
            </a:lvl4pPr>
            <a:lvl5pPr marL="2057400" indent="-228600">
              <a:spcBef>
                <a:spcPct val="20000"/>
              </a:spcBef>
              <a:buClr>
                <a:srgbClr val="8CC63F"/>
              </a:buClr>
              <a:buFont typeface="Wingdings" pitchFamily="2" charset="2"/>
              <a:buChar char="§"/>
              <a:defRPr sz="2000">
                <a:solidFill>
                  <a:schemeClr val="tx1"/>
                </a:solidFill>
                <a:latin typeface="Helvetica" charset="0"/>
                <a:ea typeface="ＭＳ Ｐゴシック" pitchFamily="34" charset="-128"/>
              </a:defRPr>
            </a:lvl5pPr>
            <a:lvl6pPr marL="2514600" indent="-228600" eaLnBrk="0" fontAlgn="base" hangingPunct="0">
              <a:spcBef>
                <a:spcPct val="20000"/>
              </a:spcBef>
              <a:spcAft>
                <a:spcPct val="0"/>
              </a:spcAft>
              <a:buClr>
                <a:srgbClr val="8CC63F"/>
              </a:buClr>
              <a:buFont typeface="Wingdings" pitchFamily="2" charset="2"/>
              <a:buChar char="§"/>
              <a:defRPr sz="2000">
                <a:solidFill>
                  <a:schemeClr val="tx1"/>
                </a:solidFill>
                <a:latin typeface="Helvetica" charset="0"/>
                <a:ea typeface="ＭＳ Ｐゴシック" pitchFamily="34" charset="-128"/>
              </a:defRPr>
            </a:lvl6pPr>
            <a:lvl7pPr marL="2971800" indent="-228600" eaLnBrk="0" fontAlgn="base" hangingPunct="0">
              <a:spcBef>
                <a:spcPct val="20000"/>
              </a:spcBef>
              <a:spcAft>
                <a:spcPct val="0"/>
              </a:spcAft>
              <a:buClr>
                <a:srgbClr val="8CC63F"/>
              </a:buClr>
              <a:buFont typeface="Wingdings" pitchFamily="2" charset="2"/>
              <a:buChar char="§"/>
              <a:defRPr sz="2000">
                <a:solidFill>
                  <a:schemeClr val="tx1"/>
                </a:solidFill>
                <a:latin typeface="Helvetica" charset="0"/>
                <a:ea typeface="ＭＳ Ｐゴシック" pitchFamily="34" charset="-128"/>
              </a:defRPr>
            </a:lvl7pPr>
            <a:lvl8pPr marL="3429000" indent="-228600" eaLnBrk="0" fontAlgn="base" hangingPunct="0">
              <a:spcBef>
                <a:spcPct val="20000"/>
              </a:spcBef>
              <a:spcAft>
                <a:spcPct val="0"/>
              </a:spcAft>
              <a:buClr>
                <a:srgbClr val="8CC63F"/>
              </a:buClr>
              <a:buFont typeface="Wingdings" pitchFamily="2" charset="2"/>
              <a:buChar char="§"/>
              <a:defRPr sz="2000">
                <a:solidFill>
                  <a:schemeClr val="tx1"/>
                </a:solidFill>
                <a:latin typeface="Helvetica" charset="0"/>
                <a:ea typeface="ＭＳ Ｐゴシック" pitchFamily="34" charset="-128"/>
              </a:defRPr>
            </a:lvl8pPr>
            <a:lvl9pPr marL="3886200" indent="-228600" eaLnBrk="0" fontAlgn="base" hangingPunct="0">
              <a:spcBef>
                <a:spcPct val="20000"/>
              </a:spcBef>
              <a:spcAft>
                <a:spcPct val="0"/>
              </a:spcAft>
              <a:buClr>
                <a:srgbClr val="8CC63F"/>
              </a:buClr>
              <a:buFont typeface="Wingdings" pitchFamily="2" charset="2"/>
              <a:buChar char="§"/>
              <a:defRPr sz="2000">
                <a:solidFill>
                  <a:schemeClr val="tx1"/>
                </a:solidFill>
                <a:latin typeface="Helvetica" charset="0"/>
                <a:ea typeface="ＭＳ Ｐゴシック" pitchFamily="34" charset="-128"/>
              </a:defRPr>
            </a:lvl9pPr>
          </a:lstStyle>
          <a:p>
            <a:pPr>
              <a:spcBef>
                <a:spcPct val="0"/>
              </a:spcBef>
              <a:buClrTx/>
              <a:buFontTx/>
              <a:buNone/>
            </a:pPr>
            <a:fld id="{BE8ACF15-9885-4320-AE5C-76E3EBA29796}" type="slidenum">
              <a:rPr lang="en-CA" altLang="en-US" sz="900">
                <a:solidFill>
                  <a:srgbClr val="005595"/>
                </a:solidFill>
              </a:rPr>
              <a:pPr>
                <a:spcBef>
                  <a:spcPct val="0"/>
                </a:spcBef>
                <a:buClrTx/>
                <a:buFontTx/>
                <a:buNone/>
              </a:pPr>
              <a:t>7</a:t>
            </a:fld>
            <a:endParaRPr lang="en-CA" altLang="en-US" sz="1400" b="0">
              <a:solidFill>
                <a:srgbClr val="005595"/>
              </a:solidFill>
            </a:endParaRPr>
          </a:p>
        </p:txBody>
      </p:sp>
      <p:sp>
        <p:nvSpPr>
          <p:cNvPr id="26629" name="TextBox 4"/>
          <p:cNvSpPr txBox="1">
            <a:spLocks noChangeArrowheads="1"/>
          </p:cNvSpPr>
          <p:nvPr/>
        </p:nvSpPr>
        <p:spPr bwMode="auto">
          <a:xfrm>
            <a:off x="2209800" y="6134822"/>
            <a:ext cx="4951997"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8CC63F"/>
              </a:buClr>
              <a:buFont typeface="Wingdings" pitchFamily="2" charset="2"/>
              <a:buChar char="§"/>
              <a:defRPr sz="3200">
                <a:solidFill>
                  <a:schemeClr val="tx1"/>
                </a:solidFill>
                <a:latin typeface="Helvetica" charset="0"/>
                <a:ea typeface="ＭＳ Ｐゴシック" pitchFamily="34" charset="-128"/>
              </a:defRPr>
            </a:lvl1pPr>
            <a:lvl2pPr marL="742950" indent="-285750">
              <a:spcBef>
                <a:spcPct val="20000"/>
              </a:spcBef>
              <a:buClr>
                <a:srgbClr val="8CC63F"/>
              </a:buClr>
              <a:buFont typeface="Times" pitchFamily="18" charset="0"/>
              <a:buChar char="•"/>
              <a:defRPr sz="2800">
                <a:solidFill>
                  <a:schemeClr val="tx1"/>
                </a:solidFill>
                <a:latin typeface="Helvetica" charset="0"/>
                <a:ea typeface="ＭＳ Ｐゴシック" pitchFamily="34" charset="-128"/>
              </a:defRPr>
            </a:lvl2pPr>
            <a:lvl3pPr marL="1143000" indent="-228600">
              <a:spcBef>
                <a:spcPct val="20000"/>
              </a:spcBef>
              <a:buClr>
                <a:srgbClr val="8CC63F"/>
              </a:buClr>
              <a:buFont typeface="Wingdings" pitchFamily="2" charset="2"/>
              <a:buChar char="§"/>
              <a:defRPr sz="2400">
                <a:solidFill>
                  <a:schemeClr val="tx1"/>
                </a:solidFill>
                <a:latin typeface="Helvetica" charset="0"/>
                <a:ea typeface="ＭＳ Ｐゴシック" pitchFamily="34" charset="-128"/>
              </a:defRPr>
            </a:lvl3pPr>
            <a:lvl4pPr marL="1600200" indent="-228600">
              <a:spcBef>
                <a:spcPct val="20000"/>
              </a:spcBef>
              <a:buClr>
                <a:srgbClr val="8CC63F"/>
              </a:buClr>
              <a:buFont typeface="Times" pitchFamily="18" charset="0"/>
              <a:buChar char="•"/>
              <a:defRPr sz="2000">
                <a:solidFill>
                  <a:schemeClr val="tx1"/>
                </a:solidFill>
                <a:latin typeface="Helvetica" charset="0"/>
                <a:ea typeface="ＭＳ Ｐゴシック" pitchFamily="34" charset="-128"/>
              </a:defRPr>
            </a:lvl4pPr>
            <a:lvl5pPr marL="2057400" indent="-228600">
              <a:spcBef>
                <a:spcPct val="20000"/>
              </a:spcBef>
              <a:buClr>
                <a:srgbClr val="8CC63F"/>
              </a:buClr>
              <a:buFont typeface="Wingdings" pitchFamily="2" charset="2"/>
              <a:buChar char="§"/>
              <a:defRPr sz="2000">
                <a:solidFill>
                  <a:schemeClr val="tx1"/>
                </a:solidFill>
                <a:latin typeface="Helvetica" charset="0"/>
                <a:ea typeface="ＭＳ Ｐゴシック" pitchFamily="34" charset="-128"/>
              </a:defRPr>
            </a:lvl5pPr>
            <a:lvl6pPr marL="2514600" indent="-228600" eaLnBrk="0" fontAlgn="base" hangingPunct="0">
              <a:spcBef>
                <a:spcPct val="20000"/>
              </a:spcBef>
              <a:spcAft>
                <a:spcPct val="0"/>
              </a:spcAft>
              <a:buClr>
                <a:srgbClr val="8CC63F"/>
              </a:buClr>
              <a:buFont typeface="Wingdings" pitchFamily="2" charset="2"/>
              <a:buChar char="§"/>
              <a:defRPr sz="2000">
                <a:solidFill>
                  <a:schemeClr val="tx1"/>
                </a:solidFill>
                <a:latin typeface="Helvetica" charset="0"/>
                <a:ea typeface="ＭＳ Ｐゴシック" pitchFamily="34" charset="-128"/>
              </a:defRPr>
            </a:lvl6pPr>
            <a:lvl7pPr marL="2971800" indent="-228600" eaLnBrk="0" fontAlgn="base" hangingPunct="0">
              <a:spcBef>
                <a:spcPct val="20000"/>
              </a:spcBef>
              <a:spcAft>
                <a:spcPct val="0"/>
              </a:spcAft>
              <a:buClr>
                <a:srgbClr val="8CC63F"/>
              </a:buClr>
              <a:buFont typeface="Wingdings" pitchFamily="2" charset="2"/>
              <a:buChar char="§"/>
              <a:defRPr sz="2000">
                <a:solidFill>
                  <a:schemeClr val="tx1"/>
                </a:solidFill>
                <a:latin typeface="Helvetica" charset="0"/>
                <a:ea typeface="ＭＳ Ｐゴシック" pitchFamily="34" charset="-128"/>
              </a:defRPr>
            </a:lvl7pPr>
            <a:lvl8pPr marL="3429000" indent="-228600" eaLnBrk="0" fontAlgn="base" hangingPunct="0">
              <a:spcBef>
                <a:spcPct val="20000"/>
              </a:spcBef>
              <a:spcAft>
                <a:spcPct val="0"/>
              </a:spcAft>
              <a:buClr>
                <a:srgbClr val="8CC63F"/>
              </a:buClr>
              <a:buFont typeface="Wingdings" pitchFamily="2" charset="2"/>
              <a:buChar char="§"/>
              <a:defRPr sz="2000">
                <a:solidFill>
                  <a:schemeClr val="tx1"/>
                </a:solidFill>
                <a:latin typeface="Helvetica" charset="0"/>
                <a:ea typeface="ＭＳ Ｐゴシック" pitchFamily="34" charset="-128"/>
              </a:defRPr>
            </a:lvl8pPr>
            <a:lvl9pPr marL="3886200" indent="-228600" eaLnBrk="0" fontAlgn="base" hangingPunct="0">
              <a:spcBef>
                <a:spcPct val="20000"/>
              </a:spcBef>
              <a:spcAft>
                <a:spcPct val="0"/>
              </a:spcAft>
              <a:buClr>
                <a:srgbClr val="8CC63F"/>
              </a:buClr>
              <a:buFont typeface="Wingdings" pitchFamily="2" charset="2"/>
              <a:buChar char="§"/>
              <a:defRPr sz="2000">
                <a:solidFill>
                  <a:schemeClr val="tx1"/>
                </a:solidFill>
                <a:latin typeface="Helvetica" charset="0"/>
                <a:ea typeface="ＭＳ Ｐゴシック" pitchFamily="34" charset="-128"/>
              </a:defRPr>
            </a:lvl9pPr>
          </a:lstStyle>
          <a:p>
            <a:pPr>
              <a:spcBef>
                <a:spcPct val="0"/>
              </a:spcBef>
              <a:buClrTx/>
              <a:buFontTx/>
              <a:buNone/>
            </a:pPr>
            <a:r>
              <a:rPr lang="en-US" altLang="en-US" sz="1000" dirty="0">
                <a:latin typeface="Arial" pitchFamily="34" charset="0"/>
              </a:rPr>
              <a:t>Sources: </a:t>
            </a:r>
            <a:r>
              <a:rPr lang="en-US" altLang="en-US" sz="1000" dirty="0" smtClean="0">
                <a:latin typeface="Arial" pitchFamily="34" charset="0"/>
              </a:rPr>
              <a:t>CEA, CanWea, </a:t>
            </a:r>
            <a:r>
              <a:rPr lang="en-US" altLang="en-US" sz="1000" dirty="0">
                <a:latin typeface="Arial" pitchFamily="34" charset="0"/>
              </a:rPr>
              <a:t>and National Energy </a:t>
            </a:r>
            <a:r>
              <a:rPr lang="en-US" altLang="en-US" sz="1000" dirty="0" smtClean="0">
                <a:latin typeface="Arial" pitchFamily="34" charset="0"/>
              </a:rPr>
              <a:t>Board, Canada’s Energy Future 2013</a:t>
            </a:r>
            <a:endParaRPr lang="en-CA" altLang="en-US" sz="1000" dirty="0">
              <a:latin typeface="Arial" pitchFamily="34" charset="0"/>
            </a:endParaRPr>
          </a:p>
        </p:txBody>
      </p:sp>
    </p:spTree>
    <p:extLst>
      <p:ext uri="{BB962C8B-B14F-4D97-AF65-F5344CB8AC3E}">
        <p14:creationId xmlns:p14="http://schemas.microsoft.com/office/powerpoint/2010/main" val="166472139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5390" y="609600"/>
            <a:ext cx="8964613" cy="727075"/>
          </a:xfrm>
        </p:spPr>
        <p:txBody>
          <a:bodyPr/>
          <a:lstStyle/>
          <a:p>
            <a:pPr algn="ctr">
              <a:defRPr/>
            </a:pPr>
            <a:r>
              <a:rPr lang="en-US" sz="2400" b="1" u="sng" kern="1200" dirty="0" smtClean="0">
                <a:solidFill>
                  <a:srgbClr val="002060"/>
                </a:solidFill>
                <a:latin typeface="HelveticaNeueLT Std Med"/>
              </a:rPr>
              <a:t>Canadian Outlook: </a:t>
            </a:r>
            <a:r>
              <a:rPr lang="en-US" sz="2400" b="1" kern="1200" dirty="0" smtClean="0">
                <a:solidFill>
                  <a:srgbClr val="002060"/>
                </a:solidFill>
                <a:latin typeface="HelveticaNeueLT Std Med"/>
              </a:rPr>
              <a:t>Generation Mix (Cont’d)</a:t>
            </a:r>
            <a:endParaRPr lang="en-CA" sz="2400" dirty="0">
              <a:solidFill>
                <a:srgbClr val="002060"/>
              </a:solidFill>
              <a:latin typeface="HelveticaNeueLT Std Med"/>
            </a:endParaRPr>
          </a:p>
        </p:txBody>
      </p:sp>
      <p:sp>
        <p:nvSpPr>
          <p:cNvPr id="28675" name="Content Placeholder 2"/>
          <p:cNvSpPr>
            <a:spLocks noGrp="1"/>
          </p:cNvSpPr>
          <p:nvPr>
            <p:ph idx="1"/>
          </p:nvPr>
        </p:nvSpPr>
        <p:spPr>
          <a:xfrm>
            <a:off x="0" y="1219200"/>
            <a:ext cx="9144000" cy="5257800"/>
          </a:xfrm>
        </p:spPr>
        <p:txBody>
          <a:bodyPr>
            <a:normAutofit fontScale="85000" lnSpcReduction="20000"/>
          </a:bodyPr>
          <a:lstStyle/>
          <a:p>
            <a:pPr>
              <a:buFont typeface="Wingdings" pitchFamily="2" charset="2"/>
              <a:buChar char="q"/>
            </a:pPr>
            <a:endParaRPr lang="en-US" altLang="en-US" sz="1800" b="1" dirty="0" smtClean="0">
              <a:latin typeface="Arial" pitchFamily="34" charset="0"/>
              <a:cs typeface="Arial" pitchFamily="34" charset="0"/>
            </a:endParaRPr>
          </a:p>
          <a:p>
            <a:pPr>
              <a:buClr>
                <a:srgbClr val="92D050"/>
              </a:buClr>
              <a:buFont typeface="Wingdings" pitchFamily="2" charset="2"/>
              <a:buChar char="q"/>
            </a:pPr>
            <a:r>
              <a:rPr lang="en-US" altLang="en-US" sz="1900" b="1" dirty="0" smtClean="0">
                <a:latin typeface="Arial" pitchFamily="34" charset="0"/>
                <a:cs typeface="Arial" pitchFamily="34" charset="0"/>
              </a:rPr>
              <a:t>Natural gas will play a </a:t>
            </a:r>
            <a:r>
              <a:rPr lang="en-US" altLang="en-US" sz="1900" b="1" dirty="0" smtClean="0">
                <a:latin typeface="Arial" pitchFamily="34" charset="0"/>
                <a:cs typeface="Arial" pitchFamily="34" charset="0"/>
              </a:rPr>
              <a:t>greater role in the future</a:t>
            </a:r>
            <a:endParaRPr lang="en-US" altLang="en-US" sz="1900" b="1" dirty="0" smtClean="0">
              <a:latin typeface="Arial" pitchFamily="34" charset="0"/>
              <a:cs typeface="Arial" pitchFamily="34" charset="0"/>
            </a:endParaRPr>
          </a:p>
          <a:p>
            <a:pPr lvl="1">
              <a:buClr>
                <a:srgbClr val="92D050"/>
              </a:buClr>
              <a:buFont typeface="Arial" panose="020B0604020202020204" pitchFamily="34" charset="0"/>
              <a:buChar char="•"/>
            </a:pPr>
            <a:r>
              <a:rPr lang="en-US" altLang="en-US" sz="1900" dirty="0">
                <a:latin typeface="Arial" pitchFamily="34" charset="0"/>
                <a:cs typeface="Arial" pitchFamily="34" charset="0"/>
              </a:rPr>
              <a:t>Several factors support a greater role for natural gas power generation in Canada, </a:t>
            </a:r>
            <a:r>
              <a:rPr lang="en-US" altLang="en-US" sz="1900" dirty="0" smtClean="0">
                <a:latin typeface="Arial" pitchFamily="34" charset="0"/>
                <a:cs typeface="Arial" pitchFamily="34" charset="0"/>
              </a:rPr>
              <a:t>including: low </a:t>
            </a:r>
            <a:r>
              <a:rPr lang="en-US" altLang="en-US" sz="1900" dirty="0">
                <a:latin typeface="Arial" pitchFamily="34" charset="0"/>
                <a:cs typeface="Arial" pitchFamily="34" charset="0"/>
              </a:rPr>
              <a:t>natural gas </a:t>
            </a:r>
            <a:r>
              <a:rPr lang="en-US" altLang="en-US" sz="1900" dirty="0" smtClean="0">
                <a:latin typeface="Arial" pitchFamily="34" charset="0"/>
                <a:cs typeface="Arial" pitchFamily="34" charset="0"/>
              </a:rPr>
              <a:t>prices, lower </a:t>
            </a:r>
            <a:r>
              <a:rPr lang="en-US" altLang="en-US" sz="1900" dirty="0">
                <a:latin typeface="Arial" pitchFamily="34" charset="0"/>
                <a:cs typeface="Arial" pitchFamily="34" charset="0"/>
              </a:rPr>
              <a:t>GHG emissions </a:t>
            </a:r>
            <a:r>
              <a:rPr lang="en-US" altLang="en-US" sz="1900" dirty="0" smtClean="0">
                <a:latin typeface="Arial" pitchFamily="34" charset="0"/>
                <a:cs typeface="Arial" pitchFamily="34" charset="0"/>
              </a:rPr>
              <a:t>(compared </a:t>
            </a:r>
            <a:r>
              <a:rPr lang="en-US" altLang="en-US" sz="1900" dirty="0">
                <a:latin typeface="Arial" pitchFamily="34" charset="0"/>
                <a:cs typeface="Arial" pitchFamily="34" charset="0"/>
              </a:rPr>
              <a:t>to </a:t>
            </a:r>
            <a:r>
              <a:rPr lang="en-US" altLang="en-US" sz="1900" dirty="0" smtClean="0">
                <a:latin typeface="Arial" pitchFamily="34" charset="0"/>
                <a:cs typeface="Arial" pitchFamily="34" charset="0"/>
              </a:rPr>
              <a:t>coal), </a:t>
            </a:r>
            <a:r>
              <a:rPr lang="en-US" altLang="en-US" sz="1900" dirty="0">
                <a:latin typeface="Arial" pitchFamily="34" charset="0"/>
                <a:cs typeface="Arial" pitchFamily="34" charset="0"/>
              </a:rPr>
              <a:t>and shorter construction </a:t>
            </a:r>
            <a:r>
              <a:rPr lang="en-US" altLang="en-US" sz="1900" dirty="0" smtClean="0">
                <a:latin typeface="Arial" pitchFamily="34" charset="0"/>
                <a:cs typeface="Arial" pitchFamily="34" charset="0"/>
              </a:rPr>
              <a:t>times</a:t>
            </a:r>
            <a:endParaRPr lang="en-US" altLang="en-US" sz="1900" dirty="0" smtClean="0">
              <a:latin typeface="Arial" pitchFamily="34" charset="0"/>
              <a:cs typeface="Arial" pitchFamily="34" charset="0"/>
            </a:endParaRPr>
          </a:p>
          <a:p>
            <a:pPr lvl="1">
              <a:buClr>
                <a:srgbClr val="92D050"/>
              </a:buClr>
              <a:buFont typeface="Arial" panose="020B0604020202020204" pitchFamily="34" charset="0"/>
              <a:buChar char="•"/>
            </a:pPr>
            <a:r>
              <a:rPr lang="en-US" altLang="en-US" sz="1900" dirty="0" smtClean="0">
                <a:latin typeface="Arial" pitchFamily="34" charset="0"/>
                <a:cs typeface="Arial" pitchFamily="34" charset="0"/>
              </a:rPr>
              <a:t>Gas-fired </a:t>
            </a:r>
            <a:r>
              <a:rPr lang="en-US" altLang="en-US" sz="1900" dirty="0">
                <a:latin typeface="Arial" pitchFamily="34" charset="0"/>
                <a:cs typeface="Arial" pitchFamily="34" charset="0"/>
              </a:rPr>
              <a:t>capacity in Canada </a:t>
            </a:r>
            <a:r>
              <a:rPr lang="en-US" altLang="en-US" sz="1900" dirty="0" smtClean="0">
                <a:latin typeface="Arial" pitchFamily="34" charset="0"/>
                <a:cs typeface="Arial" pitchFamily="34" charset="0"/>
              </a:rPr>
              <a:t>is expected to increase from around 20 GW to 37 </a:t>
            </a:r>
            <a:r>
              <a:rPr lang="en-US" altLang="en-US" sz="1900" dirty="0">
                <a:latin typeface="Arial" pitchFamily="34" charset="0"/>
                <a:cs typeface="Arial" pitchFamily="34" charset="0"/>
              </a:rPr>
              <a:t>GW by </a:t>
            </a:r>
            <a:r>
              <a:rPr lang="en-US" altLang="en-US" sz="1900" dirty="0" smtClean="0">
                <a:latin typeface="Arial" pitchFamily="34" charset="0"/>
                <a:cs typeface="Arial" pitchFamily="34" charset="0"/>
              </a:rPr>
              <a:t>2035 (NEB projection)</a:t>
            </a:r>
            <a:endParaRPr lang="en-US" altLang="en-US" sz="1900" dirty="0">
              <a:latin typeface="Arial" pitchFamily="34" charset="0"/>
              <a:cs typeface="Arial" pitchFamily="34" charset="0"/>
            </a:endParaRPr>
          </a:p>
          <a:p>
            <a:pPr lvl="1"/>
            <a:endParaRPr lang="en-US" altLang="en-US" sz="1900" b="1" dirty="0" smtClean="0">
              <a:latin typeface="Arial" pitchFamily="34" charset="0"/>
              <a:cs typeface="Arial" pitchFamily="34" charset="0"/>
            </a:endParaRPr>
          </a:p>
          <a:p>
            <a:pPr>
              <a:buClr>
                <a:srgbClr val="92D050"/>
              </a:buClr>
              <a:buFont typeface="Wingdings" pitchFamily="2" charset="2"/>
              <a:buChar char="q"/>
            </a:pPr>
            <a:r>
              <a:rPr lang="en-US" altLang="en-US" sz="1900" b="1" dirty="0" smtClean="0">
                <a:latin typeface="Arial" pitchFamily="34" charset="0"/>
                <a:cs typeface="Arial" pitchFamily="34" charset="0"/>
              </a:rPr>
              <a:t>Coal </a:t>
            </a:r>
            <a:r>
              <a:rPr lang="en-US" altLang="en-US" sz="1900" b="1" dirty="0" smtClean="0">
                <a:latin typeface="Arial" pitchFamily="34" charset="0"/>
                <a:cs typeface="Arial" pitchFamily="34" charset="0"/>
              </a:rPr>
              <a:t>will decline but will still play a role in Western Canada</a:t>
            </a:r>
            <a:endParaRPr lang="en-US" altLang="en-US" sz="1900" b="1" dirty="0" smtClean="0">
              <a:latin typeface="Arial" pitchFamily="34" charset="0"/>
              <a:cs typeface="Arial" pitchFamily="34" charset="0"/>
            </a:endParaRPr>
          </a:p>
          <a:p>
            <a:pPr lvl="1">
              <a:buClr>
                <a:srgbClr val="92D050"/>
              </a:buClr>
              <a:buFont typeface="Arial" panose="020B0604020202020204" pitchFamily="34" charset="0"/>
              <a:buChar char="•"/>
            </a:pPr>
            <a:r>
              <a:rPr lang="en-US" altLang="en-US" sz="1900" dirty="0" smtClean="0">
                <a:latin typeface="Arial" pitchFamily="34" charset="0"/>
                <a:cs typeface="Arial" pitchFamily="34" charset="0"/>
              </a:rPr>
              <a:t>Coal generation will decline with GHG </a:t>
            </a:r>
            <a:r>
              <a:rPr lang="en-US" altLang="en-US" sz="1900" dirty="0">
                <a:latin typeface="Arial" pitchFamily="34" charset="0"/>
                <a:cs typeface="Arial" pitchFamily="34" charset="0"/>
              </a:rPr>
              <a:t>regulations </a:t>
            </a:r>
            <a:r>
              <a:rPr lang="en-US" altLang="en-US" sz="1900" dirty="0" smtClean="0">
                <a:latin typeface="Arial" pitchFamily="34" charset="0"/>
                <a:cs typeface="Arial" pitchFamily="34" charset="0"/>
              </a:rPr>
              <a:t>coming </a:t>
            </a:r>
            <a:r>
              <a:rPr lang="en-US" altLang="en-US" sz="1900" dirty="0">
                <a:latin typeface="Arial" pitchFamily="34" charset="0"/>
                <a:cs typeface="Arial" pitchFamily="34" charset="0"/>
              </a:rPr>
              <a:t>into force on July 1, </a:t>
            </a:r>
            <a:r>
              <a:rPr lang="en-US" altLang="en-US" sz="1900" dirty="0" smtClean="0">
                <a:latin typeface="Arial" pitchFamily="34" charset="0"/>
                <a:cs typeface="Arial" pitchFamily="34" charset="0"/>
              </a:rPr>
              <a:t>2015</a:t>
            </a:r>
          </a:p>
          <a:p>
            <a:pPr lvl="1">
              <a:buClr>
                <a:srgbClr val="92D050"/>
              </a:buClr>
              <a:buFont typeface="Arial" panose="020B0604020202020204" pitchFamily="34" charset="0"/>
              <a:buChar char="•"/>
            </a:pPr>
            <a:r>
              <a:rPr lang="en-US" altLang="en-US" sz="1900" dirty="0" smtClean="0">
                <a:latin typeface="Arial" pitchFamily="34" charset="0"/>
                <a:cs typeface="Arial" pitchFamily="34" charset="0"/>
              </a:rPr>
              <a:t>These </a:t>
            </a:r>
            <a:r>
              <a:rPr lang="en-US" altLang="en-US" sz="1900" dirty="0">
                <a:latin typeface="Arial" pitchFamily="34" charset="0"/>
                <a:cs typeface="Arial" pitchFamily="34" charset="0"/>
              </a:rPr>
              <a:t>regulations set an emission performance standard of 420 tonnes/GWh for new coal-fired units &amp; existing units after a defined number of years (e.g. 50 years</a:t>
            </a:r>
            <a:r>
              <a:rPr lang="en-US" altLang="en-US" sz="1900" dirty="0" smtClean="0">
                <a:latin typeface="Arial" pitchFamily="34" charset="0"/>
                <a:cs typeface="Arial" pitchFamily="34" charset="0"/>
              </a:rPr>
              <a:t>)</a:t>
            </a:r>
          </a:p>
          <a:p>
            <a:pPr lvl="1">
              <a:buClr>
                <a:srgbClr val="92D050"/>
              </a:buClr>
              <a:buFont typeface="Arial" panose="020B0604020202020204" pitchFamily="34" charset="0"/>
              <a:buChar char="•"/>
            </a:pPr>
            <a:r>
              <a:rPr lang="en-US" altLang="en-US" sz="1900" dirty="0" smtClean="0">
                <a:latin typeface="Arial" pitchFamily="34" charset="0"/>
                <a:cs typeface="Arial" pitchFamily="34" charset="0"/>
              </a:rPr>
              <a:t>Ontario </a:t>
            </a:r>
            <a:r>
              <a:rPr lang="en-US" altLang="en-US" sz="1900" dirty="0">
                <a:latin typeface="Arial" pitchFamily="34" charset="0"/>
                <a:cs typeface="Arial" pitchFamily="34" charset="0"/>
              </a:rPr>
              <a:t>became the first Jurisdiction in North America phase-out </a:t>
            </a:r>
            <a:r>
              <a:rPr lang="en-US" altLang="en-US" sz="1900" dirty="0" smtClean="0">
                <a:latin typeface="Arial" pitchFamily="34" charset="0"/>
                <a:cs typeface="Arial" pitchFamily="34" charset="0"/>
              </a:rPr>
              <a:t>coal generation in 2014</a:t>
            </a:r>
            <a:endParaRPr lang="en-US" altLang="en-US" sz="1900" dirty="0">
              <a:latin typeface="Arial" pitchFamily="34" charset="0"/>
              <a:cs typeface="Arial" pitchFamily="34" charset="0"/>
            </a:endParaRPr>
          </a:p>
          <a:p>
            <a:pPr lvl="1">
              <a:buClr>
                <a:srgbClr val="92D050"/>
              </a:buClr>
              <a:buFont typeface="Arial" panose="020B0604020202020204" pitchFamily="34" charset="0"/>
              <a:buChar char="•"/>
            </a:pPr>
            <a:r>
              <a:rPr lang="en-US" altLang="en-US" sz="1900" dirty="0" smtClean="0">
                <a:latin typeface="Arial" pitchFamily="34" charset="0"/>
                <a:cs typeface="Arial" pitchFamily="34" charset="0"/>
              </a:rPr>
              <a:t>Alberta </a:t>
            </a:r>
            <a:r>
              <a:rPr lang="en-US" altLang="en-US" sz="1900" dirty="0" smtClean="0">
                <a:latin typeface="Arial" pitchFamily="34" charset="0"/>
                <a:cs typeface="Arial" pitchFamily="34" charset="0"/>
              </a:rPr>
              <a:t>and Saskatchewan are well-positioned to become leaders in CCS</a:t>
            </a:r>
          </a:p>
          <a:p>
            <a:pPr lvl="1">
              <a:buClr>
                <a:srgbClr val="92D050"/>
              </a:buClr>
              <a:buFont typeface="Arial" panose="020B0604020202020204" pitchFamily="34" charset="0"/>
              <a:buChar char="•"/>
            </a:pPr>
            <a:r>
              <a:rPr lang="en-US" altLang="en-US" sz="1900" dirty="0" smtClean="0">
                <a:latin typeface="Arial" pitchFamily="34" charset="0"/>
                <a:cs typeface="Arial" pitchFamily="34" charset="0"/>
              </a:rPr>
              <a:t>Boundary Dam </a:t>
            </a:r>
            <a:r>
              <a:rPr lang="en-US" altLang="en-US" sz="1900" dirty="0" smtClean="0">
                <a:latin typeface="Arial" pitchFamily="34" charset="0"/>
                <a:cs typeface="Arial" pitchFamily="34" charset="0"/>
              </a:rPr>
              <a:t>Carbon </a:t>
            </a:r>
            <a:r>
              <a:rPr lang="en-US" altLang="en-US" sz="1900" dirty="0">
                <a:latin typeface="Arial" pitchFamily="34" charset="0"/>
                <a:cs typeface="Arial" pitchFamily="34" charset="0"/>
              </a:rPr>
              <a:t>C</a:t>
            </a:r>
            <a:r>
              <a:rPr lang="en-US" altLang="en-US" sz="1900" dirty="0" smtClean="0">
                <a:latin typeface="Arial" pitchFamily="34" charset="0"/>
                <a:cs typeface="Arial" pitchFamily="34" charset="0"/>
              </a:rPr>
              <a:t>apture </a:t>
            </a:r>
            <a:r>
              <a:rPr lang="en-US" altLang="en-US" sz="1900" dirty="0">
                <a:latin typeface="Arial" pitchFamily="34" charset="0"/>
                <a:cs typeface="Arial" pitchFamily="34" charset="0"/>
              </a:rPr>
              <a:t>D</a:t>
            </a:r>
            <a:r>
              <a:rPr lang="en-US" altLang="en-US" sz="1900" dirty="0" smtClean="0">
                <a:latin typeface="Arial" pitchFamily="34" charset="0"/>
                <a:cs typeface="Arial" pitchFamily="34" charset="0"/>
              </a:rPr>
              <a:t>emonstration </a:t>
            </a:r>
            <a:r>
              <a:rPr lang="en-US" altLang="en-US" sz="1900" dirty="0">
                <a:latin typeface="Arial" pitchFamily="34" charset="0"/>
                <a:cs typeface="Arial" pitchFamily="34" charset="0"/>
              </a:rPr>
              <a:t>P</a:t>
            </a:r>
            <a:r>
              <a:rPr lang="en-US" altLang="en-US" sz="1900" dirty="0" smtClean="0">
                <a:latin typeface="Arial" pitchFamily="34" charset="0"/>
                <a:cs typeface="Arial" pitchFamily="34" charset="0"/>
              </a:rPr>
              <a:t>roject </a:t>
            </a:r>
            <a:r>
              <a:rPr lang="en-US" altLang="en-US" sz="1900" dirty="0" smtClean="0">
                <a:latin typeface="Arial" pitchFamily="34" charset="0"/>
                <a:cs typeface="Arial" pitchFamily="34" charset="0"/>
              </a:rPr>
              <a:t>in Saskatchewan is the world’s first and largest commercial scale </a:t>
            </a:r>
            <a:r>
              <a:rPr lang="en-CA" altLang="en-US" sz="1900" dirty="0" smtClean="0">
                <a:latin typeface="Arial" pitchFamily="34" charset="0"/>
                <a:cs typeface="Arial" pitchFamily="34" charset="0"/>
              </a:rPr>
              <a:t>CCS project</a:t>
            </a:r>
            <a:endParaRPr lang="en-US" altLang="en-US" sz="1900" b="1" dirty="0" smtClean="0">
              <a:latin typeface="Arial" pitchFamily="34" charset="0"/>
              <a:cs typeface="Arial" pitchFamily="34" charset="0"/>
            </a:endParaRPr>
          </a:p>
          <a:p>
            <a:pPr lvl="1"/>
            <a:endParaRPr lang="en-US" altLang="en-US" sz="1900" b="1" dirty="0" smtClean="0">
              <a:latin typeface="Arial" pitchFamily="34" charset="0"/>
              <a:cs typeface="Arial" pitchFamily="34" charset="0"/>
            </a:endParaRPr>
          </a:p>
          <a:p>
            <a:pPr>
              <a:buClr>
                <a:srgbClr val="92D050"/>
              </a:buClr>
              <a:buFont typeface="Wingdings" pitchFamily="2" charset="2"/>
              <a:buChar char="q"/>
            </a:pPr>
            <a:r>
              <a:rPr lang="en-US" altLang="en-US" sz="1900" b="1" dirty="0" smtClean="0">
                <a:latin typeface="Arial" pitchFamily="34" charset="0"/>
                <a:cs typeface="Arial" pitchFamily="34" charset="0"/>
              </a:rPr>
              <a:t>Nuclear </a:t>
            </a:r>
            <a:r>
              <a:rPr lang="en-US" altLang="en-US" sz="1900" b="1" dirty="0" smtClean="0">
                <a:latin typeface="Arial" pitchFamily="34" charset="0"/>
                <a:cs typeface="Arial" pitchFamily="34" charset="0"/>
              </a:rPr>
              <a:t>will continue to play a role (e.g. Ontario) </a:t>
            </a:r>
            <a:endParaRPr lang="en-US" altLang="en-US" sz="1900" b="1" dirty="0" smtClean="0">
              <a:latin typeface="Arial" pitchFamily="34" charset="0"/>
              <a:cs typeface="Arial" pitchFamily="34" charset="0"/>
            </a:endParaRPr>
          </a:p>
          <a:p>
            <a:pPr lvl="1">
              <a:buClr>
                <a:srgbClr val="92D050"/>
              </a:buClr>
              <a:buFont typeface="Arial" panose="020B0604020202020204" pitchFamily="34" charset="0"/>
              <a:buChar char="•"/>
            </a:pPr>
            <a:r>
              <a:rPr lang="en-US" altLang="en-US" sz="1900" dirty="0">
                <a:latin typeface="Arial" pitchFamily="34" charset="0"/>
                <a:cs typeface="Arial" pitchFamily="34" charset="0"/>
              </a:rPr>
              <a:t>Nuclear energy accounts for about 16 percent of total </a:t>
            </a:r>
            <a:r>
              <a:rPr lang="en-US" altLang="en-US" sz="1900" dirty="0" smtClean="0">
                <a:latin typeface="Arial" pitchFamily="34" charset="0"/>
                <a:cs typeface="Arial" pitchFamily="34" charset="0"/>
              </a:rPr>
              <a:t>generation </a:t>
            </a:r>
            <a:r>
              <a:rPr lang="en-US" altLang="en-US" sz="1900" dirty="0">
                <a:latin typeface="Arial" pitchFamily="34" charset="0"/>
                <a:cs typeface="Arial" pitchFamily="34" charset="0"/>
              </a:rPr>
              <a:t>in Canada, but it plays a </a:t>
            </a:r>
            <a:r>
              <a:rPr lang="en-US" altLang="en-US" sz="1900" dirty="0" smtClean="0">
                <a:latin typeface="Arial" pitchFamily="34" charset="0"/>
                <a:cs typeface="Arial" pitchFamily="34" charset="0"/>
              </a:rPr>
              <a:t>greater role </a:t>
            </a:r>
            <a:r>
              <a:rPr lang="en-US" altLang="en-US" sz="1900" dirty="0">
                <a:latin typeface="Arial" pitchFamily="34" charset="0"/>
                <a:cs typeface="Arial" pitchFamily="34" charset="0"/>
              </a:rPr>
              <a:t>in Ontario where it accounts for nearly 55 </a:t>
            </a:r>
            <a:r>
              <a:rPr lang="en-US" altLang="en-US" sz="1900" dirty="0" smtClean="0">
                <a:latin typeface="Arial" pitchFamily="34" charset="0"/>
                <a:cs typeface="Arial" pitchFamily="34" charset="0"/>
              </a:rPr>
              <a:t>percent</a:t>
            </a:r>
          </a:p>
          <a:p>
            <a:pPr lvl="1">
              <a:buClr>
                <a:srgbClr val="92D050"/>
              </a:buClr>
              <a:buFont typeface="Arial" panose="020B0604020202020204" pitchFamily="34" charset="0"/>
              <a:buChar char="•"/>
            </a:pPr>
            <a:r>
              <a:rPr lang="en-US" altLang="en-US" sz="1900" dirty="0" smtClean="0">
                <a:latin typeface="Arial" pitchFamily="34" charset="0"/>
                <a:cs typeface="Arial" pitchFamily="34" charset="0"/>
              </a:rPr>
              <a:t>Over </a:t>
            </a:r>
            <a:r>
              <a:rPr lang="en-US" altLang="en-US" sz="1900" dirty="0">
                <a:latin typeface="Arial" pitchFamily="34" charset="0"/>
                <a:cs typeface="Arial" pitchFamily="34" charset="0"/>
              </a:rPr>
              <a:t>the next </a:t>
            </a:r>
            <a:r>
              <a:rPr lang="en-US" altLang="en-US" sz="1900" dirty="0" smtClean="0">
                <a:latin typeface="Arial" pitchFamily="34" charset="0"/>
                <a:cs typeface="Arial" pitchFamily="34" charset="0"/>
              </a:rPr>
              <a:t>two decades, </a:t>
            </a:r>
            <a:r>
              <a:rPr lang="en-US" altLang="en-US" sz="1900" dirty="0">
                <a:latin typeface="Arial" pitchFamily="34" charset="0"/>
                <a:cs typeface="Arial" pitchFamily="34" charset="0"/>
              </a:rPr>
              <a:t>several </a:t>
            </a:r>
            <a:r>
              <a:rPr lang="en-US" altLang="en-US" sz="1900" dirty="0" smtClean="0">
                <a:latin typeface="Arial" pitchFamily="34" charset="0"/>
                <a:cs typeface="Arial" pitchFamily="34" charset="0"/>
              </a:rPr>
              <a:t>Ontario nuclear </a:t>
            </a:r>
            <a:r>
              <a:rPr lang="en-US" altLang="en-US" sz="1900" dirty="0">
                <a:latin typeface="Arial" pitchFamily="34" charset="0"/>
                <a:cs typeface="Arial" pitchFamily="34" charset="0"/>
              </a:rPr>
              <a:t>pants will have to be </a:t>
            </a:r>
            <a:r>
              <a:rPr lang="en-US" altLang="en-US" sz="1900" dirty="0" smtClean="0">
                <a:latin typeface="Arial" pitchFamily="34" charset="0"/>
                <a:cs typeface="Arial" pitchFamily="34" charset="0"/>
              </a:rPr>
              <a:t>refurbished, but no </a:t>
            </a:r>
            <a:r>
              <a:rPr lang="en-US" altLang="en-US" sz="1900" dirty="0">
                <a:latin typeface="Arial" pitchFamily="34" charset="0"/>
                <a:cs typeface="Arial" pitchFamily="34" charset="0"/>
              </a:rPr>
              <a:t>new nuclear units are anticipated to </a:t>
            </a:r>
            <a:r>
              <a:rPr lang="en-US" altLang="en-US" sz="1900" dirty="0" smtClean="0">
                <a:latin typeface="Arial" pitchFamily="34" charset="0"/>
                <a:cs typeface="Arial" pitchFamily="34" charset="0"/>
              </a:rPr>
              <a:t>be built </a:t>
            </a:r>
            <a:endParaRPr lang="en-US" altLang="en-US" sz="1900" dirty="0" smtClean="0">
              <a:latin typeface="Arial" pitchFamily="34" charset="0"/>
              <a:cs typeface="Arial" pitchFamily="34" charset="0"/>
            </a:endParaRPr>
          </a:p>
        </p:txBody>
      </p:sp>
      <p:sp>
        <p:nvSpPr>
          <p:cNvPr id="28676"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8CC63F"/>
              </a:buClr>
              <a:buFont typeface="Wingdings" pitchFamily="2" charset="2"/>
              <a:buChar char="§"/>
              <a:defRPr sz="3200">
                <a:solidFill>
                  <a:schemeClr val="tx1"/>
                </a:solidFill>
                <a:latin typeface="Helvetica" charset="0"/>
                <a:ea typeface="ＭＳ Ｐゴシック" pitchFamily="34" charset="-128"/>
              </a:defRPr>
            </a:lvl1pPr>
            <a:lvl2pPr marL="742950" indent="-285750">
              <a:spcBef>
                <a:spcPct val="20000"/>
              </a:spcBef>
              <a:buClr>
                <a:srgbClr val="8CC63F"/>
              </a:buClr>
              <a:buFont typeface="Times" pitchFamily="18" charset="0"/>
              <a:buChar char="•"/>
              <a:defRPr sz="2800">
                <a:solidFill>
                  <a:schemeClr val="tx1"/>
                </a:solidFill>
                <a:latin typeface="Helvetica" charset="0"/>
                <a:ea typeface="ＭＳ Ｐゴシック" pitchFamily="34" charset="-128"/>
              </a:defRPr>
            </a:lvl2pPr>
            <a:lvl3pPr marL="1143000" indent="-228600">
              <a:spcBef>
                <a:spcPct val="20000"/>
              </a:spcBef>
              <a:buClr>
                <a:srgbClr val="8CC63F"/>
              </a:buClr>
              <a:buFont typeface="Wingdings" pitchFamily="2" charset="2"/>
              <a:buChar char="§"/>
              <a:defRPr sz="2400">
                <a:solidFill>
                  <a:schemeClr val="tx1"/>
                </a:solidFill>
                <a:latin typeface="Helvetica" charset="0"/>
                <a:ea typeface="ＭＳ Ｐゴシック" pitchFamily="34" charset="-128"/>
              </a:defRPr>
            </a:lvl3pPr>
            <a:lvl4pPr marL="1600200" indent="-228600">
              <a:spcBef>
                <a:spcPct val="20000"/>
              </a:spcBef>
              <a:buClr>
                <a:srgbClr val="8CC63F"/>
              </a:buClr>
              <a:buFont typeface="Times" pitchFamily="18" charset="0"/>
              <a:buChar char="•"/>
              <a:defRPr sz="2000">
                <a:solidFill>
                  <a:schemeClr val="tx1"/>
                </a:solidFill>
                <a:latin typeface="Helvetica" charset="0"/>
                <a:ea typeface="ＭＳ Ｐゴシック" pitchFamily="34" charset="-128"/>
              </a:defRPr>
            </a:lvl4pPr>
            <a:lvl5pPr marL="2057400" indent="-228600">
              <a:spcBef>
                <a:spcPct val="20000"/>
              </a:spcBef>
              <a:buClr>
                <a:srgbClr val="8CC63F"/>
              </a:buClr>
              <a:buFont typeface="Wingdings" pitchFamily="2" charset="2"/>
              <a:buChar char="§"/>
              <a:defRPr sz="2000">
                <a:solidFill>
                  <a:schemeClr val="tx1"/>
                </a:solidFill>
                <a:latin typeface="Helvetica" charset="0"/>
                <a:ea typeface="ＭＳ Ｐゴシック" pitchFamily="34" charset="-128"/>
              </a:defRPr>
            </a:lvl5pPr>
            <a:lvl6pPr marL="2514600" indent="-228600" eaLnBrk="0" fontAlgn="base" hangingPunct="0">
              <a:spcBef>
                <a:spcPct val="20000"/>
              </a:spcBef>
              <a:spcAft>
                <a:spcPct val="0"/>
              </a:spcAft>
              <a:buClr>
                <a:srgbClr val="8CC63F"/>
              </a:buClr>
              <a:buFont typeface="Wingdings" pitchFamily="2" charset="2"/>
              <a:buChar char="§"/>
              <a:defRPr sz="2000">
                <a:solidFill>
                  <a:schemeClr val="tx1"/>
                </a:solidFill>
                <a:latin typeface="Helvetica" charset="0"/>
                <a:ea typeface="ＭＳ Ｐゴシック" pitchFamily="34" charset="-128"/>
              </a:defRPr>
            </a:lvl6pPr>
            <a:lvl7pPr marL="2971800" indent="-228600" eaLnBrk="0" fontAlgn="base" hangingPunct="0">
              <a:spcBef>
                <a:spcPct val="20000"/>
              </a:spcBef>
              <a:spcAft>
                <a:spcPct val="0"/>
              </a:spcAft>
              <a:buClr>
                <a:srgbClr val="8CC63F"/>
              </a:buClr>
              <a:buFont typeface="Wingdings" pitchFamily="2" charset="2"/>
              <a:buChar char="§"/>
              <a:defRPr sz="2000">
                <a:solidFill>
                  <a:schemeClr val="tx1"/>
                </a:solidFill>
                <a:latin typeface="Helvetica" charset="0"/>
                <a:ea typeface="ＭＳ Ｐゴシック" pitchFamily="34" charset="-128"/>
              </a:defRPr>
            </a:lvl7pPr>
            <a:lvl8pPr marL="3429000" indent="-228600" eaLnBrk="0" fontAlgn="base" hangingPunct="0">
              <a:spcBef>
                <a:spcPct val="20000"/>
              </a:spcBef>
              <a:spcAft>
                <a:spcPct val="0"/>
              </a:spcAft>
              <a:buClr>
                <a:srgbClr val="8CC63F"/>
              </a:buClr>
              <a:buFont typeface="Wingdings" pitchFamily="2" charset="2"/>
              <a:buChar char="§"/>
              <a:defRPr sz="2000">
                <a:solidFill>
                  <a:schemeClr val="tx1"/>
                </a:solidFill>
                <a:latin typeface="Helvetica" charset="0"/>
                <a:ea typeface="ＭＳ Ｐゴシック" pitchFamily="34" charset="-128"/>
              </a:defRPr>
            </a:lvl8pPr>
            <a:lvl9pPr marL="3886200" indent="-228600" eaLnBrk="0" fontAlgn="base" hangingPunct="0">
              <a:spcBef>
                <a:spcPct val="20000"/>
              </a:spcBef>
              <a:spcAft>
                <a:spcPct val="0"/>
              </a:spcAft>
              <a:buClr>
                <a:srgbClr val="8CC63F"/>
              </a:buClr>
              <a:buFont typeface="Wingdings" pitchFamily="2" charset="2"/>
              <a:buChar char="§"/>
              <a:defRPr sz="2000">
                <a:solidFill>
                  <a:schemeClr val="tx1"/>
                </a:solidFill>
                <a:latin typeface="Helvetica" charset="0"/>
                <a:ea typeface="ＭＳ Ｐゴシック" pitchFamily="34" charset="-128"/>
              </a:defRPr>
            </a:lvl9pPr>
          </a:lstStyle>
          <a:p>
            <a:pPr>
              <a:spcBef>
                <a:spcPct val="0"/>
              </a:spcBef>
              <a:buClrTx/>
              <a:buFontTx/>
              <a:buNone/>
            </a:pPr>
            <a:fld id="{D74C34B3-3592-49C1-9AF0-C58DF25D43BA}" type="slidenum">
              <a:rPr lang="en-CA" altLang="en-US" sz="900">
                <a:solidFill>
                  <a:srgbClr val="005595"/>
                </a:solidFill>
              </a:rPr>
              <a:pPr>
                <a:spcBef>
                  <a:spcPct val="0"/>
                </a:spcBef>
                <a:buClrTx/>
                <a:buFontTx/>
                <a:buNone/>
              </a:pPr>
              <a:t>8</a:t>
            </a:fld>
            <a:endParaRPr lang="en-CA" altLang="en-US" sz="1400" b="0">
              <a:solidFill>
                <a:srgbClr val="005595"/>
              </a:solidFill>
            </a:endParaRPr>
          </a:p>
        </p:txBody>
      </p:sp>
    </p:spTree>
    <p:extLst>
      <p:ext uri="{BB962C8B-B14F-4D97-AF65-F5344CB8AC3E}">
        <p14:creationId xmlns:p14="http://schemas.microsoft.com/office/powerpoint/2010/main" val="234348350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8CC63F"/>
              </a:buClr>
              <a:buFont typeface="Wingdings" pitchFamily="2" charset="2"/>
              <a:buChar char="§"/>
              <a:defRPr sz="3200">
                <a:solidFill>
                  <a:schemeClr val="tx1"/>
                </a:solidFill>
                <a:latin typeface="Helvetica" charset="0"/>
                <a:ea typeface="ＭＳ Ｐゴシック" pitchFamily="34" charset="-128"/>
              </a:defRPr>
            </a:lvl1pPr>
            <a:lvl2pPr marL="742950" indent="-285750">
              <a:spcBef>
                <a:spcPct val="20000"/>
              </a:spcBef>
              <a:buClr>
                <a:srgbClr val="8CC63F"/>
              </a:buClr>
              <a:buFont typeface="Times" pitchFamily="18" charset="0"/>
              <a:buChar char="•"/>
              <a:defRPr sz="2800">
                <a:solidFill>
                  <a:schemeClr val="tx1"/>
                </a:solidFill>
                <a:latin typeface="Helvetica" charset="0"/>
                <a:ea typeface="ＭＳ Ｐゴシック" pitchFamily="34" charset="-128"/>
              </a:defRPr>
            </a:lvl2pPr>
            <a:lvl3pPr marL="1143000" indent="-228600">
              <a:spcBef>
                <a:spcPct val="20000"/>
              </a:spcBef>
              <a:buClr>
                <a:srgbClr val="8CC63F"/>
              </a:buClr>
              <a:buFont typeface="Wingdings" pitchFamily="2" charset="2"/>
              <a:buChar char="§"/>
              <a:defRPr sz="2400">
                <a:solidFill>
                  <a:schemeClr val="tx1"/>
                </a:solidFill>
                <a:latin typeface="Helvetica" charset="0"/>
                <a:ea typeface="ＭＳ Ｐゴシック" pitchFamily="34" charset="-128"/>
              </a:defRPr>
            </a:lvl3pPr>
            <a:lvl4pPr marL="1600200" indent="-228600">
              <a:spcBef>
                <a:spcPct val="20000"/>
              </a:spcBef>
              <a:buClr>
                <a:srgbClr val="8CC63F"/>
              </a:buClr>
              <a:buFont typeface="Times" pitchFamily="18" charset="0"/>
              <a:buChar char="•"/>
              <a:defRPr sz="2000">
                <a:solidFill>
                  <a:schemeClr val="tx1"/>
                </a:solidFill>
                <a:latin typeface="Helvetica" charset="0"/>
                <a:ea typeface="ＭＳ Ｐゴシック" pitchFamily="34" charset="-128"/>
              </a:defRPr>
            </a:lvl4pPr>
            <a:lvl5pPr marL="2057400" indent="-228600">
              <a:spcBef>
                <a:spcPct val="20000"/>
              </a:spcBef>
              <a:buClr>
                <a:srgbClr val="8CC63F"/>
              </a:buClr>
              <a:buFont typeface="Wingdings" pitchFamily="2" charset="2"/>
              <a:buChar char="§"/>
              <a:defRPr sz="2000">
                <a:solidFill>
                  <a:schemeClr val="tx1"/>
                </a:solidFill>
                <a:latin typeface="Helvetica" charset="0"/>
                <a:ea typeface="ＭＳ Ｐゴシック" pitchFamily="34" charset="-128"/>
              </a:defRPr>
            </a:lvl5pPr>
            <a:lvl6pPr marL="2514600" indent="-228600" eaLnBrk="0" fontAlgn="base" hangingPunct="0">
              <a:spcBef>
                <a:spcPct val="20000"/>
              </a:spcBef>
              <a:spcAft>
                <a:spcPct val="0"/>
              </a:spcAft>
              <a:buClr>
                <a:srgbClr val="8CC63F"/>
              </a:buClr>
              <a:buFont typeface="Wingdings" pitchFamily="2" charset="2"/>
              <a:buChar char="§"/>
              <a:defRPr sz="2000">
                <a:solidFill>
                  <a:schemeClr val="tx1"/>
                </a:solidFill>
                <a:latin typeface="Helvetica" charset="0"/>
                <a:ea typeface="ＭＳ Ｐゴシック" pitchFamily="34" charset="-128"/>
              </a:defRPr>
            </a:lvl6pPr>
            <a:lvl7pPr marL="2971800" indent="-228600" eaLnBrk="0" fontAlgn="base" hangingPunct="0">
              <a:spcBef>
                <a:spcPct val="20000"/>
              </a:spcBef>
              <a:spcAft>
                <a:spcPct val="0"/>
              </a:spcAft>
              <a:buClr>
                <a:srgbClr val="8CC63F"/>
              </a:buClr>
              <a:buFont typeface="Wingdings" pitchFamily="2" charset="2"/>
              <a:buChar char="§"/>
              <a:defRPr sz="2000">
                <a:solidFill>
                  <a:schemeClr val="tx1"/>
                </a:solidFill>
                <a:latin typeface="Helvetica" charset="0"/>
                <a:ea typeface="ＭＳ Ｐゴシック" pitchFamily="34" charset="-128"/>
              </a:defRPr>
            </a:lvl7pPr>
            <a:lvl8pPr marL="3429000" indent="-228600" eaLnBrk="0" fontAlgn="base" hangingPunct="0">
              <a:spcBef>
                <a:spcPct val="20000"/>
              </a:spcBef>
              <a:spcAft>
                <a:spcPct val="0"/>
              </a:spcAft>
              <a:buClr>
                <a:srgbClr val="8CC63F"/>
              </a:buClr>
              <a:buFont typeface="Wingdings" pitchFamily="2" charset="2"/>
              <a:buChar char="§"/>
              <a:defRPr sz="2000">
                <a:solidFill>
                  <a:schemeClr val="tx1"/>
                </a:solidFill>
                <a:latin typeface="Helvetica" charset="0"/>
                <a:ea typeface="ＭＳ Ｐゴシック" pitchFamily="34" charset="-128"/>
              </a:defRPr>
            </a:lvl8pPr>
            <a:lvl9pPr marL="3886200" indent="-228600" eaLnBrk="0" fontAlgn="base" hangingPunct="0">
              <a:spcBef>
                <a:spcPct val="20000"/>
              </a:spcBef>
              <a:spcAft>
                <a:spcPct val="0"/>
              </a:spcAft>
              <a:buClr>
                <a:srgbClr val="8CC63F"/>
              </a:buClr>
              <a:buFont typeface="Wingdings" pitchFamily="2" charset="2"/>
              <a:buChar char="§"/>
              <a:defRPr sz="2000">
                <a:solidFill>
                  <a:schemeClr val="tx1"/>
                </a:solidFill>
                <a:latin typeface="Helvetica" charset="0"/>
                <a:ea typeface="ＭＳ Ｐゴシック" pitchFamily="34" charset="-128"/>
              </a:defRPr>
            </a:lvl9pPr>
          </a:lstStyle>
          <a:p>
            <a:pPr>
              <a:spcBef>
                <a:spcPct val="0"/>
              </a:spcBef>
              <a:buClrTx/>
              <a:buFontTx/>
              <a:buNone/>
            </a:pPr>
            <a:fld id="{D8F2B742-A201-4A87-AE21-AC6A3E670829}" type="slidenum">
              <a:rPr lang="en-CA" altLang="en-US" sz="900">
                <a:solidFill>
                  <a:srgbClr val="005595"/>
                </a:solidFill>
              </a:rPr>
              <a:pPr>
                <a:spcBef>
                  <a:spcPct val="0"/>
                </a:spcBef>
                <a:buClrTx/>
                <a:buFontTx/>
                <a:buNone/>
              </a:pPr>
              <a:t>9</a:t>
            </a:fld>
            <a:endParaRPr lang="en-CA" altLang="en-US" sz="1400" b="0">
              <a:solidFill>
                <a:srgbClr val="005595"/>
              </a:solidFill>
            </a:endParaRPr>
          </a:p>
        </p:txBody>
      </p:sp>
      <p:sp>
        <p:nvSpPr>
          <p:cNvPr id="61442" name="Rectangle 2"/>
          <p:cNvSpPr>
            <a:spLocks noGrp="1" noChangeArrowheads="1"/>
          </p:cNvSpPr>
          <p:nvPr>
            <p:ph type="title" idx="4294967295"/>
          </p:nvPr>
        </p:nvSpPr>
        <p:spPr>
          <a:xfrm>
            <a:off x="271462" y="533400"/>
            <a:ext cx="8872538" cy="720725"/>
          </a:xfrm>
        </p:spPr>
        <p:txBody>
          <a:bodyPr>
            <a:noAutofit/>
          </a:bodyPr>
          <a:lstStyle/>
          <a:p>
            <a:pPr algn="ctr">
              <a:defRPr/>
            </a:pPr>
            <a:r>
              <a:rPr lang="en-US" sz="2400" b="1" u="sng" dirty="0" smtClean="0">
                <a:solidFill>
                  <a:srgbClr val="002060"/>
                </a:solidFill>
                <a:latin typeface="HelveticaNeueLT Std Med"/>
              </a:rPr>
              <a:t>Canadian Outlook: </a:t>
            </a:r>
            <a:r>
              <a:rPr lang="en-US" sz="2400" b="1" dirty="0" smtClean="0">
                <a:solidFill>
                  <a:srgbClr val="002060"/>
                </a:solidFill>
                <a:latin typeface="HelveticaNeueLT Std Med"/>
              </a:rPr>
              <a:t>Sustainable Generation Technologies -  </a:t>
            </a:r>
            <a:br>
              <a:rPr lang="en-US" sz="2400" b="1" dirty="0" smtClean="0">
                <a:solidFill>
                  <a:srgbClr val="002060"/>
                </a:solidFill>
                <a:latin typeface="HelveticaNeueLT Std Med"/>
              </a:rPr>
            </a:br>
            <a:r>
              <a:rPr lang="en-US" sz="2400" b="1" dirty="0" smtClean="0">
                <a:solidFill>
                  <a:srgbClr val="002060"/>
                </a:solidFill>
                <a:latin typeface="HelveticaNeueLT Std Med"/>
              </a:rPr>
              <a:t>Opportunities </a:t>
            </a:r>
            <a:r>
              <a:rPr lang="en-US" sz="2400" b="1" dirty="0">
                <a:solidFill>
                  <a:srgbClr val="002060"/>
                </a:solidFill>
                <a:latin typeface="HelveticaNeueLT Std Med"/>
              </a:rPr>
              <a:t>and Challenges </a:t>
            </a:r>
            <a:r>
              <a:rPr lang="en-US" sz="2400" b="1" dirty="0" smtClean="0">
                <a:solidFill>
                  <a:srgbClr val="002060"/>
                </a:solidFill>
                <a:latin typeface="HelveticaNeueLT Std Med"/>
              </a:rPr>
              <a:t> </a:t>
            </a:r>
          </a:p>
        </p:txBody>
      </p:sp>
      <p:graphicFrame>
        <p:nvGraphicFramePr>
          <p:cNvPr id="5170" name="Group 50"/>
          <p:cNvGraphicFramePr>
            <a:graphicFrameLocks noGrp="1"/>
          </p:cNvGraphicFramePr>
          <p:nvPr>
            <p:extLst>
              <p:ext uri="{D42A27DB-BD31-4B8C-83A1-F6EECF244321}">
                <p14:modId xmlns:p14="http://schemas.microsoft.com/office/powerpoint/2010/main" val="498613461"/>
              </p:ext>
            </p:extLst>
          </p:nvPr>
        </p:nvGraphicFramePr>
        <p:xfrm>
          <a:off x="76199" y="1447801"/>
          <a:ext cx="9019429" cy="4961124"/>
        </p:xfrm>
        <a:graphic>
          <a:graphicData uri="http://schemas.openxmlformats.org/drawingml/2006/table">
            <a:tbl>
              <a:tblPr/>
              <a:tblGrid>
                <a:gridCol w="1295966"/>
                <a:gridCol w="3923404"/>
                <a:gridCol w="3800059"/>
              </a:tblGrid>
              <a:tr h="296263">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smtClean="0">
                          <a:ln>
                            <a:noFill/>
                          </a:ln>
                          <a:solidFill>
                            <a:schemeClr val="tx1"/>
                          </a:solidFill>
                          <a:effectLst/>
                          <a:latin typeface="Arial" pitchFamily="34" charset="0"/>
                          <a:cs typeface="Times New Roman" pitchFamily="18" charset="0"/>
                        </a:rPr>
                        <a:t>Resource</a:t>
                      </a:r>
                    </a:p>
                  </a:txBody>
                  <a:tcPr marL="91446" marR="91446" marT="45710" marB="4571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99CCF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smtClean="0">
                          <a:ln>
                            <a:noFill/>
                          </a:ln>
                          <a:solidFill>
                            <a:schemeClr val="tx1"/>
                          </a:solidFill>
                          <a:effectLst/>
                          <a:latin typeface="Arial" pitchFamily="34" charset="0"/>
                          <a:cs typeface="Times New Roman" pitchFamily="18" charset="0"/>
                        </a:rPr>
                        <a:t>Opportunities</a:t>
                      </a:r>
                    </a:p>
                  </a:txBody>
                  <a:tcPr marL="91446" marR="91446" marT="45710" marB="4571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99CCF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smtClean="0">
                          <a:ln>
                            <a:noFill/>
                          </a:ln>
                          <a:solidFill>
                            <a:schemeClr val="tx1"/>
                          </a:solidFill>
                          <a:effectLst/>
                          <a:latin typeface="Arial" pitchFamily="34" charset="0"/>
                          <a:cs typeface="Times New Roman" pitchFamily="18" charset="0"/>
                        </a:rPr>
                        <a:t>Challenges</a:t>
                      </a:r>
                    </a:p>
                  </a:txBody>
                  <a:tcPr marL="91446" marR="91446" marT="45710" marB="4571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99CCFF"/>
                    </a:solidFill>
                  </a:tcPr>
                </a:tc>
              </a:tr>
              <a:tr h="71105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smtClean="0">
                          <a:ln>
                            <a:noFill/>
                          </a:ln>
                          <a:solidFill>
                            <a:schemeClr val="tx1"/>
                          </a:solidFill>
                          <a:effectLst/>
                          <a:latin typeface="Arial" pitchFamily="34" charset="0"/>
                          <a:cs typeface="Times New Roman" pitchFamily="18" charset="0"/>
                        </a:rPr>
                        <a:t>Wind Power </a:t>
                      </a:r>
                    </a:p>
                  </a:txBody>
                  <a:tcPr marL="91446" marR="91446" marT="45710" marB="4571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tx1"/>
                          </a:solidFill>
                          <a:effectLst/>
                          <a:latin typeface="Arial" pitchFamily="34" charset="0"/>
                          <a:cs typeface="Times New Roman" pitchFamily="18" charset="0"/>
                        </a:rPr>
                        <a:t>No fuel cost, no direct emissions, price becoming more competitive  </a:t>
                      </a:r>
                    </a:p>
                  </a:txBody>
                  <a:tcPr marL="91446" marR="91446" marT="45710" marB="4571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tx1"/>
                          </a:solidFill>
                          <a:effectLst/>
                          <a:latin typeface="Arial" pitchFamily="34" charset="0"/>
                          <a:cs typeface="Times New Roman" pitchFamily="18" charset="0"/>
                        </a:rPr>
                        <a:t>Variable resource, transmission/land use issues, environmental concerns with regards to noise and interaction with birds</a:t>
                      </a:r>
                      <a:endParaRPr kumimoji="0" lang="en-US" sz="1400" b="0" i="0" u="none" strike="noStrike" cap="none" normalizeH="0" baseline="0" dirty="0" smtClean="0">
                        <a:ln>
                          <a:noFill/>
                        </a:ln>
                        <a:solidFill>
                          <a:schemeClr val="tx1"/>
                        </a:solidFill>
                        <a:effectLst/>
                        <a:latin typeface="Arial" pitchFamily="34" charset="0"/>
                      </a:endParaRPr>
                    </a:p>
                  </a:txBody>
                  <a:tcPr marL="91446" marR="91446" marT="45710" marB="4571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50366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smtClean="0">
                          <a:ln>
                            <a:noFill/>
                          </a:ln>
                          <a:solidFill>
                            <a:schemeClr val="tx1"/>
                          </a:solidFill>
                          <a:effectLst/>
                          <a:latin typeface="Arial" pitchFamily="34" charset="0"/>
                          <a:cs typeface="Times New Roman" pitchFamily="18" charset="0"/>
                        </a:rPr>
                        <a:t>Small Hydro </a:t>
                      </a:r>
                    </a:p>
                  </a:txBody>
                  <a:tcPr marL="91446" marR="91446" marT="45710" marB="4571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tx1"/>
                          </a:solidFill>
                          <a:effectLst/>
                          <a:latin typeface="Arial" pitchFamily="34" charset="0"/>
                          <a:cs typeface="Times New Roman" pitchFamily="18" charset="0"/>
                        </a:rPr>
                        <a:t>Low capital costs, many potential sites in Canada, well established technology</a:t>
                      </a:r>
                      <a:endParaRPr kumimoji="0" lang="en-US" sz="1400" b="0" i="0" u="none" strike="noStrike" cap="none" normalizeH="0" baseline="0" dirty="0" smtClean="0">
                        <a:ln>
                          <a:noFill/>
                        </a:ln>
                        <a:solidFill>
                          <a:schemeClr val="tx1"/>
                        </a:solidFill>
                        <a:effectLst/>
                        <a:latin typeface="Arial" pitchFamily="34" charset="0"/>
                      </a:endParaRPr>
                    </a:p>
                  </a:txBody>
                  <a:tcPr marL="91446" marR="91446" marT="45710" marB="4571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tx1"/>
                          </a:solidFill>
                          <a:effectLst/>
                          <a:latin typeface="Arial" pitchFamily="34" charset="0"/>
                          <a:cs typeface="Times New Roman" pitchFamily="18" charset="0"/>
                        </a:rPr>
                        <a:t>Regulatory approval can be costly and time consuming, access to grid, local opposition</a:t>
                      </a:r>
                      <a:endParaRPr kumimoji="0" lang="en-US" sz="1400" b="0" i="0" u="none" strike="noStrike" cap="none" normalizeH="0" baseline="0" dirty="0" smtClean="0">
                        <a:ln>
                          <a:noFill/>
                        </a:ln>
                        <a:solidFill>
                          <a:schemeClr val="tx1"/>
                        </a:solidFill>
                        <a:effectLst/>
                        <a:latin typeface="Arial" pitchFamily="34" charset="0"/>
                      </a:endParaRPr>
                    </a:p>
                  </a:txBody>
                  <a:tcPr marL="91446" marR="91446" marT="45710" marB="4571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71105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smtClean="0">
                          <a:ln>
                            <a:noFill/>
                          </a:ln>
                          <a:solidFill>
                            <a:schemeClr val="tx1"/>
                          </a:solidFill>
                          <a:effectLst/>
                          <a:latin typeface="Arial" pitchFamily="34" charset="0"/>
                          <a:cs typeface="Times New Roman" pitchFamily="18" charset="0"/>
                        </a:rPr>
                        <a:t>Biomass</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400" b="1" i="0" u="none" strike="noStrike" cap="none" normalizeH="0" baseline="0" dirty="0" smtClean="0">
                        <a:ln>
                          <a:noFill/>
                        </a:ln>
                        <a:solidFill>
                          <a:schemeClr val="tx1"/>
                        </a:solidFill>
                        <a:effectLst/>
                        <a:latin typeface="Arial" pitchFamily="34" charset="0"/>
                      </a:endParaRPr>
                    </a:p>
                  </a:txBody>
                  <a:tcPr marL="91446" marR="91446" marT="45710" marB="4571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tx1"/>
                          </a:solidFill>
                          <a:effectLst/>
                          <a:latin typeface="Arial" pitchFamily="34" charset="0"/>
                          <a:cs typeface="Times New Roman" pitchFamily="18" charset="0"/>
                        </a:rPr>
                        <a:t>Uses landfill gas, wood pellets, and waste products to create electricity, reduce GHGs</a:t>
                      </a:r>
                      <a:endParaRPr kumimoji="0" lang="en-US" sz="1400" b="0" i="0" u="none" strike="noStrike" cap="none" normalizeH="0" baseline="0" dirty="0" smtClean="0">
                        <a:ln>
                          <a:noFill/>
                        </a:ln>
                        <a:solidFill>
                          <a:schemeClr val="tx1"/>
                        </a:solidFill>
                        <a:effectLst/>
                        <a:latin typeface="Arial" pitchFamily="34" charset="0"/>
                      </a:endParaRPr>
                    </a:p>
                  </a:txBody>
                  <a:tcPr marL="91446" marR="91446" marT="45710" marB="4571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tx1"/>
                          </a:solidFill>
                          <a:effectLst/>
                          <a:latin typeface="Arial" pitchFamily="34" charset="0"/>
                          <a:cs typeface="Times New Roman" pitchFamily="18" charset="0"/>
                        </a:rPr>
                        <a:t>High capital equipment and fuel costs, access to transmission, competition for biomass materials</a:t>
                      </a:r>
                    </a:p>
                  </a:txBody>
                  <a:tcPr marL="91446" marR="91446" marT="45710" marB="4571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809896">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smtClean="0">
                          <a:ln>
                            <a:noFill/>
                          </a:ln>
                          <a:solidFill>
                            <a:schemeClr val="tx1"/>
                          </a:solidFill>
                          <a:effectLst/>
                          <a:latin typeface="Arial" pitchFamily="34" charset="0"/>
                          <a:cs typeface="Times New Roman" pitchFamily="18" charset="0"/>
                        </a:rPr>
                        <a:t>Solar PV</a:t>
                      </a:r>
                      <a:endParaRPr kumimoji="0" lang="en-US" sz="1400" b="1" i="0" u="none" strike="noStrike" cap="none" normalizeH="0" baseline="0" dirty="0" smtClean="0">
                        <a:ln>
                          <a:noFill/>
                        </a:ln>
                        <a:solidFill>
                          <a:schemeClr val="tx1"/>
                        </a:solidFill>
                        <a:effectLst/>
                        <a:latin typeface="Arial" pitchFamily="34" charset="0"/>
                      </a:endParaRPr>
                    </a:p>
                  </a:txBody>
                  <a:tcPr marL="91446" marR="91446" marT="45710" marB="4571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tx1"/>
                          </a:solidFill>
                          <a:effectLst/>
                          <a:latin typeface="Arial" pitchFamily="34" charset="0"/>
                          <a:cs typeface="Times New Roman" pitchFamily="18" charset="0"/>
                        </a:rPr>
                        <a:t>Renewable source, can be grid-connected or stand alone, can reduce the need for extensive transmission lines when used locally</a:t>
                      </a:r>
                      <a:endParaRPr kumimoji="0" lang="en-US" sz="1400" b="0" i="0" u="none" strike="noStrike" cap="none" normalizeH="0" baseline="0" dirty="0" smtClean="0">
                        <a:ln>
                          <a:noFill/>
                        </a:ln>
                        <a:solidFill>
                          <a:schemeClr val="tx1"/>
                        </a:solidFill>
                        <a:effectLst/>
                        <a:latin typeface="Arial" pitchFamily="34" charset="0"/>
                      </a:endParaRPr>
                    </a:p>
                  </a:txBody>
                  <a:tcPr marL="91446" marR="91446" marT="45710" marB="4571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tx1"/>
                          </a:solidFill>
                          <a:effectLst/>
                          <a:latin typeface="Arial" pitchFamily="34" charset="0"/>
                          <a:cs typeface="Times New Roman" pitchFamily="18" charset="0"/>
                        </a:rPr>
                        <a:t>Access to the grid (working with a traditional grid) and intermittency</a:t>
                      </a:r>
                      <a:endParaRPr kumimoji="0" lang="en-US" sz="1400" b="0" i="0" u="none" strike="noStrike" cap="none" normalizeH="0" baseline="0" dirty="0" smtClean="0">
                        <a:ln>
                          <a:noFill/>
                        </a:ln>
                        <a:solidFill>
                          <a:schemeClr val="tx1"/>
                        </a:solidFill>
                        <a:effectLst/>
                        <a:latin typeface="Arial" pitchFamily="34" charset="0"/>
                      </a:endParaRPr>
                    </a:p>
                  </a:txBody>
                  <a:tcPr marL="91446" marR="91446" marT="45710" marB="4571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71105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smtClean="0">
                          <a:ln>
                            <a:noFill/>
                          </a:ln>
                          <a:solidFill>
                            <a:schemeClr val="tx1"/>
                          </a:solidFill>
                          <a:effectLst/>
                          <a:latin typeface="Arial" pitchFamily="34" charset="0"/>
                          <a:cs typeface="Times New Roman" pitchFamily="18" charset="0"/>
                        </a:rPr>
                        <a:t>Ocean Energy </a:t>
                      </a:r>
                      <a:endParaRPr kumimoji="0" lang="en-US" sz="1400" b="1" i="0" u="none" strike="noStrike" cap="none" normalizeH="0" baseline="0" dirty="0" smtClean="0">
                        <a:ln>
                          <a:noFill/>
                        </a:ln>
                        <a:solidFill>
                          <a:schemeClr val="tx1"/>
                        </a:solidFill>
                        <a:effectLst/>
                        <a:latin typeface="Arial" pitchFamily="34" charset="0"/>
                      </a:endParaRPr>
                    </a:p>
                  </a:txBody>
                  <a:tcPr marL="91446" marR="91446" marT="45710" marB="4571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tx1"/>
                          </a:solidFill>
                          <a:effectLst/>
                          <a:latin typeface="Arial" pitchFamily="34" charset="0"/>
                          <a:cs typeface="Times New Roman" pitchFamily="18" charset="0"/>
                        </a:rPr>
                        <a:t>Costs are expected to decline as technology develops, intermittent but predictable source of green energy </a:t>
                      </a:r>
                      <a:endParaRPr kumimoji="0" lang="en-US" sz="1400" b="0" i="0" u="none" strike="noStrike" cap="none" normalizeH="0" baseline="0" dirty="0" smtClean="0">
                        <a:ln>
                          <a:noFill/>
                        </a:ln>
                        <a:solidFill>
                          <a:schemeClr val="tx1"/>
                        </a:solidFill>
                        <a:effectLst/>
                        <a:latin typeface="Arial" pitchFamily="34" charset="0"/>
                      </a:endParaRPr>
                    </a:p>
                  </a:txBody>
                  <a:tcPr marL="91446" marR="91446" marT="45710" marB="4571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tx1"/>
                          </a:solidFill>
                          <a:effectLst/>
                          <a:latin typeface="Arial" pitchFamily="34" charset="0"/>
                          <a:cs typeface="Times New Roman" pitchFamily="18" charset="0"/>
                        </a:rPr>
                        <a:t>Potentially intrusive to marine life, investment is needed to promote research and development</a:t>
                      </a:r>
                      <a:endParaRPr kumimoji="0" lang="en-US" sz="1400" b="0" i="0" u="none" strike="noStrike" cap="none" normalizeH="0" baseline="0" dirty="0" smtClean="0">
                        <a:ln>
                          <a:noFill/>
                        </a:ln>
                        <a:solidFill>
                          <a:schemeClr val="tx1"/>
                        </a:solidFill>
                        <a:effectLst/>
                        <a:latin typeface="Arial" pitchFamily="34" charset="0"/>
                      </a:endParaRPr>
                    </a:p>
                  </a:txBody>
                  <a:tcPr marL="91446" marR="91446" marT="45710" marB="4571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23912">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smtClean="0">
                          <a:ln>
                            <a:noFill/>
                          </a:ln>
                          <a:solidFill>
                            <a:schemeClr val="tx1"/>
                          </a:solidFill>
                          <a:effectLst/>
                          <a:latin typeface="Arial" pitchFamily="34" charset="0"/>
                          <a:cs typeface="Times New Roman" pitchFamily="18" charset="0"/>
                        </a:rPr>
                        <a:t>Clean Coal </a:t>
                      </a:r>
                    </a:p>
                  </a:txBody>
                  <a:tcPr marL="91446" marR="91446" marT="45710" marB="4571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tx1"/>
                          </a:solidFill>
                          <a:effectLst/>
                          <a:latin typeface="Arial" pitchFamily="34" charset="0"/>
                          <a:cs typeface="Times New Roman" pitchFamily="18" charset="0"/>
                        </a:rPr>
                        <a:t>High potential for GHG reductions </a:t>
                      </a:r>
                    </a:p>
                  </a:txBody>
                  <a:tcPr marL="91446" marR="91446" marT="45710" marB="4571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tx1"/>
                          </a:solidFill>
                          <a:effectLst/>
                          <a:latin typeface="Arial" pitchFamily="34" charset="0"/>
                          <a:cs typeface="Times New Roman" pitchFamily="18" charset="0"/>
                        </a:rPr>
                        <a:t>High capital costs and high energy penalty</a:t>
                      </a:r>
                    </a:p>
                  </a:txBody>
                  <a:tcPr marL="91446" marR="91446" marT="45710" marB="4571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809896">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smtClean="0">
                          <a:ln>
                            <a:noFill/>
                          </a:ln>
                          <a:solidFill>
                            <a:schemeClr val="tx1"/>
                          </a:solidFill>
                          <a:effectLst/>
                          <a:latin typeface="Arial" pitchFamily="34" charset="0"/>
                          <a:cs typeface="Times New Roman" pitchFamily="18" charset="0"/>
                        </a:rPr>
                        <a:t>Energy Storage</a:t>
                      </a:r>
                    </a:p>
                  </a:txBody>
                  <a:tcPr marL="91446" marR="91446" marT="45710" marB="4571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tx1"/>
                          </a:solidFill>
                          <a:effectLst/>
                          <a:latin typeface="Arial" pitchFamily="34" charset="0"/>
                          <a:cs typeface="Times New Roman" pitchFamily="18" charset="0"/>
                        </a:rPr>
                        <a:t>More efficient grid, greater use of renewables, use of stored energy during peak periods, potential for reduction in air </a:t>
                      </a:r>
                      <a:r>
                        <a:rPr kumimoji="0" lang="en-US" sz="1400" b="0" i="0" u="none" strike="noStrike" cap="none" normalizeH="0" baseline="0" dirty="0" smtClean="0">
                          <a:ln>
                            <a:noFill/>
                          </a:ln>
                          <a:solidFill>
                            <a:schemeClr val="tx1"/>
                          </a:solidFill>
                          <a:effectLst/>
                          <a:latin typeface="Arial" pitchFamily="34" charset="0"/>
                          <a:cs typeface="Times New Roman" pitchFamily="18" charset="0"/>
                        </a:rPr>
                        <a:t>emissions </a:t>
                      </a:r>
                      <a:endParaRPr kumimoji="0" lang="en-US" sz="1400" b="0" i="0" u="none" strike="noStrike" cap="none" normalizeH="0" baseline="0" dirty="0" smtClean="0">
                        <a:ln>
                          <a:noFill/>
                        </a:ln>
                        <a:solidFill>
                          <a:schemeClr val="tx1"/>
                        </a:solidFill>
                        <a:effectLst/>
                        <a:latin typeface="Arial" pitchFamily="34" charset="0"/>
                        <a:cs typeface="Times New Roman" pitchFamily="18" charset="0"/>
                      </a:endParaRPr>
                    </a:p>
                  </a:txBody>
                  <a:tcPr marL="91446" marR="91446" marT="45710" marB="4571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tx1"/>
                          </a:solidFill>
                          <a:effectLst/>
                          <a:latin typeface="Arial" pitchFamily="34" charset="0"/>
                          <a:cs typeface="Times New Roman" pitchFamily="18" charset="0"/>
                        </a:rPr>
                        <a:t>High capital cost, technology availability  </a:t>
                      </a:r>
                    </a:p>
                  </a:txBody>
                  <a:tcPr marL="91446" marR="91446" marT="45710" marB="4571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Tree>
    <p:extLst>
      <p:ext uri="{BB962C8B-B14F-4D97-AF65-F5344CB8AC3E}">
        <p14:creationId xmlns:p14="http://schemas.microsoft.com/office/powerpoint/2010/main" val="2171090127"/>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335</TotalTime>
  <Words>2068</Words>
  <Application>Microsoft Office PowerPoint</Application>
  <PresentationFormat>On-screen Show (4:3)</PresentationFormat>
  <Paragraphs>203</Paragraphs>
  <Slides>13</Slides>
  <Notes>11</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13</vt:i4>
      </vt:variant>
    </vt:vector>
  </HeadingPairs>
  <TitlesOfParts>
    <vt:vector size="15" baseType="lpstr">
      <vt:lpstr>Office Theme</vt:lpstr>
      <vt:lpstr>Chart</vt:lpstr>
      <vt:lpstr>Canadian Electricity Sector’s Progress Toward Green Growth and Sustainable Energy</vt:lpstr>
      <vt:lpstr>Addressing Green Growth and Sustainability in the Canadian Electricity Sector</vt:lpstr>
      <vt:lpstr>Role of Generation in Driving Sustainability Outcomes:  Generation Profile in Canada</vt:lpstr>
      <vt:lpstr> Installed Wind Capacity is Growing Across the Country</vt:lpstr>
      <vt:lpstr>Greenhouse Gas Emissions in Canada by Sector, 2012 </vt:lpstr>
      <vt:lpstr>PowerPoint Presentation</vt:lpstr>
      <vt:lpstr> Canadian Outlook: Generation Mix </vt:lpstr>
      <vt:lpstr>Canadian Outlook: Generation Mix (Cont’d)</vt:lpstr>
      <vt:lpstr>Canadian Outlook: Sustainable Generation Technologies -   Opportunities and Challenges  </vt:lpstr>
      <vt:lpstr>Canadian Outlook: Transmission and Distribution</vt:lpstr>
      <vt:lpstr>PowerPoint Presentation</vt:lpstr>
      <vt:lpstr>Ensuring a Sustainable Energy Future</vt:lpstr>
      <vt:lpstr>Questions? </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Canadian Electricity Sector’s Progress Toward Green Growth and Sustainable Energy</dc:title>
  <dc:creator>Channa S. Perera</dc:creator>
  <cp:lastModifiedBy>Channa S. Perera</cp:lastModifiedBy>
  <cp:revision>27</cp:revision>
  <dcterms:created xsi:type="dcterms:W3CDTF">2015-04-14T19:34:50Z</dcterms:created>
  <dcterms:modified xsi:type="dcterms:W3CDTF">2015-04-16T17:12:17Z</dcterms:modified>
</cp:coreProperties>
</file>