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684" r:id="rId3"/>
    <p:sldMasterId id="2147483696" r:id="rId4"/>
    <p:sldMasterId id="2147483720" r:id="rId5"/>
    <p:sldMasterId id="2147483672" r:id="rId6"/>
    <p:sldMasterId id="2147483648" r:id="rId7"/>
    <p:sldMasterId id="2147483732" r:id="rId8"/>
    <p:sldMasterId id="2147483748" r:id="rId9"/>
    <p:sldMasterId id="2147483761" r:id="rId10"/>
  </p:sldMasterIdLst>
  <p:notesMasterIdLst>
    <p:notesMasterId r:id="rId35"/>
  </p:notesMasterIdLst>
  <p:sldIdLst>
    <p:sldId id="381" r:id="rId11"/>
    <p:sldId id="392" r:id="rId12"/>
    <p:sldId id="387" r:id="rId13"/>
    <p:sldId id="395" r:id="rId14"/>
    <p:sldId id="411" r:id="rId15"/>
    <p:sldId id="410" r:id="rId16"/>
    <p:sldId id="397" r:id="rId17"/>
    <p:sldId id="404" r:id="rId18"/>
    <p:sldId id="393" r:id="rId19"/>
    <p:sldId id="388" r:id="rId20"/>
    <p:sldId id="389" r:id="rId21"/>
    <p:sldId id="436" r:id="rId22"/>
    <p:sldId id="379" r:id="rId23"/>
    <p:sldId id="378" r:id="rId24"/>
    <p:sldId id="325" r:id="rId25"/>
    <p:sldId id="417" r:id="rId26"/>
    <p:sldId id="369" r:id="rId27"/>
    <p:sldId id="422" r:id="rId28"/>
    <p:sldId id="405" r:id="rId29"/>
    <p:sldId id="363" r:id="rId30"/>
    <p:sldId id="408" r:id="rId31"/>
    <p:sldId id="351" r:id="rId32"/>
    <p:sldId id="377" r:id="rId33"/>
    <p:sldId id="3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5" autoAdjust="0"/>
    <p:restoredTop sz="94655" autoAdjust="0"/>
  </p:normalViewPr>
  <p:slideViewPr>
    <p:cSldViewPr>
      <p:cViewPr varScale="1">
        <p:scale>
          <a:sx n="86" d="100"/>
          <a:sy n="86" d="100"/>
        </p:scale>
        <p:origin x="10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C5A7B-FE35-4FA7-B7ED-DD0B8D5455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37DF806-21A5-4BDD-A75D-62452733458B}">
      <dgm:prSet phldrT="[Text]"/>
      <dgm:spPr/>
      <dgm:t>
        <a:bodyPr/>
        <a:lstStyle/>
        <a:p>
          <a:r>
            <a:rPr lang="en-CA" b="1" dirty="0" smtClean="0"/>
            <a:t>Get the right people together</a:t>
          </a:r>
          <a:endParaRPr lang="en-CA" dirty="0"/>
        </a:p>
      </dgm:t>
    </dgm:pt>
    <dgm:pt modelId="{4A667B7F-084D-4306-8E97-857D907508CC}" type="parTrans" cxnId="{89925456-F1E7-4618-A677-A210CCC4A887}">
      <dgm:prSet/>
      <dgm:spPr/>
      <dgm:t>
        <a:bodyPr/>
        <a:lstStyle/>
        <a:p>
          <a:endParaRPr lang="en-CA"/>
        </a:p>
      </dgm:t>
    </dgm:pt>
    <dgm:pt modelId="{F4E43F2B-C65E-4D2A-964A-34BFE99A6585}" type="sibTrans" cxnId="{89925456-F1E7-4618-A677-A210CCC4A887}">
      <dgm:prSet/>
      <dgm:spPr/>
      <dgm:t>
        <a:bodyPr/>
        <a:lstStyle/>
        <a:p>
          <a:endParaRPr lang="en-CA" dirty="0"/>
        </a:p>
      </dgm:t>
    </dgm:pt>
    <dgm:pt modelId="{811D4A66-57C8-4F5C-B04D-259FAE70A40D}">
      <dgm:prSet phldrT="[Text]"/>
      <dgm:spPr/>
      <dgm:t>
        <a:bodyPr/>
        <a:lstStyle/>
        <a:p>
          <a:r>
            <a:rPr lang="en-CA" b="1" dirty="0" smtClean="0"/>
            <a:t>Identify shared challenges, goals and opportunities</a:t>
          </a:r>
          <a:endParaRPr lang="en-CA" dirty="0"/>
        </a:p>
      </dgm:t>
    </dgm:pt>
    <dgm:pt modelId="{E44808A5-CCA6-430B-9E3C-6249EF317567}" type="parTrans" cxnId="{D2BD1B83-52FC-4B8D-9715-F5C99328A32D}">
      <dgm:prSet/>
      <dgm:spPr/>
      <dgm:t>
        <a:bodyPr/>
        <a:lstStyle/>
        <a:p>
          <a:endParaRPr lang="en-CA"/>
        </a:p>
      </dgm:t>
    </dgm:pt>
    <dgm:pt modelId="{8BE4417B-CDD1-4961-BD49-1186C9B513DE}" type="sibTrans" cxnId="{D2BD1B83-52FC-4B8D-9715-F5C99328A32D}">
      <dgm:prSet/>
      <dgm:spPr/>
      <dgm:t>
        <a:bodyPr/>
        <a:lstStyle/>
        <a:p>
          <a:endParaRPr lang="en-CA" dirty="0"/>
        </a:p>
      </dgm:t>
    </dgm:pt>
    <dgm:pt modelId="{BBBE4E1B-9DC6-4EAE-8F6A-60D58D56BD38}">
      <dgm:prSet phldrT="[Text]"/>
      <dgm:spPr/>
      <dgm:t>
        <a:bodyPr/>
        <a:lstStyle/>
        <a:p>
          <a:r>
            <a:rPr lang="en-CA" b="1" dirty="0" smtClean="0"/>
            <a:t>Ensure that end-user needs define effective questions</a:t>
          </a:r>
          <a:endParaRPr lang="en-CA" dirty="0"/>
        </a:p>
      </dgm:t>
    </dgm:pt>
    <dgm:pt modelId="{F7B449DC-182A-4172-A98D-750EF6DD9A6A}" type="parTrans" cxnId="{28E726D3-8641-427E-B8B3-25BBA4CFE3EB}">
      <dgm:prSet/>
      <dgm:spPr/>
      <dgm:t>
        <a:bodyPr/>
        <a:lstStyle/>
        <a:p>
          <a:endParaRPr lang="en-CA"/>
        </a:p>
      </dgm:t>
    </dgm:pt>
    <dgm:pt modelId="{31C1A2CF-7911-43D1-804B-DA391032585B}" type="sibTrans" cxnId="{28E726D3-8641-427E-B8B3-25BBA4CFE3EB}">
      <dgm:prSet/>
      <dgm:spPr/>
      <dgm:t>
        <a:bodyPr/>
        <a:lstStyle/>
        <a:p>
          <a:endParaRPr lang="en-CA" dirty="0"/>
        </a:p>
      </dgm:t>
    </dgm:pt>
    <dgm:pt modelId="{06B74790-9350-4970-93B6-D1B4D96FFC9D}">
      <dgm:prSet phldrT="[Text]"/>
      <dgm:spPr/>
      <dgm:t>
        <a:bodyPr/>
        <a:lstStyle/>
        <a:p>
          <a:r>
            <a:rPr lang="en-CA" b="1" dirty="0" smtClean="0"/>
            <a:t>Identify knowledge gaps that inhibit decision making.</a:t>
          </a:r>
          <a:endParaRPr lang="en-CA" dirty="0"/>
        </a:p>
      </dgm:t>
    </dgm:pt>
    <dgm:pt modelId="{991CD990-B609-4C32-8376-D540A918A94B}" type="parTrans" cxnId="{E998826C-A5C7-4634-A55D-1C85BA52DD12}">
      <dgm:prSet/>
      <dgm:spPr/>
      <dgm:t>
        <a:bodyPr/>
        <a:lstStyle/>
        <a:p>
          <a:endParaRPr lang="en-CA"/>
        </a:p>
      </dgm:t>
    </dgm:pt>
    <dgm:pt modelId="{65E17FB8-4928-41B0-8C08-DFBF1C09DBC9}" type="sibTrans" cxnId="{E998826C-A5C7-4634-A55D-1C85BA52DD12}">
      <dgm:prSet/>
      <dgm:spPr/>
      <dgm:t>
        <a:bodyPr/>
        <a:lstStyle/>
        <a:p>
          <a:endParaRPr lang="en-CA" dirty="0"/>
        </a:p>
      </dgm:t>
    </dgm:pt>
    <dgm:pt modelId="{B48E4B3A-79B3-4A25-86A3-3404AFD9F25A}">
      <dgm:prSet phldrT="[Text]"/>
      <dgm:spPr/>
      <dgm:t>
        <a:bodyPr/>
        <a:lstStyle/>
        <a:p>
          <a:r>
            <a:rPr lang="en-CA" b="1" dirty="0" smtClean="0"/>
            <a:t>Identify research advancements that address  gaps and support decision making.</a:t>
          </a:r>
          <a:endParaRPr lang="en-CA" dirty="0"/>
        </a:p>
      </dgm:t>
    </dgm:pt>
    <dgm:pt modelId="{EB81F2F2-2C41-4E82-B80A-9B4EF190BE62}" type="parTrans" cxnId="{D5A09857-652F-4036-8B73-0D3937FEA148}">
      <dgm:prSet/>
      <dgm:spPr/>
      <dgm:t>
        <a:bodyPr/>
        <a:lstStyle/>
        <a:p>
          <a:endParaRPr lang="en-CA"/>
        </a:p>
      </dgm:t>
    </dgm:pt>
    <dgm:pt modelId="{562CF915-48E3-4221-970A-539D7390BF61}" type="sibTrans" cxnId="{D5A09857-652F-4036-8B73-0D3937FEA148}">
      <dgm:prSet/>
      <dgm:spPr/>
      <dgm:t>
        <a:bodyPr/>
        <a:lstStyle/>
        <a:p>
          <a:endParaRPr lang="en-CA" dirty="0"/>
        </a:p>
      </dgm:t>
    </dgm:pt>
    <dgm:pt modelId="{C260EE2B-C790-44F2-9A75-A1083341E59C}" type="pres">
      <dgm:prSet presAssocID="{D0CC5A7B-FE35-4FA7-B7ED-DD0B8D5455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856564A-144A-4371-8195-26BB7B409E40}" type="pres">
      <dgm:prSet presAssocID="{237DF806-21A5-4BDD-A75D-62452733458B}" presName="dummy" presStyleCnt="0"/>
      <dgm:spPr/>
    </dgm:pt>
    <dgm:pt modelId="{4D9CD564-62D1-4AE0-B4B4-2DC919B3C77E}" type="pres">
      <dgm:prSet presAssocID="{237DF806-21A5-4BDD-A75D-62452733458B}" presName="node" presStyleLbl="revTx" presStyleIdx="0" presStyleCnt="5" custRadScaleRad="104253" custRadScaleInc="1292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7501D0-AE54-449F-9E7F-688175CCCCA1}" type="pres">
      <dgm:prSet presAssocID="{F4E43F2B-C65E-4D2A-964A-34BFE99A6585}" presName="sibTrans" presStyleLbl="node1" presStyleIdx="0" presStyleCnt="5"/>
      <dgm:spPr/>
      <dgm:t>
        <a:bodyPr/>
        <a:lstStyle/>
        <a:p>
          <a:endParaRPr lang="en-CA"/>
        </a:p>
      </dgm:t>
    </dgm:pt>
    <dgm:pt modelId="{B8D422A2-862D-4459-AFE0-46AD5B221515}" type="pres">
      <dgm:prSet presAssocID="{811D4A66-57C8-4F5C-B04D-259FAE70A40D}" presName="dummy" presStyleCnt="0"/>
      <dgm:spPr/>
    </dgm:pt>
    <dgm:pt modelId="{D1D31AB2-AE96-44CB-8D8C-896646903B63}" type="pres">
      <dgm:prSet presAssocID="{811D4A66-57C8-4F5C-B04D-259FAE70A40D}" presName="node" presStyleLbl="revTx" presStyleIdx="1" presStyleCnt="5" custScaleX="14188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070789-5C0C-406A-8E5C-8D08AA18A65D}" type="pres">
      <dgm:prSet presAssocID="{8BE4417B-CDD1-4961-BD49-1186C9B513DE}" presName="sibTrans" presStyleLbl="node1" presStyleIdx="1" presStyleCnt="5" custLinFactNeighborY="-1030"/>
      <dgm:spPr/>
      <dgm:t>
        <a:bodyPr/>
        <a:lstStyle/>
        <a:p>
          <a:endParaRPr lang="en-CA"/>
        </a:p>
      </dgm:t>
    </dgm:pt>
    <dgm:pt modelId="{FDDE3297-64F8-4F4E-9CD4-65B4107B6184}" type="pres">
      <dgm:prSet presAssocID="{BBBE4E1B-9DC6-4EAE-8F6A-60D58D56BD38}" presName="dummy" presStyleCnt="0"/>
      <dgm:spPr/>
    </dgm:pt>
    <dgm:pt modelId="{EE490A79-71D7-49D3-AF5F-732EE969FFCE}" type="pres">
      <dgm:prSet presAssocID="{BBBE4E1B-9DC6-4EAE-8F6A-60D58D56BD3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30E30E-7F22-4C9D-9AB8-E5CEDC835C50}" type="pres">
      <dgm:prSet presAssocID="{31C1A2CF-7911-43D1-804B-DA391032585B}" presName="sibTrans" presStyleLbl="node1" presStyleIdx="2" presStyleCnt="5"/>
      <dgm:spPr/>
      <dgm:t>
        <a:bodyPr/>
        <a:lstStyle/>
        <a:p>
          <a:endParaRPr lang="en-CA"/>
        </a:p>
      </dgm:t>
    </dgm:pt>
    <dgm:pt modelId="{C2AAC092-A1E2-4EB2-B49E-989EAB54D679}" type="pres">
      <dgm:prSet presAssocID="{06B74790-9350-4970-93B6-D1B4D96FFC9D}" presName="dummy" presStyleCnt="0"/>
      <dgm:spPr/>
    </dgm:pt>
    <dgm:pt modelId="{5578D21E-0074-46CE-AB05-3FAEC2B8F6AD}" type="pres">
      <dgm:prSet presAssocID="{06B74790-9350-4970-93B6-D1B4D96FFC9D}" presName="node" presStyleLbl="revTx" presStyleIdx="3" presStyleCnt="5" custScaleX="1536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1F69AB-B30C-4C80-8044-4F3D9B04C870}" type="pres">
      <dgm:prSet presAssocID="{65E17FB8-4928-41B0-8C08-DFBF1C09DBC9}" presName="sibTrans" presStyleLbl="node1" presStyleIdx="3" presStyleCnt="5"/>
      <dgm:spPr/>
      <dgm:t>
        <a:bodyPr/>
        <a:lstStyle/>
        <a:p>
          <a:endParaRPr lang="en-CA"/>
        </a:p>
      </dgm:t>
    </dgm:pt>
    <dgm:pt modelId="{512491CA-EE00-42D2-9DEF-EDF985396676}" type="pres">
      <dgm:prSet presAssocID="{B48E4B3A-79B3-4A25-86A3-3404AFD9F25A}" presName="dummy" presStyleCnt="0"/>
      <dgm:spPr/>
    </dgm:pt>
    <dgm:pt modelId="{A245BD5A-AF05-4E77-9A6E-364D54A3D6C0}" type="pres">
      <dgm:prSet presAssocID="{B48E4B3A-79B3-4A25-86A3-3404AFD9F25A}" presName="node" presStyleLbl="revTx" presStyleIdx="4" presStyleCnt="5" custScaleX="12680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0F67EB4-9B45-41A6-B751-CBA44EA2513D}" type="pres">
      <dgm:prSet presAssocID="{562CF915-48E3-4221-970A-539D7390BF61}" presName="sibTrans" presStyleLbl="node1" presStyleIdx="4" presStyleCnt="5" custLinFactNeighborX="2524" custLinFactNeighborY="1"/>
      <dgm:spPr/>
      <dgm:t>
        <a:bodyPr/>
        <a:lstStyle/>
        <a:p>
          <a:endParaRPr lang="en-CA"/>
        </a:p>
      </dgm:t>
    </dgm:pt>
  </dgm:ptLst>
  <dgm:cxnLst>
    <dgm:cxn modelId="{4CA3C22C-8D79-4321-996F-CC345E8F8194}" type="presOf" srcId="{811D4A66-57C8-4F5C-B04D-259FAE70A40D}" destId="{D1D31AB2-AE96-44CB-8D8C-896646903B63}" srcOrd="0" destOrd="0" presId="urn:microsoft.com/office/officeart/2005/8/layout/cycle1"/>
    <dgm:cxn modelId="{FF3E3E48-8CF2-418A-B1E9-C18B3592CE88}" type="presOf" srcId="{06B74790-9350-4970-93B6-D1B4D96FFC9D}" destId="{5578D21E-0074-46CE-AB05-3FAEC2B8F6AD}" srcOrd="0" destOrd="0" presId="urn:microsoft.com/office/officeart/2005/8/layout/cycle1"/>
    <dgm:cxn modelId="{28E726D3-8641-427E-B8B3-25BBA4CFE3EB}" srcId="{D0CC5A7B-FE35-4FA7-B7ED-DD0B8D545509}" destId="{BBBE4E1B-9DC6-4EAE-8F6A-60D58D56BD38}" srcOrd="2" destOrd="0" parTransId="{F7B449DC-182A-4172-A98D-750EF6DD9A6A}" sibTransId="{31C1A2CF-7911-43D1-804B-DA391032585B}"/>
    <dgm:cxn modelId="{89925456-F1E7-4618-A677-A210CCC4A887}" srcId="{D0CC5A7B-FE35-4FA7-B7ED-DD0B8D545509}" destId="{237DF806-21A5-4BDD-A75D-62452733458B}" srcOrd="0" destOrd="0" parTransId="{4A667B7F-084D-4306-8E97-857D907508CC}" sibTransId="{F4E43F2B-C65E-4D2A-964A-34BFE99A6585}"/>
    <dgm:cxn modelId="{D5A09857-652F-4036-8B73-0D3937FEA148}" srcId="{D0CC5A7B-FE35-4FA7-B7ED-DD0B8D545509}" destId="{B48E4B3A-79B3-4A25-86A3-3404AFD9F25A}" srcOrd="4" destOrd="0" parTransId="{EB81F2F2-2C41-4E82-B80A-9B4EF190BE62}" sibTransId="{562CF915-48E3-4221-970A-539D7390BF61}"/>
    <dgm:cxn modelId="{C82DC6C0-D878-47CC-AD9C-925D70CA6938}" type="presOf" srcId="{31C1A2CF-7911-43D1-804B-DA391032585B}" destId="{0030E30E-7F22-4C9D-9AB8-E5CEDC835C50}" srcOrd="0" destOrd="0" presId="urn:microsoft.com/office/officeart/2005/8/layout/cycle1"/>
    <dgm:cxn modelId="{E998826C-A5C7-4634-A55D-1C85BA52DD12}" srcId="{D0CC5A7B-FE35-4FA7-B7ED-DD0B8D545509}" destId="{06B74790-9350-4970-93B6-D1B4D96FFC9D}" srcOrd="3" destOrd="0" parTransId="{991CD990-B609-4C32-8376-D540A918A94B}" sibTransId="{65E17FB8-4928-41B0-8C08-DFBF1C09DBC9}"/>
    <dgm:cxn modelId="{D2BD1B83-52FC-4B8D-9715-F5C99328A32D}" srcId="{D0CC5A7B-FE35-4FA7-B7ED-DD0B8D545509}" destId="{811D4A66-57C8-4F5C-B04D-259FAE70A40D}" srcOrd="1" destOrd="0" parTransId="{E44808A5-CCA6-430B-9E3C-6249EF317567}" sibTransId="{8BE4417B-CDD1-4961-BD49-1186C9B513DE}"/>
    <dgm:cxn modelId="{569DEAF1-F9FE-48D0-96B7-8EC72ED8E695}" type="presOf" srcId="{F4E43F2B-C65E-4D2A-964A-34BFE99A6585}" destId="{CC7501D0-AE54-449F-9E7F-688175CCCCA1}" srcOrd="0" destOrd="0" presId="urn:microsoft.com/office/officeart/2005/8/layout/cycle1"/>
    <dgm:cxn modelId="{9372A4F7-FD23-48E7-8F0D-3A47CC7C9F1D}" type="presOf" srcId="{B48E4B3A-79B3-4A25-86A3-3404AFD9F25A}" destId="{A245BD5A-AF05-4E77-9A6E-364D54A3D6C0}" srcOrd="0" destOrd="0" presId="urn:microsoft.com/office/officeart/2005/8/layout/cycle1"/>
    <dgm:cxn modelId="{DCDF12EA-FD18-497D-9A83-52A6F608A474}" type="presOf" srcId="{8BE4417B-CDD1-4961-BD49-1186C9B513DE}" destId="{BC070789-5C0C-406A-8E5C-8D08AA18A65D}" srcOrd="0" destOrd="0" presId="urn:microsoft.com/office/officeart/2005/8/layout/cycle1"/>
    <dgm:cxn modelId="{11C7F4BF-DADF-43FA-874A-91F15A5A8C5D}" type="presOf" srcId="{562CF915-48E3-4221-970A-539D7390BF61}" destId="{20F67EB4-9B45-41A6-B751-CBA44EA2513D}" srcOrd="0" destOrd="0" presId="urn:microsoft.com/office/officeart/2005/8/layout/cycle1"/>
    <dgm:cxn modelId="{0C25A2F8-ECAF-48EC-998D-D7F99696DA9F}" type="presOf" srcId="{237DF806-21A5-4BDD-A75D-62452733458B}" destId="{4D9CD564-62D1-4AE0-B4B4-2DC919B3C77E}" srcOrd="0" destOrd="0" presId="urn:microsoft.com/office/officeart/2005/8/layout/cycle1"/>
    <dgm:cxn modelId="{E501F197-C53C-47BF-9A0E-343F46EB42F6}" type="presOf" srcId="{D0CC5A7B-FE35-4FA7-B7ED-DD0B8D545509}" destId="{C260EE2B-C790-44F2-9A75-A1083341E59C}" srcOrd="0" destOrd="0" presId="urn:microsoft.com/office/officeart/2005/8/layout/cycle1"/>
    <dgm:cxn modelId="{E93F2584-0ED2-45B1-AFF9-88F0EA55A8E5}" type="presOf" srcId="{65E17FB8-4928-41B0-8C08-DFBF1C09DBC9}" destId="{9D1F69AB-B30C-4C80-8044-4F3D9B04C870}" srcOrd="0" destOrd="0" presId="urn:microsoft.com/office/officeart/2005/8/layout/cycle1"/>
    <dgm:cxn modelId="{83DB1FE4-175D-4A43-88E0-1A20DE1E2C89}" type="presOf" srcId="{BBBE4E1B-9DC6-4EAE-8F6A-60D58D56BD38}" destId="{EE490A79-71D7-49D3-AF5F-732EE969FFCE}" srcOrd="0" destOrd="0" presId="urn:microsoft.com/office/officeart/2005/8/layout/cycle1"/>
    <dgm:cxn modelId="{8466EDC0-A3D5-4B63-83A9-93DB039D1302}" type="presParOf" srcId="{C260EE2B-C790-44F2-9A75-A1083341E59C}" destId="{0856564A-144A-4371-8195-26BB7B409E40}" srcOrd="0" destOrd="0" presId="urn:microsoft.com/office/officeart/2005/8/layout/cycle1"/>
    <dgm:cxn modelId="{D8EAB235-AB4A-4CE6-B136-D252A14FDFC3}" type="presParOf" srcId="{C260EE2B-C790-44F2-9A75-A1083341E59C}" destId="{4D9CD564-62D1-4AE0-B4B4-2DC919B3C77E}" srcOrd="1" destOrd="0" presId="urn:microsoft.com/office/officeart/2005/8/layout/cycle1"/>
    <dgm:cxn modelId="{DC14813F-D5CD-40AC-B61D-5BA45CBDEAB1}" type="presParOf" srcId="{C260EE2B-C790-44F2-9A75-A1083341E59C}" destId="{CC7501D0-AE54-449F-9E7F-688175CCCCA1}" srcOrd="2" destOrd="0" presId="urn:microsoft.com/office/officeart/2005/8/layout/cycle1"/>
    <dgm:cxn modelId="{72FF40E2-11D7-4FEE-9AC1-DC5CF50465AF}" type="presParOf" srcId="{C260EE2B-C790-44F2-9A75-A1083341E59C}" destId="{B8D422A2-862D-4459-AFE0-46AD5B221515}" srcOrd="3" destOrd="0" presId="urn:microsoft.com/office/officeart/2005/8/layout/cycle1"/>
    <dgm:cxn modelId="{9E72D9CF-F588-4728-9C23-48DDAB3E56F3}" type="presParOf" srcId="{C260EE2B-C790-44F2-9A75-A1083341E59C}" destId="{D1D31AB2-AE96-44CB-8D8C-896646903B63}" srcOrd="4" destOrd="0" presId="urn:microsoft.com/office/officeart/2005/8/layout/cycle1"/>
    <dgm:cxn modelId="{19C714E0-7818-4E26-81BD-05AF14924D4D}" type="presParOf" srcId="{C260EE2B-C790-44F2-9A75-A1083341E59C}" destId="{BC070789-5C0C-406A-8E5C-8D08AA18A65D}" srcOrd="5" destOrd="0" presId="urn:microsoft.com/office/officeart/2005/8/layout/cycle1"/>
    <dgm:cxn modelId="{4DC10021-EBBF-4D46-B147-3C3D9EB743CA}" type="presParOf" srcId="{C260EE2B-C790-44F2-9A75-A1083341E59C}" destId="{FDDE3297-64F8-4F4E-9CD4-65B4107B6184}" srcOrd="6" destOrd="0" presId="urn:microsoft.com/office/officeart/2005/8/layout/cycle1"/>
    <dgm:cxn modelId="{2ECA3E38-65CE-4FB6-A2A9-0B4CA2842A7F}" type="presParOf" srcId="{C260EE2B-C790-44F2-9A75-A1083341E59C}" destId="{EE490A79-71D7-49D3-AF5F-732EE969FFCE}" srcOrd="7" destOrd="0" presId="urn:microsoft.com/office/officeart/2005/8/layout/cycle1"/>
    <dgm:cxn modelId="{3093BE5D-01A6-4D8A-8C54-F46DF27CDD26}" type="presParOf" srcId="{C260EE2B-C790-44F2-9A75-A1083341E59C}" destId="{0030E30E-7F22-4C9D-9AB8-E5CEDC835C50}" srcOrd="8" destOrd="0" presId="urn:microsoft.com/office/officeart/2005/8/layout/cycle1"/>
    <dgm:cxn modelId="{7BE4A636-03BA-4204-AE6C-4514D4ED46A0}" type="presParOf" srcId="{C260EE2B-C790-44F2-9A75-A1083341E59C}" destId="{C2AAC092-A1E2-4EB2-B49E-989EAB54D679}" srcOrd="9" destOrd="0" presId="urn:microsoft.com/office/officeart/2005/8/layout/cycle1"/>
    <dgm:cxn modelId="{07C0A335-3462-4493-BD64-4CCD6DA22488}" type="presParOf" srcId="{C260EE2B-C790-44F2-9A75-A1083341E59C}" destId="{5578D21E-0074-46CE-AB05-3FAEC2B8F6AD}" srcOrd="10" destOrd="0" presId="urn:microsoft.com/office/officeart/2005/8/layout/cycle1"/>
    <dgm:cxn modelId="{2EADFE17-D8F3-47FF-9E0B-BEC4DC24E8BB}" type="presParOf" srcId="{C260EE2B-C790-44F2-9A75-A1083341E59C}" destId="{9D1F69AB-B30C-4C80-8044-4F3D9B04C870}" srcOrd="11" destOrd="0" presId="urn:microsoft.com/office/officeart/2005/8/layout/cycle1"/>
    <dgm:cxn modelId="{FE172949-52D5-44FA-81A4-B41AC6EA15DC}" type="presParOf" srcId="{C260EE2B-C790-44F2-9A75-A1083341E59C}" destId="{512491CA-EE00-42D2-9DEF-EDF985396676}" srcOrd="12" destOrd="0" presId="urn:microsoft.com/office/officeart/2005/8/layout/cycle1"/>
    <dgm:cxn modelId="{BF817F88-35E8-4789-A7C9-B520FBBF6006}" type="presParOf" srcId="{C260EE2B-C790-44F2-9A75-A1083341E59C}" destId="{A245BD5A-AF05-4E77-9A6E-364D54A3D6C0}" srcOrd="13" destOrd="0" presId="urn:microsoft.com/office/officeart/2005/8/layout/cycle1"/>
    <dgm:cxn modelId="{4A17C760-6784-4F1E-B84C-564F8B74A8AA}" type="presParOf" srcId="{C260EE2B-C790-44F2-9A75-A1083341E59C}" destId="{20F67EB4-9B45-41A6-B751-CBA44EA251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CD564-62D1-4AE0-B4B4-2DC919B3C77E}">
      <dsp:nvSpPr>
        <dsp:cNvPr id="0" name=""/>
        <dsp:cNvSpPr/>
      </dsp:nvSpPr>
      <dsp:spPr>
        <a:xfrm>
          <a:off x="4169865" y="35142"/>
          <a:ext cx="1229283" cy="122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Get the right people together</a:t>
          </a:r>
          <a:endParaRPr lang="en-CA" sz="1600" kern="1200" dirty="0"/>
        </a:p>
      </dsp:txBody>
      <dsp:txXfrm>
        <a:off x="4169865" y="35142"/>
        <a:ext cx="1229283" cy="1229283"/>
      </dsp:txXfrm>
    </dsp:sp>
    <dsp:sp modelId="{CC7501D0-AE54-449F-9E7F-688175CCCCA1}">
      <dsp:nvSpPr>
        <dsp:cNvPr id="0" name=""/>
        <dsp:cNvSpPr/>
      </dsp:nvSpPr>
      <dsp:spPr>
        <a:xfrm>
          <a:off x="1140372" y="-174217"/>
          <a:ext cx="4613805" cy="4613805"/>
        </a:xfrm>
        <a:prstGeom prst="circularArrow">
          <a:avLst>
            <a:gd name="adj1" fmla="val 5195"/>
            <a:gd name="adj2" fmla="val 335574"/>
            <a:gd name="adj3" fmla="val 21586180"/>
            <a:gd name="adj4" fmla="val 2009431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31AB2-AE96-44CB-8D8C-896646903B63}">
      <dsp:nvSpPr>
        <dsp:cNvPr id="0" name=""/>
        <dsp:cNvSpPr/>
      </dsp:nvSpPr>
      <dsp:spPr>
        <a:xfrm>
          <a:off x="4513303" y="2324013"/>
          <a:ext cx="1744217" cy="122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Identify shared challenges, goals and opportunities</a:t>
          </a:r>
          <a:endParaRPr lang="en-CA" sz="1600" kern="1200" dirty="0"/>
        </a:p>
      </dsp:txBody>
      <dsp:txXfrm>
        <a:off x="4513303" y="2324013"/>
        <a:ext cx="1744217" cy="1229283"/>
      </dsp:txXfrm>
    </dsp:sp>
    <dsp:sp modelId="{BC070789-5C0C-406A-8E5C-8D08AA18A65D}">
      <dsp:nvSpPr>
        <dsp:cNvPr id="0" name=""/>
        <dsp:cNvSpPr/>
      </dsp:nvSpPr>
      <dsp:spPr>
        <a:xfrm>
          <a:off x="1131491" y="-48394"/>
          <a:ext cx="4613805" cy="4613805"/>
        </a:xfrm>
        <a:prstGeom prst="circularArrow">
          <a:avLst>
            <a:gd name="adj1" fmla="val 5195"/>
            <a:gd name="adj2" fmla="val 335574"/>
            <a:gd name="adj3" fmla="val 4016131"/>
            <a:gd name="adj4" fmla="val 225211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0A79-71D7-49D3-AF5F-732EE969FFCE}">
      <dsp:nvSpPr>
        <dsp:cNvPr id="0" name=""/>
        <dsp:cNvSpPr/>
      </dsp:nvSpPr>
      <dsp:spPr>
        <a:xfrm>
          <a:off x="2823752" y="3738604"/>
          <a:ext cx="1229283" cy="122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Ensure that end-user needs define effective questions</a:t>
          </a:r>
          <a:endParaRPr lang="en-CA" sz="1600" kern="1200" dirty="0"/>
        </a:p>
      </dsp:txBody>
      <dsp:txXfrm>
        <a:off x="2823752" y="3738604"/>
        <a:ext cx="1229283" cy="1229283"/>
      </dsp:txXfrm>
    </dsp:sp>
    <dsp:sp modelId="{0030E30E-7F22-4C9D-9AB8-E5CEDC835C50}">
      <dsp:nvSpPr>
        <dsp:cNvPr id="0" name=""/>
        <dsp:cNvSpPr/>
      </dsp:nvSpPr>
      <dsp:spPr>
        <a:xfrm>
          <a:off x="1131491" y="-872"/>
          <a:ext cx="4613805" cy="4613805"/>
        </a:xfrm>
        <a:prstGeom prst="circularArrow">
          <a:avLst>
            <a:gd name="adj1" fmla="val 5195"/>
            <a:gd name="adj2" fmla="val 335574"/>
            <a:gd name="adj3" fmla="val 8212310"/>
            <a:gd name="adj4" fmla="val 6448295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8D21E-0074-46CE-AB05-3FAEC2B8F6AD}">
      <dsp:nvSpPr>
        <dsp:cNvPr id="0" name=""/>
        <dsp:cNvSpPr/>
      </dsp:nvSpPr>
      <dsp:spPr>
        <a:xfrm>
          <a:off x="546726" y="2324013"/>
          <a:ext cx="1889297" cy="122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Identify knowledge gaps that inhibit decision making.</a:t>
          </a:r>
          <a:endParaRPr lang="en-CA" sz="1600" kern="1200" dirty="0"/>
        </a:p>
      </dsp:txBody>
      <dsp:txXfrm>
        <a:off x="546726" y="2324013"/>
        <a:ext cx="1889297" cy="1229283"/>
      </dsp:txXfrm>
    </dsp:sp>
    <dsp:sp modelId="{9D1F69AB-B30C-4C80-8044-4F3D9B04C870}">
      <dsp:nvSpPr>
        <dsp:cNvPr id="0" name=""/>
        <dsp:cNvSpPr/>
      </dsp:nvSpPr>
      <dsp:spPr>
        <a:xfrm>
          <a:off x="1131491" y="-872"/>
          <a:ext cx="4613805" cy="4613805"/>
        </a:xfrm>
        <a:prstGeom prst="circularArrow">
          <a:avLst>
            <a:gd name="adj1" fmla="val 5195"/>
            <a:gd name="adj2" fmla="val 335574"/>
            <a:gd name="adj3" fmla="val 12299399"/>
            <a:gd name="adj4" fmla="val 1076980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BD5A-AF05-4E77-9A6E-364D54A3D6C0}">
      <dsp:nvSpPr>
        <dsp:cNvPr id="0" name=""/>
        <dsp:cNvSpPr/>
      </dsp:nvSpPr>
      <dsp:spPr>
        <a:xfrm>
          <a:off x="1455674" y="35155"/>
          <a:ext cx="1558792" cy="122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Identify research advancements that address  gaps and support decision making.</a:t>
          </a:r>
          <a:endParaRPr lang="en-CA" sz="1600" kern="1200" dirty="0"/>
        </a:p>
      </dsp:txBody>
      <dsp:txXfrm>
        <a:off x="1455674" y="35155"/>
        <a:ext cx="1558792" cy="1229283"/>
      </dsp:txXfrm>
    </dsp:sp>
    <dsp:sp modelId="{20F67EB4-9B45-41A6-B751-CBA44EA2513D}">
      <dsp:nvSpPr>
        <dsp:cNvPr id="0" name=""/>
        <dsp:cNvSpPr/>
      </dsp:nvSpPr>
      <dsp:spPr>
        <a:xfrm>
          <a:off x="1405422" y="-40747"/>
          <a:ext cx="4613805" cy="4613805"/>
        </a:xfrm>
        <a:prstGeom prst="circularArrow">
          <a:avLst>
            <a:gd name="adj1" fmla="val 5195"/>
            <a:gd name="adj2" fmla="val 335574"/>
            <a:gd name="adj3" fmla="val 16841390"/>
            <a:gd name="adj4" fmla="val 15210061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58B7-42FE-4EB6-AE5B-5E36BB11D85F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4950-104E-4B4E-8A51-BF45647E0B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5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6" tIns="45699" rIns="91396" bIns="45699" anchor="b"/>
          <a:lstStyle/>
          <a:p>
            <a:pPr algn="r">
              <a:defRPr/>
            </a:pPr>
            <a:fld id="{B8418B28-F064-4A40-8AF5-0E93C7322944}" type="slidenum">
              <a:rPr lang="en-US" sz="1200"/>
              <a:pPr algn="r"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366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D9C1-A6E3-4B6D-81D5-188058DD45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5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those who prefer diagrams, this slide presents the iterative CWN</a:t>
            </a:r>
            <a:r>
              <a:rPr lang="en-CA" baseline="0" dirty="0" smtClean="0"/>
              <a:t> research approach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Knowledge management (or</a:t>
            </a:r>
            <a:r>
              <a:rPr lang="en-CA" baseline="0" dirty="0" smtClean="0"/>
              <a:t> K*)</a:t>
            </a:r>
            <a:r>
              <a:rPr lang="en-CA" dirty="0" smtClean="0"/>
              <a:t> involves understanding the drivers, questions, and who is involved.</a:t>
            </a:r>
          </a:p>
          <a:p>
            <a:endParaRPr lang="en-CA" dirty="0" smtClean="0"/>
          </a:p>
          <a:p>
            <a:r>
              <a:rPr lang="en-CA" dirty="0" smtClean="0"/>
              <a:t>K*</a:t>
            </a:r>
            <a:r>
              <a:rPr lang="en-CA" baseline="0" dirty="0" smtClean="0"/>
              <a:t> is an iterative process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4950-104E-4B4E-8A51-BF45647E0B1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55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978134" y="8842029"/>
            <a:ext cx="3043343" cy="465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90" tIns="46646" rIns="93290" bIns="46646" anchor="b"/>
          <a:lstStyle/>
          <a:p>
            <a:pPr algn="r">
              <a:defRPr/>
            </a:pPr>
            <a:fld id="{B8418B28-F064-4A40-8AF5-0E93C7322944}" type="slidenum">
              <a:rPr lang="en-US" sz="1200"/>
              <a:pPr algn="r">
                <a:defRPr/>
              </a:pPr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749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708025"/>
            <a:ext cx="471170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6D0A5-31CF-4FBE-A171-E7FF53E9E177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17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6" tIns="45699" rIns="91396" bIns="45699" anchor="b"/>
          <a:lstStyle/>
          <a:p>
            <a:pPr algn="r">
              <a:defRPr/>
            </a:pPr>
            <a:fld id="{B8418B28-F064-4A40-8AF5-0E93C7322944}" type="slidenum">
              <a:rPr lang="en-US" sz="1200"/>
              <a:pPr algn="r">
                <a:defRPr/>
              </a:pPr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280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708025"/>
            <a:ext cx="471170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6D0A5-31CF-4FBE-A171-E7FF53E9E177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8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A114-A921-4D38-A03B-068CC19B9ED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79BF0F-4104-4141-9DAB-816A8118BF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717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7EBD2-ED9B-4DFD-9432-B89C42B69F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36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FD28A-6D94-4055-82D1-F76211A6D3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3910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78C1CE-141F-4238-B532-3957BB7709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747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229442-5826-492B-B705-208189C54E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951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7CA0DE-D5BA-48F7-B60E-7674B5BAE8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3053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B5A576-710F-4C9D-9144-F8B7451BA2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18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954392-0609-4284-9B40-CBAD57682F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1687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BD2391-8307-41E8-907C-0DEA72B8DB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0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7CBBE5-F203-4ED4-AC69-430E35725D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227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FB8BCB-3B77-4F3C-B83C-92C2C81FA8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71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9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56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35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64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00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87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1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3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E4298-4394-4A08-9FF5-282230B416BD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4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D743-CCEA-402D-967B-6AC546D61878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87FA-1A8C-458B-B071-2F41DF823D8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CD7D-E937-47B2-9E62-EE403EB478F4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4A72-45BD-432E-A98A-C3CF70AE0B2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A966C-2843-49D3-B39D-1026A2CC299B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5029-C03B-4C96-90A9-2E9873989B9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E483-BFEC-4199-B000-B261A1945A5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A892-514E-4E00-B599-63C680BAD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AC65-B1A0-4E36-983A-2015C4331312}" type="datetimeFigureOut">
              <a:rPr lang="en-CA" smtClean="0"/>
              <a:pPr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EBF7-23FA-4AAE-8106-2A6E1809062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AC65-B1A0-4E36-983A-2015C43313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2015-04-22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EBF7-23FA-4AAE-8106-2A6E1809062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7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diagramData" Target="../diagrams/data1.xml"/><Relationship Id="rId11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wwishart@cwn-rce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396552" y="764704"/>
            <a:ext cx="3548595" cy="44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987824" y="404664"/>
            <a:ext cx="6172324" cy="547260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Connecting Risk, Opportunity and Knowledge for Innovation in 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Water Management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Bernadette Conant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Executive Director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Canadian Water Network</a:t>
            </a:r>
          </a:p>
          <a:p>
            <a:pPr algn="ctr"/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CEC JPAC Meeting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Monterrey, Mexico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April 23, 2015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26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8" name="Picture 27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1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mai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429135" y="423967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Blue Cities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62" y="4320388"/>
            <a:ext cx="221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Energy and Resource Development</a:t>
            </a:r>
          </a:p>
          <a:p>
            <a:pPr algn="ctr"/>
            <a:endParaRPr lang="en-CA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6256" y="41490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Small and Aboriginal Communities</a:t>
            </a: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509506" y="35596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National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 with Water Solutions</a:t>
            </a:r>
          </a:p>
        </p:txBody>
      </p:sp>
      <p:pic>
        <p:nvPicPr>
          <p:cNvPr id="16" name="Picture 15" descr="small-and-aboriginal-communitie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396" y="1516832"/>
            <a:ext cx="1867084" cy="2416224"/>
          </a:xfrm>
          <a:prstGeom prst="rect">
            <a:avLst/>
          </a:prstGeom>
        </p:spPr>
      </p:pic>
      <p:pic>
        <p:nvPicPr>
          <p:cNvPr id="17" name="Picture 16" descr="blue-cities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9709" y="1498963"/>
            <a:ext cx="1867084" cy="2416224"/>
          </a:xfrm>
          <a:prstGeom prst="rect">
            <a:avLst/>
          </a:prstGeom>
        </p:spPr>
      </p:pic>
      <p:pic>
        <p:nvPicPr>
          <p:cNvPr id="19" name="Picture 18" descr="resource-agriculture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866" y="1516832"/>
            <a:ext cx="1867084" cy="241622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533206"/>
            <a:ext cx="1656184" cy="23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24306" y="4239671"/>
            <a:ext cx="22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Agriculture </a:t>
            </a:r>
          </a:p>
          <a:p>
            <a:pPr algn="ctr"/>
            <a:endParaRPr lang="en-CA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2" name="Picture 21" descr="CWN-Logo2015-Secondary-EN-Rev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6" name="Picture 25" descr="CWN-Logo2015-Secondary-FR-R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3568" y="303039"/>
            <a:ext cx="7776864" cy="5954970"/>
            <a:chOff x="683568" y="303039"/>
            <a:chExt cx="7776864" cy="5954970"/>
          </a:xfrm>
        </p:grpSpPr>
        <p:sp>
          <p:nvSpPr>
            <p:cNvPr id="21" name="TextBox 20"/>
            <p:cNvSpPr txBox="1"/>
            <p:nvPr/>
          </p:nvSpPr>
          <p:spPr>
            <a:xfrm>
              <a:off x="2241122" y="303039"/>
              <a:ext cx="4779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rgbClr val="1F497D"/>
                  </a:solidFill>
                </a:rPr>
                <a:t>What Does Success Look Like?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  <p:pic>
          <p:nvPicPr>
            <p:cNvPr id="13" name="Picture 12" descr="resource-agriculture-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034" y="905422"/>
              <a:ext cx="618912" cy="868342"/>
            </a:xfrm>
            <a:prstGeom prst="rect">
              <a:avLst/>
            </a:prstGeom>
          </p:spPr>
        </p:pic>
        <p:pic>
          <p:nvPicPr>
            <p:cNvPr id="14" name="Picture 13" descr="blue-cities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692" y="2239156"/>
              <a:ext cx="633282" cy="888504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262" y="3656059"/>
              <a:ext cx="591324" cy="92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small-and-aboriginal-communities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8" y="5019656"/>
              <a:ext cx="667216" cy="9361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403648" y="702642"/>
              <a:ext cx="7056784" cy="555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lvl="1"/>
              <a:r>
                <a:rPr lang="en-CA" sz="2000" dirty="0">
                  <a:solidFill>
                    <a:srgbClr val="1F497D"/>
                  </a:solidFill>
                </a:rPr>
                <a:t/>
              </a:r>
              <a:br>
                <a:rPr lang="en-CA" sz="2000" dirty="0">
                  <a:solidFill>
                    <a:srgbClr val="1F497D"/>
                  </a:solidFill>
                </a:rPr>
              </a:br>
              <a:r>
                <a:rPr lang="en-CA" sz="2000" dirty="0">
                  <a:solidFill>
                    <a:srgbClr val="1F497D"/>
                  </a:solidFill>
                </a:rPr>
                <a:t>Strong energy and resource sectors recognized as leaders in environment  and public health protection </a:t>
              </a:r>
            </a:p>
            <a:p>
              <a:pPr marL="1588" lvl="1" algn="r">
                <a:spcAft>
                  <a:spcPts val="600"/>
                </a:spcAft>
              </a:pPr>
              <a:r>
                <a:rPr lang="en-CA" sz="2000" dirty="0">
                  <a:solidFill>
                    <a:srgbClr val="1F497D"/>
                  </a:solidFill>
                </a:rPr>
                <a:t>				– </a:t>
              </a:r>
              <a:r>
                <a:rPr lang="en-CA" sz="2000" i="1" dirty="0">
                  <a:solidFill>
                    <a:srgbClr val="1F497D"/>
                  </a:solidFill>
                </a:rPr>
                <a:t>water is at the heart</a:t>
              </a:r>
              <a:r>
                <a:rPr lang="en-CA" sz="2000" dirty="0">
                  <a:solidFill>
                    <a:srgbClr val="1F497D"/>
                  </a:solidFill>
                </a:rPr>
                <a:t>.</a:t>
              </a:r>
              <a:endParaRPr lang="en-CA" sz="2000" i="1" dirty="0">
                <a:solidFill>
                  <a:srgbClr val="1F497D"/>
                </a:solidFill>
              </a:endParaRPr>
            </a:p>
            <a:p>
              <a:pPr marL="1588" lvl="1"/>
              <a:endParaRPr lang="en-CA" sz="2000" i="1" dirty="0">
                <a:solidFill>
                  <a:srgbClr val="1F497D"/>
                </a:solidFill>
              </a:endParaRPr>
            </a:p>
            <a:p>
              <a:pPr marL="1588" lvl="1"/>
              <a:r>
                <a:rPr lang="en-CA" sz="2000" dirty="0">
                  <a:solidFill>
                    <a:srgbClr val="1F497D"/>
                  </a:solidFill>
                </a:rPr>
                <a:t>Canadian communities that embrace resiliency and adaptation to achieve effective and affordable systems </a:t>
              </a:r>
            </a:p>
            <a:p>
              <a:pPr marL="1588" lvl="1" algn="r">
                <a:spcAft>
                  <a:spcPts val="1200"/>
                </a:spcAft>
              </a:pPr>
              <a:r>
                <a:rPr lang="en-CA" sz="2000" dirty="0">
                  <a:solidFill>
                    <a:srgbClr val="1F497D"/>
                  </a:solidFill>
                </a:rPr>
                <a:t>			– </a:t>
              </a:r>
              <a:r>
                <a:rPr lang="en-CA" sz="2000" i="1" dirty="0">
                  <a:solidFill>
                    <a:srgbClr val="1F497D"/>
                  </a:solidFill>
                </a:rPr>
                <a:t>water management is the gateway</a:t>
              </a:r>
            </a:p>
            <a:p>
              <a:pPr marL="1588" lvl="1">
                <a:spcAft>
                  <a:spcPts val="1200"/>
                </a:spcAft>
              </a:pPr>
              <a:endParaRPr lang="en-CA" sz="2000" i="1" dirty="0">
                <a:solidFill>
                  <a:srgbClr val="1F497D"/>
                </a:solidFill>
              </a:endParaRPr>
            </a:p>
            <a:p>
              <a:pPr marL="1588" lvl="1"/>
              <a:r>
                <a:rPr lang="en-CA" sz="2000" dirty="0">
                  <a:solidFill>
                    <a:srgbClr val="1F497D"/>
                  </a:solidFill>
                </a:rPr>
                <a:t>An </a:t>
              </a:r>
              <a:r>
                <a:rPr lang="en-CA" sz="2000" dirty="0" err="1">
                  <a:solidFill>
                    <a:srgbClr val="1F497D"/>
                  </a:solidFill>
                </a:rPr>
                <a:t>agri</a:t>
              </a:r>
              <a:r>
                <a:rPr lang="en-CA" sz="2000" dirty="0">
                  <a:solidFill>
                    <a:srgbClr val="1F497D"/>
                  </a:solidFill>
                </a:rPr>
                <a:t>-food sector that supplies increasing domestic and global demands by effective use of Canada’s competitive advantage</a:t>
              </a:r>
            </a:p>
            <a:p>
              <a:pPr marL="1588" lvl="1" algn="r"/>
              <a:r>
                <a:rPr lang="en-CA" sz="2000" dirty="0">
                  <a:solidFill>
                    <a:srgbClr val="1F497D"/>
                  </a:solidFill>
                </a:rPr>
                <a:t>– </a:t>
              </a:r>
              <a:r>
                <a:rPr lang="en-CA" sz="2000" i="1" dirty="0">
                  <a:solidFill>
                    <a:srgbClr val="1F497D"/>
                  </a:solidFill>
                </a:rPr>
                <a:t>water is our clear advantage</a:t>
              </a:r>
            </a:p>
            <a:p>
              <a:pPr marL="1588" lvl="1">
                <a:spcAft>
                  <a:spcPts val="1200"/>
                </a:spcAft>
              </a:pPr>
              <a:endParaRPr lang="en-CA" sz="2000" i="1" dirty="0">
                <a:solidFill>
                  <a:srgbClr val="1F497D"/>
                </a:solidFill>
              </a:endParaRPr>
            </a:p>
            <a:p>
              <a:pPr marL="1588" lvl="1"/>
              <a:r>
                <a:rPr lang="en-CA" sz="2000" dirty="0" smtClean="0">
                  <a:solidFill>
                    <a:srgbClr val="1F497D"/>
                  </a:solidFill>
                </a:rPr>
                <a:t>Healthy, self-sufficient and economically successful aboriginal </a:t>
              </a:r>
              <a:r>
                <a:rPr lang="en-CA" sz="2000" dirty="0">
                  <a:solidFill>
                    <a:srgbClr val="1F497D"/>
                  </a:solidFill>
                </a:rPr>
                <a:t>and small communities</a:t>
              </a:r>
            </a:p>
            <a:p>
              <a:pPr marL="1588" lvl="1" algn="r"/>
              <a:r>
                <a:rPr lang="en-CA" sz="2000" i="1" dirty="0">
                  <a:solidFill>
                    <a:srgbClr val="1F497D"/>
                  </a:solidFill>
                </a:rPr>
                <a:t>-- water is the unifying theme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19" descr="CWN-Logo2015-Secondary-EN-Re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2" name="Picture 21" descr="CWN-Logo2015-Secondary-FR-Re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0" name="Picture 29" descr="CWN-Logo2015-Secondary-EN-Rev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31" name="Picture 30" descr="CWN-Logo2015-Secondary-FR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-3199"/>
          <a:stretch/>
        </p:blipFill>
        <p:spPr>
          <a:xfrm>
            <a:off x="4597152" y="3237621"/>
            <a:ext cx="4670813" cy="300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832862"/>
            <a:ext cx="8507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Lots of complexity around </a:t>
            </a:r>
            <a:r>
              <a:rPr lang="en-CA" sz="2400" dirty="0" smtClean="0">
                <a:solidFill>
                  <a:prstClr val="black"/>
                </a:solidFill>
              </a:rPr>
              <a:t>innovation </a:t>
            </a:r>
            <a:r>
              <a:rPr lang="en-CA" sz="2400" dirty="0">
                <a:solidFill>
                  <a:prstClr val="black"/>
                </a:solidFill>
              </a:rPr>
              <a:t>chain </a:t>
            </a:r>
            <a:r>
              <a:rPr lang="en-CA" sz="2400" dirty="0" smtClean="0">
                <a:solidFill>
                  <a:prstClr val="black"/>
                </a:solidFill>
              </a:rPr>
              <a:t>for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prstClr val="black"/>
                </a:solidFill>
              </a:rPr>
              <a:t>The knowledge </a:t>
            </a:r>
            <a:r>
              <a:rPr lang="en-CA" sz="2400" dirty="0">
                <a:solidFill>
                  <a:prstClr val="black"/>
                </a:solidFill>
              </a:rPr>
              <a:t>capacity for innovation </a:t>
            </a:r>
            <a:r>
              <a:rPr lang="en-CA" sz="2400" dirty="0" smtClean="0">
                <a:solidFill>
                  <a:prstClr val="black"/>
                </a:solidFill>
              </a:rPr>
              <a:t>generally exists – new technology is very important, but its lack is not the central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457200" y="129964"/>
            <a:ext cx="8229600" cy="63474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CA" sz="3600" b="1" dirty="0" smtClean="0">
                <a:solidFill>
                  <a:srgbClr val="1F497D"/>
                </a:solidFill>
              </a:rPr>
              <a:t>Innovating for Water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165931"/>
            <a:ext cx="3322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An area with lots of low-hanging </a:t>
            </a:r>
            <a:r>
              <a:rPr lang="en-CA" sz="2800" dirty="0" smtClean="0">
                <a:solidFill>
                  <a:prstClr val="black"/>
                </a:solidFill>
              </a:rPr>
              <a:t>fruit…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</a:rPr>
              <a:t>but getting it harvested is challenging</a:t>
            </a:r>
            <a:endParaRPr lang="en-C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941"/>
          <a:stretch>
            <a:fillRect/>
          </a:stretch>
        </p:blipFill>
        <p:spPr bwMode="auto">
          <a:xfrm>
            <a:off x="0" y="1196752"/>
            <a:ext cx="33561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8052" y="240008"/>
            <a:ext cx="656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tx2"/>
                </a:solidFill>
              </a:rPr>
              <a:t>Innovation = Getting to Implementation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6104" y="1074350"/>
            <a:ext cx="5410944" cy="525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requires knowledge uptake and implementation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i</a:t>
            </a:r>
            <a:r>
              <a:rPr lang="en-CA" sz="2400" dirty="0" smtClean="0">
                <a:solidFill>
                  <a:schemeClr val="tx1"/>
                </a:solidFill>
              </a:rPr>
              <a:t>nnovative ideas/approaches and filling knowledge gaps are important, but…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clear understanding of what the “end users” need and can really use is key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b</a:t>
            </a:r>
            <a:r>
              <a:rPr lang="en-CA" sz="2400" dirty="0" smtClean="0">
                <a:solidFill>
                  <a:schemeClr val="tx1"/>
                </a:solidFill>
              </a:rPr>
              <a:t>eyond “gaps to work in” --to “what can impact decisions”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addressing practical realities and contexts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26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8" name="Picture 27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941"/>
          <a:stretch>
            <a:fillRect/>
          </a:stretch>
        </p:blipFill>
        <p:spPr bwMode="auto">
          <a:xfrm>
            <a:off x="0" y="1196752"/>
            <a:ext cx="33561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37984"/>
            <a:ext cx="7556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tx2"/>
                </a:solidFill>
              </a:rPr>
              <a:t>Getting to Innovation  -- the real “water crisis” 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6104" y="1074350"/>
            <a:ext cx="5410944" cy="5251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 smtClean="0">
                <a:solidFill>
                  <a:schemeClr val="tx1"/>
                </a:solidFill>
              </a:rPr>
              <a:t>Three big  issues emerge repeatedly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Eroded trust – in sources/credibility of advice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Lack of effective “pull” </a:t>
            </a:r>
            <a:r>
              <a:rPr lang="en-CA" sz="2400" dirty="0" smtClean="0">
                <a:solidFill>
                  <a:schemeClr val="tx1"/>
                </a:solidFill>
              </a:rPr>
              <a:t>framing for </a:t>
            </a:r>
            <a:r>
              <a:rPr lang="en-CA" sz="2400" dirty="0">
                <a:solidFill>
                  <a:schemeClr val="tx1"/>
                </a:solidFill>
              </a:rPr>
              <a:t>knowledge and innovation that fits decision </a:t>
            </a:r>
            <a:r>
              <a:rPr lang="en-CA" sz="2400" dirty="0" smtClean="0">
                <a:solidFill>
                  <a:schemeClr val="tx1"/>
                </a:solidFill>
              </a:rPr>
              <a:t>realities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Lack of consideration of where the key risks are and where they are best dealt with (flip side is opportunity)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26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8" name="Picture 27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3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earcher-partner-puzz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50" y="2060848"/>
            <a:ext cx="85725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2847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</a:rPr>
              <a:t>Going from “Push” to “Effective Pull”</a:t>
            </a:r>
            <a:endParaRPr lang="en-C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36096" y="1628800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6" descr="CWN-Logo2015-Secondary-EN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8" name="Picture 7" descr="CWN-Logo2015-Secondary-FR-Rev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6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WN-logo-white-transparen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2363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394450"/>
            <a:ext cx="9144000" cy="457200"/>
          </a:xfrm>
          <a:prstGeom prst="rect">
            <a:avLst/>
          </a:prstGeom>
          <a:solidFill>
            <a:srgbClr val="0057A3"/>
          </a:solidFill>
          <a:ln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796" name="Picture 13" descr="CWN.logo.hor.rev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2209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4" descr="bringing research to lif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70650"/>
            <a:ext cx="2492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107950" y="1844675"/>
            <a:ext cx="2374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70C0"/>
                </a:solidFill>
              </a:rPr>
              <a:t>“Success happens when the right people and leading knowledge are combined to identify the possible and achieve shared goals for water management in Canada”</a:t>
            </a:r>
            <a:endParaRPr lang="en-US" altLang="en-US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339752" y="1268760"/>
          <a:ext cx="68042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3801" name="Picture 17" descr="puzzle piec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194468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122" y="8200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CWN Approach – Impact through Trust + Knowledge</a:t>
            </a:r>
            <a:endParaRPr lang="en-CA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3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NBSJ\AppData\Local\Microsoft\Windows\Temporary Internet Files\Content.Outlook\40MBHD8U\watershed-consortia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158875"/>
            <a:ext cx="8101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WN-logo-white-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20236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8" descr="CWN-Logo2015-Secondary-EN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0" name="Picture 9" descr="CWN-Logo2015-Secondary-FR-Rev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main.jpg"/>
          <p:cNvPicPr>
            <a:picLocks noChangeAspect="1"/>
          </p:cNvPicPr>
          <p:nvPr/>
        </p:nvPicPr>
        <p:blipFill>
          <a:blip r:embed="rId3" cstate="print"/>
          <a:srcRect b="134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8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Canadian Municipal Water Consortium</a:t>
            </a:r>
          </a:p>
        </p:txBody>
      </p:sp>
      <p:pic>
        <p:nvPicPr>
          <p:cNvPr id="11" name="Picture 10" descr="CMWC Report 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9918" y="2170939"/>
            <a:ext cx="2262870" cy="276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15" descr="CWN-Logo2015-Secondary-EN-Rev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7" name="Picture 16" descr="CWN-Logo2015-Secondary-FR-Re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18" name="Picture 17" descr="Capture_postc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7044" y="2173145"/>
            <a:ext cx="2132002" cy="291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Blue-City-Report-Title-Page_n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656" y="2199722"/>
            <a:ext cx="2190607" cy="279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3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oss\Desktop\Big ass images\boardwalk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7384"/>
            <a:ext cx="9782175" cy="63531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0" y="6394451"/>
            <a:ext cx="9144000" cy="457200"/>
          </a:xfrm>
          <a:prstGeom prst="rect">
            <a:avLst/>
          </a:prstGeom>
          <a:solidFill>
            <a:srgbClr val="0057A3"/>
          </a:solidFill>
          <a:ln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13" descr="CWN.logo.hor.rev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394453"/>
            <a:ext cx="2209800" cy="46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ringing research to life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6470563"/>
            <a:ext cx="2493058" cy="3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4499992" cy="1143000"/>
          </a:xfrm>
        </p:spPr>
        <p:txBody>
          <a:bodyPr>
            <a:norm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84984"/>
            <a:ext cx="5472608" cy="576064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200" dirty="0" smtClean="0"/>
              <a:t>Sustainable in all respects (including financial)</a:t>
            </a:r>
            <a:endParaRPr lang="en-CA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512" y="1124744"/>
            <a:ext cx="4392488" cy="2088232"/>
          </a:xfrm>
          <a:solidFill>
            <a:srgbClr val="1F497D">
              <a:alpha val="22000"/>
            </a:srgb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C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goal</a:t>
            </a:r>
            <a:r>
              <a:rPr lang="en-C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water management to support the communities we want with infrastructure that is:</a:t>
            </a:r>
            <a:endParaRPr lang="en-CA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21088"/>
            <a:ext cx="5436096" cy="5040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200" dirty="0" smtClean="0"/>
              <a:t>Resilient to short term shocks</a:t>
            </a:r>
            <a:endParaRPr lang="en-CA" sz="2200" dirty="0"/>
          </a:p>
        </p:txBody>
      </p:sp>
      <p:sp>
        <p:nvSpPr>
          <p:cNvPr id="13" name="Rectangle 12"/>
          <p:cNvSpPr/>
          <p:nvPr/>
        </p:nvSpPr>
        <p:spPr>
          <a:xfrm>
            <a:off x="0" y="5157192"/>
            <a:ext cx="5436096" cy="5040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200" dirty="0" smtClean="0"/>
              <a:t>Adaptable to accommodate long term change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4055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-332543"/>
            <a:ext cx="51054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5896" y="188640"/>
            <a:ext cx="5508104" cy="230707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200" b="1" dirty="0" smtClean="0">
              <a:solidFill>
                <a:prstClr val="white"/>
              </a:solidFill>
            </a:endParaRPr>
          </a:p>
          <a:p>
            <a:r>
              <a:rPr lang="en-CA" sz="2200" b="1" dirty="0" smtClean="0">
                <a:solidFill>
                  <a:prstClr val="white"/>
                </a:solidFill>
              </a:rPr>
              <a:t>Canada’s </a:t>
            </a:r>
            <a:r>
              <a:rPr lang="en-CA" sz="2200" b="1" i="1" dirty="0" smtClean="0">
                <a:solidFill>
                  <a:prstClr val="white"/>
                </a:solidFill>
              </a:rPr>
              <a:t>Network of Centres of Excellence  </a:t>
            </a:r>
            <a:r>
              <a:rPr lang="en-CA" sz="2200" b="1" dirty="0" smtClean="0">
                <a:solidFill>
                  <a:prstClr val="white"/>
                </a:solidFill>
              </a:rPr>
              <a:t>(NCE) Program – CWN established 2001 </a:t>
            </a:r>
          </a:p>
          <a:p>
            <a:endParaRPr lang="en-CA" sz="2200" b="1" dirty="0">
              <a:solidFill>
                <a:prstClr val="white"/>
              </a:solidFill>
            </a:endParaRPr>
          </a:p>
          <a:p>
            <a:r>
              <a:rPr lang="en-CA" sz="2200" b="1" dirty="0" smtClean="0">
                <a:solidFill>
                  <a:prstClr val="white"/>
                </a:solidFill>
              </a:rPr>
              <a:t>Goal--  to </a:t>
            </a:r>
            <a:r>
              <a:rPr lang="en-CA" sz="2200" dirty="0" smtClean="0">
                <a:solidFill>
                  <a:prstClr val="white"/>
                </a:solidFill>
              </a:rPr>
              <a:t>mobilize </a:t>
            </a:r>
            <a:r>
              <a:rPr lang="en-CA" sz="2200" dirty="0">
                <a:solidFill>
                  <a:prstClr val="white"/>
                </a:solidFill>
              </a:rPr>
              <a:t>capacity in the academic sector to address key water </a:t>
            </a:r>
            <a:r>
              <a:rPr lang="en-CA" sz="2200" dirty="0" smtClean="0">
                <a:solidFill>
                  <a:prstClr val="white"/>
                </a:solidFill>
              </a:rPr>
              <a:t>challenges  </a:t>
            </a:r>
            <a:endParaRPr lang="en-CA" sz="2200" dirty="0">
              <a:solidFill>
                <a:prstClr val="white"/>
              </a:solidFill>
            </a:endParaRPr>
          </a:p>
          <a:p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0508" y="2852936"/>
            <a:ext cx="5470004" cy="14457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CA" sz="2200" b="1" dirty="0" smtClean="0">
                <a:solidFill>
                  <a:prstClr val="white"/>
                </a:solidFill>
              </a:rPr>
              <a:t>Non-profit corporation</a:t>
            </a:r>
          </a:p>
          <a:p>
            <a:pPr marL="0" lvl="1"/>
            <a:r>
              <a:rPr lang="en-US" sz="2200" dirty="0">
                <a:solidFill>
                  <a:prstClr val="white"/>
                </a:solidFill>
              </a:rPr>
              <a:t>G</a:t>
            </a:r>
            <a:r>
              <a:rPr lang="en-US" sz="2200" dirty="0" smtClean="0">
                <a:solidFill>
                  <a:prstClr val="white"/>
                </a:solidFill>
              </a:rPr>
              <a:t>overned by a national independent Board of Directors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10508" y="4581128"/>
            <a:ext cx="5470004" cy="152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CA" sz="2200" dirty="0" smtClean="0">
              <a:solidFill>
                <a:prstClr val="white"/>
              </a:solidFill>
            </a:endParaRPr>
          </a:p>
          <a:p>
            <a:pPr marL="0" lvl="1"/>
            <a:endParaRPr lang="en-CA" sz="2200" dirty="0" smtClean="0">
              <a:solidFill>
                <a:prstClr val="white"/>
              </a:solidFill>
            </a:endParaRPr>
          </a:p>
          <a:p>
            <a:r>
              <a:rPr lang="en-CA" sz="2200" b="1" dirty="0" smtClean="0">
                <a:solidFill>
                  <a:prstClr val="white"/>
                </a:solidFill>
              </a:rPr>
              <a:t>Focus on complex, shared water problems </a:t>
            </a:r>
            <a:r>
              <a:rPr lang="en-CA" sz="2200" dirty="0" smtClean="0">
                <a:solidFill>
                  <a:prstClr val="white"/>
                </a:solidFill>
              </a:rPr>
              <a:t>shared concerns requiring a multi-disciplinary, collaborative approach.</a:t>
            </a:r>
          </a:p>
          <a:p>
            <a:pPr marL="0" lvl="1"/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64502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www.cwn-rce.ca</a:t>
            </a:r>
            <a:endParaRPr lang="en-CA" sz="2800" dirty="0">
              <a:solidFill>
                <a:schemeClr val="tx2"/>
              </a:solidFill>
            </a:endParaRPr>
          </a:p>
        </p:txBody>
      </p:sp>
      <p:pic>
        <p:nvPicPr>
          <p:cNvPr id="23" name="Picture 22" descr="CWN-Logo2015-Primary-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29893"/>
            <a:ext cx="3298378" cy="1152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29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31" name="Picture 30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2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otherearthnews.com/~/media/Images/MEN/Editorial/Articles/Magazine%20Articles/2012/02-01/The%20Case%20for%20a%20Ban%20on%20Fracking/Hydraulic%20Fractu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53" y="146094"/>
            <a:ext cx="62103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30319"/>
            <a:ext cx="4598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Developing Consortium </a:t>
            </a:r>
            <a:r>
              <a:rPr lang="en-CA" sz="3200" dirty="0" smtClean="0"/>
              <a:t>What is needed to advance key decisions for Hydraulic Fracturing and Water?</a:t>
            </a:r>
            <a:endParaRPr lang="en-CA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9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1" name="Picture 10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6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mai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594" y="27384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100699" y="37109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Blue Cities: </a:t>
            </a:r>
          </a:p>
          <a:p>
            <a:pPr algn="ctr"/>
            <a:endParaRPr lang="en-CA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148941" y="202982"/>
            <a:ext cx="88993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Shared Risk -- Areas of 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Opportunity</a:t>
            </a:r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blue-citie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4616" y="1222041"/>
            <a:ext cx="1867084" cy="241622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159" y="1235425"/>
            <a:ext cx="1656184" cy="23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82606" y="3713898"/>
            <a:ext cx="22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and Water:</a:t>
            </a:r>
          </a:p>
          <a:p>
            <a:pPr algn="ctr"/>
            <a:endParaRPr lang="en-CA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2" name="Picture 21" descr="CWN-Logo2015-Secondary-EN-Re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6" name="Picture 25" descr="CWN-Logo2015-Secondary-FR-Re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19672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1619672" y="4214650"/>
            <a:ext cx="6486463" cy="1143000"/>
          </a:xfrm>
          <a:prstGeom prst="rect">
            <a:avLst/>
          </a:prstGeom>
        </p:spPr>
        <p:txBody>
          <a:bodyPr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 Use/Conservation/Re-Use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Nutrient Impacts and Cycling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Drought</a:t>
            </a:r>
            <a:r>
              <a:rPr lang="en-C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 and Flood Mitigation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BEI-Ag-and-Food-Report-Title-Page_n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8785" y="1237714"/>
            <a:ext cx="1990957" cy="2563873"/>
          </a:xfrm>
          <a:prstGeom prst="rect">
            <a:avLst/>
          </a:prstGeom>
        </p:spPr>
      </p:pic>
      <p:pic>
        <p:nvPicPr>
          <p:cNvPr id="23" name="Picture 22" descr="Blue-City-Report-Title-Page_n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866" y="1141658"/>
            <a:ext cx="2012130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ross\Desktop\Big ass images\hands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55626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CA" sz="1600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b="1" dirty="0" smtClean="0">
              <a:solidFill>
                <a:srgbClr val="1F497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6064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1F497D"/>
                </a:solidFill>
              </a:rPr>
              <a:t>Some CWN Key Lessons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80" y="783868"/>
            <a:ext cx="56365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Trust is #1 </a:t>
            </a:r>
            <a:r>
              <a:rPr lang="en-CA" sz="2400" dirty="0" smtClean="0"/>
              <a:t>– in people, credibility </a:t>
            </a:r>
            <a:r>
              <a:rPr lang="en-CA" sz="2400" dirty="0"/>
              <a:t>of the </a:t>
            </a:r>
            <a:r>
              <a:rPr lang="en-CA" sz="2400" dirty="0" smtClean="0"/>
              <a:t>science, organizational authenticity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r</a:t>
            </a:r>
            <a:r>
              <a:rPr lang="en-CA" sz="2400" dirty="0" smtClean="0"/>
              <a:t>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governance and 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i</a:t>
            </a:r>
            <a:r>
              <a:rPr lang="en-CA" sz="2400" dirty="0" smtClean="0"/>
              <a:t>dentifying coalitions of the willing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</a:t>
            </a:r>
            <a:r>
              <a:rPr lang="en-CA" sz="2400" dirty="0" smtClean="0"/>
              <a:t>etting the right table</a:t>
            </a:r>
            <a:endParaRPr lang="en-CA" sz="2400" dirty="0"/>
          </a:p>
          <a:p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Questions </a:t>
            </a:r>
            <a:r>
              <a:rPr lang="en-CA" sz="2400" b="1" dirty="0"/>
              <a:t>need to be well articulated </a:t>
            </a:r>
            <a:r>
              <a:rPr lang="en-CA" sz="2400" dirty="0"/>
              <a:t>– if answered, do they help </a:t>
            </a:r>
            <a:r>
              <a:rPr lang="en-CA" sz="2400" dirty="0" smtClean="0"/>
              <a:t>move forward?</a:t>
            </a:r>
            <a:endParaRPr lang="en-CA" sz="2400" dirty="0"/>
          </a:p>
          <a:p>
            <a:pPr lvl="1"/>
            <a:r>
              <a:rPr lang="en-CA" sz="2000" dirty="0" smtClean="0"/>
              <a:t>Most </a:t>
            </a:r>
            <a:r>
              <a:rPr lang="en-CA" sz="2000" dirty="0"/>
              <a:t>practical questions are about “priorities”–effectiveness and </a:t>
            </a:r>
            <a:r>
              <a:rPr lang="en-CA" sz="2000" dirty="0" smtClean="0"/>
              <a:t>efficiency</a:t>
            </a:r>
          </a:p>
          <a:p>
            <a:pPr lvl="1"/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Decision </a:t>
            </a:r>
            <a:r>
              <a:rPr lang="en-CA" sz="2400" b="1" dirty="0"/>
              <a:t>Contexts are </a:t>
            </a:r>
            <a:r>
              <a:rPr lang="en-CA" sz="2400" b="1" dirty="0" smtClean="0"/>
              <a:t>Key </a:t>
            </a:r>
            <a:r>
              <a:rPr lang="en-CA" sz="2400" dirty="0" smtClean="0"/>
              <a:t>– does the knowledge/technology fit that context?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12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4" name="Picture 13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5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ross\Desktop\Big ass images\hands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55626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CA" sz="1600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dirty="0" smtClean="0">
              <a:solidFill>
                <a:srgbClr val="1F497D"/>
              </a:solidFill>
            </a:endParaRPr>
          </a:p>
          <a:p>
            <a:endParaRPr lang="en-CA" b="1" dirty="0" smtClean="0">
              <a:solidFill>
                <a:srgbClr val="1F497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6064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1F497D"/>
                </a:solidFill>
              </a:rPr>
              <a:t>Some Key Lessons (cont’d)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78" y="908720"/>
            <a:ext cx="551282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b="1" dirty="0" smtClean="0"/>
              <a:t>Not linear process </a:t>
            </a:r>
            <a:r>
              <a:rPr lang="en-CA" sz="2200" dirty="0" smtClean="0"/>
              <a:t>or a waiting game: start </a:t>
            </a:r>
            <a:r>
              <a:rPr lang="en-CA" sz="2200" dirty="0"/>
              <a:t>with </a:t>
            </a:r>
            <a:r>
              <a:rPr lang="en-CA" sz="2200" dirty="0" smtClean="0"/>
              <a:t>coalitions of the willing and what </a:t>
            </a:r>
            <a:r>
              <a:rPr lang="en-CA" sz="2200" dirty="0"/>
              <a:t>we know now </a:t>
            </a:r>
            <a:endParaRPr lang="en-CA" sz="2200" dirty="0" smtClean="0"/>
          </a:p>
          <a:p>
            <a:pPr lvl="1">
              <a:spcAft>
                <a:spcPts val="600"/>
              </a:spcAft>
            </a:pPr>
            <a:r>
              <a:rPr lang="en-CA" sz="2200" dirty="0" smtClean="0"/>
              <a:t>–then deepen </a:t>
            </a:r>
            <a:r>
              <a:rPr lang="en-CA" sz="2200" dirty="0"/>
              <a:t>going </a:t>
            </a:r>
            <a:r>
              <a:rPr lang="en-CA" sz="2200" dirty="0" smtClean="0"/>
              <a:t>forward --iterate.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Can’t avoid the </a:t>
            </a:r>
            <a:r>
              <a:rPr lang="en-CA" sz="2200" b="1" dirty="0" smtClean="0"/>
              <a:t>critical knowledge management function </a:t>
            </a:r>
            <a:r>
              <a:rPr lang="en-CA" sz="2200" dirty="0" smtClean="0"/>
              <a:t>by </a:t>
            </a:r>
            <a:r>
              <a:rPr lang="en-CA" sz="2200" dirty="0"/>
              <a:t>downloading </a:t>
            </a:r>
            <a:r>
              <a:rPr lang="en-CA" sz="2200" dirty="0" smtClean="0"/>
              <a:t>to knowledge/technology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Create and </a:t>
            </a:r>
            <a:r>
              <a:rPr lang="en-CA" sz="2200" b="1" dirty="0" smtClean="0"/>
              <a:t>support knowledge mobilization systems</a:t>
            </a:r>
            <a:r>
              <a:rPr lang="en-CA" sz="2200" dirty="0" smtClean="0"/>
              <a:t> </a:t>
            </a:r>
            <a:r>
              <a:rPr lang="en-CA" sz="2200" dirty="0"/>
              <a:t>that </a:t>
            </a:r>
            <a:r>
              <a:rPr lang="en-CA" sz="2200" dirty="0" smtClean="0"/>
              <a:t>recognize and support the research role/value ensure </a:t>
            </a:r>
            <a:r>
              <a:rPr lang="en-CA" sz="2200" dirty="0"/>
              <a:t>and </a:t>
            </a:r>
            <a:r>
              <a:rPr lang="en-CA" sz="2200" dirty="0" smtClean="0"/>
              <a:t>get what is needed</a:t>
            </a:r>
            <a:endParaRPr lang="en-CA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12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4" name="Picture 13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8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Y:\Canadian Water Network\Communications\Images\Consortia\CWN consortia for midterm.jpg"/>
          <p:cNvPicPr>
            <a:picLocks noChangeAspect="1" noChangeArrowheads="1"/>
          </p:cNvPicPr>
          <p:nvPr/>
        </p:nvPicPr>
        <p:blipFill>
          <a:blip r:embed="rId3" cstate="print"/>
          <a:srcRect l="5952" r="9523"/>
          <a:stretch>
            <a:fillRect/>
          </a:stretch>
        </p:blipFill>
        <p:spPr bwMode="auto">
          <a:xfrm>
            <a:off x="-7313" y="31707"/>
            <a:ext cx="5443409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128" y="347269"/>
            <a:ext cx="2878088" cy="1470025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2"/>
                </a:solidFill>
              </a:rPr>
              <a:t>Thank You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132856"/>
            <a:ext cx="37079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 smtClean="0">
                <a:solidFill>
                  <a:schemeClr val="tx2"/>
                </a:solidFill>
              </a:rPr>
              <a:t>Contact Information:</a:t>
            </a:r>
          </a:p>
          <a:p>
            <a:pPr algn="ctr"/>
            <a:endParaRPr lang="en-CA" sz="2200" dirty="0" smtClean="0">
              <a:solidFill>
                <a:schemeClr val="tx2"/>
              </a:solidFill>
            </a:endParaRPr>
          </a:p>
          <a:p>
            <a:pPr algn="ctr"/>
            <a:r>
              <a:rPr lang="en-CA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Bernadette Conant</a:t>
            </a:r>
          </a:p>
          <a:p>
            <a:pPr algn="ctr"/>
            <a:r>
              <a:rPr lang="en-CA" sz="2200" dirty="0" smtClean="0">
                <a:solidFill>
                  <a:schemeClr val="tx2"/>
                </a:solidFill>
              </a:rPr>
              <a:t>Executive Director</a:t>
            </a:r>
            <a:br>
              <a:rPr lang="en-CA" sz="2200" dirty="0" smtClean="0">
                <a:solidFill>
                  <a:schemeClr val="tx2"/>
                </a:solidFill>
              </a:rPr>
            </a:br>
            <a:r>
              <a:rPr lang="en-CA" sz="2200" dirty="0" smtClean="0">
                <a:solidFill>
                  <a:schemeClr val="tx2"/>
                </a:solidFill>
              </a:rPr>
              <a:t>Canadian Water Network</a:t>
            </a:r>
            <a:br>
              <a:rPr lang="en-CA" sz="2200" dirty="0" smtClean="0">
                <a:solidFill>
                  <a:schemeClr val="tx2"/>
                </a:solidFill>
              </a:rPr>
            </a:br>
            <a:r>
              <a:rPr lang="en-CA" sz="2200" dirty="0" err="1" smtClean="0">
                <a:solidFill>
                  <a:schemeClr val="tx2"/>
                </a:solidFill>
                <a:hlinkClick r:id="rId4"/>
              </a:rPr>
              <a:t>bconant@cwn-rce.ca</a:t>
            </a:r>
            <a:endParaRPr lang="en-CA" sz="2200" dirty="0" smtClean="0">
              <a:solidFill>
                <a:schemeClr val="tx2"/>
              </a:solidFill>
            </a:endParaRPr>
          </a:p>
          <a:p>
            <a:pPr algn="ctr"/>
            <a:endParaRPr lang="en-CA" sz="2200" dirty="0" smtClean="0">
              <a:solidFill>
                <a:schemeClr val="tx2"/>
              </a:solidFill>
            </a:endParaRPr>
          </a:p>
          <a:p>
            <a:pPr algn="ctr"/>
            <a:r>
              <a:rPr lang="en-CA" sz="2200" dirty="0" smtClean="0">
                <a:solidFill>
                  <a:schemeClr val="tx2"/>
                </a:solidFill>
              </a:rPr>
              <a:t>Visit our website:</a:t>
            </a:r>
          </a:p>
          <a:p>
            <a:pPr algn="ctr"/>
            <a:r>
              <a:rPr lang="en-CA" sz="2200" dirty="0" smtClean="0">
                <a:solidFill>
                  <a:schemeClr val="tx2"/>
                </a:solidFill>
              </a:rPr>
              <a:t>www.cwn-rce.ca</a:t>
            </a:r>
            <a:endParaRPr lang="en-CA" sz="2200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13" descr="CWN-Logo2015-Secondary-EN-Rev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15" name="Picture 14" descr="CWN-Logo2015-Secondary-FR-Re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384175"/>
            <a:ext cx="51054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7319" y="609600"/>
            <a:ext cx="5476681" cy="1752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200" b="1" dirty="0" smtClean="0">
                <a:solidFill>
                  <a:prstClr val="white"/>
                </a:solidFill>
              </a:rPr>
              <a:t>Expert Advisor and Trusted Manager of Water Knowledge  Investments for Innovation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319" y="2714620"/>
            <a:ext cx="5476681" cy="13144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CA" sz="2200" b="1" dirty="0" smtClean="0">
                <a:solidFill>
                  <a:prstClr val="white"/>
                </a:solidFill>
              </a:rPr>
              <a:t>Understanding  where and how bringing evidence to the table can benefit key decisions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7319" y="4419711"/>
            <a:ext cx="5476681" cy="152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CA" sz="2200" dirty="0" smtClean="0">
              <a:solidFill>
                <a:prstClr val="white"/>
              </a:solidFill>
            </a:endParaRPr>
          </a:p>
          <a:p>
            <a:r>
              <a:rPr lang="en-CA" sz="2200" b="1" dirty="0" smtClean="0">
                <a:solidFill>
                  <a:prstClr val="white"/>
                </a:solidFill>
              </a:rPr>
              <a:t>Enabling coordinated public and private-sector support and action on water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19" descr="CWN-Logo2015-Secondary-EN-Rev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1" name="Picture 20" descr="CWN-Logo2015-Secondary-FR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22" name="Picture 21" descr="CWN-Logo2015-Primary-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988840"/>
            <a:ext cx="32983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29" descr="CWN-Logo2015-Secondary-EN-Rev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31" name="Picture 30" descr="CWN-Logo2015-Secondary-FR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84" y="1242984"/>
            <a:ext cx="6833165" cy="4978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457199" y="116632"/>
            <a:ext cx="8229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“Opportunities”</a:t>
            </a:r>
          </a:p>
        </p:txBody>
      </p:sp>
    </p:spTree>
    <p:extLst>
      <p:ext uri="{BB962C8B-B14F-4D97-AF65-F5344CB8AC3E}">
        <p14:creationId xmlns:p14="http://schemas.microsoft.com/office/powerpoint/2010/main" val="2571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eports.weforum.org/global-risks-2015/wp-content/blogs.dir/68/mp/image-cache/site/5/s2a.2174dd967a0d6af807fa2fce2f15e4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71400"/>
            <a:ext cx="7992888" cy="71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23928" y="2780928"/>
            <a:ext cx="23762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7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29" descr="CWN-Logo2015-Secondary-EN-Rev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31" name="Picture 30" descr="CWN-Logo2015-Secondary-FR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128712"/>
            <a:ext cx="7800975" cy="460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457199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Experiencing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“Risk” as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Real --Canada</a:t>
            </a:r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44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" name="Picture 29" descr="CWN-Logo2015-Secondary-EN-Rev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31" name="Picture 30" descr="CWN-Logo2015-Secondary-FR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4" y="1268760"/>
            <a:ext cx="8757972" cy="432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98804" y="-6031"/>
            <a:ext cx="8746391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Resources and Agriculture</a:t>
            </a:r>
            <a:r>
              <a:rPr lang="en-CA" sz="32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(Trade-Related)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 Risk and Opportunity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20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WN logo square G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5229200"/>
            <a:ext cx="894551" cy="627980"/>
          </a:xfrm>
        </p:spPr>
      </p:pic>
      <p:pic>
        <p:nvPicPr>
          <p:cNvPr id="6" name="Picture 5" descr="BEIlogo June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88640"/>
            <a:ext cx="1440160" cy="1440160"/>
          </a:xfrm>
          <a:prstGeom prst="rect">
            <a:avLst/>
          </a:prstGeom>
        </p:spPr>
      </p:pic>
      <p:pic>
        <p:nvPicPr>
          <p:cNvPr id="8" name="Picture 7" descr="WDGF_Logo_RGB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085184"/>
            <a:ext cx="1008112" cy="788957"/>
          </a:xfrm>
          <a:prstGeom prst="rect">
            <a:avLst/>
          </a:prstGeom>
        </p:spPr>
      </p:pic>
      <p:pic>
        <p:nvPicPr>
          <p:cNvPr id="9" name="Picture 8" descr="RBC_Project_BWP_cmykPE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5301208"/>
            <a:ext cx="1304062" cy="503478"/>
          </a:xfrm>
          <a:prstGeom prst="rect">
            <a:avLst/>
          </a:prstGeom>
        </p:spPr>
      </p:pic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0" y="6394450"/>
            <a:ext cx="9144000" cy="463550"/>
            <a:chOff x="0" y="0"/>
            <a:chExt cx="9144000" cy="46408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457723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7" name="Picture 39" descr="CWN.logo.hor.rev.ti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2"/>
              <a:ext cx="2209800" cy="46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0" descr="bringing research to life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477000" y="76200"/>
              <a:ext cx="2493058" cy="36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0" descr="Renzetti-Report-Title-Page_New_dro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060848"/>
            <a:ext cx="1950816" cy="2564904"/>
          </a:xfrm>
          <a:prstGeom prst="rect">
            <a:avLst/>
          </a:prstGeom>
        </p:spPr>
      </p:pic>
      <p:pic>
        <p:nvPicPr>
          <p:cNvPr id="22" name="Picture 21" descr="Crane-Report-Title-Page_dro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4083" y="2060848"/>
            <a:ext cx="2013901" cy="2564904"/>
          </a:xfrm>
          <a:prstGeom prst="rect">
            <a:avLst/>
          </a:prstGeom>
        </p:spPr>
      </p:pic>
      <p:pic>
        <p:nvPicPr>
          <p:cNvPr id="23" name="Picture 22" descr="BEI-Ag-and-Food-Report-Title-Page_ne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41283" y="2060848"/>
            <a:ext cx="1990957" cy="2563873"/>
          </a:xfrm>
          <a:prstGeom prst="rect">
            <a:avLst/>
          </a:prstGeom>
        </p:spPr>
      </p:pic>
      <p:pic>
        <p:nvPicPr>
          <p:cNvPr id="24" name="Picture 23" descr="Blue-City-Report-Title-Page_ne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2060848"/>
            <a:ext cx="2012130" cy="2569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2255" y="1392804"/>
            <a:ext cx="328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www.blue-economy.ca</a:t>
            </a:r>
            <a:endParaRPr lang="en-CA" sz="2400" dirty="0"/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148941" y="202982"/>
            <a:ext cx="88993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Blue Economy Initiative</a:t>
            </a:r>
          </a:p>
        </p:txBody>
      </p:sp>
    </p:spTree>
    <p:extLst>
      <p:ext uri="{BB962C8B-B14F-4D97-AF65-F5344CB8AC3E}">
        <p14:creationId xmlns:p14="http://schemas.microsoft.com/office/powerpoint/2010/main" val="14639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751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13706" y="1133101"/>
            <a:ext cx="6084168" cy="107607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prstClr val="white"/>
                </a:solidFill>
              </a:rPr>
              <a:t>Water connects everything -- runs through the entire socio-economic fabric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567" y="2855470"/>
            <a:ext cx="6025505" cy="14376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200" b="1" dirty="0" smtClean="0">
              <a:solidFill>
                <a:prstClr val="white"/>
              </a:solidFill>
            </a:endParaRPr>
          </a:p>
          <a:p>
            <a:endParaRPr lang="en-CA" sz="2200" b="1" dirty="0" smtClean="0">
              <a:solidFill>
                <a:prstClr val="white"/>
              </a:solidFill>
            </a:endParaRPr>
          </a:p>
          <a:p>
            <a:endParaRPr lang="en-CA" sz="2200" b="1" dirty="0" smtClean="0">
              <a:solidFill>
                <a:prstClr val="white"/>
              </a:solidFill>
            </a:endParaRPr>
          </a:p>
          <a:p>
            <a:r>
              <a:rPr lang="en-CA" sz="2200" b="1" dirty="0" smtClean="0">
                <a:solidFill>
                  <a:prstClr val="white"/>
                </a:solidFill>
              </a:rPr>
              <a:t> </a:t>
            </a:r>
            <a:endParaRPr lang="en-CA" sz="2200" i="1" dirty="0" smtClean="0">
              <a:solidFill>
                <a:prstClr val="white"/>
              </a:solidFill>
            </a:endParaRP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r>
              <a:rPr lang="en-US" sz="2200" dirty="0" smtClean="0">
                <a:solidFill>
                  <a:prstClr val="white"/>
                </a:solidFill>
              </a:rPr>
              <a:t>Water risks occur and impact across systems and </a:t>
            </a:r>
            <a:r>
              <a:rPr lang="en-US" sz="2200" dirty="0">
                <a:solidFill>
                  <a:prstClr val="white"/>
                </a:solidFill>
              </a:rPr>
              <a:t>sectors </a:t>
            </a:r>
            <a:r>
              <a:rPr lang="en-US" sz="2200" dirty="0" smtClean="0">
                <a:solidFill>
                  <a:prstClr val="white"/>
                </a:solidFill>
              </a:rPr>
              <a:t> (including industry directly)</a:t>
            </a:r>
          </a:p>
          <a:p>
            <a:r>
              <a:rPr lang="en-US" sz="2200" dirty="0" smtClean="0">
                <a:solidFill>
                  <a:prstClr val="white"/>
                </a:solidFill>
              </a:rPr>
              <a:t>-- Managing </a:t>
            </a:r>
            <a:r>
              <a:rPr lang="en-US" sz="2200" dirty="0">
                <a:solidFill>
                  <a:prstClr val="white"/>
                </a:solidFill>
              </a:rPr>
              <a:t>water risk across sectors = </a:t>
            </a:r>
            <a:r>
              <a:rPr lang="en-US" sz="2200" dirty="0" smtClean="0">
                <a:solidFill>
                  <a:prstClr val="white"/>
                </a:solidFill>
              </a:rPr>
              <a:t>opportunity</a:t>
            </a:r>
            <a:endParaRPr lang="en-US" sz="2200" dirty="0">
              <a:solidFill>
                <a:prstClr val="white"/>
              </a:solidFill>
            </a:endParaRP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endParaRPr lang="en-US" sz="2200" dirty="0">
              <a:solidFill>
                <a:prstClr val="white"/>
              </a:solidFill>
            </a:endParaRPr>
          </a:p>
          <a:p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5521" y="4825798"/>
            <a:ext cx="6084168" cy="141009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white"/>
                </a:solidFill>
              </a:rPr>
              <a:t>Innovations in water management provide an opportunity to address key priorities – a gateway to complex systems 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413315" y="-1144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57A3"/>
                </a:solidFill>
              </a:rPr>
              <a:t>Seeing Water</a:t>
            </a:r>
          </a:p>
          <a:p>
            <a:pPr algn="ctr"/>
            <a:r>
              <a:rPr lang="en-CA" sz="3200" b="1" dirty="0" smtClean="0">
                <a:solidFill>
                  <a:srgbClr val="0057A3"/>
                </a:solidFill>
              </a:rPr>
              <a:t>as Gateway</a:t>
            </a:r>
            <a:endParaRPr lang="en-US" sz="3200" b="1" dirty="0">
              <a:solidFill>
                <a:srgbClr val="0057A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09320"/>
            <a:ext cx="9144000" cy="576064"/>
            <a:chOff x="0" y="6237312"/>
            <a:chExt cx="9144000" cy="57606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6237312"/>
              <a:ext cx="9144000" cy="576064"/>
            </a:xfrm>
            <a:prstGeom prst="rect">
              <a:avLst/>
            </a:prstGeom>
            <a:solidFill>
              <a:srgbClr val="0057A3"/>
            </a:solidFill>
            <a:ln>
              <a:solidFill>
                <a:srgbClr val="005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19" descr="CWN-Logo2015-Secondary-EN-Re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09320"/>
              <a:ext cx="1350273" cy="436197"/>
            </a:xfrm>
            <a:prstGeom prst="rect">
              <a:avLst/>
            </a:prstGeom>
          </p:spPr>
        </p:pic>
        <p:pic>
          <p:nvPicPr>
            <p:cNvPr id="21" name="Picture 20" descr="CWN-Logo2015-Secondary-FR-Rev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6309320"/>
              <a:ext cx="168960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2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740</Words>
  <Application>Microsoft Office PowerPoint</Application>
  <PresentationFormat>On-screen Show (4:3)</PresentationFormat>
  <Paragraphs>156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1_Office Theme</vt:lpstr>
      <vt:lpstr>1_Custom Design</vt:lpstr>
      <vt:lpstr>Custom Design</vt:lpstr>
      <vt:lpstr>3_Office Theme</vt:lpstr>
      <vt:lpstr>2_Custom Design</vt:lpstr>
      <vt:lpstr>2_Office Theme</vt:lpstr>
      <vt:lpstr>Office Theme</vt:lpstr>
      <vt:lpstr>4_Office Theme</vt:lpstr>
      <vt:lpstr>5_Office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 Ross</dc:creator>
  <cp:lastModifiedBy>Bernadette Conant</cp:lastModifiedBy>
  <cp:revision>169</cp:revision>
  <dcterms:created xsi:type="dcterms:W3CDTF">2013-10-30T15:51:58Z</dcterms:created>
  <dcterms:modified xsi:type="dcterms:W3CDTF">2015-04-23T03:17:11Z</dcterms:modified>
</cp:coreProperties>
</file>