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8" r:id="rId5"/>
    <p:sldId id="280" r:id="rId6"/>
    <p:sldId id="338" r:id="rId7"/>
    <p:sldId id="315" r:id="rId8"/>
    <p:sldId id="316" r:id="rId9"/>
    <p:sldId id="301" r:id="rId10"/>
    <p:sldId id="317" r:id="rId11"/>
    <p:sldId id="304" r:id="rId12"/>
    <p:sldId id="306" r:id="rId13"/>
    <p:sldId id="327" r:id="rId14"/>
    <p:sldId id="328" r:id="rId15"/>
    <p:sldId id="323" r:id="rId16"/>
    <p:sldId id="325" r:id="rId17"/>
    <p:sldId id="329" r:id="rId18"/>
    <p:sldId id="330" r:id="rId19"/>
    <p:sldId id="318" r:id="rId20"/>
    <p:sldId id="319" r:id="rId21"/>
    <p:sldId id="320" r:id="rId22"/>
    <p:sldId id="321" r:id="rId23"/>
    <p:sldId id="322" r:id="rId24"/>
    <p:sldId id="305" r:id="rId25"/>
    <p:sldId id="332" r:id="rId26"/>
    <p:sldId id="333" r:id="rId27"/>
    <p:sldId id="334" r:id="rId28"/>
    <p:sldId id="335" r:id="rId29"/>
    <p:sldId id="339" r:id="rId30"/>
    <p:sldId id="337" r:id="rId31"/>
    <p:sldId id="340" r:id="rId32"/>
    <p:sldId id="341" r:id="rId33"/>
    <p:sldId id="308" r:id="rId34"/>
    <p:sldId id="342" r:id="rId35"/>
    <p:sldId id="31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FFFF"/>
    <a:srgbClr val="00CC66"/>
    <a:srgbClr val="DE4F22"/>
    <a:srgbClr val="DA4D26"/>
    <a:srgbClr val="CC0099"/>
    <a:srgbClr val="FF99FF"/>
    <a:srgbClr val="FF66FF"/>
    <a:srgbClr val="FF99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5324" autoAdjust="0"/>
  </p:normalViewPr>
  <p:slideViewPr>
    <p:cSldViewPr snapToGrid="0">
      <p:cViewPr varScale="1">
        <p:scale>
          <a:sx n="134" d="100"/>
          <a:sy n="134" d="100"/>
        </p:scale>
        <p:origin x="-264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112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atos%20de%20capacitaci&#243;n%20a%20profesores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chemeClr val="dk1">
            <a:tint val="20000"/>
          </a:schemeClr>
        </a:solidFill>
        <a:ln w="6350" cap="flat" cmpd="sng" algn="ctr">
          <a:solidFill>
            <a:schemeClr val="dk1">
              <a:tint val="75000"/>
            </a:schemeClr>
          </a:solidFill>
          <a:prstDash val="solid"/>
          <a:round/>
        </a:ln>
        <a:effectLst/>
        <a:sp3d contourW="6350">
          <a:contourClr>
            <a:schemeClr val="dk1">
              <a:tint val="75000"/>
            </a:schemeClr>
          </a:contourClr>
        </a:sp3d>
      </c:spPr>
    </c:floor>
    <c:side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635856454637705"/>
          <c:y val="0.0589454884947891"/>
          <c:w val="0.918678308449044"/>
          <c:h val="0.676482363653501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5"/>
            </a:solidFill>
            <a:ln w="6350" cap="flat" cmpd="sng" algn="ctr">
              <a:solidFill>
                <a:schemeClr val="accent5">
                  <a:shade val="50000"/>
                </a:schemeClr>
              </a:solidFill>
              <a:prstDash val="solid"/>
              <a:round/>
            </a:ln>
            <a:effectLst/>
            <a:sp3d contourW="6350">
              <a:contourClr>
                <a:schemeClr val="accent5">
                  <a:shade val="50000"/>
                </a:schemeClr>
              </a:contourClr>
            </a:sp3d>
          </c:spPr>
          <c:invertIfNegative val="0"/>
          <c:cat>
            <c:strRef>
              <c:f>Hoja2!$A$3:$A$13</c:f>
              <c:strCache>
                <c:ptCount val="11"/>
                <c:pt idx="0">
                  <c:v> Mayo 2013</c:v>
                </c:pt>
                <c:pt idx="1">
                  <c:v> Junio 2013</c:v>
                </c:pt>
                <c:pt idx="2">
                  <c:v> Dic 2013</c:v>
                </c:pt>
                <c:pt idx="3">
                  <c:v> Enero 2014</c:v>
                </c:pt>
                <c:pt idx="4">
                  <c:v> Marzo 2014</c:v>
                </c:pt>
                <c:pt idx="5">
                  <c:v>9 al 13 Junio 2014</c:v>
                </c:pt>
                <c:pt idx="6">
                  <c:v> 16 al 20 Junio 2014</c:v>
                </c:pt>
                <c:pt idx="7">
                  <c:v> Ago-Sep 2014</c:v>
                </c:pt>
                <c:pt idx="8">
                  <c:v> Dic 2014</c:v>
                </c:pt>
                <c:pt idx="9">
                  <c:v> Ene-Feb 2015</c:v>
                </c:pt>
                <c:pt idx="10">
                  <c:v> Febrero 2015</c:v>
                </c:pt>
              </c:strCache>
            </c:strRef>
          </c:cat>
          <c:val>
            <c:numRef>
              <c:f>Hoja2!$B$3:$B$13</c:f>
              <c:numCache>
                <c:formatCode>General</c:formatCode>
                <c:ptCount val="11"/>
                <c:pt idx="0">
                  <c:v>19.0</c:v>
                </c:pt>
                <c:pt idx="1">
                  <c:v>14.0</c:v>
                </c:pt>
                <c:pt idx="2">
                  <c:v>21.0</c:v>
                </c:pt>
                <c:pt idx="3">
                  <c:v>29.0</c:v>
                </c:pt>
                <c:pt idx="4">
                  <c:v>14.0</c:v>
                </c:pt>
                <c:pt idx="5">
                  <c:v>17.0</c:v>
                </c:pt>
                <c:pt idx="6">
                  <c:v>15.0</c:v>
                </c:pt>
                <c:pt idx="7">
                  <c:v>21.0</c:v>
                </c:pt>
                <c:pt idx="8">
                  <c:v>13.0</c:v>
                </c:pt>
                <c:pt idx="9">
                  <c:v>23.0</c:v>
                </c:pt>
                <c:pt idx="10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4737496"/>
        <c:axId val="1834730600"/>
        <c:axId val="1834724264"/>
      </c:bar3DChart>
      <c:catAx>
        <c:axId val="1834737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834730600"/>
        <c:crosses val="autoZero"/>
        <c:auto val="1"/>
        <c:lblAlgn val="ctr"/>
        <c:lblOffset val="100"/>
        <c:noMultiLvlLbl val="0"/>
      </c:catAx>
      <c:valAx>
        <c:axId val="18347306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834737496"/>
        <c:crosses val="autoZero"/>
        <c:crossBetween val="between"/>
      </c:valAx>
      <c:serAx>
        <c:axId val="1834724264"/>
        <c:scaling>
          <c:orientation val="minMax"/>
        </c:scaling>
        <c:delete val="1"/>
        <c:axPos val="b"/>
        <c:majorTickMark val="out"/>
        <c:minorTickMark val="none"/>
        <c:tickLblPos val="nextTo"/>
        <c:crossAx val="183473060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34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>
      <a:schemeClr val="dk1"/>
    </cs:lnRef>
    <cs:fillRef idx="1">
      <a:schemeClr val="dk1">
        <a:tint val="95000"/>
      </a:schem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>
      <a:schemeClr val="dk1">
        <a:tint val="20000"/>
      </a:schem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>
      <a:schemeClr val="dk1">
        <a:tint val="20000"/>
      </a:schem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>
      <a:schemeClr val="dk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>
      <a:schemeClr val="dk1">
        <a:tint val="20000"/>
      </a:schemeClr>
    </cs:fillRef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CD23F-C89C-42CA-9C17-E891AABDA349}" type="doc">
      <dgm:prSet loTypeId="urn:microsoft.com/office/officeart/2005/8/layout/gear1" loCatId="process" qsTypeId="urn:microsoft.com/office/officeart/2005/8/quickstyle/simple1" qsCatId="simple" csTypeId="urn:microsoft.com/office/officeart/2005/8/colors/accent2_3" csCatId="accent2" phldr="1"/>
      <dgm:spPr/>
    </dgm:pt>
    <dgm:pt modelId="{7E2F9CBC-FBF4-44AA-99E1-BE85576B2DFA}">
      <dgm:prSet phldrT="[Texto]" custT="1"/>
      <dgm:spPr/>
      <dgm:t>
        <a:bodyPr/>
        <a:lstStyle/>
        <a:p>
          <a:r>
            <a:rPr lang="es-MX" sz="2000" dirty="0" smtClean="0"/>
            <a:t>¿Cuáles son nuestras generaciones futuras?</a:t>
          </a:r>
          <a:endParaRPr lang="es-MX" sz="2000" dirty="0"/>
        </a:p>
      </dgm:t>
    </dgm:pt>
    <dgm:pt modelId="{009ED726-9680-4C53-8C35-23A7E5C1C7ED}" type="parTrans" cxnId="{983D8C2C-6C5C-4FFD-B266-59BE425D180C}">
      <dgm:prSet/>
      <dgm:spPr/>
      <dgm:t>
        <a:bodyPr/>
        <a:lstStyle/>
        <a:p>
          <a:endParaRPr lang="es-MX"/>
        </a:p>
      </dgm:t>
    </dgm:pt>
    <dgm:pt modelId="{0FCCA099-8E79-42A6-8F08-516915DAEC37}" type="sibTrans" cxnId="{983D8C2C-6C5C-4FFD-B266-59BE425D180C}">
      <dgm:prSet/>
      <dgm:spPr/>
      <dgm:t>
        <a:bodyPr/>
        <a:lstStyle/>
        <a:p>
          <a:endParaRPr lang="es-MX"/>
        </a:p>
      </dgm:t>
    </dgm:pt>
    <dgm:pt modelId="{0364D0AD-E627-4135-93DD-161401E7A021}">
      <dgm:prSet phldrT="[Texto]" custT="1"/>
      <dgm:spPr/>
      <dgm:t>
        <a:bodyPr/>
        <a:lstStyle/>
        <a:p>
          <a:r>
            <a:rPr lang="es-MX" sz="1200" b="1" dirty="0" smtClean="0"/>
            <a:t>Hagamos dichas decisiones pensando en esas generaciones que no veremos</a:t>
          </a:r>
          <a:endParaRPr lang="es-MX" sz="1200" b="1" dirty="0"/>
        </a:p>
      </dgm:t>
    </dgm:pt>
    <dgm:pt modelId="{78FAC60A-76DD-4E75-8228-513ACE16E54E}" type="parTrans" cxnId="{8DCDEF34-00C8-4A6B-8B14-C7C66F545238}">
      <dgm:prSet/>
      <dgm:spPr/>
      <dgm:t>
        <a:bodyPr/>
        <a:lstStyle/>
        <a:p>
          <a:endParaRPr lang="es-MX"/>
        </a:p>
      </dgm:t>
    </dgm:pt>
    <dgm:pt modelId="{50F2013D-7599-4C1A-BC1F-93669034358E}" type="sibTrans" cxnId="{8DCDEF34-00C8-4A6B-8B14-C7C66F545238}">
      <dgm:prSet/>
      <dgm:spPr/>
      <dgm:t>
        <a:bodyPr/>
        <a:lstStyle/>
        <a:p>
          <a:endParaRPr lang="es-MX"/>
        </a:p>
      </dgm:t>
    </dgm:pt>
    <dgm:pt modelId="{436659CC-C3E3-40B4-947B-490F1E85E0BB}">
      <dgm:prSet phldrT="[Texto]" custT="1"/>
      <dgm:spPr/>
      <dgm:t>
        <a:bodyPr/>
        <a:lstStyle/>
        <a:p>
          <a:r>
            <a:rPr lang="es-MX" sz="1200" b="1" dirty="0" smtClean="0"/>
            <a:t>Nuestras decisiones personales y profesionales afectarán a dichas generaciones</a:t>
          </a:r>
          <a:endParaRPr lang="es-MX" sz="1200" b="1" dirty="0"/>
        </a:p>
      </dgm:t>
    </dgm:pt>
    <dgm:pt modelId="{5D7D3E24-5758-4FEE-8959-623CC5F40A68}" type="parTrans" cxnId="{410964EE-EBC8-4AF0-9B61-F97117BAE319}">
      <dgm:prSet/>
      <dgm:spPr/>
      <dgm:t>
        <a:bodyPr/>
        <a:lstStyle/>
        <a:p>
          <a:endParaRPr lang="es-MX"/>
        </a:p>
      </dgm:t>
    </dgm:pt>
    <dgm:pt modelId="{62D93EAA-7815-47A6-AB21-9F77147C554E}" type="sibTrans" cxnId="{410964EE-EBC8-4AF0-9B61-F97117BAE319}">
      <dgm:prSet/>
      <dgm:spPr/>
      <dgm:t>
        <a:bodyPr/>
        <a:lstStyle/>
        <a:p>
          <a:endParaRPr lang="es-MX"/>
        </a:p>
      </dgm:t>
    </dgm:pt>
    <dgm:pt modelId="{746790A6-3EF5-4AAB-8850-B322005E3B59}" type="pres">
      <dgm:prSet presAssocID="{220CD23F-C89C-42CA-9C17-E891AABDA34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5FE30DF-9FB3-43A6-A14D-7EA9F0701E7A}" type="pres">
      <dgm:prSet presAssocID="{7E2F9CBC-FBF4-44AA-99E1-BE85576B2DF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1B9135-BE9B-4131-B9AA-9617F6A3CFA2}" type="pres">
      <dgm:prSet presAssocID="{7E2F9CBC-FBF4-44AA-99E1-BE85576B2DFA}" presName="gear1srcNode" presStyleLbl="node1" presStyleIdx="0" presStyleCnt="3"/>
      <dgm:spPr/>
      <dgm:t>
        <a:bodyPr/>
        <a:lstStyle/>
        <a:p>
          <a:endParaRPr lang="es-MX"/>
        </a:p>
      </dgm:t>
    </dgm:pt>
    <dgm:pt modelId="{D834E141-917F-4B0E-8F74-3F3A9D69E910}" type="pres">
      <dgm:prSet presAssocID="{7E2F9CBC-FBF4-44AA-99E1-BE85576B2DFA}" presName="gear1dstNode" presStyleLbl="node1" presStyleIdx="0" presStyleCnt="3"/>
      <dgm:spPr/>
      <dgm:t>
        <a:bodyPr/>
        <a:lstStyle/>
        <a:p>
          <a:endParaRPr lang="es-MX"/>
        </a:p>
      </dgm:t>
    </dgm:pt>
    <dgm:pt modelId="{B9ACFEAB-59D4-42E6-B5AD-D223E27A2D6D}" type="pres">
      <dgm:prSet presAssocID="{0364D0AD-E627-4135-93DD-161401E7A021}" presName="gear2" presStyleLbl="node1" presStyleIdx="1" presStyleCnt="3" custScaleX="113565" custScaleY="11803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530783-4729-4BDB-BB6F-5D8EDEEC65AE}" type="pres">
      <dgm:prSet presAssocID="{0364D0AD-E627-4135-93DD-161401E7A021}" presName="gear2srcNode" presStyleLbl="node1" presStyleIdx="1" presStyleCnt="3"/>
      <dgm:spPr/>
      <dgm:t>
        <a:bodyPr/>
        <a:lstStyle/>
        <a:p>
          <a:endParaRPr lang="es-MX"/>
        </a:p>
      </dgm:t>
    </dgm:pt>
    <dgm:pt modelId="{D00DBDFE-46B9-4D76-AE7C-01598A628F68}" type="pres">
      <dgm:prSet presAssocID="{0364D0AD-E627-4135-93DD-161401E7A021}" presName="gear2dstNode" presStyleLbl="node1" presStyleIdx="1" presStyleCnt="3"/>
      <dgm:spPr/>
      <dgm:t>
        <a:bodyPr/>
        <a:lstStyle/>
        <a:p>
          <a:endParaRPr lang="es-MX"/>
        </a:p>
      </dgm:t>
    </dgm:pt>
    <dgm:pt modelId="{DE2A2162-3783-4286-A6FF-E15827BE80CC}" type="pres">
      <dgm:prSet presAssocID="{436659CC-C3E3-40B4-947B-490F1E85E0BB}" presName="gear3" presStyleLbl="node1" presStyleIdx="2" presStyleCnt="3" custScaleX="114949" custScaleY="113437"/>
      <dgm:spPr/>
      <dgm:t>
        <a:bodyPr/>
        <a:lstStyle/>
        <a:p>
          <a:endParaRPr lang="es-MX"/>
        </a:p>
      </dgm:t>
    </dgm:pt>
    <dgm:pt modelId="{033FC8CE-72E4-4954-8417-82C86C04AC7B}" type="pres">
      <dgm:prSet presAssocID="{436659CC-C3E3-40B4-947B-490F1E85E0B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26C065-815F-41C7-850F-1F4DFC724B66}" type="pres">
      <dgm:prSet presAssocID="{436659CC-C3E3-40B4-947B-490F1E85E0BB}" presName="gear3srcNode" presStyleLbl="node1" presStyleIdx="2" presStyleCnt="3"/>
      <dgm:spPr/>
      <dgm:t>
        <a:bodyPr/>
        <a:lstStyle/>
        <a:p>
          <a:endParaRPr lang="es-MX"/>
        </a:p>
      </dgm:t>
    </dgm:pt>
    <dgm:pt modelId="{CD609FCE-82AF-4427-A704-F1A3BECEE07F}" type="pres">
      <dgm:prSet presAssocID="{436659CC-C3E3-40B4-947B-490F1E85E0BB}" presName="gear3dstNode" presStyleLbl="node1" presStyleIdx="2" presStyleCnt="3"/>
      <dgm:spPr/>
      <dgm:t>
        <a:bodyPr/>
        <a:lstStyle/>
        <a:p>
          <a:endParaRPr lang="es-MX"/>
        </a:p>
      </dgm:t>
    </dgm:pt>
    <dgm:pt modelId="{1BF5C348-591E-4BCC-83F4-D369B57BD9CE}" type="pres">
      <dgm:prSet presAssocID="{0FCCA099-8E79-42A6-8F08-516915DAEC37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DF25E9E9-27AE-4217-8453-AFF3F5F497D6}" type="pres">
      <dgm:prSet presAssocID="{50F2013D-7599-4C1A-BC1F-93669034358E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77268EB1-0A10-4D40-A34B-07B10AB40FB5}" type="pres">
      <dgm:prSet presAssocID="{62D93EAA-7815-47A6-AB21-9F77147C554E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7C852089-132B-4418-A08A-5ABA45E7E155}" type="presOf" srcId="{7E2F9CBC-FBF4-44AA-99E1-BE85576B2DFA}" destId="{B5FE30DF-9FB3-43A6-A14D-7EA9F0701E7A}" srcOrd="0" destOrd="0" presId="urn:microsoft.com/office/officeart/2005/8/layout/gear1"/>
    <dgm:cxn modelId="{A0C24AB5-DA3E-452E-AC26-5F24B9FE6F5C}" type="presOf" srcId="{0FCCA099-8E79-42A6-8F08-516915DAEC37}" destId="{1BF5C348-591E-4BCC-83F4-D369B57BD9CE}" srcOrd="0" destOrd="0" presId="urn:microsoft.com/office/officeart/2005/8/layout/gear1"/>
    <dgm:cxn modelId="{6F55B055-CCC0-4CFA-9C24-65DD3B851B0E}" type="presOf" srcId="{0364D0AD-E627-4135-93DD-161401E7A021}" destId="{B9ACFEAB-59D4-42E6-B5AD-D223E27A2D6D}" srcOrd="0" destOrd="0" presId="urn:microsoft.com/office/officeart/2005/8/layout/gear1"/>
    <dgm:cxn modelId="{A5DE234F-2B83-40A6-A04F-2022B6C4468A}" type="presOf" srcId="{0364D0AD-E627-4135-93DD-161401E7A021}" destId="{D00DBDFE-46B9-4D76-AE7C-01598A628F68}" srcOrd="2" destOrd="0" presId="urn:microsoft.com/office/officeart/2005/8/layout/gear1"/>
    <dgm:cxn modelId="{5CE336CB-C8D3-4A92-B2F6-312208C27307}" type="presOf" srcId="{436659CC-C3E3-40B4-947B-490F1E85E0BB}" destId="{CD609FCE-82AF-4427-A704-F1A3BECEE07F}" srcOrd="3" destOrd="0" presId="urn:microsoft.com/office/officeart/2005/8/layout/gear1"/>
    <dgm:cxn modelId="{F5B83EC8-991C-40A1-99EF-B3BA7E60E316}" type="presOf" srcId="{62D93EAA-7815-47A6-AB21-9F77147C554E}" destId="{77268EB1-0A10-4D40-A34B-07B10AB40FB5}" srcOrd="0" destOrd="0" presId="urn:microsoft.com/office/officeart/2005/8/layout/gear1"/>
    <dgm:cxn modelId="{39CE22E6-E4C0-4567-AAEE-EFBB693D9F7D}" type="presOf" srcId="{0364D0AD-E627-4135-93DD-161401E7A021}" destId="{18530783-4729-4BDB-BB6F-5D8EDEEC65AE}" srcOrd="1" destOrd="0" presId="urn:microsoft.com/office/officeart/2005/8/layout/gear1"/>
    <dgm:cxn modelId="{4735D266-2552-4322-97C3-1A1F977D7A3C}" type="presOf" srcId="{7E2F9CBC-FBF4-44AA-99E1-BE85576B2DFA}" destId="{EC1B9135-BE9B-4131-B9AA-9617F6A3CFA2}" srcOrd="1" destOrd="0" presId="urn:microsoft.com/office/officeart/2005/8/layout/gear1"/>
    <dgm:cxn modelId="{69EAB4C3-F00D-440F-82A6-7F19F075C9B6}" type="presOf" srcId="{50F2013D-7599-4C1A-BC1F-93669034358E}" destId="{DF25E9E9-27AE-4217-8453-AFF3F5F497D6}" srcOrd="0" destOrd="0" presId="urn:microsoft.com/office/officeart/2005/8/layout/gear1"/>
    <dgm:cxn modelId="{4081E608-FAB1-4ECB-9AA2-7FCE1017A0DE}" type="presOf" srcId="{436659CC-C3E3-40B4-947B-490F1E85E0BB}" destId="{033FC8CE-72E4-4954-8417-82C86C04AC7B}" srcOrd="1" destOrd="0" presId="urn:microsoft.com/office/officeart/2005/8/layout/gear1"/>
    <dgm:cxn modelId="{A51B42D0-72AD-4732-985D-95C2BFFE460A}" type="presOf" srcId="{436659CC-C3E3-40B4-947B-490F1E85E0BB}" destId="{DE2A2162-3783-4286-A6FF-E15827BE80CC}" srcOrd="0" destOrd="0" presId="urn:microsoft.com/office/officeart/2005/8/layout/gear1"/>
    <dgm:cxn modelId="{410964EE-EBC8-4AF0-9B61-F97117BAE319}" srcId="{220CD23F-C89C-42CA-9C17-E891AABDA349}" destId="{436659CC-C3E3-40B4-947B-490F1E85E0BB}" srcOrd="2" destOrd="0" parTransId="{5D7D3E24-5758-4FEE-8959-623CC5F40A68}" sibTransId="{62D93EAA-7815-47A6-AB21-9F77147C554E}"/>
    <dgm:cxn modelId="{E2480336-3D7A-406F-AA44-4822454BF3E3}" type="presOf" srcId="{436659CC-C3E3-40B4-947B-490F1E85E0BB}" destId="{AA26C065-815F-41C7-850F-1F4DFC724B66}" srcOrd="2" destOrd="0" presId="urn:microsoft.com/office/officeart/2005/8/layout/gear1"/>
    <dgm:cxn modelId="{B762CDE2-A929-4273-81F5-3ED8024FF049}" type="presOf" srcId="{7E2F9CBC-FBF4-44AA-99E1-BE85576B2DFA}" destId="{D834E141-917F-4B0E-8F74-3F3A9D69E910}" srcOrd="2" destOrd="0" presId="urn:microsoft.com/office/officeart/2005/8/layout/gear1"/>
    <dgm:cxn modelId="{983D8C2C-6C5C-4FFD-B266-59BE425D180C}" srcId="{220CD23F-C89C-42CA-9C17-E891AABDA349}" destId="{7E2F9CBC-FBF4-44AA-99E1-BE85576B2DFA}" srcOrd="0" destOrd="0" parTransId="{009ED726-9680-4C53-8C35-23A7E5C1C7ED}" sibTransId="{0FCCA099-8E79-42A6-8F08-516915DAEC37}"/>
    <dgm:cxn modelId="{8DCDEF34-00C8-4A6B-8B14-C7C66F545238}" srcId="{220CD23F-C89C-42CA-9C17-E891AABDA349}" destId="{0364D0AD-E627-4135-93DD-161401E7A021}" srcOrd="1" destOrd="0" parTransId="{78FAC60A-76DD-4E75-8228-513ACE16E54E}" sibTransId="{50F2013D-7599-4C1A-BC1F-93669034358E}"/>
    <dgm:cxn modelId="{25EAAD87-6C3D-4FA0-BBDF-704C5A194DD8}" type="presOf" srcId="{220CD23F-C89C-42CA-9C17-E891AABDA349}" destId="{746790A6-3EF5-4AAB-8850-B322005E3B59}" srcOrd="0" destOrd="0" presId="urn:microsoft.com/office/officeart/2005/8/layout/gear1"/>
    <dgm:cxn modelId="{BC5EEAF5-857E-4438-B108-04A7311197E6}" type="presParOf" srcId="{746790A6-3EF5-4AAB-8850-B322005E3B59}" destId="{B5FE30DF-9FB3-43A6-A14D-7EA9F0701E7A}" srcOrd="0" destOrd="0" presId="urn:microsoft.com/office/officeart/2005/8/layout/gear1"/>
    <dgm:cxn modelId="{599E1B9A-9EA0-4AAD-8B01-282A8B5B6BF7}" type="presParOf" srcId="{746790A6-3EF5-4AAB-8850-B322005E3B59}" destId="{EC1B9135-BE9B-4131-B9AA-9617F6A3CFA2}" srcOrd="1" destOrd="0" presId="urn:microsoft.com/office/officeart/2005/8/layout/gear1"/>
    <dgm:cxn modelId="{A791E549-20A3-42FF-B1B0-E34550A56C14}" type="presParOf" srcId="{746790A6-3EF5-4AAB-8850-B322005E3B59}" destId="{D834E141-917F-4B0E-8F74-3F3A9D69E910}" srcOrd="2" destOrd="0" presId="urn:microsoft.com/office/officeart/2005/8/layout/gear1"/>
    <dgm:cxn modelId="{F118A0BA-A532-4FE6-9C71-E8FF3EF903D5}" type="presParOf" srcId="{746790A6-3EF5-4AAB-8850-B322005E3B59}" destId="{B9ACFEAB-59D4-42E6-B5AD-D223E27A2D6D}" srcOrd="3" destOrd="0" presId="urn:microsoft.com/office/officeart/2005/8/layout/gear1"/>
    <dgm:cxn modelId="{339D7C4A-738C-4C5E-B43A-E68DF6E2E826}" type="presParOf" srcId="{746790A6-3EF5-4AAB-8850-B322005E3B59}" destId="{18530783-4729-4BDB-BB6F-5D8EDEEC65AE}" srcOrd="4" destOrd="0" presId="urn:microsoft.com/office/officeart/2005/8/layout/gear1"/>
    <dgm:cxn modelId="{D92197DF-D960-4F12-BC41-49A2E3DE2BFD}" type="presParOf" srcId="{746790A6-3EF5-4AAB-8850-B322005E3B59}" destId="{D00DBDFE-46B9-4D76-AE7C-01598A628F68}" srcOrd="5" destOrd="0" presId="urn:microsoft.com/office/officeart/2005/8/layout/gear1"/>
    <dgm:cxn modelId="{4A60372B-26B4-4FF1-97AC-E33C67DB7117}" type="presParOf" srcId="{746790A6-3EF5-4AAB-8850-B322005E3B59}" destId="{DE2A2162-3783-4286-A6FF-E15827BE80CC}" srcOrd="6" destOrd="0" presId="urn:microsoft.com/office/officeart/2005/8/layout/gear1"/>
    <dgm:cxn modelId="{0BEF366D-7B42-4AD5-98EC-B54B1FC4EE71}" type="presParOf" srcId="{746790A6-3EF5-4AAB-8850-B322005E3B59}" destId="{033FC8CE-72E4-4954-8417-82C86C04AC7B}" srcOrd="7" destOrd="0" presId="urn:microsoft.com/office/officeart/2005/8/layout/gear1"/>
    <dgm:cxn modelId="{EA375893-6603-4E54-86E2-2D830C5248CC}" type="presParOf" srcId="{746790A6-3EF5-4AAB-8850-B322005E3B59}" destId="{AA26C065-815F-41C7-850F-1F4DFC724B66}" srcOrd="8" destOrd="0" presId="urn:microsoft.com/office/officeart/2005/8/layout/gear1"/>
    <dgm:cxn modelId="{EE512A51-7773-40F6-9FFB-46C1F4212391}" type="presParOf" srcId="{746790A6-3EF5-4AAB-8850-B322005E3B59}" destId="{CD609FCE-82AF-4427-A704-F1A3BECEE07F}" srcOrd="9" destOrd="0" presId="urn:microsoft.com/office/officeart/2005/8/layout/gear1"/>
    <dgm:cxn modelId="{CB21EAF9-57B8-4E70-AF0B-67A2A2AFBD99}" type="presParOf" srcId="{746790A6-3EF5-4AAB-8850-B322005E3B59}" destId="{1BF5C348-591E-4BCC-83F4-D369B57BD9CE}" srcOrd="10" destOrd="0" presId="urn:microsoft.com/office/officeart/2005/8/layout/gear1"/>
    <dgm:cxn modelId="{30A6C428-63E0-4AC9-9448-19AFBC937C96}" type="presParOf" srcId="{746790A6-3EF5-4AAB-8850-B322005E3B59}" destId="{DF25E9E9-27AE-4217-8453-AFF3F5F497D6}" srcOrd="11" destOrd="0" presId="urn:microsoft.com/office/officeart/2005/8/layout/gear1"/>
    <dgm:cxn modelId="{AB4D63F5-5E3E-41CF-BC05-096B5D2AACC1}" type="presParOf" srcId="{746790A6-3EF5-4AAB-8850-B322005E3B59}" destId="{77268EB1-0A10-4D40-A34B-07B10AB40FB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E30DF-9FB3-43A6-A14D-7EA9F0701E7A}">
      <dsp:nvSpPr>
        <dsp:cNvPr id="0" name=""/>
        <dsp:cNvSpPr/>
      </dsp:nvSpPr>
      <dsp:spPr>
        <a:xfrm>
          <a:off x="3115459" y="2337964"/>
          <a:ext cx="2758664" cy="2758664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¿Cuáles son nuestras generaciones futuras?</a:t>
          </a:r>
          <a:endParaRPr lang="es-MX" sz="2000" kern="1200" dirty="0"/>
        </a:p>
      </dsp:txBody>
      <dsp:txXfrm>
        <a:off x="3670073" y="2984168"/>
        <a:ext cx="1649436" cy="1418010"/>
      </dsp:txXfrm>
    </dsp:sp>
    <dsp:sp modelId="{B9ACFEAB-59D4-42E6-B5AD-D223E27A2D6D}">
      <dsp:nvSpPr>
        <dsp:cNvPr id="0" name=""/>
        <dsp:cNvSpPr/>
      </dsp:nvSpPr>
      <dsp:spPr>
        <a:xfrm>
          <a:off x="1374341" y="1505028"/>
          <a:ext cx="2278455" cy="2368077"/>
        </a:xfrm>
        <a:prstGeom prst="gear6">
          <a:avLst/>
        </a:prstGeom>
        <a:solidFill>
          <a:schemeClr val="accent2">
            <a:shade val="80000"/>
            <a:hueOff val="255790"/>
            <a:satOff val="-14008"/>
            <a:lumOff val="156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Hagamos dichas decisiones pensando en esas generaciones que no veremos</a:t>
          </a:r>
          <a:endParaRPr lang="es-MX" sz="1200" b="1" kern="1200" dirty="0"/>
        </a:p>
      </dsp:txBody>
      <dsp:txXfrm>
        <a:off x="1947949" y="2095325"/>
        <a:ext cx="1131239" cy="1187483"/>
      </dsp:txXfrm>
    </dsp:sp>
    <dsp:sp modelId="{DE2A2162-3783-4286-A6FF-E15827BE80CC}">
      <dsp:nvSpPr>
        <dsp:cNvPr id="0" name=""/>
        <dsp:cNvSpPr/>
      </dsp:nvSpPr>
      <dsp:spPr>
        <a:xfrm rot="20700000">
          <a:off x="2481781" y="175143"/>
          <a:ext cx="2270507" cy="2219026"/>
        </a:xfrm>
        <a:prstGeom prst="gear6">
          <a:avLst/>
        </a:prstGeom>
        <a:solidFill>
          <a:schemeClr val="accent2">
            <a:shade val="80000"/>
            <a:hueOff val="511580"/>
            <a:satOff val="-28016"/>
            <a:lumOff val="31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Nuestras decisiones personales y profesionales afectarán a dichas generaciones</a:t>
          </a:r>
          <a:endParaRPr lang="es-MX" sz="1200" b="1" kern="1200" dirty="0"/>
        </a:p>
      </dsp:txBody>
      <dsp:txXfrm rot="-20700000">
        <a:off x="2982823" y="658787"/>
        <a:ext cx="1268422" cy="1251738"/>
      </dsp:txXfrm>
    </dsp:sp>
    <dsp:sp modelId="{1BF5C348-591E-4BCC-83F4-D369B57BD9CE}">
      <dsp:nvSpPr>
        <dsp:cNvPr id="0" name=""/>
        <dsp:cNvSpPr/>
      </dsp:nvSpPr>
      <dsp:spPr>
        <a:xfrm>
          <a:off x="2912459" y="1916479"/>
          <a:ext cx="3531090" cy="3531090"/>
        </a:xfrm>
        <a:prstGeom prst="circularArrow">
          <a:avLst>
            <a:gd name="adj1" fmla="val 4688"/>
            <a:gd name="adj2" fmla="val 299029"/>
            <a:gd name="adj3" fmla="val 2532816"/>
            <a:gd name="adj4" fmla="val 15825864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5E9E9-27AE-4217-8453-AFF3F5F497D6}">
      <dsp:nvSpPr>
        <dsp:cNvPr id="0" name=""/>
        <dsp:cNvSpPr/>
      </dsp:nvSpPr>
      <dsp:spPr>
        <a:xfrm>
          <a:off x="1155106" y="1238473"/>
          <a:ext cx="2565557" cy="25655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255721"/>
            <a:satOff val="-13795"/>
            <a:lumOff val="145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68EB1-0A10-4D40-A34B-07B10AB40FB5}">
      <dsp:nvSpPr>
        <dsp:cNvPr id="0" name=""/>
        <dsp:cNvSpPr/>
      </dsp:nvSpPr>
      <dsp:spPr>
        <a:xfrm>
          <a:off x="2179449" y="-132328"/>
          <a:ext cx="2766187" cy="2766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511441"/>
            <a:satOff val="-27590"/>
            <a:lumOff val="290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30E08F2E-5F06-4CE2-A139-452A1382A6F0}" type="datetimeFigureOut">
              <a:rPr lang="es-ES"/>
              <a:t>4/24/15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B828588A-5C4E-401A-AECC-B6F63A9DE965}" type="slidenum">
              <a:rPr lang="es-ES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1A4C5DC6-1594-414D-9341-ABA08739246C}" type="datetimeFigureOut">
              <a:t>4/24/15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7542409-6A04-4DC6-AC3A-D3758287A8F2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942138"/>
            <a:ext cx="12192000" cy="91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7605" y="-43659"/>
            <a:ext cx="4302369" cy="5574739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563756" y="5876849"/>
            <a:ext cx="1062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s-MX" sz="2800" kern="1200" cap="none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Crecimiento verde y competitividad sustentable en América del Norte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1" y="185213"/>
            <a:ext cx="3067959" cy="8203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523893"/>
            <a:ext cx="1563757" cy="1334108"/>
          </a:xfrm>
          <a:prstGeom prst="rect">
            <a:avLst/>
          </a:prstGeom>
        </p:spPr>
      </p:pic>
      <p:sp>
        <p:nvSpPr>
          <p:cNvPr id="13" name="TextBox 9"/>
          <p:cNvSpPr txBox="1"/>
          <p:nvPr userDrawn="1"/>
        </p:nvSpPr>
        <p:spPr>
          <a:xfrm>
            <a:off x="1563756" y="6302627"/>
            <a:ext cx="839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kern="1200" cap="none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Comisión para la Cooperación Ambiental (CCA)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96" y="-13253"/>
            <a:ext cx="7932403" cy="5523893"/>
          </a:xfrm>
          <a:prstGeom prst="rect">
            <a:avLst/>
          </a:prstGeom>
        </p:spPr>
      </p:pic>
      <p:sp>
        <p:nvSpPr>
          <p:cNvPr id="14" name="TextBox 9"/>
          <p:cNvSpPr txBox="1"/>
          <p:nvPr userDrawn="1"/>
        </p:nvSpPr>
        <p:spPr>
          <a:xfrm>
            <a:off x="10621872" y="6457890"/>
            <a:ext cx="157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kern="1200" cap="none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Abril de 2015</a:t>
            </a:r>
          </a:p>
        </p:txBody>
      </p:sp>
      <p:sp>
        <p:nvSpPr>
          <p:cNvPr id="11" name="TextBox 9"/>
          <p:cNvSpPr txBox="1"/>
          <p:nvPr userDrawn="1"/>
        </p:nvSpPr>
        <p:spPr>
          <a:xfrm>
            <a:off x="273368" y="1710304"/>
            <a:ext cx="384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s-MX" sz="2800" b="1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Predicar con el Ejemplo</a:t>
            </a:r>
          </a:p>
        </p:txBody>
      </p:sp>
      <p:sp>
        <p:nvSpPr>
          <p:cNvPr id="15" name="TextBox 9"/>
          <p:cNvSpPr txBox="1"/>
          <p:nvPr userDrawn="1"/>
        </p:nvSpPr>
        <p:spPr>
          <a:xfrm>
            <a:off x="273368" y="2594013"/>
            <a:ext cx="3846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s-MX" sz="2800" b="1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Dr. Jaime Bonilla R.</a:t>
            </a:r>
          </a:p>
          <a:p>
            <a:pPr marL="0" algn="ctr" defTabSz="914400" rtl="0" eaLnBrk="1" latinLnBrk="0" hangingPunct="1"/>
            <a:r>
              <a:rPr lang="es-MX" sz="2800" b="1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Decano</a:t>
            </a:r>
          </a:p>
          <a:p>
            <a:pPr marL="0" algn="ctr" defTabSz="914400" rtl="0" eaLnBrk="1" latinLnBrk="0" hangingPunct="1"/>
            <a:r>
              <a:rPr lang="es-MX" sz="2800" b="1" kern="120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EITI</a:t>
            </a:r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 latinLnBrk="0">
              <a:defRPr lang="es-ES" sz="3200"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 latinLnBrk="0">
              <a:defRPr lang="es-ES" sz="22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600"/>
            </a:lvl4pPr>
            <a:lvl5pPr latinLnBrk="0">
              <a:defRPr lang="es-ES" sz="16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es-ES" sz="18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 latinLnBrk="0">
              <a:defRPr lang="es-ES" sz="3200"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es-ES" sz="22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endParaRPr lang="es-ES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es-ES" sz="18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5732" y="446718"/>
            <a:ext cx="10015709" cy="875380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defRPr sz="4000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845732" y="1779454"/>
            <a:ext cx="9371948" cy="4620682"/>
          </a:xfrm>
        </p:spPr>
        <p:txBody>
          <a:bodyPr>
            <a:normAutofit/>
          </a:bodyPr>
          <a:lstStyle>
            <a:lvl1pPr marL="210312" indent="-210312">
              <a:buClr>
                <a:srgbClr val="00B0F0"/>
              </a:buClr>
              <a:buFont typeface="Corbel" panose="020B0503020204020204" pitchFamily="34" charset="0"/>
              <a:buChar char="›"/>
              <a:defRPr sz="2800">
                <a:solidFill>
                  <a:schemeClr val="tx2"/>
                </a:solidFill>
              </a:defRPr>
            </a:lvl1pPr>
            <a:lvl2pPr>
              <a:buClr>
                <a:srgbClr val="00B0F0"/>
              </a:buCl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00B0F0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00B0F0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00B0F0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1"/>
            <a:ext cx="1518834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5732" y="446718"/>
            <a:ext cx="10015709" cy="875380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defRPr sz="4000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845732" y="1779454"/>
            <a:ext cx="9371948" cy="4620682"/>
          </a:xfrm>
        </p:spPr>
        <p:txBody>
          <a:bodyPr>
            <a:normAutofit/>
          </a:bodyPr>
          <a:lstStyle>
            <a:lvl1pPr marL="210312" indent="-210312">
              <a:buClr>
                <a:srgbClr val="EE6000"/>
              </a:buClr>
              <a:buFont typeface="Corbel" panose="020B0503020204020204" pitchFamily="34" charset="0"/>
              <a:buChar char="›"/>
              <a:defRPr sz="2800">
                <a:solidFill>
                  <a:schemeClr val="tx2"/>
                </a:solidFill>
              </a:defRPr>
            </a:lvl1pPr>
            <a:lvl2pPr>
              <a:buClr>
                <a:srgbClr val="EE6000"/>
              </a:buCl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EE6000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EE6000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EE6000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1"/>
            <a:ext cx="1518834" cy="6858000"/>
          </a:xfrm>
          <a:prstGeom prst="rect">
            <a:avLst/>
          </a:prstGeom>
          <a:solidFill>
            <a:srgbClr val="EE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5732" y="446718"/>
            <a:ext cx="10015709" cy="875380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defRPr sz="4000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845732" y="1779454"/>
            <a:ext cx="9371948" cy="4620682"/>
          </a:xfrm>
        </p:spPr>
        <p:txBody>
          <a:bodyPr>
            <a:normAutofit/>
          </a:bodyPr>
          <a:lstStyle>
            <a:lvl1pPr marL="210312" indent="-210312">
              <a:buClr>
                <a:srgbClr val="CC0099"/>
              </a:buClr>
              <a:buFont typeface="Corbel" panose="020B0503020204020204" pitchFamily="34" charset="0"/>
              <a:buChar char="›"/>
              <a:defRPr sz="2800">
                <a:solidFill>
                  <a:schemeClr val="tx2"/>
                </a:solidFill>
              </a:defRPr>
            </a:lvl1pPr>
            <a:lvl2pPr>
              <a:buClr>
                <a:srgbClr val="CC0099"/>
              </a:buCl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CC0099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CC0099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CC0099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1"/>
            <a:ext cx="1518834" cy="6858000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5732" y="446718"/>
            <a:ext cx="10015709" cy="875380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defRPr sz="4000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845732" y="1779454"/>
            <a:ext cx="9371948" cy="4620682"/>
          </a:xfrm>
        </p:spPr>
        <p:txBody>
          <a:bodyPr>
            <a:normAutofit/>
          </a:bodyPr>
          <a:lstStyle>
            <a:lvl1pPr marL="210312" indent="-210312">
              <a:buClr>
                <a:srgbClr val="00CC99"/>
              </a:buClr>
              <a:buFont typeface="Corbel" panose="020B0503020204020204" pitchFamily="34" charset="0"/>
              <a:buChar char="›"/>
              <a:defRPr sz="2800">
                <a:solidFill>
                  <a:schemeClr val="tx2"/>
                </a:solidFill>
              </a:defRPr>
            </a:lvl1pPr>
            <a:lvl2pPr>
              <a:buClr>
                <a:srgbClr val="00CC99"/>
              </a:buCl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00CC99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00CC99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00CC99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1"/>
            <a:ext cx="1518834" cy="68580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 latinLnBrk="0">
              <a:defRPr lang="es-ES"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es-ES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es-ES" sz="2000"/>
            </a:lvl2pPr>
            <a:lvl3pPr marL="914400" indent="0" latinLnBrk="0">
              <a:buNone/>
              <a:defRPr lang="es-ES" sz="1800"/>
            </a:lvl3pPr>
            <a:lvl4pPr marL="1371600" indent="0" latinLnBrk="0">
              <a:buNone/>
              <a:defRPr lang="es-ES" sz="1600"/>
            </a:lvl4pPr>
            <a:lvl5pPr marL="1828800" indent="0" latinLnBrk="0">
              <a:buNone/>
              <a:defRPr lang="es-ES" sz="1600"/>
            </a:lvl5pPr>
            <a:lvl6pPr marL="2286000" indent="0" latinLnBrk="0">
              <a:buNone/>
              <a:defRPr lang="es-ES" sz="1600"/>
            </a:lvl6pPr>
            <a:lvl7pPr marL="2743200" indent="0" latinLnBrk="0">
              <a:buNone/>
              <a:defRPr lang="es-ES" sz="1600"/>
            </a:lvl7pPr>
            <a:lvl8pPr marL="3200400" indent="0" latinLnBrk="0">
              <a:buNone/>
              <a:defRPr lang="es-ES" sz="1600"/>
            </a:lvl8pPr>
            <a:lvl9pPr marL="3657600" indent="0" latinLnBrk="0">
              <a:buNone/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r="29514" b="166"/>
          <a:stretch/>
        </p:blipFill>
        <p:spPr>
          <a:xfrm>
            <a:off x="-12879" y="2067059"/>
            <a:ext cx="1493949" cy="38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10402" y="276087"/>
            <a:ext cx="11341331" cy="1183566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defRPr sz="4000">
                <a:solidFill>
                  <a:srgbClr val="0070C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>
            <a:normAutofit/>
          </a:bodyPr>
          <a:lstStyle>
            <a:lvl1pPr latinLnBrk="0">
              <a:buClr>
                <a:srgbClr val="00B0F0"/>
              </a:buClr>
              <a:defRPr lang="es-ES" sz="2800"/>
            </a:lvl1pPr>
            <a:lvl2pPr latinLnBrk="0">
              <a:buClr>
                <a:srgbClr val="00B0F0"/>
              </a:buClr>
              <a:defRPr lang="es-ES" sz="2400"/>
            </a:lvl2pPr>
            <a:lvl3pPr latinLnBrk="0">
              <a:buClr>
                <a:srgbClr val="00B0F0"/>
              </a:buClr>
              <a:defRPr lang="es-ES" sz="2000"/>
            </a:lvl3pPr>
            <a:lvl4pPr latinLnBrk="0">
              <a:buClr>
                <a:srgbClr val="00B0F0"/>
              </a:buClr>
              <a:defRPr lang="es-ES" sz="2000"/>
            </a:lvl4pPr>
            <a:lvl5pPr latinLnBrk="0">
              <a:buClr>
                <a:srgbClr val="00B0F0"/>
              </a:buClr>
              <a:defRPr lang="es-ES" sz="20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>
            <a:normAutofit/>
          </a:bodyPr>
          <a:lstStyle>
            <a:lvl1pPr latinLnBrk="0">
              <a:buClr>
                <a:srgbClr val="00B0F0"/>
              </a:buClr>
              <a:defRPr lang="es-ES" sz="2800"/>
            </a:lvl1pPr>
            <a:lvl2pPr latinLnBrk="0">
              <a:buClr>
                <a:srgbClr val="00B0F0"/>
              </a:buClr>
              <a:defRPr lang="es-ES" sz="2400"/>
            </a:lvl2pPr>
            <a:lvl3pPr latinLnBrk="0">
              <a:buClr>
                <a:srgbClr val="00B0F0"/>
              </a:buClr>
              <a:defRPr lang="es-ES" sz="2000"/>
            </a:lvl3pPr>
            <a:lvl4pPr latinLnBrk="0">
              <a:buClr>
                <a:srgbClr val="00B0F0"/>
              </a:buClr>
              <a:defRPr lang="es-ES" sz="2000"/>
            </a:lvl4pPr>
            <a:lvl5pPr latinLnBrk="0">
              <a:buClr>
                <a:srgbClr val="00B0F0"/>
              </a:buClr>
              <a:defRPr lang="es-ES" sz="20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000"/>
              </a:lnSpc>
              <a:defRPr sz="4000"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200" b="1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 latinLnBrk="0">
              <a:buClr>
                <a:srgbClr val="00B0F0"/>
              </a:buClr>
              <a:defRPr lang="es-ES" sz="2200"/>
            </a:lvl1pPr>
            <a:lvl2pPr latinLnBrk="0">
              <a:buClr>
                <a:srgbClr val="00B0F0"/>
              </a:buClr>
              <a:defRPr lang="es-ES" sz="1800"/>
            </a:lvl2pPr>
            <a:lvl3pPr latinLnBrk="0">
              <a:buClr>
                <a:srgbClr val="00B0F0"/>
              </a:buClr>
              <a:defRPr lang="es-ES" sz="1600"/>
            </a:lvl3pPr>
            <a:lvl4pPr latinLnBrk="0">
              <a:buClr>
                <a:srgbClr val="00B0F0"/>
              </a:buClr>
              <a:defRPr lang="es-ES" sz="1600"/>
            </a:lvl4pPr>
            <a:lvl5pPr latinLnBrk="0">
              <a:buClr>
                <a:srgbClr val="00B0F0"/>
              </a:buClr>
              <a:defRPr lang="es-ES" sz="16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200" b="1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 latinLnBrk="0">
              <a:buClr>
                <a:srgbClr val="00B0F0"/>
              </a:buClr>
              <a:defRPr lang="es-ES" sz="2200"/>
            </a:lvl1pPr>
            <a:lvl2pPr latinLnBrk="0">
              <a:buClr>
                <a:srgbClr val="00B0F0"/>
              </a:buClr>
              <a:defRPr lang="es-ES" sz="1800"/>
            </a:lvl2pPr>
            <a:lvl3pPr latinLnBrk="0">
              <a:buClr>
                <a:srgbClr val="00B0F0"/>
              </a:buClr>
              <a:defRPr lang="es-ES" sz="1600"/>
            </a:lvl3pPr>
            <a:lvl4pPr latinLnBrk="0">
              <a:buClr>
                <a:srgbClr val="00B0F0"/>
              </a:buClr>
              <a:defRPr lang="es-ES" sz="1600"/>
            </a:lvl4pPr>
            <a:lvl5pPr latinLnBrk="0">
              <a:buClr>
                <a:srgbClr val="00B0F0"/>
              </a:buClr>
              <a:defRPr lang="es-ES" sz="16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100000">
              <a:srgbClr val="DFE0E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338667" y="276087"/>
            <a:ext cx="11531599" cy="843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613224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33275"/>
            <a:ext cx="1518834" cy="2247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627322" y="6633275"/>
            <a:ext cx="10564678" cy="2247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es-ES" sz="40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Clr>
          <a:srgbClr val="00B0F0"/>
        </a:buClr>
        <a:buFont typeface="Arial" panose="020B0604020202020204" pitchFamily="34" charset="0"/>
        <a:buChar char="•"/>
        <a:defRPr lang="es-E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Clr>
          <a:srgbClr val="00B0F0"/>
        </a:buClr>
        <a:buFont typeface="Arial" panose="020B0604020202020204" pitchFamily="34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Clr>
          <a:srgbClr val="00B0F0"/>
        </a:buClr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Clr>
          <a:srgbClr val="00B0F0"/>
        </a:buClr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Clr>
          <a:srgbClr val="00B0F0"/>
        </a:buClr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fjlozano@itesm.mx" TargetMode="External"/><Relationship Id="rId4" Type="http://schemas.openxmlformats.org/officeDocument/2006/relationships/hyperlink" Target="mailto:Gabriela.ortiz@itesm.mx" TargetMode="External"/><Relationship Id="rId5" Type="http://schemas.openxmlformats.org/officeDocument/2006/relationships/hyperlink" Target="mailto:rdesanti@itesm.mx" TargetMode="External"/><Relationship Id="rId6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59" y="1"/>
            <a:ext cx="7940842" cy="55211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368" y="114951"/>
            <a:ext cx="10015709" cy="875380"/>
          </a:xfrm>
        </p:spPr>
        <p:txBody>
          <a:bodyPr/>
          <a:lstStyle/>
          <a:p>
            <a:r>
              <a:rPr lang="es-MX" dirty="0" smtClean="0"/>
              <a:t>Agua tratada</a:t>
            </a:r>
            <a:endParaRPr lang="es-MX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19" y="299779"/>
            <a:ext cx="943012" cy="1381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210" y="990331"/>
            <a:ext cx="7374056" cy="535823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772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368" y="114951"/>
            <a:ext cx="10015709" cy="875380"/>
          </a:xfrm>
        </p:spPr>
        <p:txBody>
          <a:bodyPr/>
          <a:lstStyle/>
          <a:p>
            <a:r>
              <a:rPr lang="es-MX" dirty="0" smtClean="0"/>
              <a:t>Instalaciones del Campus</a:t>
            </a:r>
            <a:endParaRPr lang="es-MX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19" y="299779"/>
            <a:ext cx="943012" cy="1381104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25" y="1166865"/>
            <a:ext cx="4608228" cy="306447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14" y="3482788"/>
            <a:ext cx="4586667" cy="305013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9" name="TextBox 3"/>
          <p:cNvSpPr txBox="1"/>
          <p:nvPr/>
        </p:nvSpPr>
        <p:spPr>
          <a:xfrm>
            <a:off x="6558053" y="1624066"/>
            <a:ext cx="5142024" cy="74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s-MX" sz="28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Planta de tratamiento secundario de aguas residuales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64373" y="5464167"/>
            <a:ext cx="3665414" cy="10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  <a:spcBef>
                <a:spcPct val="0"/>
              </a:spcBef>
            </a:pPr>
            <a:r>
              <a:rPr lang="es-MX" sz="28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Calentadores solares para agua a regaderas en Centro Estudiantil</a:t>
            </a:r>
          </a:p>
        </p:txBody>
      </p:sp>
    </p:spTree>
    <p:extLst>
      <p:ext uri="{BB962C8B-B14F-4D97-AF65-F5344CB8AC3E}">
        <p14:creationId xmlns:p14="http://schemas.microsoft.com/office/powerpoint/2010/main" val="366918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45732" y="277125"/>
            <a:ext cx="10015709" cy="875380"/>
          </a:xfrm>
        </p:spPr>
        <p:txBody>
          <a:bodyPr/>
          <a:lstStyle/>
          <a:p>
            <a:r>
              <a:rPr lang="es-MX" dirty="0" smtClean="0"/>
              <a:t>Comité de Reciclaje</a:t>
            </a:r>
            <a:endParaRPr lang="es-MX" dirty="0"/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1697208" y="1347066"/>
            <a:ext cx="9371948" cy="462068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MX" sz="2400" dirty="0"/>
              <a:t>Recolección de papel y </a:t>
            </a:r>
            <a:r>
              <a:rPr lang="es-MX" sz="2400" dirty="0" smtClean="0"/>
              <a:t>cartón</a:t>
            </a:r>
            <a:endParaRPr lang="es-MX" sz="2400" dirty="0"/>
          </a:p>
          <a:p>
            <a:pPr>
              <a:spcAft>
                <a:spcPts val="1200"/>
              </a:spcAft>
            </a:pPr>
            <a:r>
              <a:rPr lang="es-MX" sz="2400" dirty="0"/>
              <a:t>Recolección de botes de </a:t>
            </a:r>
            <a:r>
              <a:rPr lang="es-MX" sz="2400" dirty="0" smtClean="0"/>
              <a:t>Aluminio</a:t>
            </a:r>
            <a:endParaRPr lang="es-MX" sz="2400" dirty="0"/>
          </a:p>
          <a:p>
            <a:pPr>
              <a:spcAft>
                <a:spcPts val="1200"/>
              </a:spcAft>
            </a:pPr>
            <a:r>
              <a:rPr lang="es-MX" sz="2400" dirty="0"/>
              <a:t>Recolección de botellas de </a:t>
            </a:r>
            <a:r>
              <a:rPr lang="es-MX" sz="2400" dirty="0" smtClean="0"/>
              <a:t>PET</a:t>
            </a:r>
            <a:endParaRPr lang="es-MX" sz="2400" dirty="0"/>
          </a:p>
          <a:p>
            <a:pPr>
              <a:spcAft>
                <a:spcPts val="1200"/>
              </a:spcAft>
            </a:pPr>
            <a:r>
              <a:rPr lang="es-MX" sz="2400" dirty="0"/>
              <a:t>Recolección de teléfonos celulares </a:t>
            </a:r>
            <a:r>
              <a:rPr lang="es-MX" sz="2400" dirty="0" smtClean="0"/>
              <a:t>usados</a:t>
            </a:r>
            <a:endParaRPr lang="es-MX" sz="2400" dirty="0"/>
          </a:p>
          <a:p>
            <a:pPr>
              <a:spcAft>
                <a:spcPts val="1200"/>
              </a:spcAft>
            </a:pPr>
            <a:r>
              <a:rPr lang="es-MX" sz="2400" dirty="0"/>
              <a:t>Recolección de baterías </a:t>
            </a:r>
            <a:r>
              <a:rPr lang="es-MX" sz="2400" dirty="0" smtClean="0"/>
              <a:t>usadas</a:t>
            </a:r>
            <a:endParaRPr lang="es-MX" sz="2400" dirty="0"/>
          </a:p>
          <a:p>
            <a:pPr>
              <a:spcAft>
                <a:spcPts val="1200"/>
              </a:spcAft>
            </a:pPr>
            <a:r>
              <a:rPr lang="es-MX" sz="2400" dirty="0"/>
              <a:t>Recolección de cartuchos usados de impresoras</a:t>
            </a: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4" y="434859"/>
            <a:ext cx="1226803" cy="1075497"/>
          </a:xfrm>
          <a:prstGeom prst="rect">
            <a:avLst/>
          </a:prstGeom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248" y="3737075"/>
            <a:ext cx="4004603" cy="2663061"/>
          </a:xfrm>
          <a:prstGeom prst="rect">
            <a:avLst/>
          </a:prstGeom>
          <a:ln w="28575">
            <a:solidFill>
              <a:srgbClr val="00CC66"/>
            </a:solidFill>
          </a:ln>
        </p:spPr>
      </p:pic>
      <p:grpSp>
        <p:nvGrpSpPr>
          <p:cNvPr id="21" name="Grupo 20"/>
          <p:cNvGrpSpPr/>
          <p:nvPr/>
        </p:nvGrpSpPr>
        <p:grpSpPr>
          <a:xfrm>
            <a:off x="9151838" y="914678"/>
            <a:ext cx="2104484" cy="2153179"/>
            <a:chOff x="8131406" y="1590824"/>
            <a:chExt cx="1769969" cy="2028653"/>
          </a:xfrm>
        </p:grpSpPr>
        <p:pic>
          <p:nvPicPr>
            <p:cNvPr id="22" name="Picture 5" descr="logo reciclaj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31406" y="1590824"/>
              <a:ext cx="1743075" cy="2016125"/>
            </a:xfrm>
            <a:prstGeom prst="rect">
              <a:avLst/>
            </a:prstGeom>
            <a:noFill/>
          </p:spPr>
        </p:pic>
        <p:sp>
          <p:nvSpPr>
            <p:cNvPr id="23" name="CuadroTexto 22"/>
            <p:cNvSpPr txBox="1"/>
            <p:nvPr/>
          </p:nvSpPr>
          <p:spPr>
            <a:xfrm>
              <a:off x="8163387" y="3307977"/>
              <a:ext cx="1737988" cy="311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>
                  <a:latin typeface="Tempus Sans ITC" panose="04020404030D07020202" pitchFamily="82" charset="0"/>
                </a:rPr>
                <a:t>Comité de Reciclaje</a:t>
              </a:r>
              <a:endParaRPr lang="es-MX" sz="1400" dirty="0">
                <a:latin typeface="Tempus Sans ITC" panose="04020404030D07020202" pitchFamily="82" charset="0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2940742" y="5777722"/>
            <a:ext cx="5002306" cy="62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  <a:spcBef>
                <a:spcPct val="0"/>
              </a:spcBef>
            </a:pPr>
            <a:r>
              <a:rPr lang="es-MX" sz="2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Centro de Acopio que brinda servicio a la comunidad</a:t>
            </a:r>
          </a:p>
        </p:txBody>
      </p:sp>
    </p:spTree>
    <p:extLst>
      <p:ext uri="{BB962C8B-B14F-4D97-AF65-F5344CB8AC3E}">
        <p14:creationId xmlns:p14="http://schemas.microsoft.com/office/powerpoint/2010/main" val="28489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45732" y="239114"/>
            <a:ext cx="10015709" cy="875380"/>
          </a:xfrm>
        </p:spPr>
        <p:txBody>
          <a:bodyPr/>
          <a:lstStyle/>
          <a:p>
            <a:r>
              <a:rPr lang="es-MX" dirty="0" smtClean="0"/>
              <a:t>Papel enviado a reciclaje</a:t>
            </a:r>
            <a:endParaRPr lang="es-MX" dirty="0"/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4" y="434859"/>
            <a:ext cx="1226803" cy="10754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558" y="1114494"/>
            <a:ext cx="7374056" cy="5358239"/>
          </a:xfrm>
          <a:prstGeom prst="rect">
            <a:avLst/>
          </a:prstGeom>
          <a:ln w="38100">
            <a:solidFill>
              <a:srgbClr val="66FF99"/>
            </a:solidFill>
          </a:ln>
        </p:spPr>
      </p:pic>
    </p:spTree>
    <p:extLst>
      <p:ext uri="{BB962C8B-B14F-4D97-AF65-F5344CB8AC3E}">
        <p14:creationId xmlns:p14="http://schemas.microsoft.com/office/powerpoint/2010/main" val="401303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4" y="434859"/>
            <a:ext cx="1226803" cy="1075497"/>
          </a:xfrm>
          <a:prstGeom prst="rect">
            <a:avLst/>
          </a:prstGeom>
        </p:spPr>
      </p:pic>
      <p:pic>
        <p:nvPicPr>
          <p:cNvPr id="10" name="Picture 3" descr="IMG_43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58" y="1152505"/>
            <a:ext cx="2945401" cy="4418102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205318" y="5826801"/>
            <a:ext cx="3805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0070C0"/>
                </a:solidFill>
              </a:rPr>
              <a:t>Campaña </a:t>
            </a:r>
            <a:r>
              <a:rPr lang="es-MX" dirty="0">
                <a:solidFill>
                  <a:srgbClr val="0070C0"/>
                </a:solidFill>
              </a:rPr>
              <a:t>para recolección de Papel en Oficinas del </a:t>
            </a:r>
            <a:r>
              <a:rPr lang="es-MX" dirty="0" smtClean="0">
                <a:solidFill>
                  <a:srgbClr val="0070C0"/>
                </a:solidFill>
              </a:rPr>
              <a:t>Campus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8" name="Picture 4" descr="DSC0246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9630" y="1152505"/>
            <a:ext cx="4033838" cy="3141663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  <p:sp>
        <p:nvSpPr>
          <p:cNvPr id="9" name="CuadroTexto 8"/>
          <p:cNvSpPr txBox="1"/>
          <p:nvPr/>
        </p:nvSpPr>
        <p:spPr>
          <a:xfrm>
            <a:off x="7645643" y="4693444"/>
            <a:ext cx="4215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altLang="es-MX" dirty="0">
                <a:solidFill>
                  <a:srgbClr val="0070C0"/>
                </a:solidFill>
              </a:rPr>
              <a:t>Programa de </a:t>
            </a:r>
            <a:r>
              <a:rPr lang="es-MX" altLang="es-ES" dirty="0">
                <a:solidFill>
                  <a:srgbClr val="0070C0"/>
                </a:solidFill>
              </a:rPr>
              <a:t>“</a:t>
            </a:r>
            <a:r>
              <a:rPr lang="es-MX" altLang="es-MX" dirty="0" err="1">
                <a:solidFill>
                  <a:srgbClr val="0070C0"/>
                </a:solidFill>
              </a:rPr>
              <a:t>Refill</a:t>
            </a:r>
            <a:r>
              <a:rPr lang="es-MX" altLang="es-ES" dirty="0">
                <a:solidFill>
                  <a:srgbClr val="0070C0"/>
                </a:solidFill>
              </a:rPr>
              <a:t>”</a:t>
            </a:r>
            <a:r>
              <a:rPr lang="es-MX" altLang="ja-JP" dirty="0">
                <a:solidFill>
                  <a:srgbClr val="0070C0"/>
                </a:solidFill>
              </a:rPr>
              <a:t> para café </a:t>
            </a:r>
            <a:r>
              <a:rPr lang="es-MX" altLang="ja-JP" dirty="0" smtClean="0">
                <a:solidFill>
                  <a:srgbClr val="0070C0"/>
                </a:solidFill>
              </a:rPr>
              <a:t>y refrescos en </a:t>
            </a:r>
            <a:r>
              <a:rPr lang="es-MX" altLang="ja-JP" dirty="0">
                <a:solidFill>
                  <a:srgbClr val="0070C0"/>
                </a:solidFill>
              </a:rPr>
              <a:t>las cafeterías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altLang="es-MX" dirty="0">
                <a:solidFill>
                  <a:srgbClr val="0070C0"/>
                </a:solidFill>
              </a:rPr>
              <a:t>Sustitución de tazas por el nuevo polímero de ácido láctico de </a:t>
            </a:r>
            <a:r>
              <a:rPr lang="es-MX" altLang="es-MX" dirty="0" err="1">
                <a:solidFill>
                  <a:srgbClr val="0070C0"/>
                </a:solidFill>
              </a:rPr>
              <a:t>Natureworks</a:t>
            </a:r>
            <a:r>
              <a:rPr lang="es-MX" altLang="es-MX" dirty="0">
                <a:solidFill>
                  <a:srgbClr val="0070C0"/>
                </a:solidFill>
              </a:rPr>
              <a:t> (biodegradable</a:t>
            </a:r>
            <a:r>
              <a:rPr lang="es-MX" altLang="es-MX" dirty="0" smtClean="0">
                <a:solidFill>
                  <a:srgbClr val="0070C0"/>
                </a:solidFill>
              </a:rPr>
              <a:t>) </a:t>
            </a:r>
            <a:endParaRPr lang="es-MX" altLang="es-MX" dirty="0">
              <a:solidFill>
                <a:srgbClr val="0070C0"/>
              </a:solidFill>
            </a:endParaRPr>
          </a:p>
          <a:p>
            <a:pPr algn="just"/>
            <a:endParaRPr lang="es-MX" altLang="ja-JP" dirty="0">
              <a:ea typeface="ＭＳ Ｐゴシック" pitchFamily="34" charset="-128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670921" y="149028"/>
            <a:ext cx="10015709" cy="875380"/>
          </a:xfrm>
        </p:spPr>
        <p:txBody>
          <a:bodyPr/>
          <a:lstStyle/>
          <a:p>
            <a:r>
              <a:rPr lang="es-MX" dirty="0" smtClean="0"/>
              <a:t>Programas en acción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78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11262" y="134461"/>
            <a:ext cx="10015709" cy="875380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4" y="434859"/>
            <a:ext cx="1226803" cy="1075497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7108909" y="1349516"/>
            <a:ext cx="4790889" cy="4535487"/>
          </a:xfrm>
          <a:prstGeom prst="rect">
            <a:avLst/>
          </a:prstGeom>
        </p:spPr>
        <p:txBody>
          <a:bodyPr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lang="es-E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es-MX" b="1" dirty="0" smtClean="0">
                <a:solidFill>
                  <a:srgbClr val="0033CC"/>
                </a:solidFill>
                <a:ea typeface="ＭＳ Ｐゴシック" pitchFamily="34" charset="-128"/>
              </a:rPr>
              <a:t>Producción de Biodiesel</a:t>
            </a:r>
            <a:r>
              <a:rPr lang="es-MX" altLang="es-MX" sz="2800" dirty="0" smtClean="0">
                <a:ea typeface="ＭＳ Ｐゴシック" pitchFamily="34" charset="-128"/>
              </a:rPr>
              <a:t> a partir del aceite usado de las cafeterías, empleándolo en el Expreso Tec </a:t>
            </a:r>
          </a:p>
          <a:p>
            <a:endParaRPr lang="es-MX" altLang="es-MX" sz="2800" dirty="0" smtClean="0">
              <a:ea typeface="ＭＳ Ｐゴシック" pitchFamily="34" charset="-128"/>
            </a:endParaRPr>
          </a:p>
          <a:p>
            <a:pPr>
              <a:buClr>
                <a:srgbClr val="00CC66"/>
              </a:buClr>
            </a:pPr>
            <a:r>
              <a:rPr lang="es-MX" altLang="es-MX" b="1" dirty="0" smtClean="0">
                <a:solidFill>
                  <a:srgbClr val="008000"/>
                </a:solidFill>
                <a:ea typeface="ＭＳ Ｐゴシック" pitchFamily="34" charset="-128"/>
              </a:rPr>
              <a:t>Producción de Composta </a:t>
            </a:r>
            <a:r>
              <a:rPr lang="es-MX" altLang="es-MX" sz="2800" dirty="0" smtClean="0">
                <a:ea typeface="ＭＳ Ｐゴシック" pitchFamily="34" charset="-128"/>
              </a:rPr>
              <a:t>a partir de los residuos orgánicos de las cafeterías</a:t>
            </a: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3679" r="3260" b="3958"/>
          <a:stretch/>
        </p:blipFill>
        <p:spPr bwMode="auto">
          <a:xfrm>
            <a:off x="3160430" y="3760108"/>
            <a:ext cx="3760221" cy="2474258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" b="3780"/>
          <a:stretch/>
        </p:blipFill>
        <p:spPr bwMode="auto">
          <a:xfrm>
            <a:off x="2259107" y="434859"/>
            <a:ext cx="3056170" cy="3024851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368" y="114951"/>
            <a:ext cx="10015709" cy="875380"/>
          </a:xfrm>
        </p:spPr>
        <p:txBody>
          <a:bodyPr/>
          <a:lstStyle/>
          <a:p>
            <a:r>
              <a:rPr lang="es-MX" dirty="0" smtClean="0"/>
              <a:t>Los sistemas que mantienen la vida</a:t>
            </a:r>
            <a:endParaRPr lang="es-MX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19" y="299779"/>
            <a:ext cx="943012" cy="138110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07314" y="1438836"/>
            <a:ext cx="5429127" cy="406101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s-MX" sz="2400" dirty="0" smtClean="0"/>
              <a:t>Áreas de árboles y plantas, diseñadas para un ambiente adecuado en los jardines, así como subrayando la sostenibilidad</a:t>
            </a:r>
          </a:p>
          <a:p>
            <a:pPr>
              <a:spcAft>
                <a:spcPts val="1200"/>
              </a:spcAft>
            </a:pPr>
            <a:r>
              <a:rPr lang="es-MX" sz="2200" dirty="0" smtClean="0"/>
              <a:t>Censo de árboles en un SIG para dar seguimiento a la evaluación de la salud y crecimiento de dichos árboles</a:t>
            </a:r>
          </a:p>
          <a:p>
            <a:pPr lvl="1">
              <a:spcAft>
                <a:spcPts val="1200"/>
              </a:spcAft>
            </a:pPr>
            <a:r>
              <a:rPr lang="es-MX" sz="1800" dirty="0" smtClean="0"/>
              <a:t>Estimación de las emisiones de CO2</a:t>
            </a:r>
          </a:p>
          <a:p>
            <a:pPr>
              <a:spcAft>
                <a:spcPts val="1200"/>
              </a:spcAft>
            </a:pPr>
            <a:r>
              <a:rPr lang="es-MX" sz="2200" dirty="0" smtClean="0"/>
              <a:t>Sustitución de especies exóticas de árboles por locales, conforme las primeras desaparecen o mueren</a:t>
            </a:r>
            <a:endParaRPr lang="es-MX" sz="24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41" y="2611796"/>
            <a:ext cx="5134535" cy="374866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380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368" y="114951"/>
            <a:ext cx="10015709" cy="875380"/>
          </a:xfrm>
        </p:spPr>
        <p:txBody>
          <a:bodyPr/>
          <a:lstStyle/>
          <a:p>
            <a:r>
              <a:rPr lang="es-MX" dirty="0" smtClean="0"/>
              <a:t>Mapa mostrando la localización de los árboles</a:t>
            </a:r>
            <a:endParaRPr lang="es-MX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19" y="299779"/>
            <a:ext cx="943012" cy="1381104"/>
          </a:xfrm>
          <a:prstGeom prst="rect">
            <a:avLst/>
          </a:prstGeom>
        </p:spPr>
      </p:pic>
      <p:pic>
        <p:nvPicPr>
          <p:cNvPr id="7" name="Picture 2" descr="arboretum-dose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993" y="990331"/>
            <a:ext cx="10093101" cy="54737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5732" y="286332"/>
            <a:ext cx="10015709" cy="875380"/>
          </a:xfrm>
        </p:spPr>
        <p:txBody>
          <a:bodyPr/>
          <a:lstStyle/>
          <a:p>
            <a:r>
              <a:rPr lang="es-MX" dirty="0" smtClean="0"/>
              <a:t>Árboles nativos y exóticos</a:t>
            </a:r>
            <a:br>
              <a:rPr lang="es-MX" dirty="0" smtClean="0"/>
            </a:br>
            <a:r>
              <a:rPr lang="es-MX" sz="3200" dirty="0" smtClean="0"/>
              <a:t>(comparación de censos)</a:t>
            </a:r>
            <a:endParaRPr lang="es-MX" sz="3200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2" y="286332"/>
            <a:ext cx="943012" cy="1381104"/>
          </a:xfrm>
          <a:prstGeom prst="rect">
            <a:avLst/>
          </a:prstGeom>
        </p:spPr>
      </p:pic>
      <p:pic>
        <p:nvPicPr>
          <p:cNvPr id="5" name="Picture 6" descr="Censo arboles_2003-20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1346" y="1161711"/>
            <a:ext cx="9095392" cy="5388031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10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6051" y="17391"/>
            <a:ext cx="10015709" cy="875380"/>
          </a:xfrm>
        </p:spPr>
        <p:txBody>
          <a:bodyPr/>
          <a:lstStyle/>
          <a:p>
            <a:r>
              <a:rPr lang="es-MX" dirty="0" smtClean="0"/>
              <a:t>Censo de árboles</a:t>
            </a:r>
            <a:endParaRPr lang="es-MX" sz="3200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2" y="286332"/>
            <a:ext cx="943012" cy="1381104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51509"/>
              </p:ext>
            </p:extLst>
          </p:nvPr>
        </p:nvGraphicFramePr>
        <p:xfrm>
          <a:off x="2437402" y="871142"/>
          <a:ext cx="8765988" cy="19025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1497"/>
                <a:gridCol w="2191497"/>
                <a:gridCol w="2191497"/>
                <a:gridCol w="2191497"/>
              </a:tblGrid>
              <a:tr h="47562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Año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2010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2006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2003</a:t>
                      </a:r>
                      <a:endParaRPr lang="es-MX" sz="2400" b="1" dirty="0"/>
                    </a:p>
                  </a:txBody>
                  <a:tcPr/>
                </a:tc>
              </a:tr>
              <a:tr h="475628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Total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2,157</a:t>
                      </a:r>
                      <a:r>
                        <a:rPr lang="es-MX" sz="2000" b="1" baseline="0" dirty="0" smtClean="0"/>
                        <a:t> árboles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2,161 árboles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1,878 árboles</a:t>
                      </a:r>
                      <a:endParaRPr lang="es-MX" sz="2000" b="1" dirty="0"/>
                    </a:p>
                  </a:txBody>
                  <a:tcPr/>
                </a:tc>
              </a:tr>
              <a:tr h="475628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Exóticos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1,300 árboles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1,406 árboles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1,389 árboles</a:t>
                      </a:r>
                      <a:endParaRPr lang="es-MX" sz="2000" b="1" dirty="0"/>
                    </a:p>
                  </a:txBody>
                  <a:tcPr/>
                </a:tc>
              </a:tr>
              <a:tr h="475628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Nativos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857 árboles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755 árboles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489 árboles</a:t>
                      </a:r>
                      <a:endParaRPr lang="es-MX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712396" y="2870947"/>
            <a:ext cx="10136733" cy="114299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MX" sz="2400" dirty="0" smtClean="0"/>
              <a:t>Estimación de Carbono Capturado en un período de siete años es de 246.5 Mg (Ton métricas) de carbono, que corresponden a 904 Mg (Ton métricas) de Bióxido de Carbono (CO2)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420301" y="5515068"/>
            <a:ext cx="6710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Equivalente a una “huella ecológica” al usar 400,000 litros de gasolina</a:t>
            </a:r>
            <a:endParaRPr lang="es-MX" sz="2800" b="1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55" y="3968124"/>
            <a:ext cx="3886200" cy="258432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1560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732" y="1752158"/>
            <a:ext cx="9371948" cy="4620682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s-MX" dirty="0" smtClean="0"/>
              <a:t>Programa Campus Sostenible</a:t>
            </a:r>
          </a:p>
          <a:p>
            <a:pPr marL="571500" indent="-571500">
              <a:buFont typeface="+mj-lt"/>
              <a:buAutoNum type="romanUcPeriod"/>
            </a:pPr>
            <a:r>
              <a:rPr lang="es-MX" dirty="0" smtClean="0"/>
              <a:t>Formación de la Facultad</a:t>
            </a:r>
          </a:p>
          <a:p>
            <a:pPr marL="571500" indent="-571500">
              <a:buFont typeface="+mj-lt"/>
              <a:buAutoNum type="romanUcPeriod"/>
            </a:pPr>
            <a:r>
              <a:rPr lang="es-MX" dirty="0" smtClean="0"/>
              <a:t>Carreras orientadas a la sustentabilidad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92" y="446718"/>
            <a:ext cx="978123" cy="144813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579082" y="4700121"/>
            <a:ext cx="10672614" cy="1832092"/>
          </a:xfrm>
          <a:custGeom>
            <a:avLst/>
            <a:gdLst>
              <a:gd name="connsiteX0" fmla="*/ 0 w 7248701"/>
              <a:gd name="connsiteY0" fmla="*/ 1219823 h 1219823"/>
              <a:gd name="connsiteX1" fmla="*/ 562708 w 7248701"/>
              <a:gd name="connsiteY1" fmla="*/ 938469 h 1219823"/>
              <a:gd name="connsiteX2" fmla="*/ 1219200 w 7248701"/>
              <a:gd name="connsiteY2" fmla="*/ 364038 h 1219823"/>
              <a:gd name="connsiteX3" fmla="*/ 2086708 w 7248701"/>
              <a:gd name="connsiteY3" fmla="*/ 623 h 1219823"/>
              <a:gd name="connsiteX4" fmla="*/ 2672862 w 7248701"/>
              <a:gd name="connsiteY4" fmla="*/ 270253 h 1219823"/>
              <a:gd name="connsiteX5" fmla="*/ 3176954 w 7248701"/>
              <a:gd name="connsiteY5" fmla="*/ 12346 h 1219823"/>
              <a:gd name="connsiteX6" fmla="*/ 3212123 w 7248701"/>
              <a:gd name="connsiteY6" fmla="*/ 246807 h 1219823"/>
              <a:gd name="connsiteX7" fmla="*/ 3352800 w 7248701"/>
              <a:gd name="connsiteY7" fmla="*/ 176469 h 1219823"/>
              <a:gd name="connsiteX8" fmla="*/ 3387969 w 7248701"/>
              <a:gd name="connsiteY8" fmla="*/ 70961 h 1219823"/>
              <a:gd name="connsiteX9" fmla="*/ 3681046 w 7248701"/>
              <a:gd name="connsiteY9" fmla="*/ 317146 h 1219823"/>
              <a:gd name="connsiteX10" fmla="*/ 3927231 w 7248701"/>
              <a:gd name="connsiteY10" fmla="*/ 305423 h 1219823"/>
              <a:gd name="connsiteX11" fmla="*/ 5064369 w 7248701"/>
              <a:gd name="connsiteY11" fmla="*/ 879853 h 1219823"/>
              <a:gd name="connsiteX12" fmla="*/ 6353908 w 7248701"/>
              <a:gd name="connsiteY12" fmla="*/ 1208099 h 1219823"/>
              <a:gd name="connsiteX13" fmla="*/ 7162800 w 7248701"/>
              <a:gd name="connsiteY13" fmla="*/ 973638 h 1219823"/>
              <a:gd name="connsiteX14" fmla="*/ 7186246 w 7248701"/>
              <a:gd name="connsiteY14" fmla="*/ 973638 h 1219823"/>
              <a:gd name="connsiteX0" fmla="*/ 0 w 7248701"/>
              <a:gd name="connsiteY0" fmla="*/ 1207531 h 1207531"/>
              <a:gd name="connsiteX1" fmla="*/ 562708 w 7248701"/>
              <a:gd name="connsiteY1" fmla="*/ 926177 h 1207531"/>
              <a:gd name="connsiteX2" fmla="*/ 1219200 w 7248701"/>
              <a:gd name="connsiteY2" fmla="*/ 351746 h 1207531"/>
              <a:gd name="connsiteX3" fmla="*/ 2062411 w 7248701"/>
              <a:gd name="connsiteY3" fmla="*/ 28826 h 1207531"/>
              <a:gd name="connsiteX4" fmla="*/ 2672862 w 7248701"/>
              <a:gd name="connsiteY4" fmla="*/ 257961 h 1207531"/>
              <a:gd name="connsiteX5" fmla="*/ 3176954 w 7248701"/>
              <a:gd name="connsiteY5" fmla="*/ 54 h 1207531"/>
              <a:gd name="connsiteX6" fmla="*/ 3212123 w 7248701"/>
              <a:gd name="connsiteY6" fmla="*/ 234515 h 1207531"/>
              <a:gd name="connsiteX7" fmla="*/ 3352800 w 7248701"/>
              <a:gd name="connsiteY7" fmla="*/ 164177 h 1207531"/>
              <a:gd name="connsiteX8" fmla="*/ 3387969 w 7248701"/>
              <a:gd name="connsiteY8" fmla="*/ 58669 h 1207531"/>
              <a:gd name="connsiteX9" fmla="*/ 3681046 w 7248701"/>
              <a:gd name="connsiteY9" fmla="*/ 304854 h 1207531"/>
              <a:gd name="connsiteX10" fmla="*/ 3927231 w 7248701"/>
              <a:gd name="connsiteY10" fmla="*/ 293131 h 1207531"/>
              <a:gd name="connsiteX11" fmla="*/ 5064369 w 7248701"/>
              <a:gd name="connsiteY11" fmla="*/ 867561 h 1207531"/>
              <a:gd name="connsiteX12" fmla="*/ 6353908 w 7248701"/>
              <a:gd name="connsiteY12" fmla="*/ 1195807 h 1207531"/>
              <a:gd name="connsiteX13" fmla="*/ 7162800 w 7248701"/>
              <a:gd name="connsiteY13" fmla="*/ 961346 h 1207531"/>
              <a:gd name="connsiteX14" fmla="*/ 7186246 w 7248701"/>
              <a:gd name="connsiteY14" fmla="*/ 961346 h 1207531"/>
              <a:gd name="connsiteX0" fmla="*/ 0 w 7248701"/>
              <a:gd name="connsiteY0" fmla="*/ 1207531 h 1207531"/>
              <a:gd name="connsiteX1" fmla="*/ 562708 w 7248701"/>
              <a:gd name="connsiteY1" fmla="*/ 926177 h 1207531"/>
              <a:gd name="connsiteX2" fmla="*/ 1243498 w 7248701"/>
              <a:gd name="connsiteY2" fmla="*/ 448936 h 1207531"/>
              <a:gd name="connsiteX3" fmla="*/ 2062411 w 7248701"/>
              <a:gd name="connsiteY3" fmla="*/ 28826 h 1207531"/>
              <a:gd name="connsiteX4" fmla="*/ 2672862 w 7248701"/>
              <a:gd name="connsiteY4" fmla="*/ 257961 h 1207531"/>
              <a:gd name="connsiteX5" fmla="*/ 3176954 w 7248701"/>
              <a:gd name="connsiteY5" fmla="*/ 54 h 1207531"/>
              <a:gd name="connsiteX6" fmla="*/ 3212123 w 7248701"/>
              <a:gd name="connsiteY6" fmla="*/ 234515 h 1207531"/>
              <a:gd name="connsiteX7" fmla="*/ 3352800 w 7248701"/>
              <a:gd name="connsiteY7" fmla="*/ 164177 h 1207531"/>
              <a:gd name="connsiteX8" fmla="*/ 3387969 w 7248701"/>
              <a:gd name="connsiteY8" fmla="*/ 58669 h 1207531"/>
              <a:gd name="connsiteX9" fmla="*/ 3681046 w 7248701"/>
              <a:gd name="connsiteY9" fmla="*/ 304854 h 1207531"/>
              <a:gd name="connsiteX10" fmla="*/ 3927231 w 7248701"/>
              <a:gd name="connsiteY10" fmla="*/ 293131 h 1207531"/>
              <a:gd name="connsiteX11" fmla="*/ 5064369 w 7248701"/>
              <a:gd name="connsiteY11" fmla="*/ 867561 h 1207531"/>
              <a:gd name="connsiteX12" fmla="*/ 6353908 w 7248701"/>
              <a:gd name="connsiteY12" fmla="*/ 1195807 h 1207531"/>
              <a:gd name="connsiteX13" fmla="*/ 7162800 w 7248701"/>
              <a:gd name="connsiteY13" fmla="*/ 961346 h 1207531"/>
              <a:gd name="connsiteX14" fmla="*/ 7186246 w 7248701"/>
              <a:gd name="connsiteY14" fmla="*/ 961346 h 1207531"/>
              <a:gd name="connsiteX0" fmla="*/ 0 w 7231431"/>
              <a:gd name="connsiteY0" fmla="*/ 1207531 h 1207531"/>
              <a:gd name="connsiteX1" fmla="*/ 562708 w 7231431"/>
              <a:gd name="connsiteY1" fmla="*/ 926177 h 1207531"/>
              <a:gd name="connsiteX2" fmla="*/ 1243498 w 7231431"/>
              <a:gd name="connsiteY2" fmla="*/ 448936 h 1207531"/>
              <a:gd name="connsiteX3" fmla="*/ 2062411 w 7231431"/>
              <a:gd name="connsiteY3" fmla="*/ 28826 h 1207531"/>
              <a:gd name="connsiteX4" fmla="*/ 2672862 w 7231431"/>
              <a:gd name="connsiteY4" fmla="*/ 257961 h 1207531"/>
              <a:gd name="connsiteX5" fmla="*/ 3176954 w 7231431"/>
              <a:gd name="connsiteY5" fmla="*/ 54 h 1207531"/>
              <a:gd name="connsiteX6" fmla="*/ 3212123 w 7231431"/>
              <a:gd name="connsiteY6" fmla="*/ 234515 h 1207531"/>
              <a:gd name="connsiteX7" fmla="*/ 3352800 w 7231431"/>
              <a:gd name="connsiteY7" fmla="*/ 164177 h 1207531"/>
              <a:gd name="connsiteX8" fmla="*/ 3387969 w 7231431"/>
              <a:gd name="connsiteY8" fmla="*/ 58669 h 1207531"/>
              <a:gd name="connsiteX9" fmla="*/ 3681046 w 7231431"/>
              <a:gd name="connsiteY9" fmla="*/ 304854 h 1207531"/>
              <a:gd name="connsiteX10" fmla="*/ 3927231 w 7231431"/>
              <a:gd name="connsiteY10" fmla="*/ 293131 h 1207531"/>
              <a:gd name="connsiteX11" fmla="*/ 5064369 w 7231431"/>
              <a:gd name="connsiteY11" fmla="*/ 867561 h 1207531"/>
              <a:gd name="connsiteX12" fmla="*/ 6353908 w 7231431"/>
              <a:gd name="connsiteY12" fmla="*/ 1195807 h 1207531"/>
              <a:gd name="connsiteX13" fmla="*/ 7162800 w 7231431"/>
              <a:gd name="connsiteY13" fmla="*/ 961346 h 1207531"/>
              <a:gd name="connsiteX14" fmla="*/ 7186246 w 7231431"/>
              <a:gd name="connsiteY14" fmla="*/ 961346 h 1207531"/>
              <a:gd name="connsiteX0" fmla="*/ 0 w 7162800"/>
              <a:gd name="connsiteY0" fmla="*/ 1207531 h 1207531"/>
              <a:gd name="connsiteX1" fmla="*/ 562708 w 7162800"/>
              <a:gd name="connsiteY1" fmla="*/ 926177 h 1207531"/>
              <a:gd name="connsiteX2" fmla="*/ 1243498 w 7162800"/>
              <a:gd name="connsiteY2" fmla="*/ 448936 h 1207531"/>
              <a:gd name="connsiteX3" fmla="*/ 2062411 w 7162800"/>
              <a:gd name="connsiteY3" fmla="*/ 28826 h 1207531"/>
              <a:gd name="connsiteX4" fmla="*/ 2672862 w 7162800"/>
              <a:gd name="connsiteY4" fmla="*/ 257961 h 1207531"/>
              <a:gd name="connsiteX5" fmla="*/ 3176954 w 7162800"/>
              <a:gd name="connsiteY5" fmla="*/ 54 h 1207531"/>
              <a:gd name="connsiteX6" fmla="*/ 3212123 w 7162800"/>
              <a:gd name="connsiteY6" fmla="*/ 234515 h 1207531"/>
              <a:gd name="connsiteX7" fmla="*/ 3352800 w 7162800"/>
              <a:gd name="connsiteY7" fmla="*/ 164177 h 1207531"/>
              <a:gd name="connsiteX8" fmla="*/ 3387969 w 7162800"/>
              <a:gd name="connsiteY8" fmla="*/ 58669 h 1207531"/>
              <a:gd name="connsiteX9" fmla="*/ 3681046 w 7162800"/>
              <a:gd name="connsiteY9" fmla="*/ 304854 h 1207531"/>
              <a:gd name="connsiteX10" fmla="*/ 3927231 w 7162800"/>
              <a:gd name="connsiteY10" fmla="*/ 293131 h 1207531"/>
              <a:gd name="connsiteX11" fmla="*/ 5064369 w 7162800"/>
              <a:gd name="connsiteY11" fmla="*/ 867561 h 1207531"/>
              <a:gd name="connsiteX12" fmla="*/ 6353908 w 7162800"/>
              <a:gd name="connsiteY12" fmla="*/ 1195807 h 1207531"/>
              <a:gd name="connsiteX13" fmla="*/ 7162800 w 7162800"/>
              <a:gd name="connsiteY13" fmla="*/ 961346 h 1207531"/>
              <a:gd name="connsiteX0" fmla="*/ 0 w 7130403"/>
              <a:gd name="connsiteY0" fmla="*/ 1207531 h 1224026"/>
              <a:gd name="connsiteX1" fmla="*/ 562708 w 7130403"/>
              <a:gd name="connsiteY1" fmla="*/ 926177 h 1224026"/>
              <a:gd name="connsiteX2" fmla="*/ 1243498 w 7130403"/>
              <a:gd name="connsiteY2" fmla="*/ 448936 h 1224026"/>
              <a:gd name="connsiteX3" fmla="*/ 2062411 w 7130403"/>
              <a:gd name="connsiteY3" fmla="*/ 28826 h 1224026"/>
              <a:gd name="connsiteX4" fmla="*/ 2672862 w 7130403"/>
              <a:gd name="connsiteY4" fmla="*/ 257961 h 1224026"/>
              <a:gd name="connsiteX5" fmla="*/ 3176954 w 7130403"/>
              <a:gd name="connsiteY5" fmla="*/ 54 h 1224026"/>
              <a:gd name="connsiteX6" fmla="*/ 3212123 w 7130403"/>
              <a:gd name="connsiteY6" fmla="*/ 234515 h 1224026"/>
              <a:gd name="connsiteX7" fmla="*/ 3352800 w 7130403"/>
              <a:gd name="connsiteY7" fmla="*/ 164177 h 1224026"/>
              <a:gd name="connsiteX8" fmla="*/ 3387969 w 7130403"/>
              <a:gd name="connsiteY8" fmla="*/ 58669 h 1224026"/>
              <a:gd name="connsiteX9" fmla="*/ 3681046 w 7130403"/>
              <a:gd name="connsiteY9" fmla="*/ 304854 h 1224026"/>
              <a:gd name="connsiteX10" fmla="*/ 3927231 w 7130403"/>
              <a:gd name="connsiteY10" fmla="*/ 293131 h 1224026"/>
              <a:gd name="connsiteX11" fmla="*/ 5064369 w 7130403"/>
              <a:gd name="connsiteY11" fmla="*/ 867561 h 1224026"/>
              <a:gd name="connsiteX12" fmla="*/ 6353908 w 7130403"/>
              <a:gd name="connsiteY12" fmla="*/ 1195807 h 1224026"/>
              <a:gd name="connsiteX13" fmla="*/ 7130403 w 7130403"/>
              <a:gd name="connsiteY13" fmla="*/ 1180022 h 122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30403" h="1224026">
                <a:moveTo>
                  <a:pt x="0" y="1207531"/>
                </a:moveTo>
                <a:cubicBezTo>
                  <a:pt x="179754" y="1138169"/>
                  <a:pt x="355458" y="1052610"/>
                  <a:pt x="562708" y="926177"/>
                </a:cubicBezTo>
                <a:cubicBezTo>
                  <a:pt x="769958" y="799745"/>
                  <a:pt x="993548" y="598495"/>
                  <a:pt x="1243498" y="448936"/>
                </a:cubicBezTo>
                <a:cubicBezTo>
                  <a:pt x="1493449" y="299378"/>
                  <a:pt x="1824184" y="60655"/>
                  <a:pt x="2062411" y="28826"/>
                </a:cubicBezTo>
                <a:cubicBezTo>
                  <a:pt x="2300638" y="-3003"/>
                  <a:pt x="2487105" y="262756"/>
                  <a:pt x="2672862" y="257961"/>
                </a:cubicBezTo>
                <a:cubicBezTo>
                  <a:pt x="2858619" y="253166"/>
                  <a:pt x="3087077" y="3962"/>
                  <a:pt x="3176954" y="54"/>
                </a:cubicBezTo>
                <a:cubicBezTo>
                  <a:pt x="3266831" y="-3854"/>
                  <a:pt x="3182815" y="207161"/>
                  <a:pt x="3212123" y="234515"/>
                </a:cubicBezTo>
                <a:cubicBezTo>
                  <a:pt x="3241431" y="261869"/>
                  <a:pt x="3323492" y="193485"/>
                  <a:pt x="3352800" y="164177"/>
                </a:cubicBezTo>
                <a:cubicBezTo>
                  <a:pt x="3382108" y="134869"/>
                  <a:pt x="3333261" y="35223"/>
                  <a:pt x="3387969" y="58669"/>
                </a:cubicBezTo>
                <a:cubicBezTo>
                  <a:pt x="3442677" y="82115"/>
                  <a:pt x="3591169" y="265777"/>
                  <a:pt x="3681046" y="304854"/>
                </a:cubicBezTo>
                <a:cubicBezTo>
                  <a:pt x="3770923" y="343931"/>
                  <a:pt x="3696677" y="199347"/>
                  <a:pt x="3927231" y="293131"/>
                </a:cubicBezTo>
                <a:cubicBezTo>
                  <a:pt x="4157785" y="386915"/>
                  <a:pt x="4659923" y="717115"/>
                  <a:pt x="5064369" y="867561"/>
                </a:cubicBezTo>
                <a:cubicBezTo>
                  <a:pt x="5468815" y="1018007"/>
                  <a:pt x="6009569" y="1143730"/>
                  <a:pt x="6353908" y="1195807"/>
                </a:cubicBezTo>
                <a:cubicBezTo>
                  <a:pt x="6698247" y="1247884"/>
                  <a:pt x="6991680" y="1219099"/>
                  <a:pt x="7130403" y="1180022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2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78" y="1419266"/>
            <a:ext cx="3455895" cy="203954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4026" y="133246"/>
            <a:ext cx="10015709" cy="875380"/>
          </a:xfrm>
        </p:spPr>
        <p:txBody>
          <a:bodyPr/>
          <a:lstStyle/>
          <a:p>
            <a:r>
              <a:rPr lang="es-MX" dirty="0" smtClean="0"/>
              <a:t>Jardines de Mariposas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4026" y="1340251"/>
            <a:ext cx="3976844" cy="1407499"/>
          </a:xfrm>
        </p:spPr>
        <p:txBody>
          <a:bodyPr/>
          <a:lstStyle/>
          <a:p>
            <a:r>
              <a:rPr lang="es-MX" dirty="0" smtClean="0"/>
              <a:t>Usando plantas nativas</a:t>
            </a:r>
          </a:p>
          <a:p>
            <a:pPr lvl="1"/>
            <a:r>
              <a:rPr lang="es-MX" dirty="0" smtClean="0"/>
              <a:t>Cerca del edificio CEDES</a:t>
            </a:r>
          </a:p>
          <a:p>
            <a:pPr lvl="1"/>
            <a:r>
              <a:rPr lang="es-MX" dirty="0" smtClean="0"/>
              <a:t>Frente a Rectoría</a:t>
            </a:r>
            <a:endParaRPr lang="es-MX" dirty="0"/>
          </a:p>
        </p:txBody>
      </p:sp>
      <p:pic>
        <p:nvPicPr>
          <p:cNvPr id="4" name="Picture 6" descr="DSC01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0644" y="0"/>
            <a:ext cx="3751356" cy="28135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098301" y="5377643"/>
            <a:ext cx="3193367" cy="875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s-ES" sz="4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dirty="0" smtClean="0"/>
              <a:t>Jardín de cactáceas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026" y="3727806"/>
            <a:ext cx="4463581" cy="277146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4"/>
          <a:stretch/>
        </p:blipFill>
        <p:spPr>
          <a:xfrm>
            <a:off x="6107607" y="4921983"/>
            <a:ext cx="1784965" cy="157729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72" y="286332"/>
            <a:ext cx="943012" cy="13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2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919" y="0"/>
            <a:ext cx="10015709" cy="875380"/>
          </a:xfrm>
        </p:spPr>
        <p:txBody>
          <a:bodyPr/>
          <a:lstStyle/>
          <a:p>
            <a:r>
              <a:rPr lang="es-MX" dirty="0" smtClean="0"/>
              <a:t>Fauna</a:t>
            </a:r>
            <a:endParaRPr lang="es-MX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2" y="286332"/>
            <a:ext cx="943012" cy="1381104"/>
          </a:xfrm>
          <a:prstGeom prst="rect">
            <a:avLst/>
          </a:prstGeom>
        </p:spPr>
      </p:pic>
      <p:graphicFrame>
        <p:nvGraphicFramePr>
          <p:cNvPr id="8" name="Tabl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179396"/>
              </p:ext>
            </p:extLst>
          </p:nvPr>
        </p:nvGraphicFramePr>
        <p:xfrm>
          <a:off x="1845731" y="929118"/>
          <a:ext cx="7297737" cy="2993191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505795"/>
                <a:gridCol w="2960319"/>
                <a:gridCol w="2468756"/>
                <a:gridCol w="1362867"/>
              </a:tblGrid>
              <a:tr h="4398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1" i="0" dirty="0">
                          <a:effectLst/>
                        </a:rPr>
                        <a:t>No.</a:t>
                      </a:r>
                      <a:endParaRPr lang="es-ES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1" i="0" dirty="0">
                          <a:effectLst/>
                        </a:rPr>
                        <a:t>Nombre común</a:t>
                      </a:r>
                      <a:endParaRPr lang="es-ES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1" i="0" dirty="0">
                          <a:effectLst/>
                        </a:rPr>
                        <a:t>Especie</a:t>
                      </a:r>
                      <a:endParaRPr lang="es-ES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2000" b="1" i="0" dirty="0">
                          <a:effectLst/>
                        </a:rPr>
                        <a:t>Cantidad</a:t>
                      </a:r>
                      <a:endParaRPr lang="es-ES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</a:tr>
              <a:tr h="358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1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Venado Gamo Europeo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Dama dama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4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58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2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Ardilla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i="1" dirty="0" err="1">
                          <a:effectLst/>
                        </a:rPr>
                        <a:t>Sciurus</a:t>
                      </a:r>
                      <a:r>
                        <a:rPr lang="es-MX" sz="1800" i="1" dirty="0">
                          <a:effectLst/>
                        </a:rPr>
                        <a:t> </a:t>
                      </a:r>
                      <a:r>
                        <a:rPr lang="es-MX" sz="1800" i="1" dirty="0" err="1">
                          <a:effectLst/>
                        </a:rPr>
                        <a:t>vulgaris</a:t>
                      </a:r>
                      <a:endParaRPr lang="es-ES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40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Pavo Real Azul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i="1" dirty="0">
                          <a:effectLst/>
                        </a:rPr>
                        <a:t>Pavo </a:t>
                      </a:r>
                      <a:r>
                        <a:rPr lang="es-MX" sz="1800" i="1" dirty="0" err="1">
                          <a:effectLst/>
                        </a:rPr>
                        <a:t>cristatus</a:t>
                      </a:r>
                      <a:endParaRPr lang="es-ES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1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58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4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Pato Real Mexicano</a:t>
                      </a:r>
                      <a:r>
                        <a:rPr lang="es-MX" sz="1800" baseline="30000">
                          <a:effectLst/>
                        </a:rPr>
                        <a:t>1,2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i="1" dirty="0">
                          <a:effectLst/>
                        </a:rPr>
                        <a:t>Cairina </a:t>
                      </a:r>
                      <a:r>
                        <a:rPr lang="es-MX" sz="1800" i="1" dirty="0" err="1">
                          <a:effectLst/>
                        </a:rPr>
                        <a:t>moschat</a:t>
                      </a:r>
                      <a:r>
                        <a:rPr lang="es-MX" sz="1800" dirty="0" err="1">
                          <a:effectLst/>
                        </a:rPr>
                        <a:t>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120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5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Pato Pekín (blanco)</a:t>
                      </a:r>
                      <a:r>
                        <a:rPr lang="es-MX" sz="1800" baseline="30000" dirty="0">
                          <a:effectLst/>
                        </a:rPr>
                        <a:t> 2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i="1" dirty="0" err="1">
                          <a:effectLst/>
                        </a:rPr>
                        <a:t>Anas</a:t>
                      </a:r>
                      <a:r>
                        <a:rPr lang="es-MX" sz="1800" i="1" dirty="0">
                          <a:effectLst/>
                        </a:rPr>
                        <a:t> </a:t>
                      </a:r>
                      <a:r>
                        <a:rPr lang="es-MX" sz="1800" i="1" dirty="0" err="1">
                          <a:effectLst/>
                        </a:rPr>
                        <a:t>platyrhynchos</a:t>
                      </a:r>
                      <a:endParaRPr lang="es-ES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10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00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6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Pato Pijiji</a:t>
                      </a:r>
                      <a:r>
                        <a:rPr lang="es-MX" sz="1800" baseline="30000">
                          <a:effectLst/>
                        </a:rPr>
                        <a:t>2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i="1" dirty="0" err="1">
                          <a:effectLst/>
                        </a:rPr>
                        <a:t>Dendrocygna</a:t>
                      </a:r>
                      <a:r>
                        <a:rPr lang="es-MX" sz="1800" i="1" dirty="0">
                          <a:effectLst/>
                        </a:rPr>
                        <a:t> </a:t>
                      </a:r>
                      <a:r>
                        <a:rPr lang="es-MX" sz="1800" i="1" dirty="0" err="1">
                          <a:effectLst/>
                        </a:rPr>
                        <a:t>autumnalis</a:t>
                      </a:r>
                      <a:endParaRPr lang="es-ES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40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7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Pato </a:t>
                      </a:r>
                      <a:r>
                        <a:rPr lang="es-MX" sz="1800" dirty="0" err="1">
                          <a:effectLst/>
                        </a:rPr>
                        <a:t>Mallard</a:t>
                      </a:r>
                      <a:r>
                        <a:rPr lang="es-MX" sz="1800" dirty="0">
                          <a:effectLst/>
                        </a:rPr>
                        <a:t> (canadiense)</a:t>
                      </a:r>
                      <a:r>
                        <a:rPr lang="es-MX" sz="1800" baseline="30000" dirty="0">
                          <a:effectLst/>
                        </a:rPr>
                        <a:t> 2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i="1" dirty="0" err="1">
                          <a:effectLst/>
                        </a:rPr>
                        <a:t>Aythya</a:t>
                      </a:r>
                      <a:r>
                        <a:rPr lang="es-MX" sz="1800" i="1" dirty="0">
                          <a:effectLst/>
                        </a:rPr>
                        <a:t> </a:t>
                      </a:r>
                      <a:r>
                        <a:rPr lang="es-MX" sz="1800" i="1" dirty="0" err="1">
                          <a:effectLst/>
                        </a:rPr>
                        <a:t>affinis</a:t>
                      </a:r>
                      <a:endParaRPr lang="es-ES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6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1" name="TextBox 4"/>
          <p:cNvSpPr txBox="1"/>
          <p:nvPr/>
        </p:nvSpPr>
        <p:spPr>
          <a:xfrm>
            <a:off x="1832284" y="4021869"/>
            <a:ext cx="6515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/>
              <a:t>1 Especie en peligro de extinción de acuerdo a la norma ecológica (</a:t>
            </a:r>
            <a:r>
              <a:rPr lang="es-MX" sz="1400" i="1" dirty="0" smtClean="0"/>
              <a:t>NOM-059-ECOL-2010)</a:t>
            </a:r>
            <a:endParaRPr lang="es-ES" sz="1400" dirty="0"/>
          </a:p>
          <a:p>
            <a:r>
              <a:rPr lang="es-MX" sz="1400" i="1" dirty="0"/>
              <a:t>2 Datos estimados ya que en algunos casos estas aves están de paso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7" b="22487"/>
          <a:stretch/>
        </p:blipFill>
        <p:spPr>
          <a:xfrm>
            <a:off x="7251887" y="4283479"/>
            <a:ext cx="4837019" cy="2310934"/>
          </a:xfrm>
          <a:prstGeom prst="rect">
            <a:avLst/>
          </a:prstGeom>
          <a:ln w="38100">
            <a:solidFill>
              <a:srgbClr val="CCFFCC"/>
            </a:solidFill>
          </a:ln>
        </p:spPr>
      </p:pic>
    </p:spTree>
    <p:extLst>
      <p:ext uri="{BB962C8B-B14F-4D97-AF65-F5344CB8AC3E}">
        <p14:creationId xmlns:p14="http://schemas.microsoft.com/office/powerpoint/2010/main" val="260414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851" y="177777"/>
            <a:ext cx="10015709" cy="875380"/>
          </a:xfrm>
        </p:spPr>
        <p:txBody>
          <a:bodyPr/>
          <a:lstStyle/>
          <a:p>
            <a:r>
              <a:rPr lang="es-MX" dirty="0" smtClean="0"/>
              <a:t>Responsabilidad social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23" y="390831"/>
            <a:ext cx="1236674" cy="1083127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75185"/>
              </p:ext>
            </p:extLst>
          </p:nvPr>
        </p:nvGraphicFramePr>
        <p:xfrm>
          <a:off x="3979567" y="4086433"/>
          <a:ext cx="8116420" cy="2462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0230"/>
                <a:gridCol w="1001238"/>
                <a:gridCol w="1001238"/>
                <a:gridCol w="1001238"/>
                <a:gridCol w="1001238"/>
                <a:gridCol w="1001238"/>
              </a:tblGrid>
              <a:tr h="51418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Beneficiarios impactados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3399"/>
                    </a:solidFill>
                  </a:tcPr>
                </a:tc>
              </a:tr>
              <a:tr h="514182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Educación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186,711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186,968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180,671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102,105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92,512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4182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Desarrollo Sostenible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8,779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5,332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7,146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11,761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10,268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4182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Servicio Social Comunitario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195,758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192,626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188,254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114,178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>
                          <a:effectLst/>
                        </a:rPr>
                        <a:t>103,381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55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Emprendimiento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50 empresas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53 empresas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27 empresas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34 empresas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</a:rPr>
                        <a:t>46 empresas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073549"/>
              </p:ext>
            </p:extLst>
          </p:nvPr>
        </p:nvGraphicFramePr>
        <p:xfrm>
          <a:off x="2106140" y="1280480"/>
          <a:ext cx="8116420" cy="2506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0230"/>
                <a:gridCol w="1001238"/>
                <a:gridCol w="1001238"/>
                <a:gridCol w="1001238"/>
                <a:gridCol w="1001238"/>
                <a:gridCol w="1001238"/>
              </a:tblGrid>
              <a:tr h="5141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Alumnos participando</a:t>
                      </a:r>
                      <a:r>
                        <a:rPr lang="es-MX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en proyectos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3399"/>
                    </a:solidFill>
                  </a:tcPr>
                </a:tc>
              </a:tr>
              <a:tr h="514182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Educación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7,962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7,331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7,321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6,527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5,567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4182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Desarrollo Sostenible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4182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Servicio Social Comunitario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8,768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8,295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8,772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7,518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6,736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557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Emprendimiento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MX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4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814" y="57014"/>
            <a:ext cx="10015709" cy="875380"/>
          </a:xfrm>
        </p:spPr>
        <p:txBody>
          <a:bodyPr/>
          <a:lstStyle/>
          <a:p>
            <a:r>
              <a:rPr lang="es-MX" dirty="0" smtClean="0"/>
              <a:t>Responsabilidad social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845732" y="1201230"/>
            <a:ext cx="9371948" cy="4620682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Vinculación Académica: vincular los conocimientos derivados de los cursos académicos con necesidades y/o problemáticas sociales reales de las Incubadoras Sociales y/o de las Organizaciones </a:t>
            </a:r>
            <a:r>
              <a:rPr lang="es-MX" sz="2400" dirty="0" smtClean="0"/>
              <a:t>de </a:t>
            </a:r>
            <a:r>
              <a:rPr lang="es-MX" sz="2400" dirty="0"/>
              <a:t>la Sociedad Civil (OSC).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23" y="390831"/>
            <a:ext cx="1236674" cy="1083127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742456"/>
              </p:ext>
            </p:extLst>
          </p:nvPr>
        </p:nvGraphicFramePr>
        <p:xfrm>
          <a:off x="3720421" y="2958354"/>
          <a:ext cx="5970494" cy="2675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8477"/>
                <a:gridCol w="973506"/>
                <a:gridCol w="1035645"/>
                <a:gridCol w="1325626"/>
                <a:gridCol w="1227240"/>
              </a:tblGrid>
              <a:tr h="7779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Vinculación Académica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Número Alumnos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Número Proyectos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Número de Profesores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Número de Materias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3399"/>
                    </a:solidFill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2008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1,380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307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58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48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2009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1,337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339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58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40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2010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1,507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400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52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33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2011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2,921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663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95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76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2012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2,745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403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127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71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39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060" y="194461"/>
            <a:ext cx="10015709" cy="875380"/>
          </a:xfrm>
        </p:spPr>
        <p:txBody>
          <a:bodyPr/>
          <a:lstStyle/>
          <a:p>
            <a:r>
              <a:rPr lang="es-MX" dirty="0" smtClean="0"/>
              <a:t>Reconocimiento - ESR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730060" y="1280024"/>
            <a:ext cx="9371948" cy="4620682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altLang="es-MX" sz="2400" dirty="0">
                <a:ea typeface="ＭＳ Ｐゴシック" pitchFamily="34" charset="-128"/>
              </a:rPr>
              <a:t>El Distintivo ESR acredita a la Institución por asumir voluntaria y públicamente el compromiso de una gestión socialmente responsable como parte de su cultura y estrategia de negocio</a:t>
            </a:r>
          </a:p>
          <a:p>
            <a:pPr algn="just"/>
            <a:endParaRPr lang="es-ES" altLang="es-MX" sz="2400" dirty="0">
              <a:ea typeface="ＭＳ Ｐゴシック" pitchFamily="34" charset="-128"/>
            </a:endParaRPr>
          </a:p>
          <a:p>
            <a:pPr algn="just"/>
            <a:endParaRPr lang="es-ES" altLang="es-MX" sz="2400" dirty="0">
              <a:ea typeface="ＭＳ Ｐゴシック" pitchFamily="34" charset="-128"/>
            </a:endParaRPr>
          </a:p>
          <a:p>
            <a:pPr marL="0" indent="0" algn="just">
              <a:buNone/>
            </a:pPr>
            <a:endParaRPr lang="es-ES" altLang="es-MX" sz="2400" dirty="0" smtClean="0">
              <a:ea typeface="ＭＳ Ｐゴシック" pitchFamily="34" charset="-128"/>
            </a:endParaRPr>
          </a:p>
          <a:p>
            <a:pPr marL="0" indent="0" algn="just">
              <a:buNone/>
            </a:pPr>
            <a:endParaRPr lang="es-ES" altLang="es-MX" sz="2400" dirty="0">
              <a:ea typeface="ＭＳ Ｐゴシック" pitchFamily="34" charset="-128"/>
            </a:endParaRPr>
          </a:p>
          <a:p>
            <a:pPr marL="0" indent="0" algn="just">
              <a:buNone/>
            </a:pPr>
            <a:endParaRPr lang="es-ES" altLang="es-MX" sz="2400" dirty="0" smtClean="0">
              <a:ea typeface="ＭＳ Ｐゴシック" pitchFamily="34" charset="-128"/>
            </a:endParaRPr>
          </a:p>
          <a:p>
            <a:pPr marL="0" indent="0" algn="just">
              <a:buNone/>
            </a:pPr>
            <a:endParaRPr lang="es-ES" altLang="es-MX" sz="2400" dirty="0">
              <a:ea typeface="ＭＳ Ｐゴシック" pitchFamily="34" charset="-128"/>
            </a:endParaRPr>
          </a:p>
          <a:p>
            <a:pPr algn="just"/>
            <a:r>
              <a:rPr lang="es-ES" altLang="es-MX" sz="2400" dirty="0" smtClean="0">
                <a:ea typeface="ＭＳ Ｐゴシック" pitchFamily="34" charset="-128"/>
              </a:rPr>
              <a:t>A </a:t>
            </a:r>
            <a:r>
              <a:rPr lang="es-ES" altLang="es-MX" sz="2400" dirty="0">
                <a:ea typeface="ＭＳ Ｐゴシック" pitchFamily="34" charset="-128"/>
              </a:rPr>
              <a:t>partir del año 2005 el Instituto Tecnológico y de Estudios Superiores de Monterrey Campus Monterrey ha sido acreedor a este Distintivo</a:t>
            </a:r>
            <a:endParaRPr lang="es-MX" altLang="es-MX" sz="2400" dirty="0">
              <a:ea typeface="ＭＳ Ｐゴシック" pitchFamily="34" charset="-128"/>
            </a:endParaRPr>
          </a:p>
          <a:p>
            <a:pPr algn="just"/>
            <a:endParaRPr lang="es-MX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23" y="390831"/>
            <a:ext cx="1236674" cy="1083127"/>
          </a:xfrm>
          <a:prstGeom prst="rect">
            <a:avLst/>
          </a:prstGeom>
        </p:spPr>
      </p:pic>
      <p:pic>
        <p:nvPicPr>
          <p:cNvPr id="6" name="Picture 5" descr="16220071247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73" y="2827012"/>
            <a:ext cx="3359223" cy="1234000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06" y="2289904"/>
            <a:ext cx="1325996" cy="2308216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301" y="306699"/>
            <a:ext cx="10015709" cy="875380"/>
          </a:xfrm>
        </p:spPr>
        <p:txBody>
          <a:bodyPr/>
          <a:lstStyle/>
          <a:p>
            <a:r>
              <a:rPr lang="es-MX" dirty="0" smtClean="0"/>
              <a:t>Verde mar, un ejemplo de proyectos de Servicio Social Ciudadano (SSC)</a:t>
            </a:r>
            <a:endParaRPr lang="es-MX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19" y="299779"/>
            <a:ext cx="943012" cy="1381104"/>
          </a:xfrm>
          <a:prstGeom prst="rect">
            <a:avLst/>
          </a:prstGeom>
        </p:spPr>
      </p:pic>
      <p:pic>
        <p:nvPicPr>
          <p:cNvPr id="5" name="Picture 4" descr="http://redtravelmexico.com/images/RED_Sustainable_Travel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40" y="5580541"/>
            <a:ext cx="2152196" cy="74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745" y="638421"/>
            <a:ext cx="3042255" cy="2272553"/>
          </a:xfrm>
          <a:ln>
            <a:solidFill>
              <a:srgbClr val="00B0F0"/>
            </a:solidFill>
          </a:ln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778633" y="1774697"/>
            <a:ext cx="6583514" cy="32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rgbClr val="00B0F0"/>
              </a:buClr>
              <a:buFont typeface="Corbel" panose="020B0503020204020204" pitchFamily="34" charset="0"/>
              <a:buChar char="›"/>
              <a:defRPr lang="es-ES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lang="es-ES"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lang="es-ES"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lang="es-ES"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lang="es-ES"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MX" sz="2400" dirty="0" smtClean="0"/>
              <a:t>Colaborando con organizaciones internacionales destinadas a la conservación</a:t>
            </a:r>
          </a:p>
          <a:p>
            <a:pPr>
              <a:spcAft>
                <a:spcPts val="1200"/>
              </a:spcAft>
            </a:pPr>
            <a:r>
              <a:rPr lang="es-MX" sz="2400" dirty="0" smtClean="0"/>
              <a:t>Planteamiento de soluciones sustentables a problemáticas de comunidades de pescadores en Bahía Magdalena</a:t>
            </a:r>
          </a:p>
          <a:p>
            <a:pPr>
              <a:spcAft>
                <a:spcPts val="1200"/>
              </a:spcAft>
            </a:pPr>
            <a:r>
              <a:rPr lang="es-MX" sz="2400" dirty="0" smtClean="0"/>
              <a:t>Capacitación en el monitoreo de especies migratorias (tortugas y ballenas)</a:t>
            </a:r>
            <a:endParaRPr lang="es-MX" sz="2400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49" y="2760145"/>
            <a:ext cx="2985247" cy="223238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26" name="Picture 2" descr="https://scontent-atl.xx.fbcdn.net/hphotos-xta1/v/t1.0-9/11080880_10155407267515188_8813471444842323691_n.jpg?oh=f8d77b8fa85bc4a8364241f10edf3a5f&amp;oe=559987C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47" y="4641466"/>
            <a:ext cx="3227293" cy="2151529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 l="16450" t="11538" r="9956" b="21893"/>
          <a:stretch>
            <a:fillRect/>
          </a:stretch>
        </p:blipFill>
        <p:spPr bwMode="auto">
          <a:xfrm>
            <a:off x="4370294" y="5404520"/>
            <a:ext cx="1627199" cy="107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05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9483" y="2441065"/>
            <a:ext cx="8377518" cy="843322"/>
          </a:xfrm>
        </p:spPr>
        <p:txBody>
          <a:bodyPr/>
          <a:lstStyle/>
          <a:p>
            <a:r>
              <a:rPr lang="es-MX" sz="4800" dirty="0" smtClean="0"/>
              <a:t>II.  FORMACIÓN DE CURRICULA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244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23" y="390831"/>
            <a:ext cx="1236674" cy="108312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57473" y="191224"/>
            <a:ext cx="10015709" cy="875380"/>
          </a:xfrm>
        </p:spPr>
        <p:txBody>
          <a:bodyPr/>
          <a:lstStyle/>
          <a:p>
            <a:r>
              <a:rPr lang="es-MX" dirty="0" smtClean="0"/>
              <a:t>Capacitación a profesores</a:t>
            </a:r>
            <a:endParaRPr lang="es-MX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58" y="1473958"/>
            <a:ext cx="4420160" cy="3703874"/>
          </a:xfrm>
          <a:prstGeom prst="rect">
            <a:avLst/>
          </a:prstGeom>
          <a:noFill/>
          <a:ln w="1270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34" y="5005431"/>
            <a:ext cx="2890185" cy="1159510"/>
          </a:xfrm>
          <a:prstGeom prst="rect">
            <a:avLst/>
          </a:prstGeom>
          <a:noFill/>
          <a:ln w="1270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680614" y="2097741"/>
            <a:ext cx="56198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0312" indent="-210312">
              <a:lnSpc>
                <a:spcPct val="90000"/>
              </a:lnSpc>
              <a:spcBef>
                <a:spcPts val="1100"/>
              </a:spcBef>
              <a:spcAft>
                <a:spcPts val="1200"/>
              </a:spcAft>
              <a:buClr>
                <a:srgbClr val="CC0099"/>
              </a:buClr>
              <a:buFont typeface="Corbel" panose="020B0503020204020204" pitchFamily="34" charset="0"/>
              <a:buChar char="›"/>
            </a:pPr>
            <a:r>
              <a:rPr lang="es-MX" sz="2400" dirty="0">
                <a:solidFill>
                  <a:schemeClr val="tx2"/>
                </a:solidFill>
              </a:rPr>
              <a:t>Desde </a:t>
            </a:r>
            <a:r>
              <a:rPr lang="es-MX" sz="2400" dirty="0" smtClean="0">
                <a:solidFill>
                  <a:schemeClr val="tx2"/>
                </a:solidFill>
              </a:rPr>
              <a:t>2008, se inicia con la capacitación a la facultad, a través de la integración de la sustentabilidad en los planes de estudio</a:t>
            </a:r>
            <a:endParaRPr lang="es-MX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23" y="390831"/>
            <a:ext cx="1236674" cy="108312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17132" y="371783"/>
            <a:ext cx="7231033" cy="875380"/>
          </a:xfrm>
        </p:spPr>
        <p:txBody>
          <a:bodyPr/>
          <a:lstStyle/>
          <a:p>
            <a:r>
              <a:rPr lang="es-MX" dirty="0" smtClean="0"/>
              <a:t>Planes de Estudio 2011, una visión integrada</a:t>
            </a:r>
            <a:endParaRPr lang="es-MX" dirty="0"/>
          </a:p>
        </p:txBody>
      </p:sp>
      <p:graphicFrame>
        <p:nvGraphicFramePr>
          <p:cNvPr id="15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161533"/>
              </p:ext>
            </p:extLst>
          </p:nvPr>
        </p:nvGraphicFramePr>
        <p:xfrm>
          <a:off x="6360458" y="3079376"/>
          <a:ext cx="5728447" cy="346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88191" y="1473958"/>
            <a:ext cx="5619828" cy="3598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0312" indent="-210312">
              <a:lnSpc>
                <a:spcPct val="90000"/>
              </a:lnSpc>
              <a:spcBef>
                <a:spcPts val="1100"/>
              </a:spcBef>
              <a:spcAft>
                <a:spcPts val="1200"/>
              </a:spcAft>
              <a:buClr>
                <a:srgbClr val="CC0099"/>
              </a:buClr>
              <a:buFont typeface="Corbel" panose="020B0503020204020204" pitchFamily="34" charset="0"/>
              <a:buChar char="›"/>
            </a:pPr>
            <a:r>
              <a:rPr lang="es-MX" sz="2400" dirty="0">
                <a:solidFill>
                  <a:schemeClr val="tx2"/>
                </a:solidFill>
              </a:rPr>
              <a:t>Desde </a:t>
            </a:r>
            <a:r>
              <a:rPr lang="es-MX" sz="2400" dirty="0" smtClean="0">
                <a:solidFill>
                  <a:schemeClr val="tx2"/>
                </a:solidFill>
              </a:rPr>
              <a:t>2011, a través de una integración transversal, los planes de estudio del ITESM aplican los conceptos de:</a:t>
            </a:r>
          </a:p>
          <a:p>
            <a:pPr marL="667512" lvl="1" indent="-210312">
              <a:lnSpc>
                <a:spcPct val="90000"/>
              </a:lnSpc>
              <a:spcBef>
                <a:spcPts val="1100"/>
              </a:spcBef>
              <a:spcAft>
                <a:spcPts val="1200"/>
              </a:spcAft>
              <a:buClr>
                <a:srgbClr val="CC0099"/>
              </a:buClr>
              <a:buFont typeface="Corbel" panose="020B0503020204020204" pitchFamily="34" charset="0"/>
              <a:buChar char="›"/>
            </a:pPr>
            <a:r>
              <a:rPr lang="es-MX" sz="2400" dirty="0" smtClean="0">
                <a:solidFill>
                  <a:schemeClr val="tx2"/>
                </a:solidFill>
              </a:rPr>
              <a:t>Ética</a:t>
            </a:r>
          </a:p>
          <a:p>
            <a:pPr marL="667512" lvl="1" indent="-210312">
              <a:lnSpc>
                <a:spcPct val="90000"/>
              </a:lnSpc>
              <a:spcBef>
                <a:spcPts val="1100"/>
              </a:spcBef>
              <a:spcAft>
                <a:spcPts val="1200"/>
              </a:spcAft>
              <a:buClr>
                <a:srgbClr val="CC0099"/>
              </a:buClr>
              <a:buFont typeface="Corbel" panose="020B0503020204020204" pitchFamily="34" charset="0"/>
              <a:buChar char="›"/>
            </a:pPr>
            <a:r>
              <a:rPr lang="es-MX" sz="2400" dirty="0" smtClean="0">
                <a:solidFill>
                  <a:schemeClr val="tx2"/>
                </a:solidFill>
              </a:rPr>
              <a:t>Ciudadanía</a:t>
            </a:r>
          </a:p>
          <a:p>
            <a:pPr marL="667512" lvl="1" indent="-210312">
              <a:lnSpc>
                <a:spcPct val="90000"/>
              </a:lnSpc>
              <a:spcBef>
                <a:spcPts val="1100"/>
              </a:spcBef>
              <a:spcAft>
                <a:spcPts val="1200"/>
              </a:spcAft>
              <a:buClr>
                <a:srgbClr val="CC0099"/>
              </a:buClr>
              <a:buFont typeface="Corbel" panose="020B0503020204020204" pitchFamily="34" charset="0"/>
              <a:buChar char="›"/>
            </a:pPr>
            <a:r>
              <a:rPr lang="es-MX" sz="2400" dirty="0" smtClean="0">
                <a:solidFill>
                  <a:schemeClr val="tx2"/>
                </a:solidFill>
              </a:rPr>
              <a:t>Sustentabilidad</a:t>
            </a:r>
          </a:p>
          <a:p>
            <a:pPr marL="210312" indent="-210312">
              <a:lnSpc>
                <a:spcPct val="90000"/>
              </a:lnSpc>
              <a:spcBef>
                <a:spcPts val="1100"/>
              </a:spcBef>
              <a:spcAft>
                <a:spcPts val="1200"/>
              </a:spcAft>
              <a:buClr>
                <a:srgbClr val="CC0099"/>
              </a:buClr>
              <a:buFont typeface="Corbel" panose="020B0503020204020204" pitchFamily="34" charset="0"/>
              <a:buChar char="›"/>
            </a:pPr>
            <a:endParaRPr lang="es-MX" sz="2400" dirty="0" smtClean="0">
              <a:solidFill>
                <a:schemeClr val="tx2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22662" y="5472953"/>
            <a:ext cx="4245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Actualmente, se han integrado 213 Profesores de la Facultad en la aplicación integrada de estos conceptos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98" y="191224"/>
            <a:ext cx="3730338" cy="2797754"/>
          </a:xfrm>
          <a:prstGeom prst="rect">
            <a:avLst/>
          </a:prstGeom>
          <a:ln w="38100">
            <a:solidFill>
              <a:srgbClr val="FF99FF"/>
            </a:solidFill>
          </a:ln>
        </p:spPr>
      </p:pic>
    </p:spTree>
    <p:extLst>
      <p:ext uri="{BB962C8B-B14F-4D97-AF65-F5344CB8AC3E}">
        <p14:creationId xmlns:p14="http://schemas.microsoft.com/office/powerpoint/2010/main" val="2283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2965" y="2763794"/>
            <a:ext cx="9493624" cy="843322"/>
          </a:xfrm>
        </p:spPr>
        <p:txBody>
          <a:bodyPr/>
          <a:lstStyle/>
          <a:p>
            <a:pPr algn="ctr"/>
            <a:r>
              <a:rPr lang="es-MX" sz="4800" dirty="0" smtClean="0"/>
              <a:t>III.  CARRERAS ORIENTADAS A LA SUSTENTABILIDAD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633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0235" y="2575535"/>
            <a:ext cx="10273553" cy="843322"/>
          </a:xfrm>
        </p:spPr>
        <p:txBody>
          <a:bodyPr/>
          <a:lstStyle/>
          <a:p>
            <a:r>
              <a:rPr lang="es-MX" sz="4800" dirty="0" smtClean="0"/>
              <a:t>I.  PROGRAMA CAMPUS SOSTENIBLE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38174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5732" y="190299"/>
            <a:ext cx="10015709" cy="875380"/>
          </a:xfrm>
        </p:spPr>
        <p:txBody>
          <a:bodyPr/>
          <a:lstStyle/>
          <a:p>
            <a:r>
              <a:rPr lang="es-MX" dirty="0" smtClean="0"/>
              <a:t>Ingeniero en Desarrollo Sustentable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1603" y="1423103"/>
            <a:ext cx="9371948" cy="462068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MX" sz="2400" dirty="0" smtClean="0"/>
              <a:t>Un profesionista con bases sólidas en fundamentos y ciencias de la ingeniería, capaz de:</a:t>
            </a:r>
          </a:p>
          <a:p>
            <a:pPr lvl="1">
              <a:spcAft>
                <a:spcPts val="1200"/>
              </a:spcAft>
            </a:pPr>
            <a:r>
              <a:rPr lang="es-MX" dirty="0" smtClean="0"/>
              <a:t>Comprender los mecanismos que intervienen en:</a:t>
            </a:r>
          </a:p>
          <a:p>
            <a:pPr lvl="2">
              <a:spcAft>
                <a:spcPts val="1200"/>
              </a:spcAft>
            </a:pPr>
            <a:r>
              <a:rPr lang="es-MX" dirty="0" smtClean="0"/>
              <a:t>La generación y uso eficiente de la energía,</a:t>
            </a:r>
          </a:p>
          <a:p>
            <a:pPr lvl="2">
              <a:spcAft>
                <a:spcPts val="1200"/>
              </a:spcAft>
            </a:pPr>
            <a:r>
              <a:rPr lang="es-MX" dirty="0" smtClean="0"/>
              <a:t>El manejo de emisiones resultantes de la actividad humana,</a:t>
            </a:r>
          </a:p>
          <a:p>
            <a:pPr lvl="2">
              <a:spcAft>
                <a:spcPts val="1200"/>
              </a:spcAft>
            </a:pPr>
            <a:r>
              <a:rPr lang="es-MX" dirty="0" smtClean="0"/>
              <a:t>El reiclaje</a:t>
            </a:r>
            <a:r>
              <a:rPr lang="es-MX" dirty="0"/>
              <a:t> </a:t>
            </a:r>
            <a:r>
              <a:rPr lang="es-MX" dirty="0" smtClean="0"/>
              <a:t>y reuso del agua y de otros residuos, considerando su efecto en el medio ambiente y la sociedad</a:t>
            </a:r>
          </a:p>
          <a:p>
            <a:pPr lvl="1">
              <a:spcAft>
                <a:spcPts val="1200"/>
              </a:spcAft>
            </a:pPr>
            <a:r>
              <a:rPr lang="es-MX" dirty="0" smtClean="0"/>
              <a:t>Identificar oportunidades de negocio innovadoras y sustentables</a:t>
            </a:r>
          </a:p>
          <a:p>
            <a:pPr lvl="1">
              <a:spcAft>
                <a:spcPts val="1200"/>
              </a:spcAft>
            </a:pPr>
            <a:r>
              <a:rPr lang="es-MX" dirty="0" smtClean="0"/>
              <a:t>Realizar evaluaciones y propuestas integrales de inversión en áreas de energía y medio ambiente</a:t>
            </a:r>
          </a:p>
          <a:p>
            <a:pPr lvl="1">
              <a:spcAft>
                <a:spcPts val="1200"/>
              </a:spcAft>
            </a:pPr>
            <a:endParaRPr lang="es-MX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5" y="238136"/>
            <a:ext cx="1491085" cy="129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5" y="238136"/>
            <a:ext cx="1491085" cy="12925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08" y="0"/>
            <a:ext cx="9216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368" y="4686051"/>
            <a:ext cx="7257927" cy="875380"/>
          </a:xfrm>
        </p:spPr>
        <p:txBody>
          <a:bodyPr/>
          <a:lstStyle/>
          <a:p>
            <a:pPr algn="ctr"/>
            <a:r>
              <a:rPr lang="es-MX" sz="3200" dirty="0" smtClean="0"/>
              <a:t>Presentación realizada con la colaboración de:</a:t>
            </a:r>
            <a:endParaRPr lang="es-MX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19" y="299779"/>
            <a:ext cx="943012" cy="138110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88181" y="5462799"/>
            <a:ext cx="7083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Dr. Francisco José Lozano García </a:t>
            </a:r>
            <a:r>
              <a:rPr lang="es-MX" sz="2400" dirty="0" smtClean="0">
                <a:hlinkClick r:id="rId3"/>
              </a:rPr>
              <a:t>fjlozano@itesm.mx</a:t>
            </a:r>
            <a:endParaRPr lang="es-MX" sz="2400" dirty="0" smtClean="0"/>
          </a:p>
          <a:p>
            <a:r>
              <a:rPr lang="es-MX" sz="2400" dirty="0" smtClean="0"/>
              <a:t>Ing. Gabriela Ortiz Martínez </a:t>
            </a:r>
            <a:r>
              <a:rPr lang="es-MX" sz="2400" dirty="0" smtClean="0">
                <a:hlinkClick r:id="rId4"/>
              </a:rPr>
              <a:t>gabriela.ortiz@itesm.mx</a:t>
            </a:r>
            <a:endParaRPr lang="es-MX" sz="2400" dirty="0" smtClean="0"/>
          </a:p>
          <a:p>
            <a:r>
              <a:rPr lang="es-MX" sz="2400" dirty="0" smtClean="0"/>
              <a:t>Ing. Raúl De Santiago              </a:t>
            </a:r>
            <a:r>
              <a:rPr lang="es-MX" sz="2400" dirty="0" smtClean="0">
                <a:hlinkClick r:id="rId5"/>
              </a:rPr>
              <a:t>rdesanti@itesm.mx</a:t>
            </a:r>
            <a:endParaRPr lang="es-MX" sz="2400" dirty="0" smtClean="0"/>
          </a:p>
          <a:p>
            <a:endParaRPr lang="es-MX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882588" y="299780"/>
            <a:ext cx="9493624" cy="843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s-ES" sz="4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600" dirty="0" smtClean="0"/>
              <a:t>¡GRACIAS!</a:t>
            </a:r>
            <a:endParaRPr lang="es-MX" sz="6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11352" y="1851123"/>
            <a:ext cx="91201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</a:rPr>
              <a:t>Dr. Jaime Bonilla Ríos</a:t>
            </a:r>
          </a:p>
          <a:p>
            <a:pPr algn="ctr"/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</a:rPr>
              <a:t>Decano</a:t>
            </a:r>
          </a:p>
          <a:p>
            <a:pPr algn="ctr"/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</a:rPr>
              <a:t>Escuela de Ingeniería y Tecnologías de Información</a:t>
            </a:r>
          </a:p>
          <a:p>
            <a:pPr algn="ctr"/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</a:rPr>
              <a:t>ITESM, Campus Monterrey</a:t>
            </a:r>
            <a:endParaRPr lang="es-MX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Image result for fotografía jaime boni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83" y="252157"/>
            <a:ext cx="1625786" cy="23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2322" y="102525"/>
            <a:ext cx="10372299" cy="875380"/>
          </a:xfrm>
        </p:spPr>
        <p:txBody>
          <a:bodyPr/>
          <a:lstStyle/>
          <a:p>
            <a:r>
              <a:rPr lang="es-MX" dirty="0" smtClean="0"/>
              <a:t>Programa Campus Sostenible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78486" y="2111885"/>
            <a:ext cx="3539123" cy="1710563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s-MX" sz="2400" dirty="0" smtClean="0"/>
              <a:t>Un Campus que se distinga por </a:t>
            </a:r>
            <a:r>
              <a:rPr lang="es-MX" sz="2400" u="sng" dirty="0" smtClean="0"/>
              <a:t>participar activamente </a:t>
            </a:r>
            <a:r>
              <a:rPr lang="es-MX" sz="2400" dirty="0" smtClean="0"/>
              <a:t>en el </a:t>
            </a:r>
            <a:r>
              <a:rPr lang="es-MX" sz="2400" dirty="0" smtClean="0"/>
              <a:t>Desarrollo Sostenible,      así </a:t>
            </a:r>
            <a:r>
              <a:rPr lang="es-MX" sz="2400" dirty="0" smtClean="0"/>
              <a:t>como por ser un líder en </a:t>
            </a:r>
            <a:r>
              <a:rPr lang="es-MX" sz="2400" u="sng" dirty="0" smtClean="0"/>
              <a:t>formar </a:t>
            </a:r>
            <a:r>
              <a:rPr lang="es-MX" sz="2400" dirty="0" smtClean="0"/>
              <a:t>Profesionales con una clara conciencia de </a:t>
            </a:r>
            <a:r>
              <a:rPr lang="es-MX" sz="2400" dirty="0" smtClean="0"/>
              <a:t>sostenibilidad.</a:t>
            </a:r>
            <a:endParaRPr lang="es-MX" sz="2000" dirty="0"/>
          </a:p>
        </p:txBody>
      </p:sp>
      <p:sp>
        <p:nvSpPr>
          <p:cNvPr id="5" name="4 Rectángulo"/>
          <p:cNvSpPr/>
          <p:nvPr/>
        </p:nvSpPr>
        <p:spPr>
          <a:xfrm>
            <a:off x="3280012" y="278250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endParaRPr lang="es-MX" dirty="0"/>
          </a:p>
        </p:txBody>
      </p:sp>
      <p:pic>
        <p:nvPicPr>
          <p:cNvPr id="7" name="Picture 4" descr="logop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75" y="0"/>
            <a:ext cx="20161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966180" y="1871230"/>
            <a:ext cx="3916907" cy="442199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686476866"/>
              </p:ext>
            </p:extLst>
          </p:nvPr>
        </p:nvGraphicFramePr>
        <p:xfrm>
          <a:off x="5459507" y="1277471"/>
          <a:ext cx="6732494" cy="5015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821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2322" y="282945"/>
            <a:ext cx="10652077" cy="875380"/>
          </a:xfrm>
        </p:spPr>
        <p:txBody>
          <a:bodyPr/>
          <a:lstStyle/>
          <a:p>
            <a:r>
              <a:rPr lang="es-MX" dirty="0" smtClean="0"/>
              <a:t>Principales Actividades en el Campus Monterrey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94982" y="1485397"/>
            <a:ext cx="10527119" cy="4504247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s-MX" sz="2400" dirty="0" smtClean="0"/>
              <a:t>Operar </a:t>
            </a:r>
            <a:r>
              <a:rPr lang="es-MX" sz="2400" dirty="0" smtClean="0"/>
              <a:t>el Campus de una manera más sostenible, basándose en criterios de DS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s-MX" sz="2400" dirty="0"/>
              <a:t>Entreverar conceptos de DS a través de cursos y curricula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s-MX" sz="2400" dirty="0"/>
              <a:t>Coordinar e integrar el DS en la responsabilidad social del Tec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s-MX" sz="2400" dirty="0"/>
              <a:t>Preparar y difundir, interna y externamente, reportes periódicos de los planes, programas y progreso sobre DS del Tec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s-MX" sz="2400" dirty="0" smtClean="0"/>
              <a:t>Asegurar </a:t>
            </a:r>
            <a:r>
              <a:rPr lang="es-MX" sz="2400" dirty="0" smtClean="0"/>
              <a:t>que el DS se incorpora, como contexto, para la investigación disciplinaria y multidisciplinaria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s-MX" sz="2400" dirty="0" smtClean="0"/>
              <a:t>Establecer </a:t>
            </a:r>
            <a:r>
              <a:rPr lang="es-MX" sz="2400" dirty="0" smtClean="0"/>
              <a:t>y operar la Cátedra de Conservación y Desarrollo Sostenible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80012" y="278250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057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0993" y="-55181"/>
            <a:ext cx="10015709" cy="875380"/>
          </a:xfrm>
        </p:spPr>
        <p:txBody>
          <a:bodyPr/>
          <a:lstStyle/>
          <a:p>
            <a:r>
              <a:rPr lang="es-MX" dirty="0" smtClean="0"/>
              <a:t>Energía eléctrica</a:t>
            </a:r>
            <a:endParaRPr lang="es-MX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3005" y="688765"/>
            <a:ext cx="1395439" cy="148759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46" y="387684"/>
            <a:ext cx="1218377" cy="12183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58" y="820199"/>
            <a:ext cx="7374056" cy="5358239"/>
          </a:xfrm>
          <a:prstGeom prst="rect">
            <a:avLst/>
          </a:prstGeom>
          <a:ln w="38100">
            <a:solidFill>
              <a:srgbClr val="DA4D26"/>
            </a:solidFill>
          </a:ln>
        </p:spPr>
      </p:pic>
    </p:spTree>
    <p:extLst>
      <p:ext uri="{BB962C8B-B14F-4D97-AF65-F5344CB8AC3E}">
        <p14:creationId xmlns:p14="http://schemas.microsoft.com/office/powerpoint/2010/main" val="79057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7546" y="-50006"/>
            <a:ext cx="10015709" cy="875380"/>
          </a:xfrm>
        </p:spPr>
        <p:txBody>
          <a:bodyPr/>
          <a:lstStyle/>
          <a:p>
            <a:r>
              <a:rPr lang="es-MX" dirty="0" smtClean="0"/>
              <a:t>Energía eléctrica</a:t>
            </a:r>
            <a:endParaRPr lang="es-MX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3005" y="688765"/>
            <a:ext cx="1395439" cy="148759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46" y="387684"/>
            <a:ext cx="1218377" cy="12183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856" y="825374"/>
            <a:ext cx="7368874" cy="5342693"/>
          </a:xfrm>
          <a:prstGeom prst="rect">
            <a:avLst/>
          </a:prstGeom>
          <a:ln w="38100">
            <a:solidFill>
              <a:srgbClr val="DA4D26"/>
            </a:solidFill>
          </a:ln>
        </p:spPr>
      </p:pic>
    </p:spTree>
    <p:extLst>
      <p:ext uri="{BB962C8B-B14F-4D97-AF65-F5344CB8AC3E}">
        <p14:creationId xmlns:p14="http://schemas.microsoft.com/office/powerpoint/2010/main" val="35805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685" y="9028"/>
            <a:ext cx="10015709" cy="875380"/>
          </a:xfrm>
        </p:spPr>
        <p:txBody>
          <a:bodyPr/>
          <a:lstStyle/>
          <a:p>
            <a:r>
              <a:rPr lang="es-MX" dirty="0" smtClean="0"/>
              <a:t>Consumo de gas natural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4" y="446718"/>
            <a:ext cx="1180376" cy="1180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020" y="884408"/>
            <a:ext cx="7374056" cy="5358239"/>
          </a:xfrm>
          <a:prstGeom prst="rect">
            <a:avLst/>
          </a:prstGeom>
          <a:ln w="38100">
            <a:solidFill>
              <a:srgbClr val="00CC99"/>
            </a:solidFill>
          </a:ln>
        </p:spPr>
      </p:pic>
    </p:spTree>
    <p:extLst>
      <p:ext uri="{BB962C8B-B14F-4D97-AF65-F5344CB8AC3E}">
        <p14:creationId xmlns:p14="http://schemas.microsoft.com/office/powerpoint/2010/main" val="25887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368" y="114951"/>
            <a:ext cx="10015709" cy="875380"/>
          </a:xfrm>
        </p:spPr>
        <p:txBody>
          <a:bodyPr/>
          <a:lstStyle/>
          <a:p>
            <a:r>
              <a:rPr lang="es-MX" dirty="0" smtClean="0"/>
              <a:t>Consumo de agua </a:t>
            </a:r>
            <a:endParaRPr lang="es-MX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19" y="299779"/>
            <a:ext cx="943012" cy="1381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020" y="990331"/>
            <a:ext cx="7374056" cy="535823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434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ología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493AF9-AC66-400F-BE61-DEAB22F2F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E4A0A9-2C99-418B-A071-FC66BFD35D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C8B583-6F29-43E5-A753-63A626A76C98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4117</TotalTime>
  <Words>1061</Words>
  <Application>Microsoft Macintosh PowerPoint</Application>
  <PresentationFormat>Custom</PresentationFormat>
  <Paragraphs>242</Paragraphs>
  <Slides>32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Ecología 16x9</vt:lpstr>
      <vt:lpstr>PowerPoint Presentation</vt:lpstr>
      <vt:lpstr>Contenido</vt:lpstr>
      <vt:lpstr>I.  PROGRAMA CAMPUS SOSTENIBLE</vt:lpstr>
      <vt:lpstr>Programa Campus Sostenible</vt:lpstr>
      <vt:lpstr>Principales Actividades en el Campus Monterrey</vt:lpstr>
      <vt:lpstr>Energía eléctrica</vt:lpstr>
      <vt:lpstr>Energía eléctrica</vt:lpstr>
      <vt:lpstr>Consumo de gas natural</vt:lpstr>
      <vt:lpstr>Consumo de agua </vt:lpstr>
      <vt:lpstr>Agua tratada</vt:lpstr>
      <vt:lpstr>Instalaciones del Campus</vt:lpstr>
      <vt:lpstr>Comité de Reciclaje</vt:lpstr>
      <vt:lpstr>Papel enviado a reciclaje</vt:lpstr>
      <vt:lpstr>Programas en acción</vt:lpstr>
      <vt:lpstr>PowerPoint Presentation</vt:lpstr>
      <vt:lpstr>Los sistemas que mantienen la vida</vt:lpstr>
      <vt:lpstr>Mapa mostrando la localización de los árboles</vt:lpstr>
      <vt:lpstr>Árboles nativos y exóticos (comparación de censos)</vt:lpstr>
      <vt:lpstr>Censo de árboles</vt:lpstr>
      <vt:lpstr>Jardines de Mariposas</vt:lpstr>
      <vt:lpstr>Fauna</vt:lpstr>
      <vt:lpstr>Responsabilidad social</vt:lpstr>
      <vt:lpstr>Responsabilidad social</vt:lpstr>
      <vt:lpstr>Reconocimiento - ESR</vt:lpstr>
      <vt:lpstr>Verde mar, un ejemplo de proyectos de Servicio Social Ciudadano (SSC)</vt:lpstr>
      <vt:lpstr>II.  FORMACIÓN DE CURRICULA</vt:lpstr>
      <vt:lpstr>Capacitación a profesores</vt:lpstr>
      <vt:lpstr>Planes de Estudio 2011, una visión integrada</vt:lpstr>
      <vt:lpstr>III.  CARRERAS ORIENTADAS A LA SUSTENTABILIDAD</vt:lpstr>
      <vt:lpstr>Ingeniero en Desarrollo Sustentable</vt:lpstr>
      <vt:lpstr>PowerPoint Presentation</vt:lpstr>
      <vt:lpstr>Presentación realizada con la colaboración de: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Summer</dc:creator>
  <cp:lastModifiedBy>Jaime Bonilla</cp:lastModifiedBy>
  <cp:revision>248</cp:revision>
  <dcterms:created xsi:type="dcterms:W3CDTF">2013-04-05T20:05:51Z</dcterms:created>
  <dcterms:modified xsi:type="dcterms:W3CDTF">2015-04-24T14:05:46Z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