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Aileron Bold" panose="020B0604020202020204" charset="0"/>
      <p:regular r:id="rId8"/>
      <p:bold r:id="rId9"/>
    </p:embeddedFont>
    <p:embeddedFont>
      <p:font typeface="Migra Ultra-Bold" panose="020B0604020202020204" charset="0"/>
      <p:regular r:id="rId10"/>
      <p:bold r:id="rId11"/>
    </p:embeddedFont>
    <p:embeddedFont>
      <p:font typeface="Poppins" panose="00000500000000000000" pitchFamily="2" charset="0"/>
      <p:regular r:id="rId12"/>
      <p:bold r:id="rId13"/>
      <p:italic r:id="rId14"/>
      <p:boldItalic r:id="rId15"/>
    </p:embeddedFont>
    <p:embeddedFont>
      <p:font typeface="Poppins Bold" panose="00000800000000000000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0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18.07.2025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Food waste is one of the largest contributors of methane emissions in the United States, a toxic greenhouse gas with 34 times greater global warming potential than carbon dioxide. For the next five minutes, I will be discussing how the U.S. can rapidly reduce one of the largest sources of methane gas emissions in the United States while building the green economy.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My name is Lauren Click, and I am the founder of Let’s Go Compost. We are a national 501c3 nonprofit solving this systems gap.</a:t>
            </a:r>
          </a:p>
          <a:p>
            <a:endParaRPr lang="en-US"/>
          </a:p>
          <a:p>
            <a:r>
              <a:rPr lang="en-US"/>
              <a:t>Our goal is to institutionalize composting in K-12 public schools through staff training, curriculum alignment, and facilities integration. We've launched an educational model for K-12 school settings that is low-cost, scalable, and tailored to schools that are otherwise left out of the conversation.</a:t>
            </a:r>
          </a:p>
          <a:p>
            <a:endParaRPr lang="en-US"/>
          </a:p>
          <a:p>
            <a:r>
              <a:rPr lang="en-US"/>
              <a:t>Each classroom we support with begins with one small kit and strategically scales every semester for their unique needs, </a:t>
            </a:r>
          </a:p>
          <a:p>
            <a:r>
              <a:rPr lang="en-US"/>
              <a:t>all while giving students the agency they need to champion change in their community.</a:t>
            </a:r>
          </a:p>
          <a:p>
            <a:endParaRPr lang="en-US"/>
          </a:p>
          <a:p>
            <a:r>
              <a:rPr lang="en-US"/>
              <a:t>And, as a note, we were selected to expand this program to an additional 54 schools along the Gulf Coast region as of this week.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I firmly believe that composting integration in K-12 public schools supports nationwide infrastructure, workforce and economic development, and is a necessary intervention for climate mitigation, soil regeneration, and waste systems reform. </a:t>
            </a:r>
          </a:p>
          <a:p>
            <a:endParaRPr lang="en-US"/>
          </a:p>
          <a:p>
            <a:r>
              <a:rPr lang="en-US"/>
              <a:t>Thank you for your time and consideration. I am happy to answer any questions at this time.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192695">
            <a:off x="2956182" y="1039764"/>
            <a:ext cx="14696351" cy="6899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509"/>
              </a:lnSpc>
            </a:pPr>
            <a:r>
              <a:rPr lang="en-US" sz="30637" b="1" spc="-1286" dirty="0">
                <a:solidFill>
                  <a:srgbClr val="1B62A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MISSING LINK</a:t>
            </a:r>
          </a:p>
        </p:txBody>
      </p:sp>
      <p:sp>
        <p:nvSpPr>
          <p:cNvPr id="3" name="Freeform 3"/>
          <p:cNvSpPr/>
          <p:nvPr/>
        </p:nvSpPr>
        <p:spPr>
          <a:xfrm rot="-9072773">
            <a:off x="1154059" y="1866435"/>
            <a:ext cx="1890973" cy="1005934"/>
          </a:xfrm>
          <a:custGeom>
            <a:avLst/>
            <a:gdLst/>
            <a:ahLst/>
            <a:cxnLst/>
            <a:rect l="l" t="t" r="r" b="b"/>
            <a:pathLst>
              <a:path w="1890973" h="1005934">
                <a:moveTo>
                  <a:pt x="0" y="0"/>
                </a:moveTo>
                <a:lnTo>
                  <a:pt x="1890973" y="0"/>
                </a:lnTo>
                <a:lnTo>
                  <a:pt x="1890973" y="1005934"/>
                </a:lnTo>
                <a:lnTo>
                  <a:pt x="0" y="10059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 rot="-176469">
            <a:off x="278363" y="544080"/>
            <a:ext cx="2539542" cy="1284246"/>
            <a:chOff x="0" y="0"/>
            <a:chExt cx="542421" cy="274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421" cy="274302"/>
            </a:xfrm>
            <a:custGeom>
              <a:avLst/>
              <a:gdLst/>
              <a:ahLst/>
              <a:cxnLst/>
              <a:rect l="l" t="t" r="r" b="b"/>
              <a:pathLst>
                <a:path w="542421" h="274302">
                  <a:moveTo>
                    <a:pt x="137151" y="0"/>
                  </a:moveTo>
                  <a:lnTo>
                    <a:pt x="405270" y="0"/>
                  </a:lnTo>
                  <a:cubicBezTo>
                    <a:pt x="481016" y="0"/>
                    <a:pt x="542421" y="61405"/>
                    <a:pt x="542421" y="137151"/>
                  </a:cubicBezTo>
                  <a:lnTo>
                    <a:pt x="542421" y="137151"/>
                  </a:lnTo>
                  <a:cubicBezTo>
                    <a:pt x="542421" y="212897"/>
                    <a:pt x="481016" y="274302"/>
                    <a:pt x="405270" y="274302"/>
                  </a:cubicBezTo>
                  <a:lnTo>
                    <a:pt x="137151" y="274302"/>
                  </a:lnTo>
                  <a:cubicBezTo>
                    <a:pt x="61405" y="274302"/>
                    <a:pt x="0" y="212897"/>
                    <a:pt x="0" y="137151"/>
                  </a:cubicBezTo>
                  <a:lnTo>
                    <a:pt x="0" y="137151"/>
                  </a:lnTo>
                  <a:cubicBezTo>
                    <a:pt x="0" y="61405"/>
                    <a:pt x="61405" y="0"/>
                    <a:pt x="137151" y="0"/>
                  </a:cubicBezTo>
                  <a:close/>
                </a:path>
              </a:pathLst>
            </a:custGeom>
            <a:solidFill>
              <a:srgbClr val="1B62A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542421" cy="264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91958" y="7397353"/>
            <a:ext cx="8082939" cy="2152713"/>
            <a:chOff x="0" y="0"/>
            <a:chExt cx="1726434" cy="4597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6435" cy="459798"/>
            </a:xfrm>
            <a:custGeom>
              <a:avLst/>
              <a:gdLst/>
              <a:ahLst/>
              <a:cxnLst/>
              <a:rect l="l" t="t" r="r" b="b"/>
              <a:pathLst>
                <a:path w="1726435" h="459798">
                  <a:moveTo>
                    <a:pt x="95781" y="0"/>
                  </a:moveTo>
                  <a:lnTo>
                    <a:pt x="1630654" y="0"/>
                  </a:lnTo>
                  <a:cubicBezTo>
                    <a:pt x="1656056" y="0"/>
                    <a:pt x="1680419" y="10091"/>
                    <a:pt x="1698381" y="28054"/>
                  </a:cubicBezTo>
                  <a:cubicBezTo>
                    <a:pt x="1716343" y="46016"/>
                    <a:pt x="1726435" y="70378"/>
                    <a:pt x="1726435" y="95781"/>
                  </a:cubicBezTo>
                  <a:lnTo>
                    <a:pt x="1726435" y="364017"/>
                  </a:lnTo>
                  <a:cubicBezTo>
                    <a:pt x="1726435" y="389419"/>
                    <a:pt x="1716343" y="413782"/>
                    <a:pt x="1698381" y="431744"/>
                  </a:cubicBezTo>
                  <a:cubicBezTo>
                    <a:pt x="1680419" y="449707"/>
                    <a:pt x="1656056" y="459798"/>
                    <a:pt x="1630654" y="459798"/>
                  </a:cubicBezTo>
                  <a:lnTo>
                    <a:pt x="95781" y="459798"/>
                  </a:lnTo>
                  <a:cubicBezTo>
                    <a:pt x="70378" y="459798"/>
                    <a:pt x="46016" y="449707"/>
                    <a:pt x="28054" y="431744"/>
                  </a:cubicBezTo>
                  <a:cubicBezTo>
                    <a:pt x="10091" y="413782"/>
                    <a:pt x="0" y="389419"/>
                    <a:pt x="0" y="364017"/>
                  </a:cubicBezTo>
                  <a:lnTo>
                    <a:pt x="0" y="95781"/>
                  </a:lnTo>
                  <a:cubicBezTo>
                    <a:pt x="0" y="70378"/>
                    <a:pt x="10091" y="46016"/>
                    <a:pt x="28054" y="28054"/>
                  </a:cubicBezTo>
                  <a:cubicBezTo>
                    <a:pt x="46016" y="10091"/>
                    <a:pt x="70378" y="0"/>
                    <a:pt x="95781" y="0"/>
                  </a:cubicBezTo>
                  <a:close/>
                </a:path>
              </a:pathLst>
            </a:custGeom>
            <a:solidFill>
              <a:srgbClr val="1B62A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1726434" cy="450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52973" y="3691808"/>
            <a:ext cx="7466319" cy="6059928"/>
          </a:xfrm>
          <a:custGeom>
            <a:avLst/>
            <a:gdLst/>
            <a:ahLst/>
            <a:cxnLst/>
            <a:rect l="l" t="t" r="r" b="b"/>
            <a:pathLst>
              <a:path w="7466319" h="6059928">
                <a:moveTo>
                  <a:pt x="0" y="0"/>
                </a:moveTo>
                <a:lnTo>
                  <a:pt x="7466319" y="0"/>
                </a:lnTo>
                <a:lnTo>
                  <a:pt x="7466319" y="6059928"/>
                </a:lnTo>
                <a:lnTo>
                  <a:pt x="0" y="6059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172408">
            <a:off x="222210" y="792456"/>
            <a:ext cx="2613712" cy="83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0"/>
              </a:lnSpc>
              <a:spcBef>
                <a:spcPct val="0"/>
              </a:spcBef>
            </a:pPr>
            <a:r>
              <a:rPr lang="en-US" sz="5868" b="1" u="none" strike="noStrike">
                <a:solidFill>
                  <a:srgbClr val="ECE5D7"/>
                </a:solidFill>
                <a:latin typeface="Poppins Bold"/>
                <a:ea typeface="Poppins Bold"/>
                <a:cs typeface="Poppins Bold"/>
                <a:sym typeface="Poppins Bold"/>
              </a:rPr>
              <a:t>The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38682" y="7774180"/>
            <a:ext cx="7554193" cy="155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10"/>
              </a:lnSpc>
            </a:pPr>
            <a:r>
              <a:rPr lang="en-US" sz="5868" b="1">
                <a:solidFill>
                  <a:srgbClr val="ECE5D7"/>
                </a:solidFill>
                <a:latin typeface="Poppins Bold"/>
                <a:ea typeface="Poppins Bold"/>
                <a:cs typeface="Poppins Bold"/>
                <a:sym typeface="Poppins Bold"/>
              </a:rPr>
              <a:t>In U.S. Food Waste  Infrastructure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854" y="2094313"/>
            <a:ext cx="5770460" cy="6098374"/>
          </a:xfrm>
          <a:custGeom>
            <a:avLst/>
            <a:gdLst/>
            <a:ahLst/>
            <a:cxnLst/>
            <a:rect l="l" t="t" r="r" b="b"/>
            <a:pathLst>
              <a:path w="5770460" h="6098374">
                <a:moveTo>
                  <a:pt x="0" y="0"/>
                </a:moveTo>
                <a:lnTo>
                  <a:pt x="5770460" y="0"/>
                </a:lnTo>
                <a:lnTo>
                  <a:pt x="5770460" y="6098374"/>
                </a:lnTo>
                <a:lnTo>
                  <a:pt x="0" y="6098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71" r="-101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17953" y="2094313"/>
            <a:ext cx="5529193" cy="6098374"/>
          </a:xfrm>
          <a:custGeom>
            <a:avLst/>
            <a:gdLst/>
            <a:ahLst/>
            <a:cxnLst/>
            <a:rect l="l" t="t" r="r" b="b"/>
            <a:pathLst>
              <a:path w="5529193" h="6098374">
                <a:moveTo>
                  <a:pt x="0" y="0"/>
                </a:moveTo>
                <a:lnTo>
                  <a:pt x="5529193" y="0"/>
                </a:lnTo>
                <a:lnTo>
                  <a:pt x="5529193" y="6098374"/>
                </a:lnTo>
                <a:lnTo>
                  <a:pt x="0" y="6098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399366" y="2094313"/>
            <a:ext cx="5730536" cy="6098374"/>
          </a:xfrm>
          <a:custGeom>
            <a:avLst/>
            <a:gdLst/>
            <a:ahLst/>
            <a:cxnLst/>
            <a:rect l="l" t="t" r="r" b="b"/>
            <a:pathLst>
              <a:path w="5730536" h="6098374">
                <a:moveTo>
                  <a:pt x="0" y="0"/>
                </a:moveTo>
                <a:lnTo>
                  <a:pt x="5730536" y="0"/>
                </a:lnTo>
                <a:lnTo>
                  <a:pt x="5730536" y="6098374"/>
                </a:lnTo>
                <a:lnTo>
                  <a:pt x="0" y="6098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53618" y="138528"/>
            <a:ext cx="2193528" cy="1780345"/>
          </a:xfrm>
          <a:custGeom>
            <a:avLst/>
            <a:gdLst/>
            <a:ahLst/>
            <a:cxnLst/>
            <a:rect l="l" t="t" r="r" b="b"/>
            <a:pathLst>
              <a:path w="2193528" h="1780345">
                <a:moveTo>
                  <a:pt x="0" y="0"/>
                </a:moveTo>
                <a:lnTo>
                  <a:pt x="2193528" y="0"/>
                </a:lnTo>
                <a:lnTo>
                  <a:pt x="2193528" y="1780344"/>
                </a:lnTo>
                <a:lnTo>
                  <a:pt x="0" y="1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3097" y="2181308"/>
            <a:ext cx="14081806" cy="7674465"/>
          </a:xfrm>
          <a:custGeom>
            <a:avLst/>
            <a:gdLst/>
            <a:ahLst/>
            <a:cxnLst/>
            <a:rect l="l" t="t" r="r" b="b"/>
            <a:pathLst>
              <a:path w="14081806" h="7674465">
                <a:moveTo>
                  <a:pt x="0" y="0"/>
                </a:moveTo>
                <a:lnTo>
                  <a:pt x="14081806" y="0"/>
                </a:lnTo>
                <a:lnTo>
                  <a:pt x="14081806" y="7674464"/>
                </a:lnTo>
                <a:lnTo>
                  <a:pt x="0" y="7674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08" t="-7893" r="-939" b="-1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9225" y="895456"/>
            <a:ext cx="17449551" cy="1285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10499" b="1" spc="-440">
                <a:solidFill>
                  <a:srgbClr val="1B62A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U.S. COMPOSTING FACILITIES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15401" y="9417949"/>
            <a:ext cx="3430975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4"/>
              </a:lnSpc>
              <a:spcBef>
                <a:spcPct val="0"/>
              </a:spcBef>
            </a:pPr>
            <a:r>
              <a:rPr lang="en-US" sz="2099" b="1" spc="-65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Updated June 2023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15401" y="9099233"/>
            <a:ext cx="3430975" cy="31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4"/>
              </a:lnSpc>
              <a:spcBef>
                <a:spcPct val="0"/>
              </a:spcBef>
            </a:pPr>
            <a:r>
              <a:rPr lang="en-US" sz="2099" b="1" spc="-65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Tableau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80903" y="3677074"/>
            <a:ext cx="8476175" cy="6153506"/>
            <a:chOff x="0" y="0"/>
            <a:chExt cx="2232408" cy="16206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2408" cy="1620677"/>
            </a:xfrm>
            <a:custGeom>
              <a:avLst/>
              <a:gdLst/>
              <a:ahLst/>
              <a:cxnLst/>
              <a:rect l="l" t="t" r="r" b="b"/>
              <a:pathLst>
                <a:path w="2232408" h="1620677">
                  <a:moveTo>
                    <a:pt x="45669" y="0"/>
                  </a:moveTo>
                  <a:lnTo>
                    <a:pt x="2186740" y="0"/>
                  </a:lnTo>
                  <a:cubicBezTo>
                    <a:pt x="2211962" y="0"/>
                    <a:pt x="2232408" y="20447"/>
                    <a:pt x="2232408" y="45669"/>
                  </a:cubicBezTo>
                  <a:lnTo>
                    <a:pt x="2232408" y="1575008"/>
                  </a:lnTo>
                  <a:cubicBezTo>
                    <a:pt x="2232408" y="1587120"/>
                    <a:pt x="2227597" y="1598736"/>
                    <a:pt x="2219032" y="1607301"/>
                  </a:cubicBezTo>
                  <a:cubicBezTo>
                    <a:pt x="2210468" y="1615865"/>
                    <a:pt x="2198852" y="1620677"/>
                    <a:pt x="2186740" y="1620677"/>
                  </a:cubicBezTo>
                  <a:lnTo>
                    <a:pt x="45669" y="1620677"/>
                  </a:lnTo>
                  <a:cubicBezTo>
                    <a:pt x="33557" y="1620677"/>
                    <a:pt x="21941" y="1615865"/>
                    <a:pt x="13376" y="1607301"/>
                  </a:cubicBezTo>
                  <a:cubicBezTo>
                    <a:pt x="4812" y="1598736"/>
                    <a:pt x="0" y="1587120"/>
                    <a:pt x="0" y="1575008"/>
                  </a:cubicBezTo>
                  <a:lnTo>
                    <a:pt x="0" y="45669"/>
                  </a:lnTo>
                  <a:cubicBezTo>
                    <a:pt x="0" y="33557"/>
                    <a:pt x="4812" y="21941"/>
                    <a:pt x="13376" y="13376"/>
                  </a:cubicBezTo>
                  <a:cubicBezTo>
                    <a:pt x="21941" y="4812"/>
                    <a:pt x="33557" y="0"/>
                    <a:pt x="45669" y="0"/>
                  </a:cubicBezTo>
                  <a:close/>
                </a:path>
              </a:pathLst>
            </a:custGeom>
            <a:solidFill>
              <a:srgbClr val="ECE5D7"/>
            </a:solidFill>
            <a:ln w="57150" cap="rnd">
              <a:solidFill>
                <a:srgbClr val="1B62A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2232408" cy="1611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297896" flipH="1">
            <a:off x="2671982" y="2446443"/>
            <a:ext cx="1486128" cy="790570"/>
          </a:xfrm>
          <a:custGeom>
            <a:avLst/>
            <a:gdLst/>
            <a:ahLst/>
            <a:cxnLst/>
            <a:rect l="l" t="t" r="r" b="b"/>
            <a:pathLst>
              <a:path w="1486128" h="790570">
                <a:moveTo>
                  <a:pt x="1486128" y="0"/>
                </a:moveTo>
                <a:lnTo>
                  <a:pt x="0" y="0"/>
                </a:lnTo>
                <a:lnTo>
                  <a:pt x="0" y="790570"/>
                </a:lnTo>
                <a:lnTo>
                  <a:pt x="1486128" y="790570"/>
                </a:lnTo>
                <a:lnTo>
                  <a:pt x="14861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 rot="92846">
            <a:off x="1003945" y="1848721"/>
            <a:ext cx="1998632" cy="1014912"/>
            <a:chOff x="0" y="0"/>
            <a:chExt cx="616750" cy="3131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0" cy="313188"/>
            </a:xfrm>
            <a:custGeom>
              <a:avLst/>
              <a:gdLst/>
              <a:ahLst/>
              <a:cxnLst/>
              <a:rect l="l" t="t" r="r" b="b"/>
              <a:pathLst>
                <a:path w="616750" h="313188">
                  <a:moveTo>
                    <a:pt x="156594" y="0"/>
                  </a:moveTo>
                  <a:lnTo>
                    <a:pt x="460156" y="0"/>
                  </a:lnTo>
                  <a:cubicBezTo>
                    <a:pt x="501687" y="0"/>
                    <a:pt x="541518" y="16498"/>
                    <a:pt x="570885" y="45865"/>
                  </a:cubicBezTo>
                  <a:cubicBezTo>
                    <a:pt x="600252" y="75232"/>
                    <a:pt x="616750" y="115063"/>
                    <a:pt x="616750" y="156594"/>
                  </a:cubicBezTo>
                  <a:lnTo>
                    <a:pt x="616750" y="156594"/>
                  </a:lnTo>
                  <a:cubicBezTo>
                    <a:pt x="616750" y="198125"/>
                    <a:pt x="600252" y="237955"/>
                    <a:pt x="570885" y="267322"/>
                  </a:cubicBezTo>
                  <a:cubicBezTo>
                    <a:pt x="541518" y="296689"/>
                    <a:pt x="501687" y="313188"/>
                    <a:pt x="460156" y="313188"/>
                  </a:cubicBezTo>
                  <a:lnTo>
                    <a:pt x="156594" y="313188"/>
                  </a:lnTo>
                  <a:cubicBezTo>
                    <a:pt x="115063" y="313188"/>
                    <a:pt x="75232" y="296689"/>
                    <a:pt x="45865" y="267322"/>
                  </a:cubicBezTo>
                  <a:cubicBezTo>
                    <a:pt x="16498" y="237955"/>
                    <a:pt x="0" y="198125"/>
                    <a:pt x="0" y="156594"/>
                  </a:cubicBezTo>
                  <a:lnTo>
                    <a:pt x="0" y="156594"/>
                  </a:lnTo>
                  <a:cubicBezTo>
                    <a:pt x="0" y="115063"/>
                    <a:pt x="16498" y="75232"/>
                    <a:pt x="45865" y="45865"/>
                  </a:cubicBezTo>
                  <a:cubicBezTo>
                    <a:pt x="75232" y="16498"/>
                    <a:pt x="115063" y="0"/>
                    <a:pt x="156594" y="0"/>
                  </a:cubicBezTo>
                  <a:close/>
                </a:path>
              </a:pathLst>
            </a:custGeom>
            <a:solidFill>
              <a:srgbClr val="FF45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616750" cy="30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4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123300" flipH="1" flipV="1">
            <a:off x="168622" y="4182921"/>
            <a:ext cx="1486128" cy="790570"/>
          </a:xfrm>
          <a:custGeom>
            <a:avLst/>
            <a:gdLst/>
            <a:ahLst/>
            <a:cxnLst/>
            <a:rect l="l" t="t" r="r" b="b"/>
            <a:pathLst>
              <a:path w="1486128" h="790570">
                <a:moveTo>
                  <a:pt x="1486128" y="790570"/>
                </a:moveTo>
                <a:lnTo>
                  <a:pt x="0" y="790570"/>
                </a:lnTo>
                <a:lnTo>
                  <a:pt x="0" y="0"/>
                </a:lnTo>
                <a:lnTo>
                  <a:pt x="1486128" y="0"/>
                </a:lnTo>
                <a:lnTo>
                  <a:pt x="1486128" y="79057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 rot="-94751">
            <a:off x="1004211" y="4011996"/>
            <a:ext cx="1998632" cy="1014912"/>
            <a:chOff x="0" y="0"/>
            <a:chExt cx="616750" cy="3131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6750" cy="313188"/>
            </a:xfrm>
            <a:custGeom>
              <a:avLst/>
              <a:gdLst/>
              <a:ahLst/>
              <a:cxnLst/>
              <a:rect l="l" t="t" r="r" b="b"/>
              <a:pathLst>
                <a:path w="616750" h="313188">
                  <a:moveTo>
                    <a:pt x="156594" y="0"/>
                  </a:moveTo>
                  <a:lnTo>
                    <a:pt x="460156" y="0"/>
                  </a:lnTo>
                  <a:cubicBezTo>
                    <a:pt x="501687" y="0"/>
                    <a:pt x="541518" y="16498"/>
                    <a:pt x="570885" y="45865"/>
                  </a:cubicBezTo>
                  <a:cubicBezTo>
                    <a:pt x="600252" y="75232"/>
                    <a:pt x="616750" y="115063"/>
                    <a:pt x="616750" y="156594"/>
                  </a:cubicBezTo>
                  <a:lnTo>
                    <a:pt x="616750" y="156594"/>
                  </a:lnTo>
                  <a:cubicBezTo>
                    <a:pt x="616750" y="198125"/>
                    <a:pt x="600252" y="237955"/>
                    <a:pt x="570885" y="267322"/>
                  </a:cubicBezTo>
                  <a:cubicBezTo>
                    <a:pt x="541518" y="296689"/>
                    <a:pt x="501687" y="313188"/>
                    <a:pt x="460156" y="313188"/>
                  </a:cubicBezTo>
                  <a:lnTo>
                    <a:pt x="156594" y="313188"/>
                  </a:lnTo>
                  <a:cubicBezTo>
                    <a:pt x="115063" y="313188"/>
                    <a:pt x="75232" y="296689"/>
                    <a:pt x="45865" y="267322"/>
                  </a:cubicBezTo>
                  <a:cubicBezTo>
                    <a:pt x="16498" y="237955"/>
                    <a:pt x="0" y="198125"/>
                    <a:pt x="0" y="156594"/>
                  </a:cubicBezTo>
                  <a:lnTo>
                    <a:pt x="0" y="156594"/>
                  </a:lnTo>
                  <a:cubicBezTo>
                    <a:pt x="0" y="115063"/>
                    <a:pt x="16498" y="75232"/>
                    <a:pt x="45865" y="45865"/>
                  </a:cubicBezTo>
                  <a:cubicBezTo>
                    <a:pt x="75232" y="16498"/>
                    <a:pt x="115063" y="0"/>
                    <a:pt x="156594" y="0"/>
                  </a:cubicBezTo>
                  <a:close/>
                </a:path>
              </a:pathLst>
            </a:custGeom>
            <a:solidFill>
              <a:srgbClr val="FF45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616750" cy="30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4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5619836" flipH="1" flipV="1">
            <a:off x="-231077" y="1070999"/>
            <a:ext cx="1486128" cy="790570"/>
          </a:xfrm>
          <a:custGeom>
            <a:avLst/>
            <a:gdLst/>
            <a:ahLst/>
            <a:cxnLst/>
            <a:rect l="l" t="t" r="r" b="b"/>
            <a:pathLst>
              <a:path w="1486128" h="790570">
                <a:moveTo>
                  <a:pt x="1486128" y="790570"/>
                </a:moveTo>
                <a:lnTo>
                  <a:pt x="0" y="790570"/>
                </a:lnTo>
                <a:lnTo>
                  <a:pt x="0" y="0"/>
                </a:lnTo>
                <a:lnTo>
                  <a:pt x="1486128" y="0"/>
                </a:lnTo>
                <a:lnTo>
                  <a:pt x="1486128" y="79057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 rot="-122293">
            <a:off x="862502" y="191986"/>
            <a:ext cx="1998632" cy="1014912"/>
            <a:chOff x="0" y="0"/>
            <a:chExt cx="616750" cy="3131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6750" cy="313188"/>
            </a:xfrm>
            <a:custGeom>
              <a:avLst/>
              <a:gdLst/>
              <a:ahLst/>
              <a:cxnLst/>
              <a:rect l="l" t="t" r="r" b="b"/>
              <a:pathLst>
                <a:path w="616750" h="313188">
                  <a:moveTo>
                    <a:pt x="156594" y="0"/>
                  </a:moveTo>
                  <a:lnTo>
                    <a:pt x="460156" y="0"/>
                  </a:lnTo>
                  <a:cubicBezTo>
                    <a:pt x="501687" y="0"/>
                    <a:pt x="541518" y="16498"/>
                    <a:pt x="570885" y="45865"/>
                  </a:cubicBezTo>
                  <a:cubicBezTo>
                    <a:pt x="600252" y="75232"/>
                    <a:pt x="616750" y="115063"/>
                    <a:pt x="616750" y="156594"/>
                  </a:cubicBezTo>
                  <a:lnTo>
                    <a:pt x="616750" y="156594"/>
                  </a:lnTo>
                  <a:cubicBezTo>
                    <a:pt x="616750" y="198125"/>
                    <a:pt x="600252" y="237955"/>
                    <a:pt x="570885" y="267322"/>
                  </a:cubicBezTo>
                  <a:cubicBezTo>
                    <a:pt x="541518" y="296689"/>
                    <a:pt x="501687" y="313188"/>
                    <a:pt x="460156" y="313188"/>
                  </a:cubicBezTo>
                  <a:lnTo>
                    <a:pt x="156594" y="313188"/>
                  </a:lnTo>
                  <a:cubicBezTo>
                    <a:pt x="115063" y="313188"/>
                    <a:pt x="75232" y="296689"/>
                    <a:pt x="45865" y="267322"/>
                  </a:cubicBezTo>
                  <a:cubicBezTo>
                    <a:pt x="16498" y="237955"/>
                    <a:pt x="0" y="198125"/>
                    <a:pt x="0" y="156594"/>
                  </a:cubicBezTo>
                  <a:lnTo>
                    <a:pt x="0" y="156594"/>
                  </a:lnTo>
                  <a:cubicBezTo>
                    <a:pt x="0" y="115063"/>
                    <a:pt x="16498" y="75232"/>
                    <a:pt x="45865" y="45865"/>
                  </a:cubicBezTo>
                  <a:cubicBezTo>
                    <a:pt x="75232" y="16498"/>
                    <a:pt x="115063" y="0"/>
                    <a:pt x="156594" y="0"/>
                  </a:cubicBezTo>
                  <a:close/>
                </a:path>
              </a:pathLst>
            </a:custGeom>
            <a:solidFill>
              <a:srgbClr val="FF45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525"/>
              <a:ext cx="616750" cy="30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4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22625" y="7018159"/>
            <a:ext cx="2478376" cy="68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</a:pPr>
            <a:r>
              <a:rPr lang="en-US" sz="27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100+ Schools Supported</a:t>
            </a:r>
          </a:p>
        </p:txBody>
      </p:sp>
      <p:sp>
        <p:nvSpPr>
          <p:cNvPr id="18" name="Freeform 18"/>
          <p:cNvSpPr/>
          <p:nvPr/>
        </p:nvSpPr>
        <p:spPr>
          <a:xfrm rot="4793072" flipH="1">
            <a:off x="2598255" y="6322585"/>
            <a:ext cx="1486128" cy="790570"/>
          </a:xfrm>
          <a:custGeom>
            <a:avLst/>
            <a:gdLst/>
            <a:ahLst/>
            <a:cxnLst/>
            <a:rect l="l" t="t" r="r" b="b"/>
            <a:pathLst>
              <a:path w="1486128" h="790570">
                <a:moveTo>
                  <a:pt x="1486127" y="0"/>
                </a:moveTo>
                <a:lnTo>
                  <a:pt x="0" y="0"/>
                </a:lnTo>
                <a:lnTo>
                  <a:pt x="0" y="790570"/>
                </a:lnTo>
                <a:lnTo>
                  <a:pt x="1486127" y="790570"/>
                </a:lnTo>
                <a:lnTo>
                  <a:pt x="148612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 rot="54938">
            <a:off x="1060672" y="5775277"/>
            <a:ext cx="1998632" cy="1014912"/>
            <a:chOff x="0" y="0"/>
            <a:chExt cx="616750" cy="3131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16750" cy="313188"/>
            </a:xfrm>
            <a:custGeom>
              <a:avLst/>
              <a:gdLst/>
              <a:ahLst/>
              <a:cxnLst/>
              <a:rect l="l" t="t" r="r" b="b"/>
              <a:pathLst>
                <a:path w="616750" h="313188">
                  <a:moveTo>
                    <a:pt x="156594" y="0"/>
                  </a:moveTo>
                  <a:lnTo>
                    <a:pt x="460156" y="0"/>
                  </a:lnTo>
                  <a:cubicBezTo>
                    <a:pt x="501687" y="0"/>
                    <a:pt x="541518" y="16498"/>
                    <a:pt x="570885" y="45865"/>
                  </a:cubicBezTo>
                  <a:cubicBezTo>
                    <a:pt x="600252" y="75232"/>
                    <a:pt x="616750" y="115063"/>
                    <a:pt x="616750" y="156594"/>
                  </a:cubicBezTo>
                  <a:lnTo>
                    <a:pt x="616750" y="156594"/>
                  </a:lnTo>
                  <a:cubicBezTo>
                    <a:pt x="616750" y="198125"/>
                    <a:pt x="600252" y="237955"/>
                    <a:pt x="570885" y="267322"/>
                  </a:cubicBezTo>
                  <a:cubicBezTo>
                    <a:pt x="541518" y="296689"/>
                    <a:pt x="501687" y="313188"/>
                    <a:pt x="460156" y="313188"/>
                  </a:cubicBezTo>
                  <a:lnTo>
                    <a:pt x="156594" y="313188"/>
                  </a:lnTo>
                  <a:cubicBezTo>
                    <a:pt x="115063" y="313188"/>
                    <a:pt x="75232" y="296689"/>
                    <a:pt x="45865" y="267322"/>
                  </a:cubicBezTo>
                  <a:cubicBezTo>
                    <a:pt x="16498" y="237955"/>
                    <a:pt x="0" y="198125"/>
                    <a:pt x="0" y="156594"/>
                  </a:cubicBezTo>
                  <a:lnTo>
                    <a:pt x="0" y="156594"/>
                  </a:lnTo>
                  <a:cubicBezTo>
                    <a:pt x="0" y="115063"/>
                    <a:pt x="16498" y="75232"/>
                    <a:pt x="45865" y="45865"/>
                  </a:cubicBezTo>
                  <a:cubicBezTo>
                    <a:pt x="75232" y="16498"/>
                    <a:pt x="115063" y="0"/>
                    <a:pt x="156594" y="0"/>
                  </a:cubicBezTo>
                  <a:close/>
                </a:path>
              </a:pathLst>
            </a:custGeom>
            <a:solidFill>
              <a:srgbClr val="FF45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5"/>
              <a:ext cx="616750" cy="30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4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4533242" y="3677725"/>
            <a:ext cx="4437831" cy="6074211"/>
          </a:xfrm>
          <a:custGeom>
            <a:avLst/>
            <a:gdLst/>
            <a:ahLst/>
            <a:cxnLst/>
            <a:rect l="l" t="t" r="r" b="b"/>
            <a:pathLst>
              <a:path w="4437831" h="6074211">
                <a:moveTo>
                  <a:pt x="0" y="0"/>
                </a:moveTo>
                <a:lnTo>
                  <a:pt x="4437831" y="0"/>
                </a:lnTo>
                <a:lnTo>
                  <a:pt x="4437831" y="6074211"/>
                </a:lnTo>
                <a:lnTo>
                  <a:pt x="0" y="60742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27" r="-13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7543621" flipH="1" flipV="1">
            <a:off x="11725" y="8002852"/>
            <a:ext cx="1486128" cy="790570"/>
          </a:xfrm>
          <a:custGeom>
            <a:avLst/>
            <a:gdLst/>
            <a:ahLst/>
            <a:cxnLst/>
            <a:rect l="l" t="t" r="r" b="b"/>
            <a:pathLst>
              <a:path w="1486128" h="790570">
                <a:moveTo>
                  <a:pt x="1486128" y="790570"/>
                </a:moveTo>
                <a:lnTo>
                  <a:pt x="0" y="790570"/>
                </a:lnTo>
                <a:lnTo>
                  <a:pt x="0" y="0"/>
                </a:lnTo>
                <a:lnTo>
                  <a:pt x="1486128" y="0"/>
                </a:lnTo>
                <a:lnTo>
                  <a:pt x="1486128" y="79057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22293">
            <a:off x="1060672" y="8009593"/>
            <a:ext cx="1998632" cy="1014912"/>
            <a:chOff x="0" y="0"/>
            <a:chExt cx="616750" cy="31318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6750" cy="313188"/>
            </a:xfrm>
            <a:custGeom>
              <a:avLst/>
              <a:gdLst/>
              <a:ahLst/>
              <a:cxnLst/>
              <a:rect l="l" t="t" r="r" b="b"/>
              <a:pathLst>
                <a:path w="616750" h="313188">
                  <a:moveTo>
                    <a:pt x="156594" y="0"/>
                  </a:moveTo>
                  <a:lnTo>
                    <a:pt x="460156" y="0"/>
                  </a:lnTo>
                  <a:cubicBezTo>
                    <a:pt x="501687" y="0"/>
                    <a:pt x="541518" y="16498"/>
                    <a:pt x="570885" y="45865"/>
                  </a:cubicBezTo>
                  <a:cubicBezTo>
                    <a:pt x="600252" y="75232"/>
                    <a:pt x="616750" y="115063"/>
                    <a:pt x="616750" y="156594"/>
                  </a:cubicBezTo>
                  <a:lnTo>
                    <a:pt x="616750" y="156594"/>
                  </a:lnTo>
                  <a:cubicBezTo>
                    <a:pt x="616750" y="198125"/>
                    <a:pt x="600252" y="237955"/>
                    <a:pt x="570885" y="267322"/>
                  </a:cubicBezTo>
                  <a:cubicBezTo>
                    <a:pt x="541518" y="296689"/>
                    <a:pt x="501687" y="313188"/>
                    <a:pt x="460156" y="313188"/>
                  </a:cubicBezTo>
                  <a:lnTo>
                    <a:pt x="156594" y="313188"/>
                  </a:lnTo>
                  <a:cubicBezTo>
                    <a:pt x="115063" y="313188"/>
                    <a:pt x="75232" y="296689"/>
                    <a:pt x="45865" y="267322"/>
                  </a:cubicBezTo>
                  <a:cubicBezTo>
                    <a:pt x="16498" y="237955"/>
                    <a:pt x="0" y="198125"/>
                    <a:pt x="0" y="156594"/>
                  </a:cubicBezTo>
                  <a:lnTo>
                    <a:pt x="0" y="156594"/>
                  </a:lnTo>
                  <a:cubicBezTo>
                    <a:pt x="0" y="115063"/>
                    <a:pt x="16498" y="75232"/>
                    <a:pt x="45865" y="45865"/>
                  </a:cubicBezTo>
                  <a:cubicBezTo>
                    <a:pt x="75232" y="16498"/>
                    <a:pt x="115063" y="0"/>
                    <a:pt x="156594" y="0"/>
                  </a:cubicBezTo>
                  <a:close/>
                </a:path>
              </a:pathLst>
            </a:custGeom>
            <a:solidFill>
              <a:srgbClr val="FF450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9525"/>
              <a:ext cx="616750" cy="303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44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149624" y="3841737"/>
            <a:ext cx="8326075" cy="591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2" lvl="1" indent="-507361" algn="l">
              <a:lnSpc>
                <a:spcPts val="5827"/>
              </a:lnSpc>
              <a:buFont typeface="Arial"/>
              <a:buChar char="•"/>
            </a:pPr>
            <a:r>
              <a:rPr lang="en-US" sz="4699">
                <a:solidFill>
                  <a:srgbClr val="1B62AF"/>
                </a:solidFill>
                <a:latin typeface="Poppins"/>
                <a:ea typeface="Poppins"/>
                <a:cs typeface="Poppins"/>
                <a:sym typeface="Poppins"/>
              </a:rPr>
              <a:t>We deliver free composting </a:t>
            </a:r>
            <a:r>
              <a:rPr lang="en-US" sz="46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curriculum</a:t>
            </a:r>
            <a:r>
              <a:rPr lang="en-US" sz="4699">
                <a:solidFill>
                  <a:srgbClr val="1B62A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6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consulting</a:t>
            </a:r>
            <a:r>
              <a:rPr lang="en-US" sz="4699">
                <a:solidFill>
                  <a:srgbClr val="1B62AF"/>
                </a:solidFill>
                <a:latin typeface="Poppins"/>
                <a:ea typeface="Poppins"/>
                <a:cs typeface="Poppins"/>
                <a:sym typeface="Poppins"/>
              </a:rPr>
              <a:t>, and </a:t>
            </a:r>
            <a:r>
              <a:rPr lang="en-US" sz="46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kits</a:t>
            </a:r>
            <a:r>
              <a:rPr lang="en-US" sz="4699">
                <a:solidFill>
                  <a:srgbClr val="1B62A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1014722" lvl="1" indent="-507361" algn="l">
              <a:lnSpc>
                <a:spcPts val="5827"/>
              </a:lnSpc>
              <a:buFont typeface="Arial"/>
              <a:buChar char="•"/>
            </a:pPr>
            <a:r>
              <a:rPr lang="en-US" sz="4699">
                <a:solidFill>
                  <a:srgbClr val="1B62AF"/>
                </a:solidFill>
                <a:latin typeface="Poppins"/>
                <a:ea typeface="Poppins"/>
                <a:cs typeface="Poppins"/>
                <a:sym typeface="Poppins"/>
              </a:rPr>
              <a:t>Create </a:t>
            </a:r>
            <a:r>
              <a:rPr lang="en-US" sz="46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early-stage behavior change</a:t>
            </a:r>
          </a:p>
          <a:p>
            <a:pPr marL="1014722" lvl="1" indent="-507361" algn="l">
              <a:lnSpc>
                <a:spcPts val="5827"/>
              </a:lnSpc>
              <a:buFont typeface="Arial"/>
              <a:buChar char="•"/>
            </a:pPr>
            <a:r>
              <a:rPr lang="en-US" sz="46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Drive collective demand</a:t>
            </a:r>
            <a:r>
              <a:rPr lang="en-US" sz="4699">
                <a:solidFill>
                  <a:srgbClr val="1B62AF"/>
                </a:solidFill>
                <a:latin typeface="Poppins"/>
                <a:ea typeface="Poppins"/>
                <a:cs typeface="Poppins"/>
                <a:sym typeface="Poppins"/>
              </a:rPr>
              <a:t> for infrastructure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7925" y="2960782"/>
            <a:ext cx="3249437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501c3 Nonprofit Status Obtained</a:t>
            </a:r>
          </a:p>
        </p:txBody>
      </p:sp>
      <p:sp>
        <p:nvSpPr>
          <p:cNvPr id="29" name="TextBox 29"/>
          <p:cNvSpPr txBox="1"/>
          <p:nvPr/>
        </p:nvSpPr>
        <p:spPr>
          <a:xfrm rot="-118232">
            <a:off x="962646" y="423045"/>
            <a:ext cx="1801294" cy="63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3"/>
              </a:lnSpc>
            </a:pPr>
            <a:r>
              <a:rPr lang="en-US" sz="4759" b="1" spc="52">
                <a:solidFill>
                  <a:srgbClr val="FFF8EA"/>
                </a:solidFill>
                <a:latin typeface="Poppins Bold"/>
                <a:ea typeface="Poppins Bold"/>
                <a:cs typeface="Poppins Bold"/>
                <a:sym typeface="Poppins Bold"/>
              </a:rPr>
              <a:t>2021</a:t>
            </a:r>
          </a:p>
        </p:txBody>
      </p:sp>
      <p:sp>
        <p:nvSpPr>
          <p:cNvPr id="30" name="TextBox 30"/>
          <p:cNvSpPr txBox="1"/>
          <p:nvPr/>
        </p:nvSpPr>
        <p:spPr>
          <a:xfrm rot="96907">
            <a:off x="1101404" y="2081428"/>
            <a:ext cx="1801294" cy="63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3"/>
              </a:lnSpc>
              <a:spcBef>
                <a:spcPct val="0"/>
              </a:spcBef>
            </a:pPr>
            <a:r>
              <a:rPr lang="en-US" sz="4759" b="1" u="none" strike="noStrike" spc="52">
                <a:solidFill>
                  <a:srgbClr val="FFF8EA"/>
                </a:solidFill>
                <a:latin typeface="Poppins Bold"/>
                <a:ea typeface="Poppins Bold"/>
                <a:cs typeface="Poppins Bold"/>
                <a:sym typeface="Poppins Bold"/>
              </a:rPr>
              <a:t>2022</a:t>
            </a:r>
          </a:p>
        </p:txBody>
      </p:sp>
      <p:sp>
        <p:nvSpPr>
          <p:cNvPr id="31" name="TextBox 31"/>
          <p:cNvSpPr txBox="1"/>
          <p:nvPr/>
        </p:nvSpPr>
        <p:spPr>
          <a:xfrm rot="-90690">
            <a:off x="1104011" y="4244705"/>
            <a:ext cx="1801294" cy="63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3"/>
              </a:lnSpc>
              <a:spcBef>
                <a:spcPct val="0"/>
              </a:spcBef>
            </a:pPr>
            <a:r>
              <a:rPr lang="en-US" sz="4759" b="1" u="none" strike="noStrike" spc="52">
                <a:solidFill>
                  <a:srgbClr val="FFF8EA"/>
                </a:solidFill>
                <a:latin typeface="Poppins Bold"/>
                <a:ea typeface="Poppins Bold"/>
                <a:cs typeface="Poppins Bold"/>
                <a:sym typeface="Poppins Bold"/>
              </a:rPr>
              <a:t>2023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80921" y="1336241"/>
            <a:ext cx="1961793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7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Founded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7925" y="5263804"/>
            <a:ext cx="3459049" cy="406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55"/>
              </a:lnSpc>
            </a:pPr>
            <a:r>
              <a:rPr lang="en-US" sz="27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1 School Supported</a:t>
            </a:r>
          </a:p>
        </p:txBody>
      </p:sp>
      <p:sp>
        <p:nvSpPr>
          <p:cNvPr id="34" name="TextBox 34"/>
          <p:cNvSpPr txBox="1"/>
          <p:nvPr/>
        </p:nvSpPr>
        <p:spPr>
          <a:xfrm rot="58999">
            <a:off x="1158604" y="6007995"/>
            <a:ext cx="1801294" cy="63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3"/>
              </a:lnSpc>
              <a:spcBef>
                <a:spcPct val="0"/>
              </a:spcBef>
            </a:pPr>
            <a:r>
              <a:rPr lang="en-US" sz="4759" b="1" u="none" strike="noStrike" spc="52">
                <a:solidFill>
                  <a:srgbClr val="FFF8EA"/>
                </a:solidFill>
                <a:latin typeface="Poppins Bold"/>
                <a:ea typeface="Poppins Bold"/>
                <a:cs typeface="Poppins Bold"/>
                <a:sym typeface="Poppins Bold"/>
              </a:rPr>
              <a:t>2024</a:t>
            </a:r>
          </a:p>
        </p:txBody>
      </p:sp>
      <p:sp>
        <p:nvSpPr>
          <p:cNvPr id="35" name="TextBox 35"/>
          <p:cNvSpPr txBox="1"/>
          <p:nvPr/>
        </p:nvSpPr>
        <p:spPr>
          <a:xfrm rot="-118232">
            <a:off x="1160816" y="8242292"/>
            <a:ext cx="1801294" cy="635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3"/>
              </a:lnSpc>
              <a:spcBef>
                <a:spcPct val="0"/>
              </a:spcBef>
            </a:pPr>
            <a:r>
              <a:rPr lang="en-US" sz="4759" b="1" u="none" strike="noStrike" spc="52">
                <a:solidFill>
                  <a:srgbClr val="FFF8EA"/>
                </a:solidFill>
                <a:latin typeface="Poppins Bold"/>
                <a:ea typeface="Poppins Bold"/>
                <a:cs typeface="Poppins Bold"/>
                <a:sym typeface="Poppins Bold"/>
              </a:rPr>
              <a:t>2025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77925" y="9251160"/>
            <a:ext cx="3789013" cy="63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23"/>
              </a:lnSpc>
            </a:pPr>
            <a:r>
              <a:rPr lang="en-US" sz="2799" b="1">
                <a:solidFill>
                  <a:srgbClr val="1B62AF"/>
                </a:solidFill>
                <a:latin typeface="Poppins Bold"/>
                <a:ea typeface="Poppins Bold"/>
                <a:cs typeface="Poppins Bold"/>
                <a:sym typeface="Poppins Bold"/>
              </a:rPr>
              <a:t>200+ Schools Supported</a:t>
            </a:r>
          </a:p>
        </p:txBody>
      </p:sp>
      <p:sp>
        <p:nvSpPr>
          <p:cNvPr id="37" name="Freeform 37"/>
          <p:cNvSpPr/>
          <p:nvPr/>
        </p:nvSpPr>
        <p:spPr>
          <a:xfrm rot="-6519944" flipV="1">
            <a:off x="15698731" y="2507217"/>
            <a:ext cx="2200756" cy="1170729"/>
          </a:xfrm>
          <a:custGeom>
            <a:avLst/>
            <a:gdLst/>
            <a:ahLst/>
            <a:cxnLst/>
            <a:rect l="l" t="t" r="r" b="b"/>
            <a:pathLst>
              <a:path w="2200756" h="1170729">
                <a:moveTo>
                  <a:pt x="0" y="1170728"/>
                </a:moveTo>
                <a:lnTo>
                  <a:pt x="2200756" y="1170728"/>
                </a:lnTo>
                <a:lnTo>
                  <a:pt x="2200756" y="0"/>
                </a:lnTo>
                <a:lnTo>
                  <a:pt x="0" y="0"/>
                </a:lnTo>
                <a:lnTo>
                  <a:pt x="0" y="11707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4533242" y="605079"/>
            <a:ext cx="15498636" cy="327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686"/>
              </a:lnSpc>
              <a:spcBef>
                <a:spcPct val="0"/>
              </a:spcBef>
            </a:pPr>
            <a:r>
              <a:rPr lang="en-US" sz="14607" b="1" spc="-613">
                <a:solidFill>
                  <a:srgbClr val="1B62A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SCHOOLS DRIVE REAL CHANGE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61420">
            <a:off x="9499508" y="812350"/>
            <a:ext cx="8035733" cy="398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83"/>
              </a:lnSpc>
            </a:pPr>
            <a:r>
              <a:rPr lang="en-US" sz="17729" b="1" spc="-744">
                <a:solidFill>
                  <a:srgbClr val="1B62AF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>
            <a:off x="15501410" y="7651996"/>
            <a:ext cx="2465656" cy="2001213"/>
          </a:xfrm>
          <a:custGeom>
            <a:avLst/>
            <a:gdLst/>
            <a:ahLst/>
            <a:cxnLst/>
            <a:rect l="l" t="t" r="r" b="b"/>
            <a:pathLst>
              <a:path w="2465656" h="2001213">
                <a:moveTo>
                  <a:pt x="0" y="0"/>
                </a:moveTo>
                <a:lnTo>
                  <a:pt x="2465656" y="0"/>
                </a:lnTo>
                <a:lnTo>
                  <a:pt x="2465656" y="2001213"/>
                </a:lnTo>
                <a:lnTo>
                  <a:pt x="0" y="20012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7560" y="6285623"/>
            <a:ext cx="4320845" cy="3689225"/>
          </a:xfrm>
          <a:custGeom>
            <a:avLst/>
            <a:gdLst/>
            <a:ahLst/>
            <a:cxnLst/>
            <a:rect l="l" t="t" r="r" b="b"/>
            <a:pathLst>
              <a:path w="4320845" h="3689225">
                <a:moveTo>
                  <a:pt x="0" y="0"/>
                </a:moveTo>
                <a:lnTo>
                  <a:pt x="4320845" y="0"/>
                </a:lnTo>
                <a:lnTo>
                  <a:pt x="4320845" y="3689225"/>
                </a:lnTo>
                <a:lnTo>
                  <a:pt x="0" y="368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83" r="-14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7560" y="200635"/>
            <a:ext cx="4300251" cy="5834357"/>
          </a:xfrm>
          <a:custGeom>
            <a:avLst/>
            <a:gdLst/>
            <a:ahLst/>
            <a:cxnLst/>
            <a:rect l="l" t="t" r="r" b="b"/>
            <a:pathLst>
              <a:path w="4300251" h="5834357">
                <a:moveTo>
                  <a:pt x="0" y="0"/>
                </a:moveTo>
                <a:lnTo>
                  <a:pt x="4300251" y="0"/>
                </a:lnTo>
                <a:lnTo>
                  <a:pt x="4300251" y="5834357"/>
                </a:lnTo>
                <a:lnTo>
                  <a:pt x="0" y="5834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64" r="-87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54232" y="200635"/>
            <a:ext cx="5132803" cy="3900173"/>
          </a:xfrm>
          <a:custGeom>
            <a:avLst/>
            <a:gdLst/>
            <a:ahLst/>
            <a:cxnLst/>
            <a:rect l="l" t="t" r="r" b="b"/>
            <a:pathLst>
              <a:path w="5132803" h="3900173">
                <a:moveTo>
                  <a:pt x="0" y="0"/>
                </a:moveTo>
                <a:lnTo>
                  <a:pt x="5132803" y="0"/>
                </a:lnTo>
                <a:lnTo>
                  <a:pt x="5132803" y="3900172"/>
                </a:lnTo>
                <a:lnTo>
                  <a:pt x="0" y="3900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70" t="-60145" b="-7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79734" y="4312473"/>
            <a:ext cx="5107302" cy="5592738"/>
          </a:xfrm>
          <a:custGeom>
            <a:avLst/>
            <a:gdLst/>
            <a:ahLst/>
            <a:cxnLst/>
            <a:rect l="l" t="t" r="r" b="b"/>
            <a:pathLst>
              <a:path w="5107302" h="5592738">
                <a:moveTo>
                  <a:pt x="0" y="0"/>
                </a:moveTo>
                <a:lnTo>
                  <a:pt x="5107301" y="0"/>
                </a:lnTo>
                <a:lnTo>
                  <a:pt x="5107301" y="5592737"/>
                </a:lnTo>
                <a:lnTo>
                  <a:pt x="0" y="5592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430" r="-19262" b="-9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102517" y="4639665"/>
            <a:ext cx="4948301" cy="5278255"/>
          </a:xfrm>
          <a:custGeom>
            <a:avLst/>
            <a:gdLst/>
            <a:ahLst/>
            <a:cxnLst/>
            <a:rect l="l" t="t" r="r" b="b"/>
            <a:pathLst>
              <a:path w="4948301" h="5278255">
                <a:moveTo>
                  <a:pt x="0" y="0"/>
                </a:moveTo>
                <a:lnTo>
                  <a:pt x="4948301" y="0"/>
                </a:lnTo>
                <a:lnTo>
                  <a:pt x="4948301" y="5278255"/>
                </a:lnTo>
                <a:lnTo>
                  <a:pt x="0" y="5278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030" t="-11801" r="-48007" b="-2884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63692" y="4915076"/>
            <a:ext cx="2741094" cy="27410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337</Words>
  <Application>Microsoft Office PowerPoint</Application>
  <PresentationFormat>Custom</PresentationFormat>
  <Paragraphs>40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Migra Ultra-Bold</vt:lpstr>
      <vt:lpstr>Calibri</vt:lpstr>
      <vt:lpstr>Aileron Bold</vt:lpstr>
      <vt:lpstr>Poppins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Let's Go Compost_July Presentation</dc:title>
  <dc:creator>Julie Amina Jacquemin</dc:creator>
  <cp:lastModifiedBy>Julie Amina Jacquemin</cp:lastModifiedBy>
  <cp:revision>1</cp:revision>
  <dcterms:created xsi:type="dcterms:W3CDTF">2006-08-16T00:00:00Z</dcterms:created>
  <dcterms:modified xsi:type="dcterms:W3CDTF">2025-07-18T14:18:29Z</dcterms:modified>
  <dc:identifier>DAGsmBuSl4A</dc:identifier>
</cp:coreProperties>
</file>