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e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73" r:id="rId5"/>
    <p:sldId id="281" r:id="rId6"/>
    <p:sldId id="280" r:id="rId7"/>
    <p:sldId id="282" r:id="rId8"/>
    <p:sldId id="301" r:id="rId9"/>
    <p:sldId id="283" r:id="rId10"/>
    <p:sldId id="415" r:id="rId11"/>
    <p:sldId id="294" r:id="rId12"/>
    <p:sldId id="289" r:id="rId13"/>
    <p:sldId id="276" r:id="rId14"/>
    <p:sldId id="278" r:id="rId15"/>
    <p:sldId id="413" r:id="rId16"/>
    <p:sldId id="414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429397-524A-2E51-32F7-D114BE4EB2F5}" name="Angela Andrade" initials="AA" userId="S::AAndrade@conservation.org::9c903af8-4066-45d1-9026-14ef1ad2af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F4FA9-28E3-4E68-B0B0-12FCF3DE785B}" v="9" dt="2025-07-14T18:30:23.3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tte Vasseur" userId="f73cfcfd-3502-4feb-aa5b-795fb2ec0e11" providerId="ADAL" clId="{53CF4FA9-28E3-4E68-B0B0-12FCF3DE785B}"/>
    <pc:docChg chg="undo custSel addSld delSld modSld sldOrd">
      <pc:chgData name="Liette Vasseur" userId="f73cfcfd-3502-4feb-aa5b-795fb2ec0e11" providerId="ADAL" clId="{53CF4FA9-28E3-4E68-B0B0-12FCF3DE785B}" dt="2025-07-14T18:30:39.111" v="234" actId="1076"/>
      <pc:docMkLst>
        <pc:docMk/>
      </pc:docMkLst>
      <pc:sldChg chg="addSp modSp mod">
        <pc:chgData name="Liette Vasseur" userId="f73cfcfd-3502-4feb-aa5b-795fb2ec0e11" providerId="ADAL" clId="{53CF4FA9-28E3-4E68-B0B0-12FCF3DE785B}" dt="2025-07-14T18:30:39.111" v="234" actId="1076"/>
        <pc:sldMkLst>
          <pc:docMk/>
          <pc:sldMk cId="0" sldId="256"/>
        </pc:sldMkLst>
        <pc:spChg chg="mod">
          <ac:chgData name="Liette Vasseur" userId="f73cfcfd-3502-4feb-aa5b-795fb2ec0e11" providerId="ADAL" clId="{53CF4FA9-28E3-4E68-B0B0-12FCF3DE785B}" dt="2025-07-14T18:29:40.452" v="229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Liette Vasseur" userId="f73cfcfd-3502-4feb-aa5b-795fb2ec0e11" providerId="ADAL" clId="{53CF4FA9-28E3-4E68-B0B0-12FCF3DE785B}" dt="2025-07-14T18:30:34.064" v="233" actId="14100"/>
          <ac:spMkLst>
            <pc:docMk/>
            <pc:sldMk cId="0" sldId="256"/>
            <ac:spMk id="8" creationId="{00000000-0000-0000-0000-000000000000}"/>
          </ac:spMkLst>
        </pc:spChg>
        <pc:picChg chg="add mod">
          <ac:chgData name="Liette Vasseur" userId="f73cfcfd-3502-4feb-aa5b-795fb2ec0e11" providerId="ADAL" clId="{53CF4FA9-28E3-4E68-B0B0-12FCF3DE785B}" dt="2025-07-14T18:30:39.111" v="234" actId="1076"/>
          <ac:picMkLst>
            <pc:docMk/>
            <pc:sldMk cId="0" sldId="256"/>
            <ac:picMk id="11" creationId="{F8779B40-0C72-5574-ED85-F58A0BE967F9}"/>
          </ac:picMkLst>
        </pc:picChg>
      </pc:sldChg>
      <pc:sldChg chg="modSp mod">
        <pc:chgData name="Liette Vasseur" userId="f73cfcfd-3502-4feb-aa5b-795fb2ec0e11" providerId="ADAL" clId="{53CF4FA9-28E3-4E68-B0B0-12FCF3DE785B}" dt="2025-07-14T18:23:14.488" v="149" actId="113"/>
        <pc:sldMkLst>
          <pc:docMk/>
          <pc:sldMk cId="0" sldId="257"/>
        </pc:sldMkLst>
        <pc:spChg chg="mod">
          <ac:chgData name="Liette Vasseur" userId="f73cfcfd-3502-4feb-aa5b-795fb2ec0e11" providerId="ADAL" clId="{53CF4FA9-28E3-4E68-B0B0-12FCF3DE785B}" dt="2025-07-14T18:23:14.488" v="149" actId="113"/>
          <ac:spMkLst>
            <pc:docMk/>
            <pc:sldMk cId="0" sldId="257"/>
            <ac:spMk id="2" creationId="{00000000-0000-0000-0000-000000000000}"/>
          </ac:spMkLst>
        </pc:spChg>
      </pc:sldChg>
      <pc:sldChg chg="del">
        <pc:chgData name="Liette Vasseur" userId="f73cfcfd-3502-4feb-aa5b-795fb2ec0e11" providerId="ADAL" clId="{53CF4FA9-28E3-4E68-B0B0-12FCF3DE785B}" dt="2025-07-14T17:29:58.458" v="0" actId="47"/>
        <pc:sldMkLst>
          <pc:docMk/>
          <pc:sldMk cId="0" sldId="258"/>
        </pc:sldMkLst>
      </pc:sldChg>
      <pc:sldChg chg="delSp modSp mod">
        <pc:chgData name="Liette Vasseur" userId="f73cfcfd-3502-4feb-aa5b-795fb2ec0e11" providerId="ADAL" clId="{53CF4FA9-28E3-4E68-B0B0-12FCF3DE785B}" dt="2025-07-14T18:24:40.132" v="164" actId="14100"/>
        <pc:sldMkLst>
          <pc:docMk/>
          <pc:sldMk cId="0" sldId="260"/>
        </pc:sldMkLst>
        <pc:spChg chg="del mod">
          <ac:chgData name="Liette Vasseur" userId="f73cfcfd-3502-4feb-aa5b-795fb2ec0e11" providerId="ADAL" clId="{53CF4FA9-28E3-4E68-B0B0-12FCF3DE785B}" dt="2025-07-14T18:24:17.617" v="158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Liette Vasseur" userId="f73cfcfd-3502-4feb-aa5b-795fb2ec0e11" providerId="ADAL" clId="{53CF4FA9-28E3-4E68-B0B0-12FCF3DE785B}" dt="2025-07-14T18:24:36.157" v="163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Liette Vasseur" userId="f73cfcfd-3502-4feb-aa5b-795fb2ec0e11" providerId="ADAL" clId="{53CF4FA9-28E3-4E68-B0B0-12FCF3DE785B}" dt="2025-07-14T18:24:40.132" v="164" actId="14100"/>
          <ac:spMkLst>
            <pc:docMk/>
            <pc:sldMk cId="0" sldId="260"/>
            <ac:spMk id="5" creationId="{00000000-0000-0000-0000-000000000000}"/>
          </ac:spMkLst>
        </pc:spChg>
      </pc:sldChg>
      <pc:sldChg chg="del">
        <pc:chgData name="Liette Vasseur" userId="f73cfcfd-3502-4feb-aa5b-795fb2ec0e11" providerId="ADAL" clId="{53CF4FA9-28E3-4E68-B0B0-12FCF3DE785B}" dt="2025-07-14T17:30:11.067" v="1" actId="47"/>
        <pc:sldMkLst>
          <pc:docMk/>
          <pc:sldMk cId="0" sldId="268"/>
        </pc:sldMkLst>
      </pc:sldChg>
      <pc:sldChg chg="del">
        <pc:chgData name="Liette Vasseur" userId="f73cfcfd-3502-4feb-aa5b-795fb2ec0e11" providerId="ADAL" clId="{53CF4FA9-28E3-4E68-B0B0-12FCF3DE785B}" dt="2025-07-14T17:30:13.310" v="2" actId="47"/>
        <pc:sldMkLst>
          <pc:docMk/>
          <pc:sldMk cId="0" sldId="269"/>
        </pc:sldMkLst>
      </pc:sldChg>
      <pc:sldChg chg="del">
        <pc:chgData name="Liette Vasseur" userId="f73cfcfd-3502-4feb-aa5b-795fb2ec0e11" providerId="ADAL" clId="{53CF4FA9-28E3-4E68-B0B0-12FCF3DE785B}" dt="2025-07-14T17:42:40.905" v="73" actId="47"/>
        <pc:sldMkLst>
          <pc:docMk/>
          <pc:sldMk cId="124116669" sldId="270"/>
        </pc:sldMkLst>
      </pc:sldChg>
      <pc:sldChg chg="del">
        <pc:chgData name="Liette Vasseur" userId="f73cfcfd-3502-4feb-aa5b-795fb2ec0e11" providerId="ADAL" clId="{53CF4FA9-28E3-4E68-B0B0-12FCF3DE785B}" dt="2025-07-14T17:30:19.489" v="3" actId="47"/>
        <pc:sldMkLst>
          <pc:docMk/>
          <pc:sldMk cId="0" sldId="274"/>
        </pc:sldMkLst>
      </pc:sldChg>
      <pc:sldChg chg="del">
        <pc:chgData name="Liette Vasseur" userId="f73cfcfd-3502-4feb-aa5b-795fb2ec0e11" providerId="ADAL" clId="{53CF4FA9-28E3-4E68-B0B0-12FCF3DE785B}" dt="2025-07-14T17:30:49.068" v="4" actId="2696"/>
        <pc:sldMkLst>
          <pc:docMk/>
          <pc:sldMk cId="0" sldId="276"/>
        </pc:sldMkLst>
      </pc:sldChg>
      <pc:sldChg chg="add">
        <pc:chgData name="Liette Vasseur" userId="f73cfcfd-3502-4feb-aa5b-795fb2ec0e11" providerId="ADAL" clId="{53CF4FA9-28E3-4E68-B0B0-12FCF3DE785B}" dt="2025-07-14T17:30:53.249" v="5"/>
        <pc:sldMkLst>
          <pc:docMk/>
          <pc:sldMk cId="1228755399" sldId="276"/>
        </pc:sldMkLst>
      </pc:sldChg>
      <pc:sldChg chg="del">
        <pc:chgData name="Liette Vasseur" userId="f73cfcfd-3502-4feb-aa5b-795fb2ec0e11" providerId="ADAL" clId="{53CF4FA9-28E3-4E68-B0B0-12FCF3DE785B}" dt="2025-07-14T17:33:11.858" v="8" actId="2696"/>
        <pc:sldMkLst>
          <pc:docMk/>
          <pc:sldMk cId="0" sldId="278"/>
        </pc:sldMkLst>
      </pc:sldChg>
      <pc:sldChg chg="add">
        <pc:chgData name="Liette Vasseur" userId="f73cfcfd-3502-4feb-aa5b-795fb2ec0e11" providerId="ADAL" clId="{53CF4FA9-28E3-4E68-B0B0-12FCF3DE785B}" dt="2025-07-14T17:33:16.126" v="9"/>
        <pc:sldMkLst>
          <pc:docMk/>
          <pc:sldMk cId="809242360" sldId="278"/>
        </pc:sldMkLst>
      </pc:sldChg>
      <pc:sldChg chg="addSp modSp mod">
        <pc:chgData name="Liette Vasseur" userId="f73cfcfd-3502-4feb-aa5b-795fb2ec0e11" providerId="ADAL" clId="{53CF4FA9-28E3-4E68-B0B0-12FCF3DE785B}" dt="2025-07-14T18:25:27.490" v="173" actId="14100"/>
        <pc:sldMkLst>
          <pc:docMk/>
          <pc:sldMk cId="0" sldId="280"/>
        </pc:sldMkLst>
        <pc:spChg chg="add mod">
          <ac:chgData name="Liette Vasseur" userId="f73cfcfd-3502-4feb-aa5b-795fb2ec0e11" providerId="ADAL" clId="{53CF4FA9-28E3-4E68-B0B0-12FCF3DE785B}" dt="2025-07-14T18:25:27.490" v="173" actId="14100"/>
          <ac:spMkLst>
            <pc:docMk/>
            <pc:sldMk cId="0" sldId="280"/>
            <ac:spMk id="2" creationId="{6B84B7BC-6B67-7C61-E0FA-D4FE37D87E7E}"/>
          </ac:spMkLst>
        </pc:spChg>
        <pc:spChg chg="mod">
          <ac:chgData name="Liette Vasseur" userId="f73cfcfd-3502-4feb-aa5b-795fb2ec0e11" providerId="ADAL" clId="{53CF4FA9-28E3-4E68-B0B0-12FCF3DE785B}" dt="2025-07-14T17:40:19.756" v="11" actId="14100"/>
          <ac:spMkLst>
            <pc:docMk/>
            <pc:sldMk cId="0" sldId="280"/>
            <ac:spMk id="6" creationId="{00000000-0000-0000-0000-000000000000}"/>
          </ac:spMkLst>
        </pc:spChg>
        <pc:spChg chg="mod">
          <ac:chgData name="Liette Vasseur" userId="f73cfcfd-3502-4feb-aa5b-795fb2ec0e11" providerId="ADAL" clId="{53CF4FA9-28E3-4E68-B0B0-12FCF3DE785B}" dt="2025-07-14T17:40:16.060" v="10" actId="1076"/>
          <ac:spMkLst>
            <pc:docMk/>
            <pc:sldMk cId="0" sldId="280"/>
            <ac:spMk id="8" creationId="{00000000-0000-0000-0000-000000000000}"/>
          </ac:spMkLst>
        </pc:spChg>
      </pc:sldChg>
      <pc:sldChg chg="modSp mod ord">
        <pc:chgData name="Liette Vasseur" userId="f73cfcfd-3502-4feb-aa5b-795fb2ec0e11" providerId="ADAL" clId="{53CF4FA9-28E3-4E68-B0B0-12FCF3DE785B}" dt="2025-07-14T18:25:16.419" v="172" actId="14100"/>
        <pc:sldMkLst>
          <pc:docMk/>
          <pc:sldMk cId="0" sldId="281"/>
        </pc:sldMkLst>
        <pc:spChg chg="mod">
          <ac:chgData name="Liette Vasseur" userId="f73cfcfd-3502-4feb-aa5b-795fb2ec0e11" providerId="ADAL" clId="{53CF4FA9-28E3-4E68-B0B0-12FCF3DE785B}" dt="2025-07-14T18:25:16.419" v="172" actId="14100"/>
          <ac:spMkLst>
            <pc:docMk/>
            <pc:sldMk cId="0" sldId="281"/>
            <ac:spMk id="10" creationId="{00000000-0000-0000-0000-000000000000}"/>
          </ac:spMkLst>
        </pc:spChg>
      </pc:sldChg>
      <pc:sldChg chg="ord">
        <pc:chgData name="Liette Vasseur" userId="f73cfcfd-3502-4feb-aa5b-795fb2ec0e11" providerId="ADAL" clId="{53CF4FA9-28E3-4E68-B0B0-12FCF3DE785B}" dt="2025-07-14T18:29:24.322" v="220"/>
        <pc:sldMkLst>
          <pc:docMk/>
          <pc:sldMk cId="1704677874" sldId="294"/>
        </pc:sldMkLst>
      </pc:sldChg>
      <pc:sldChg chg="modSp add mod">
        <pc:chgData name="Liette Vasseur" userId="f73cfcfd-3502-4feb-aa5b-795fb2ec0e11" providerId="ADAL" clId="{53CF4FA9-28E3-4E68-B0B0-12FCF3DE785B}" dt="2025-07-14T18:15:18.779" v="91" actId="113"/>
        <pc:sldMkLst>
          <pc:docMk/>
          <pc:sldMk cId="3582849385" sldId="301"/>
        </pc:sldMkLst>
        <pc:spChg chg="mod">
          <ac:chgData name="Liette Vasseur" userId="f73cfcfd-3502-4feb-aa5b-795fb2ec0e11" providerId="ADAL" clId="{53CF4FA9-28E3-4E68-B0B0-12FCF3DE785B}" dt="2025-07-14T18:15:18.779" v="91" actId="113"/>
          <ac:spMkLst>
            <pc:docMk/>
            <pc:sldMk cId="3582849385" sldId="301"/>
            <ac:spMk id="4" creationId="{A9C59B06-FA6A-4B64-BA46-2C444825C9CE}"/>
          </ac:spMkLst>
        </pc:spChg>
      </pc:sldChg>
      <pc:sldChg chg="del">
        <pc:chgData name="Liette Vasseur" userId="f73cfcfd-3502-4feb-aa5b-795fb2ec0e11" providerId="ADAL" clId="{53CF4FA9-28E3-4E68-B0B0-12FCF3DE785B}" dt="2025-07-14T17:43:07.412" v="74" actId="2696"/>
        <pc:sldMkLst>
          <pc:docMk/>
          <pc:sldMk cId="3634783993" sldId="301"/>
        </pc:sldMkLst>
      </pc:sldChg>
      <pc:sldChg chg="del">
        <pc:chgData name="Liette Vasseur" userId="f73cfcfd-3502-4feb-aa5b-795fb2ec0e11" providerId="ADAL" clId="{53CF4FA9-28E3-4E68-B0B0-12FCF3DE785B}" dt="2025-07-14T17:45:11.807" v="76" actId="2696"/>
        <pc:sldMkLst>
          <pc:docMk/>
          <pc:sldMk cId="2937083876" sldId="413"/>
        </pc:sldMkLst>
      </pc:sldChg>
      <pc:sldChg chg="add">
        <pc:chgData name="Liette Vasseur" userId="f73cfcfd-3502-4feb-aa5b-795fb2ec0e11" providerId="ADAL" clId="{53CF4FA9-28E3-4E68-B0B0-12FCF3DE785B}" dt="2025-07-14T17:45:16.998" v="77"/>
        <pc:sldMkLst>
          <pc:docMk/>
          <pc:sldMk cId="4170565066" sldId="413"/>
        </pc:sldMkLst>
      </pc:sldChg>
      <pc:sldChg chg="add">
        <pc:chgData name="Liette Vasseur" userId="f73cfcfd-3502-4feb-aa5b-795fb2ec0e11" providerId="ADAL" clId="{53CF4FA9-28E3-4E68-B0B0-12FCF3DE785B}" dt="2025-07-14T17:45:16.998" v="77"/>
        <pc:sldMkLst>
          <pc:docMk/>
          <pc:sldMk cId="213601320" sldId="414"/>
        </pc:sldMkLst>
      </pc:sldChg>
      <pc:sldChg chg="del">
        <pc:chgData name="Liette Vasseur" userId="f73cfcfd-3502-4feb-aa5b-795fb2ec0e11" providerId="ADAL" clId="{53CF4FA9-28E3-4E68-B0B0-12FCF3DE785B}" dt="2025-07-14T17:45:11.807" v="76" actId="2696"/>
        <pc:sldMkLst>
          <pc:docMk/>
          <pc:sldMk cId="2533721757" sldId="414"/>
        </pc:sldMkLst>
      </pc:sldChg>
      <pc:sldChg chg="modSp new mod">
        <pc:chgData name="Liette Vasseur" userId="f73cfcfd-3502-4feb-aa5b-795fb2ec0e11" providerId="ADAL" clId="{53CF4FA9-28E3-4E68-B0B0-12FCF3DE785B}" dt="2025-07-14T18:29:16.401" v="218" actId="20577"/>
        <pc:sldMkLst>
          <pc:docMk/>
          <pc:sldMk cId="4182360902" sldId="415"/>
        </pc:sldMkLst>
        <pc:spChg chg="mod">
          <ac:chgData name="Liette Vasseur" userId="f73cfcfd-3502-4feb-aa5b-795fb2ec0e11" providerId="ADAL" clId="{53CF4FA9-28E3-4E68-B0B0-12FCF3DE785B}" dt="2025-07-14T18:15:53.940" v="98" actId="20577"/>
          <ac:spMkLst>
            <pc:docMk/>
            <pc:sldMk cId="4182360902" sldId="415"/>
            <ac:spMk id="2" creationId="{27FB7BE8-23F6-66CC-1553-E741230BEFF7}"/>
          </ac:spMkLst>
        </pc:spChg>
        <pc:spChg chg="mod">
          <ac:chgData name="Liette Vasseur" userId="f73cfcfd-3502-4feb-aa5b-795fb2ec0e11" providerId="ADAL" clId="{53CF4FA9-28E3-4E68-B0B0-12FCF3DE785B}" dt="2025-07-14T18:29:16.401" v="218" actId="20577"/>
          <ac:spMkLst>
            <pc:docMk/>
            <pc:sldMk cId="4182360902" sldId="415"/>
            <ac:spMk id="3" creationId="{2C427BAF-6A13-C393-B1B1-261D4CFA017A}"/>
          </ac:spMkLst>
        </pc:spChg>
      </pc:sldChg>
      <pc:sldChg chg="new del">
        <pc:chgData name="Liette Vasseur" userId="f73cfcfd-3502-4feb-aa5b-795fb2ec0e11" providerId="ADAL" clId="{53CF4FA9-28E3-4E68-B0B0-12FCF3DE785B}" dt="2025-07-14T17:47:04.334" v="80" actId="680"/>
        <pc:sldMkLst>
          <pc:docMk/>
          <pc:sldMk cId="3765943042" sldId="4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729E1-DF88-42AC-A837-7223FE22CA78}" type="datetimeFigureOut">
              <a:rPr lang="en-CA" smtClean="0"/>
              <a:t>2025-07-14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4ECE2-7612-4F0C-BB8E-35CFF9DF86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79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4ECE2-7612-4F0C-BB8E-35CFF9DF86D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02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15759B"/>
                </a:solidFill>
                <a:latin typeface="OpenSans-Light"/>
              </a:rPr>
              <a:t>While Nature-based Solutions use the power of functioning ecosystems as infrastructure to provide natural services to benefit society and the environment, nature-derived and </a:t>
            </a:r>
            <a:r>
              <a:rPr lang="en-US" sz="1800" b="0" i="0" u="none" strike="noStrike" baseline="0" dirty="0" err="1">
                <a:solidFill>
                  <a:srgbClr val="15759B"/>
                </a:solidFill>
                <a:latin typeface="OpenSans-Light"/>
              </a:rPr>
              <a:t>natureinspired</a:t>
            </a:r>
            <a:endParaRPr lang="en-US" sz="1800" b="0" i="0" u="none" strike="noStrike" baseline="0" dirty="0">
              <a:solidFill>
                <a:srgbClr val="15759B"/>
              </a:solidFill>
              <a:latin typeface="OpenSans-Ligh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15759B"/>
                </a:solidFill>
                <a:latin typeface="OpenSans-Light"/>
              </a:rPr>
              <a:t>solutions, which are also needed to achieve a low-carbon and sustainable future</a:t>
            </a:r>
            <a:r>
              <a:rPr lang="en-US" sz="1800" b="0" i="0" u="none" strike="noStrike" baseline="0">
                <a:solidFill>
                  <a:srgbClr val="15759B"/>
                </a:solidFill>
                <a:latin typeface="OpenSans-Light"/>
              </a:rPr>
              <a:t>, are </a:t>
            </a:r>
            <a:r>
              <a:rPr lang="en-CA" sz="1800" b="0" i="0" u="none" strike="noStrike" baseline="0">
                <a:solidFill>
                  <a:srgbClr val="15759B"/>
                </a:solidFill>
                <a:latin typeface="OpenSans-Light"/>
              </a:rPr>
              <a:t>different</a:t>
            </a:r>
            <a:r>
              <a:rPr lang="en-CA" sz="1800" b="0" i="0" u="none" strike="noStrike" baseline="0" dirty="0">
                <a:solidFill>
                  <a:srgbClr val="15759B"/>
                </a:solidFill>
                <a:latin typeface="OpenSans-Light"/>
              </a:rPr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4E909-2A90-4ABA-B9B0-2C6592D0F8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9912" y="775792"/>
            <a:ext cx="3932174" cy="422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4410" y="1422018"/>
            <a:ext cx="10603179" cy="4570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hyperlink" Target="https://portals.iucn.org/library/node/4619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openxmlformats.org/officeDocument/2006/relationships/image" Target="../media/image5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portals.iucn.org/library/sites/library/files/documents/2020-021-En.pdf" TargetMode="External"/><Relationship Id="rId4" Type="http://schemas.openxmlformats.org/officeDocument/2006/relationships/hyperlink" Target="https://portals.iucn.org/library/sites/library/files/documents/2020-020-E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9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6067" y="0"/>
            <a:ext cx="4117847" cy="3401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29828" y="3406140"/>
            <a:ext cx="3662172" cy="3401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69408" y="3430523"/>
            <a:ext cx="4064508" cy="3401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0342" y="1888998"/>
            <a:ext cx="4099560" cy="12204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0"/>
              </a:spcBef>
            </a:pPr>
            <a:r>
              <a:rPr sz="2800" b="0" spc="-30" dirty="0">
                <a:solidFill>
                  <a:srgbClr val="4471C4"/>
                </a:solidFill>
                <a:latin typeface="Calibri Light"/>
                <a:cs typeface="Calibri Light"/>
              </a:rPr>
              <a:t>Nature-based </a:t>
            </a:r>
            <a:r>
              <a:rPr sz="2800" b="0" spc="-15" dirty="0">
                <a:solidFill>
                  <a:srgbClr val="4471C4"/>
                </a:solidFill>
                <a:latin typeface="Calibri Light"/>
                <a:cs typeface="Calibri Light"/>
              </a:rPr>
              <a:t>Solutions:  </a:t>
            </a:r>
            <a:r>
              <a:rPr sz="2800" b="0" spc="-10" dirty="0">
                <a:solidFill>
                  <a:srgbClr val="4471C4"/>
                </a:solidFill>
                <a:latin typeface="Calibri Light"/>
                <a:cs typeface="Calibri Light"/>
              </a:rPr>
              <a:t>policy </a:t>
            </a:r>
            <a:r>
              <a:rPr sz="2800" b="0" spc="-35" dirty="0">
                <a:solidFill>
                  <a:srgbClr val="4471C4"/>
                </a:solidFill>
                <a:latin typeface="Calibri Light"/>
                <a:cs typeface="Calibri Light"/>
              </a:rPr>
              <a:t>context, </a:t>
            </a:r>
            <a:r>
              <a:rPr sz="2800" b="0" spc="-20" dirty="0">
                <a:solidFill>
                  <a:srgbClr val="4471C4"/>
                </a:solidFill>
                <a:latin typeface="Calibri Light"/>
                <a:cs typeface="Calibri Light"/>
              </a:rPr>
              <a:t>definition</a:t>
            </a:r>
            <a:r>
              <a:rPr sz="2800" b="0" spc="-155" dirty="0">
                <a:solidFill>
                  <a:srgbClr val="4471C4"/>
                </a:solidFill>
                <a:latin typeface="Calibri Light"/>
                <a:cs typeface="Calibri Light"/>
              </a:rPr>
              <a:t> </a:t>
            </a:r>
            <a:r>
              <a:rPr sz="2800" b="0" spc="-15" dirty="0">
                <a:solidFill>
                  <a:srgbClr val="4471C4"/>
                </a:solidFill>
                <a:latin typeface="Calibri Light"/>
                <a:cs typeface="Calibri Light"/>
              </a:rPr>
              <a:t>and  </a:t>
            </a:r>
            <a:r>
              <a:rPr sz="2800" b="0" spc="-30" dirty="0">
                <a:solidFill>
                  <a:srgbClr val="4471C4"/>
                </a:solidFill>
                <a:latin typeface="Calibri Light"/>
                <a:cs typeface="Calibri Light"/>
              </a:rPr>
              <a:t>implementation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242" y="3330955"/>
            <a:ext cx="5274158" cy="25928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2510"/>
              </a:lnSpc>
              <a:spcBef>
                <a:spcPts val="95"/>
              </a:spcBef>
            </a:pPr>
            <a:r>
              <a:rPr lang="en-CA" sz="2200" b="0" spc="-15" dirty="0">
                <a:solidFill>
                  <a:srgbClr val="2D75B6"/>
                </a:solidFill>
                <a:latin typeface="Calibri Light"/>
                <a:cs typeface="Calibri Light"/>
              </a:rPr>
              <a:t>Liette Vasseur</a:t>
            </a:r>
          </a:p>
          <a:p>
            <a:pPr marL="50800">
              <a:lnSpc>
                <a:spcPts val="2510"/>
              </a:lnSpc>
              <a:spcBef>
                <a:spcPts val="95"/>
              </a:spcBef>
            </a:pPr>
            <a:r>
              <a:rPr lang="en-CA" sz="2200" spc="-15" dirty="0">
                <a:solidFill>
                  <a:srgbClr val="2D75B6"/>
                </a:solidFill>
                <a:latin typeface="Calibri Light"/>
                <a:cs typeface="Calibri Light"/>
              </a:rPr>
              <a:t>UNESCO Chair on Community Sustainability </a:t>
            </a:r>
          </a:p>
          <a:p>
            <a:pPr marL="50800">
              <a:lnSpc>
                <a:spcPts val="2510"/>
              </a:lnSpc>
              <a:spcBef>
                <a:spcPts val="95"/>
              </a:spcBef>
            </a:pPr>
            <a:r>
              <a:rPr lang="en-CA" sz="2200" spc="-15" dirty="0">
                <a:solidFill>
                  <a:srgbClr val="2D75B6"/>
                </a:solidFill>
                <a:latin typeface="Calibri Light"/>
                <a:cs typeface="Calibri Light"/>
              </a:rPr>
              <a:t>Brock University</a:t>
            </a:r>
          </a:p>
          <a:p>
            <a:pPr marL="50800">
              <a:lnSpc>
                <a:spcPts val="2510"/>
              </a:lnSpc>
              <a:spcBef>
                <a:spcPts val="95"/>
              </a:spcBef>
            </a:pPr>
            <a:endParaRPr sz="2200" dirty="0">
              <a:latin typeface="Calibri Light"/>
              <a:cs typeface="Calibri Light"/>
            </a:endParaRPr>
          </a:p>
          <a:p>
            <a:pPr marL="50800">
              <a:lnSpc>
                <a:spcPts val="2510"/>
              </a:lnSpc>
            </a:pPr>
            <a:r>
              <a:rPr lang="en-CA" sz="2200" b="0" dirty="0">
                <a:solidFill>
                  <a:srgbClr val="2D75B6"/>
                </a:solidFill>
                <a:latin typeface="Calibri Light"/>
                <a:cs typeface="Calibri Light"/>
              </a:rPr>
              <a:t>Deputy-</a:t>
            </a:r>
            <a:r>
              <a:rPr lang="en-CA" sz="2200" b="0" spc="-5" dirty="0">
                <a:solidFill>
                  <a:srgbClr val="2D75B6"/>
                </a:solidFill>
                <a:latin typeface="Calibri Light"/>
                <a:cs typeface="Calibri Light"/>
              </a:rPr>
              <a:t>Chair</a:t>
            </a:r>
            <a:endParaRPr lang="en-CA" sz="2200" dirty="0">
              <a:latin typeface="Calibri Light"/>
              <a:cs typeface="Calibri Light"/>
            </a:endParaRPr>
          </a:p>
          <a:p>
            <a:pPr marL="50800">
              <a:lnSpc>
                <a:spcPts val="2510"/>
              </a:lnSpc>
            </a:pPr>
            <a:r>
              <a:rPr sz="2200" b="0" spc="-5" dirty="0">
                <a:solidFill>
                  <a:srgbClr val="2D75B6"/>
                </a:solidFill>
                <a:latin typeface="Calibri Light"/>
                <a:cs typeface="Calibri Light"/>
              </a:rPr>
              <a:t>IUCN</a:t>
            </a:r>
            <a:r>
              <a:rPr lang="en-CA" sz="2200" b="0" spc="-5" dirty="0">
                <a:solidFill>
                  <a:srgbClr val="2D75B6"/>
                </a:solidFill>
                <a:latin typeface="Calibri Light"/>
                <a:cs typeface="Calibri Light"/>
              </a:rPr>
              <a:t>-Commission on Ecosystem Management</a:t>
            </a:r>
          </a:p>
          <a:p>
            <a:pPr marL="50800">
              <a:lnSpc>
                <a:spcPts val="2510"/>
              </a:lnSpc>
            </a:pPr>
            <a:endParaRPr lang="en-CA" sz="2200" spc="-5" dirty="0">
              <a:solidFill>
                <a:srgbClr val="2D75B6"/>
              </a:solidFill>
              <a:latin typeface="Calibri Light"/>
              <a:cs typeface="Calibri Light"/>
            </a:endParaRPr>
          </a:p>
          <a:p>
            <a:pPr marL="50800">
              <a:lnSpc>
                <a:spcPts val="2510"/>
              </a:lnSpc>
            </a:pPr>
            <a:r>
              <a:rPr lang="en-CA" sz="2200" spc="-5" dirty="0">
                <a:solidFill>
                  <a:srgbClr val="2D75B6"/>
                </a:solidFill>
                <a:latin typeface="Calibri Light"/>
                <a:cs typeface="Calibri Light"/>
              </a:rPr>
              <a:t>July 24, 2025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29828" y="0"/>
            <a:ext cx="3662172" cy="3401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354" y="226903"/>
            <a:ext cx="1929627" cy="992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69408" y="3430523"/>
            <a:ext cx="4064508" cy="3401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29828" y="0"/>
            <a:ext cx="3662172" cy="3401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A close-up of logos&#10;&#10;Description automatically generated">
            <a:extLst>
              <a:ext uri="{FF2B5EF4-FFF2-40B4-BE49-F238E27FC236}">
                <a16:creationId xmlns:a16="http://schemas.microsoft.com/office/drawing/2014/main" id="{F8779B40-0C72-5574-ED85-F58A0BE96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126" y="193653"/>
            <a:ext cx="2438400" cy="10760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7BE8-23F6-66CC-1553-E741230B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10" y="465142"/>
            <a:ext cx="9644990" cy="615553"/>
          </a:xfrm>
        </p:spPr>
        <p:txBody>
          <a:bodyPr/>
          <a:lstStyle/>
          <a:p>
            <a:r>
              <a:rPr lang="en-US" sz="4000" b="0" dirty="0"/>
              <a:t>Enabling NbS implementation effectively</a:t>
            </a:r>
            <a:endParaRPr lang="en-CA" sz="40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27BAF-6A13-C393-B1B1-261D4CFA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371600"/>
            <a:ext cx="11049000" cy="51706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least 105 of the 169 SDG targets will not be reached without local and regional governments/governance.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SDGs can promote multi-level governance and partnerships with all stakeholders, including the private sector, and help engage the civil society in policy-making processes.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also need to be integrated with the ecological system: </a:t>
            </a:r>
            <a:r>
              <a:rPr lang="en-US" sz="2400" b="1" dirty="0"/>
              <a:t>social-ecological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Long-term engagement </a:t>
            </a:r>
            <a:r>
              <a:rPr lang="en-US" sz="2400" dirty="0"/>
              <a:t>and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Equity, Diversity, Inclusion: No-one left behind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Importance of Indigenous Peoples (UNDRIP)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Trust building with transparent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Co-construction: this means everyone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Innovations and transformations: adaptive governance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Sustainability lens</a:t>
            </a:r>
          </a:p>
        </p:txBody>
      </p:sp>
    </p:spTree>
    <p:extLst>
      <p:ext uri="{BB962C8B-B14F-4D97-AF65-F5344CB8AC3E}">
        <p14:creationId xmlns:p14="http://schemas.microsoft.com/office/powerpoint/2010/main" val="418236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ABAB75E1-C91C-40C9-91F0-0AB695497E9C}"/>
              </a:ext>
            </a:extLst>
          </p:cNvPr>
          <p:cNvSpPr txBox="1">
            <a:spLocks/>
          </p:cNvSpPr>
          <p:nvPr/>
        </p:nvSpPr>
        <p:spPr>
          <a:xfrm>
            <a:off x="294438" y="1231839"/>
            <a:ext cx="9299727" cy="258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Thank you for your attention!</a:t>
            </a:r>
            <a:br>
              <a:rPr lang="en-US" sz="3600" dirty="0"/>
            </a:br>
            <a:br>
              <a:rPr lang="en-US" sz="2800" dirty="0">
                <a:solidFill>
                  <a:srgbClr val="A53010"/>
                </a:solidFill>
              </a:rPr>
            </a:br>
            <a:endParaRPr lang="en-US" sz="2800" dirty="0">
              <a:solidFill>
                <a:srgbClr val="A5301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B8879-45B4-4DAE-8846-225DD75A9C7B}"/>
              </a:ext>
            </a:extLst>
          </p:cNvPr>
          <p:cNvSpPr txBox="1"/>
          <p:nvPr/>
        </p:nvSpPr>
        <p:spPr>
          <a:xfrm rot="16200000">
            <a:off x="9169180" y="5759285"/>
            <a:ext cx="21341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G. Walters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873D6-DA4A-4700-8DC7-A9A87AF1D592}"/>
              </a:ext>
            </a:extLst>
          </p:cNvPr>
          <p:cNvSpPr txBox="1"/>
          <p:nvPr/>
        </p:nvSpPr>
        <p:spPr>
          <a:xfrm rot="16200000">
            <a:off x="103437" y="5686630"/>
            <a:ext cx="21341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M. Quesada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F9BB4-C79B-4A68-84A1-F5F17FD42B30}"/>
              </a:ext>
            </a:extLst>
          </p:cNvPr>
          <p:cNvSpPr txBox="1"/>
          <p:nvPr/>
        </p:nvSpPr>
        <p:spPr>
          <a:xfrm>
            <a:off x="1297458" y="2954784"/>
            <a:ext cx="7933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Interested in become involved in IUCN/CEM work?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Type: https://www.iucn.org/get-involved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Join CEM NbS Thematic Group</a:t>
            </a:r>
            <a:endParaRPr lang="en-US" sz="2800" dirty="0">
              <a:solidFill>
                <a:srgbClr val="A5301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1DAB71-74E7-4725-87D3-8818EFDBA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7503576" y="6"/>
            <a:ext cx="2732666" cy="1866791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241EA3-28E8-4EBF-9E55-AC8230734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8" b="-1"/>
          <a:stretch/>
        </p:blipFill>
        <p:spPr>
          <a:xfrm>
            <a:off x="9794010" y="4991203"/>
            <a:ext cx="2397990" cy="1866797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2" name="Picture 21" descr="A picture containing outdoor, beach, water, sky&#10;&#10;Description automatically generated">
            <a:extLst>
              <a:ext uri="{FF2B5EF4-FFF2-40B4-BE49-F238E27FC236}">
                <a16:creationId xmlns:a16="http://schemas.microsoft.com/office/drawing/2014/main" id="{37CF8DF3-C436-4E1A-B6CD-2B3576F0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r="3095" b="-1"/>
          <a:stretch/>
        </p:blipFill>
        <p:spPr>
          <a:xfrm>
            <a:off x="7518345" y="4998887"/>
            <a:ext cx="2703127" cy="1866797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24" name="Picture 23" descr="A picture containing nature&#10;&#10;Description automatically generated">
            <a:extLst>
              <a:ext uri="{FF2B5EF4-FFF2-40B4-BE49-F238E27FC236}">
                <a16:creationId xmlns:a16="http://schemas.microsoft.com/office/drawing/2014/main" id="{F34D21A0-FD70-4E5A-9525-B59FC470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r="1" b="1"/>
          <a:stretch/>
        </p:blipFill>
        <p:spPr>
          <a:xfrm>
            <a:off x="9806458" y="6"/>
            <a:ext cx="2385542" cy="1866791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B2FEB9-32C6-40E3-9DE2-CD0989A49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" y="5519348"/>
            <a:ext cx="2383687" cy="13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7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0994" y="1029833"/>
            <a:ext cx="1319398" cy="1730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091" y="1194816"/>
            <a:ext cx="1002791" cy="1414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5702" y="4142073"/>
            <a:ext cx="1248727" cy="16948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580" y="4306823"/>
            <a:ext cx="932688" cy="1379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304" y="2935223"/>
            <a:ext cx="1854708" cy="1403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327" y="3127248"/>
            <a:ext cx="1484375" cy="10332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890269"/>
          </a:xfrm>
          <a:custGeom>
            <a:avLst/>
            <a:gdLst/>
            <a:ahLst/>
            <a:cxnLst/>
            <a:rect l="l" t="t" r="r" b="b"/>
            <a:pathLst>
              <a:path w="12192000" h="890269">
                <a:moveTo>
                  <a:pt x="0" y="890015"/>
                </a:moveTo>
                <a:lnTo>
                  <a:pt x="12192000" y="890015"/>
                </a:lnTo>
                <a:lnTo>
                  <a:pt x="12192000" y="0"/>
                </a:lnTo>
                <a:lnTo>
                  <a:pt x="0" y="0"/>
                </a:lnTo>
                <a:lnTo>
                  <a:pt x="0" y="89001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2192000" cy="890269"/>
          </a:xfrm>
          <a:custGeom>
            <a:avLst/>
            <a:gdLst/>
            <a:ahLst/>
            <a:cxnLst/>
            <a:rect l="l" t="t" r="r" b="b"/>
            <a:pathLst>
              <a:path w="12192000" h="890269">
                <a:moveTo>
                  <a:pt x="0" y="890015"/>
                </a:moveTo>
                <a:lnTo>
                  <a:pt x="12192000" y="890015"/>
                </a:lnTo>
                <a:lnTo>
                  <a:pt x="12192000" y="0"/>
                </a:lnTo>
              </a:path>
            </a:pathLst>
          </a:custGeom>
          <a:ln w="12699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0" cy="890269"/>
          </a:xfrm>
          <a:custGeom>
            <a:avLst/>
            <a:gdLst/>
            <a:ahLst/>
            <a:cxnLst/>
            <a:rect l="l" t="t" r="r" b="b"/>
            <a:pathLst>
              <a:path h="890269">
                <a:moveTo>
                  <a:pt x="0" y="0"/>
                </a:moveTo>
                <a:lnTo>
                  <a:pt x="0" y="890015"/>
                </a:lnTo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70464" y="0"/>
            <a:ext cx="1621535" cy="880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52420" y="121158"/>
            <a:ext cx="5800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0" dirty="0">
                <a:solidFill>
                  <a:srgbClr val="FFFFFF"/>
                </a:solidFill>
                <a:latin typeface="Calibri Light"/>
                <a:cs typeface="Calibri Light"/>
              </a:rPr>
              <a:t>Useful </a:t>
            </a:r>
            <a:r>
              <a:rPr sz="3600" b="0" spc="-50" dirty="0">
                <a:solidFill>
                  <a:srgbClr val="FFFFFF"/>
                </a:solidFill>
                <a:latin typeface="Calibri Light"/>
                <a:cs typeface="Calibri Light"/>
              </a:rPr>
              <a:t>references </a:t>
            </a:r>
            <a:r>
              <a:rPr sz="3600" b="0" spc="-15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3600" b="0" spc="-1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600" b="0" spc="-40" dirty="0">
                <a:solidFill>
                  <a:srgbClr val="FFFFFF"/>
                </a:solidFill>
                <a:latin typeface="Calibri Light"/>
                <a:cs typeface="Calibri Light"/>
              </a:rPr>
              <a:t>resources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0066" y="1169288"/>
            <a:ext cx="10614660" cy="47250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7600" marR="123189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Cohen-Shacham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E,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Walters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G,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Janzen C,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Maginnis S.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(eds.). 2016.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Nature-based Solutions 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to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address global societal challenges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 Gland,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Switzerland: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IUCN.  </a:t>
            </a:r>
            <a:r>
              <a:rPr sz="2000" u="heavy" spc="-5" dirty="0">
                <a:solidFill>
                  <a:srgbClr val="5B9BD4"/>
                </a:solidFill>
                <a:uFill>
                  <a:solidFill>
                    <a:srgbClr val="5B9BD4"/>
                  </a:solidFill>
                </a:uFill>
                <a:latin typeface="Calibri"/>
                <a:cs typeface="Calibri"/>
                <a:hlinkClick r:id="rId9"/>
              </a:rPr>
              <a:t>https://portals.iucn.org/library/node/46191</a:t>
            </a:r>
            <a:endParaRPr sz="2000" dirty="0">
              <a:latin typeface="Calibri"/>
              <a:cs typeface="Calibri"/>
            </a:endParaRPr>
          </a:p>
          <a:p>
            <a:pPr marL="1117600" marR="5080" algn="just">
              <a:lnSpc>
                <a:spcPct val="100000"/>
              </a:lnSpc>
              <a:spcBef>
                <a:spcPts val="680"/>
              </a:spcBef>
            </a:pP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Cohen-Shacham E,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Andrade </a:t>
            </a:r>
            <a:r>
              <a:rPr sz="1900" dirty="0">
                <a:solidFill>
                  <a:srgbClr val="001F5F"/>
                </a:solidFill>
                <a:latin typeface="Calibri"/>
                <a:cs typeface="Calibri"/>
              </a:rPr>
              <a:t>A,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Dalton </a:t>
            </a:r>
            <a:r>
              <a:rPr sz="1900" spc="-20" dirty="0">
                <a:solidFill>
                  <a:srgbClr val="001F5F"/>
                </a:solidFill>
                <a:latin typeface="Calibri"/>
                <a:cs typeface="Calibri"/>
              </a:rPr>
              <a:t>J,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Dudley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N,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Jones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M, </a:t>
            </a:r>
            <a:r>
              <a:rPr sz="1900" spc="-15" dirty="0">
                <a:solidFill>
                  <a:srgbClr val="001F5F"/>
                </a:solidFill>
                <a:latin typeface="Calibri"/>
                <a:cs typeface="Calibri"/>
              </a:rPr>
              <a:t>Kumar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C, </a:t>
            </a:r>
            <a:r>
              <a:rPr sz="1900" dirty="0">
                <a:solidFill>
                  <a:srgbClr val="001F5F"/>
                </a:solidFill>
                <a:latin typeface="Calibri"/>
                <a:cs typeface="Calibri"/>
              </a:rPr>
              <a:t>Maginnis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S, </a:t>
            </a:r>
            <a:r>
              <a:rPr sz="1900" spc="-15" dirty="0">
                <a:solidFill>
                  <a:srgbClr val="001F5F"/>
                </a:solidFill>
                <a:latin typeface="Calibri"/>
                <a:cs typeface="Calibri"/>
              </a:rPr>
              <a:t>Maynard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S,  Nelson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C, Renaud </a:t>
            </a:r>
            <a:r>
              <a:rPr sz="1900" spc="-100" dirty="0">
                <a:solidFill>
                  <a:srgbClr val="001F5F"/>
                </a:solidFill>
                <a:latin typeface="Calibri"/>
                <a:cs typeface="Calibri"/>
              </a:rPr>
              <a:t>F,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Welling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R, </a:t>
            </a:r>
            <a:r>
              <a:rPr sz="1900" spc="-20" dirty="0">
                <a:solidFill>
                  <a:srgbClr val="001F5F"/>
                </a:solidFill>
                <a:latin typeface="Calibri"/>
                <a:cs typeface="Calibri"/>
              </a:rPr>
              <a:t>Walters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G.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2019. </a:t>
            </a:r>
            <a:r>
              <a:rPr sz="1900" b="1" spc="-15" dirty="0">
                <a:solidFill>
                  <a:srgbClr val="001F5F"/>
                </a:solidFill>
                <a:latin typeface="Calibri"/>
                <a:cs typeface="Calibri"/>
              </a:rPr>
              <a:t>Core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principles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for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successfully implementing  and upscaling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Nature-based </a:t>
            </a:r>
            <a:r>
              <a:rPr sz="1900" b="1" spc="-5" dirty="0">
                <a:solidFill>
                  <a:srgbClr val="001F5F"/>
                </a:solidFill>
                <a:latin typeface="Calibri"/>
                <a:cs typeface="Calibri"/>
              </a:rPr>
              <a:t>Solutions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. </a:t>
            </a:r>
            <a:r>
              <a:rPr sz="1900" spc="-15" dirty="0">
                <a:solidFill>
                  <a:srgbClr val="001F5F"/>
                </a:solidFill>
                <a:latin typeface="Calibri"/>
                <a:cs typeface="Calibri"/>
              </a:rPr>
              <a:t>Environmental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Science and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Policy </a:t>
            </a:r>
            <a:r>
              <a:rPr sz="1900" spc="-5" dirty="0">
                <a:solidFill>
                  <a:srgbClr val="001F5F"/>
                </a:solidFill>
                <a:latin typeface="Calibri"/>
                <a:cs typeface="Calibri"/>
              </a:rPr>
              <a:t>98:</a:t>
            </a:r>
            <a:r>
              <a:rPr sz="1900" spc="2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001F5F"/>
                </a:solidFill>
                <a:latin typeface="Calibri"/>
                <a:cs typeface="Calibri"/>
              </a:rPr>
              <a:t>20-29.</a:t>
            </a:r>
            <a:endParaRPr sz="1900" dirty="0">
              <a:latin typeface="Calibri"/>
              <a:cs typeface="Calibri"/>
            </a:endParaRPr>
          </a:p>
          <a:p>
            <a:pPr marL="1122045" marR="122555" algn="just">
              <a:lnSpc>
                <a:spcPct val="100000"/>
              </a:lnSpc>
              <a:spcBef>
                <a:spcPts val="985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IUCN. 2020.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Global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Standard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for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Nature-based Solutions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user-friendly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framework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for 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verification, design and scaling up of NbS.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First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edition. Gland,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Switzerland: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IUCN.  </a:t>
            </a:r>
            <a:r>
              <a:rPr sz="2000" i="1" spc="-10" dirty="0">
                <a:solidFill>
                  <a:srgbClr val="001F5F"/>
                </a:solidFill>
                <a:latin typeface="Calibri"/>
                <a:cs typeface="Calibri"/>
              </a:rPr>
              <a:t>Available </a:t>
            </a:r>
            <a:r>
              <a:rPr sz="2000" i="1" spc="-5" dirty="0">
                <a:solidFill>
                  <a:srgbClr val="001F5F"/>
                </a:solidFill>
                <a:latin typeface="Calibri"/>
                <a:cs typeface="Calibri"/>
              </a:rPr>
              <a:t>online (En/Fr/Sp):</a:t>
            </a:r>
            <a:r>
              <a:rPr sz="2000" i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u="heavy" spc="-5" dirty="0">
                <a:solidFill>
                  <a:srgbClr val="5B9BD4"/>
                </a:solidFill>
                <a:uFill>
                  <a:solidFill>
                    <a:srgbClr val="5B9BD4"/>
                  </a:solidFill>
                </a:uFill>
                <a:latin typeface="Calibri"/>
                <a:cs typeface="Calibri"/>
              </a:rPr>
              <a:t>https://portals.iucn.org/library/node/49070</a:t>
            </a:r>
            <a:endParaRPr sz="2000" dirty="0">
              <a:latin typeface="Calibri"/>
              <a:cs typeface="Calibri"/>
            </a:endParaRPr>
          </a:p>
          <a:p>
            <a:pPr marL="1083945" marR="160655" algn="just">
              <a:lnSpc>
                <a:spcPct val="100000"/>
              </a:lnSpc>
              <a:spcBef>
                <a:spcPts val="1755"/>
              </a:spcBef>
            </a:pP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IUCN. 2020.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Guidance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for 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using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the IUCN Global </a:t>
            </a: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Standard 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for 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Nature-based Solutions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.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A 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user-friendly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framework for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verification, design and scaling up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of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Nature-based  Solutions. </a:t>
            </a:r>
            <a:r>
              <a:rPr sz="2000" spc="-15" dirty="0">
                <a:solidFill>
                  <a:srgbClr val="001F5F"/>
                </a:solidFill>
                <a:latin typeface="Calibri"/>
                <a:cs typeface="Calibri"/>
              </a:rPr>
              <a:t>First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edition. Gland,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Switzerland: IUCN. 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Available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online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(En/Fr/Sp):  </a:t>
            </a:r>
            <a:r>
              <a:rPr sz="2000" u="heavy" spc="-5" dirty="0">
                <a:solidFill>
                  <a:srgbClr val="5B9BD4"/>
                </a:solidFill>
                <a:uFill>
                  <a:solidFill>
                    <a:srgbClr val="5B9BD4"/>
                  </a:solidFill>
                </a:uFill>
                <a:latin typeface="Calibri"/>
                <a:cs typeface="Calibri"/>
              </a:rPr>
              <a:t>https://portals.iucn.org/library/node/49071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1479809"/>
            <a:ext cx="7471918" cy="49827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Embrace nature</a:t>
            </a:r>
            <a:r>
              <a:rPr sz="24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conservation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Can be implemented with </a:t>
            </a:r>
            <a:r>
              <a:rPr sz="2400" b="1" dirty="0">
                <a:latin typeface="Calibri"/>
                <a:cs typeface="Calibri"/>
              </a:rPr>
              <a:t>other </a:t>
            </a:r>
            <a:r>
              <a:rPr sz="2400" b="1" spc="-5" dirty="0">
                <a:latin typeface="Calibri"/>
                <a:cs typeface="Calibri"/>
              </a:rPr>
              <a:t>solutions </a:t>
            </a:r>
            <a:r>
              <a:rPr sz="2400" b="1" spc="-10" dirty="0">
                <a:latin typeface="Calibri"/>
                <a:cs typeface="Calibri"/>
              </a:rPr>
              <a:t>to societal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challenges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determined by </a:t>
            </a:r>
            <a:r>
              <a:rPr sz="2400" b="1" spc="-5" dirty="0">
                <a:latin typeface="Calibri"/>
                <a:cs typeface="Calibri"/>
              </a:rPr>
              <a:t>site-specific </a:t>
            </a:r>
            <a:r>
              <a:rPr sz="2400" b="1" spc="-10" dirty="0">
                <a:latin typeface="Calibri"/>
                <a:cs typeface="Calibri"/>
              </a:rPr>
              <a:t>natural </a:t>
            </a:r>
            <a:r>
              <a:rPr sz="2400" b="1" dirty="0">
                <a:latin typeface="Calibri"/>
                <a:cs typeface="Calibri"/>
              </a:rPr>
              <a:t>and </a:t>
            </a:r>
            <a:r>
              <a:rPr sz="2400" b="1" spc="-10" dirty="0">
                <a:latin typeface="Calibri"/>
                <a:cs typeface="Calibri"/>
              </a:rPr>
              <a:t>cultural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contexts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Produce </a:t>
            </a:r>
            <a:r>
              <a:rPr sz="2400" b="1" spc="-10" dirty="0">
                <a:latin typeface="Calibri"/>
                <a:cs typeface="Calibri"/>
              </a:rPr>
              <a:t>societal </a:t>
            </a:r>
            <a:r>
              <a:rPr sz="2400" b="1" spc="-5" dirty="0">
                <a:latin typeface="Calibri"/>
                <a:cs typeface="Calibri"/>
              </a:rPr>
              <a:t>benefits </a:t>
            </a:r>
            <a:r>
              <a:rPr sz="2400" spc="-5" dirty="0">
                <a:latin typeface="Calibri"/>
                <a:cs typeface="Calibri"/>
              </a:rPr>
              <a:t>in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fair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equitable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way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Maintain </a:t>
            </a:r>
            <a:r>
              <a:rPr sz="2400" b="1" spc="-5" dirty="0">
                <a:latin typeface="Calibri"/>
                <a:cs typeface="Calibri"/>
              </a:rPr>
              <a:t>biological </a:t>
            </a:r>
            <a:r>
              <a:rPr sz="2400" b="1" dirty="0">
                <a:latin typeface="Calibri"/>
                <a:cs typeface="Calibri"/>
              </a:rPr>
              <a:t>and </a:t>
            </a:r>
            <a:r>
              <a:rPr sz="2400" b="1" spc="-10" dirty="0">
                <a:latin typeface="Calibri"/>
                <a:cs typeface="Calibri"/>
              </a:rPr>
              <a:t>cultural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diversity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4471C4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applied </a:t>
            </a:r>
            <a:r>
              <a:rPr sz="2400" spc="-10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b="1" spc="-5" dirty="0">
                <a:latin typeface="Calibri"/>
                <a:cs typeface="Calibri"/>
              </a:rPr>
              <a:t>landscape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scale</a:t>
            </a:r>
            <a:endParaRPr sz="2400" dirty="0">
              <a:latin typeface="Calibri"/>
              <a:cs typeface="Calibri"/>
            </a:endParaRPr>
          </a:p>
          <a:p>
            <a:pPr marL="355600" marR="568960" indent="-342900" algn="just">
              <a:lnSpc>
                <a:spcPct val="100000"/>
              </a:lnSpc>
              <a:spcBef>
                <a:spcPts val="600"/>
              </a:spcBef>
              <a:buClr>
                <a:srgbClr val="4471C4"/>
              </a:buClr>
              <a:buAutoNum type="arabicPeriod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Recognise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address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b="1" spc="-10" dirty="0">
                <a:latin typeface="Calibri"/>
                <a:cs typeface="Calibri"/>
              </a:rPr>
              <a:t>trade-offs between immediate  economic benefits </a:t>
            </a:r>
            <a:r>
              <a:rPr sz="2400" spc="-15" dirty="0">
                <a:latin typeface="Calibri"/>
                <a:cs typeface="Calibri"/>
              </a:rPr>
              <a:t>for </a:t>
            </a:r>
            <a:r>
              <a:rPr sz="2400" spc="-5" dirty="0">
                <a:latin typeface="Calibri"/>
                <a:cs typeface="Calibri"/>
              </a:rPr>
              <a:t>development,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future production of  </a:t>
            </a:r>
            <a:r>
              <a:rPr sz="2400" spc="-15" dirty="0">
                <a:latin typeface="Calibri"/>
                <a:cs typeface="Calibri"/>
              </a:rPr>
              <a:t>ecosystems</a:t>
            </a:r>
            <a:r>
              <a:rPr sz="2400" spc="-5" dirty="0">
                <a:latin typeface="Calibri"/>
                <a:cs typeface="Calibri"/>
              </a:rPr>
              <a:t> services</a:t>
            </a:r>
            <a:endParaRPr sz="2400" dirty="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605"/>
              </a:spcBef>
              <a:buClr>
                <a:srgbClr val="4471C4"/>
              </a:buClr>
              <a:buAutoNum type="arabicPeriod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b="1" spc="-10" dirty="0">
                <a:latin typeface="Calibri"/>
                <a:cs typeface="Calibri"/>
              </a:rPr>
              <a:t>integral </a:t>
            </a:r>
            <a:r>
              <a:rPr sz="2400" b="1" dirty="0">
                <a:latin typeface="Calibri"/>
                <a:cs typeface="Calibri"/>
              </a:rPr>
              <a:t>part of the </a:t>
            </a:r>
            <a:r>
              <a:rPr sz="2400" b="1" spc="-10" dirty="0">
                <a:latin typeface="Calibri"/>
                <a:cs typeface="Calibri"/>
              </a:rPr>
              <a:t>overall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design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985" y="395417"/>
            <a:ext cx="81910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5" dirty="0">
                <a:latin typeface="Calibri Light"/>
                <a:cs typeface="Calibri Light"/>
              </a:rPr>
              <a:t>IUCN </a:t>
            </a:r>
            <a:r>
              <a:rPr sz="3200" b="0" spc="-25" dirty="0">
                <a:latin typeface="Calibri Light"/>
                <a:cs typeface="Calibri Light"/>
              </a:rPr>
              <a:t>Resolution </a:t>
            </a:r>
            <a:r>
              <a:rPr sz="3200" b="0" spc="-15" dirty="0">
                <a:latin typeface="Calibri Light"/>
                <a:cs typeface="Calibri Light"/>
              </a:rPr>
              <a:t>069 </a:t>
            </a:r>
            <a:r>
              <a:rPr sz="3200" b="0" dirty="0">
                <a:latin typeface="Calibri Light"/>
                <a:cs typeface="Calibri Light"/>
              </a:rPr>
              <a:t>– </a:t>
            </a:r>
            <a:r>
              <a:rPr sz="3200" b="0" spc="-20" dirty="0">
                <a:latin typeface="Calibri Light"/>
                <a:cs typeface="Calibri Light"/>
              </a:rPr>
              <a:t>Principles </a:t>
            </a:r>
            <a:r>
              <a:rPr sz="3200" b="0" spc="-35" dirty="0">
                <a:latin typeface="Calibri Light"/>
                <a:cs typeface="Calibri Light"/>
              </a:rPr>
              <a:t>for</a:t>
            </a:r>
            <a:r>
              <a:rPr sz="3200" b="0" spc="-385" dirty="0">
                <a:latin typeface="Calibri Light"/>
                <a:cs typeface="Calibri Light"/>
              </a:rPr>
              <a:t> </a:t>
            </a:r>
            <a:r>
              <a:rPr sz="3200" b="0" spc="-20" dirty="0">
                <a:latin typeface="Calibri Light"/>
                <a:cs typeface="Calibri Light"/>
              </a:rPr>
              <a:t>NbS</a:t>
            </a:r>
            <a:r>
              <a:rPr lang="en-US" sz="3200" b="0" spc="-20" dirty="0">
                <a:latin typeface="Calibri Light"/>
                <a:cs typeface="Calibri Light"/>
              </a:rPr>
              <a:t> (2016)</a:t>
            </a:r>
            <a:endParaRPr sz="32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2362200"/>
            <a:ext cx="4061459" cy="3044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75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345546"/>
            <a:ext cx="99094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25" dirty="0">
                <a:latin typeface="Calibri Light"/>
                <a:cs typeface="Calibri Light"/>
              </a:rPr>
              <a:t>From </a:t>
            </a:r>
            <a:r>
              <a:rPr sz="4000" b="0" spc="-15" dirty="0">
                <a:latin typeface="Calibri Light"/>
                <a:cs typeface="Calibri Light"/>
              </a:rPr>
              <a:t>NbS </a:t>
            </a:r>
            <a:r>
              <a:rPr sz="4000" b="0" spc="-25" dirty="0">
                <a:latin typeface="Calibri Light"/>
                <a:cs typeface="Calibri Light"/>
              </a:rPr>
              <a:t>definition </a:t>
            </a:r>
            <a:r>
              <a:rPr sz="4000" b="0" spc="-20" dirty="0">
                <a:latin typeface="Calibri Light"/>
                <a:cs typeface="Calibri Light"/>
              </a:rPr>
              <a:t>to Global </a:t>
            </a:r>
            <a:r>
              <a:rPr sz="4000" b="0" spc="-35" dirty="0">
                <a:latin typeface="Calibri Light"/>
                <a:cs typeface="Calibri Light"/>
              </a:rPr>
              <a:t>Standard </a:t>
            </a:r>
            <a:r>
              <a:rPr sz="4000" b="0" spc="-30" dirty="0">
                <a:latin typeface="Calibri Light"/>
                <a:cs typeface="Calibri Light"/>
              </a:rPr>
              <a:t>for</a:t>
            </a:r>
            <a:r>
              <a:rPr sz="4000" b="0" spc="-325" dirty="0">
                <a:latin typeface="Calibri Light"/>
                <a:cs typeface="Calibri Light"/>
              </a:rPr>
              <a:t> </a:t>
            </a:r>
            <a:r>
              <a:rPr sz="4000" b="0" spc="-15" dirty="0">
                <a:latin typeface="Calibri Light"/>
                <a:cs typeface="Calibri Light"/>
              </a:rPr>
              <a:t>NbS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7508" y="3070860"/>
            <a:ext cx="951230" cy="1519555"/>
          </a:xfrm>
          <a:custGeom>
            <a:avLst/>
            <a:gdLst/>
            <a:ahLst/>
            <a:cxnLst/>
            <a:rect l="l" t="t" r="r" b="b"/>
            <a:pathLst>
              <a:path w="951229" h="1519554">
                <a:moveTo>
                  <a:pt x="475488" y="0"/>
                </a:moveTo>
                <a:lnTo>
                  <a:pt x="475488" y="379856"/>
                </a:lnTo>
                <a:lnTo>
                  <a:pt x="0" y="379856"/>
                </a:lnTo>
                <a:lnTo>
                  <a:pt x="0" y="1139570"/>
                </a:lnTo>
                <a:lnTo>
                  <a:pt x="475488" y="1139570"/>
                </a:lnTo>
                <a:lnTo>
                  <a:pt x="475488" y="1519427"/>
                </a:lnTo>
                <a:lnTo>
                  <a:pt x="950976" y="759713"/>
                </a:lnTo>
                <a:lnTo>
                  <a:pt x="475488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7508" y="3070860"/>
            <a:ext cx="951230" cy="1519555"/>
          </a:xfrm>
          <a:custGeom>
            <a:avLst/>
            <a:gdLst/>
            <a:ahLst/>
            <a:cxnLst/>
            <a:rect l="l" t="t" r="r" b="b"/>
            <a:pathLst>
              <a:path w="951229" h="1519554">
                <a:moveTo>
                  <a:pt x="0" y="379856"/>
                </a:moveTo>
                <a:lnTo>
                  <a:pt x="475488" y="379856"/>
                </a:lnTo>
                <a:lnTo>
                  <a:pt x="475488" y="0"/>
                </a:lnTo>
                <a:lnTo>
                  <a:pt x="950976" y="759713"/>
                </a:lnTo>
                <a:lnTo>
                  <a:pt x="475488" y="1519427"/>
                </a:lnTo>
                <a:lnTo>
                  <a:pt x="475488" y="1139570"/>
                </a:lnTo>
                <a:lnTo>
                  <a:pt x="0" y="1139570"/>
                </a:lnTo>
                <a:lnTo>
                  <a:pt x="0" y="379856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38486" y="2345244"/>
            <a:ext cx="4747375" cy="3455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97040" y="2503932"/>
            <a:ext cx="4250436" cy="2958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7204" y="1535821"/>
            <a:ext cx="3020926" cy="4060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5880" y="1694688"/>
            <a:ext cx="2523744" cy="3563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5005" y="1176604"/>
            <a:ext cx="46697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17A3CA"/>
                </a:solidFill>
                <a:latin typeface="Calibri"/>
                <a:cs typeface="Calibri"/>
              </a:rPr>
              <a:t>Definitional </a:t>
            </a:r>
            <a:r>
              <a:rPr sz="2400" b="1" dirty="0">
                <a:solidFill>
                  <a:srgbClr val="17A3CA"/>
                </a:solidFill>
                <a:latin typeface="Calibri"/>
                <a:cs typeface="Calibri"/>
              </a:rPr>
              <a:t>/ </a:t>
            </a:r>
            <a:r>
              <a:rPr sz="2400" b="1" spc="-5" dirty="0">
                <a:solidFill>
                  <a:srgbClr val="17A3CA"/>
                </a:solidFill>
                <a:latin typeface="Calibri"/>
                <a:cs typeface="Calibri"/>
              </a:rPr>
              <a:t>Conceptual</a:t>
            </a:r>
            <a:r>
              <a:rPr sz="2400" b="1" spc="-55" dirty="0">
                <a:solidFill>
                  <a:srgbClr val="17A3CA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7A3CA"/>
                </a:solidFill>
                <a:latin typeface="Calibri"/>
                <a:cs typeface="Calibri"/>
              </a:rPr>
              <a:t>framework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0073" y="1927097"/>
            <a:ext cx="2992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2D75B6"/>
                </a:solidFill>
                <a:latin typeface="Calibri"/>
                <a:cs typeface="Calibri"/>
              </a:rPr>
              <a:t>Operational</a:t>
            </a:r>
            <a:r>
              <a:rPr sz="2400" b="1" spc="-7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2D75B6"/>
                </a:solidFill>
                <a:latin typeface="Calibri"/>
                <a:cs typeface="Calibri"/>
              </a:rPr>
              <a:t>framework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105" y="6184493"/>
            <a:ext cx="36061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7A3CA"/>
                </a:solidFill>
                <a:latin typeface="Calibri"/>
                <a:cs typeface="Calibri"/>
              </a:rPr>
              <a:t>NbS </a:t>
            </a:r>
            <a:r>
              <a:rPr sz="2000" b="1" spc="-5" dirty="0">
                <a:solidFill>
                  <a:srgbClr val="17A3CA"/>
                </a:solidFill>
                <a:latin typeface="Calibri"/>
                <a:cs typeface="Calibri"/>
              </a:rPr>
              <a:t>definition </a:t>
            </a:r>
            <a:r>
              <a:rPr sz="1800" b="1" dirty="0">
                <a:solidFill>
                  <a:srgbClr val="17A3CA"/>
                </a:solidFill>
                <a:latin typeface="Calibri"/>
                <a:cs typeface="Calibri"/>
              </a:rPr>
              <a:t>&amp; </a:t>
            </a:r>
            <a:r>
              <a:rPr sz="2000" b="1" dirty="0">
                <a:solidFill>
                  <a:srgbClr val="17A3CA"/>
                </a:solidFill>
                <a:latin typeface="Calibri"/>
                <a:cs typeface="Calibri"/>
              </a:rPr>
              <a:t>8 NbS</a:t>
            </a:r>
            <a:r>
              <a:rPr sz="2000" b="1" spc="-80" dirty="0">
                <a:solidFill>
                  <a:srgbClr val="17A3C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7A3CA"/>
                </a:solidFill>
                <a:latin typeface="Calibri"/>
                <a:cs typeface="Calibri"/>
              </a:rPr>
              <a:t>principles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0916" y="5663285"/>
            <a:ext cx="44570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Global Standard: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8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criteria 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&amp;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28</a:t>
            </a:r>
            <a:r>
              <a:rPr sz="20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indicators</a:t>
            </a:r>
            <a:r>
              <a:rPr lang="en-US" sz="2000" b="1" spc="-10" dirty="0">
                <a:solidFill>
                  <a:srgbClr val="006FC0"/>
                </a:solidFill>
                <a:latin typeface="Calibri"/>
                <a:cs typeface="Calibri"/>
              </a:rPr>
              <a:t> (2020)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0287" y="5442203"/>
            <a:ext cx="3624072" cy="6659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5525" y="5437441"/>
            <a:ext cx="3634104" cy="675640"/>
          </a:xfrm>
          <a:custGeom>
            <a:avLst/>
            <a:gdLst/>
            <a:ahLst/>
            <a:cxnLst/>
            <a:rect l="l" t="t" r="r" b="b"/>
            <a:pathLst>
              <a:path w="3634104" h="675639">
                <a:moveTo>
                  <a:pt x="0" y="675513"/>
                </a:moveTo>
                <a:lnTo>
                  <a:pt x="3633597" y="675513"/>
                </a:lnTo>
                <a:lnTo>
                  <a:pt x="3633597" y="0"/>
                </a:lnTo>
                <a:lnTo>
                  <a:pt x="0" y="0"/>
                </a:lnTo>
                <a:lnTo>
                  <a:pt x="0" y="675513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24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F698-32E2-FCB0-DA5F-99D2ABE5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3" y="536616"/>
            <a:ext cx="10890197" cy="615553"/>
          </a:xfrm>
        </p:spPr>
        <p:txBody>
          <a:bodyPr/>
          <a:lstStyle/>
          <a:p>
            <a:r>
              <a:rPr lang="en-CA" sz="4000" b="0" dirty="0"/>
              <a:t>NbS in urban centres: Copenhagen, Denmark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14E9B-A6D5-EA66-973B-766557A2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52332"/>
            <a:ext cx="4724399" cy="480314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Understanding first the issue: Flooding, human wellbeing,  water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Population participation and co-creation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Options: planting trees and shrubs along riverbanks and shorelines to reduce erosion and sedimentation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Restoration of degraded lands and waters to enhance and sustain terrestrial and aquatic habitats and improve </a:t>
            </a:r>
            <a:r>
              <a:rPr lang="en-US" sz="2400" dirty="0" err="1"/>
              <a:t>neighbourhood</a:t>
            </a:r>
            <a:r>
              <a:rPr lang="en-US" sz="2400" dirty="0"/>
              <a:t> aesthetics, access to nature, and human wellbeing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C71FA-17CA-1B15-BD5D-E44F6AE09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45258"/>
            <a:ext cx="6705599" cy="4804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A32DA-3606-B833-F6D5-5E5ABB4994BB}"/>
              </a:ext>
            </a:extLst>
          </p:cNvPr>
          <p:cNvSpPr txBox="1"/>
          <p:nvPr/>
        </p:nvSpPr>
        <p:spPr>
          <a:xfrm>
            <a:off x="5334000" y="635547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Gómez Martín et al. 2020. </a:t>
            </a:r>
            <a:r>
              <a:rPr lang="en-CA"/>
              <a:t>STOTEN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056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561D-DDCC-6537-5941-D91D4AAE8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511965"/>
            <a:ext cx="6208552" cy="615553"/>
          </a:xfrm>
        </p:spPr>
        <p:txBody>
          <a:bodyPr/>
          <a:lstStyle/>
          <a:p>
            <a:r>
              <a:rPr lang="en-CA" sz="4000" dirty="0"/>
              <a:t>Living shorelines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14E3-6A89-DDE8-C888-1CCB44E14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272387"/>
            <a:ext cx="8265952" cy="1723549"/>
          </a:xfrm>
        </p:spPr>
        <p:txBody>
          <a:bodyPr/>
          <a:lstStyle/>
          <a:p>
            <a:r>
              <a:rPr lang="en-CA" sz="2800" dirty="0"/>
              <a:t>Mainly green infrastructure, sometimes with grey infrastructure</a:t>
            </a:r>
          </a:p>
          <a:p>
            <a:r>
              <a:rPr lang="en-CA" sz="2800" dirty="0"/>
              <a:t>Can be coastal</a:t>
            </a:r>
          </a:p>
          <a:p>
            <a:r>
              <a:rPr lang="en-CA" sz="2800" dirty="0"/>
              <a:t>Dewberry's </a:t>
            </a:r>
            <a:r>
              <a:rPr lang="en-CA" sz="2800"/>
              <a:t>Virginia Beach</a:t>
            </a:r>
            <a:endParaRPr lang="en-CA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EF716-1933-38BB-6B96-B4D5A141D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9" b="9082"/>
          <a:stretch/>
        </p:blipFill>
        <p:spPr bwMode="auto">
          <a:xfrm>
            <a:off x="6858000" y="3397270"/>
            <a:ext cx="5334000" cy="3405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CD6F6-1060-6890-AB5B-FDBFAE8A3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7" y="3748870"/>
            <a:ext cx="6000202" cy="270228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FB103-3211-0DD8-41C0-91CA86161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414"/>
            <a:ext cx="2507330" cy="377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0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5688" y="364305"/>
            <a:ext cx="9772912" cy="446276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803525" marR="5080" indent="-2791460">
              <a:lnSpc>
                <a:spcPts val="3020"/>
              </a:lnSpc>
              <a:spcBef>
                <a:spcPts val="480"/>
              </a:spcBef>
            </a:pPr>
            <a:r>
              <a:rPr sz="2800" b="0" spc="-40" dirty="0"/>
              <a:t>Two </a:t>
            </a:r>
            <a:r>
              <a:rPr sz="2800" b="0" spc="-10" dirty="0"/>
              <a:t>Complementary Concepts </a:t>
            </a:r>
            <a:r>
              <a:rPr sz="2800" b="0" spc="-15" dirty="0"/>
              <a:t>towards </a:t>
            </a:r>
            <a:r>
              <a:rPr sz="2800" b="0" spc="-10" dirty="0"/>
              <a:t>Sustainable  </a:t>
            </a:r>
            <a:r>
              <a:rPr sz="2800" b="0" spc="-15" dirty="0"/>
              <a:t>Development</a:t>
            </a:r>
            <a:endParaRPr sz="2800" b="0" dirty="0"/>
          </a:p>
        </p:txBody>
      </p:sp>
      <p:sp>
        <p:nvSpPr>
          <p:cNvPr id="3" name="object 3"/>
          <p:cNvSpPr txBox="1"/>
          <p:nvPr/>
        </p:nvSpPr>
        <p:spPr>
          <a:xfrm>
            <a:off x="408431" y="1563216"/>
            <a:ext cx="4509770" cy="1476943"/>
          </a:xfrm>
          <a:prstGeom prst="rect">
            <a:avLst/>
          </a:prstGeom>
          <a:ln w="9525">
            <a:solidFill>
              <a:srgbClr val="2E5496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172085" marR="165100" algn="ctr">
              <a:lnSpc>
                <a:spcPct val="91400"/>
              </a:lnSpc>
              <a:spcBef>
                <a:spcPts val="160"/>
              </a:spcBef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ecosystem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approach </a:t>
            </a:r>
            <a:r>
              <a:rPr sz="2000" spc="-5" dirty="0">
                <a:latin typeface="Calibri"/>
                <a:cs typeface="Calibri"/>
              </a:rPr>
              <a:t>is 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strategy  for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integrated management </a:t>
            </a:r>
            <a:r>
              <a:rPr sz="2000" spc="-5" dirty="0">
                <a:latin typeface="Calibri"/>
                <a:cs typeface="Calibri"/>
              </a:rPr>
              <a:t>of land, </a:t>
            </a:r>
            <a:r>
              <a:rPr sz="2000" spc="-10" dirty="0">
                <a:latin typeface="Calibri"/>
                <a:cs typeface="Calibri"/>
              </a:rPr>
              <a:t>water </a:t>
            </a:r>
            <a:r>
              <a:rPr sz="2000" spc="-5" dirty="0">
                <a:latin typeface="Calibri"/>
                <a:cs typeface="Calibri"/>
              </a:rPr>
              <a:t>and  living </a:t>
            </a:r>
            <a:r>
              <a:rPr sz="2000" spc="-10" dirty="0">
                <a:latin typeface="Calibri"/>
                <a:cs typeface="Calibri"/>
              </a:rPr>
              <a:t>resources that </a:t>
            </a:r>
            <a:r>
              <a:rPr sz="2000" spc="-15" dirty="0">
                <a:latin typeface="Calibri"/>
                <a:cs typeface="Calibri"/>
              </a:rPr>
              <a:t>promotes </a:t>
            </a:r>
            <a:r>
              <a:rPr sz="2000" spc="-10" dirty="0">
                <a:latin typeface="Calibri"/>
                <a:cs typeface="Calibri"/>
              </a:rPr>
              <a:t>conservation </a:t>
            </a:r>
            <a:r>
              <a:rPr sz="2000" spc="-5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sustainable use </a:t>
            </a:r>
            <a:r>
              <a:rPr sz="2000" spc="-5" dirty="0">
                <a:latin typeface="Calibri"/>
                <a:cs typeface="Calibri"/>
              </a:rPr>
              <a:t>in an equitable </a:t>
            </a:r>
            <a:r>
              <a:rPr sz="2000" spc="-45" dirty="0">
                <a:latin typeface="Calibri"/>
                <a:cs typeface="Calibri"/>
              </a:rPr>
              <a:t>way.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CBD</a:t>
            </a:r>
            <a:r>
              <a:rPr sz="2000" spc="-2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2000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0673" y="1196517"/>
            <a:ext cx="5531307" cy="1933222"/>
          </a:xfrm>
          <a:prstGeom prst="rect">
            <a:avLst/>
          </a:prstGeom>
          <a:ln w="9525">
            <a:solidFill>
              <a:srgbClr val="2E5496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172720" marR="167640" indent="3175" algn="ctr">
              <a:lnSpc>
                <a:spcPct val="100499"/>
              </a:lnSpc>
              <a:spcBef>
                <a:spcPts val="195"/>
              </a:spcBef>
              <a:tabLst>
                <a:tab pos="3282950" algn="l"/>
              </a:tabLs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Nature-based</a:t>
            </a:r>
            <a:r>
              <a:rPr sz="24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Solutions</a:t>
            </a:r>
            <a:r>
              <a:rPr lang="en-US"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are </a:t>
            </a:r>
            <a:r>
              <a:rPr sz="2000" spc="-5" dirty="0">
                <a:latin typeface="Calibri"/>
                <a:cs typeface="Calibri"/>
              </a:rPr>
              <a:t>actions </a:t>
            </a:r>
            <a:r>
              <a:rPr sz="2000" spc="-10" dirty="0">
                <a:latin typeface="Calibri"/>
                <a:cs typeface="Calibri"/>
              </a:rPr>
              <a:t>to  protect, sustainably </a:t>
            </a:r>
            <a:r>
              <a:rPr sz="2000" spc="-5" dirty="0">
                <a:latin typeface="Calibri"/>
                <a:cs typeface="Calibri"/>
              </a:rPr>
              <a:t>manage, and </a:t>
            </a:r>
            <a:r>
              <a:rPr sz="2000" spc="-20" dirty="0">
                <a:latin typeface="Calibri"/>
                <a:cs typeface="Calibri"/>
              </a:rPr>
              <a:t>restore </a:t>
            </a:r>
            <a:r>
              <a:rPr sz="2000" spc="-15" dirty="0">
                <a:latin typeface="Calibri"/>
                <a:cs typeface="Calibri"/>
              </a:rPr>
              <a:t>natural </a:t>
            </a:r>
            <a:r>
              <a:rPr sz="2000" spc="-10" dirty="0">
                <a:latin typeface="Calibri"/>
                <a:cs typeface="Calibri"/>
              </a:rPr>
              <a:t>or  </a:t>
            </a:r>
            <a:r>
              <a:rPr sz="2000" spc="-5" dirty="0">
                <a:latin typeface="Calibri"/>
                <a:cs typeface="Calibri"/>
              </a:rPr>
              <a:t>modified </a:t>
            </a:r>
            <a:r>
              <a:rPr sz="2000" spc="-15" dirty="0">
                <a:latin typeface="Calibri"/>
                <a:cs typeface="Calibri"/>
              </a:rPr>
              <a:t>ecosystems, </a:t>
            </a:r>
            <a:r>
              <a:rPr sz="2000" spc="-5" dirty="0">
                <a:latin typeface="Calibri"/>
                <a:cs typeface="Calibri"/>
              </a:rPr>
              <a:t>which </a:t>
            </a:r>
            <a:r>
              <a:rPr sz="2000" spc="-10" dirty="0">
                <a:latin typeface="Calibri"/>
                <a:cs typeface="Calibri"/>
              </a:rPr>
              <a:t>address societal </a:t>
            </a:r>
            <a:r>
              <a:rPr sz="2000" spc="-5" dirty="0">
                <a:latin typeface="Calibri"/>
                <a:cs typeface="Calibri"/>
              </a:rPr>
              <a:t>challenges  </a:t>
            </a:r>
            <a:r>
              <a:rPr sz="2000" spc="-10" dirty="0">
                <a:latin typeface="Calibri"/>
                <a:cs typeface="Calibri"/>
              </a:rPr>
              <a:t>effectively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5" dirty="0">
                <a:latin typeface="Calibri"/>
                <a:cs typeface="Calibri"/>
              </a:rPr>
              <a:t>adaptively, </a:t>
            </a:r>
            <a:r>
              <a:rPr sz="2000" spc="-5" dirty="0">
                <a:latin typeface="Calibri"/>
                <a:cs typeface="Calibri"/>
              </a:rPr>
              <a:t>simultaneously </a:t>
            </a:r>
            <a:r>
              <a:rPr sz="2000" spc="-10" dirty="0">
                <a:latin typeface="Calibri"/>
                <a:cs typeface="Calibri"/>
              </a:rPr>
              <a:t>providing  human </a:t>
            </a:r>
            <a:r>
              <a:rPr sz="2000" spc="-5" dirty="0">
                <a:latin typeface="Calibri"/>
                <a:cs typeface="Calibri"/>
              </a:rPr>
              <a:t>well-being and </a:t>
            </a:r>
            <a:r>
              <a:rPr sz="2000" spc="-10" dirty="0">
                <a:latin typeface="Calibri"/>
                <a:cs typeface="Calibri"/>
              </a:rPr>
              <a:t>biodiversity benefits (IUCN,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2016).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595" y="3899634"/>
            <a:ext cx="4749442" cy="19813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350" algn="ctr">
              <a:lnSpc>
                <a:spcPct val="100400"/>
              </a:lnSpc>
              <a:spcBef>
                <a:spcPts val="90"/>
              </a:spcBef>
              <a:tabLst>
                <a:tab pos="4168775" algn="l"/>
              </a:tabLs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Ecosystem-based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Approaches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to 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Climate Change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Adaptation</a:t>
            </a:r>
            <a:r>
              <a:rPr sz="24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spc="4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EbA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r>
              <a:rPr sz="2000" spc="-5" dirty="0">
                <a:latin typeface="Calibri"/>
                <a:cs typeface="Calibri"/>
              </a:rPr>
              <a:t>is  the </a:t>
            </a:r>
            <a:r>
              <a:rPr sz="2000" spc="-10" dirty="0">
                <a:latin typeface="Calibri"/>
                <a:cs typeface="Calibri"/>
              </a:rPr>
              <a:t>use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biodiversity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5" dirty="0">
                <a:latin typeface="Calibri"/>
                <a:cs typeface="Calibri"/>
              </a:rPr>
              <a:t>ecosystem </a:t>
            </a:r>
            <a:r>
              <a:rPr sz="2000" spc="-5" dirty="0">
                <a:latin typeface="Calibri"/>
                <a:cs typeface="Calibri"/>
              </a:rPr>
              <a:t>services as part  of an </a:t>
            </a:r>
            <a:r>
              <a:rPr sz="2000" spc="-15" dirty="0">
                <a:latin typeface="Calibri"/>
                <a:cs typeface="Calibri"/>
              </a:rPr>
              <a:t>overall </a:t>
            </a:r>
            <a:r>
              <a:rPr sz="2000" spc="-10" dirty="0">
                <a:latin typeface="Calibri"/>
                <a:cs typeface="Calibri"/>
              </a:rPr>
              <a:t>adaptation </a:t>
            </a:r>
            <a:r>
              <a:rPr sz="2000" spc="-15" dirty="0">
                <a:latin typeface="Calibri"/>
                <a:cs typeface="Calibri"/>
              </a:rPr>
              <a:t>strategy </a:t>
            </a:r>
            <a:r>
              <a:rPr sz="2000" spc="-10" dirty="0">
                <a:latin typeface="Calibri"/>
                <a:cs typeface="Calibri"/>
              </a:rPr>
              <a:t>to help </a:t>
            </a:r>
            <a:r>
              <a:rPr sz="2000" spc="-5" dirty="0">
                <a:latin typeface="Calibri"/>
                <a:cs typeface="Calibri"/>
              </a:rPr>
              <a:t>people </a:t>
            </a:r>
            <a:r>
              <a:rPr sz="2000" spc="-10" dirty="0">
                <a:latin typeface="Calibri"/>
                <a:cs typeface="Calibri"/>
              </a:rPr>
              <a:t>to  </a:t>
            </a:r>
            <a:r>
              <a:rPr sz="2000" spc="-5" dirty="0">
                <a:latin typeface="Calibri"/>
                <a:cs typeface="Calibri"/>
              </a:rPr>
              <a:t>adapt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adverse </a:t>
            </a:r>
            <a:r>
              <a:rPr sz="2000" spc="-15" dirty="0">
                <a:latin typeface="Calibri"/>
                <a:cs typeface="Calibri"/>
              </a:rPr>
              <a:t>effects </a:t>
            </a:r>
            <a:r>
              <a:rPr sz="2000" spc="-5" dirty="0">
                <a:latin typeface="Calibri"/>
                <a:cs typeface="Calibri"/>
              </a:rPr>
              <a:t>of climate change </a:t>
            </a:r>
            <a:r>
              <a:rPr sz="2000" spc="-20" dirty="0">
                <a:latin typeface="Calibri"/>
                <a:cs typeface="Calibri"/>
              </a:rPr>
              <a:t>(CBD,  </a:t>
            </a:r>
            <a:r>
              <a:rPr sz="2000" spc="-10" dirty="0">
                <a:latin typeface="Calibri"/>
                <a:cs typeface="Calibri"/>
              </a:rPr>
              <a:t>2009 </a:t>
            </a:r>
            <a:r>
              <a:rPr sz="2000" spc="-5" dirty="0">
                <a:latin typeface="Calibri"/>
                <a:cs typeface="Calibri"/>
              </a:rPr>
              <a:t>&amp;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2010).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9161" y="268956"/>
            <a:ext cx="1072368" cy="487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3320" y="68376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215" y="0"/>
                </a:moveTo>
                <a:lnTo>
                  <a:pt x="5537" y="0"/>
                </a:lnTo>
                <a:lnTo>
                  <a:pt x="0" y="5461"/>
                </a:lnTo>
                <a:lnTo>
                  <a:pt x="0" y="19177"/>
                </a:lnTo>
                <a:lnTo>
                  <a:pt x="5537" y="24765"/>
                </a:lnTo>
                <a:lnTo>
                  <a:pt x="19215" y="24765"/>
                </a:lnTo>
                <a:lnTo>
                  <a:pt x="24752" y="19177"/>
                </a:lnTo>
                <a:lnTo>
                  <a:pt x="24752" y="5461"/>
                </a:lnTo>
                <a:lnTo>
                  <a:pt x="19215" y="0"/>
                </a:lnTo>
                <a:close/>
              </a:path>
            </a:pathLst>
          </a:custGeom>
          <a:solidFill>
            <a:srgbClr val="E712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67904" y="4948301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765" y="0"/>
                </a:moveTo>
                <a:lnTo>
                  <a:pt x="15162" y="1958"/>
                </a:lnTo>
                <a:lnTo>
                  <a:pt x="7286" y="7286"/>
                </a:lnTo>
                <a:lnTo>
                  <a:pt x="1958" y="15162"/>
                </a:lnTo>
                <a:lnTo>
                  <a:pt x="0" y="24765"/>
                </a:lnTo>
                <a:lnTo>
                  <a:pt x="1958" y="34420"/>
                </a:lnTo>
                <a:lnTo>
                  <a:pt x="7286" y="42291"/>
                </a:lnTo>
                <a:lnTo>
                  <a:pt x="15162" y="47589"/>
                </a:lnTo>
                <a:lnTo>
                  <a:pt x="24765" y="49530"/>
                </a:lnTo>
                <a:lnTo>
                  <a:pt x="34420" y="47589"/>
                </a:lnTo>
                <a:lnTo>
                  <a:pt x="42291" y="42291"/>
                </a:lnTo>
                <a:lnTo>
                  <a:pt x="47589" y="34420"/>
                </a:lnTo>
                <a:lnTo>
                  <a:pt x="49529" y="24765"/>
                </a:lnTo>
                <a:lnTo>
                  <a:pt x="47589" y="15162"/>
                </a:lnTo>
                <a:lnTo>
                  <a:pt x="42290" y="7286"/>
                </a:lnTo>
                <a:lnTo>
                  <a:pt x="34420" y="1958"/>
                </a:lnTo>
                <a:lnTo>
                  <a:pt x="24765" y="0"/>
                </a:lnTo>
                <a:close/>
              </a:path>
            </a:pathLst>
          </a:custGeom>
          <a:solidFill>
            <a:srgbClr val="E712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35495" y="3272027"/>
            <a:ext cx="3953255" cy="3585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12135" y="3044951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484631" y="736092"/>
                </a:moveTo>
                <a:lnTo>
                  <a:pt x="0" y="736092"/>
                </a:lnTo>
                <a:lnTo>
                  <a:pt x="242315" y="978408"/>
                </a:lnTo>
                <a:lnTo>
                  <a:pt x="484631" y="736092"/>
                </a:lnTo>
                <a:close/>
              </a:path>
              <a:path w="485139" h="978535">
                <a:moveTo>
                  <a:pt x="363474" y="0"/>
                </a:moveTo>
                <a:lnTo>
                  <a:pt x="121157" y="0"/>
                </a:lnTo>
                <a:lnTo>
                  <a:pt x="121157" y="736092"/>
                </a:lnTo>
                <a:lnTo>
                  <a:pt x="363474" y="736092"/>
                </a:lnTo>
                <a:lnTo>
                  <a:pt x="36347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12135" y="3044951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7" y="736092"/>
                </a:lnTo>
                <a:lnTo>
                  <a:pt x="121157" y="0"/>
                </a:lnTo>
                <a:lnTo>
                  <a:pt x="363474" y="0"/>
                </a:lnTo>
                <a:lnTo>
                  <a:pt x="363474" y="736092"/>
                </a:lnTo>
                <a:lnTo>
                  <a:pt x="484631" y="736092"/>
                </a:lnTo>
                <a:lnTo>
                  <a:pt x="242315" y="978408"/>
                </a:lnTo>
                <a:lnTo>
                  <a:pt x="0" y="736092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99888" y="2322576"/>
            <a:ext cx="1172210" cy="485140"/>
          </a:xfrm>
          <a:custGeom>
            <a:avLst/>
            <a:gdLst/>
            <a:ahLst/>
            <a:cxnLst/>
            <a:rect l="l" t="t" r="r" b="b"/>
            <a:pathLst>
              <a:path w="1172210" h="485139">
                <a:moveTo>
                  <a:pt x="929639" y="0"/>
                </a:moveTo>
                <a:lnTo>
                  <a:pt x="929639" y="121158"/>
                </a:lnTo>
                <a:lnTo>
                  <a:pt x="0" y="121158"/>
                </a:lnTo>
                <a:lnTo>
                  <a:pt x="0" y="363474"/>
                </a:lnTo>
                <a:lnTo>
                  <a:pt x="929639" y="363474"/>
                </a:lnTo>
                <a:lnTo>
                  <a:pt x="929639" y="484632"/>
                </a:lnTo>
                <a:lnTo>
                  <a:pt x="1171956" y="242315"/>
                </a:lnTo>
                <a:lnTo>
                  <a:pt x="92963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99888" y="2322576"/>
            <a:ext cx="1172210" cy="485140"/>
          </a:xfrm>
          <a:custGeom>
            <a:avLst/>
            <a:gdLst/>
            <a:ahLst/>
            <a:cxnLst/>
            <a:rect l="l" t="t" r="r" b="b"/>
            <a:pathLst>
              <a:path w="1172210" h="485139">
                <a:moveTo>
                  <a:pt x="0" y="121158"/>
                </a:moveTo>
                <a:lnTo>
                  <a:pt x="929639" y="121158"/>
                </a:lnTo>
                <a:lnTo>
                  <a:pt x="929639" y="0"/>
                </a:lnTo>
                <a:lnTo>
                  <a:pt x="1171956" y="242315"/>
                </a:lnTo>
                <a:lnTo>
                  <a:pt x="929639" y="484632"/>
                </a:lnTo>
                <a:lnTo>
                  <a:pt x="929639" y="363474"/>
                </a:lnTo>
                <a:lnTo>
                  <a:pt x="0" y="363474"/>
                </a:lnTo>
                <a:lnTo>
                  <a:pt x="0" y="121158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52479" y="3294556"/>
            <a:ext cx="1326515" cy="1350277"/>
          </a:xfrm>
          <a:custGeom>
            <a:avLst/>
            <a:gdLst/>
            <a:ahLst/>
            <a:cxnLst/>
            <a:rect l="l" t="t" r="r" b="b"/>
            <a:pathLst>
              <a:path w="1326514" h="1110614">
                <a:moveTo>
                  <a:pt x="1051432" y="0"/>
                </a:moveTo>
                <a:lnTo>
                  <a:pt x="1112139" y="76835"/>
                </a:lnTo>
                <a:lnTo>
                  <a:pt x="0" y="956437"/>
                </a:lnTo>
                <a:lnTo>
                  <a:pt x="137540" y="972438"/>
                </a:lnTo>
                <a:lnTo>
                  <a:pt x="121538" y="1110107"/>
                </a:lnTo>
                <a:lnTo>
                  <a:pt x="1233677" y="230505"/>
                </a:lnTo>
                <a:lnTo>
                  <a:pt x="1303354" y="230505"/>
                </a:lnTo>
                <a:lnTo>
                  <a:pt x="1326514" y="32131"/>
                </a:lnTo>
                <a:lnTo>
                  <a:pt x="1051432" y="0"/>
                </a:lnTo>
                <a:close/>
              </a:path>
              <a:path w="1326514" h="1110614">
                <a:moveTo>
                  <a:pt x="1303354" y="230505"/>
                </a:moveTo>
                <a:lnTo>
                  <a:pt x="1233677" y="230505"/>
                </a:lnTo>
                <a:lnTo>
                  <a:pt x="1294383" y="307339"/>
                </a:lnTo>
                <a:lnTo>
                  <a:pt x="1303354" y="230505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9E4CB-B73B-8E49-38EB-BA0D87E01764}"/>
              </a:ext>
            </a:extLst>
          </p:cNvPr>
          <p:cNvSpPr txBox="1"/>
          <p:nvPr/>
        </p:nvSpPr>
        <p:spPr>
          <a:xfrm>
            <a:off x="382994" y="636778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Linkages between the Ecosystem Approach and Nature based Solutions. UNEA6.</a:t>
            </a:r>
            <a:endParaRPr lang="en-CA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757504"/>
            <a:ext cx="769619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Nature-based </a:t>
            </a:r>
            <a:r>
              <a:rPr sz="4000" spc="-5" dirty="0"/>
              <a:t>Solutions</a:t>
            </a:r>
            <a:r>
              <a:rPr sz="4000" spc="30" dirty="0"/>
              <a:t> </a:t>
            </a:r>
            <a:r>
              <a:rPr sz="4000" spc="-10" dirty="0"/>
              <a:t>Definitions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914400" y="1731397"/>
            <a:ext cx="4520565" cy="399917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2540" algn="ctr">
              <a:lnSpc>
                <a:spcPct val="90000"/>
              </a:lnSpc>
              <a:spcBef>
                <a:spcPts val="345"/>
              </a:spcBef>
            </a:pPr>
            <a:r>
              <a:rPr lang="en-CA" sz="2800" b="1" dirty="0">
                <a:cs typeface="Calibri"/>
              </a:rPr>
              <a:t>IUCN</a:t>
            </a:r>
            <a:r>
              <a:rPr lang="en-CA" sz="2800" b="1" spc="-90" dirty="0">
                <a:cs typeface="Calibri"/>
              </a:rPr>
              <a:t> </a:t>
            </a:r>
            <a:r>
              <a:rPr lang="en-CA" sz="2800" b="1" spc="-5" dirty="0">
                <a:cs typeface="Calibri"/>
              </a:rPr>
              <a:t>Definition</a:t>
            </a:r>
          </a:p>
          <a:p>
            <a:pPr marL="12700" marR="5080" indent="2540" algn="ctr">
              <a:lnSpc>
                <a:spcPct val="90000"/>
              </a:lnSpc>
              <a:spcBef>
                <a:spcPts val="345"/>
              </a:spcBef>
            </a:pPr>
            <a:endParaRPr lang="en-CA" sz="2800" dirty="0">
              <a:cs typeface="Calibri"/>
            </a:endParaRPr>
          </a:p>
          <a:p>
            <a:pPr marL="12700" marR="5080" indent="2540" algn="ctr">
              <a:lnSpc>
                <a:spcPct val="90000"/>
              </a:lnSpc>
              <a:spcBef>
                <a:spcPts val="345"/>
              </a:spcBef>
            </a:pPr>
            <a:r>
              <a:rPr sz="2800" b="1" dirty="0">
                <a:latin typeface="Calibri"/>
                <a:cs typeface="Calibri"/>
              </a:rPr>
              <a:t>“</a:t>
            </a:r>
            <a:r>
              <a:rPr sz="2800" dirty="0">
                <a:latin typeface="Calibri"/>
                <a:cs typeface="Calibri"/>
              </a:rPr>
              <a:t>Actions </a:t>
            </a:r>
            <a:r>
              <a:rPr sz="2800" spc="-10" dirty="0">
                <a:latin typeface="Calibri"/>
                <a:cs typeface="Calibri"/>
              </a:rPr>
              <a:t>to protect, </a:t>
            </a:r>
            <a:r>
              <a:rPr sz="2800" dirty="0">
                <a:latin typeface="Calibri"/>
                <a:cs typeface="Calibri"/>
              </a:rPr>
              <a:t>manage and </a:t>
            </a:r>
            <a:r>
              <a:rPr sz="2800" spc="-20" dirty="0">
                <a:latin typeface="Calibri"/>
                <a:cs typeface="Calibri"/>
              </a:rPr>
              <a:t>restore  </a:t>
            </a:r>
            <a:r>
              <a:rPr sz="2800" spc="-10" dirty="0">
                <a:latin typeface="Calibri"/>
                <a:cs typeface="Calibri"/>
              </a:rPr>
              <a:t>natural </a:t>
            </a:r>
            <a:r>
              <a:rPr sz="2800" spc="-5" dirty="0">
                <a:latin typeface="Calibri"/>
                <a:cs typeface="Calibri"/>
              </a:rPr>
              <a:t>or modified </a:t>
            </a:r>
            <a:r>
              <a:rPr sz="2800" spc="-15" dirty="0">
                <a:latin typeface="Calibri"/>
                <a:cs typeface="Calibri"/>
              </a:rPr>
              <a:t>ecosystems, </a:t>
            </a:r>
            <a:r>
              <a:rPr sz="2800" dirty="0">
                <a:latin typeface="Calibri"/>
                <a:cs typeface="Calibri"/>
              </a:rPr>
              <a:t>which  </a:t>
            </a:r>
            <a:r>
              <a:rPr sz="2800" spc="-5" dirty="0">
                <a:latin typeface="Calibri"/>
                <a:cs typeface="Calibri"/>
              </a:rPr>
              <a:t>address </a:t>
            </a:r>
            <a:r>
              <a:rPr sz="2800" spc="-10" dirty="0">
                <a:latin typeface="Calibri"/>
                <a:cs typeface="Calibri"/>
              </a:rPr>
              <a:t>societal </a:t>
            </a:r>
            <a:r>
              <a:rPr sz="2800" spc="-5" dirty="0">
                <a:latin typeface="Calibri"/>
                <a:cs typeface="Calibri"/>
              </a:rPr>
              <a:t>challenges, </a:t>
            </a:r>
            <a:r>
              <a:rPr sz="2800" spc="-15" dirty="0">
                <a:latin typeface="Calibri"/>
                <a:cs typeface="Calibri"/>
              </a:rPr>
              <a:t>effectively </a:t>
            </a:r>
            <a:r>
              <a:rPr sz="2800" dirty="0">
                <a:latin typeface="Calibri"/>
                <a:cs typeface="Calibri"/>
              </a:rPr>
              <a:t>and  </a:t>
            </a:r>
            <a:r>
              <a:rPr sz="2800" spc="-20" dirty="0">
                <a:latin typeface="Calibri"/>
                <a:cs typeface="Calibri"/>
              </a:rPr>
              <a:t>adaptively, </a:t>
            </a:r>
            <a:r>
              <a:rPr sz="2800" spc="-10" dirty="0">
                <a:latin typeface="Calibri"/>
                <a:cs typeface="Calibri"/>
              </a:rPr>
              <a:t>providing </a:t>
            </a:r>
            <a:r>
              <a:rPr sz="2800" dirty="0">
                <a:latin typeface="Calibri"/>
                <a:cs typeface="Calibri"/>
              </a:rPr>
              <a:t>human </a:t>
            </a:r>
            <a:r>
              <a:rPr sz="2800" spc="-5" dirty="0">
                <a:latin typeface="Calibri"/>
                <a:cs typeface="Calibri"/>
              </a:rPr>
              <a:t>well-being </a:t>
            </a:r>
            <a:r>
              <a:rPr sz="2800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biodiversity </a:t>
            </a:r>
            <a:r>
              <a:rPr sz="2800" spc="-25" dirty="0">
                <a:latin typeface="Calibri"/>
                <a:cs typeface="Calibri"/>
              </a:rPr>
              <a:t>benefits”. </a:t>
            </a:r>
            <a:r>
              <a:rPr sz="2800" spc="-10" dirty="0">
                <a:latin typeface="Calibri"/>
                <a:cs typeface="Calibri"/>
              </a:rPr>
              <a:t>WCC, </a:t>
            </a:r>
            <a:r>
              <a:rPr sz="2800" spc="5" dirty="0">
                <a:latin typeface="Calibri"/>
                <a:cs typeface="Calibri"/>
              </a:rPr>
              <a:t>2016- </a:t>
            </a:r>
            <a:r>
              <a:rPr sz="2800" spc="-10" dirty="0">
                <a:latin typeface="Calibri"/>
                <a:cs typeface="Calibri"/>
              </a:rPr>
              <a:t>Res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069.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91200" y="1737433"/>
            <a:ext cx="5943600" cy="4683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2600" b="1" spc="-10" dirty="0">
                <a:latin typeface="Calibri"/>
                <a:cs typeface="Calibri"/>
              </a:rPr>
              <a:t>UNEA</a:t>
            </a:r>
            <a:r>
              <a:rPr sz="2600" b="1" spc="-25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Definition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 dirty="0"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2800" spc="-20" dirty="0">
                <a:solidFill>
                  <a:srgbClr val="212121"/>
                </a:solidFill>
                <a:latin typeface="Calibri"/>
                <a:cs typeface="Calibri"/>
              </a:rPr>
              <a:t>‘Actions </a:t>
            </a:r>
            <a:r>
              <a:rPr sz="2800" spc="-15" dirty="0">
                <a:solidFill>
                  <a:srgbClr val="212121"/>
                </a:solidFill>
                <a:latin typeface="Calibri"/>
                <a:cs typeface="Calibri"/>
              </a:rPr>
              <a:t>to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protect, </a:t>
            </a:r>
            <a:r>
              <a:rPr sz="2800" spc="-5" dirty="0">
                <a:solidFill>
                  <a:srgbClr val="212121"/>
                </a:solidFill>
                <a:latin typeface="Calibri"/>
                <a:cs typeface="Calibri"/>
              </a:rPr>
              <a:t>conserve, </a:t>
            </a:r>
            <a:r>
              <a:rPr sz="2800" spc="-15" dirty="0">
                <a:solidFill>
                  <a:srgbClr val="212121"/>
                </a:solidFill>
                <a:latin typeface="Calibri"/>
                <a:cs typeface="Calibri"/>
              </a:rPr>
              <a:t>restore,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sustainably  use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and manage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natural </a:t>
            </a:r>
            <a:r>
              <a:rPr sz="2800" spc="-5" dirty="0">
                <a:solidFill>
                  <a:srgbClr val="212121"/>
                </a:solidFill>
                <a:latin typeface="Calibri"/>
                <a:cs typeface="Calibri"/>
              </a:rPr>
              <a:t>or modified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terrestrial,  </a:t>
            </a:r>
            <a:r>
              <a:rPr sz="2800" spc="-30" dirty="0">
                <a:solidFill>
                  <a:srgbClr val="FF0000"/>
                </a:solidFill>
                <a:latin typeface="Calibri"/>
                <a:cs typeface="Calibri"/>
              </a:rPr>
              <a:t>freshwater,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coastal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marine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ecosystems</a:t>
            </a:r>
            <a:r>
              <a:rPr sz="2800" spc="-15" dirty="0">
                <a:solidFill>
                  <a:srgbClr val="212121"/>
                </a:solidFill>
                <a:latin typeface="Calibri"/>
                <a:cs typeface="Calibri"/>
              </a:rPr>
              <a:t>, </a:t>
            </a:r>
            <a:r>
              <a:rPr sz="2800" spc="-5" dirty="0">
                <a:solidFill>
                  <a:srgbClr val="212121"/>
                </a:solidFill>
                <a:latin typeface="Calibri"/>
                <a:cs typeface="Calibri"/>
              </a:rPr>
              <a:t>which  address social,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economic and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environmental 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challenges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effectively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and </a:t>
            </a:r>
            <a:r>
              <a:rPr sz="2800" spc="-15" dirty="0">
                <a:solidFill>
                  <a:srgbClr val="212121"/>
                </a:solidFill>
                <a:latin typeface="Calibri"/>
                <a:cs typeface="Calibri"/>
              </a:rPr>
              <a:t>adaptively,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while  </a:t>
            </a:r>
            <a:r>
              <a:rPr sz="2800" spc="-5" dirty="0">
                <a:solidFill>
                  <a:srgbClr val="212121"/>
                </a:solidFill>
                <a:latin typeface="Calibri"/>
                <a:cs typeface="Calibri"/>
              </a:rPr>
              <a:t>simultaneously providing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human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well-being, 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ecosystem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services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and </a:t>
            </a:r>
            <a:r>
              <a:rPr sz="2800" spc="-5" dirty="0">
                <a:solidFill>
                  <a:srgbClr val="212121"/>
                </a:solidFill>
                <a:latin typeface="Calibri"/>
                <a:cs typeface="Calibri"/>
              </a:rPr>
              <a:t>resilience </a:t>
            </a:r>
            <a:r>
              <a:rPr sz="2800" dirty="0">
                <a:solidFill>
                  <a:srgbClr val="212121"/>
                </a:solidFill>
                <a:latin typeface="Calibri"/>
                <a:cs typeface="Calibri"/>
              </a:rPr>
              <a:t>and </a:t>
            </a:r>
            <a:r>
              <a:rPr sz="2800" spc="-10" dirty="0">
                <a:solidFill>
                  <a:srgbClr val="212121"/>
                </a:solidFill>
                <a:latin typeface="Calibri"/>
                <a:cs typeface="Calibri"/>
              </a:rPr>
              <a:t>biodiversity  </a:t>
            </a:r>
            <a:r>
              <a:rPr sz="2800" spc="-20" dirty="0">
                <a:solidFill>
                  <a:srgbClr val="212121"/>
                </a:solidFill>
                <a:latin typeface="Calibri"/>
                <a:cs typeface="Calibri"/>
              </a:rPr>
              <a:t>benefits.’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5667" y="124968"/>
            <a:ext cx="1347775" cy="569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468460"/>
            <a:ext cx="945642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20" dirty="0">
                <a:latin typeface="Calibri Light"/>
                <a:cs typeface="Calibri Light"/>
              </a:rPr>
              <a:t>NbS </a:t>
            </a:r>
            <a:r>
              <a:rPr sz="4000" b="0" spc="-15" dirty="0">
                <a:latin typeface="Calibri Light"/>
                <a:cs typeface="Calibri Light"/>
              </a:rPr>
              <a:t>as </a:t>
            </a:r>
            <a:r>
              <a:rPr sz="4000" b="0" spc="-25" dirty="0">
                <a:latin typeface="Calibri Light"/>
                <a:cs typeface="Calibri Light"/>
              </a:rPr>
              <a:t>umbrella </a:t>
            </a:r>
            <a:r>
              <a:rPr sz="4000" b="0" spc="-35" dirty="0">
                <a:latin typeface="Calibri Light"/>
                <a:cs typeface="Calibri Light"/>
              </a:rPr>
              <a:t>for </a:t>
            </a:r>
            <a:r>
              <a:rPr sz="4000" b="0" spc="-45" dirty="0">
                <a:latin typeface="Calibri Light"/>
                <a:cs typeface="Calibri Light"/>
              </a:rPr>
              <a:t>different </a:t>
            </a:r>
            <a:r>
              <a:rPr sz="4000" b="0" spc="-20" dirty="0">
                <a:latin typeface="Calibri Light"/>
                <a:cs typeface="Calibri Light"/>
              </a:rPr>
              <a:t>types</a:t>
            </a:r>
            <a:r>
              <a:rPr sz="4000" b="0" spc="-229" dirty="0">
                <a:latin typeface="Calibri Light"/>
                <a:cs typeface="Calibri Light"/>
              </a:rPr>
              <a:t> </a:t>
            </a:r>
            <a:r>
              <a:rPr sz="4000" b="0" spc="-30" dirty="0">
                <a:latin typeface="Calibri Light"/>
                <a:cs typeface="Calibri Light"/>
              </a:rPr>
              <a:t>concepts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20170" y="1479534"/>
            <a:ext cx="3964988" cy="4729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67573" y="1420177"/>
            <a:ext cx="4036060" cy="4793615"/>
          </a:xfrm>
          <a:custGeom>
            <a:avLst/>
            <a:gdLst/>
            <a:ahLst/>
            <a:cxnLst/>
            <a:rect l="l" t="t" r="r" b="b"/>
            <a:pathLst>
              <a:path w="4036059" h="4793615">
                <a:moveTo>
                  <a:pt x="0" y="4793361"/>
                </a:moveTo>
                <a:lnTo>
                  <a:pt x="4035933" y="4793361"/>
                </a:lnTo>
                <a:lnTo>
                  <a:pt x="4035933" y="0"/>
                </a:lnTo>
                <a:lnTo>
                  <a:pt x="0" y="0"/>
                </a:lnTo>
                <a:lnTo>
                  <a:pt x="0" y="4793361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18842" y="1700275"/>
            <a:ext cx="5429250" cy="3433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465" indent="-2794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92100" algn="l"/>
              </a:tabLst>
            </a:pP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Ecosystem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protection</a:t>
            </a:r>
            <a:r>
              <a:rPr sz="2200" b="1" spc="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approaches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rabicPeriod"/>
            </a:pPr>
            <a:endParaRPr sz="2800">
              <a:latin typeface="Calibri"/>
              <a:cs typeface="Calibri"/>
            </a:endParaRPr>
          </a:p>
          <a:p>
            <a:pPr marL="291465" indent="-2794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2200" b="1" spc="-5" dirty="0">
                <a:solidFill>
                  <a:srgbClr val="00AFEF"/>
                </a:solidFill>
                <a:latin typeface="Calibri"/>
                <a:cs typeface="Calibri"/>
              </a:rPr>
              <a:t>Issue-specific </a:t>
            </a:r>
            <a:r>
              <a:rPr sz="2200" b="1" spc="-15" dirty="0">
                <a:solidFill>
                  <a:srgbClr val="00AFEF"/>
                </a:solidFill>
                <a:latin typeface="Calibri"/>
                <a:cs typeface="Calibri"/>
              </a:rPr>
              <a:t>ecosystem-related</a:t>
            </a:r>
            <a:r>
              <a:rPr sz="2200" b="1" spc="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AFEF"/>
                </a:solidFill>
                <a:latin typeface="Calibri"/>
                <a:cs typeface="Calibri"/>
              </a:rPr>
              <a:t>approaches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AutoNum type="arabicPeriod"/>
            </a:pPr>
            <a:endParaRPr sz="2800">
              <a:latin typeface="Calibri"/>
              <a:cs typeface="Calibri"/>
            </a:endParaRPr>
          </a:p>
          <a:p>
            <a:pPr marL="291465" indent="-2794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92100" algn="l"/>
              </a:tabLst>
            </a:pPr>
            <a:r>
              <a:rPr sz="2200" b="1" spc="-15" dirty="0">
                <a:solidFill>
                  <a:srgbClr val="7E7E7E"/>
                </a:solidFill>
                <a:latin typeface="Calibri"/>
                <a:cs typeface="Calibri"/>
              </a:rPr>
              <a:t>Infrastructure-related</a:t>
            </a:r>
            <a:r>
              <a:rPr sz="2200" b="1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7E7E7E"/>
                </a:solidFill>
                <a:latin typeface="Calibri"/>
                <a:cs typeface="Calibri"/>
              </a:rPr>
              <a:t>approaches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AutoNum type="arabicPeriod"/>
            </a:pPr>
            <a:endParaRPr sz="2800">
              <a:latin typeface="Calibri"/>
              <a:cs typeface="Calibri"/>
            </a:endParaRPr>
          </a:p>
          <a:p>
            <a:pPr marL="291465" indent="-2794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2200" b="1" spc="-15" dirty="0">
                <a:solidFill>
                  <a:srgbClr val="DABB39"/>
                </a:solidFill>
                <a:latin typeface="Calibri"/>
                <a:cs typeface="Calibri"/>
              </a:rPr>
              <a:t>Ecosystem-based management</a:t>
            </a:r>
            <a:r>
              <a:rPr sz="2200" b="1" spc="65" dirty="0">
                <a:solidFill>
                  <a:srgbClr val="DABB39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DABB39"/>
                </a:solidFill>
                <a:latin typeface="Calibri"/>
                <a:cs typeface="Calibri"/>
              </a:rPr>
              <a:t>approaches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AutoNum type="arabicPeriod"/>
            </a:pPr>
            <a:endParaRPr sz="2650">
              <a:latin typeface="Calibri"/>
              <a:cs typeface="Calibri"/>
            </a:endParaRPr>
          </a:p>
          <a:p>
            <a:pPr marL="291465" indent="-2794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2200" b="1" spc="-20" dirty="0">
                <a:solidFill>
                  <a:srgbClr val="FFC000"/>
                </a:solidFill>
                <a:latin typeface="Calibri"/>
                <a:cs typeface="Calibri"/>
              </a:rPr>
              <a:t>Ecosystem restoration</a:t>
            </a:r>
            <a:r>
              <a:rPr sz="2200" b="1" spc="10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C000"/>
                </a:solidFill>
                <a:latin typeface="Calibri"/>
                <a:cs typeface="Calibri"/>
              </a:rPr>
              <a:t>approaches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29255" y="2150364"/>
            <a:ext cx="609600" cy="330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48684" y="2889504"/>
            <a:ext cx="609600" cy="329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83635" y="3653028"/>
            <a:ext cx="611124" cy="330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30779" y="3651503"/>
            <a:ext cx="609600" cy="329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2304" y="4425696"/>
            <a:ext cx="609600" cy="3307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9732" y="2889504"/>
            <a:ext cx="609599" cy="3291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29255" y="2897123"/>
            <a:ext cx="609600" cy="3307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83645" y="1863089"/>
            <a:ext cx="824865" cy="774700"/>
          </a:xfrm>
          <a:custGeom>
            <a:avLst/>
            <a:gdLst/>
            <a:ahLst/>
            <a:cxnLst/>
            <a:rect l="l" t="t" r="r" b="b"/>
            <a:pathLst>
              <a:path w="824865" h="774700">
                <a:moveTo>
                  <a:pt x="0" y="387096"/>
                </a:moveTo>
                <a:lnTo>
                  <a:pt x="2772" y="341960"/>
                </a:lnTo>
                <a:lnTo>
                  <a:pt x="10885" y="298352"/>
                </a:lnTo>
                <a:lnTo>
                  <a:pt x="24029" y="256562"/>
                </a:lnTo>
                <a:lnTo>
                  <a:pt x="41894" y="216881"/>
                </a:lnTo>
                <a:lnTo>
                  <a:pt x="64172" y="179598"/>
                </a:lnTo>
                <a:lnTo>
                  <a:pt x="90553" y="145006"/>
                </a:lnTo>
                <a:lnTo>
                  <a:pt x="120729" y="113395"/>
                </a:lnTo>
                <a:lnTo>
                  <a:pt x="154390" y="85055"/>
                </a:lnTo>
                <a:lnTo>
                  <a:pt x="191227" y="60277"/>
                </a:lnTo>
                <a:lnTo>
                  <a:pt x="230932" y="39352"/>
                </a:lnTo>
                <a:lnTo>
                  <a:pt x="273195" y="22572"/>
                </a:lnTo>
                <a:lnTo>
                  <a:pt x="317707" y="10225"/>
                </a:lnTo>
                <a:lnTo>
                  <a:pt x="364159" y="2604"/>
                </a:lnTo>
                <a:lnTo>
                  <a:pt x="412242" y="0"/>
                </a:lnTo>
                <a:lnTo>
                  <a:pt x="460324" y="2604"/>
                </a:lnTo>
                <a:lnTo>
                  <a:pt x="506776" y="10225"/>
                </a:lnTo>
                <a:lnTo>
                  <a:pt x="551288" y="22572"/>
                </a:lnTo>
                <a:lnTo>
                  <a:pt x="593551" y="39352"/>
                </a:lnTo>
                <a:lnTo>
                  <a:pt x="633256" y="60277"/>
                </a:lnTo>
                <a:lnTo>
                  <a:pt x="670093" y="85055"/>
                </a:lnTo>
                <a:lnTo>
                  <a:pt x="703754" y="113395"/>
                </a:lnTo>
                <a:lnTo>
                  <a:pt x="733930" y="145006"/>
                </a:lnTo>
                <a:lnTo>
                  <a:pt x="760311" y="179598"/>
                </a:lnTo>
                <a:lnTo>
                  <a:pt x="782589" y="216881"/>
                </a:lnTo>
                <a:lnTo>
                  <a:pt x="800454" y="256562"/>
                </a:lnTo>
                <a:lnTo>
                  <a:pt x="813598" y="298352"/>
                </a:lnTo>
                <a:lnTo>
                  <a:pt x="821711" y="341960"/>
                </a:lnTo>
                <a:lnTo>
                  <a:pt x="824483" y="387096"/>
                </a:lnTo>
                <a:lnTo>
                  <a:pt x="821711" y="432231"/>
                </a:lnTo>
                <a:lnTo>
                  <a:pt x="813598" y="475839"/>
                </a:lnTo>
                <a:lnTo>
                  <a:pt x="800454" y="517629"/>
                </a:lnTo>
                <a:lnTo>
                  <a:pt x="782589" y="557310"/>
                </a:lnTo>
                <a:lnTo>
                  <a:pt x="760311" y="594593"/>
                </a:lnTo>
                <a:lnTo>
                  <a:pt x="733930" y="629185"/>
                </a:lnTo>
                <a:lnTo>
                  <a:pt x="703754" y="660796"/>
                </a:lnTo>
                <a:lnTo>
                  <a:pt x="670093" y="689136"/>
                </a:lnTo>
                <a:lnTo>
                  <a:pt x="633256" y="713914"/>
                </a:lnTo>
                <a:lnTo>
                  <a:pt x="593551" y="734839"/>
                </a:lnTo>
                <a:lnTo>
                  <a:pt x="551288" y="751619"/>
                </a:lnTo>
                <a:lnTo>
                  <a:pt x="506776" y="763966"/>
                </a:lnTo>
                <a:lnTo>
                  <a:pt x="460324" y="771587"/>
                </a:lnTo>
                <a:lnTo>
                  <a:pt x="412242" y="774192"/>
                </a:lnTo>
                <a:lnTo>
                  <a:pt x="364159" y="771587"/>
                </a:lnTo>
                <a:lnTo>
                  <a:pt x="317707" y="763966"/>
                </a:lnTo>
                <a:lnTo>
                  <a:pt x="273195" y="751619"/>
                </a:lnTo>
                <a:lnTo>
                  <a:pt x="230932" y="734839"/>
                </a:lnTo>
                <a:lnTo>
                  <a:pt x="191227" y="713914"/>
                </a:lnTo>
                <a:lnTo>
                  <a:pt x="154390" y="689136"/>
                </a:lnTo>
                <a:lnTo>
                  <a:pt x="120729" y="660796"/>
                </a:lnTo>
                <a:lnTo>
                  <a:pt x="90553" y="629185"/>
                </a:lnTo>
                <a:lnTo>
                  <a:pt x="64172" y="594593"/>
                </a:lnTo>
                <a:lnTo>
                  <a:pt x="41894" y="557310"/>
                </a:lnTo>
                <a:lnTo>
                  <a:pt x="24029" y="517629"/>
                </a:lnTo>
                <a:lnTo>
                  <a:pt x="10885" y="475839"/>
                </a:lnTo>
                <a:lnTo>
                  <a:pt x="2772" y="432231"/>
                </a:lnTo>
                <a:lnTo>
                  <a:pt x="0" y="387096"/>
                </a:lnTo>
                <a:close/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95538" y="1477517"/>
            <a:ext cx="850900" cy="774700"/>
          </a:xfrm>
          <a:custGeom>
            <a:avLst/>
            <a:gdLst/>
            <a:ahLst/>
            <a:cxnLst/>
            <a:rect l="l" t="t" r="r" b="b"/>
            <a:pathLst>
              <a:path w="850900" h="774700">
                <a:moveTo>
                  <a:pt x="0" y="387096"/>
                </a:moveTo>
                <a:lnTo>
                  <a:pt x="2860" y="341960"/>
                </a:lnTo>
                <a:lnTo>
                  <a:pt x="11230" y="298352"/>
                </a:lnTo>
                <a:lnTo>
                  <a:pt x="24789" y="256562"/>
                </a:lnTo>
                <a:lnTo>
                  <a:pt x="43218" y="216881"/>
                </a:lnTo>
                <a:lnTo>
                  <a:pt x="66199" y="179598"/>
                </a:lnTo>
                <a:lnTo>
                  <a:pt x="93412" y="145006"/>
                </a:lnTo>
                <a:lnTo>
                  <a:pt x="124539" y="113395"/>
                </a:lnTo>
                <a:lnTo>
                  <a:pt x="159260" y="85055"/>
                </a:lnTo>
                <a:lnTo>
                  <a:pt x="197256" y="60277"/>
                </a:lnTo>
                <a:lnTo>
                  <a:pt x="238208" y="39352"/>
                </a:lnTo>
                <a:lnTo>
                  <a:pt x="281797" y="22572"/>
                </a:lnTo>
                <a:lnTo>
                  <a:pt x="327704" y="10225"/>
                </a:lnTo>
                <a:lnTo>
                  <a:pt x="375610" y="2604"/>
                </a:lnTo>
                <a:lnTo>
                  <a:pt x="425195" y="0"/>
                </a:lnTo>
                <a:lnTo>
                  <a:pt x="474781" y="2604"/>
                </a:lnTo>
                <a:lnTo>
                  <a:pt x="522687" y="10225"/>
                </a:lnTo>
                <a:lnTo>
                  <a:pt x="568594" y="22572"/>
                </a:lnTo>
                <a:lnTo>
                  <a:pt x="612183" y="39352"/>
                </a:lnTo>
                <a:lnTo>
                  <a:pt x="653135" y="60277"/>
                </a:lnTo>
                <a:lnTo>
                  <a:pt x="691131" y="85055"/>
                </a:lnTo>
                <a:lnTo>
                  <a:pt x="725852" y="113395"/>
                </a:lnTo>
                <a:lnTo>
                  <a:pt x="756979" y="145006"/>
                </a:lnTo>
                <a:lnTo>
                  <a:pt x="784192" y="179598"/>
                </a:lnTo>
                <a:lnTo>
                  <a:pt x="807173" y="216881"/>
                </a:lnTo>
                <a:lnTo>
                  <a:pt x="825602" y="256562"/>
                </a:lnTo>
                <a:lnTo>
                  <a:pt x="839161" y="298352"/>
                </a:lnTo>
                <a:lnTo>
                  <a:pt x="847531" y="341960"/>
                </a:lnTo>
                <a:lnTo>
                  <a:pt x="850391" y="387096"/>
                </a:lnTo>
                <a:lnTo>
                  <a:pt x="847531" y="432231"/>
                </a:lnTo>
                <a:lnTo>
                  <a:pt x="839161" y="475839"/>
                </a:lnTo>
                <a:lnTo>
                  <a:pt x="825602" y="517629"/>
                </a:lnTo>
                <a:lnTo>
                  <a:pt x="807173" y="557310"/>
                </a:lnTo>
                <a:lnTo>
                  <a:pt x="784192" y="594593"/>
                </a:lnTo>
                <a:lnTo>
                  <a:pt x="756979" y="629185"/>
                </a:lnTo>
                <a:lnTo>
                  <a:pt x="725852" y="660796"/>
                </a:lnTo>
                <a:lnTo>
                  <a:pt x="691131" y="689136"/>
                </a:lnTo>
                <a:lnTo>
                  <a:pt x="653135" y="713914"/>
                </a:lnTo>
                <a:lnTo>
                  <a:pt x="612183" y="734839"/>
                </a:lnTo>
                <a:lnTo>
                  <a:pt x="568594" y="751619"/>
                </a:lnTo>
                <a:lnTo>
                  <a:pt x="522687" y="763966"/>
                </a:lnTo>
                <a:lnTo>
                  <a:pt x="474781" y="771587"/>
                </a:lnTo>
                <a:lnTo>
                  <a:pt x="425195" y="774192"/>
                </a:lnTo>
                <a:lnTo>
                  <a:pt x="375610" y="771587"/>
                </a:lnTo>
                <a:lnTo>
                  <a:pt x="327704" y="763966"/>
                </a:lnTo>
                <a:lnTo>
                  <a:pt x="281797" y="751619"/>
                </a:lnTo>
                <a:lnTo>
                  <a:pt x="238208" y="734839"/>
                </a:lnTo>
                <a:lnTo>
                  <a:pt x="197256" y="713914"/>
                </a:lnTo>
                <a:lnTo>
                  <a:pt x="159260" y="689136"/>
                </a:lnTo>
                <a:lnTo>
                  <a:pt x="124539" y="660796"/>
                </a:lnTo>
                <a:lnTo>
                  <a:pt x="93412" y="629185"/>
                </a:lnTo>
                <a:lnTo>
                  <a:pt x="66199" y="594593"/>
                </a:lnTo>
                <a:lnTo>
                  <a:pt x="43218" y="557310"/>
                </a:lnTo>
                <a:lnTo>
                  <a:pt x="24789" y="517629"/>
                </a:lnTo>
                <a:lnTo>
                  <a:pt x="11230" y="475839"/>
                </a:lnTo>
                <a:lnTo>
                  <a:pt x="2860" y="432231"/>
                </a:lnTo>
                <a:lnTo>
                  <a:pt x="0" y="387096"/>
                </a:lnTo>
                <a:close/>
              </a:path>
            </a:pathLst>
          </a:custGeom>
          <a:ln w="19050">
            <a:solidFill>
              <a:srgbClr val="A9D1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21545" y="1344930"/>
            <a:ext cx="855344" cy="765175"/>
          </a:xfrm>
          <a:custGeom>
            <a:avLst/>
            <a:gdLst/>
            <a:ahLst/>
            <a:cxnLst/>
            <a:rect l="l" t="t" r="r" b="b"/>
            <a:pathLst>
              <a:path w="855345" h="765175">
                <a:moveTo>
                  <a:pt x="0" y="382524"/>
                </a:moveTo>
                <a:lnTo>
                  <a:pt x="2875" y="337924"/>
                </a:lnTo>
                <a:lnTo>
                  <a:pt x="11290" y="294834"/>
                </a:lnTo>
                <a:lnTo>
                  <a:pt x="24921" y="253538"/>
                </a:lnTo>
                <a:lnTo>
                  <a:pt x="43449" y="214326"/>
                </a:lnTo>
                <a:lnTo>
                  <a:pt x="66553" y="177484"/>
                </a:lnTo>
                <a:lnTo>
                  <a:pt x="93912" y="143300"/>
                </a:lnTo>
                <a:lnTo>
                  <a:pt x="125206" y="112061"/>
                </a:lnTo>
                <a:lnTo>
                  <a:pt x="160113" y="84055"/>
                </a:lnTo>
                <a:lnTo>
                  <a:pt x="198313" y="59569"/>
                </a:lnTo>
                <a:lnTo>
                  <a:pt x="239485" y="38890"/>
                </a:lnTo>
                <a:lnTo>
                  <a:pt x="283309" y="22307"/>
                </a:lnTo>
                <a:lnTo>
                  <a:pt x="329463" y="10105"/>
                </a:lnTo>
                <a:lnTo>
                  <a:pt x="377628" y="2574"/>
                </a:lnTo>
                <a:lnTo>
                  <a:pt x="427481" y="0"/>
                </a:lnTo>
                <a:lnTo>
                  <a:pt x="477335" y="2574"/>
                </a:lnTo>
                <a:lnTo>
                  <a:pt x="525500" y="10105"/>
                </a:lnTo>
                <a:lnTo>
                  <a:pt x="571654" y="22307"/>
                </a:lnTo>
                <a:lnTo>
                  <a:pt x="615478" y="38890"/>
                </a:lnTo>
                <a:lnTo>
                  <a:pt x="656650" y="59569"/>
                </a:lnTo>
                <a:lnTo>
                  <a:pt x="694850" y="84055"/>
                </a:lnTo>
                <a:lnTo>
                  <a:pt x="729757" y="112061"/>
                </a:lnTo>
                <a:lnTo>
                  <a:pt x="761051" y="143300"/>
                </a:lnTo>
                <a:lnTo>
                  <a:pt x="788410" y="177484"/>
                </a:lnTo>
                <a:lnTo>
                  <a:pt x="811514" y="214326"/>
                </a:lnTo>
                <a:lnTo>
                  <a:pt x="830042" y="253538"/>
                </a:lnTo>
                <a:lnTo>
                  <a:pt x="843673" y="294834"/>
                </a:lnTo>
                <a:lnTo>
                  <a:pt x="852088" y="337924"/>
                </a:lnTo>
                <a:lnTo>
                  <a:pt x="854963" y="382524"/>
                </a:lnTo>
                <a:lnTo>
                  <a:pt x="852088" y="427123"/>
                </a:lnTo>
                <a:lnTo>
                  <a:pt x="843673" y="470213"/>
                </a:lnTo>
                <a:lnTo>
                  <a:pt x="830042" y="511509"/>
                </a:lnTo>
                <a:lnTo>
                  <a:pt x="811514" y="550721"/>
                </a:lnTo>
                <a:lnTo>
                  <a:pt x="788410" y="587563"/>
                </a:lnTo>
                <a:lnTo>
                  <a:pt x="761051" y="621747"/>
                </a:lnTo>
                <a:lnTo>
                  <a:pt x="729757" y="652986"/>
                </a:lnTo>
                <a:lnTo>
                  <a:pt x="694850" y="680992"/>
                </a:lnTo>
                <a:lnTo>
                  <a:pt x="656650" y="705478"/>
                </a:lnTo>
                <a:lnTo>
                  <a:pt x="615478" y="726157"/>
                </a:lnTo>
                <a:lnTo>
                  <a:pt x="571654" y="742740"/>
                </a:lnTo>
                <a:lnTo>
                  <a:pt x="525500" y="754942"/>
                </a:lnTo>
                <a:lnTo>
                  <a:pt x="477335" y="762473"/>
                </a:lnTo>
                <a:lnTo>
                  <a:pt x="427481" y="765048"/>
                </a:lnTo>
                <a:lnTo>
                  <a:pt x="377628" y="762473"/>
                </a:lnTo>
                <a:lnTo>
                  <a:pt x="329463" y="754942"/>
                </a:lnTo>
                <a:lnTo>
                  <a:pt x="283309" y="742740"/>
                </a:lnTo>
                <a:lnTo>
                  <a:pt x="239485" y="726157"/>
                </a:lnTo>
                <a:lnTo>
                  <a:pt x="198313" y="705478"/>
                </a:lnTo>
                <a:lnTo>
                  <a:pt x="160113" y="680992"/>
                </a:lnTo>
                <a:lnTo>
                  <a:pt x="125206" y="652986"/>
                </a:lnTo>
                <a:lnTo>
                  <a:pt x="93912" y="621747"/>
                </a:lnTo>
                <a:lnTo>
                  <a:pt x="66553" y="587563"/>
                </a:lnTo>
                <a:lnTo>
                  <a:pt x="43449" y="550721"/>
                </a:lnTo>
                <a:lnTo>
                  <a:pt x="24921" y="511509"/>
                </a:lnTo>
                <a:lnTo>
                  <a:pt x="11290" y="470213"/>
                </a:lnTo>
                <a:lnTo>
                  <a:pt x="2875" y="427123"/>
                </a:lnTo>
                <a:lnTo>
                  <a:pt x="0" y="382524"/>
                </a:lnTo>
                <a:close/>
              </a:path>
            </a:pathLst>
          </a:custGeom>
          <a:ln w="190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70414" y="1415033"/>
            <a:ext cx="832485" cy="765175"/>
          </a:xfrm>
          <a:custGeom>
            <a:avLst/>
            <a:gdLst/>
            <a:ahLst/>
            <a:cxnLst/>
            <a:rect l="l" t="t" r="r" b="b"/>
            <a:pathLst>
              <a:path w="832484" h="765175">
                <a:moveTo>
                  <a:pt x="0" y="382524"/>
                </a:moveTo>
                <a:lnTo>
                  <a:pt x="2799" y="337924"/>
                </a:lnTo>
                <a:lnTo>
                  <a:pt x="10990" y="294834"/>
                </a:lnTo>
                <a:lnTo>
                  <a:pt x="24259" y="253538"/>
                </a:lnTo>
                <a:lnTo>
                  <a:pt x="42294" y="214326"/>
                </a:lnTo>
                <a:lnTo>
                  <a:pt x="64783" y="177484"/>
                </a:lnTo>
                <a:lnTo>
                  <a:pt x="91413" y="143300"/>
                </a:lnTo>
                <a:lnTo>
                  <a:pt x="121872" y="112061"/>
                </a:lnTo>
                <a:lnTo>
                  <a:pt x="155847" y="84055"/>
                </a:lnTo>
                <a:lnTo>
                  <a:pt x="193027" y="59569"/>
                </a:lnTo>
                <a:lnTo>
                  <a:pt x="233098" y="38890"/>
                </a:lnTo>
                <a:lnTo>
                  <a:pt x="275749" y="22307"/>
                </a:lnTo>
                <a:lnTo>
                  <a:pt x="320666" y="10105"/>
                </a:lnTo>
                <a:lnTo>
                  <a:pt x="367538" y="2574"/>
                </a:lnTo>
                <a:lnTo>
                  <a:pt x="416051" y="0"/>
                </a:lnTo>
                <a:lnTo>
                  <a:pt x="464565" y="2574"/>
                </a:lnTo>
                <a:lnTo>
                  <a:pt x="511437" y="10105"/>
                </a:lnTo>
                <a:lnTo>
                  <a:pt x="556354" y="22307"/>
                </a:lnTo>
                <a:lnTo>
                  <a:pt x="599005" y="38890"/>
                </a:lnTo>
                <a:lnTo>
                  <a:pt x="639076" y="59569"/>
                </a:lnTo>
                <a:lnTo>
                  <a:pt x="676256" y="84055"/>
                </a:lnTo>
                <a:lnTo>
                  <a:pt x="710231" y="112061"/>
                </a:lnTo>
                <a:lnTo>
                  <a:pt x="740690" y="143300"/>
                </a:lnTo>
                <a:lnTo>
                  <a:pt x="767320" y="177484"/>
                </a:lnTo>
                <a:lnTo>
                  <a:pt x="789809" y="214326"/>
                </a:lnTo>
                <a:lnTo>
                  <a:pt x="807844" y="253538"/>
                </a:lnTo>
                <a:lnTo>
                  <a:pt x="821113" y="294834"/>
                </a:lnTo>
                <a:lnTo>
                  <a:pt x="829304" y="337924"/>
                </a:lnTo>
                <a:lnTo>
                  <a:pt x="832103" y="382524"/>
                </a:lnTo>
                <a:lnTo>
                  <a:pt x="829304" y="427123"/>
                </a:lnTo>
                <a:lnTo>
                  <a:pt x="821113" y="470213"/>
                </a:lnTo>
                <a:lnTo>
                  <a:pt x="807844" y="511509"/>
                </a:lnTo>
                <a:lnTo>
                  <a:pt x="789809" y="550721"/>
                </a:lnTo>
                <a:lnTo>
                  <a:pt x="767320" y="587563"/>
                </a:lnTo>
                <a:lnTo>
                  <a:pt x="740690" y="621747"/>
                </a:lnTo>
                <a:lnTo>
                  <a:pt x="710231" y="652986"/>
                </a:lnTo>
                <a:lnTo>
                  <a:pt x="676256" y="680992"/>
                </a:lnTo>
                <a:lnTo>
                  <a:pt x="639076" y="705478"/>
                </a:lnTo>
                <a:lnTo>
                  <a:pt x="599005" y="726157"/>
                </a:lnTo>
                <a:lnTo>
                  <a:pt x="556354" y="742740"/>
                </a:lnTo>
                <a:lnTo>
                  <a:pt x="511437" y="754942"/>
                </a:lnTo>
                <a:lnTo>
                  <a:pt x="464565" y="762473"/>
                </a:lnTo>
                <a:lnTo>
                  <a:pt x="416051" y="765048"/>
                </a:lnTo>
                <a:lnTo>
                  <a:pt x="367538" y="762473"/>
                </a:lnTo>
                <a:lnTo>
                  <a:pt x="320666" y="754942"/>
                </a:lnTo>
                <a:lnTo>
                  <a:pt x="275749" y="742740"/>
                </a:lnTo>
                <a:lnTo>
                  <a:pt x="233098" y="726157"/>
                </a:lnTo>
                <a:lnTo>
                  <a:pt x="193027" y="705478"/>
                </a:lnTo>
                <a:lnTo>
                  <a:pt x="155847" y="680992"/>
                </a:lnTo>
                <a:lnTo>
                  <a:pt x="121872" y="652986"/>
                </a:lnTo>
                <a:lnTo>
                  <a:pt x="91413" y="621747"/>
                </a:lnTo>
                <a:lnTo>
                  <a:pt x="64783" y="587563"/>
                </a:lnTo>
                <a:lnTo>
                  <a:pt x="42294" y="550721"/>
                </a:lnTo>
                <a:lnTo>
                  <a:pt x="24259" y="511509"/>
                </a:lnTo>
                <a:lnTo>
                  <a:pt x="10990" y="470213"/>
                </a:lnTo>
                <a:lnTo>
                  <a:pt x="2799" y="427123"/>
                </a:lnTo>
                <a:lnTo>
                  <a:pt x="0" y="382524"/>
                </a:lnTo>
                <a:close/>
              </a:path>
            </a:pathLst>
          </a:custGeom>
          <a:ln w="190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50885" y="1820417"/>
            <a:ext cx="789940" cy="779145"/>
          </a:xfrm>
          <a:custGeom>
            <a:avLst/>
            <a:gdLst/>
            <a:ahLst/>
            <a:cxnLst/>
            <a:rect l="l" t="t" r="r" b="b"/>
            <a:pathLst>
              <a:path w="789940" h="779144">
                <a:moveTo>
                  <a:pt x="0" y="389382"/>
                </a:moveTo>
                <a:lnTo>
                  <a:pt x="3074" y="340546"/>
                </a:lnTo>
                <a:lnTo>
                  <a:pt x="12051" y="293518"/>
                </a:lnTo>
                <a:lnTo>
                  <a:pt x="26561" y="248664"/>
                </a:lnTo>
                <a:lnTo>
                  <a:pt x="46234" y="206348"/>
                </a:lnTo>
                <a:lnTo>
                  <a:pt x="70702" y="166936"/>
                </a:lnTo>
                <a:lnTo>
                  <a:pt x="99595" y="130793"/>
                </a:lnTo>
                <a:lnTo>
                  <a:pt x="132543" y="98284"/>
                </a:lnTo>
                <a:lnTo>
                  <a:pt x="169178" y="69774"/>
                </a:lnTo>
                <a:lnTo>
                  <a:pt x="209129" y="45629"/>
                </a:lnTo>
                <a:lnTo>
                  <a:pt x="252028" y="26214"/>
                </a:lnTo>
                <a:lnTo>
                  <a:pt x="297505" y="11894"/>
                </a:lnTo>
                <a:lnTo>
                  <a:pt x="345191" y="3034"/>
                </a:lnTo>
                <a:lnTo>
                  <a:pt x="394716" y="0"/>
                </a:lnTo>
                <a:lnTo>
                  <a:pt x="444215" y="3034"/>
                </a:lnTo>
                <a:lnTo>
                  <a:pt x="491884" y="11894"/>
                </a:lnTo>
                <a:lnTo>
                  <a:pt x="537351" y="26214"/>
                </a:lnTo>
                <a:lnTo>
                  <a:pt x="580245" y="45629"/>
                </a:lnTo>
                <a:lnTo>
                  <a:pt x="620197" y="69774"/>
                </a:lnTo>
                <a:lnTo>
                  <a:pt x="656837" y="98284"/>
                </a:lnTo>
                <a:lnTo>
                  <a:pt x="689792" y="130793"/>
                </a:lnTo>
                <a:lnTo>
                  <a:pt x="718694" y="166936"/>
                </a:lnTo>
                <a:lnTo>
                  <a:pt x="743172" y="206348"/>
                </a:lnTo>
                <a:lnTo>
                  <a:pt x="762855" y="248664"/>
                </a:lnTo>
                <a:lnTo>
                  <a:pt x="777373" y="293518"/>
                </a:lnTo>
                <a:lnTo>
                  <a:pt x="786355" y="340546"/>
                </a:lnTo>
                <a:lnTo>
                  <a:pt x="789432" y="389382"/>
                </a:lnTo>
                <a:lnTo>
                  <a:pt x="786355" y="438217"/>
                </a:lnTo>
                <a:lnTo>
                  <a:pt x="777373" y="485245"/>
                </a:lnTo>
                <a:lnTo>
                  <a:pt x="762855" y="530099"/>
                </a:lnTo>
                <a:lnTo>
                  <a:pt x="743172" y="572415"/>
                </a:lnTo>
                <a:lnTo>
                  <a:pt x="718694" y="611827"/>
                </a:lnTo>
                <a:lnTo>
                  <a:pt x="689792" y="647970"/>
                </a:lnTo>
                <a:lnTo>
                  <a:pt x="656837" y="680479"/>
                </a:lnTo>
                <a:lnTo>
                  <a:pt x="620197" y="708989"/>
                </a:lnTo>
                <a:lnTo>
                  <a:pt x="580245" y="733134"/>
                </a:lnTo>
                <a:lnTo>
                  <a:pt x="537351" y="752549"/>
                </a:lnTo>
                <a:lnTo>
                  <a:pt x="491884" y="766869"/>
                </a:lnTo>
                <a:lnTo>
                  <a:pt x="444215" y="775729"/>
                </a:lnTo>
                <a:lnTo>
                  <a:pt x="394716" y="778764"/>
                </a:lnTo>
                <a:lnTo>
                  <a:pt x="345191" y="775729"/>
                </a:lnTo>
                <a:lnTo>
                  <a:pt x="297505" y="766869"/>
                </a:lnTo>
                <a:lnTo>
                  <a:pt x="252028" y="752549"/>
                </a:lnTo>
                <a:lnTo>
                  <a:pt x="209129" y="733134"/>
                </a:lnTo>
                <a:lnTo>
                  <a:pt x="169178" y="708989"/>
                </a:lnTo>
                <a:lnTo>
                  <a:pt x="132543" y="680479"/>
                </a:lnTo>
                <a:lnTo>
                  <a:pt x="99595" y="647970"/>
                </a:lnTo>
                <a:lnTo>
                  <a:pt x="70702" y="611827"/>
                </a:lnTo>
                <a:lnTo>
                  <a:pt x="46234" y="572415"/>
                </a:lnTo>
                <a:lnTo>
                  <a:pt x="26561" y="530099"/>
                </a:lnTo>
                <a:lnTo>
                  <a:pt x="12051" y="485245"/>
                </a:lnTo>
                <a:lnTo>
                  <a:pt x="3074" y="438217"/>
                </a:lnTo>
                <a:lnTo>
                  <a:pt x="0" y="389382"/>
                </a:lnTo>
                <a:close/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1731" y="4294632"/>
            <a:ext cx="1530096" cy="2220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21252" y="5178552"/>
            <a:ext cx="609600" cy="3307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83635" y="5183123"/>
            <a:ext cx="611124" cy="3291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06395" y="5183123"/>
            <a:ext cx="609600" cy="3291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6540804"/>
            <a:ext cx="17487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Calibri"/>
                <a:cs typeface="Calibri"/>
              </a:rPr>
              <a:t>Cohen-Shacham et al.,</a:t>
            </a:r>
            <a:r>
              <a:rPr sz="1200" i="1" spc="-5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2016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9740" y="1295400"/>
            <a:ext cx="2185416" cy="3220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44914" y="1290574"/>
            <a:ext cx="2195195" cy="3243580"/>
          </a:xfrm>
          <a:custGeom>
            <a:avLst/>
            <a:gdLst/>
            <a:ahLst/>
            <a:cxnLst/>
            <a:rect l="l" t="t" r="r" b="b"/>
            <a:pathLst>
              <a:path w="2195195" h="3243579">
                <a:moveTo>
                  <a:pt x="0" y="3243453"/>
                </a:moveTo>
                <a:lnTo>
                  <a:pt x="2194941" y="3243453"/>
                </a:lnTo>
                <a:lnTo>
                  <a:pt x="2194941" y="0"/>
                </a:lnTo>
                <a:lnTo>
                  <a:pt x="0" y="0"/>
                </a:lnTo>
                <a:lnTo>
                  <a:pt x="0" y="3243453"/>
                </a:lnTo>
                <a:close/>
              </a:path>
            </a:pathLst>
          </a:custGeom>
          <a:ln w="9525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8523" y="1295400"/>
            <a:ext cx="3464052" cy="2409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3825" y="1290574"/>
            <a:ext cx="3474085" cy="2419350"/>
          </a:xfrm>
          <a:custGeom>
            <a:avLst/>
            <a:gdLst/>
            <a:ahLst/>
            <a:cxnLst/>
            <a:rect l="l" t="t" r="r" b="b"/>
            <a:pathLst>
              <a:path w="3474085" h="2419350">
                <a:moveTo>
                  <a:pt x="0" y="2418969"/>
                </a:moveTo>
                <a:lnTo>
                  <a:pt x="3473577" y="2418969"/>
                </a:lnTo>
                <a:lnTo>
                  <a:pt x="3473577" y="0"/>
                </a:lnTo>
                <a:lnTo>
                  <a:pt x="0" y="0"/>
                </a:lnTo>
                <a:lnTo>
                  <a:pt x="0" y="2418969"/>
                </a:lnTo>
                <a:close/>
              </a:path>
            </a:pathLst>
          </a:custGeom>
          <a:ln w="9524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4195" y="1217498"/>
            <a:ext cx="2021839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Product 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NbS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Standard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i="1" spc="-15" dirty="0">
                <a:latin typeface="Calibri"/>
                <a:cs typeface="Calibri"/>
              </a:rPr>
              <a:t>Each </a:t>
            </a:r>
            <a:r>
              <a:rPr sz="1800" i="1" spc="-10" dirty="0">
                <a:latin typeface="Calibri"/>
                <a:cs typeface="Calibri"/>
              </a:rPr>
              <a:t>criterion </a:t>
            </a:r>
            <a:r>
              <a:rPr sz="1800" i="1" spc="-5" dirty="0">
                <a:latin typeface="Calibri"/>
                <a:cs typeface="Calibri"/>
              </a:rPr>
              <a:t>with  brief </a:t>
            </a:r>
            <a:r>
              <a:rPr sz="1800" i="1" spc="-10" dirty="0">
                <a:latin typeface="Calibri"/>
                <a:cs typeface="Calibri"/>
              </a:rPr>
              <a:t>guidance,  indicators, case-study  </a:t>
            </a:r>
            <a:r>
              <a:rPr sz="1800" i="1" spc="-5" dirty="0">
                <a:latin typeface="Calibri"/>
                <a:cs typeface="Calibri"/>
              </a:rPr>
              <a:t>and </a:t>
            </a:r>
            <a:r>
              <a:rPr sz="1800" i="1" spc="-10" dirty="0">
                <a:latin typeface="Calibri"/>
                <a:cs typeface="Calibri"/>
              </a:rPr>
              <a:t>informative  graphic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3297" y="1217498"/>
            <a:ext cx="195643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Product II</a:t>
            </a:r>
            <a:r>
              <a:rPr sz="1800" spc="-5" dirty="0">
                <a:latin typeface="Calibri"/>
                <a:cs typeface="Calibri"/>
              </a:rPr>
              <a:t>: </a:t>
            </a:r>
            <a:r>
              <a:rPr sz="18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Guidance </a:t>
            </a:r>
            <a:r>
              <a:rPr sz="1800" b="1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Detailed descriptions  </a:t>
            </a:r>
            <a:r>
              <a:rPr sz="1800" i="1" spc="-5" dirty="0">
                <a:latin typeface="Calibri"/>
                <a:cs typeface="Calibri"/>
              </a:rPr>
              <a:t>of rationale and  requirements behind  </a:t>
            </a:r>
            <a:r>
              <a:rPr sz="1800" i="1" dirty="0">
                <a:latin typeface="Calibri"/>
                <a:cs typeface="Calibri"/>
              </a:rPr>
              <a:t>each </a:t>
            </a:r>
            <a:r>
              <a:rPr sz="1800" i="1" spc="-10" dirty="0">
                <a:latin typeface="Calibri"/>
                <a:cs typeface="Calibri"/>
              </a:rPr>
              <a:t>criterion </a:t>
            </a:r>
            <a:r>
              <a:rPr sz="1800" i="1" spc="-5" dirty="0">
                <a:latin typeface="Calibri"/>
                <a:cs typeface="Calibri"/>
              </a:rPr>
              <a:t>and  </a:t>
            </a:r>
            <a:r>
              <a:rPr sz="1800" i="1" spc="-10" dirty="0">
                <a:latin typeface="Calibri"/>
                <a:cs typeface="Calibri"/>
              </a:rPr>
              <a:t>indicator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" y="319554"/>
            <a:ext cx="9448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20" dirty="0">
                <a:latin typeface="Calibri Light"/>
                <a:cs typeface="Calibri Light"/>
              </a:rPr>
              <a:t>Global </a:t>
            </a:r>
            <a:r>
              <a:rPr sz="4000" b="0" spc="-35" dirty="0">
                <a:latin typeface="Calibri Light"/>
                <a:cs typeface="Calibri Light"/>
              </a:rPr>
              <a:t>Standard for </a:t>
            </a:r>
            <a:r>
              <a:rPr sz="4000" b="0" spc="-20" dirty="0">
                <a:latin typeface="Calibri Light"/>
                <a:cs typeface="Calibri Light"/>
              </a:rPr>
              <a:t>NbS </a:t>
            </a:r>
            <a:r>
              <a:rPr sz="4000" b="0" dirty="0">
                <a:latin typeface="Calibri Light"/>
                <a:cs typeface="Calibri Light"/>
              </a:rPr>
              <a:t>– 3</a:t>
            </a:r>
            <a:r>
              <a:rPr sz="4000" b="0" spc="-225" dirty="0">
                <a:latin typeface="Calibri Light"/>
                <a:cs typeface="Calibri Light"/>
              </a:rPr>
              <a:t> </a:t>
            </a:r>
            <a:r>
              <a:rPr sz="4000" b="0" spc="-30" dirty="0">
                <a:latin typeface="Calibri Light"/>
                <a:cs typeface="Calibri Light"/>
              </a:rPr>
              <a:t>products</a:t>
            </a:r>
            <a:r>
              <a:rPr lang="en-CA" sz="4000" b="0" spc="-30" dirty="0">
                <a:latin typeface="Calibri Light"/>
                <a:cs typeface="Calibri Light"/>
              </a:rPr>
              <a:t> (2020)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515" y="3924418"/>
            <a:ext cx="7466064" cy="27110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753" y="3846385"/>
            <a:ext cx="7494270" cy="2826385"/>
          </a:xfrm>
          <a:custGeom>
            <a:avLst/>
            <a:gdLst/>
            <a:ahLst/>
            <a:cxnLst/>
            <a:rect l="l" t="t" r="r" b="b"/>
            <a:pathLst>
              <a:path w="7494270" h="2826384">
                <a:moveTo>
                  <a:pt x="0" y="2825877"/>
                </a:moveTo>
                <a:lnTo>
                  <a:pt x="7493889" y="2825877"/>
                </a:lnTo>
                <a:lnTo>
                  <a:pt x="7493889" y="0"/>
                </a:lnTo>
                <a:lnTo>
                  <a:pt x="0" y="0"/>
                </a:lnTo>
                <a:lnTo>
                  <a:pt x="0" y="2825877"/>
                </a:lnTo>
                <a:close/>
              </a:path>
            </a:pathLst>
          </a:custGeom>
          <a:ln w="952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442797"/>
            <a:ext cx="672464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0" spc="-20" dirty="0">
                <a:latin typeface="Calibri Light"/>
                <a:cs typeface="Calibri Light"/>
              </a:rPr>
              <a:t>Global </a:t>
            </a:r>
            <a:r>
              <a:rPr sz="4000" b="0" spc="-30" dirty="0">
                <a:latin typeface="Calibri Light"/>
                <a:cs typeface="Calibri Light"/>
              </a:rPr>
              <a:t>Standard </a:t>
            </a:r>
            <a:r>
              <a:rPr sz="4000" b="0" spc="-35" dirty="0">
                <a:latin typeface="Calibri Light"/>
                <a:cs typeface="Calibri Light"/>
              </a:rPr>
              <a:t>for</a:t>
            </a:r>
            <a:r>
              <a:rPr sz="4000" b="0" spc="-220" dirty="0">
                <a:latin typeface="Calibri Light"/>
                <a:cs typeface="Calibri Light"/>
              </a:rPr>
              <a:t> </a:t>
            </a:r>
            <a:r>
              <a:rPr sz="4000" b="0" spc="-15" dirty="0">
                <a:latin typeface="Calibri Light"/>
                <a:cs typeface="Calibri Light"/>
              </a:rPr>
              <a:t>NbS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91985" y="533400"/>
            <a:ext cx="2642615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200" y="1108783"/>
            <a:ext cx="10005060" cy="5278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320"/>
              </a:spcBef>
            </a:pPr>
            <a:r>
              <a:rPr sz="2400" u="heavy" spc="-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Calibri"/>
                <a:cs typeface="Calibri"/>
              </a:rPr>
              <a:t>Objective</a:t>
            </a:r>
            <a:r>
              <a:rPr sz="2400" spc="-10" dirty="0">
                <a:solidFill>
                  <a:srgbClr val="221F1F"/>
                </a:solidFill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391160" indent="-343535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391160" algn="l"/>
                <a:tab pos="391795" algn="l"/>
              </a:tabLst>
            </a:pPr>
            <a:r>
              <a:rPr sz="2200" spc="-10" dirty="0">
                <a:solidFill>
                  <a:srgbClr val="221F1F"/>
                </a:solidFill>
                <a:latin typeface="Calibri"/>
                <a:cs typeface="Calibri"/>
              </a:rPr>
              <a:t>Set </a:t>
            </a:r>
            <a:r>
              <a:rPr sz="2200" spc="-5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200" b="1" spc="-10" dirty="0">
                <a:solidFill>
                  <a:srgbClr val="221F1F"/>
                </a:solidFill>
                <a:latin typeface="Calibri"/>
                <a:cs typeface="Calibri"/>
              </a:rPr>
              <a:t>common </a:t>
            </a:r>
            <a:r>
              <a:rPr sz="2200" b="1" spc="-5" dirty="0">
                <a:solidFill>
                  <a:srgbClr val="221F1F"/>
                </a:solidFill>
                <a:latin typeface="Calibri"/>
                <a:cs typeface="Calibri"/>
              </a:rPr>
              <a:t>basis of </a:t>
            </a:r>
            <a:r>
              <a:rPr sz="2200" b="1" spc="-15" dirty="0">
                <a:solidFill>
                  <a:srgbClr val="221F1F"/>
                </a:solidFill>
                <a:latin typeface="Calibri"/>
                <a:cs typeface="Calibri"/>
              </a:rPr>
              <a:t>understanding </a:t>
            </a:r>
            <a:r>
              <a:rPr sz="2200" spc="-20" dirty="0">
                <a:solidFill>
                  <a:srgbClr val="221F1F"/>
                </a:solidFill>
                <a:latin typeface="Calibri"/>
                <a:cs typeface="Calibri"/>
              </a:rPr>
              <a:t>for</a:t>
            </a:r>
            <a:r>
              <a:rPr sz="2200" spc="12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1F1F"/>
                </a:solidFill>
                <a:latin typeface="Calibri"/>
                <a:cs typeface="Calibri"/>
              </a:rPr>
              <a:t>NbS</a:t>
            </a:r>
            <a:endParaRPr sz="2200" dirty="0">
              <a:latin typeface="Calibri"/>
              <a:cs typeface="Calibri"/>
            </a:endParaRPr>
          </a:p>
          <a:p>
            <a:pPr marL="391160" indent="-343535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391160" algn="l"/>
                <a:tab pos="391795" algn="l"/>
              </a:tabLst>
            </a:pPr>
            <a:r>
              <a:rPr sz="2200" spc="-10" dirty="0">
                <a:solidFill>
                  <a:srgbClr val="221F1F"/>
                </a:solidFill>
                <a:latin typeface="Calibri"/>
                <a:cs typeface="Calibri"/>
              </a:rPr>
              <a:t>Provide </a:t>
            </a:r>
            <a:r>
              <a:rPr sz="2200" spc="-5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200" b="1" spc="-10" dirty="0">
                <a:solidFill>
                  <a:srgbClr val="221F1F"/>
                </a:solidFill>
                <a:latin typeface="Calibri"/>
                <a:cs typeface="Calibri"/>
              </a:rPr>
              <a:t>robust framework</a:t>
            </a:r>
            <a:r>
              <a:rPr sz="2200" spc="-10" dirty="0">
                <a:solidFill>
                  <a:srgbClr val="221F1F"/>
                </a:solidFill>
                <a:latin typeface="Calibri"/>
                <a:cs typeface="Calibri"/>
              </a:rPr>
              <a:t>, </a:t>
            </a:r>
            <a:r>
              <a:rPr sz="2200" spc="-20" dirty="0">
                <a:solidFill>
                  <a:srgbClr val="221F1F"/>
                </a:solidFill>
                <a:latin typeface="Calibri"/>
                <a:cs typeface="Calibri"/>
              </a:rPr>
              <a:t>to </a:t>
            </a:r>
            <a:r>
              <a:rPr sz="2200" b="1" spc="-5" dirty="0">
                <a:solidFill>
                  <a:srgbClr val="2E5496"/>
                </a:solidFill>
                <a:latin typeface="Calibri"/>
                <a:cs typeface="Calibri"/>
              </a:rPr>
              <a:t>design,</a:t>
            </a:r>
            <a:r>
              <a:rPr sz="2200" b="1" spc="33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E5496"/>
                </a:solidFill>
                <a:latin typeface="Calibri"/>
                <a:cs typeface="Calibri"/>
              </a:rPr>
              <a:t>implement,</a:t>
            </a:r>
            <a:endParaRPr sz="2200" dirty="0">
              <a:latin typeface="Calibri"/>
              <a:cs typeface="Calibri"/>
            </a:endParaRPr>
          </a:p>
          <a:p>
            <a:pPr marL="391160">
              <a:lnSpc>
                <a:spcPct val="100000"/>
              </a:lnSpc>
              <a:spcBef>
                <a:spcPts val="180"/>
              </a:spcBef>
            </a:pPr>
            <a:r>
              <a:rPr sz="2200" b="1" spc="-5" dirty="0">
                <a:solidFill>
                  <a:srgbClr val="2E5496"/>
                </a:solidFill>
                <a:latin typeface="Calibri"/>
                <a:cs typeface="Calibri"/>
              </a:rPr>
              <a:t>assess, </a:t>
            </a:r>
            <a:r>
              <a:rPr sz="2200" b="1" spc="-10" dirty="0">
                <a:solidFill>
                  <a:srgbClr val="2E5496"/>
                </a:solidFill>
                <a:latin typeface="Calibri"/>
                <a:cs typeface="Calibri"/>
              </a:rPr>
              <a:t>adapt and </a:t>
            </a:r>
            <a:r>
              <a:rPr sz="2200" b="1" spc="-15" dirty="0">
                <a:solidFill>
                  <a:srgbClr val="2E5496"/>
                </a:solidFill>
                <a:latin typeface="Calibri"/>
                <a:cs typeface="Calibri"/>
              </a:rPr>
              <a:t>improve</a:t>
            </a:r>
            <a:r>
              <a:rPr sz="2200" b="1" spc="5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E5496"/>
                </a:solidFill>
                <a:latin typeface="Calibri"/>
                <a:cs typeface="Calibri"/>
              </a:rPr>
              <a:t>NbS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8 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Criteria 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&amp; 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28</a:t>
            </a:r>
            <a:r>
              <a:rPr sz="2400" u="heavy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indicators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NbS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effectively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address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societal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challenges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Design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NbS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is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informed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scale</a:t>
            </a:r>
            <a:endParaRPr sz="2000" dirty="0">
              <a:latin typeface="Calibri"/>
              <a:cs typeface="Calibri"/>
            </a:endParaRPr>
          </a:p>
          <a:p>
            <a:pPr marL="12700" marR="2241550">
              <a:lnSpc>
                <a:spcPct val="112500"/>
              </a:lnSpc>
            </a:pPr>
            <a:r>
              <a:rPr sz="2000" b="1" spc="-5" dirty="0">
                <a:latin typeface="Calibri"/>
                <a:cs typeface="Calibri"/>
              </a:rPr>
              <a:t>Criterion </a:t>
            </a:r>
            <a:r>
              <a:rPr sz="2000" b="1" dirty="0">
                <a:latin typeface="Calibri"/>
                <a:cs typeface="Calibri"/>
              </a:rPr>
              <a:t>3</a:t>
            </a:r>
            <a:r>
              <a:rPr sz="2000" dirty="0">
                <a:latin typeface="Calibri"/>
                <a:cs typeface="Calibri"/>
              </a:rPr>
              <a:t>: NbS </a:t>
            </a:r>
            <a:r>
              <a:rPr sz="2000" spc="-10" dirty="0">
                <a:latin typeface="Calibri"/>
                <a:cs typeface="Calibri"/>
              </a:rPr>
              <a:t>result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net </a:t>
            </a:r>
            <a:r>
              <a:rPr sz="2000" spc="-10" dirty="0">
                <a:latin typeface="Calibri"/>
                <a:cs typeface="Calibri"/>
              </a:rPr>
              <a:t>gain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b="1" spc="-5" dirty="0">
                <a:latin typeface="Calibri"/>
                <a:cs typeface="Calibri"/>
              </a:rPr>
              <a:t>biodiversity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b="1" spc="-15" dirty="0">
                <a:latin typeface="Calibri"/>
                <a:cs typeface="Calibri"/>
              </a:rPr>
              <a:t>ecosystem </a:t>
            </a:r>
            <a:r>
              <a:rPr sz="2000" b="1" spc="-10" dirty="0">
                <a:latin typeface="Calibri"/>
                <a:cs typeface="Calibri"/>
              </a:rPr>
              <a:t>integrity 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NbS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economically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viable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6300"/>
              </a:lnSpc>
              <a:spcBef>
                <a:spcPts val="150"/>
              </a:spcBef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NbS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based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on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inclusive,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transparent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empowering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governance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processes  </a:t>
            </a:r>
            <a:r>
              <a:rPr sz="2000" b="1" spc="-5" dirty="0">
                <a:latin typeface="Calibri"/>
                <a:cs typeface="Calibri"/>
              </a:rPr>
              <a:t>Criterion </a:t>
            </a:r>
            <a:r>
              <a:rPr sz="2000" b="1" dirty="0">
                <a:latin typeface="Calibri"/>
                <a:cs typeface="Calibri"/>
              </a:rPr>
              <a:t>6</a:t>
            </a:r>
            <a:r>
              <a:rPr sz="2000" dirty="0">
                <a:latin typeface="Calibri"/>
                <a:cs typeface="Calibri"/>
              </a:rPr>
              <a:t>: NbS </a:t>
            </a:r>
            <a:r>
              <a:rPr sz="2000" spc="-5" dirty="0">
                <a:latin typeface="Calibri"/>
                <a:cs typeface="Calibri"/>
              </a:rPr>
              <a:t>equitably </a:t>
            </a:r>
            <a:r>
              <a:rPr sz="2000" b="1" spc="-5" dirty="0">
                <a:latin typeface="Calibri"/>
                <a:cs typeface="Calibri"/>
              </a:rPr>
              <a:t>balance </a:t>
            </a:r>
            <a:r>
              <a:rPr sz="2000" b="1" spc="-10" dirty="0">
                <a:latin typeface="Calibri"/>
                <a:cs typeface="Calibri"/>
              </a:rPr>
              <a:t>trade-offs </a:t>
            </a:r>
            <a:r>
              <a:rPr sz="2000" spc="-5" dirty="0">
                <a:latin typeface="Calibri"/>
                <a:cs typeface="Calibri"/>
              </a:rPr>
              <a:t>between achievement of </a:t>
            </a:r>
            <a:r>
              <a:rPr sz="2000" dirty="0">
                <a:latin typeface="Calibri"/>
                <a:cs typeface="Calibri"/>
              </a:rPr>
              <a:t>their primary </a:t>
            </a:r>
            <a:r>
              <a:rPr sz="2000" spc="-5" dirty="0">
                <a:latin typeface="Calibri"/>
                <a:cs typeface="Calibri"/>
              </a:rPr>
              <a:t>goal(s) </a:t>
            </a:r>
            <a:r>
              <a:rPr sz="2000" dirty="0">
                <a:latin typeface="Calibri"/>
                <a:cs typeface="Calibri"/>
              </a:rPr>
              <a:t>and  the </a:t>
            </a:r>
            <a:r>
              <a:rPr sz="2000" spc="-5" dirty="0">
                <a:latin typeface="Calibri"/>
                <a:cs typeface="Calibri"/>
              </a:rPr>
              <a:t>continued </a:t>
            </a:r>
            <a:r>
              <a:rPr sz="2000" spc="-10" dirty="0">
                <a:latin typeface="Calibri"/>
                <a:cs typeface="Calibri"/>
              </a:rPr>
              <a:t>provision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multiple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benefits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NbS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managed 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adaptively,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based on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evidence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Criterion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: NbS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sustainable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mainstreamed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within an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appropriate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jurisdictional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libri"/>
                <a:cs typeface="Calibri"/>
              </a:rPr>
              <a:t>context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84B7BC-6B67-7C61-E0FA-D4FE37D87E7E}"/>
              </a:ext>
            </a:extLst>
          </p:cNvPr>
          <p:cNvSpPr/>
          <p:nvPr/>
        </p:nvSpPr>
        <p:spPr>
          <a:xfrm>
            <a:off x="9396985" y="2743200"/>
            <a:ext cx="2642615" cy="1752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Note: there will be a new version of the Standard after WCC!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1591" y="1482725"/>
            <a:ext cx="211328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Product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III</a:t>
            </a:r>
            <a:r>
              <a:rPr sz="1800" dirty="0">
                <a:latin typeface="Calibri"/>
                <a:cs typeface="Calibri"/>
              </a:rPr>
              <a:t>:</a:t>
            </a: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Self-Assessment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i="1" spc="-15" dirty="0">
                <a:latin typeface="Calibri"/>
                <a:cs typeface="Calibri"/>
              </a:rPr>
              <a:t>Excel </a:t>
            </a:r>
            <a:r>
              <a:rPr sz="1800" i="1" spc="-10" dirty="0">
                <a:latin typeface="Calibri"/>
                <a:cs typeface="Calibri"/>
              </a:rPr>
              <a:t>sheet </a:t>
            </a:r>
            <a:r>
              <a:rPr sz="1800" i="1" spc="-5" dirty="0">
                <a:latin typeface="Calibri"/>
                <a:cs typeface="Calibri"/>
              </a:rPr>
              <a:t>with </a:t>
            </a:r>
            <a:r>
              <a:rPr sz="1800" i="1" dirty="0">
                <a:latin typeface="Calibri"/>
                <a:cs typeface="Calibri"/>
              </a:rPr>
              <a:t>each  </a:t>
            </a:r>
            <a:r>
              <a:rPr sz="1800" i="1" spc="-10" dirty="0">
                <a:latin typeface="Calibri"/>
                <a:cs typeface="Calibri"/>
              </a:rPr>
              <a:t>criterion </a:t>
            </a:r>
            <a:r>
              <a:rPr sz="1800" i="1" spc="-5" dirty="0">
                <a:latin typeface="Calibri"/>
                <a:cs typeface="Calibri"/>
              </a:rPr>
              <a:t>and </a:t>
            </a:r>
            <a:r>
              <a:rPr sz="1800" i="1" spc="-25" dirty="0">
                <a:latin typeface="Calibri"/>
                <a:cs typeface="Calibri"/>
              </a:rPr>
              <a:t>indicator,  </a:t>
            </a:r>
            <a:r>
              <a:rPr sz="1800" i="1" dirty="0">
                <a:latin typeface="Calibri"/>
                <a:cs typeface="Calibri"/>
              </a:rPr>
              <a:t>4 </a:t>
            </a:r>
            <a:r>
              <a:rPr sz="1800" i="1" spc="-5" dirty="0">
                <a:latin typeface="Calibri"/>
                <a:cs typeface="Calibri"/>
              </a:rPr>
              <a:t>assessment levels  and </a:t>
            </a:r>
            <a:r>
              <a:rPr sz="1800" i="1" spc="-10" dirty="0">
                <a:latin typeface="Calibri"/>
                <a:cs typeface="Calibri"/>
              </a:rPr>
              <a:t>guiding questions  for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assessment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133350"/>
            <a:ext cx="81238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20" dirty="0">
                <a:latin typeface="Calibri Light"/>
                <a:cs typeface="Calibri Light"/>
              </a:rPr>
              <a:t>Global </a:t>
            </a:r>
            <a:r>
              <a:rPr sz="4000" b="0" spc="-35" dirty="0">
                <a:latin typeface="Calibri Light"/>
                <a:cs typeface="Calibri Light"/>
              </a:rPr>
              <a:t>Standard for </a:t>
            </a:r>
            <a:r>
              <a:rPr sz="4000" b="0" spc="-20" dirty="0">
                <a:latin typeface="Calibri Light"/>
                <a:cs typeface="Calibri Light"/>
              </a:rPr>
              <a:t>NbS </a:t>
            </a:r>
            <a:r>
              <a:rPr sz="4000" b="0" dirty="0">
                <a:latin typeface="Calibri Light"/>
                <a:cs typeface="Calibri Light"/>
              </a:rPr>
              <a:t>– 3</a:t>
            </a:r>
            <a:r>
              <a:rPr sz="4000" b="0" spc="-225" dirty="0">
                <a:latin typeface="Calibri Light"/>
                <a:cs typeface="Calibri Light"/>
              </a:rPr>
              <a:t> </a:t>
            </a:r>
            <a:r>
              <a:rPr sz="4000" b="0" spc="-30" dirty="0">
                <a:latin typeface="Calibri Light"/>
                <a:cs typeface="Calibri Light"/>
              </a:rPr>
              <a:t>products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70464" y="0"/>
            <a:ext cx="1621535" cy="90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7272" y="1054608"/>
            <a:ext cx="5786628" cy="2179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8979" y="1760220"/>
            <a:ext cx="6076187" cy="2098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84320" y="2587751"/>
            <a:ext cx="6902196" cy="3215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7335" y="2509964"/>
            <a:ext cx="9691116" cy="4348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2407" y="2705100"/>
            <a:ext cx="9121140" cy="3889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C59B06-FA6A-4B64-BA46-2C444825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5792"/>
            <a:ext cx="6995286" cy="615553"/>
          </a:xfrm>
        </p:spPr>
        <p:txBody>
          <a:bodyPr/>
          <a:lstStyle/>
          <a:p>
            <a:r>
              <a:rPr lang="en-CA" sz="4000" b="0" dirty="0"/>
              <a:t>Starting all by Nature but…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21100-57C5-438C-9616-A166F340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" y="1772233"/>
            <a:ext cx="9280041" cy="4215629"/>
          </a:xfrm>
          <a:prstGeom prst="rect">
            <a:avLst/>
          </a:prstGeom>
        </p:spPr>
      </p:pic>
      <p:pic>
        <p:nvPicPr>
          <p:cNvPr id="9" name="Picture 8" descr="A picture containing snow, tree, outdoor, nature&#10;&#10;Description automatically generated">
            <a:extLst>
              <a:ext uri="{FF2B5EF4-FFF2-40B4-BE49-F238E27FC236}">
                <a16:creationId xmlns:a16="http://schemas.microsoft.com/office/drawing/2014/main" id="{C3684205-C209-4BC2-BACB-AA3024E72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23564"/>
          <a:stretch/>
        </p:blipFill>
        <p:spPr>
          <a:xfrm rot="10800000">
            <a:off x="9342794" y="1923788"/>
            <a:ext cx="2590800" cy="3150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4B33D-2751-49E2-8B29-270E356C6648}"/>
              </a:ext>
            </a:extLst>
          </p:cNvPr>
          <p:cNvSpPr txBox="1"/>
          <p:nvPr/>
        </p:nvSpPr>
        <p:spPr>
          <a:xfrm>
            <a:off x="9342794" y="51153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Nature-Climate Solutions</a:t>
            </a:r>
            <a:endParaRPr lang="en-US" sz="2800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3DA440-EA4D-4AE4-8A2A-16F9FDBD2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14" y="0"/>
            <a:ext cx="1496786" cy="8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8773" y="752043"/>
            <a:ext cx="8990330" cy="77978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1280160">
              <a:lnSpc>
                <a:spcPts val="2810"/>
              </a:lnSpc>
              <a:spcBef>
                <a:spcPts val="455"/>
              </a:spcBef>
            </a:pPr>
            <a:r>
              <a:rPr b="0" dirty="0">
                <a:latin typeface="Calibri Light"/>
                <a:cs typeface="Calibri Light"/>
              </a:rPr>
              <a:t>NbS </a:t>
            </a:r>
            <a:r>
              <a:rPr b="0" spc="-10" dirty="0">
                <a:latin typeface="Calibri Light"/>
                <a:cs typeface="Calibri Light"/>
              </a:rPr>
              <a:t>complementary </a:t>
            </a:r>
            <a:r>
              <a:rPr b="0" dirty="0">
                <a:latin typeface="Calibri Light"/>
                <a:cs typeface="Calibri Light"/>
              </a:rPr>
              <a:t>with </a:t>
            </a:r>
            <a:r>
              <a:rPr b="0" spc="-5" dirty="0">
                <a:latin typeface="Calibri Light"/>
                <a:cs typeface="Calibri Light"/>
              </a:rPr>
              <a:t>other </a:t>
            </a:r>
            <a:r>
              <a:rPr b="0" dirty="0">
                <a:latin typeface="Calibri Light"/>
                <a:cs typeface="Calibri Light"/>
              </a:rPr>
              <a:t>types of actions:  </a:t>
            </a:r>
            <a:r>
              <a:rPr b="0" spc="-15" dirty="0">
                <a:latin typeface="Calibri Light"/>
                <a:cs typeface="Calibri Light"/>
              </a:rPr>
              <a:t>protected </a:t>
            </a:r>
            <a:r>
              <a:rPr b="0" spc="-10" dirty="0">
                <a:latin typeface="Calibri Light"/>
                <a:cs typeface="Calibri Light"/>
              </a:rPr>
              <a:t>area conservation </a:t>
            </a:r>
            <a:r>
              <a:rPr b="0" dirty="0">
                <a:latin typeface="Calibri Light"/>
                <a:cs typeface="Calibri Light"/>
              </a:rPr>
              <a:t>(P1) &amp; </a:t>
            </a:r>
            <a:r>
              <a:rPr b="0" spc="-10" dirty="0">
                <a:latin typeface="Calibri Light"/>
                <a:cs typeface="Calibri Light"/>
              </a:rPr>
              <a:t>infrastructure development</a:t>
            </a:r>
            <a:r>
              <a:rPr b="0" spc="-90" dirty="0">
                <a:latin typeface="Calibri Light"/>
                <a:cs typeface="Calibri Light"/>
              </a:rPr>
              <a:t> </a:t>
            </a:r>
            <a:r>
              <a:rPr b="0" dirty="0">
                <a:latin typeface="Calibri Light"/>
                <a:cs typeface="Calibri Light"/>
              </a:rPr>
              <a:t>(P2)</a:t>
            </a:r>
          </a:p>
        </p:txBody>
      </p:sp>
      <p:sp>
        <p:nvSpPr>
          <p:cNvPr id="3" name="object 3"/>
          <p:cNvSpPr/>
          <p:nvPr/>
        </p:nvSpPr>
        <p:spPr>
          <a:xfrm>
            <a:off x="5437632" y="2057400"/>
            <a:ext cx="5349240" cy="3255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9136" y="5202935"/>
            <a:ext cx="1424939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311" y="5202935"/>
            <a:ext cx="1194816" cy="877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063" y="115823"/>
            <a:ext cx="1296924" cy="188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79719" y="3569334"/>
            <a:ext cx="643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6918" y="5871464"/>
            <a:ext cx="8610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26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AF50"/>
                </a:solidFill>
                <a:latin typeface="Calibri"/>
                <a:cs typeface="Calibri"/>
              </a:rPr>
              <a:t>Mangrove  </a:t>
            </a:r>
            <a:r>
              <a:rPr sz="1400" spc="-20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1400" spc="-15" dirty="0">
                <a:solidFill>
                  <a:srgbClr val="00AF50"/>
                </a:solidFill>
                <a:latin typeface="Calibri"/>
                <a:cs typeface="Calibri"/>
              </a:rPr>
              <a:t>st</a:t>
            </a:r>
            <a:r>
              <a:rPr sz="1400" spc="-5" dirty="0">
                <a:solidFill>
                  <a:srgbClr val="00AF50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00AF50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2484" y="5871464"/>
            <a:ext cx="12706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marR="5080" indent="-20574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Forest</a:t>
            </a:r>
            <a:r>
              <a:rPr sz="1400" spc="-5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Landscape  Restoration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48745" y="2231898"/>
            <a:ext cx="82676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Wetland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restoration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69828" y="4230115"/>
            <a:ext cx="10198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559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AF50"/>
                </a:solidFill>
                <a:latin typeface="Calibri"/>
                <a:cs typeface="Calibri"/>
              </a:rPr>
              <a:t>Green  </a:t>
            </a: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00AF5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00AF50"/>
                </a:solidFill>
                <a:latin typeface="Calibri"/>
                <a:cs typeface="Calibri"/>
              </a:rPr>
              <a:t>f</a:t>
            </a:r>
            <a:r>
              <a:rPr sz="1400" spc="-20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tr</a:t>
            </a: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uc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t</a:t>
            </a:r>
            <a:r>
              <a:rPr sz="1400" spc="-10" dirty="0">
                <a:solidFill>
                  <a:srgbClr val="00AF50"/>
                </a:solidFill>
                <a:latin typeface="Calibri"/>
                <a:cs typeface="Calibri"/>
              </a:rPr>
              <a:t>u</a:t>
            </a:r>
            <a:r>
              <a:rPr sz="1400" spc="-25" dirty="0">
                <a:solidFill>
                  <a:srgbClr val="00AF5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68745" y="2469642"/>
            <a:ext cx="623570" cy="3338195"/>
          </a:xfrm>
          <a:custGeom>
            <a:avLst/>
            <a:gdLst/>
            <a:ahLst/>
            <a:cxnLst/>
            <a:rect l="l" t="t" r="r" b="b"/>
            <a:pathLst>
              <a:path w="623570" h="3338195">
                <a:moveTo>
                  <a:pt x="46924" y="73403"/>
                </a:moveTo>
                <a:lnTo>
                  <a:pt x="28129" y="76710"/>
                </a:lnTo>
                <a:lnTo>
                  <a:pt x="604265" y="3337636"/>
                </a:lnTo>
                <a:lnTo>
                  <a:pt x="623061" y="3334321"/>
                </a:lnTo>
                <a:lnTo>
                  <a:pt x="46924" y="73403"/>
                </a:lnTo>
                <a:close/>
              </a:path>
              <a:path w="623570" h="3338195">
                <a:moveTo>
                  <a:pt x="24256" y="0"/>
                </a:moveTo>
                <a:lnTo>
                  <a:pt x="0" y="81661"/>
                </a:lnTo>
                <a:lnTo>
                  <a:pt x="28129" y="76710"/>
                </a:lnTo>
                <a:lnTo>
                  <a:pt x="25907" y="64135"/>
                </a:lnTo>
                <a:lnTo>
                  <a:pt x="44703" y="60833"/>
                </a:lnTo>
                <a:lnTo>
                  <a:pt x="69402" y="60833"/>
                </a:lnTo>
                <a:lnTo>
                  <a:pt x="24256" y="0"/>
                </a:lnTo>
                <a:close/>
              </a:path>
              <a:path w="623570" h="3338195">
                <a:moveTo>
                  <a:pt x="44703" y="60833"/>
                </a:moveTo>
                <a:lnTo>
                  <a:pt x="25907" y="64135"/>
                </a:lnTo>
                <a:lnTo>
                  <a:pt x="28129" y="76710"/>
                </a:lnTo>
                <a:lnTo>
                  <a:pt x="46924" y="73403"/>
                </a:lnTo>
                <a:lnTo>
                  <a:pt x="44703" y="60833"/>
                </a:lnTo>
                <a:close/>
              </a:path>
              <a:path w="623570" h="3338195">
                <a:moveTo>
                  <a:pt x="69402" y="60833"/>
                </a:moveTo>
                <a:lnTo>
                  <a:pt x="44703" y="60833"/>
                </a:lnTo>
                <a:lnTo>
                  <a:pt x="46924" y="73403"/>
                </a:lnTo>
                <a:lnTo>
                  <a:pt x="75056" y="68453"/>
                </a:lnTo>
                <a:lnTo>
                  <a:pt x="69402" y="60833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5863" y="3775709"/>
            <a:ext cx="947419" cy="2033270"/>
          </a:xfrm>
          <a:custGeom>
            <a:avLst/>
            <a:gdLst/>
            <a:ahLst/>
            <a:cxnLst/>
            <a:rect l="l" t="t" r="r" b="b"/>
            <a:pathLst>
              <a:path w="947420" h="2033270">
                <a:moveTo>
                  <a:pt x="43147" y="65218"/>
                </a:moveTo>
                <a:lnTo>
                  <a:pt x="25905" y="73159"/>
                </a:lnTo>
                <a:lnTo>
                  <a:pt x="929512" y="2033066"/>
                </a:lnTo>
                <a:lnTo>
                  <a:pt x="946911" y="2025091"/>
                </a:lnTo>
                <a:lnTo>
                  <a:pt x="43147" y="65218"/>
                </a:lnTo>
                <a:close/>
              </a:path>
              <a:path w="947420" h="2033270">
                <a:moveTo>
                  <a:pt x="2666" y="0"/>
                </a:moveTo>
                <a:lnTo>
                  <a:pt x="0" y="85089"/>
                </a:lnTo>
                <a:lnTo>
                  <a:pt x="25905" y="73159"/>
                </a:lnTo>
                <a:lnTo>
                  <a:pt x="20573" y="61594"/>
                </a:lnTo>
                <a:lnTo>
                  <a:pt x="37845" y="53720"/>
                </a:lnTo>
                <a:lnTo>
                  <a:pt x="68111" y="53720"/>
                </a:lnTo>
                <a:lnTo>
                  <a:pt x="69214" y="53212"/>
                </a:lnTo>
                <a:lnTo>
                  <a:pt x="2666" y="0"/>
                </a:lnTo>
                <a:close/>
              </a:path>
              <a:path w="947420" h="2033270">
                <a:moveTo>
                  <a:pt x="37845" y="53720"/>
                </a:moveTo>
                <a:lnTo>
                  <a:pt x="20573" y="61594"/>
                </a:lnTo>
                <a:lnTo>
                  <a:pt x="25905" y="73159"/>
                </a:lnTo>
                <a:lnTo>
                  <a:pt x="43147" y="65218"/>
                </a:lnTo>
                <a:lnTo>
                  <a:pt x="37845" y="53720"/>
                </a:lnTo>
                <a:close/>
              </a:path>
              <a:path w="947420" h="2033270">
                <a:moveTo>
                  <a:pt x="68111" y="53720"/>
                </a:moveTo>
                <a:lnTo>
                  <a:pt x="37845" y="53720"/>
                </a:lnTo>
                <a:lnTo>
                  <a:pt x="43147" y="65218"/>
                </a:lnTo>
                <a:lnTo>
                  <a:pt x="68111" y="5372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17788" y="4895850"/>
            <a:ext cx="203200" cy="911225"/>
          </a:xfrm>
          <a:custGeom>
            <a:avLst/>
            <a:gdLst/>
            <a:ahLst/>
            <a:cxnLst/>
            <a:rect l="l" t="t" r="r" b="b"/>
            <a:pathLst>
              <a:path w="203200" h="911225">
                <a:moveTo>
                  <a:pt x="156034" y="73192"/>
                </a:moveTo>
                <a:lnTo>
                  <a:pt x="0" y="907681"/>
                </a:lnTo>
                <a:lnTo>
                  <a:pt x="18795" y="911186"/>
                </a:lnTo>
                <a:lnTo>
                  <a:pt x="174695" y="76671"/>
                </a:lnTo>
                <a:lnTo>
                  <a:pt x="156034" y="73192"/>
                </a:lnTo>
                <a:close/>
              </a:path>
              <a:path w="203200" h="911225">
                <a:moveTo>
                  <a:pt x="196735" y="60706"/>
                </a:moveTo>
                <a:lnTo>
                  <a:pt x="158368" y="60706"/>
                </a:lnTo>
                <a:lnTo>
                  <a:pt x="177037" y="64135"/>
                </a:lnTo>
                <a:lnTo>
                  <a:pt x="174695" y="76671"/>
                </a:lnTo>
                <a:lnTo>
                  <a:pt x="202818" y="81914"/>
                </a:lnTo>
                <a:lnTo>
                  <a:pt x="196735" y="60706"/>
                </a:lnTo>
                <a:close/>
              </a:path>
              <a:path w="203200" h="911225">
                <a:moveTo>
                  <a:pt x="158368" y="60706"/>
                </a:moveTo>
                <a:lnTo>
                  <a:pt x="156034" y="73192"/>
                </a:lnTo>
                <a:lnTo>
                  <a:pt x="174695" y="76671"/>
                </a:lnTo>
                <a:lnTo>
                  <a:pt x="177037" y="64135"/>
                </a:lnTo>
                <a:lnTo>
                  <a:pt x="158368" y="60706"/>
                </a:lnTo>
                <a:close/>
              </a:path>
              <a:path w="203200" h="911225">
                <a:moveTo>
                  <a:pt x="179323" y="0"/>
                </a:moveTo>
                <a:lnTo>
                  <a:pt x="127888" y="67944"/>
                </a:lnTo>
                <a:lnTo>
                  <a:pt x="156034" y="73192"/>
                </a:lnTo>
                <a:lnTo>
                  <a:pt x="158368" y="60706"/>
                </a:lnTo>
                <a:lnTo>
                  <a:pt x="196735" y="60706"/>
                </a:lnTo>
                <a:lnTo>
                  <a:pt x="17932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72521" y="4269740"/>
            <a:ext cx="934719" cy="84455"/>
          </a:xfrm>
          <a:custGeom>
            <a:avLst/>
            <a:gdLst/>
            <a:ahLst/>
            <a:cxnLst/>
            <a:rect l="l" t="t" r="r" b="b"/>
            <a:pathLst>
              <a:path w="934720" h="84454">
                <a:moveTo>
                  <a:pt x="76535" y="28477"/>
                </a:moveTo>
                <a:lnTo>
                  <a:pt x="75740" y="47531"/>
                </a:lnTo>
                <a:lnTo>
                  <a:pt x="933830" y="83947"/>
                </a:lnTo>
                <a:lnTo>
                  <a:pt x="934720" y="64897"/>
                </a:lnTo>
                <a:lnTo>
                  <a:pt x="76535" y="28477"/>
                </a:lnTo>
                <a:close/>
              </a:path>
              <a:path w="934720" h="84454">
                <a:moveTo>
                  <a:pt x="77724" y="0"/>
                </a:moveTo>
                <a:lnTo>
                  <a:pt x="0" y="34798"/>
                </a:lnTo>
                <a:lnTo>
                  <a:pt x="74549" y="76073"/>
                </a:lnTo>
                <a:lnTo>
                  <a:pt x="75740" y="47531"/>
                </a:lnTo>
                <a:lnTo>
                  <a:pt x="62992" y="46990"/>
                </a:lnTo>
                <a:lnTo>
                  <a:pt x="63880" y="27940"/>
                </a:lnTo>
                <a:lnTo>
                  <a:pt x="76557" y="27940"/>
                </a:lnTo>
                <a:lnTo>
                  <a:pt x="77724" y="0"/>
                </a:lnTo>
                <a:close/>
              </a:path>
              <a:path w="934720" h="84454">
                <a:moveTo>
                  <a:pt x="63880" y="27940"/>
                </a:moveTo>
                <a:lnTo>
                  <a:pt x="62992" y="46990"/>
                </a:lnTo>
                <a:lnTo>
                  <a:pt x="75740" y="47531"/>
                </a:lnTo>
                <a:lnTo>
                  <a:pt x="76535" y="28477"/>
                </a:lnTo>
                <a:lnTo>
                  <a:pt x="63880" y="27940"/>
                </a:lnTo>
                <a:close/>
              </a:path>
              <a:path w="934720" h="84454">
                <a:moveTo>
                  <a:pt x="76557" y="27940"/>
                </a:moveTo>
                <a:lnTo>
                  <a:pt x="63880" y="27940"/>
                </a:lnTo>
                <a:lnTo>
                  <a:pt x="76535" y="28477"/>
                </a:lnTo>
                <a:lnTo>
                  <a:pt x="76557" y="2794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20250" y="2463800"/>
            <a:ext cx="1442085" cy="594360"/>
          </a:xfrm>
          <a:custGeom>
            <a:avLst/>
            <a:gdLst/>
            <a:ahLst/>
            <a:cxnLst/>
            <a:rect l="l" t="t" r="r" b="b"/>
            <a:pathLst>
              <a:path w="1442084" h="594360">
                <a:moveTo>
                  <a:pt x="56515" y="523494"/>
                </a:moveTo>
                <a:lnTo>
                  <a:pt x="0" y="587248"/>
                </a:lnTo>
                <a:lnTo>
                  <a:pt x="84963" y="594105"/>
                </a:lnTo>
                <a:lnTo>
                  <a:pt x="76213" y="572388"/>
                </a:lnTo>
                <a:lnTo>
                  <a:pt x="62483" y="572388"/>
                </a:lnTo>
                <a:lnTo>
                  <a:pt x="55372" y="554736"/>
                </a:lnTo>
                <a:lnTo>
                  <a:pt x="67187" y="549984"/>
                </a:lnTo>
                <a:lnTo>
                  <a:pt x="56515" y="523494"/>
                </a:lnTo>
                <a:close/>
              </a:path>
              <a:path w="1442084" h="594360">
                <a:moveTo>
                  <a:pt x="67187" y="549984"/>
                </a:moveTo>
                <a:lnTo>
                  <a:pt x="55372" y="554736"/>
                </a:lnTo>
                <a:lnTo>
                  <a:pt x="62483" y="572388"/>
                </a:lnTo>
                <a:lnTo>
                  <a:pt x="74299" y="567638"/>
                </a:lnTo>
                <a:lnTo>
                  <a:pt x="67187" y="549984"/>
                </a:lnTo>
                <a:close/>
              </a:path>
              <a:path w="1442084" h="594360">
                <a:moveTo>
                  <a:pt x="74299" y="567638"/>
                </a:moveTo>
                <a:lnTo>
                  <a:pt x="62483" y="572388"/>
                </a:lnTo>
                <a:lnTo>
                  <a:pt x="76213" y="572388"/>
                </a:lnTo>
                <a:lnTo>
                  <a:pt x="74299" y="567638"/>
                </a:lnTo>
                <a:close/>
              </a:path>
              <a:path w="1442084" h="594360">
                <a:moveTo>
                  <a:pt x="1434846" y="0"/>
                </a:moveTo>
                <a:lnTo>
                  <a:pt x="67187" y="549984"/>
                </a:lnTo>
                <a:lnTo>
                  <a:pt x="74299" y="567638"/>
                </a:lnTo>
                <a:lnTo>
                  <a:pt x="1441957" y="17779"/>
                </a:lnTo>
                <a:lnTo>
                  <a:pt x="143484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065509" y="3263010"/>
            <a:ext cx="794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5080" indent="-25336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C</a:t>
            </a:r>
            <a:r>
              <a:rPr sz="1200" b="1" dirty="0">
                <a:latin typeface="Calibri"/>
                <a:cs typeface="Calibri"/>
              </a:rPr>
              <a:t>on</a:t>
            </a:r>
            <a:r>
              <a:rPr sz="1200" b="1" spc="-15" dirty="0">
                <a:latin typeface="Calibri"/>
                <a:cs typeface="Calibri"/>
              </a:rPr>
              <a:t>s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5" dirty="0">
                <a:latin typeface="Calibri"/>
                <a:cs typeface="Calibri"/>
              </a:rPr>
              <a:t>r</a:t>
            </a:r>
            <a:r>
              <a:rPr sz="1200" b="1" dirty="0">
                <a:latin typeface="Calibri"/>
                <a:cs typeface="Calibri"/>
              </a:rPr>
              <a:t>u</a:t>
            </a:r>
            <a:r>
              <a:rPr sz="1200" b="1" spc="-5" dirty="0">
                <a:latin typeface="Calibri"/>
                <a:cs typeface="Calibri"/>
              </a:rPr>
              <a:t>c</a:t>
            </a:r>
            <a:r>
              <a:rPr sz="1200" b="1" spc="-10" dirty="0">
                <a:latin typeface="Calibri"/>
                <a:cs typeface="Calibri"/>
              </a:rPr>
              <a:t>t</a:t>
            </a:r>
            <a:r>
              <a:rPr sz="1200" b="1" spc="-5" dirty="0">
                <a:latin typeface="Calibri"/>
                <a:cs typeface="Calibri"/>
              </a:rPr>
              <a:t>e</a:t>
            </a:r>
            <a:r>
              <a:rPr sz="1200" b="1" dirty="0">
                <a:latin typeface="Calibri"/>
                <a:cs typeface="Calibri"/>
              </a:rPr>
              <a:t>d  </a:t>
            </a:r>
            <a:r>
              <a:rPr sz="1200" b="1" spc="-5" dirty="0">
                <a:latin typeface="Calibri"/>
                <a:cs typeface="Calibri"/>
              </a:rPr>
              <a:t>wall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531857" y="3453765"/>
            <a:ext cx="1426845" cy="100965"/>
          </a:xfrm>
          <a:custGeom>
            <a:avLst/>
            <a:gdLst/>
            <a:ahLst/>
            <a:cxnLst/>
            <a:rect l="l" t="t" r="r" b="b"/>
            <a:pathLst>
              <a:path w="1426845" h="100964">
                <a:moveTo>
                  <a:pt x="74675" y="24764"/>
                </a:moveTo>
                <a:lnTo>
                  <a:pt x="0" y="65786"/>
                </a:lnTo>
                <a:lnTo>
                  <a:pt x="77597" y="100837"/>
                </a:lnTo>
                <a:lnTo>
                  <a:pt x="76524" y="72898"/>
                </a:lnTo>
                <a:lnTo>
                  <a:pt x="63881" y="72898"/>
                </a:lnTo>
                <a:lnTo>
                  <a:pt x="63119" y="53848"/>
                </a:lnTo>
                <a:lnTo>
                  <a:pt x="75773" y="53347"/>
                </a:lnTo>
                <a:lnTo>
                  <a:pt x="74675" y="24764"/>
                </a:lnTo>
                <a:close/>
              </a:path>
              <a:path w="1426845" h="100964">
                <a:moveTo>
                  <a:pt x="75773" y="53347"/>
                </a:moveTo>
                <a:lnTo>
                  <a:pt x="63119" y="53848"/>
                </a:lnTo>
                <a:lnTo>
                  <a:pt x="63881" y="72898"/>
                </a:lnTo>
                <a:lnTo>
                  <a:pt x="76505" y="72399"/>
                </a:lnTo>
                <a:lnTo>
                  <a:pt x="75773" y="53347"/>
                </a:lnTo>
                <a:close/>
              </a:path>
              <a:path w="1426845" h="100964">
                <a:moveTo>
                  <a:pt x="76505" y="72399"/>
                </a:moveTo>
                <a:lnTo>
                  <a:pt x="63881" y="72898"/>
                </a:lnTo>
                <a:lnTo>
                  <a:pt x="76524" y="72898"/>
                </a:lnTo>
                <a:lnTo>
                  <a:pt x="76505" y="72399"/>
                </a:lnTo>
                <a:close/>
              </a:path>
              <a:path w="1426845" h="100964">
                <a:moveTo>
                  <a:pt x="1425575" y="0"/>
                </a:moveTo>
                <a:lnTo>
                  <a:pt x="75773" y="53347"/>
                </a:lnTo>
                <a:lnTo>
                  <a:pt x="76505" y="72399"/>
                </a:lnTo>
                <a:lnTo>
                  <a:pt x="1426337" y="19050"/>
                </a:lnTo>
                <a:lnTo>
                  <a:pt x="1425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879" y="2202179"/>
            <a:ext cx="4669536" cy="2831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73752" y="3378708"/>
            <a:ext cx="548639" cy="728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12343" y="3544823"/>
            <a:ext cx="618490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4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562600" y="6309347"/>
            <a:ext cx="6438900" cy="227329"/>
          </a:xfrm>
          <a:custGeom>
            <a:avLst/>
            <a:gdLst/>
            <a:ahLst/>
            <a:cxnLst/>
            <a:rect l="l" t="t" r="r" b="b"/>
            <a:pathLst>
              <a:path w="6438900" h="227329">
                <a:moveTo>
                  <a:pt x="6438900" y="12"/>
                </a:moveTo>
                <a:lnTo>
                  <a:pt x="6437407" y="44209"/>
                </a:lnTo>
                <a:lnTo>
                  <a:pt x="6433343" y="80298"/>
                </a:lnTo>
                <a:lnTo>
                  <a:pt x="6427327" y="104629"/>
                </a:lnTo>
                <a:lnTo>
                  <a:pt x="6419977" y="113550"/>
                </a:lnTo>
                <a:lnTo>
                  <a:pt x="3238373" y="113550"/>
                </a:lnTo>
                <a:lnTo>
                  <a:pt x="3231022" y="122472"/>
                </a:lnTo>
                <a:lnTo>
                  <a:pt x="3225006" y="146802"/>
                </a:lnTo>
                <a:lnTo>
                  <a:pt x="3220942" y="182891"/>
                </a:lnTo>
                <a:lnTo>
                  <a:pt x="3219450" y="227088"/>
                </a:lnTo>
                <a:lnTo>
                  <a:pt x="3217957" y="182891"/>
                </a:lnTo>
                <a:lnTo>
                  <a:pt x="3213893" y="146802"/>
                </a:lnTo>
                <a:lnTo>
                  <a:pt x="3207877" y="122472"/>
                </a:lnTo>
                <a:lnTo>
                  <a:pt x="3200527" y="113550"/>
                </a:lnTo>
                <a:lnTo>
                  <a:pt x="18923" y="113550"/>
                </a:lnTo>
                <a:lnTo>
                  <a:pt x="11572" y="104627"/>
                </a:lnTo>
                <a:lnTo>
                  <a:pt x="5556" y="80292"/>
                </a:lnTo>
                <a:lnTo>
                  <a:pt x="1492" y="44199"/>
                </a:lnTo>
                <a:lnTo>
                  <a:pt x="0" y="0"/>
                </a:lnTo>
              </a:path>
            </a:pathLst>
          </a:custGeom>
          <a:ln w="12699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248650" y="6501485"/>
            <a:ext cx="16859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38235"/>
                </a:solidFill>
                <a:latin typeface="Calibri"/>
                <a:cs typeface="Calibri"/>
              </a:rPr>
              <a:t>Nature-based</a:t>
            </a:r>
            <a:r>
              <a:rPr sz="1400" b="1" spc="-8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38235"/>
                </a:solidFill>
                <a:latin typeface="Calibri"/>
                <a:cs typeface="Calibri"/>
              </a:rPr>
              <a:t>Solution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5928" y="2098548"/>
            <a:ext cx="4657344" cy="3104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1144</Words>
  <Application>Microsoft Office PowerPoint</Application>
  <PresentationFormat>Widescreen</PresentationFormat>
  <Paragraphs>119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OpenSans-Light</vt:lpstr>
      <vt:lpstr>Office Theme</vt:lpstr>
      <vt:lpstr>Nature-based Solutions:  policy context, definition and  implementation</vt:lpstr>
      <vt:lpstr>Two Complementary Concepts towards Sustainable  Development</vt:lpstr>
      <vt:lpstr>Nature-based Solutions Definitions</vt:lpstr>
      <vt:lpstr>NbS as umbrella for different types concepts</vt:lpstr>
      <vt:lpstr>Global Standard for NbS – 3 products (2020)</vt:lpstr>
      <vt:lpstr>Global Standard for NbS</vt:lpstr>
      <vt:lpstr>Global Standard for NbS – 3 products</vt:lpstr>
      <vt:lpstr>Starting all by Nature but…</vt:lpstr>
      <vt:lpstr>NbS complementary with other types of actions:  protected area conservation (P1) &amp; infrastructure development (P2)</vt:lpstr>
      <vt:lpstr>Enabling NbS implementation effectively</vt:lpstr>
      <vt:lpstr>PowerPoint Presentation</vt:lpstr>
      <vt:lpstr>Useful references and resources</vt:lpstr>
      <vt:lpstr>IUCN Resolution 069 – Principles for NbS (2016)</vt:lpstr>
      <vt:lpstr>From NbS definition to Global Standard for NbS</vt:lpstr>
      <vt:lpstr>NbS in urban centres: Copenhagen, Denmark</vt:lpstr>
      <vt:lpstr>Living shorelines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CEM Dialogue:  IUCN Global Standard  for Nature-based Solutions   November 23rd, 2020</dc:title>
  <dc:creator>Emmanuelle Cohen-Shacham</dc:creator>
  <cp:lastModifiedBy>Liette Vasseur</cp:lastModifiedBy>
  <cp:revision>9</cp:revision>
  <dcterms:created xsi:type="dcterms:W3CDTF">2023-04-18T21:30:57Z</dcterms:created>
  <dcterms:modified xsi:type="dcterms:W3CDTF">2025-07-14T18:30:42Z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2023-04-18T00:00:00Z</vt:filetime>
  </property>
</Properties>
</file>