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0" r:id="rId1"/>
  </p:sldMasterIdLst>
  <p:notesMasterIdLst>
    <p:notesMasterId r:id="rId9"/>
  </p:notesMasterIdLst>
  <p:sldIdLst>
    <p:sldId id="275" r:id="rId2"/>
    <p:sldId id="4144" r:id="rId3"/>
    <p:sldId id="5011" r:id="rId4"/>
    <p:sldId id="4985" r:id="rId5"/>
    <p:sldId id="4832" r:id="rId6"/>
    <p:sldId id="4816" r:id="rId7"/>
    <p:sldId id="4984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2" autoAdjust="0"/>
    <p:restoredTop sz="81916" autoAdjust="0"/>
  </p:normalViewPr>
  <p:slideViewPr>
    <p:cSldViewPr snapToGrid="0" snapToObjects="1" showGuides="1">
      <p:cViewPr varScale="1">
        <p:scale>
          <a:sx n="54" d="100"/>
          <a:sy n="54" d="100"/>
        </p:scale>
        <p:origin x="1124" y="76"/>
      </p:cViewPr>
      <p:guideLst/>
    </p:cSldViewPr>
  </p:slideViewPr>
  <p:outlineViewPr>
    <p:cViewPr>
      <p:scale>
        <a:sx n="33" d="100"/>
        <a:sy n="33" d="100"/>
      </p:scale>
      <p:origin x="0" y="-1085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6750429-48C3-5343-B434-5777B454DCB1}" type="datetimeFigureOut">
              <a:rPr lang="en-US" smtClean="0"/>
              <a:t>9/8/2021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61C23C4-9E54-964E-B863-E8C445EF8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92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1C23C4-9E54-964E-B863-E8C445EF863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37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62CFD1E0-0493-4607-A3CD-3AFAB7A9BA0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7654" algn="l"/>
                <a:tab pos="1475308" algn="l"/>
                <a:tab pos="2212962" algn="l"/>
                <a:tab pos="295061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57066" indent="-291179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7654" algn="l"/>
                <a:tab pos="1475308" algn="l"/>
                <a:tab pos="2212962" algn="l"/>
                <a:tab pos="295061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64717" indent="-23294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7654" algn="l"/>
                <a:tab pos="1475308" algn="l"/>
                <a:tab pos="2212962" algn="l"/>
                <a:tab pos="295061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30604" indent="-23294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7654" algn="l"/>
                <a:tab pos="1475308" algn="l"/>
                <a:tab pos="2212962" algn="l"/>
                <a:tab pos="295061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96491" indent="-23294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7654" algn="l"/>
                <a:tab pos="1475308" algn="l"/>
                <a:tab pos="2212962" algn="l"/>
                <a:tab pos="295061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62377" indent="-232943" defTabSz="4658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7654" algn="l"/>
                <a:tab pos="1475308" algn="l"/>
                <a:tab pos="2212962" algn="l"/>
                <a:tab pos="295061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3028264" indent="-232943" defTabSz="4658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7654" algn="l"/>
                <a:tab pos="1475308" algn="l"/>
                <a:tab pos="2212962" algn="l"/>
                <a:tab pos="295061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94151" indent="-232943" defTabSz="4658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7654" algn="l"/>
                <a:tab pos="1475308" algn="l"/>
                <a:tab pos="2212962" algn="l"/>
                <a:tab pos="295061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960038" indent="-232943" defTabSz="4658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7654" algn="l"/>
                <a:tab pos="1475308" algn="l"/>
                <a:tab pos="2212962" algn="l"/>
                <a:tab pos="2950616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6A86167-35BA-480E-9DBA-9A912547A95D}" type="slidenum">
              <a:rPr lang="en-GB" altLang="en-US" smtClean="0">
                <a:ea typeface="MS Gothic" panose="020B0609070205080204" pitchFamily="49" charset="-128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ea typeface="MS Gothic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B13A1E76-C039-4450-A7AE-A937A4914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4000"/>
              </a:lnSpc>
              <a:spcBef>
                <a:spcPct val="0"/>
              </a:spcBef>
              <a:buClr>
                <a:srgbClr val="FFFFFF"/>
              </a:buClr>
              <a:buFont typeface="Tahoma" panose="020B0604030504040204" pitchFamily="34" charset="0"/>
              <a:buNone/>
            </a:pPr>
            <a:endParaRPr lang="en-US" altLang="en-US" sz="1800">
              <a:solidFill>
                <a:schemeClr val="bg1"/>
              </a:solidFill>
              <a:latin typeface="Tahoma" panose="020B0604030504040204" pitchFamily="34" charset="0"/>
              <a:ea typeface="MS Gothic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823A6CCE-E295-4D9F-9BEB-8D01A951D58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34720" y="4415791"/>
            <a:ext cx="5136092" cy="418015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4CB22F06-E04D-4C37-886C-5968621BB82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66681" y="8988135"/>
            <a:ext cx="3109242" cy="472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59" tIns="47530" rIns="95059" bIns="4753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104000"/>
              </a:lnSpc>
              <a:spcBef>
                <a:spcPct val="0"/>
              </a:spcBef>
              <a:buClr>
                <a:srgbClr val="FFFFFF"/>
              </a:buClr>
              <a:buFont typeface="Tahoma" panose="020B0604030504040204" pitchFamily="34" charset="0"/>
              <a:buNone/>
            </a:pPr>
            <a:fld id="{0B528364-37DC-4928-9504-134EA99BB286}" type="slidenum">
              <a:rPr lang="en-US" altLang="en-US">
                <a:solidFill>
                  <a:schemeClr val="tx1"/>
                </a:solidFill>
                <a:ea typeface="MS Gothic" panose="020B0609070205080204" pitchFamily="49" charset="-128"/>
                <a:cs typeface="Arial" panose="020B0604020202020204" pitchFamily="34" charset="0"/>
              </a:rPr>
              <a:pPr algn="r">
                <a:lnSpc>
                  <a:spcPct val="104000"/>
                </a:lnSpc>
                <a:spcBef>
                  <a:spcPct val="0"/>
                </a:spcBef>
                <a:buClr>
                  <a:srgbClr val="FFFFFF"/>
                </a:buClr>
                <a:buFont typeface="Tahoma" panose="020B0604030504040204" pitchFamily="34" charset="0"/>
                <a:buNone/>
              </a:pPr>
              <a:t>4</a:t>
            </a:fld>
            <a:endParaRPr lang="en-US" altLang="en-US">
              <a:solidFill>
                <a:schemeClr val="tx1"/>
              </a:solidFill>
              <a:ea typeface="MS Gothic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397DD3C6-510A-4B77-9B36-94C0339369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701D8FD-B043-4A17-A78B-82F3BA2117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0EC972A8-7251-43DA-837E-576F1E0C49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>
            <a:extLst>
              <a:ext uri="{FF2B5EF4-FFF2-40B4-BE49-F238E27FC236}">
                <a16:creationId xmlns:a16="http://schemas.microsoft.com/office/drawing/2014/main" id="{1D8193CB-9D27-485C-8422-99467D5C7F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 -income </a:t>
            </a:r>
          </a:p>
        </p:txBody>
      </p:sp>
    </p:spTree>
    <p:extLst>
      <p:ext uri="{BB962C8B-B14F-4D97-AF65-F5344CB8AC3E}">
        <p14:creationId xmlns:p14="http://schemas.microsoft.com/office/powerpoint/2010/main" val="2685137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10">
            <a:extLst>
              <a:ext uri="{FF2B5EF4-FFF2-40B4-BE49-F238E27FC236}">
                <a16:creationId xmlns:a16="http://schemas.microsoft.com/office/drawing/2014/main" id="{0F62F326-55FF-4AD7-96DD-3CC60AD4067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72560" y="8831580"/>
            <a:ext cx="3031349" cy="458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701" tIns="47684" rIns="91701" bIns="47684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2313" algn="l"/>
                <a:tab pos="1446213" algn="l"/>
                <a:tab pos="2170113" algn="l"/>
                <a:tab pos="28924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2313" algn="l"/>
                <a:tab pos="1446213" algn="l"/>
                <a:tab pos="2170113" algn="l"/>
                <a:tab pos="28924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2313" algn="l"/>
                <a:tab pos="1446213" algn="l"/>
                <a:tab pos="2170113" algn="l"/>
                <a:tab pos="28924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2313" algn="l"/>
                <a:tab pos="1446213" algn="l"/>
                <a:tab pos="2170113" algn="l"/>
                <a:tab pos="28924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2313" algn="l"/>
                <a:tab pos="1446213" algn="l"/>
                <a:tab pos="2170113" algn="l"/>
                <a:tab pos="28924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2313" algn="l"/>
                <a:tab pos="1446213" algn="l"/>
                <a:tab pos="2170113" algn="l"/>
                <a:tab pos="28924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2313" algn="l"/>
                <a:tab pos="1446213" algn="l"/>
                <a:tab pos="2170113" algn="l"/>
                <a:tab pos="28924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2313" algn="l"/>
                <a:tab pos="1446213" algn="l"/>
                <a:tab pos="2170113" algn="l"/>
                <a:tab pos="28924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2313" algn="l"/>
                <a:tab pos="1446213" algn="l"/>
                <a:tab pos="2170113" algn="l"/>
                <a:tab pos="28924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104000"/>
              </a:lnSpc>
              <a:spcBef>
                <a:spcPct val="0"/>
              </a:spcBef>
              <a:buFont typeface="Tahoma" panose="020B0604030504040204" pitchFamily="34" charset="0"/>
              <a:buNone/>
            </a:pPr>
            <a:fld id="{A1538AB9-DEA3-4968-AA77-DF9FE5199375}" type="slidenum">
              <a:rPr lang="en-GB" altLang="en-US">
                <a:ea typeface="MS Gothic" panose="020B0609070205080204" pitchFamily="49" charset="-128"/>
                <a:cs typeface="Arial" panose="020B0604020202020204" pitchFamily="34" charset="0"/>
              </a:rPr>
              <a:pPr algn="r">
                <a:lnSpc>
                  <a:spcPct val="104000"/>
                </a:lnSpc>
                <a:spcBef>
                  <a:spcPct val="0"/>
                </a:spcBef>
                <a:buFont typeface="Tahoma" panose="020B0604030504040204" pitchFamily="34" charset="0"/>
                <a:buNone/>
              </a:pPr>
              <a:t>6</a:t>
            </a:fld>
            <a:endParaRPr lang="en-GB" altLang="en-US">
              <a:ea typeface="MS Gothic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207875" name="Text Box 1">
            <a:extLst>
              <a:ext uri="{FF2B5EF4-FFF2-40B4-BE49-F238E27FC236}">
                <a16:creationId xmlns:a16="http://schemas.microsoft.com/office/drawing/2014/main" id="{752CCC1F-08D7-4616-872D-333D121A8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8400" y="697230"/>
            <a:ext cx="4673600" cy="34861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3168" tIns="46585" rIns="93168" bIns="46585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04000"/>
              </a:lnSpc>
              <a:spcBef>
                <a:spcPct val="0"/>
              </a:spcBef>
              <a:buClr>
                <a:srgbClr val="FFFFFF"/>
              </a:buClr>
              <a:buFont typeface="Tahoma" panose="020B0604030504040204" pitchFamily="34" charset="0"/>
              <a:buNone/>
            </a:pPr>
            <a:endParaRPr lang="en-US" altLang="en-US" sz="1800">
              <a:solidFill>
                <a:schemeClr val="bg1"/>
              </a:solidFill>
              <a:latin typeface="Tahoma" panose="020B0604030504040204" pitchFamily="34" charset="0"/>
              <a:ea typeface="MS Gothic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207876" name="Rectangle 2">
            <a:extLst>
              <a:ext uri="{FF2B5EF4-FFF2-40B4-BE49-F238E27FC236}">
                <a16:creationId xmlns:a16="http://schemas.microsoft.com/office/drawing/2014/main" id="{3953F36D-8897-46D8-B687-57F1C6FBFD3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34720" y="4415791"/>
            <a:ext cx="5136092" cy="418015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101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878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53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145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2736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2C8CB-C832-D348-937B-D6C9264EE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0700" y="632160"/>
            <a:ext cx="5105400" cy="460308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1CF45A1-1DD1-0D40-9C3A-AA2DD1460A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070" y="1739900"/>
            <a:ext cx="4269179" cy="2387600"/>
          </a:xfrm>
          <a:prstGeom prst="rect">
            <a:avLst/>
          </a:prstGeom>
        </p:spPr>
        <p:txBody>
          <a:bodyPr anchor="b"/>
          <a:lstStyle>
            <a:lvl1pPr algn="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black and white logo&#10;&#10;Description automatically generated with medium confidence">
            <a:extLst>
              <a:ext uri="{FF2B5EF4-FFF2-40B4-BE49-F238E27FC236}">
                <a16:creationId xmlns:a16="http://schemas.microsoft.com/office/drawing/2014/main" id="{595BDBEA-E087-FF46-A9B9-9BC8901B921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0038" y="5961412"/>
            <a:ext cx="2074883" cy="672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0467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64" userDrawn="1">
          <p15:clr>
            <a:srgbClr val="FBAE40"/>
          </p15:clr>
        </p15:guide>
        <p15:guide id="2" pos="2976" userDrawn="1">
          <p15:clr>
            <a:srgbClr val="FBAE40"/>
          </p15:clr>
        </p15:guide>
        <p15:guide id="3" pos="3528" userDrawn="1">
          <p15:clr>
            <a:srgbClr val="FBAE40"/>
          </p15:clr>
        </p15:guide>
        <p15:guide id="4" pos="6744" userDrawn="1">
          <p15:clr>
            <a:srgbClr val="FBAE40"/>
          </p15:clr>
        </p15:guide>
        <p15:guide id="5" orient="horz" pos="1848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2C8CB-C832-D348-937B-D6C9264EE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0700" y="632160"/>
            <a:ext cx="5105400" cy="460308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1CF45A1-1DD1-0D40-9C3A-AA2DD1460A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070" y="1739900"/>
            <a:ext cx="4269179" cy="2387600"/>
          </a:xfrm>
          <a:prstGeom prst="rect">
            <a:avLst/>
          </a:prstGeom>
        </p:spPr>
        <p:txBody>
          <a:bodyPr anchor="b"/>
          <a:lstStyle>
            <a:lvl1pPr algn="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 descr="A black and white logo&#10;&#10;Description automatically generated with medium confidence">
            <a:extLst>
              <a:ext uri="{FF2B5EF4-FFF2-40B4-BE49-F238E27FC236}">
                <a16:creationId xmlns:a16="http://schemas.microsoft.com/office/drawing/2014/main" id="{B4B10202-C50D-7B44-A938-A2172DA566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0038" y="5961412"/>
            <a:ext cx="2074883" cy="672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7964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64" userDrawn="1">
          <p15:clr>
            <a:srgbClr val="FBAE40"/>
          </p15:clr>
        </p15:guide>
        <p15:guide id="2" pos="2976" userDrawn="1">
          <p15:clr>
            <a:srgbClr val="FBAE40"/>
          </p15:clr>
        </p15:guide>
        <p15:guide id="3" pos="3528" userDrawn="1">
          <p15:clr>
            <a:srgbClr val="FBAE40"/>
          </p15:clr>
        </p15:guide>
        <p15:guide id="4" pos="6744" userDrawn="1">
          <p15:clr>
            <a:srgbClr val="FBAE40"/>
          </p15:clr>
        </p15:guide>
        <p15:guide id="5" orient="horz" pos="1848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2C8CB-C832-D348-937B-D6C9264EE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0700" y="632160"/>
            <a:ext cx="5105400" cy="460308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1CF45A1-1DD1-0D40-9C3A-AA2DD1460A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070" y="1739900"/>
            <a:ext cx="4269179" cy="2387600"/>
          </a:xfrm>
          <a:prstGeom prst="rect">
            <a:avLst/>
          </a:prstGeom>
        </p:spPr>
        <p:txBody>
          <a:bodyPr anchor="b"/>
          <a:lstStyle>
            <a:lvl1pPr algn="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 descr="A black and white logo&#10;&#10;Description automatically generated with medium confidence">
            <a:extLst>
              <a:ext uri="{FF2B5EF4-FFF2-40B4-BE49-F238E27FC236}">
                <a16:creationId xmlns:a16="http://schemas.microsoft.com/office/drawing/2014/main" id="{2AB782F4-88CE-2B45-9477-AFFD7ED723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0038" y="5961412"/>
            <a:ext cx="2074883" cy="672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4541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64" userDrawn="1">
          <p15:clr>
            <a:srgbClr val="FBAE40"/>
          </p15:clr>
        </p15:guide>
        <p15:guide id="2" pos="2976" userDrawn="1">
          <p15:clr>
            <a:srgbClr val="FBAE40"/>
          </p15:clr>
        </p15:guide>
        <p15:guide id="3" pos="3528" userDrawn="1">
          <p15:clr>
            <a:srgbClr val="FBAE40"/>
          </p15:clr>
        </p15:guide>
        <p15:guide id="4" pos="6744" userDrawn="1">
          <p15:clr>
            <a:srgbClr val="FBAE40"/>
          </p15:clr>
        </p15:guide>
        <p15:guide id="5" orient="horz" pos="1848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2C8CB-C832-D348-937B-D6C9264EE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0700" y="632160"/>
            <a:ext cx="5105400" cy="460308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1CF45A1-1DD1-0D40-9C3A-AA2DD1460A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070" y="1739900"/>
            <a:ext cx="4269179" cy="2387600"/>
          </a:xfrm>
          <a:prstGeom prst="rect">
            <a:avLst/>
          </a:prstGeom>
        </p:spPr>
        <p:txBody>
          <a:bodyPr anchor="b"/>
          <a:lstStyle>
            <a:lvl1pPr algn="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 descr="A black and white logo&#10;&#10;Description automatically generated with medium confidence">
            <a:extLst>
              <a:ext uri="{FF2B5EF4-FFF2-40B4-BE49-F238E27FC236}">
                <a16:creationId xmlns:a16="http://schemas.microsoft.com/office/drawing/2014/main" id="{DD67621E-14E0-B940-869B-CBA006A03D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0038" y="5961412"/>
            <a:ext cx="2074883" cy="672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251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64" userDrawn="1">
          <p15:clr>
            <a:srgbClr val="FBAE40"/>
          </p15:clr>
        </p15:guide>
        <p15:guide id="2" pos="2976" userDrawn="1">
          <p15:clr>
            <a:srgbClr val="FBAE40"/>
          </p15:clr>
        </p15:guide>
        <p15:guide id="3" pos="3528" userDrawn="1">
          <p15:clr>
            <a:srgbClr val="FBAE40"/>
          </p15:clr>
        </p15:guide>
        <p15:guide id="4" pos="6744" userDrawn="1">
          <p15:clr>
            <a:srgbClr val="FBAE40"/>
          </p15:clr>
        </p15:guide>
        <p15:guide id="5" orient="horz" pos="1848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2C8CB-C832-D348-937B-D6C9264EE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0700" y="632160"/>
            <a:ext cx="5105400" cy="460308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1CF45A1-1DD1-0D40-9C3A-AA2DD1460A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070" y="1739900"/>
            <a:ext cx="4269179" cy="2387600"/>
          </a:xfrm>
          <a:prstGeom prst="rect">
            <a:avLst/>
          </a:prstGeom>
        </p:spPr>
        <p:txBody>
          <a:bodyPr anchor="b"/>
          <a:lstStyle>
            <a:lvl1pPr algn="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88521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64" userDrawn="1">
          <p15:clr>
            <a:srgbClr val="FBAE40"/>
          </p15:clr>
        </p15:guide>
        <p15:guide id="2" pos="2976" userDrawn="1">
          <p15:clr>
            <a:srgbClr val="FBAE40"/>
          </p15:clr>
        </p15:guide>
        <p15:guide id="3" pos="3528" userDrawn="1">
          <p15:clr>
            <a:srgbClr val="FBAE40"/>
          </p15:clr>
        </p15:guide>
        <p15:guide id="4" pos="6744" userDrawn="1">
          <p15:clr>
            <a:srgbClr val="FBAE40"/>
          </p15:clr>
        </p15:guide>
        <p15:guide id="5" orient="horz" pos="1848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2C8CB-C832-D348-937B-D6C9264EE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0700" y="632160"/>
            <a:ext cx="5105400" cy="460308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1CF45A1-1DD1-0D40-9C3A-AA2DD1460A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070" y="1739900"/>
            <a:ext cx="4269179" cy="2387600"/>
          </a:xfrm>
          <a:prstGeom prst="rect">
            <a:avLst/>
          </a:prstGeom>
        </p:spPr>
        <p:txBody>
          <a:bodyPr anchor="b"/>
          <a:lstStyle>
            <a:lvl1pPr algn="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 descr="A black and white logo&#10;&#10;Description automatically generated with medium confidence">
            <a:extLst>
              <a:ext uri="{FF2B5EF4-FFF2-40B4-BE49-F238E27FC236}">
                <a16:creationId xmlns:a16="http://schemas.microsoft.com/office/drawing/2014/main" id="{DA1FB9E7-FF85-F247-A348-141F0C7AFC5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0038" y="5961412"/>
            <a:ext cx="2074883" cy="672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0029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64" userDrawn="1">
          <p15:clr>
            <a:srgbClr val="FBAE40"/>
          </p15:clr>
        </p15:guide>
        <p15:guide id="2" pos="2976" userDrawn="1">
          <p15:clr>
            <a:srgbClr val="FBAE40"/>
          </p15:clr>
        </p15:guide>
        <p15:guide id="3" pos="3528" userDrawn="1">
          <p15:clr>
            <a:srgbClr val="FBAE40"/>
          </p15:clr>
        </p15:guide>
        <p15:guide id="4" pos="6744" userDrawn="1">
          <p15:clr>
            <a:srgbClr val="FBAE40"/>
          </p15:clr>
        </p15:guide>
        <p15:guide id="5" orient="horz" pos="1848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490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4445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8425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62226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26593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77521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89187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2101"/>
            <a:ext cx="10964333" cy="137795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2" y="1905000"/>
            <a:ext cx="5380567" cy="4108451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3369" y="1905000"/>
            <a:ext cx="5380567" cy="41084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9B67F69-6516-4D86-BE35-2F6A5460A1A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58F77-4FCC-4818-86FC-B4399739AA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7186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724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A black and white logo&#10;&#10;Description automatically generated with medium confidence">
            <a:extLst>
              <a:ext uri="{FF2B5EF4-FFF2-40B4-BE49-F238E27FC236}">
                <a16:creationId xmlns:a16="http://schemas.microsoft.com/office/drawing/2014/main" id="{4121471E-4831-4BB9-896C-8A7C69ECE9A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0038" y="5961412"/>
            <a:ext cx="2074883" cy="672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119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035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6BE2B-B8E1-42F7-8605-9094C912E03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7543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6947DA-448E-41B6-B52B-FC5B1B58C4B0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5142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482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865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2282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3" r:id="rId12"/>
    <p:sldLayoutId id="2147483658" r:id="rId13"/>
    <p:sldLayoutId id="2147483676" r:id="rId14"/>
    <p:sldLayoutId id="2147483677" r:id="rId15"/>
    <p:sldLayoutId id="2147483678" r:id="rId16"/>
    <p:sldLayoutId id="2147483679" r:id="rId17"/>
    <p:sldLayoutId id="2147483680" r:id="rId18"/>
    <p:sldLayoutId id="2147483682" r:id="rId19"/>
    <p:sldLayoutId id="2147483672" r:id="rId20"/>
    <p:sldLayoutId id="2147483673" r:id="rId21"/>
    <p:sldLayoutId id="2147483674" r:id="rId22"/>
    <p:sldLayoutId id="2147483675" r:id="rId23"/>
    <p:sldLayoutId id="2147483681" r:id="rId24"/>
    <p:sldLayoutId id="2147483804" r:id="rId2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Robert.Bullard@tsu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3693C1C-A808-B144-88F3-F7A0DB8618AF}"/>
              </a:ext>
            </a:extLst>
          </p:cNvPr>
          <p:cNvSpPr txBox="1">
            <a:spLocks/>
          </p:cNvSpPr>
          <p:nvPr/>
        </p:nvSpPr>
        <p:spPr>
          <a:xfrm>
            <a:off x="1759527" y="1341912"/>
            <a:ext cx="9669044" cy="529639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Architype Bold" panose="02010303040101060103" pitchFamily="2" charset="77"/>
                <a:ea typeface="+mj-ea"/>
                <a:cs typeface="+mj-cs"/>
              </a:defRPr>
            </a:lvl1pPr>
          </a:lstStyle>
          <a:p>
            <a:pPr algn="r"/>
            <a:r>
              <a:rPr lang="en-US" sz="6000" b="0" dirty="0">
                <a:solidFill>
                  <a:schemeClr val="tx1"/>
                </a:solidFill>
              </a:rPr>
              <a:t>THE QUEST FOR ENVIRONMENTAL AND CLIMATE JUSTICE</a:t>
            </a:r>
          </a:p>
          <a:p>
            <a:pPr algn="r"/>
            <a:endParaRPr lang="en-US" sz="4500" b="0" dirty="0">
              <a:solidFill>
                <a:schemeClr val="tx1"/>
              </a:solidFill>
            </a:endParaRPr>
          </a:p>
          <a:p>
            <a:pPr algn="r"/>
            <a:r>
              <a:rPr lang="en-US" sz="4000" b="0" dirty="0">
                <a:solidFill>
                  <a:schemeClr val="tx1"/>
                </a:solidFill>
              </a:rPr>
              <a:t>Robert D. Bullard, Ph.D.</a:t>
            </a:r>
          </a:p>
          <a:p>
            <a:pPr algn="r"/>
            <a:r>
              <a:rPr lang="en-US" sz="4000" b="0" dirty="0">
                <a:solidFill>
                  <a:schemeClr val="tx1"/>
                </a:solidFill>
              </a:rPr>
              <a:t>Distinguished Professor of Urban Planning and Environmental Policy</a:t>
            </a:r>
          </a:p>
          <a:p>
            <a:pPr algn="r"/>
            <a:r>
              <a:rPr lang="en-US" sz="4000" b="0" dirty="0">
                <a:solidFill>
                  <a:schemeClr val="tx1"/>
                </a:solidFill>
              </a:rPr>
              <a:t>  Texas Southern University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7CA46F1-3216-1C4F-9570-25E60F1C657D}"/>
              </a:ext>
            </a:extLst>
          </p:cNvPr>
          <p:cNvSpPr txBox="1">
            <a:spLocks/>
          </p:cNvSpPr>
          <p:nvPr/>
        </p:nvSpPr>
        <p:spPr>
          <a:xfrm>
            <a:off x="4989443" y="3435849"/>
            <a:ext cx="6499302" cy="53323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bg1"/>
                </a:solidFill>
                <a:latin typeface="Architype Light" panose="02010303040101060103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bg1"/>
                </a:solidFill>
                <a:latin typeface="Architype Light" panose="02010303040101060103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Architype Light" panose="02010303040101060103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Architype Light" panose="02010303040101060103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Architype Light" panose="02010303040101060103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060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2" name="Picture 4" descr="playground_pollute.jpg">
            <a:extLst>
              <a:ext uri="{FF2B5EF4-FFF2-40B4-BE49-F238E27FC236}">
                <a16:creationId xmlns:a16="http://schemas.microsoft.com/office/drawing/2014/main" id="{016265C9-717F-4C47-B4E1-3EA198FBA32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4" r="-1" b="10154"/>
          <a:stretch/>
        </p:blipFill>
        <p:spPr bwMode="auto">
          <a:xfrm>
            <a:off x="20" y="10"/>
            <a:ext cx="1218893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Box 3">
            <a:extLst>
              <a:ext uri="{FF2B5EF4-FFF2-40B4-BE49-F238E27FC236}">
                <a16:creationId xmlns:a16="http://schemas.microsoft.com/office/drawing/2014/main" id="{76AD0F1E-AE86-4F03-A629-A16AAB47B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122363"/>
            <a:ext cx="9144000" cy="306324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lnSpc>
                <a:spcPct val="104000"/>
              </a:lnSpc>
              <a:spcBef>
                <a:spcPts val="800"/>
              </a:spcBef>
              <a:buClr>
                <a:srgbClr val="FFCC00"/>
              </a:buClr>
              <a:buSzPct val="120000"/>
              <a:buFont typeface="Tahoma" panose="020B0604030504040204" pitchFamily="34" charset="0"/>
              <a:buChar char="•"/>
              <a:defRPr sz="32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lnSpc>
                <a:spcPct val="104000"/>
              </a:lnSpc>
              <a:spcBef>
                <a:spcPts val="700"/>
              </a:spcBef>
              <a:buClr>
                <a:srgbClr val="FFFFFF"/>
              </a:buClr>
              <a:buSzPct val="100000"/>
              <a:buFont typeface="Tahoma" panose="020B0604030504040204" pitchFamily="34" charset="0"/>
              <a:buChar char="–"/>
              <a:defRPr sz="28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lnSpc>
                <a:spcPct val="104000"/>
              </a:lnSpc>
              <a:spcBef>
                <a:spcPts val="600"/>
              </a:spcBef>
              <a:buClr>
                <a:srgbClr val="FFCC00"/>
              </a:buClr>
              <a:buSzPct val="120000"/>
              <a:buFont typeface="Tahoma" panose="020B0604030504040204" pitchFamily="34" charset="0"/>
              <a:buChar char="•"/>
              <a:defRPr sz="24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lnSpc>
                <a:spcPct val="104000"/>
              </a:lnSpc>
              <a:spcBef>
                <a:spcPts val="500"/>
              </a:spcBef>
              <a:buClr>
                <a:srgbClr val="FFFFFF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lnSpc>
                <a:spcPct val="104000"/>
              </a:lnSpc>
              <a:spcBef>
                <a:spcPts val="500"/>
              </a:spcBef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defRPr sz="20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104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defRPr sz="20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104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defRPr sz="20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104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defRPr sz="20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104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defRPr sz="20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FFFFFF"/>
              </a:buClr>
              <a:buSzPct val="100000"/>
              <a:buNone/>
            </a:pPr>
            <a:r>
              <a:rPr lang="en-US" altLang="en-US" sz="6600" b="1" dirty="0">
                <a:latin typeface="+mj-lt"/>
                <a:ea typeface="+mj-ea"/>
                <a:cs typeface="+mj-cs"/>
              </a:rPr>
              <a:t>CONNECTING THE DOTS…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FFFFFF"/>
              </a:buClr>
              <a:buSzPct val="100000"/>
              <a:buNone/>
            </a:pPr>
            <a:r>
              <a:rPr lang="en-US" altLang="en-US" sz="6600" b="1" dirty="0">
                <a:latin typeface="+mj-lt"/>
                <a:ea typeface="+mj-ea"/>
                <a:cs typeface="+mj-cs"/>
              </a:rPr>
              <a:t>Running a “Marathon-Relay” for </a:t>
            </a:r>
            <a:r>
              <a:rPr lang="en-US" altLang="en-US" sz="66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JUSTICE</a:t>
            </a:r>
          </a:p>
        </p:txBody>
      </p:sp>
      <p:sp>
        <p:nvSpPr>
          <p:cNvPr id="75" name="sketchy line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rgbClr val="FFFFFF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0" name="Rectangle 5">
            <a:extLst>
              <a:ext uri="{FF2B5EF4-FFF2-40B4-BE49-F238E27FC236}">
                <a16:creationId xmlns:a16="http://schemas.microsoft.com/office/drawing/2014/main" id="{DB99FF0E-2663-4405-80BB-1B3B5A5A2C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4000"/>
              </a:lnSpc>
              <a:spcBef>
                <a:spcPts val="1067"/>
              </a:spcBef>
              <a:buClr>
                <a:srgbClr val="FFCC00"/>
              </a:buClr>
              <a:buSzPct val="120000"/>
              <a:buFont typeface="Tahoma" panose="020B0604030504040204" pitchFamily="34" charset="0"/>
              <a:buChar char="•"/>
              <a:tabLst>
                <a:tab pos="965176" algn="l"/>
                <a:tab pos="1930352" algn="l"/>
              </a:tabLst>
              <a:defRPr sz="4267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990575" indent="-380990">
              <a:lnSpc>
                <a:spcPct val="104000"/>
              </a:lnSpc>
              <a:spcBef>
                <a:spcPts val="933"/>
              </a:spcBef>
              <a:buClr>
                <a:srgbClr val="FFFFFF"/>
              </a:buClr>
              <a:buSzPct val="100000"/>
              <a:buFont typeface="Tahoma" panose="020B0604030504040204" pitchFamily="34" charset="0"/>
              <a:buChar char="–"/>
              <a:tabLst>
                <a:tab pos="965176" algn="l"/>
                <a:tab pos="1930352" algn="l"/>
              </a:tabLst>
              <a:defRPr sz="3733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523962" indent="-304792">
              <a:lnSpc>
                <a:spcPct val="104000"/>
              </a:lnSpc>
              <a:spcBef>
                <a:spcPts val="800"/>
              </a:spcBef>
              <a:buClr>
                <a:srgbClr val="FFCC00"/>
              </a:buClr>
              <a:buSzPct val="120000"/>
              <a:buFont typeface="Tahoma" panose="020B0604030504040204" pitchFamily="34" charset="0"/>
              <a:buChar char="•"/>
              <a:tabLst>
                <a:tab pos="965176" algn="l"/>
                <a:tab pos="1930352" algn="l"/>
              </a:tabLst>
              <a:defRPr sz="32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2133547" indent="-304792">
              <a:lnSpc>
                <a:spcPct val="104000"/>
              </a:lnSpc>
              <a:spcBef>
                <a:spcPts val="667"/>
              </a:spcBef>
              <a:buClr>
                <a:srgbClr val="FFFFFF"/>
              </a:buClr>
              <a:buSzPct val="100000"/>
              <a:buFont typeface="Tahoma" panose="020B0604030504040204" pitchFamily="34" charset="0"/>
              <a:buChar char="–"/>
              <a:tabLst>
                <a:tab pos="965176" algn="l"/>
                <a:tab pos="1930352" algn="l"/>
              </a:tabLst>
              <a:defRPr sz="2667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743131" indent="-304792">
              <a:lnSpc>
                <a:spcPct val="104000"/>
              </a:lnSpc>
              <a:spcBef>
                <a:spcPts val="667"/>
              </a:spcBef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tabLst>
                <a:tab pos="965176" algn="l"/>
                <a:tab pos="1930352" algn="l"/>
              </a:tabLst>
              <a:defRPr sz="2667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3352716" indent="-304792" defTabSz="609585" eaLnBrk="0" fontAlgn="base" hangingPunct="0">
              <a:lnSpc>
                <a:spcPct val="104000"/>
              </a:lnSpc>
              <a:spcBef>
                <a:spcPts val="667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tabLst>
                <a:tab pos="965176" algn="l"/>
                <a:tab pos="1930352" algn="l"/>
              </a:tabLst>
              <a:defRPr sz="2667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3962301" indent="-304792" defTabSz="609585" eaLnBrk="0" fontAlgn="base" hangingPunct="0">
              <a:lnSpc>
                <a:spcPct val="104000"/>
              </a:lnSpc>
              <a:spcBef>
                <a:spcPts val="667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tabLst>
                <a:tab pos="965176" algn="l"/>
                <a:tab pos="1930352" algn="l"/>
              </a:tabLst>
              <a:defRPr sz="2667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4571886" indent="-304792" defTabSz="609585" eaLnBrk="0" fontAlgn="base" hangingPunct="0">
              <a:lnSpc>
                <a:spcPct val="104000"/>
              </a:lnSpc>
              <a:spcBef>
                <a:spcPts val="667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tabLst>
                <a:tab pos="965176" algn="l"/>
                <a:tab pos="1930352" algn="l"/>
              </a:tabLst>
              <a:defRPr sz="2667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5181470" indent="-304792" defTabSz="609585" eaLnBrk="0" fontAlgn="base" hangingPunct="0">
              <a:lnSpc>
                <a:spcPct val="104000"/>
              </a:lnSpc>
              <a:spcBef>
                <a:spcPts val="667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tabLst>
                <a:tab pos="965176" algn="l"/>
                <a:tab pos="1930352" algn="l"/>
              </a:tabLst>
              <a:defRPr sz="2667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defTabSz="914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tabLst/>
              <a:defRPr/>
            </a:pPr>
            <a:fld id="{AC3A3A62-4F70-48F0-B6B5-E2C1EDDA5298}" type="slidenum">
              <a:rPr lang="en-US" altLang="en-US" sz="1200">
                <a:latin typeface="Calibri" panose="020F0502020204030204"/>
                <a:ea typeface="+mn-ea"/>
              </a:rPr>
              <a:pPr defTabSz="914400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None/>
                <a:tabLst/>
                <a:defRPr/>
              </a:pPr>
              <a:t>2</a:t>
            </a:fld>
            <a:endParaRPr lang="en-US" altLang="en-US" sz="1200">
              <a:latin typeface="Calibri" panose="020F0502020204030204"/>
              <a:ea typeface="+mn-ea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3DAD86CA-8235-409B-982B-5E7A033E2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F234FBA-3501-47B4-AE0C-AA4AFBC8F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518714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5EF893B-0491-416E-9D33-BADE96007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1"/>
            <a:ext cx="10999072" cy="53999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Graphical user interface&#10;&#10;Description automatically generated">
            <a:extLst>
              <a:ext uri="{FF2B5EF4-FFF2-40B4-BE49-F238E27FC236}">
                <a16:creationId xmlns:a16="http://schemas.microsoft.com/office/drawing/2014/main" id="{4A7B7570-2EF4-4514-B40E-244D23D7C5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5" b="-1"/>
          <a:stretch/>
        </p:blipFill>
        <p:spPr bwMode="auto">
          <a:xfrm>
            <a:off x="838200" y="754148"/>
            <a:ext cx="10515600" cy="499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469F4FF8-F8B0-4630-BA1B-0D8B324CD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29769"/>
            <a:ext cx="11000232" cy="0"/>
          </a:xfrm>
          <a:prstGeom prst="line">
            <a:avLst/>
          </a:prstGeom>
          <a:ln w="152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640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>
            <a:extLst>
              <a:ext uri="{FF2B5EF4-FFF2-40B4-BE49-F238E27FC236}">
                <a16:creationId xmlns:a16="http://schemas.microsoft.com/office/drawing/2014/main" id="{2824500A-2F5B-4130-B03A-F35518C6D15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4000"/>
              </a:lnSpc>
              <a:spcBef>
                <a:spcPts val="1067"/>
              </a:spcBef>
              <a:buClr>
                <a:srgbClr val="FFCC00"/>
              </a:buClr>
              <a:buSzPct val="120000"/>
              <a:buFont typeface="Tahoma" panose="020B0604030504040204" pitchFamily="34" charset="0"/>
              <a:buChar char="•"/>
              <a:tabLst>
                <a:tab pos="965176" algn="l"/>
                <a:tab pos="1930352" algn="l"/>
              </a:tabLst>
              <a:defRPr sz="4267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990575" indent="-380990">
              <a:lnSpc>
                <a:spcPct val="104000"/>
              </a:lnSpc>
              <a:spcBef>
                <a:spcPts val="933"/>
              </a:spcBef>
              <a:buClr>
                <a:srgbClr val="FFFFFF"/>
              </a:buClr>
              <a:buSzPct val="100000"/>
              <a:buFont typeface="Tahoma" panose="020B0604030504040204" pitchFamily="34" charset="0"/>
              <a:buChar char="–"/>
              <a:tabLst>
                <a:tab pos="965176" algn="l"/>
                <a:tab pos="1930352" algn="l"/>
              </a:tabLst>
              <a:defRPr sz="3733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523962" indent="-304792">
              <a:lnSpc>
                <a:spcPct val="104000"/>
              </a:lnSpc>
              <a:spcBef>
                <a:spcPts val="800"/>
              </a:spcBef>
              <a:buClr>
                <a:srgbClr val="FFCC00"/>
              </a:buClr>
              <a:buSzPct val="120000"/>
              <a:buFont typeface="Tahoma" panose="020B0604030504040204" pitchFamily="34" charset="0"/>
              <a:buChar char="•"/>
              <a:tabLst>
                <a:tab pos="965176" algn="l"/>
                <a:tab pos="1930352" algn="l"/>
              </a:tabLst>
              <a:defRPr sz="32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2133547" indent="-304792">
              <a:lnSpc>
                <a:spcPct val="104000"/>
              </a:lnSpc>
              <a:spcBef>
                <a:spcPts val="667"/>
              </a:spcBef>
              <a:buClr>
                <a:srgbClr val="FFFFFF"/>
              </a:buClr>
              <a:buSzPct val="100000"/>
              <a:buFont typeface="Tahoma" panose="020B0604030504040204" pitchFamily="34" charset="0"/>
              <a:buChar char="–"/>
              <a:tabLst>
                <a:tab pos="965176" algn="l"/>
                <a:tab pos="1930352" algn="l"/>
              </a:tabLst>
              <a:defRPr sz="2667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743131" indent="-304792">
              <a:lnSpc>
                <a:spcPct val="104000"/>
              </a:lnSpc>
              <a:spcBef>
                <a:spcPts val="667"/>
              </a:spcBef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tabLst>
                <a:tab pos="965176" algn="l"/>
                <a:tab pos="1930352" algn="l"/>
              </a:tabLst>
              <a:defRPr sz="2667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3352716" indent="-304792" defTabSz="609585" eaLnBrk="0" fontAlgn="base" hangingPunct="0">
              <a:lnSpc>
                <a:spcPct val="104000"/>
              </a:lnSpc>
              <a:spcBef>
                <a:spcPts val="667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tabLst>
                <a:tab pos="965176" algn="l"/>
                <a:tab pos="1930352" algn="l"/>
              </a:tabLst>
              <a:defRPr sz="2667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3962301" indent="-304792" defTabSz="609585" eaLnBrk="0" fontAlgn="base" hangingPunct="0">
              <a:lnSpc>
                <a:spcPct val="104000"/>
              </a:lnSpc>
              <a:spcBef>
                <a:spcPts val="667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tabLst>
                <a:tab pos="965176" algn="l"/>
                <a:tab pos="1930352" algn="l"/>
              </a:tabLst>
              <a:defRPr sz="2667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4571886" indent="-304792" defTabSz="609585" eaLnBrk="0" fontAlgn="base" hangingPunct="0">
              <a:lnSpc>
                <a:spcPct val="104000"/>
              </a:lnSpc>
              <a:spcBef>
                <a:spcPts val="667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tabLst>
                <a:tab pos="965176" algn="l"/>
                <a:tab pos="1930352" algn="l"/>
              </a:tabLst>
              <a:defRPr sz="2667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5181470" indent="-304792" defTabSz="609585" eaLnBrk="0" fontAlgn="base" hangingPunct="0">
              <a:lnSpc>
                <a:spcPct val="104000"/>
              </a:lnSpc>
              <a:spcBef>
                <a:spcPts val="667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tabLst>
                <a:tab pos="965176" algn="l"/>
                <a:tab pos="1930352" algn="l"/>
              </a:tabLst>
              <a:defRPr sz="2667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FFFFFF"/>
              </a:buClr>
              <a:buSzPct val="100000"/>
              <a:buFont typeface="Arial" panose="020B0604020202020204" pitchFamily="34" charset="0"/>
              <a:buNone/>
            </a:pPr>
            <a:fld id="{91FC64F7-6274-4DD6-A4A6-D646ADBAD03A}" type="slidenum">
              <a:rPr lang="en-GB" altLang="en-US" sz="1867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>
                  <a:srgbClr val="FFFFFF"/>
                </a:buClr>
                <a:buSzPct val="100000"/>
                <a:buFont typeface="Arial" panose="020B0604020202020204" pitchFamily="34" charset="0"/>
                <a:buNone/>
              </a:pPr>
              <a:t>4</a:t>
            </a:fld>
            <a:endParaRPr lang="en-GB" altLang="en-US" sz="1867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D7002A7F-E130-4D49-B3ED-9DB229206DB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177800"/>
            <a:ext cx="12192000" cy="1320800"/>
          </a:xfrm>
        </p:spPr>
        <p:txBody>
          <a:bodyPr/>
          <a:lstStyle/>
          <a:p>
            <a:pPr algn="ctr"/>
            <a:r>
              <a:rPr lang="en-US" altLang="en-US"/>
              <a:t>Books I’ve Written: </a:t>
            </a:r>
            <a:br>
              <a:rPr lang="en-US" altLang="en-US"/>
            </a:br>
            <a:r>
              <a:rPr lang="en-US" altLang="en-US" sz="4267"/>
              <a:t>It’s just </a:t>
            </a:r>
            <a:r>
              <a:rPr lang="en-US" altLang="en-US" sz="4267" u="sng"/>
              <a:t>one</a:t>
            </a:r>
            <a:r>
              <a:rPr lang="en-US" altLang="en-US" sz="4267"/>
              <a:t> book, but don’t tell anybody…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384A0268-2583-4C89-AE52-2D46329D9FB8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09600" y="1617133"/>
            <a:ext cx="5384800" cy="465666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133" dirty="0"/>
              <a:t>Invisible Houston</a:t>
            </a:r>
          </a:p>
          <a:p>
            <a:pPr>
              <a:lnSpc>
                <a:spcPct val="80000"/>
              </a:lnSpc>
            </a:pPr>
            <a:r>
              <a:rPr lang="en-US" altLang="en-US" sz="2133" dirty="0"/>
              <a:t>Dumping in Dixie</a:t>
            </a:r>
          </a:p>
          <a:p>
            <a:pPr>
              <a:lnSpc>
                <a:spcPct val="80000"/>
              </a:lnSpc>
            </a:pPr>
            <a:r>
              <a:rPr lang="en-US" altLang="en-US" sz="2133" dirty="0"/>
              <a:t>People of Color Environmental Groups Directory</a:t>
            </a:r>
          </a:p>
          <a:p>
            <a:pPr>
              <a:lnSpc>
                <a:spcPct val="80000"/>
              </a:lnSpc>
            </a:pPr>
            <a:r>
              <a:rPr lang="en-US" altLang="en-US" sz="2133" dirty="0"/>
              <a:t>In Search of the New South</a:t>
            </a:r>
          </a:p>
          <a:p>
            <a:pPr>
              <a:lnSpc>
                <a:spcPct val="80000"/>
              </a:lnSpc>
            </a:pPr>
            <a:r>
              <a:rPr lang="en-US" altLang="en-US" sz="2133" dirty="0"/>
              <a:t>Growth and Decline of a Sunbelt Boomtown</a:t>
            </a:r>
          </a:p>
          <a:p>
            <a:pPr>
              <a:lnSpc>
                <a:spcPct val="80000"/>
              </a:lnSpc>
            </a:pPr>
            <a:r>
              <a:rPr lang="en-US" altLang="en-US" sz="2133" dirty="0"/>
              <a:t>Confronting Environmental Racism</a:t>
            </a:r>
          </a:p>
          <a:p>
            <a:pPr>
              <a:lnSpc>
                <a:spcPct val="80000"/>
              </a:lnSpc>
            </a:pPr>
            <a:r>
              <a:rPr lang="en-US" altLang="en-US" sz="2133" dirty="0"/>
              <a:t>Residential Apartheid</a:t>
            </a:r>
          </a:p>
          <a:p>
            <a:pPr>
              <a:lnSpc>
                <a:spcPct val="80000"/>
              </a:lnSpc>
            </a:pPr>
            <a:r>
              <a:rPr lang="en-US" altLang="en-US" sz="2133" dirty="0"/>
              <a:t>Unequal Protection</a:t>
            </a:r>
          </a:p>
          <a:p>
            <a:pPr>
              <a:lnSpc>
                <a:spcPct val="80000"/>
              </a:lnSpc>
            </a:pPr>
            <a:r>
              <a:rPr lang="en-US" altLang="en-US" sz="2133" dirty="0"/>
              <a:t>Just Transportation</a:t>
            </a:r>
          </a:p>
          <a:p>
            <a:pPr>
              <a:lnSpc>
                <a:spcPct val="80000"/>
              </a:lnSpc>
            </a:pPr>
            <a:r>
              <a:rPr lang="en-US" altLang="en-US" sz="2133" dirty="0"/>
              <a:t>Sprawl City </a:t>
            </a:r>
          </a:p>
          <a:p>
            <a:pPr>
              <a:lnSpc>
                <a:spcPct val="80000"/>
              </a:lnSpc>
            </a:pPr>
            <a:endParaRPr lang="en-US" altLang="en-US" sz="2133" dirty="0"/>
          </a:p>
          <a:p>
            <a:pPr>
              <a:lnSpc>
                <a:spcPct val="80000"/>
              </a:lnSpc>
              <a:buFontTx/>
              <a:buNone/>
            </a:pPr>
            <a:endParaRPr lang="en-US" altLang="en-US" sz="3200" i="1" dirty="0"/>
          </a:p>
          <a:p>
            <a:pPr>
              <a:lnSpc>
                <a:spcPct val="80000"/>
              </a:lnSpc>
            </a:pPr>
            <a:endParaRPr lang="en-US" altLang="en-US" sz="3200" i="1" dirty="0"/>
          </a:p>
        </p:txBody>
      </p:sp>
      <p:sp>
        <p:nvSpPr>
          <p:cNvPr id="10245" name="Rectangle 4">
            <a:extLst>
              <a:ext uri="{FF2B5EF4-FFF2-40B4-BE49-F238E27FC236}">
                <a16:creationId xmlns:a16="http://schemas.microsoft.com/office/drawing/2014/main" id="{B954AEA9-41B7-405A-959C-20F6373194F4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197600" y="1600200"/>
            <a:ext cx="5384800" cy="4775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133" dirty="0"/>
              <a:t>Highway Robbery</a:t>
            </a:r>
          </a:p>
          <a:p>
            <a:pPr>
              <a:lnSpc>
                <a:spcPct val="90000"/>
              </a:lnSpc>
            </a:pPr>
            <a:r>
              <a:rPr lang="en-US" altLang="en-US" sz="2133" dirty="0"/>
              <a:t>Just </a:t>
            </a:r>
            <a:r>
              <a:rPr lang="en-US" altLang="en-US" sz="2133" dirty="0" err="1"/>
              <a:t>Sustainabilities</a:t>
            </a:r>
            <a:endParaRPr lang="en-US" altLang="en-US" sz="2133" dirty="0"/>
          </a:p>
          <a:p>
            <a:pPr>
              <a:lnSpc>
                <a:spcPct val="90000"/>
              </a:lnSpc>
            </a:pPr>
            <a:r>
              <a:rPr lang="en-US" altLang="en-US" sz="2133" dirty="0"/>
              <a:t>The Quest for Environmental Justice</a:t>
            </a:r>
          </a:p>
          <a:p>
            <a:pPr>
              <a:lnSpc>
                <a:spcPct val="90000"/>
              </a:lnSpc>
            </a:pPr>
            <a:r>
              <a:rPr lang="en-US" altLang="en-US" sz="2133" dirty="0"/>
              <a:t>Growing Smarter </a:t>
            </a:r>
          </a:p>
          <a:p>
            <a:pPr>
              <a:lnSpc>
                <a:spcPct val="90000"/>
              </a:lnSpc>
            </a:pPr>
            <a:r>
              <a:rPr lang="en-US" altLang="en-US" sz="2133" dirty="0"/>
              <a:t>The Black Metropolis in the Twenty-First Century</a:t>
            </a:r>
          </a:p>
          <a:p>
            <a:pPr>
              <a:lnSpc>
                <a:spcPct val="90000"/>
              </a:lnSpc>
            </a:pPr>
            <a:r>
              <a:rPr lang="en-US" altLang="en-US" sz="2133" dirty="0"/>
              <a:t>Race, Place, and Environmental Justice After Hurricane Katrina</a:t>
            </a:r>
          </a:p>
          <a:p>
            <a:pPr>
              <a:lnSpc>
                <a:spcPct val="90000"/>
              </a:lnSpc>
            </a:pPr>
            <a:r>
              <a:rPr lang="en-US" altLang="en-US" sz="2133" dirty="0"/>
              <a:t>Environmental Health and Racial Equity in the United States</a:t>
            </a:r>
          </a:p>
          <a:p>
            <a:pPr>
              <a:lnSpc>
                <a:spcPct val="90000"/>
              </a:lnSpc>
            </a:pPr>
            <a:r>
              <a:rPr lang="en-US" altLang="en-US" sz="2133" dirty="0"/>
              <a:t>The Wrong Complexion for Protection</a:t>
            </a:r>
          </a:p>
          <a:p>
            <a:pPr>
              <a:lnSpc>
                <a:spcPct val="90000"/>
              </a:lnSpc>
            </a:pPr>
            <a:endParaRPr lang="en-US" altLang="en-US" sz="3200" i="1" dirty="0"/>
          </a:p>
        </p:txBody>
      </p:sp>
    </p:spTree>
    <p:custDataLst>
      <p:tags r:id="rId1"/>
    </p:custData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D525CC3E-D235-46B1-8E10-4AF7562F24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65430" y="285008"/>
            <a:ext cx="6586491" cy="9381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en-US" sz="6000" dirty="0"/>
              <a:t>Climate Change 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C38ACA56-24D0-4D55-917D-B280D34E11F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965432" y="1472541"/>
            <a:ext cx="6586489" cy="5100452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altLang="en-US" sz="2400" b="1" dirty="0"/>
              <a:t>Climate change is more than parts per million and greenhouse gases. </a:t>
            </a:r>
            <a:r>
              <a:rPr lang="en-US" sz="2400" b="1" dirty="0"/>
              <a:t>It’s also about </a:t>
            </a:r>
            <a:r>
              <a:rPr lang="en-US" sz="2400" b="1" dirty="0">
                <a:solidFill>
                  <a:srgbClr val="FF0000"/>
                </a:solidFill>
              </a:rPr>
              <a:t>JUSTICE</a:t>
            </a:r>
            <a:r>
              <a:rPr lang="en-US" sz="2400" b="1" dirty="0"/>
              <a:t>: </a:t>
            </a:r>
          </a:p>
          <a:p>
            <a:pPr>
              <a:defRPr/>
            </a:pPr>
            <a:r>
              <a:rPr lang="en-US" sz="2400" dirty="0"/>
              <a:t>Environmental Justice</a:t>
            </a:r>
          </a:p>
          <a:p>
            <a:pPr>
              <a:defRPr/>
            </a:pPr>
            <a:r>
              <a:rPr lang="en-US" sz="2400" dirty="0"/>
              <a:t>Climate Justice </a:t>
            </a:r>
          </a:p>
          <a:p>
            <a:pPr>
              <a:defRPr/>
            </a:pPr>
            <a:r>
              <a:rPr lang="en-US" sz="2400" dirty="0"/>
              <a:t>Economic Justice </a:t>
            </a:r>
          </a:p>
          <a:p>
            <a:pPr>
              <a:defRPr/>
            </a:pPr>
            <a:r>
              <a:rPr lang="en-US" sz="2400" dirty="0"/>
              <a:t>Health Justice </a:t>
            </a:r>
          </a:p>
          <a:p>
            <a:pPr>
              <a:defRPr/>
            </a:pPr>
            <a:r>
              <a:rPr lang="en-US" sz="2400" dirty="0"/>
              <a:t>Housing Justice </a:t>
            </a:r>
          </a:p>
          <a:p>
            <a:pPr>
              <a:defRPr/>
            </a:pPr>
            <a:r>
              <a:rPr lang="en-US" sz="2400" dirty="0"/>
              <a:t>Energy Justice </a:t>
            </a:r>
          </a:p>
          <a:p>
            <a:pPr>
              <a:defRPr/>
            </a:pPr>
            <a:r>
              <a:rPr lang="en-US" sz="2400" dirty="0"/>
              <a:t>Transportation Justice </a:t>
            </a:r>
          </a:p>
          <a:p>
            <a:pPr>
              <a:defRPr/>
            </a:pPr>
            <a:r>
              <a:rPr lang="en-US" sz="2400" dirty="0"/>
              <a:t>Food &amp; Water Justice </a:t>
            </a:r>
          </a:p>
          <a:p>
            <a:pPr>
              <a:defRPr/>
            </a:pPr>
            <a:r>
              <a:rPr lang="en-US" sz="2400" dirty="0"/>
              <a:t>Reproductive Justice </a:t>
            </a:r>
          </a:p>
          <a:p>
            <a:pPr>
              <a:defRPr/>
            </a:pPr>
            <a:r>
              <a:rPr lang="en-US" sz="2400" dirty="0"/>
              <a:t>Racial Justice </a:t>
            </a:r>
          </a:p>
        </p:txBody>
      </p:sp>
      <p:pic>
        <p:nvPicPr>
          <p:cNvPr id="166917" name="Picture 4">
            <a:extLst>
              <a:ext uri="{FF2B5EF4-FFF2-40B4-BE49-F238E27FC236}">
                <a16:creationId xmlns:a16="http://schemas.microsoft.com/office/drawing/2014/main" id="{F948C450-4385-4CFB-B66C-8B106FCFDC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63" r="27656" b="1"/>
          <a:stretch/>
        </p:blipFill>
        <p:spPr bwMode="auto">
          <a:xfrm>
            <a:off x="20" y="10"/>
            <a:ext cx="4635571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6916" name="AutoShape 6" descr="data:image/jpeg;base64,/9j/4AAQSkZJRgABAQAAAQABAAD/2wCEAAkGBhQSERUUExQVFRUWGCEYFxgYGBwcFxkcHR4WGBweHB4XHCYfHh4kHhwaIC8gJCcpLCwsGB8xNTAqNSYrLCkBCQoKDgwOGg8PGjUlHSQsKSktLCk1LCwsKTAsLCksLC0sKSkpKSwsKS8sKSw0LCwpLC0sLjU1LCwuKSwpNSksLP/AABEIAPAAoAMBIgACEQEDEQH/xAAcAAABBQEBAQAAAAAAAAAAAAADAgQFBgcBAAj/xABOEAABAwIEAwUFAgoGCAUFAAABAgMRAAQFEiExBkFREyJhcYEHMpGhsRRCFSM1UmJyksHR8Ag2c4Ky4RYkM0N0orPxRlSUwtIXJTRTk//EABoBAQEBAQEBAQAAAAAAAAAAAAABAgMEBQf/xAAuEQACAQIFAwMDAwUAAAAAAAAAAQIDERITITFRQVKRBGHwIoHRFHHhFTJCU7H/2gAMAwEAAhEDEQA/AIECvRXhXpr4h+lJIM1YrWkqSmQDBiNxBOm53Gw5iiOYO6nNLZGXU6jxOkHXQHadqJZYwtpBSmIKs3r3I+GQfE0c8RKyrSEpCVDLAnT3x11947+FaWE88nWv9KVhsrB3QVAoEp97vIMb9Dv3Tpyg1w4Q7nyZO8BMSnbTnMcx8adP8RLUXDCR2vv6nXRY0JMj3ztTdjFClxS8qVZgAQdu7ljb9UUeEkXW6pfPuAtrBbhKUJkjcSBGsfejWdIrv4OXBVkMASTpppm+mtObDGVNOKWACVb6kScwVOh6jaljHTlylCCCIVuM2gSNjpAHLrRKNjUnVvpFW+XGKLJZUEhJKlCQI1IgmfgDRG8KcUElKJChKTKdQQSDvpoDvGxpy1jhSUqShAWlGQEydAQRoTHKlr4hUU5ChBQAUhOoABBSRIM7H5eJpaPJG63SKI/7Evv93/Z+/t3eWtEawpxQCkokHbVPUjYmQJB1OlOGcbUlTqilCu194HbSQPOJ57ETS7HiBbTaUAJISZkzrqVbAwNTuKLCWUqtvpihsjCXCYCJMToUxGo3mOR58q4cJdickjwKTtPQ7ab7U5ax9aSCAICyuJMmUlEEzJGpV5mlN8RLGkJyzMa7kqJ1mT7x+VLR5Mt177IYfYFwk5fe93bXTNp17utF/Azuv4s6a6wPqflXhiJCmikABo9xMkj3sxBk7cvKnf8ApM7JPd1SEnfUDP47nNv4CiUSyzuiQzGEu/8A6zqY5bmI5+I12pH2BeTtMvc0MynZWo0mdfKnyeIliO6iREGDsmCBv15+NM7jEFOA5oJIQCef4sLA/wAZn0o1HoWOa90htlrxFemvE1k720NzY4StClP+rtbD7o6Us8IWf/lmv2RUpbe4nyH0FFr7OCPB+dZ9TuflmecR49gli92NyhtDmUKgMrVoZjVKSOVIwLibA7x4MsIQpxQJALK06ASdVJAqV9qGFMqwy8cLTZcDCoWUjMIGmsTTX2U4Wz+CrV3sm+07P38gz8/vRNMEeBn1e5+WOuGBheINqdtWm1oSrISWynvQFRCgDsRQsLfwm4XcoaabUq0JD4LRGUgrB3He1QrbpVc/o4fk5/8A4k/9Nmo/2cf/AJnEX66/8d1TBHgZ9Xuflkn/APUPh39D/wBO5/8ACrlheCYfcMofaYbU24nMg5IJB20IkVSvYHhDLmGFTjLa1dsoSpCVHZHMitWZYShIShISkaAAAADwApgjwM+r3Pyyn8NHCr9pbts02ttCilRLZTBACtlAHYjWuYAvCr23XcW7Ta2myQpRbKYKUhR0UAdiDVF4Gu/sQ4haPdSyorQOgPbpBEeAbqK9lOLLYwnF0FMFpsOgHn2ja0/RKfjTBHgZ9Xufll+f4jwRFq3dqQgMOrKEK7FeqkzOmWRsdYpOC8U4DdOhprsc6jCQppSMxPIZwJPhWdceWIa4cwtI0zLznzWlaj8zVk/pCYW0za2rjTSGlh+ApCQlUZSd0xzAPpTBHgZ9Xufll24m/BWHthd02y2FGEjJKlbbJTqd/SmPC+M4LiCii3Q0XAJyKbyqI6gKGseFQPF7Yd4pw9twBaA2TlUJT7rqtj4gH0rntBtkNcQYSttKUKWYUUgAqGbLrHgSPWmCPAz6vc/LLbbDCnLxdklpr7Q2nMpBbI00MgkQdxtSrlrC27tuzUy2H3E5kJ7MwRr94CBtWRcXY+qx4mduQCUNLb7SB9xSEJV9dPECrzjqwriiwI1BYUQeoIXTBHgZ9XuflknxRjeC4esN3CGg4RORLZUQOpygx6761I8NIwq/aLls2y4kGFDJCknopJ1FU32asJex7FlupStSFlKSoAkDOpOk7aJA9Ks3CXBztri9++EIbtn0p7MJIHeGUklI21zn1NMEeBn1e5+WWP8A0Qs//LNfsiuL4RtIP+rtbfmipqkObHypgjwM+r3PyxNt7ifIfQUWhW3uJ8h9BRa0cis+038k3v8AYK+lNPZV+RrX+y/jUjx9Yrew26aaSVuLaUlKRuSdhTb2dYc4xhdu06gocSiFJO4OvSgMc9knAL19aOuNYhcWgS8UFDWbKohKDmMOJ11j0qZ9ktmWXsdaKy4WwUFaveWUm5TmOp1MSdedWr2F8P3FnYvN3LSmlqfKgFRqkobE6HqD8KZcD8MXLN1ja3GVJTcKWWSY74KrgiIPRSd+tAVT2R+y9i+tBcuPXCFJeICW1JCDlykEgpJn1FfQIrDOAr3F8LtTbpwpToKyvMpwJOoGkCelbLgl447btuPN9k6pIK25nIeYnnFAYR7R7r7Je4uge9dtM5B1BUhKvWAo+tI4/WnD38SZB1ubVgJHLQpQf+VJPrVs9onAj1zjdi+20VNDs+2X91IQvNB15ifjXPapwM9d4rYutsqcalKX1CISkOAmZP5pNAMvb5Z9lhli3p3FhHqGyKi/aDw2/hjlne3l2cSQh3L2TqCgCQVaDtFCTl+KUzNXD27cOXF5a26LZpTqkulSgmNBlUJ1Iovt14duLyxaTbNqdUh4LUlMTlyLTMc9SPjQEXxJ/W2w/sj/AIHqV7Tvy7g/63/vTReOcFvBe2WLWtsXVNtw5bkwsSlQjx0UoaCQQNDTTD7W+xjFLW7fs1WTFpJAcJK1mZgBSUnePuxFANHsBF5juL26v97bgJPRWRrKfQ1CcCY6q5xfDUuAh23aWw4CZMoC0j1jetBwDAn0cQ3twppQZcbSEOaZVEJbHnuCPSo93gR1niVq7aaJt3AVuKEQhZSpJnzIB0nU0BH+zVC1YrjgbOVZWsIUdgrtHYO3WpfgDH784rdWV4+l7sGwZSkJBJyKkaTsqKibm1vcGxS7uWLJd6xeGR2ZIUkk5jOVKiNSeUba1J+z/B738LXN9d2/Yi5aBCQZywUpCTt3oTNAakKS5sfKlUlzY+VAItvcT5D6Ci0K29xPkPoKLQGe+07iq6aftLGxKUPXZMuKE5EiBoDpO5n9Hx0b8M4rf2eJIsL99N0l9ouNOhISpJToUwBtvvTbj/8ArBhHkv8AfVyxDhFLuIMXpcUFMIKAgAQoKmSTvzoDOcNx3FsY+03NldItbdlZQ0jICpcDN3swMGCk/wB6OVOH/abcPcOrvW1Bq5bcS2pSQCJzoBICgR3kqHlJr39Hz8lXX9uv/pNVTMK/qld/8Wn6sUBrPsv4scusJFw+vO4guBaoA90kjQae7FU72T8f3t4L83D2fsrfO33UjKrv66DwG/SmnBN8bPDMaYjVmHB0PbNkAegQPjQPZNhvYOYo1+bZpP7TZX++gC4TxBjbmGKxIXjam28xLSmxJCDB2SB86sGMcfXKnsEU0rskXuryAAQe80IkiRudutV3hvHmEcKvtKebS6pLqQgqGYlSjAjfWkXSCDwwCI0/9zNAa7x7iDlvht08yrI420VIVAMEc9RHxqkcI2WNXLVtdKxFvsnMrimy2MxRIJTIREkAj1q3e0/8kXv9iqq97J+PbN21tLJDhNwhkBScigBl37xEfA0A54T4juBi+IWd07nQgB23kJGVBJJAgCQAoCT+ZVbseNr53CsSxDtlJT2pFoClHcQlR193WcwTrPuUj213K7C8YvWkg9sw5bLPoI16wox+qaleI8EFpwuWdJSykqjmpRClH4k0ADiL2gXbdhhbbJH2vEAlPaqAhJ/FpJjaSXB5AGl4ZjeI4didtZ31wm7buwcqwkJUhQ6QNROkeNVriD/wv+sn/HaVZ/aIP/v+D+avrQB+GOOHl4/eWTrhU0B+JTCQEFOUkSBJmTvO1SHCfEVw7jWJW7jhUyyEdkiB3ZAnUCT6k1lWOPrtsdur9Pu2ly2XOfccBQr5af3q0LgVU8Q4uRsUtkfBNAahSXNj5UqkubHyoBFt7ifIfQUWhW3uJ8h9BRaAy3j/APrDhHkv99WrE+LVNYpbWQbSUvtqWV5jKcs6ARB2HOo32j8Ev3bltdWbiUXVqolIX7qwYME8oj4KNN+GOFL9zEBfYkpkKab7NlpqSBOpUSdufxoCC/o+fkq6/t1f9JqqZhX9Urv/AItP1Yq6McCYrhyrlrDV26rV9RWkOSFNFWkDyTAnnA0FPbr2UuN4CvD2FIW8taXFKUcqCrOlR66AJAHWKAovGi+yfu7dJ79/b2mQeMoSR8AfjVtwJsJxXHUjZNulI8g3AqT4h9mztxiGG3AyBu2SgPa96WyFJyiNRIp5h3Blwi/xV9WTJdthLUK70hOXvCNNaArnsc4EsbnDG3n7dt1wrWCpQnQKIA+FOvamkDF8EAgAOkADl32KtXsu4Zew/D0W7+XtEqUTkMphSiRrAqI9p/Bt7d3Nk/ZdlmtSpX4xUDMS2U6QZ900BO+078kXv9iqm/sxsGxhlksNoCywnvBIzfGJqIVg2MXNneMXptSXWcjPZkgZydcxjQRTThfCMftUW9uTZfZ2sqFQSXOzBGaDEFUTQEV7XrBWJX6bNCin7LauXB0kFRywk+ifnTrEMb+1cJlyZUGg2r9ZCgg/SrLwbwi+zf4hd3WQm5WA0EmYbTmACtNynIPQ1WcM9mN4zh2I2ILRQ85mtiVmYmDn007qUHnrNAQXEH/hf9ZP+O0qz+0T8v4P5q+tHx72aPvWGHBtaG7ywCSiZLalDISJ/WQkgxyOmtdwngzELrEWb3E1MJFsCGm2ZOYmZJJ2E6/DpQEHh2BC8xDiC3OpcSgJ/WAUU7+IFNP6P+JKfvrxxcZiy2DH6MIHyAq+8J8JvW+J4hdOZOzuSns4VKu7M5hGlB4L4CcscTv7judhcQWwD3gSc6gRGgkmPCKAvlJc2PlSqS5sfKgEW3uJ8h9BRaFbe4nyH0FFoDPPaDauXGJYfbJubm3Q6h4rNu6W1HL2RExoee4502xLB3E3llhn2y7LJadecWXT27hCk5UqcACsokgARp1ontDwVq7xbDGXgShSH5CVKSdA0d0kGi3Fm3bY3hzSe6hNo4hGZRJMKRAlRkmPWgKlj+OXLOGYoym5fJtLltDTpWQ9kUU90rTBPPXxq18PNO2WMfYvtVxcsuWxd/1hYWtKkqA0UADGu1Ufitc2eOqTqk3rIChsSCmRI6aVdMGwpFlj3YtFakv2hWourU4sFC4ELWSoA5jI8qAsftJuVt4XdrbUpC0tEpUklKgeoI1FUm0D9hd2jaby6fRd2ri1h9zPlUlAUCgwCNT1q4e1L8kXn9kajsC4CZYZF0XLh537MQgvOlYbCkAkIB2oClYO7c21phl6L67cXc3TbLrbzudooWVzlChmnTeamHkO3q8VeVdXLRsllFulpwoQnInNJA94kjXNNV7C8HRb4fg94grLhu20FK1qW1C86TlQo5UkciBvVkwS5ShHEAWoJIeWogkSAps5TryMaHwoCO4uU+7htliAvLtp18MNrQ06UM9/RSgkahR6zUjj/Drgv7CwTf36W1NOrU4HyHlHMFDMoCDEwNNBTPHxHDmGTp37f61Le0DB2LnGbBq5SFNFl0kEwNCmNaA5xDYOtXGGYYm7ui0+p5bzpd/1hYQAtKe0ABCZMaRpzpI4fuVtX9u5dX7bVosOWryXClxxJaUpSCuJWhKvXbXSi8Q27TOLYGhvKlpCX0Ig90AIQAAanU8TG5/CjOQBNqnIlYVOcqaUtWkQMug3PpQGd3bb7PDi74Xt4t59LU53iQ3+MSD2cQUyDB11q031k5iGKXLC7m5ZbtrdBbDDhb77maVqy6qIyiJ0qvY7/U5v9Rr/AKqKtWBvBGNYjmITNsyRJjQdpJ15CgKBf+0u7bs8Gu1OLUc73bpSSO2Q2ptHeA0JyknXQEzWnYJiKl4zdpDilNfZmVoTJyDMXNQDoCRGtZhwfZhxHD7a0ylar4EHmCB+41ZPZGh5vEr23fMrtmW2Ar85KCvIo6ndJB9aA1ykubHypVJc2PlQAbd5OVPeGw5jpRe3T+cPiK+QG7JKtkAxvCdvPTT1rjjTKJzZJ6JAUflp8TVJc+tLnDmHHm3lJSXGgQ2qdU5ozR5wKa49w7a3qAi5bbdSkymd0k9DuK+VLNHaryMW6VKgqlUbJEkkCEgR407f4JvikqUyAkKMgKbSAQFE90HolQnX3TXOVSEXaTSKk3sfTSeE7IW32TsWuwmS3plJBmT1M07uMLt1vouFBBebBSlc6gHcb18xW3s6fzpS6A0pRyhMAqJhJjUgA95I8zHKrBY8CNoMdlnM6lRSRuodY3Sr9k1nOp9y8iz4PoTELNq4aU06ErbWIUknQjppRQwgI7PTJlyx4REfCsMYw8JSrIgQ3oYywPAAbnwE127sXEe82TGp1BgQtW40+6f5IqOvSTtiQSb6Gu3PCNmu1TarZbLCTKUcgddR8TTfGOB8Pung8+w0tzTvHnG2aDr61kbeEOqSQ6yJSoJVCkKhUpEQDv3kgxtNMHODApS1KamFAHRM6qLYB/vJIEdDWP1NPuXka8G/YjhNu+2lt1CFoQoKSmdElPukR0prjnC1neKSq5abdKQQnNrAOpjWvm/E+B385yW4EFWgUjZAJUYKpgQQTtNMrnhV9pGd1lCETlBK0FRV3dISSdJBOmk1tVoS2aGvB9Lv8F2C7dNsphospUVIRySozJT0Jk7dad4XgNrbMFhlDaGlTKQd8wgzzJIr5UNsnk2PDuimwSgT3Uk8hAiumIzc+sXeG7RVsLVTbZtxENz3dDI58jrQMe4Nsb1SVXDLbikiATvHSQdq+VVISRAQnTnGpofZpP3RPlFW4ufXP4DtczCuzbBtpDMQOzzABWXpIApw1YspeW+AkOrSEqVOpSmSAfKTXyK7ZgAd0fs9abqaHu5U6841FRM0fZofT+cPjSHH0we8Nuor44fbSBolMxAEa+vWuuWyRHdBjfTc7VbkuJT2twQkZ3I2AHdHoISKmrPgR5UFaktjoO8floKurVukJ7m3QaD4UVtJ5UuZbGnDOFosVlaEFainLKlDaQSIIIgwBpympheKmO6kk5CJUoGVlIAUe7JA76o6uKpupECZBoCo515KvpaVSWOS1NRqSWg+uL/8Z2iUwRORJVOUwcpJjUhRKvOvN40QkISjKEIKUQUmCQlIJlGoAz//ANVVHq0/nSkrcjcgD4Vl+kpNJW2NY5D+0vENobQWswQrNMp0IIUlSZBhQKW/RFLaxoJyjs+6lyfeE5QEBKRpvKEkzvr1NQT+KpTsCo+cAep/hTVWJLOogDbTT50foacndrf3GORYPw8tDeVKMy5KgSUglZzyohKNZJSYA/3Yrp4xlZItnNTmSkHTukaaJ72UATGxWs9KjeGsYQwtbqpKssI38VEyPFKBB/ONSZxpolyLhYBQllJSlwOAApV2oJIAVmK8yY1gb14K/p4Rm0qd1zqdYybW4zTxfldQo27zqezCSnKJKe8p1UpTJSpRQSdQAFdaqeM37lz2QS27KQokpQolxx1RccWIGgUdQBrA6CryjjRtaTmKmSVFCW0hSihs6BUgEaBSiU7S2gDxFc8cMHvdqWj2UZEoUVBagkAoWnQdlkbG0KBV6qblTldUnf7/AI9w9f8AIzkpWAEhK9Zyd1RzdcmnejwmmV1aOIGZTa0pBy5lIUBm6SRE+FW264rZOIi4Sslu2bV9mACxnUE5UAhXumTKjAHdE07xniS1cXZMl5S7ZtaXXlqSsyUJAQkhQzGVZ8xj/efo19DOqXX0bq/7fzscsK5KR9ldkJDTkyNMis2sxpHODHWD0rrjDqlCG3MxOUDIqSoCSAI38N9K09nju2dckvkwlRXLTmdwAKQkJUCMhBW44Dy7QCBE0H/S20T2cXK/xTboUChQW847llaVIICFlSM4VEwsjSuX6qps6f8A38GsC5KAq3eKf9k7PIdkvSN+UaUzU2UEZ0qTIkSkpkdRI1/zq+t8YsKQUOXKyCGmiSl3MpGrly4jJGVa1qygH8zmDUFxfxSm9uW1IJKENhKUiQkKVKl5c2sTA/u12p1akp4XGy5I0rbkJbMFatRzBJ6CiIZGXrJ684+gpwFRsNN/5POkIbJAzAT8pr0t2OZpVnhZQlIKpGQDL0I8aI4Up6GKe2qAoL74SUpBCTurl3f30CUjwnnzrTIrdRk6c2qoSOpj99Rr2Ip5SfAD95qNxBDocKXVlWU7nY+XxoEq5nwjl4VUkUeOYgvlA8tT8TTFxyTr8TvXFOxMR8P86Ei435en8KoDupG+wrxSYA+lJQ6I93y66/5V5LhIMg+HxqgK6rLprNKSYMbzvJoYk94ztpt6zRVvQRpM6Hz50AhwCIBH8ah8QcStMJII3kba1IYtiSUN6gFsqk6d7MBCYPLQnTnUc1cqVIcJzEiVEczpByiKyatoQ79rGkg0Mq61Om1T+aIOx6cvlUc+xk3Bk1TJ2zWEyAdSKE+4J5+tCSTPSuOqk1ixBJNdaBzAp9Z+dcUZp5b2MJKjoabFFjE+7sPDrH0oab+RrJJI+FIVGuk9ZoQIBGkUsmDcOykJI26j0oN0z0pym3ygFPTblyrh1jxqu99RJarQpmN2MqUofchX6yVGP+U/Iio5IiCTv08DVnx21GUk/dmeXdPvfuP92q8E95QggzHqaQZRqtB5HfWfkTXikjTbmSN/H+NFUynKNdZn46GuLQfzpM/Tb5VsglxWVPKNh477UUkTrrvt4wZoSsoGsgCSPA0RICs0JMHY9DyoBWbvEDWQB8edB7IggyJEGPkRRlueMagEcwROtdbaSpWp297xkxIqkHdhhofBGdLSZ95QzZFciBuRtVexBtLDi25IU2rvyv8A2ionMAEzJGu9TL7aNU6lJmQkDOmOaSflTVOO2qrRILKlOiQXI769ZTmVBGYJMa1i2pu6siOU6SAoJ7p5+HMwOY50G6StQ90nLt5H1qUwS1S+lanHOxCCFRlKypKjEjKUpASd9Caf41ggtXkJWpTiFJSvbIVoO8TMbb61URrUpTzJTuINCLZ6bVZcTQ0taiygpRulK1SsDYgkb9ajHLARoqZ9B5a86XRCPa+lEddJJmjG3ielJKNNNaylcg2ccmkxTjsSByoahrW7FN7ZSYHkPoKG8zl1E+XTypVpcHKAd48/nFdfe0PlWMM73ZJ1XJqyGF+mYPXQ/wA+VVG+bIKQY7vc33jVJ/Z+lXG5T3PWq7ibOx690jqZOX4GR/erC0Zp7shHQByMbA9etA7SQQRKomdunzoq09Z6+Y6R13pDawYMQPdnw/jXYgPtSQdBEazzPXzoiZ3BAEyfA9D4aUpBCpkAAABXQxOtJU8I3nkR+cNhQCm1qPeMSkT4mSdKWGUtqJze6ToRtz16iRBoKcupMwNDB5HavDMCZ1kc+h2/70ATFLosO+8Eq3yMgEpkZglaiDBg+Bg1CItOzTnUUpDmzYknffU65dfjVhurRhsN9mtajGZ0ZYhc6ido55uc1W8afUvKABlSTEamFRIPwmpLUqHNs6lBCm1KBmZB/k9asl0/brw4OLUF3hWpCVlZUoAQUpUFEd3p5mqharUmYkTzjSnC0hQGYDzUZPpAqohN8PYew64jtyChZgozhChpAJUlUxmjQCdDTrFwguqyJbCQMgU2CUmPvSdydNhyqFwPE12bocSlOdElJPUyAdOlcfxJbpBUs6fM+M1lxuBd+02eZA5medQ73QCBy1py6SdVHQ7eNAU1rvHpWkrAE0g7BQHymgusQY1FOYg6aelHbVOmw5wZn1MVSGwNaATvAnTwohTNIZXIHlz9KNuKTeDToztR10e4h5vukVCO2vadzXv6aeM7eW/pU7cohs/z1qKLhQVFIlWRQQSAQFHQEhW4ifjXjlNqleOrMSV5vUrV3gz6lCGlEmZyxGiuzPpmnXz5U2OBvkqT2a8yXAyRA0WpIUkb6mCNuu9XS6uw0G0FpRRkUlOVaZISnuJk+7KFO9ZKj0qJPGiAUHsVApWV5gpOqjoSAT3VAKeAGojJqNY8i9R6v/X88m0oPqV5vA34UrsllKU5lHSADIBGve2Ogk/EUZXDFwJJaWcqglQGUwolIAMH9JPlImKl0cZW6yhRt1whfaJkNkIgykpOb3hkaB5dw9a7ZcWIbbQFIcHZqDiy2GgVKOZaiQoxkcUoyJ0yiJ1jWf6u39nzyXDDkr91YrbX2awAsbgkSJAOsaeWvOkIWvIRtMQTvBkR5UhoIJOgQlSiRGyNSQkHoAYHlXUBKzIMJGmp0Bj6HWvpxvZX3OL3E3t2lCIG5keI0E+Ynao1StADljf/AL0S6uEFfvaQCADuP4UBKtJlOWdiRJO1aILDhzSoE/m8gfIV1tR1JE+AGvpypKdSCZJO0H9w2o789TO0TJ1oBATr0I2HTzJoGeTqAfOjdlCvHrEkeNIcXrsddcx3PxoDqkbFRIJ6jSuOQAJ06REnz6UpSCnUwSdpkyPCuKQFRqPHYfCgG5XvmEz/ADqTSVIyxsfnRFamEzpMT86StPdAOnjAA/iaA123Jy67xp5fGnQckDXWKBaLBAgzoPoKUNCQNedJwV7FhO0vccnvJI8KiXE09DmxFddQlfgr615rYVY1LV3RGX5DrYbUQnUfjCCcvMmOek6c9qDfXdsHAElGVxKQojKAGmQVlOqCSp0qLZOh7kzpBeOsFO4jxG1VvEbYIWrXYZk9CknvD0Vz/Trz1aCqtNsRlh0LDdXzClOLS5bpWlJUFFKe6U9xMQIUQS8dAJzN6aV5p21K2gXWJhwqVk7vaOkAqg/dRlcKeUFMVTmm8ys3InSfAwR586463lK410Cgen/f+Fc/6akrYmdM32LDh6mSbhalNNFwFthChIQkAI7RWkBQSpH7KzNSQxOz3T2EFKSEnKnuspK0oJKSAoqUieveH3arOD4f2q3BCnUtIKygHKpZOiUz90EzJn7tWL/RW3XlCm3OayCo5suUZUE+BUgZxv2S5ryeqhShN4pP7fsag3bYQjFLcNNoU4yFq95Sg2TnXkSFd1CdAXVToP8AY7Chrdtldslb9qJSWWAhI/EtKUAZVspaZGvRsxvXLfgdjKB3yopbSpeYiVEp7RUHQAhaUpA0BzGl2/BVpnSQhwJXGUZ1glJMgSdiQtlM/pqjaK4Y6GtpS8fc1Z8EBxhi7S1Mi3yJTl7RQSB3SoIShBIG6Up1HVZNQDyQozr4mRJ+Owq23HC7DYhTanlJbVmhxSMzgLbLaRl2LjxcAjSEjrTlHBlt2iG8ilKWVSrM5okQlJOXuhC3ArvcgUx4fSpeqpUYKKu1rq+pylCTd2UlpAgkEpHT+J50NajnlJB6fyaJnS6sqbQUtboSo5igQNCd1HxNIyBUyNBP6JP1r6i1VzkxeSVnN3iNdNQfhQgvfTnsIAH7683ISSFFPXyrqcu05Z9VK/hQh02+ghMnrt8jQFAmSRPjv/lS1ns/eUgSNlST+yNT8qj3cZA0Skq8V6Jn9VP7yaFNfwxIAA8Br6D4eVO3UyZBgj51HskgCNNPjTxtWutYSxSdyxhHC5M8XNTuDzB29KGVRvt9KdKAUNaaumDz8/41i76mE+iDIuOp/wA6iscswW84HuakDmk6KGvh9BTlaoMUk3J6ms2NqWhULq2IVl0A94AGRpG3nSilKTHva8xqQZBB+VGuLT7sxkOQ8+7qpB+AI/umhukEBShMHQj70Eb+ld4u6IDN+EtKSCpBUMqoJGbU6KAPeT4VHO4q4Uwpx5StiouLnmIkqmACoAcsx613ELkKUBJ7sg93Xw+VNM51OpHjAo4xeti3YVGKuCTndM799Uc/HbU6eNE/CDh1LrsjaXVgJA1AHekAHUAbGgqIUmR3AOU6keHU1yAkSMwPXSpgjwLsW3crmc7mmXWVH3TKYk/dOo6EyKJbYo7EJeeGmWO0VlCekZojw2pqh/u+7I/OKoT6E6fCmr9+kaZiqNggQPIqVv6A0cI8C7JG4bCIlWh3gxr+6hqb+9KUJHNavppJqIcxNX3QEeI1V+0acWnD1w8ZyET95cz89TWk2yHrjFU7SpccgMifj7x+VN3MUcVIScgPJOh9TvVowv2YvuAnUdAU5SfIEyflVxwH2ToQMzxzRvIgA+QMD1UamF9SrXYyK1w5bhhCSo9EifjH76nLfgdyJcUEJ8BmP8Aa1u5w1hgJCEoKZ73eAgeAG5moty+CpTAiNKsUnqdJRUI4haDoPKlBdNLZ6QOoAooVWPc4rVWHqHfGlKdFMwNKI2upJHOScTtwoHbWma6cOMgnT5a/5U2cbUToCPmfjWXqbTTRG38BQVMBQyK8j7p9Ff4jULcCErIEQYgbDrp57VYH2QUqSRoQQSfHSqpirqYGYhCh7x1Uonb3RyO8k1YvWxoZlRVuoGfn5iuJzGRlnrljTwKj3R60xViIAhKJ8XDP/Knu/M0zublbkZ1FUbDZI8kjQV0bKSDz6U7r1/Nb73zMCm7mKgH8WgJ6FcLX8YCR5AUO1w5xz3EKV6fxqwWXBB0LrkfooGvqTt8KJN7EvrYq7zhUZWqfE61JYfw288RCco6r0+W9X7CsBZb1QgT1Op+JqScT6mpH6pWM1J5ZCcLcFtsvIW85nEwoBIAAPMTJ9a042DNnp3RySYkk76fxJqnNJqQu78uBvMJWgQFHXQbQOo61t3WxzhUW8tSwcRXa0s/iUBRX1AhP6Wo1PSoAXjxaAdcGbLqB1HyHpQnLlSt1Gh5a4VpJLcsazk7JADcQCAkTzJ1Jpi6SaeONGmdxcpTpEnnUo1MOp9CU1bU//9k=">
            <a:extLst>
              <a:ext uri="{FF2B5EF4-FFF2-40B4-BE49-F238E27FC236}">
                <a16:creationId xmlns:a16="http://schemas.microsoft.com/office/drawing/2014/main" id="{3EB00E30-6CCF-4D3F-A876-6941D2DB832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-150283"/>
            <a:ext cx="4064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4000"/>
              </a:lnSpc>
              <a:spcBef>
                <a:spcPts val="800"/>
              </a:spcBef>
              <a:buClr>
                <a:srgbClr val="FFCC00"/>
              </a:buClr>
              <a:buSzPct val="120000"/>
              <a:buFont typeface="Tahoma" panose="020B0604030504040204" pitchFamily="34" charset="0"/>
              <a:buChar char="•"/>
              <a:defRPr sz="32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lnSpc>
                <a:spcPct val="104000"/>
              </a:lnSpc>
              <a:spcBef>
                <a:spcPts val="700"/>
              </a:spcBef>
              <a:buClr>
                <a:srgbClr val="FFFFFF"/>
              </a:buClr>
              <a:buSzPct val="100000"/>
              <a:buFont typeface="Tahoma" panose="020B0604030504040204" pitchFamily="34" charset="0"/>
              <a:buChar char="–"/>
              <a:defRPr sz="28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lnSpc>
                <a:spcPct val="104000"/>
              </a:lnSpc>
              <a:spcBef>
                <a:spcPts val="600"/>
              </a:spcBef>
              <a:buClr>
                <a:srgbClr val="FFCC00"/>
              </a:buClr>
              <a:buSzPct val="120000"/>
              <a:buFont typeface="Tahoma" panose="020B0604030504040204" pitchFamily="34" charset="0"/>
              <a:buChar char="•"/>
              <a:defRPr sz="24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lnSpc>
                <a:spcPct val="104000"/>
              </a:lnSpc>
              <a:spcBef>
                <a:spcPts val="500"/>
              </a:spcBef>
              <a:buClr>
                <a:srgbClr val="FFFFFF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lnSpc>
                <a:spcPct val="104000"/>
              </a:lnSpc>
              <a:spcBef>
                <a:spcPts val="500"/>
              </a:spcBef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defRPr sz="20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104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defRPr sz="20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104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defRPr sz="20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104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defRPr sz="20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104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defRPr sz="20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>
                <a:srgbClr val="FFFFFF"/>
              </a:buClr>
              <a:buSzPct val="100000"/>
              <a:buFont typeface="Tahoma" panose="020B0604030504040204" pitchFamily="34" charset="0"/>
              <a:buNone/>
            </a:pPr>
            <a:endParaRPr lang="en-US" altLang="en-US" sz="2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75944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1" name="Text Box 1">
            <a:extLst>
              <a:ext uri="{FF2B5EF4-FFF2-40B4-BE49-F238E27FC236}">
                <a16:creationId xmlns:a16="http://schemas.microsoft.com/office/drawing/2014/main" id="{DCDD4131-8CA8-4633-952C-00D84CA29D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5430" y="629268"/>
            <a:ext cx="6586491" cy="128616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1440" tIns="45720" rIns="91440" bIns="45720" rtlCol="0" anchor="b">
            <a:normAutofit fontScale="92500"/>
          </a:bodyPr>
          <a:lstStyle>
            <a:lvl1pPr>
              <a:lnSpc>
                <a:spcPct val="104000"/>
              </a:lnSpc>
              <a:spcBef>
                <a:spcPts val="800"/>
              </a:spcBef>
              <a:buClr>
                <a:srgbClr val="FFCC00"/>
              </a:buClr>
              <a:buSzPct val="120000"/>
              <a:buFont typeface="Tahoma" panose="020B060403050404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lnSpc>
                <a:spcPct val="104000"/>
              </a:lnSpc>
              <a:spcBef>
                <a:spcPts val="700"/>
              </a:spcBef>
              <a:buClr>
                <a:srgbClr val="FFFFFF"/>
              </a:buClr>
              <a:buSzPct val="100000"/>
              <a:buFont typeface="Tahoma" panose="020B060403050404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lnSpc>
                <a:spcPct val="104000"/>
              </a:lnSpc>
              <a:spcBef>
                <a:spcPts val="600"/>
              </a:spcBef>
              <a:buClr>
                <a:srgbClr val="FFCC00"/>
              </a:buClr>
              <a:buSzPct val="120000"/>
              <a:buFont typeface="Tahoma" panose="020B060403050404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lnSpc>
                <a:spcPct val="104000"/>
              </a:lnSpc>
              <a:spcBef>
                <a:spcPts val="500"/>
              </a:spcBef>
              <a:buClr>
                <a:srgbClr val="FFFFFF"/>
              </a:buClr>
              <a:buSzPct val="100000"/>
              <a:buFont typeface="Tahoma" panose="020B0604030504040204" pitchFamily="34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lnSpc>
                <a:spcPct val="104000"/>
              </a:lnSpc>
              <a:spcBef>
                <a:spcPts val="500"/>
              </a:spcBef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104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104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104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104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FFFFFF"/>
              </a:buClr>
              <a:buSzPct val="100000"/>
              <a:buNone/>
            </a:pPr>
            <a:r>
              <a:rPr lang="en-US" altLang="en-US" sz="41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Time to Build Just and Sustainable Communities for All     </a:t>
            </a:r>
          </a:p>
        </p:txBody>
      </p:sp>
      <p:sp>
        <p:nvSpPr>
          <p:cNvPr id="206852" name="Text Box 2">
            <a:extLst>
              <a:ext uri="{FF2B5EF4-FFF2-40B4-BE49-F238E27FC236}">
                <a16:creationId xmlns:a16="http://schemas.microsoft.com/office/drawing/2014/main" id="{0FF8EE9F-C478-4EF4-A3D9-A2B4D9900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5431" y="2101932"/>
            <a:ext cx="6586489" cy="434636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336550" indent="-336550">
              <a:lnSpc>
                <a:spcPct val="104000"/>
              </a:lnSpc>
              <a:spcBef>
                <a:spcPts val="800"/>
              </a:spcBef>
              <a:buClr>
                <a:srgbClr val="FFCC00"/>
              </a:buClr>
              <a:buSzPct val="120000"/>
              <a:buFont typeface="Tahoma" panose="020B0604030504040204" pitchFamily="34" charset="0"/>
              <a:buChar char="•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32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93750" indent="-336550">
              <a:lnSpc>
                <a:spcPct val="104000"/>
              </a:lnSpc>
              <a:spcBef>
                <a:spcPts val="700"/>
              </a:spcBef>
              <a:buClr>
                <a:srgbClr val="FFFFFF"/>
              </a:buClr>
              <a:buSzPct val="100000"/>
              <a:buFont typeface="Tahoma" panose="020B0604030504040204" pitchFamily="34" charset="0"/>
              <a:buChar char="–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8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lnSpc>
                <a:spcPct val="104000"/>
              </a:lnSpc>
              <a:spcBef>
                <a:spcPts val="600"/>
              </a:spcBef>
              <a:buClr>
                <a:srgbClr val="FFCC00"/>
              </a:buClr>
              <a:buSzPct val="120000"/>
              <a:buFont typeface="Tahoma" panose="020B0604030504040204" pitchFamily="34" charset="0"/>
              <a:buChar char="•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4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lnSpc>
                <a:spcPct val="104000"/>
              </a:lnSpc>
              <a:spcBef>
                <a:spcPts val="500"/>
              </a:spcBef>
              <a:buClr>
                <a:srgbClr val="FFFFFF"/>
              </a:buClr>
              <a:buSzPct val="100000"/>
              <a:buFont typeface="Tahoma" panose="020B0604030504040204" pitchFamily="34" charset="0"/>
              <a:buChar char="–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0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lnSpc>
                <a:spcPct val="104000"/>
              </a:lnSpc>
              <a:spcBef>
                <a:spcPts val="500"/>
              </a:spcBef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0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57200" eaLnBrk="0" fontAlgn="base" hangingPunct="0">
              <a:lnSpc>
                <a:spcPct val="104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0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57200" eaLnBrk="0" fontAlgn="base" hangingPunct="0">
              <a:lnSpc>
                <a:spcPct val="104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0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57200" eaLnBrk="0" fontAlgn="base" hangingPunct="0">
              <a:lnSpc>
                <a:spcPct val="104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0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57200" eaLnBrk="0" fontAlgn="base" hangingPunct="0">
              <a:lnSpc>
                <a:spcPct val="104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 sz="20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600" dirty="0">
                <a:solidFill>
                  <a:schemeClr val="tx1"/>
                </a:solidFill>
                <a:latin typeface="+mn-lt"/>
                <a:ea typeface="+mn-ea"/>
              </a:rPr>
              <a:t>Sustainability and climate action plans must address environmental and racial justice</a:t>
            </a:r>
          </a:p>
          <a:p>
            <a:pPr lvl="1" indent="-228600" defTabSz="914400">
              <a:lnSpc>
                <a:spcPct val="90000"/>
              </a:lnSpc>
              <a:spcBef>
                <a:spcPts val="800"/>
              </a:spcBef>
              <a:buClr>
                <a:srgbClr val="FFCC0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altLang="en-US" sz="2600" dirty="0">
                <a:solidFill>
                  <a:schemeClr val="tx1"/>
                </a:solidFill>
                <a:latin typeface="+mn-lt"/>
                <a:ea typeface="+mn-ea"/>
              </a:rPr>
              <a:t>Transportation injustice</a:t>
            </a:r>
          </a:p>
          <a:p>
            <a:pPr lvl="1" indent="-228600" defTabSz="914400">
              <a:lnSpc>
                <a:spcPct val="90000"/>
              </a:lnSpc>
              <a:spcBef>
                <a:spcPts val="800"/>
              </a:spcBef>
              <a:buClr>
                <a:srgbClr val="FFCC0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altLang="en-US" sz="2600" dirty="0">
                <a:solidFill>
                  <a:schemeClr val="tx1"/>
                </a:solidFill>
                <a:latin typeface="+mn-lt"/>
                <a:ea typeface="+mn-ea"/>
              </a:rPr>
              <a:t>Energy, food, and water insecurity</a:t>
            </a:r>
          </a:p>
          <a:p>
            <a:pPr lvl="1" indent="-228600" defTabSz="914400">
              <a:lnSpc>
                <a:spcPct val="90000"/>
              </a:lnSpc>
              <a:spcBef>
                <a:spcPts val="800"/>
              </a:spcBef>
              <a:buClr>
                <a:srgbClr val="FFCC0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altLang="en-US" sz="2600" dirty="0">
                <a:solidFill>
                  <a:schemeClr val="tx1"/>
                </a:solidFill>
                <a:latin typeface="+mn-lt"/>
                <a:ea typeface="+mn-ea"/>
              </a:rPr>
              <a:t>Equitable development</a:t>
            </a:r>
          </a:p>
          <a:p>
            <a:pPr lvl="1" indent="-228600" defTabSz="914400">
              <a:lnSpc>
                <a:spcPct val="90000"/>
              </a:lnSpc>
              <a:spcBef>
                <a:spcPts val="800"/>
              </a:spcBef>
              <a:buClr>
                <a:srgbClr val="FFCC0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altLang="en-US" sz="2600" dirty="0">
                <a:solidFill>
                  <a:schemeClr val="tx1"/>
                </a:solidFill>
                <a:latin typeface="+mn-lt"/>
                <a:ea typeface="+mn-ea"/>
              </a:rPr>
              <a:t>Families below poverty</a:t>
            </a:r>
          </a:p>
          <a:p>
            <a:pPr lvl="1" indent="-228600" defTabSz="914400">
              <a:lnSpc>
                <a:spcPct val="90000"/>
              </a:lnSpc>
              <a:spcBef>
                <a:spcPts val="800"/>
              </a:spcBef>
              <a:buClr>
                <a:srgbClr val="FFCC00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altLang="en-US" sz="2600" dirty="0">
                <a:solidFill>
                  <a:schemeClr val="tx1"/>
                </a:solidFill>
                <a:latin typeface="+mn-lt"/>
                <a:ea typeface="+mn-ea"/>
              </a:rPr>
              <a:t>Health, income, and wealth gap</a:t>
            </a:r>
          </a:p>
          <a:p>
            <a:pPr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600" dirty="0">
                <a:solidFill>
                  <a:schemeClr val="tx1"/>
                </a:solidFill>
                <a:latin typeface="+mn-lt"/>
                <a:ea typeface="+mn-ea"/>
              </a:rPr>
              <a:t>Addressing equity is a prerequisite to achieving healthy and climate resilient communities</a:t>
            </a:r>
          </a:p>
          <a:p>
            <a:pPr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sz="20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pic>
        <p:nvPicPr>
          <p:cNvPr id="206853" name="Object 3">
            <a:extLst>
              <a:ext uri="{FF2B5EF4-FFF2-40B4-BE49-F238E27FC236}">
                <a16:creationId xmlns:a16="http://schemas.microsoft.com/office/drawing/2014/main" id="{13440968-3B70-480B-9264-238462AAC5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77" r="1" b="957"/>
          <a:stretch/>
        </p:blipFill>
        <p:spPr bwMode="auto">
          <a:xfrm>
            <a:off x="20" y="10"/>
            <a:ext cx="4635571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850" name="Rectangle 5">
            <a:extLst>
              <a:ext uri="{FF2B5EF4-FFF2-40B4-BE49-F238E27FC236}">
                <a16:creationId xmlns:a16="http://schemas.microsoft.com/office/drawing/2014/main" id="{D52B91C5-97A3-4E70-A2BC-F4B2A23E48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167042" y="6356350"/>
            <a:ext cx="1186758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4000"/>
              </a:lnSpc>
              <a:spcBef>
                <a:spcPts val="1067"/>
              </a:spcBef>
              <a:buClr>
                <a:srgbClr val="FFCC00"/>
              </a:buClr>
              <a:buSzPct val="120000"/>
              <a:buFont typeface="Tahoma" panose="020B0604030504040204" pitchFamily="34" charset="0"/>
              <a:buChar char="•"/>
              <a:defRPr sz="4267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990575" indent="-380990">
              <a:lnSpc>
                <a:spcPct val="104000"/>
              </a:lnSpc>
              <a:spcBef>
                <a:spcPts val="933"/>
              </a:spcBef>
              <a:buClr>
                <a:srgbClr val="FFFFFF"/>
              </a:buClr>
              <a:buSzPct val="100000"/>
              <a:buFont typeface="Tahoma" panose="020B0604030504040204" pitchFamily="34" charset="0"/>
              <a:buChar char="–"/>
              <a:defRPr sz="3733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523962" indent="-304792">
              <a:lnSpc>
                <a:spcPct val="104000"/>
              </a:lnSpc>
              <a:spcBef>
                <a:spcPts val="800"/>
              </a:spcBef>
              <a:buClr>
                <a:srgbClr val="FFCC00"/>
              </a:buClr>
              <a:buSzPct val="120000"/>
              <a:buFont typeface="Tahoma" panose="020B0604030504040204" pitchFamily="34" charset="0"/>
              <a:buChar char="•"/>
              <a:defRPr sz="32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2133547" indent="-304792">
              <a:lnSpc>
                <a:spcPct val="104000"/>
              </a:lnSpc>
              <a:spcBef>
                <a:spcPts val="667"/>
              </a:spcBef>
              <a:buClr>
                <a:srgbClr val="FFFFFF"/>
              </a:buClr>
              <a:buSzPct val="100000"/>
              <a:buFont typeface="Tahoma" panose="020B0604030504040204" pitchFamily="34" charset="0"/>
              <a:buChar char="–"/>
              <a:defRPr sz="2667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743131" indent="-304792">
              <a:lnSpc>
                <a:spcPct val="104000"/>
              </a:lnSpc>
              <a:spcBef>
                <a:spcPts val="667"/>
              </a:spcBef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defRPr sz="2667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3352716" indent="-304792" defTabSz="609585" eaLnBrk="0" fontAlgn="base" hangingPunct="0">
              <a:lnSpc>
                <a:spcPct val="104000"/>
              </a:lnSpc>
              <a:spcBef>
                <a:spcPts val="667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defRPr sz="2667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3962301" indent="-304792" defTabSz="609585" eaLnBrk="0" fontAlgn="base" hangingPunct="0">
              <a:lnSpc>
                <a:spcPct val="104000"/>
              </a:lnSpc>
              <a:spcBef>
                <a:spcPts val="667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defRPr sz="2667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4571886" indent="-304792" defTabSz="609585" eaLnBrk="0" fontAlgn="base" hangingPunct="0">
              <a:lnSpc>
                <a:spcPct val="104000"/>
              </a:lnSpc>
              <a:spcBef>
                <a:spcPts val="667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defRPr sz="2667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5181470" indent="-304792" defTabSz="609585" eaLnBrk="0" fontAlgn="base" hangingPunct="0">
              <a:lnSpc>
                <a:spcPct val="104000"/>
              </a:lnSpc>
              <a:spcBef>
                <a:spcPts val="667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defRPr sz="2667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defTabSz="9144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defRPr/>
            </a:pPr>
            <a:fld id="{77C14CE5-0360-4155-ACEF-462BAAB3C719}" type="slidenum">
              <a:rPr lang="en-US" altLang="en-US" sz="120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defTabSz="914400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None/>
                <a:defRPr/>
              </a:pPr>
              <a:t>6</a:t>
            </a:fld>
            <a:endParaRPr lang="en-US" altLang="en-US" sz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90021018"/>
      </p:ext>
    </p:extLst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>
            <a:extLst>
              <a:ext uri="{FF2B5EF4-FFF2-40B4-BE49-F238E27FC236}">
                <a16:creationId xmlns:a16="http://schemas.microsoft.com/office/drawing/2014/main" id="{5CC21BCA-C318-469F-95C3-624EFF6D64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/>
              <a:t>Thank You!</a:t>
            </a:r>
          </a:p>
        </p:txBody>
      </p:sp>
      <p:sp>
        <p:nvSpPr>
          <p:cNvPr id="66563" name="Slide Number Placeholder 3">
            <a:extLst>
              <a:ext uri="{FF2B5EF4-FFF2-40B4-BE49-F238E27FC236}">
                <a16:creationId xmlns:a16="http://schemas.microsoft.com/office/drawing/2014/main" id="{2EC9CE51-E803-4198-8B08-B5739C22DC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4000"/>
              </a:lnSpc>
              <a:spcBef>
                <a:spcPts val="1067"/>
              </a:spcBef>
              <a:buClr>
                <a:srgbClr val="FFCC00"/>
              </a:buClr>
              <a:buSzPct val="120000"/>
              <a:buFont typeface="Tahoma" panose="020B0604030504040204" pitchFamily="34" charset="0"/>
              <a:buChar char="•"/>
              <a:defRPr sz="4267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990575" indent="-380990">
              <a:lnSpc>
                <a:spcPct val="104000"/>
              </a:lnSpc>
              <a:spcBef>
                <a:spcPts val="933"/>
              </a:spcBef>
              <a:buClr>
                <a:srgbClr val="FFFFFF"/>
              </a:buClr>
              <a:buSzPct val="100000"/>
              <a:buFont typeface="Tahoma" panose="020B0604030504040204" pitchFamily="34" charset="0"/>
              <a:buChar char="–"/>
              <a:defRPr sz="3733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523962" indent="-304792">
              <a:lnSpc>
                <a:spcPct val="104000"/>
              </a:lnSpc>
              <a:spcBef>
                <a:spcPts val="800"/>
              </a:spcBef>
              <a:buClr>
                <a:srgbClr val="FFCC00"/>
              </a:buClr>
              <a:buSzPct val="120000"/>
              <a:buFont typeface="Tahoma" panose="020B0604030504040204" pitchFamily="34" charset="0"/>
              <a:buChar char="•"/>
              <a:defRPr sz="3200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2133547" indent="-304792">
              <a:lnSpc>
                <a:spcPct val="104000"/>
              </a:lnSpc>
              <a:spcBef>
                <a:spcPts val="667"/>
              </a:spcBef>
              <a:buClr>
                <a:srgbClr val="FFFFFF"/>
              </a:buClr>
              <a:buSzPct val="100000"/>
              <a:buFont typeface="Tahoma" panose="020B0604030504040204" pitchFamily="34" charset="0"/>
              <a:buChar char="–"/>
              <a:defRPr sz="2667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743131" indent="-304792">
              <a:lnSpc>
                <a:spcPct val="104000"/>
              </a:lnSpc>
              <a:spcBef>
                <a:spcPts val="667"/>
              </a:spcBef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defRPr sz="2667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3352716" indent="-304792" defTabSz="609585" eaLnBrk="0" fontAlgn="base" hangingPunct="0">
              <a:lnSpc>
                <a:spcPct val="104000"/>
              </a:lnSpc>
              <a:spcBef>
                <a:spcPts val="667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defRPr sz="2667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3962301" indent="-304792" defTabSz="609585" eaLnBrk="0" fontAlgn="base" hangingPunct="0">
              <a:lnSpc>
                <a:spcPct val="104000"/>
              </a:lnSpc>
              <a:spcBef>
                <a:spcPts val="667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defRPr sz="2667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4571886" indent="-304792" defTabSz="609585" eaLnBrk="0" fontAlgn="base" hangingPunct="0">
              <a:lnSpc>
                <a:spcPct val="104000"/>
              </a:lnSpc>
              <a:spcBef>
                <a:spcPts val="667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defRPr sz="2667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5181470" indent="-304792" defTabSz="609585" eaLnBrk="0" fontAlgn="base" hangingPunct="0">
              <a:lnSpc>
                <a:spcPct val="104000"/>
              </a:lnSpc>
              <a:spcBef>
                <a:spcPts val="667"/>
              </a:spcBef>
              <a:spcAft>
                <a:spcPct val="0"/>
              </a:spcAft>
              <a:buClr>
                <a:srgbClr val="FFFFFF"/>
              </a:buClr>
              <a:buSzPct val="80000"/>
              <a:buFont typeface="Wingdings" panose="05000000000000000000" pitchFamily="2" charset="2"/>
              <a:buChar char=""/>
              <a:defRPr sz="2667">
                <a:solidFill>
                  <a:srgbClr val="FFFFFF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FFFFFF"/>
              </a:buClr>
              <a:buSzPct val="100000"/>
              <a:buFont typeface="Arial" panose="020B0604020202020204" pitchFamily="34" charset="0"/>
              <a:buNone/>
            </a:pPr>
            <a:fld id="{CBC9EA42-B72C-43CD-89E3-704559F6A5A1}" type="slidenum">
              <a:rPr lang="en-GB" altLang="en-US" sz="1867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>
                  <a:srgbClr val="FFFFFF"/>
                </a:buClr>
                <a:buSzPct val="100000"/>
                <a:buFont typeface="Arial" panose="020B0604020202020204" pitchFamily="34" charset="0"/>
                <a:buNone/>
              </a:pPr>
              <a:t>7</a:t>
            </a:fld>
            <a:endParaRPr lang="en-GB" altLang="en-US" sz="1867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37B8D0C-AE12-4AC7-8E45-9DB2439E2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24000"/>
            <a:ext cx="10972800" cy="4832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20000" tIns="62400" rIns="120000" bIns="62400"/>
          <a:lstStyle/>
          <a:p>
            <a:pPr marL="448722" indent="-448722" algn="ctr">
              <a:lnSpc>
                <a:spcPct val="90000"/>
              </a:lnSpc>
              <a:spcBef>
                <a:spcPts val="1067"/>
              </a:spcBef>
              <a:buClr>
                <a:srgbClr val="FFCC00"/>
              </a:buClr>
              <a:buSzPct val="120000"/>
              <a:defRPr/>
            </a:pPr>
            <a:r>
              <a:rPr lang="en-US" sz="2933" kern="0" dirty="0">
                <a:solidFill>
                  <a:srgbClr val="FFFFFF"/>
                </a:solidFill>
              </a:rPr>
              <a:t>Robert D. Bullard, Ph.D.</a:t>
            </a:r>
          </a:p>
          <a:p>
            <a:pPr marL="448722" indent="-448722" algn="ctr">
              <a:lnSpc>
                <a:spcPct val="90000"/>
              </a:lnSpc>
              <a:spcBef>
                <a:spcPts val="1067"/>
              </a:spcBef>
              <a:buClr>
                <a:srgbClr val="FFCC00"/>
              </a:buClr>
              <a:buSzPct val="120000"/>
              <a:defRPr/>
            </a:pPr>
            <a:r>
              <a:rPr lang="en-US" sz="2933" kern="0" dirty="0">
                <a:solidFill>
                  <a:srgbClr val="FFFFFF"/>
                </a:solidFill>
              </a:rPr>
              <a:t>Barbara Jordan-Mickey Leland </a:t>
            </a:r>
          </a:p>
          <a:p>
            <a:pPr marL="448722" indent="-448722" algn="ctr">
              <a:lnSpc>
                <a:spcPct val="90000"/>
              </a:lnSpc>
              <a:spcBef>
                <a:spcPts val="1067"/>
              </a:spcBef>
              <a:buClr>
                <a:srgbClr val="FFCC00"/>
              </a:buClr>
              <a:buSzPct val="120000"/>
              <a:defRPr/>
            </a:pPr>
            <a:r>
              <a:rPr lang="en-US" sz="2933" kern="0" dirty="0">
                <a:solidFill>
                  <a:srgbClr val="FFFFFF"/>
                </a:solidFill>
              </a:rPr>
              <a:t>School of Public Affairs</a:t>
            </a:r>
          </a:p>
          <a:p>
            <a:pPr marL="448722" indent="-448722" algn="ctr">
              <a:lnSpc>
                <a:spcPct val="90000"/>
              </a:lnSpc>
              <a:spcBef>
                <a:spcPts val="1067"/>
              </a:spcBef>
              <a:buClr>
                <a:srgbClr val="FFCC00"/>
              </a:buClr>
              <a:buSzPct val="120000"/>
              <a:defRPr/>
            </a:pPr>
            <a:r>
              <a:rPr lang="en-US" sz="2933" kern="0" dirty="0">
                <a:solidFill>
                  <a:srgbClr val="FFFFFF"/>
                </a:solidFill>
              </a:rPr>
              <a:t>Texas Southern University</a:t>
            </a:r>
          </a:p>
          <a:p>
            <a:pPr marL="448722" indent="-448722" algn="ctr">
              <a:lnSpc>
                <a:spcPct val="90000"/>
              </a:lnSpc>
              <a:spcBef>
                <a:spcPts val="1067"/>
              </a:spcBef>
              <a:buClr>
                <a:srgbClr val="FFCC00"/>
              </a:buClr>
              <a:buSzPct val="120000"/>
              <a:defRPr/>
            </a:pPr>
            <a:r>
              <a:rPr lang="en-US" sz="2933" kern="0" dirty="0">
                <a:solidFill>
                  <a:srgbClr val="FFFFFF"/>
                </a:solidFill>
              </a:rPr>
              <a:t>Houston, TX 77004</a:t>
            </a:r>
          </a:p>
          <a:p>
            <a:pPr marL="448722" indent="-448722" algn="ctr">
              <a:lnSpc>
                <a:spcPct val="90000"/>
              </a:lnSpc>
              <a:spcBef>
                <a:spcPts val="1067"/>
              </a:spcBef>
              <a:buClr>
                <a:srgbClr val="FFCC00"/>
              </a:buClr>
              <a:buSzPct val="120000"/>
              <a:defRPr/>
            </a:pPr>
            <a:r>
              <a:rPr lang="en-US" sz="2933" kern="0" dirty="0">
                <a:solidFill>
                  <a:srgbClr val="FFFFFF"/>
                </a:solidFill>
              </a:rPr>
              <a:t>Phone:  713-313-6840</a:t>
            </a:r>
          </a:p>
          <a:p>
            <a:pPr marL="448722" indent="-448722" algn="ctr">
              <a:lnSpc>
                <a:spcPct val="90000"/>
              </a:lnSpc>
              <a:spcBef>
                <a:spcPts val="1067"/>
              </a:spcBef>
              <a:buClr>
                <a:srgbClr val="FFCC00"/>
              </a:buClr>
              <a:buSzPct val="120000"/>
              <a:defRPr/>
            </a:pPr>
            <a:r>
              <a:rPr lang="en-US" sz="2933" kern="0" dirty="0">
                <a:solidFill>
                  <a:srgbClr val="FFFFFF"/>
                </a:solidFill>
              </a:rPr>
              <a:t>Fax:  713-313-7153</a:t>
            </a:r>
          </a:p>
          <a:p>
            <a:pPr marL="448722" indent="-448722" algn="ctr">
              <a:lnSpc>
                <a:spcPct val="90000"/>
              </a:lnSpc>
              <a:spcBef>
                <a:spcPts val="1067"/>
              </a:spcBef>
              <a:buClr>
                <a:srgbClr val="FFCC00"/>
              </a:buClr>
              <a:buSzPct val="120000"/>
              <a:defRPr/>
            </a:pPr>
            <a:r>
              <a:rPr lang="en-US" sz="2933" kern="0" dirty="0">
                <a:solidFill>
                  <a:srgbClr val="FFFFFF"/>
                </a:solidFill>
              </a:rPr>
              <a:t>E-Mail</a:t>
            </a:r>
            <a:r>
              <a:rPr lang="en-US" sz="2933" kern="0" dirty="0"/>
              <a:t>:  </a:t>
            </a:r>
            <a:r>
              <a:rPr lang="en-US" sz="2933" kern="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Robert.Bullard@tsu.edu</a:t>
            </a:r>
            <a:r>
              <a:rPr lang="en-US" sz="2933" kern="0" dirty="0"/>
              <a:t> </a:t>
            </a:r>
          </a:p>
          <a:p>
            <a:pPr marL="448722" indent="-448722" algn="ctr">
              <a:lnSpc>
                <a:spcPct val="90000"/>
              </a:lnSpc>
              <a:spcBef>
                <a:spcPts val="1067"/>
              </a:spcBef>
              <a:buClr>
                <a:srgbClr val="FFCC00"/>
              </a:buClr>
              <a:buSzPct val="120000"/>
              <a:defRPr/>
            </a:pPr>
            <a:r>
              <a:rPr lang="en-US" sz="2933" kern="0" dirty="0">
                <a:solidFill>
                  <a:srgbClr val="FFFFFF"/>
                </a:solidFill>
              </a:rPr>
              <a:t>Twitter: @</a:t>
            </a:r>
            <a:r>
              <a:rPr lang="en-US" sz="2933" kern="0" dirty="0" err="1">
                <a:solidFill>
                  <a:srgbClr val="FFFFFF"/>
                </a:solidFill>
              </a:rPr>
              <a:t>DrBobBullard</a:t>
            </a:r>
            <a:r>
              <a:rPr lang="en-US" sz="2933" kern="0" dirty="0">
                <a:solidFill>
                  <a:srgbClr val="FFFFFF"/>
                </a:solidFill>
              </a:rPr>
              <a:t> </a:t>
            </a:r>
          </a:p>
          <a:p>
            <a:pPr marL="448722" indent="-448722" algn="ctr">
              <a:lnSpc>
                <a:spcPct val="90000"/>
              </a:lnSpc>
              <a:spcBef>
                <a:spcPts val="1067"/>
              </a:spcBef>
              <a:buClr>
                <a:srgbClr val="FFCC00"/>
              </a:buClr>
              <a:buSzPct val="120000"/>
              <a:defRPr/>
            </a:pPr>
            <a:r>
              <a:rPr lang="en-US" sz="4267" kern="0" dirty="0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616940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ShatteringGlass.p3d 1"/>
  <p:tag name="POWER3D OPTIONS" val="Medium "/>
  <p:tag name="POWER3D SOUND" val="Shattering Glass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12486</TotalTime>
  <Words>282</Words>
  <Application>Microsoft Office PowerPoint</Application>
  <PresentationFormat>Widescreen</PresentationFormat>
  <Paragraphs>67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Architype Bold</vt:lpstr>
      <vt:lpstr>Architype Light</vt:lpstr>
      <vt:lpstr>Arial</vt:lpstr>
      <vt:lpstr>Calibri</vt:lpstr>
      <vt:lpstr>Calibri Light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Books I’ve Written:  It’s just one book, but don’t tell anybody…</vt:lpstr>
      <vt:lpstr>Climate Change </vt:lpstr>
      <vt:lpstr>PowerPoint Presentation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Title</dc:title>
  <dc:creator>Kate Capone</dc:creator>
  <cp:lastModifiedBy>Bullard, Robert</cp:lastModifiedBy>
  <cp:revision>239</cp:revision>
  <cp:lastPrinted>2021-07-18T19:34:17Z</cp:lastPrinted>
  <dcterms:created xsi:type="dcterms:W3CDTF">2021-04-23T12:39:34Z</dcterms:created>
  <dcterms:modified xsi:type="dcterms:W3CDTF">2021-09-08T16:26:59Z</dcterms:modified>
</cp:coreProperties>
</file>