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83" r:id="rId3"/>
    <p:sldId id="292" r:id="rId4"/>
    <p:sldId id="293" r:id="rId5"/>
    <p:sldId id="288" r:id="rId6"/>
    <p:sldId id="290" r:id="rId7"/>
    <p:sldId id="333" r:id="rId8"/>
    <p:sldId id="334" r:id="rId9"/>
    <p:sldId id="335" r:id="rId10"/>
    <p:sldId id="332" r:id="rId11"/>
    <p:sldId id="313" r:id="rId12"/>
    <p:sldId id="284" r:id="rId13"/>
    <p:sldId id="297" r:id="rId14"/>
    <p:sldId id="273" r:id="rId15"/>
    <p:sldId id="274" r:id="rId16"/>
    <p:sldId id="275" r:id="rId17"/>
    <p:sldId id="314" r:id="rId18"/>
    <p:sldId id="336" r:id="rId19"/>
    <p:sldId id="337" r:id="rId20"/>
    <p:sldId id="338" r:id="rId21"/>
    <p:sldId id="339" r:id="rId22"/>
    <p:sldId id="298" r:id="rId23"/>
    <p:sldId id="340" r:id="rId24"/>
    <p:sldId id="299" r:id="rId25"/>
    <p:sldId id="341" r:id="rId26"/>
    <p:sldId id="258" r:id="rId27"/>
    <p:sldId id="302" r:id="rId28"/>
    <p:sldId id="304" r:id="rId29"/>
    <p:sldId id="342" r:id="rId30"/>
    <p:sldId id="343" r:id="rId31"/>
    <p:sldId id="277" r:id="rId32"/>
    <p:sldId id="276" r:id="rId33"/>
    <p:sldId id="305" r:id="rId34"/>
    <p:sldId id="306" r:id="rId35"/>
    <p:sldId id="344" r:id="rId36"/>
    <p:sldId id="345" r:id="rId37"/>
    <p:sldId id="346" r:id="rId38"/>
    <p:sldId id="347" r:id="rId39"/>
    <p:sldId id="348" r:id="rId40"/>
    <p:sldId id="349" r:id="rId41"/>
    <p:sldId id="325" r:id="rId42"/>
    <p:sldId id="327" r:id="rId43"/>
    <p:sldId id="350" r:id="rId44"/>
    <p:sldId id="351" r:id="rId45"/>
    <p:sldId id="294" r:id="rId46"/>
    <p:sldId id="318" r:id="rId47"/>
    <p:sldId id="319" r:id="rId48"/>
    <p:sldId id="320" r:id="rId49"/>
    <p:sldId id="263" r:id="rId50"/>
    <p:sldId id="328" r:id="rId51"/>
    <p:sldId id="329" r:id="rId52"/>
    <p:sldId id="33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59" autoAdjust="0"/>
  </p:normalViewPr>
  <p:slideViewPr>
    <p:cSldViewPr>
      <p:cViewPr varScale="1">
        <p:scale>
          <a:sx n="96" d="100"/>
          <a:sy n="96" d="100"/>
        </p:scale>
        <p:origin x="139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3F3D60-840F-4C24-9F35-B98CA6A3FA8E}" type="datetimeFigureOut">
              <a:rPr lang="en-US" smtClean="0"/>
              <a:pPr/>
              <a:t>1/14/2025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74A02-C95C-4626-BA4A-3BB68D1C739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iencedirect.com/topics/agricultural-and-biological-sciences/river-delta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sciencedirect.com/science/article/pii/S0925857417300095"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direct.com/topics/agricultural-and-biological-sciences/river-delta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ciencedirect.com/science/article/pii/S092585741730009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Fig. 2. History of Colorado River flows at the International Boundary Commission's gage at the Southerly International Boundary between the U.S. and Mexico, representing water that flows below the last diversion point for water at Morelos Dam and enters the Colorado </a:t>
            </a:r>
            <a:r>
              <a:rPr lang="en-US" dirty="0">
                <a:hlinkClick r:id="rId3" tooltip="Learn more about River Deltas from ScienceDirect's AI-generated Topic Pages"/>
              </a:rPr>
              <a:t>River delta</a:t>
            </a:r>
            <a:r>
              <a:rPr lang="en-US" dirty="0"/>
              <a:t>. Data from </a:t>
            </a:r>
            <a:r>
              <a:rPr lang="en-US" dirty="0">
                <a:hlinkClick r:id="rId4"/>
              </a:rPr>
              <a:t>IBWC, 2016</a:t>
            </a:r>
            <a:r>
              <a:rPr lang="en-US" dirty="0"/>
              <a:t>. See also </a:t>
            </a:r>
            <a:r>
              <a:rPr lang="en-US" dirty="0">
                <a:hlinkClick r:id="rId4"/>
              </a:rPr>
              <a:t>Mueller et al., 2017</a:t>
            </a:r>
            <a:r>
              <a:rPr lang="en-US" dirty="0"/>
              <a:t>for further information on historical flows.</a:t>
            </a:r>
            <a:endParaRPr lang="es-MX" dirty="0"/>
          </a:p>
          <a:p>
            <a:endParaRPr lang="es-MX" dirty="0"/>
          </a:p>
        </p:txBody>
      </p:sp>
      <p:sp>
        <p:nvSpPr>
          <p:cNvPr id="4" name="Slide Number Placeholder 3"/>
          <p:cNvSpPr>
            <a:spLocks noGrp="1"/>
          </p:cNvSpPr>
          <p:nvPr>
            <p:ph type="sldNum" sz="quarter" idx="10"/>
          </p:nvPr>
        </p:nvSpPr>
        <p:spPr/>
        <p:txBody>
          <a:bodyPr/>
          <a:lstStyle/>
          <a:p>
            <a:fld id="{DDF74A02-C95C-4626-BA4A-3BB68D1C7394}"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Fig. 2. History of Colorado River flows at the International Boundary Commission's gage at the Southerly International Boundary between the U.S. and Mexico, representing water that flows below the last diversion point for water at Morelos Dam and enters the Colorado </a:t>
            </a:r>
            <a:r>
              <a:rPr lang="en-US" dirty="0">
                <a:hlinkClick r:id="rId3" tooltip="Learn more about River Deltas from ScienceDirect's AI-generated Topic Pages"/>
              </a:rPr>
              <a:t>River delta</a:t>
            </a:r>
            <a:r>
              <a:rPr lang="en-US" dirty="0"/>
              <a:t>. Data from </a:t>
            </a:r>
            <a:r>
              <a:rPr lang="en-US" dirty="0">
                <a:hlinkClick r:id="rId4"/>
              </a:rPr>
              <a:t>IBWC, 2016</a:t>
            </a:r>
            <a:r>
              <a:rPr lang="en-US" dirty="0"/>
              <a:t>. See also </a:t>
            </a:r>
            <a:r>
              <a:rPr lang="en-US" dirty="0">
                <a:hlinkClick r:id="rId4"/>
              </a:rPr>
              <a:t>Mueller et al., 2017</a:t>
            </a:r>
            <a:r>
              <a:rPr lang="en-US" dirty="0"/>
              <a:t>for further information on historical flows.</a:t>
            </a:r>
            <a:endParaRPr lang="es-MX" dirty="0"/>
          </a:p>
          <a:p>
            <a:endParaRPr lang="es-MX" dirty="0"/>
          </a:p>
        </p:txBody>
      </p:sp>
      <p:sp>
        <p:nvSpPr>
          <p:cNvPr id="4" name="Slide Number Placeholder 3"/>
          <p:cNvSpPr>
            <a:spLocks noGrp="1"/>
          </p:cNvSpPr>
          <p:nvPr>
            <p:ph type="sldNum" sz="quarter" idx="10"/>
          </p:nvPr>
        </p:nvSpPr>
        <p:spPr/>
        <p:txBody>
          <a:bodyPr/>
          <a:lstStyle/>
          <a:p>
            <a:fld id="{DDF74A02-C95C-4626-BA4A-3BB68D1C7394}" type="slidenum">
              <a:rPr lang="en-US" smtClean="0"/>
              <a:pPr/>
              <a:t>8</a:t>
            </a:fld>
            <a:endParaRPr lang="en-US"/>
          </a:p>
        </p:txBody>
      </p:sp>
    </p:spTree>
    <p:extLst>
      <p:ext uri="{BB962C8B-B14F-4D97-AF65-F5344CB8AC3E}">
        <p14:creationId xmlns:p14="http://schemas.microsoft.com/office/powerpoint/2010/main" val="100765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Figure 8. Vertical (a) and horizontal (b) integrated transport. (c) Integrated vertical (black line) and horizontal (gray line) transport at the transect located at the boundary of the UGC and the NGC.</a:t>
            </a:r>
            <a:endParaRPr lang="es-MX" dirty="0"/>
          </a:p>
          <a:p>
            <a:endParaRPr lang="es-MX" dirty="0"/>
          </a:p>
        </p:txBody>
      </p:sp>
      <p:sp>
        <p:nvSpPr>
          <p:cNvPr id="4" name="Slide Number Placeholder 3"/>
          <p:cNvSpPr>
            <a:spLocks noGrp="1"/>
          </p:cNvSpPr>
          <p:nvPr>
            <p:ph type="sldNum" sz="quarter" idx="10"/>
          </p:nvPr>
        </p:nvSpPr>
        <p:spPr/>
        <p:txBody>
          <a:bodyPr/>
          <a:lstStyle/>
          <a:p>
            <a:fld id="{DDF74A02-C95C-4626-BA4A-3BB68D1C7394}" type="slidenum">
              <a:rPr lang="en-US" smtClean="0"/>
              <a:pPr/>
              <a:t>29</a:t>
            </a:fld>
            <a:endParaRPr lang="en-US"/>
          </a:p>
        </p:txBody>
      </p:sp>
    </p:spTree>
    <p:extLst>
      <p:ext uri="{BB962C8B-B14F-4D97-AF65-F5344CB8AC3E}">
        <p14:creationId xmlns:p14="http://schemas.microsoft.com/office/powerpoint/2010/main" val="179236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Figure 8. Vertical (a) and horizontal (b) integrated transport. (c) Integrated vertical (black line) and horizontal (gray line) transport at the transect located at the boundary of the UGC and the NGC.</a:t>
            </a:r>
            <a:endParaRPr lang="es-MX" dirty="0"/>
          </a:p>
          <a:p>
            <a:endParaRPr lang="es-MX" dirty="0"/>
          </a:p>
        </p:txBody>
      </p:sp>
      <p:sp>
        <p:nvSpPr>
          <p:cNvPr id="4" name="Slide Number Placeholder 3"/>
          <p:cNvSpPr>
            <a:spLocks noGrp="1"/>
          </p:cNvSpPr>
          <p:nvPr>
            <p:ph type="sldNum" sz="quarter" idx="10"/>
          </p:nvPr>
        </p:nvSpPr>
        <p:spPr/>
        <p:txBody>
          <a:bodyPr/>
          <a:lstStyle/>
          <a:p>
            <a:fld id="{DDF74A02-C95C-4626-BA4A-3BB68D1C7394}" type="slidenum">
              <a:rPr lang="en-US" smtClean="0"/>
              <a:pPr/>
              <a:t>34</a:t>
            </a:fld>
            <a:endParaRPr lang="en-US"/>
          </a:p>
        </p:txBody>
      </p:sp>
    </p:spTree>
    <p:extLst>
      <p:ext uri="{BB962C8B-B14F-4D97-AF65-F5344CB8AC3E}">
        <p14:creationId xmlns:p14="http://schemas.microsoft.com/office/powerpoint/2010/main" val="420991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Figure 9. Surface </a:t>
            </a:r>
            <a:r>
              <a:rPr lang="en-US" sz="1200" kern="1200" baseline="0" dirty="0" err="1">
                <a:solidFill>
                  <a:schemeClr val="tx1"/>
                </a:solidFill>
                <a:latin typeface="+mn-lt"/>
                <a:ea typeface="+mn-ea"/>
                <a:cs typeface="+mn-cs"/>
              </a:rPr>
              <a:t>hydrography</a:t>
            </a:r>
            <a:r>
              <a:rPr lang="en-US" sz="1200" kern="1200" baseline="0" dirty="0">
                <a:solidFill>
                  <a:schemeClr val="tx1"/>
                </a:solidFill>
                <a:latin typeface="+mn-lt"/>
                <a:ea typeface="+mn-ea"/>
                <a:cs typeface="+mn-cs"/>
              </a:rPr>
              <a:t>: (a) absolute salinity (g/kg) and (b) density</a:t>
            </a:r>
          </a:p>
          <a:p>
            <a:r>
              <a:rPr lang="en-US" sz="1200" kern="1200" baseline="0" dirty="0">
                <a:solidFill>
                  <a:schemeClr val="tx1"/>
                </a:solidFill>
                <a:latin typeface="+mn-lt"/>
                <a:ea typeface="+mn-ea"/>
                <a:cs typeface="+mn-cs"/>
              </a:rPr>
              <a:t>(kg/m3). Vertical distribution of hydrographic variables along the transect</a:t>
            </a:r>
          </a:p>
          <a:p>
            <a:r>
              <a:rPr lang="en-US" sz="1200" kern="1200" baseline="0" dirty="0">
                <a:solidFill>
                  <a:schemeClr val="tx1"/>
                </a:solidFill>
                <a:latin typeface="+mn-lt"/>
                <a:ea typeface="+mn-ea"/>
                <a:cs typeface="+mn-cs"/>
              </a:rPr>
              <a:t>(black line): (c) absolute salinity (g/kg) and (d) density (kg/m3).</a:t>
            </a:r>
            <a:endParaRPr lang="es-MX" dirty="0"/>
          </a:p>
        </p:txBody>
      </p:sp>
      <p:sp>
        <p:nvSpPr>
          <p:cNvPr id="4" name="Slide Number Placeholder 3"/>
          <p:cNvSpPr>
            <a:spLocks noGrp="1"/>
          </p:cNvSpPr>
          <p:nvPr>
            <p:ph type="sldNum" sz="quarter" idx="10"/>
          </p:nvPr>
        </p:nvSpPr>
        <p:spPr/>
        <p:txBody>
          <a:bodyPr/>
          <a:lstStyle/>
          <a:p>
            <a:fld id="{DDF74A02-C95C-4626-BA4A-3BB68D1C7394}" type="slidenum">
              <a:rPr lang="en-US" smtClean="0"/>
              <a:pPr/>
              <a:t>42</a:t>
            </a:fld>
            <a:endParaRPr lang="en-US"/>
          </a:p>
        </p:txBody>
      </p:sp>
    </p:spTree>
    <p:extLst>
      <p:ext uri="{BB962C8B-B14F-4D97-AF65-F5344CB8AC3E}">
        <p14:creationId xmlns:p14="http://schemas.microsoft.com/office/powerpoint/2010/main" val="18598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F52435-E3B6-48E9-A5E6-A0EC7EBA247D}"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2BF3B3-BC86-4F73-8BC8-ECC054B7293E}"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5B5704-F354-4253-AEFA-D10AB36D32D9}"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6D7226-C90F-4DA6-9C62-81254C680F23}"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055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C3BA8-8BE9-4895-B9F7-2C326D798C3B}"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551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D4C940-A38F-45AD-A39E-EDF8B4FBB2BF}"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60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52DB06-987D-407B-8A37-0E67601BC18A}" type="datetime1">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968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EEDE33-108D-474B-A57E-1A6BADB10C04}" type="datetime1">
              <a:rPr lang="en-US" smtClean="0">
                <a:solidFill>
                  <a:prstClr val="black">
                    <a:tint val="75000"/>
                  </a:prstClr>
                </a:solidFill>
              </a:rPr>
              <a:p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778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527DA9-2365-49D0-9392-997E63BD5664}" type="datetime1">
              <a:rPr lang="en-US" smtClean="0">
                <a:solidFill>
                  <a:prstClr val="black">
                    <a:tint val="75000"/>
                  </a:prstClr>
                </a:solidFill>
              </a:rPr>
              <a:p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580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7016D-81F5-4E2C-9867-F17CA26EE468}" type="datetime1">
              <a:rPr lang="en-US" smtClean="0">
                <a:solidFill>
                  <a:prstClr val="black">
                    <a:tint val="75000"/>
                  </a:prstClr>
                </a:solidFill>
              </a:rPr>
              <a:p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77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9A09B4-C483-4329-A5AB-4BF046946ECF}" type="datetime1">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10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385B4-C1E1-477B-973D-382D9688EDF1}"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56A7E5-6124-4C48-856A-35F2096F08F2}" type="datetime1">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913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72434C-6E90-4486-A5BE-FEABF3443A81}"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045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37BCC9-7B21-4F22-86BE-F7FD76154A63}"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D36580-9B27-614A-B19A-0044495DC1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178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360D25-1ACA-4E50-8D8B-DA8A5B4D1846}"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16DD40-DC85-4E1F-A56C-DB745B5C5096}" type="datetime1">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283150-ABE5-4AC0-BEA1-FC59043B09B1}" type="datetime1">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0EB8B6-7269-40A3-B8A3-AF3820BBB23C}" type="datetime1">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6EB91-ECBA-4C82-AEC2-57DB8D24524D}" type="datetime1">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F098A9-4684-46C5-9E56-4086E32F0E46}" type="datetime1">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0658AC-EE17-44C2-AFE2-1608B5F8F337}" type="datetime1">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1817F-BEAE-44CF-87FD-DCF208F756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62B48-558C-494B-9519-2102DD923059}" type="datetime1">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1817F-BEAE-44CF-87FD-DCF208F756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5802D32-1BCE-4A1D-AB2D-433F95EC74CB}" type="datetime1">
              <a:rPr lang="en-US" smtClean="0">
                <a:solidFill>
                  <a:prstClr val="black">
                    <a:tint val="75000"/>
                  </a:prstClr>
                </a:solidFill>
              </a:rPr>
              <a:pPr defTabSz="457200"/>
              <a:t>1/14/2025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0D36580-9B27-614A-B19A-0044495DC1A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12161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edupunto.com/2013/02/sistemas-costeros-marinos.htm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2.wdp"/><Relationship Id="rId7" Type="http://schemas.openxmlformats.org/officeDocument/2006/relationships/image" Target="../media/image70.emf"/><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oleObject" Target="EVA%20OSX:Users:Eva:Documents:Research%20management:Vaquita%205:CITES:SSCS_CITES_Aug_2019_FirstDraft.docx!OLE_LINK3" TargetMode="External"/><Relationship Id="rId5" Type="http://schemas.openxmlformats.org/officeDocument/2006/relationships/image" Target="../media/image69.emf"/><Relationship Id="rId4" Type="http://schemas.openxmlformats.org/officeDocument/2006/relationships/oleObject" Target="EVA%20OSX:Users:Eva:Documents:Research%20management:Vaquita%205:CITES:SSCS_CITES_Aug_2019_FirstDraft.docx!OLE_LINK2" TargetMode="External"/><Relationship Id="rId9"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geo-mexico.com/wp-content/uploads/2010/09/colorado-flow.jpg" TargetMode="External"/><Relationship Id="rId5" Type="http://schemas.openxmlformats.org/officeDocument/2006/relationships/image" Target="../media/image10.jpeg"/><Relationship Id="rId4" Type="http://schemas.openxmlformats.org/officeDocument/2006/relationships/hyperlink" Target="https://www.sciencedirect.com/science/article/pii/S0925857417300095"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outsideonline.com/1856266/bringing-colorado-river-back-life"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762000" y="4077210"/>
            <a:ext cx="8077200" cy="646331"/>
          </a:xfrm>
          <a:prstGeom prst="rect">
            <a:avLst/>
          </a:prstGeom>
          <a:noFill/>
          <a:ln w="9525">
            <a:noFill/>
            <a:miter lim="800000"/>
            <a:headEnd/>
            <a:tailEnd/>
          </a:ln>
        </p:spPr>
        <p:txBody>
          <a:bodyPr>
            <a:spAutoFit/>
          </a:bodyPr>
          <a:lstStyle/>
          <a:p>
            <a:pPr algn="ctr">
              <a:lnSpc>
                <a:spcPct val="150000"/>
              </a:lnSpc>
            </a:pPr>
            <a:r>
              <a:rPr lang="en-US" sz="2400" b="1" dirty="0" err="1">
                <a:latin typeface="Tahoma" pitchFamily="34" charset="0"/>
                <a:cs typeface="Tahoma" pitchFamily="34" charset="0"/>
              </a:rPr>
              <a:t>Víctor</a:t>
            </a:r>
            <a:r>
              <a:rPr lang="en-US" sz="2400" b="1" dirty="0">
                <a:latin typeface="Tahoma" pitchFamily="34" charset="0"/>
                <a:cs typeface="Tahoma" pitchFamily="34" charset="0"/>
              </a:rPr>
              <a:t> F. Camacho </a:t>
            </a:r>
            <a:r>
              <a:rPr lang="en-US" sz="2400" b="1" dirty="0" err="1">
                <a:latin typeface="Tahoma" pitchFamily="34" charset="0"/>
                <a:cs typeface="Tahoma" pitchFamily="34" charset="0"/>
              </a:rPr>
              <a:t>Ibar</a:t>
            </a:r>
            <a:endParaRPr lang="es-ES" sz="2400" b="1" dirty="0">
              <a:latin typeface="Tahoma" pitchFamily="34" charset="0"/>
              <a:cs typeface="Tahoma" pitchFamily="34" charset="0"/>
            </a:endParaRPr>
          </a:p>
        </p:txBody>
      </p:sp>
      <p:sp>
        <p:nvSpPr>
          <p:cNvPr id="6" name="Rectangle 6"/>
          <p:cNvSpPr>
            <a:spLocks noChangeArrowheads="1"/>
          </p:cNvSpPr>
          <p:nvPr/>
        </p:nvSpPr>
        <p:spPr bwMode="auto">
          <a:xfrm>
            <a:off x="304800" y="4724400"/>
            <a:ext cx="8839200" cy="935038"/>
          </a:xfrm>
          <a:prstGeom prst="rect">
            <a:avLst/>
          </a:prstGeom>
          <a:noFill/>
          <a:ln w="9525">
            <a:noFill/>
            <a:miter lim="800000"/>
            <a:headEnd/>
            <a:tailEnd/>
          </a:ln>
        </p:spPr>
        <p:txBody>
          <a:bodyPr/>
          <a:lstStyle/>
          <a:p>
            <a:pPr algn="ctr">
              <a:spcBef>
                <a:spcPct val="20000"/>
              </a:spcBef>
            </a:pPr>
            <a:r>
              <a:rPr lang="en-US" sz="1600" dirty="0">
                <a:latin typeface="Arial" pitchFamily="34" charset="0"/>
              </a:rPr>
              <a:t> </a:t>
            </a:r>
            <a:r>
              <a:rPr lang="en-US" sz="1600" dirty="0" err="1">
                <a:latin typeface="Arial" pitchFamily="34" charset="0"/>
              </a:rPr>
              <a:t>Instituto</a:t>
            </a:r>
            <a:r>
              <a:rPr lang="en-US" sz="1600" dirty="0">
                <a:latin typeface="Arial" pitchFamily="34" charset="0"/>
              </a:rPr>
              <a:t> de </a:t>
            </a:r>
            <a:r>
              <a:rPr lang="en-US" sz="1600" dirty="0" err="1">
                <a:latin typeface="Arial" pitchFamily="34" charset="0"/>
              </a:rPr>
              <a:t>Investigaciones</a:t>
            </a:r>
            <a:r>
              <a:rPr lang="en-US" sz="1600" dirty="0">
                <a:latin typeface="Arial" pitchFamily="34" charset="0"/>
              </a:rPr>
              <a:t> </a:t>
            </a:r>
            <a:r>
              <a:rPr lang="en-US" sz="1600" dirty="0" err="1">
                <a:latin typeface="Arial" pitchFamily="34" charset="0"/>
              </a:rPr>
              <a:t>Oceanológicas</a:t>
            </a:r>
            <a:r>
              <a:rPr lang="en-US" sz="1600" dirty="0">
                <a:latin typeface="Arial" pitchFamily="34" charset="0"/>
              </a:rPr>
              <a:t> </a:t>
            </a:r>
          </a:p>
          <a:p>
            <a:pPr algn="ctr">
              <a:spcBef>
                <a:spcPct val="20000"/>
              </a:spcBef>
            </a:pPr>
            <a:r>
              <a:rPr lang="en-US" sz="1600" dirty="0">
                <a:latin typeface="Arial" pitchFamily="34" charset="0"/>
              </a:rPr>
              <a:t>Universidad </a:t>
            </a:r>
            <a:r>
              <a:rPr lang="en-US" sz="1600" dirty="0" err="1">
                <a:latin typeface="Arial" pitchFamily="34" charset="0"/>
              </a:rPr>
              <a:t>Autónoma</a:t>
            </a:r>
            <a:r>
              <a:rPr lang="en-US" sz="1600" dirty="0">
                <a:latin typeface="Arial" pitchFamily="34" charset="0"/>
              </a:rPr>
              <a:t> de Baja California</a:t>
            </a:r>
          </a:p>
          <a:p>
            <a:pPr algn="ctr">
              <a:spcBef>
                <a:spcPct val="20000"/>
              </a:spcBef>
            </a:pPr>
            <a:r>
              <a:rPr lang="en-US" sz="1600" dirty="0">
                <a:latin typeface="Arial" pitchFamily="34" charset="0"/>
              </a:rPr>
              <a:t>Ensenada, Baja California, México</a:t>
            </a:r>
          </a:p>
        </p:txBody>
      </p:sp>
      <p:sp>
        <p:nvSpPr>
          <p:cNvPr id="7" name="Text Box 11"/>
          <p:cNvSpPr txBox="1">
            <a:spLocks noChangeArrowheads="1"/>
          </p:cNvSpPr>
          <p:nvPr/>
        </p:nvSpPr>
        <p:spPr bwMode="auto">
          <a:xfrm>
            <a:off x="6781800" y="6248400"/>
            <a:ext cx="2025650" cy="369332"/>
          </a:xfrm>
          <a:prstGeom prst="rect">
            <a:avLst/>
          </a:prstGeom>
          <a:noFill/>
          <a:ln w="9525">
            <a:noFill/>
            <a:miter lim="800000"/>
            <a:headEnd/>
            <a:tailEnd/>
          </a:ln>
          <a:effectLst/>
        </p:spPr>
        <p:txBody>
          <a:bodyPr wrap="square">
            <a:spAutoFit/>
          </a:bodyPr>
          <a:lstStyle/>
          <a:p>
            <a:pPr eaLnBrk="1" fontAlgn="auto" hangingPunct="1">
              <a:spcBef>
                <a:spcPts val="0"/>
              </a:spcBef>
              <a:spcAft>
                <a:spcPts val="0"/>
              </a:spcAft>
              <a:defRPr/>
            </a:pPr>
            <a:r>
              <a:rPr lang="es-MX" sz="1800" b="1" dirty="0">
                <a:effectLst>
                  <a:outerShdw blurRad="38100" dist="38100" dir="2700000" algn="tl">
                    <a:srgbClr val="C0C0C0"/>
                  </a:outerShdw>
                </a:effectLst>
                <a:latin typeface="Calibri"/>
              </a:rPr>
              <a:t>1° de agosto, 2019</a:t>
            </a:r>
          </a:p>
        </p:txBody>
      </p:sp>
      <p:sp>
        <p:nvSpPr>
          <p:cNvPr id="2" name="Title 1"/>
          <p:cNvSpPr>
            <a:spLocks noGrp="1"/>
          </p:cNvSpPr>
          <p:nvPr>
            <p:ph type="ctrTitle"/>
          </p:nvPr>
        </p:nvSpPr>
        <p:spPr>
          <a:xfrm>
            <a:off x="381000" y="838200"/>
            <a:ext cx="8458200" cy="2743200"/>
          </a:xfrm>
        </p:spPr>
        <p:txBody>
          <a:bodyPr>
            <a:normAutofit/>
          </a:bodyPr>
          <a:lstStyle/>
          <a:p>
            <a:r>
              <a:rPr lang="es-MX" sz="3600" dirty="0"/>
              <a:t>¿Qué tan </a:t>
            </a:r>
            <a:r>
              <a:rPr lang="es-MX" sz="3600" dirty="0" err="1"/>
              <a:t>estuarino</a:t>
            </a:r>
            <a:r>
              <a:rPr lang="es-MX" sz="3600" dirty="0"/>
              <a:t> era el hábitat de la vaquita marina?</a:t>
            </a:r>
            <a:br>
              <a:rPr lang="es-MX" sz="3600" dirty="0"/>
            </a:br>
            <a:r>
              <a:rPr lang="es-MX" sz="3600" dirty="0"/>
              <a:t>o</a:t>
            </a:r>
            <a:br>
              <a:rPr lang="es-MX" sz="3600" dirty="0"/>
            </a:br>
            <a:r>
              <a:rPr lang="es-MX" sz="3600" dirty="0"/>
              <a:t>¿Era la vaquita </a:t>
            </a:r>
            <a:r>
              <a:rPr lang="es-MX" sz="3600" dirty="0" err="1"/>
              <a:t>estuarina</a:t>
            </a:r>
            <a:r>
              <a:rPr lang="es-MX" sz="3600" dirty="0"/>
              <a:t>?</a:t>
            </a:r>
            <a:endParaRPr lang="en-US" sz="3600" dirty="0"/>
          </a:p>
        </p:txBody>
      </p:sp>
      <p:sp>
        <p:nvSpPr>
          <p:cNvPr id="8" name="Text Box 11"/>
          <p:cNvSpPr txBox="1">
            <a:spLocks noChangeArrowheads="1"/>
          </p:cNvSpPr>
          <p:nvPr/>
        </p:nvSpPr>
        <p:spPr bwMode="auto">
          <a:xfrm>
            <a:off x="200025" y="6248400"/>
            <a:ext cx="5545138" cy="646331"/>
          </a:xfrm>
          <a:prstGeom prst="rect">
            <a:avLst/>
          </a:prstGeom>
          <a:noFill/>
          <a:ln w="9525">
            <a:noFill/>
            <a:miter lim="800000"/>
            <a:headEnd/>
            <a:tailEnd/>
          </a:ln>
          <a:effectLst/>
        </p:spPr>
        <p:txBody>
          <a:bodyPr>
            <a:spAutoFit/>
          </a:bodyPr>
          <a:lstStyle/>
          <a:p>
            <a:pPr eaLnBrk="1" fontAlgn="auto" hangingPunct="1">
              <a:spcBef>
                <a:spcPts val="0"/>
              </a:spcBef>
              <a:spcAft>
                <a:spcPts val="0"/>
              </a:spcAft>
              <a:defRPr/>
            </a:pPr>
            <a:r>
              <a:rPr lang="es-MX" b="1" dirty="0">
                <a:effectLst>
                  <a:outerShdw blurRad="38100" dist="38100" dir="2700000" algn="tl">
                    <a:srgbClr val="C0C0C0"/>
                  </a:outerShdw>
                </a:effectLst>
                <a:latin typeface="Calibri"/>
              </a:rPr>
              <a:t>Ciclo de conferencias “Vaquita Marina”</a:t>
            </a:r>
          </a:p>
          <a:p>
            <a:pPr eaLnBrk="1" fontAlgn="auto" hangingPunct="1">
              <a:spcBef>
                <a:spcPts val="0"/>
              </a:spcBef>
              <a:spcAft>
                <a:spcPts val="0"/>
              </a:spcAft>
              <a:defRPr/>
            </a:pPr>
            <a:r>
              <a:rPr lang="es-MX" sz="1800" b="1" dirty="0">
                <a:effectLst>
                  <a:outerShdw blurRad="38100" dist="38100" dir="2700000" algn="tl">
                    <a:srgbClr val="C0C0C0"/>
                  </a:outerShdw>
                </a:effectLst>
                <a:latin typeface="Calibri"/>
              </a:rPr>
              <a:t>Caracol Museo de Ciencias</a:t>
            </a:r>
          </a:p>
        </p:txBody>
      </p:sp>
      <p:sp>
        <p:nvSpPr>
          <p:cNvPr id="9" name="Slide Number Placeholder 8"/>
          <p:cNvSpPr>
            <a:spLocks noGrp="1"/>
          </p:cNvSpPr>
          <p:nvPr>
            <p:ph type="sldNum" sz="quarter" idx="12"/>
          </p:nvPr>
        </p:nvSpPr>
        <p:spPr/>
        <p:txBody>
          <a:bodyPr/>
          <a:lstStyle/>
          <a:p>
            <a:fld id="{8091817F-BEAE-44CF-87FD-DCF208F756F0}" type="slidenum">
              <a:rPr lang="en-US" smtClean="0"/>
              <a:pPr/>
              <a:t>1</a:t>
            </a:fld>
            <a:endParaRPr lang="en-US"/>
          </a:p>
        </p:txBody>
      </p:sp>
      <p:pic>
        <p:nvPicPr>
          <p:cNvPr id="11" name="Imagen 5">
            <a:extLst>
              <a:ext uri="{FF2B5EF4-FFF2-40B4-BE49-F238E27FC236}">
                <a16:creationId xmlns:a16="http://schemas.microsoft.com/office/drawing/2014/main" id="{96A835B0-B14A-DC4E-BD3A-4B740FE87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354538"/>
            <a:ext cx="954043" cy="482803"/>
          </a:xfrm>
          <a:prstGeom prst="rect">
            <a:avLst/>
          </a:prstGeom>
        </p:spPr>
      </p:pic>
      <p:pic>
        <p:nvPicPr>
          <p:cNvPr id="12" name="Imagen 7">
            <a:extLst>
              <a:ext uri="{FF2B5EF4-FFF2-40B4-BE49-F238E27FC236}">
                <a16:creationId xmlns:a16="http://schemas.microsoft.com/office/drawing/2014/main" id="{CFE0C76E-3462-A24D-9A10-A30653E884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9980" y="307864"/>
            <a:ext cx="722665" cy="5294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608998" y="838199"/>
            <a:ext cx="7620602" cy="464820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091817F-BEAE-44CF-87FD-DCF208F756F0}"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10" y="191783"/>
            <a:ext cx="8382000" cy="898864"/>
          </a:xfrm>
        </p:spPr>
        <p:txBody>
          <a:bodyPr>
            <a:noAutofit/>
          </a:bodyPr>
          <a:lstStyle/>
          <a:p>
            <a:r>
              <a:rPr lang="es-MX" sz="2800" b="1" dirty="0"/>
              <a:t>Algunas frases sin sustento científico en </a:t>
            </a:r>
            <a:br>
              <a:rPr lang="es-MX" sz="2800" b="1" dirty="0"/>
            </a:br>
            <a:r>
              <a:rPr lang="es-MX" sz="2800" b="1" dirty="0"/>
              <a:t>Manjarrez-Bringas et al.</a:t>
            </a:r>
          </a:p>
        </p:txBody>
      </p:sp>
      <p:sp>
        <p:nvSpPr>
          <p:cNvPr id="31747" name="Rectangle 3"/>
          <p:cNvSpPr>
            <a:spLocks noChangeArrowheads="1"/>
          </p:cNvSpPr>
          <p:nvPr/>
        </p:nvSpPr>
        <p:spPr bwMode="auto">
          <a:xfrm>
            <a:off x="457200" y="1182722"/>
            <a:ext cx="8382000" cy="49894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sng" strike="noStrike" cap="none" normalizeH="0" baseline="0" dirty="0">
                <a:ln>
                  <a:noFill/>
                </a:ln>
                <a:solidFill>
                  <a:schemeClr val="tx1"/>
                </a:solidFill>
                <a:effectLst/>
                <a:latin typeface="Arial" pitchFamily="34" charset="0"/>
                <a:ea typeface="Calibri" pitchFamily="34" charset="0"/>
                <a:cs typeface="URWPalladioL-Roma"/>
              </a:rPr>
              <a:t>The increased salinity</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 resulting from the damming of the Colorado River in the United States and Mexico </a:t>
            </a:r>
            <a:r>
              <a:rPr kumimoji="0" lang="en-US" b="1" i="0" u="sng" strike="noStrike" cap="none" normalizeH="0" baseline="0" dirty="0">
                <a:ln>
                  <a:noFill/>
                </a:ln>
                <a:solidFill>
                  <a:schemeClr val="tx1"/>
                </a:solidFill>
                <a:effectLst/>
                <a:latin typeface="Arial" pitchFamily="34" charset="0"/>
                <a:ea typeface="Calibri" pitchFamily="34" charset="0"/>
                <a:cs typeface="URWPalladioL-Roma"/>
              </a:rPr>
              <a:t>reduced its habitat</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a:t>
            </a:r>
            <a:endParaRPr kumimoji="0" lang="es-MX"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i="0" u="none" strike="noStrike" cap="none" normalizeH="0" baseline="0" dirty="0">
              <a:ln>
                <a:noFill/>
              </a:ln>
              <a:solidFill>
                <a:schemeClr val="tx1"/>
              </a:solidFill>
              <a:effectLst/>
              <a:latin typeface="Arial" pitchFamily="34" charset="0"/>
              <a:ea typeface="Calibri" pitchFamily="34" charset="0"/>
              <a:cs typeface="URWPalladioL-Roma"/>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A healthy estuary environment requires moderate marine water salinity. </a:t>
            </a:r>
            <a:r>
              <a:rPr kumimoji="0" lang="en-US" b="1" i="0" u="sng" strike="noStrike" cap="none" normalizeH="0" baseline="0" dirty="0">
                <a:ln>
                  <a:noFill/>
                </a:ln>
                <a:solidFill>
                  <a:schemeClr val="tx1"/>
                </a:solidFill>
                <a:effectLst/>
                <a:latin typeface="Arial" pitchFamily="34" charset="0"/>
                <a:ea typeface="Calibri" pitchFamily="34" charset="0"/>
                <a:cs typeface="URWPalladioL-Roma"/>
              </a:rPr>
              <a:t>Between 20 to 25 PSU (Practical Salinity Unit) are suitable for life adapted to estuary environments</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 However, in the estuary environment of the </a:t>
            </a:r>
            <a:r>
              <a:rPr kumimoji="0" lang="en-US" i="0" u="none" strike="noStrike" cap="none" normalizeH="0" baseline="0" dirty="0" err="1">
                <a:ln>
                  <a:noFill/>
                </a:ln>
                <a:solidFill>
                  <a:schemeClr val="tx1"/>
                </a:solidFill>
                <a:effectLst/>
                <a:latin typeface="Arial" pitchFamily="34" charset="0"/>
                <a:ea typeface="Calibri" pitchFamily="34" charset="0"/>
                <a:cs typeface="URWPalladioL-Roma"/>
              </a:rPr>
              <a:t>vaquita</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 the salinity ranges from 38 to 42 PSU, which are not characteristic of healthy estuary environments, but of actual marine environments.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The common name in Spanish of this species, “</a:t>
            </a:r>
            <a:r>
              <a:rPr kumimoji="0" lang="en-US" i="0" u="none" strike="noStrike" cap="none" normalizeH="0" baseline="0" dirty="0" err="1">
                <a:ln>
                  <a:noFill/>
                </a:ln>
                <a:solidFill>
                  <a:schemeClr val="tx1"/>
                </a:solidFill>
                <a:effectLst/>
                <a:latin typeface="Arial" pitchFamily="34" charset="0"/>
                <a:ea typeface="Calibri" pitchFamily="34" charset="0"/>
                <a:cs typeface="URWPalladioL-Roma"/>
              </a:rPr>
              <a:t>vaquita</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 marina” (“marine cow”), is incorrect, as </a:t>
            </a:r>
            <a:r>
              <a:rPr kumimoji="0" lang="en-US" b="1" i="0" u="sng" strike="noStrike" cap="none" normalizeH="0" baseline="0" dirty="0">
                <a:ln>
                  <a:noFill/>
                </a:ln>
                <a:solidFill>
                  <a:schemeClr val="tx1"/>
                </a:solidFill>
                <a:effectLst/>
                <a:latin typeface="Arial" pitchFamily="34" charset="0"/>
                <a:ea typeface="Calibri" pitchFamily="34" charset="0"/>
                <a:cs typeface="URWPalladioL-Roma"/>
              </a:rPr>
              <a:t>the species has always been an estuary species nor a marine one</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 The </a:t>
            </a:r>
            <a:r>
              <a:rPr kumimoji="0" lang="en-US" i="0" u="none" strike="noStrike" cap="none" normalizeH="0" baseline="0" dirty="0" err="1">
                <a:ln>
                  <a:noFill/>
                </a:ln>
                <a:solidFill>
                  <a:schemeClr val="tx1"/>
                </a:solidFill>
                <a:effectLst/>
                <a:latin typeface="Arial" pitchFamily="34" charset="0"/>
                <a:ea typeface="Calibri" pitchFamily="34" charset="0"/>
                <a:cs typeface="URWPalladioL-Roma"/>
              </a:rPr>
              <a:t>vaquita</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 is evolutionarily adapted and is associated with the estuary from waters provided by the Colorado River.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The damming of the Colorado River has severely affected the health of the estuary, and the </a:t>
            </a:r>
            <a:r>
              <a:rPr kumimoji="0" lang="en-US" i="0" u="none" strike="noStrike" cap="none" normalizeH="0" baseline="0" dirty="0" err="1">
                <a:ln>
                  <a:noFill/>
                </a:ln>
                <a:solidFill>
                  <a:schemeClr val="tx1"/>
                </a:solidFill>
                <a:effectLst/>
                <a:latin typeface="Arial" pitchFamily="34" charset="0"/>
                <a:ea typeface="Calibri" pitchFamily="34" charset="0"/>
                <a:cs typeface="URWPalladioL-Roma"/>
              </a:rPr>
              <a:t>vaquita</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 is an estuarine species; </a:t>
            </a:r>
            <a:r>
              <a:rPr kumimoji="0" lang="en-US" b="1" i="0" u="sng" strike="noStrike" cap="none" normalizeH="0" baseline="0" dirty="0">
                <a:ln>
                  <a:noFill/>
                </a:ln>
                <a:solidFill>
                  <a:schemeClr val="tx1"/>
                </a:solidFill>
                <a:effectLst/>
                <a:latin typeface="Arial" pitchFamily="34" charset="0"/>
                <a:ea typeface="Calibri" pitchFamily="34" charset="0"/>
                <a:cs typeface="URWPalladioL-Roma"/>
              </a:rPr>
              <a:t>the logical conclusion is that damming is the main environmental factor causing the </a:t>
            </a:r>
            <a:r>
              <a:rPr kumimoji="0" lang="en-US" b="1" i="0" u="sng" strike="noStrike" cap="none" normalizeH="0" baseline="0" dirty="0" err="1">
                <a:ln>
                  <a:noFill/>
                </a:ln>
                <a:solidFill>
                  <a:schemeClr val="tx1"/>
                </a:solidFill>
                <a:effectLst/>
                <a:latin typeface="Arial" pitchFamily="34" charset="0"/>
                <a:ea typeface="Calibri" pitchFamily="34" charset="0"/>
                <a:cs typeface="URWPalladioL-Roma"/>
              </a:rPr>
              <a:t>vaquita</a:t>
            </a:r>
            <a:r>
              <a:rPr kumimoji="0" lang="en-US" b="1" i="0" u="sng" strike="noStrike" cap="none" normalizeH="0" baseline="0" dirty="0">
                <a:ln>
                  <a:noFill/>
                </a:ln>
                <a:solidFill>
                  <a:schemeClr val="tx1"/>
                </a:solidFill>
                <a:effectLst/>
                <a:latin typeface="Arial" pitchFamily="34" charset="0"/>
                <a:ea typeface="Calibri" pitchFamily="34" charset="0"/>
                <a:cs typeface="URWPalladioL-Roma"/>
              </a:rPr>
              <a:t> extinction</a:t>
            </a:r>
            <a:r>
              <a:rPr kumimoji="0" lang="en-US" i="0" u="none" strike="noStrike" cap="none" normalizeH="0" baseline="0" dirty="0">
                <a:ln>
                  <a:noFill/>
                </a:ln>
                <a:solidFill>
                  <a:schemeClr val="tx1"/>
                </a:solidFill>
                <a:effectLst/>
                <a:latin typeface="Arial" pitchFamily="34" charset="0"/>
                <a:ea typeface="Calibri" pitchFamily="34" charset="0"/>
                <a:cs typeface="URWPalladioL-Roma"/>
              </a:rPr>
              <a:t>.</a:t>
            </a:r>
            <a:endParaRPr kumimoji="0" lang="en-US" i="0" u="none" strike="noStrike" cap="none" normalizeH="0" baseline="0" dirty="0">
              <a:ln>
                <a:noFill/>
              </a:ln>
              <a:solidFill>
                <a:schemeClr val="tx1"/>
              </a:solidFill>
              <a:effectLst/>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8091817F-BEAE-44CF-87FD-DCF208F756F0}"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a:bodyPr>
          <a:lstStyle/>
          <a:p>
            <a:r>
              <a:rPr lang="es-MX" sz="2800" b="1" dirty="0"/>
              <a:t>Algunas recomendaciones en </a:t>
            </a:r>
            <a:r>
              <a:rPr lang="es-MX" sz="2800" b="1" dirty="0" err="1"/>
              <a:t>Manjarrez-Brings</a:t>
            </a:r>
            <a:r>
              <a:rPr lang="es-MX" sz="2800" b="1" dirty="0"/>
              <a:t> et al.</a:t>
            </a:r>
          </a:p>
        </p:txBody>
      </p:sp>
      <p:sp>
        <p:nvSpPr>
          <p:cNvPr id="31747" name="Rectangle 3"/>
          <p:cNvSpPr>
            <a:spLocks noChangeArrowheads="1"/>
          </p:cNvSpPr>
          <p:nvPr/>
        </p:nvSpPr>
        <p:spPr bwMode="auto">
          <a:xfrm>
            <a:off x="457200" y="1676400"/>
            <a:ext cx="838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dirty="0">
              <a:ln>
                <a:noFill/>
              </a:ln>
              <a:solidFill>
                <a:schemeClr val="tx1"/>
              </a:solidFill>
              <a:effectLst/>
              <a:latin typeface="Arial" pitchFamily="34" charset="0"/>
              <a:ea typeface="Calibri" pitchFamily="34" charset="0"/>
              <a:cs typeface="Arial" pitchFamily="34" charset="0"/>
            </a:endParaRPr>
          </a:p>
          <a:p>
            <a:pPr algn="just">
              <a:buFont typeface="Arial" pitchFamily="34" charset="0"/>
              <a:buChar char="•"/>
            </a:pPr>
            <a:r>
              <a:rPr lang="en-US" sz="2400" dirty="0">
                <a:latin typeface="Arial" pitchFamily="34" charset="0"/>
                <a:cs typeface="Arial" pitchFamily="34" charset="0"/>
              </a:rPr>
              <a:t>Legal actions on the Mexican side to allow the required minimum ecological flow towards the UGC.</a:t>
            </a:r>
          </a:p>
          <a:p>
            <a:pPr algn="just">
              <a:buFont typeface="Arial" pitchFamily="34" charset="0"/>
              <a:buChar char="•"/>
            </a:pPr>
            <a:endParaRPr lang="es-MX" sz="2400" dirty="0">
              <a:latin typeface="Arial" pitchFamily="34" charset="0"/>
              <a:cs typeface="Arial" pitchFamily="34" charset="0"/>
            </a:endParaRPr>
          </a:p>
          <a:p>
            <a:pPr algn="just"/>
            <a:endParaRPr lang="en-US" sz="2400" dirty="0">
              <a:latin typeface="Arial" pitchFamily="34" charset="0"/>
              <a:cs typeface="Arial" pitchFamily="34" charset="0"/>
            </a:endParaRPr>
          </a:p>
          <a:p>
            <a:pPr algn="just">
              <a:buFont typeface="Arial" pitchFamily="34" charset="0"/>
              <a:buChar char="•"/>
            </a:pPr>
            <a:r>
              <a:rPr lang="en-US" sz="2400" dirty="0">
                <a:latin typeface="Arial" pitchFamily="34" charset="0"/>
                <a:cs typeface="Arial" pitchFamily="34" charset="0"/>
              </a:rPr>
              <a:t>  …. the unilateral implementation of restrictive measures on coastal fishermen will not save the </a:t>
            </a:r>
            <a:r>
              <a:rPr lang="en-US" sz="2400" dirty="0" err="1">
                <a:latin typeface="Arial" pitchFamily="34" charset="0"/>
                <a:cs typeface="Arial" pitchFamily="34" charset="0"/>
              </a:rPr>
              <a:t>vaquita</a:t>
            </a:r>
            <a:r>
              <a:rPr lang="en-US" sz="2400" dirty="0">
                <a:latin typeface="Arial" pitchFamily="34" charset="0"/>
                <a:cs typeface="Arial" pitchFamily="34" charset="0"/>
              </a:rPr>
              <a:t> from extinction and will only further economically repress one of the most vulnerable social </a:t>
            </a:r>
            <a:r>
              <a:rPr lang="es-MX" sz="2400" dirty="0" err="1">
                <a:latin typeface="Arial" pitchFamily="34" charset="0"/>
                <a:cs typeface="Arial" pitchFamily="34" charset="0"/>
              </a:rPr>
              <a:t>sectors</a:t>
            </a:r>
            <a:r>
              <a:rPr lang="es-MX" sz="2400" dirty="0">
                <a:latin typeface="Arial" pitchFamily="34" charset="0"/>
                <a:cs typeface="Arial" pitchFamily="34" charset="0"/>
              </a:rPr>
              <a:t> of </a:t>
            </a:r>
            <a:r>
              <a:rPr lang="es-MX" sz="2400" dirty="0" err="1">
                <a:latin typeface="Arial" pitchFamily="34" charset="0"/>
                <a:cs typeface="Arial" pitchFamily="34" charset="0"/>
              </a:rPr>
              <a:t>Mexico</a:t>
            </a:r>
            <a:r>
              <a:rPr lang="es-MX" sz="2400" dirty="0">
                <a:latin typeface="Arial" pitchFamily="34" charset="0"/>
                <a:cs typeface="Arial" pitchFamily="34" charset="0"/>
              </a:rPr>
              <a:t>.</a:t>
            </a:r>
            <a:endParaRPr kumimoji="0" lang="en-US" sz="2400" i="0" u="none" strike="noStrike" cap="none" normalizeH="0" baseline="0" dirty="0">
              <a:ln>
                <a:noFill/>
              </a:ln>
              <a:solidFill>
                <a:schemeClr val="tx1"/>
              </a:solidFill>
              <a:effectLst/>
              <a:latin typeface="Arial" pitchFamily="34" charset="0"/>
              <a:ea typeface="Calibri" pitchFamily="34" charset="0"/>
              <a:cs typeface="Arial" pitchFamily="34" charset="0"/>
            </a:endParaRPr>
          </a:p>
        </p:txBody>
      </p:sp>
      <p:sp>
        <p:nvSpPr>
          <p:cNvPr id="4" name="Slide Number Placeholder 3"/>
          <p:cNvSpPr>
            <a:spLocks noGrp="1"/>
          </p:cNvSpPr>
          <p:nvPr>
            <p:ph type="sldNum" sz="quarter" idx="12"/>
          </p:nvPr>
        </p:nvSpPr>
        <p:spPr/>
        <p:txBody>
          <a:bodyPr/>
          <a:lstStyle/>
          <a:p>
            <a:fld id="{8091817F-BEAE-44CF-87FD-DCF208F756F0}"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38200"/>
          </a:xfrm>
        </p:spPr>
        <p:txBody>
          <a:bodyPr>
            <a:noAutofit/>
          </a:bodyPr>
          <a:lstStyle/>
          <a:p>
            <a:r>
              <a:rPr lang="es-MX" sz="2800" b="1" dirty="0"/>
              <a:t>Ahora si… me presento.. </a:t>
            </a:r>
            <a:br>
              <a:rPr lang="es-MX" sz="2800" b="1" dirty="0"/>
            </a:br>
            <a:br>
              <a:rPr lang="es-MX" sz="2800" b="1" dirty="0"/>
            </a:br>
            <a:r>
              <a:rPr lang="es-MX" sz="2800" b="1" dirty="0"/>
              <a:t>Algunos proyectos en el AGC</a:t>
            </a:r>
          </a:p>
        </p:txBody>
      </p:sp>
      <p:sp>
        <p:nvSpPr>
          <p:cNvPr id="3" name="Content Placeholder 2"/>
          <p:cNvSpPr>
            <a:spLocks noGrp="1"/>
          </p:cNvSpPr>
          <p:nvPr>
            <p:ph idx="1"/>
          </p:nvPr>
        </p:nvSpPr>
        <p:spPr>
          <a:xfrm>
            <a:off x="304800" y="1524000"/>
            <a:ext cx="8610600" cy="5867400"/>
          </a:xfrm>
        </p:spPr>
        <p:txBody>
          <a:bodyPr>
            <a:noAutofit/>
          </a:bodyPr>
          <a:lstStyle/>
          <a:p>
            <a:pPr algn="just"/>
            <a:r>
              <a:rPr lang="es-ES" sz="2200" b="1" dirty="0"/>
              <a:t>1991-1993</a:t>
            </a:r>
            <a:r>
              <a:rPr lang="es-ES" sz="2200" dirty="0"/>
              <a:t>: Geoquímica de los Sedimentos del Río Colorado. (UABC)</a:t>
            </a:r>
          </a:p>
          <a:p>
            <a:pPr algn="just"/>
            <a:r>
              <a:rPr lang="es-ES" sz="2200" b="1" dirty="0"/>
              <a:t>1995-1998:</a:t>
            </a:r>
            <a:r>
              <a:rPr lang="es-ES" sz="2200" dirty="0"/>
              <a:t> Efecto de las descargas del Río Colorado en la Geoquímica del Alto Golfo de California (</a:t>
            </a:r>
            <a:r>
              <a:rPr lang="es-ES" sz="2200" dirty="0" err="1"/>
              <a:t>CONACyT</a:t>
            </a:r>
            <a:r>
              <a:rPr lang="es-ES" sz="2200" dirty="0"/>
              <a:t>)</a:t>
            </a:r>
          </a:p>
          <a:p>
            <a:pPr algn="just"/>
            <a:r>
              <a:rPr lang="es-ES" sz="2200" b="1" dirty="0"/>
              <a:t>1997-1998</a:t>
            </a:r>
            <a:r>
              <a:rPr lang="es-ES" sz="2200" dirty="0"/>
              <a:t>: Disminución del flujo del Río Colorado y la Geoquímica del Alto Golfo de California: (</a:t>
            </a:r>
            <a:r>
              <a:rPr lang="es-ES" sz="2200" dirty="0" err="1"/>
              <a:t>biomarcadores</a:t>
            </a:r>
            <a:r>
              <a:rPr lang="es-ES" sz="2200" dirty="0"/>
              <a:t> de fuentes de carbono). (UABC)</a:t>
            </a:r>
          </a:p>
          <a:p>
            <a:pPr algn="just"/>
            <a:r>
              <a:rPr lang="es-ES" sz="2200" b="1" dirty="0"/>
              <a:t>2001-2002</a:t>
            </a:r>
            <a:r>
              <a:rPr lang="es-ES" sz="2200" dirty="0"/>
              <a:t>: Fluctuaciones del Río Colorado y trazadores geoquímicos en el Golfo de California (UABC)</a:t>
            </a:r>
          </a:p>
          <a:p>
            <a:pPr algn="just"/>
            <a:r>
              <a:rPr lang="es-ES" sz="2200" b="1" dirty="0"/>
              <a:t>2009-2010</a:t>
            </a:r>
            <a:r>
              <a:rPr lang="es-ES" sz="2200" dirty="0"/>
              <a:t>: Caracterización hidrográfica y sedimentaria de nutrientes, metales traza y productividad orgánica primaria en el Delta del Río Colorado. (UABC)</a:t>
            </a:r>
            <a:endParaRPr lang="es-MX" sz="2200" dirty="0"/>
          </a:p>
          <a:p>
            <a:pPr algn="just"/>
            <a:r>
              <a:rPr lang="es-ES" sz="2200" b="1" dirty="0"/>
              <a:t>2010-2013</a:t>
            </a:r>
            <a:r>
              <a:rPr lang="es-ES" sz="2200" dirty="0"/>
              <a:t>: L</a:t>
            </a:r>
            <a:r>
              <a:rPr lang="es-ES_tradnl" sz="2200" dirty="0" err="1"/>
              <a:t>arvas</a:t>
            </a:r>
            <a:r>
              <a:rPr lang="es-ES_tradnl" sz="2200" dirty="0"/>
              <a:t> de peces, hábitat trófico y giros del Golfo de California</a:t>
            </a:r>
            <a:r>
              <a:rPr lang="es-MX" sz="2200" dirty="0"/>
              <a:t> </a:t>
            </a:r>
            <a:r>
              <a:rPr lang="es-ES" sz="2200" dirty="0"/>
              <a:t>(</a:t>
            </a:r>
            <a:r>
              <a:rPr lang="es-ES" sz="2200" dirty="0" err="1"/>
              <a:t>CONACyT</a:t>
            </a:r>
            <a:r>
              <a:rPr lang="es-ES" sz="2200" dirty="0"/>
              <a:t>-CICIMAR)</a:t>
            </a:r>
            <a:endParaRPr lang="es-MX" sz="2200" dirty="0"/>
          </a:p>
        </p:txBody>
      </p:sp>
      <p:sp>
        <p:nvSpPr>
          <p:cNvPr id="4" name="Slide Number Placeholder 3"/>
          <p:cNvSpPr>
            <a:spLocks noGrp="1"/>
          </p:cNvSpPr>
          <p:nvPr>
            <p:ph type="sldNum" sz="quarter" idx="12"/>
          </p:nvPr>
        </p:nvSpPr>
        <p:spPr/>
        <p:txBody>
          <a:bodyPr/>
          <a:lstStyle/>
          <a:p>
            <a:fld id="{8091817F-BEAE-44CF-87FD-DCF208F756F0}"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p:spPr>
        <p:txBody>
          <a:bodyPr>
            <a:normAutofit/>
          </a:bodyPr>
          <a:lstStyle/>
          <a:p>
            <a:r>
              <a:rPr lang="es-MX" sz="2800" b="1" dirty="0"/>
              <a:t>Dirección y </a:t>
            </a:r>
            <a:r>
              <a:rPr lang="es-MX" sz="2800" b="1" dirty="0" err="1"/>
              <a:t>sinodalías</a:t>
            </a:r>
            <a:r>
              <a:rPr lang="es-MX" sz="2800" b="1" dirty="0"/>
              <a:t> de tesis en el NGC</a:t>
            </a:r>
          </a:p>
        </p:txBody>
      </p:sp>
      <p:sp>
        <p:nvSpPr>
          <p:cNvPr id="4097" name="Rectangle 1"/>
          <p:cNvSpPr>
            <a:spLocks noChangeArrowheads="1"/>
          </p:cNvSpPr>
          <p:nvPr/>
        </p:nvSpPr>
        <p:spPr bwMode="auto">
          <a:xfrm>
            <a:off x="228600" y="651570"/>
            <a:ext cx="85344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l"/>
                <a:tab pos="228600" algn="l"/>
              </a:tabLst>
            </a:pPr>
            <a:r>
              <a:rPr kumimoji="0" lang="es-ES"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Dirección de 4 tesis en licenciatura</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Franco Soto, Guillermo (1999). Biomasa bacteriana (ácidos grasos) en sedimentos del NGC. </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Carrillo Olivares, Xavier (1999). Hidrocarburos clorados en sedimentos del delta del Río Colorado</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Aveytua</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Alcázar, Leslie. (1998). Origen y degradación de materia orgánica en sedimentos del NGC. </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Arcega</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Cabrera, Flor E. (1996). Hidrocarburos clorados en tejido de </a:t>
            </a:r>
            <a:r>
              <a:rPr kumimoji="0" lang="es-ES_tradnl" sz="1400" b="0" i="0" u="sng" strike="noStrike" cap="none" normalizeH="0" baseline="0" dirty="0">
                <a:ln>
                  <a:noFill/>
                </a:ln>
                <a:solidFill>
                  <a:schemeClr val="tx1"/>
                </a:solidFill>
                <a:effectLst/>
                <a:latin typeface="Arial" pitchFamily="34" charset="0"/>
                <a:ea typeface="Times New Roman" pitchFamily="18" charset="0"/>
                <a:cs typeface="Arial" pitchFamily="34" charset="0"/>
              </a:rPr>
              <a:t>cetáceos</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preservado en DMS</a:t>
            </a: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endPar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457200" algn="l"/>
                <a:tab pos="228600" algn="l"/>
              </a:tabLst>
            </a:pPr>
            <a:endParaRPr lang="es-MX" sz="1400"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228600" algn="l"/>
              </a:tabLst>
            </a:pPr>
            <a:endParaRPr kumimoji="0" lang="es-ES" sz="1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228600" algn="l"/>
              </a:tabLst>
            </a:pPr>
            <a:endParaRPr kumimoji="0" lang="es-ES" sz="1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 pos="228600" algn="l"/>
              </a:tabLst>
            </a:pPr>
            <a:r>
              <a:rPr kumimoji="0" lang="es-ES"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Dirección de 4 tesis de maestría</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Alfaro Castillo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Nevia</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(2013). Remolinos de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mesoescala</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y nutrientes en el GC</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 pos="228600" algn="l"/>
              </a:tabLst>
            </a:pP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Ramos Delgado Norma (2008). Plaguicidas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organoclorados</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en sedimentos del DRC</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buFontTx/>
              <a:buChar char="•"/>
              <a:tabLst>
                <a:tab pos="-457200" algn="l"/>
                <a:tab pos="228600" algn="l"/>
              </a:tabLst>
            </a:pP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Montes Pérez Isabel     (1999). Hidrocarburos clorados en peces del </a:t>
            </a:r>
            <a:r>
              <a:rPr lang="es-ES_tradnl" sz="1400" dirty="0">
                <a:latin typeface="Arial" pitchFamily="34" charset="0"/>
                <a:ea typeface="Times New Roman" pitchFamily="18" charset="0"/>
                <a:cs typeface="Arial" pitchFamily="34" charset="0"/>
              </a:rPr>
              <a:t>DRC</a:t>
            </a:r>
          </a:p>
          <a:p>
            <a:pPr lvl="0" algn="just" eaLnBrk="0" fontAlgn="base" hangingPunct="0">
              <a:spcBef>
                <a:spcPct val="0"/>
              </a:spcBef>
              <a:spcAft>
                <a:spcPct val="0"/>
              </a:spcAft>
              <a:buFontTx/>
              <a:buChar char="•"/>
              <a:tabLst>
                <a:tab pos="-457200" algn="l"/>
                <a:tab pos="228600" algn="l"/>
              </a:tabLst>
            </a:pP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Chávez Vargas Juan </a:t>
            </a:r>
            <a:r>
              <a:rPr kumimoji="0" lang="es-ES_tradnl" sz="14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(1997). </a:t>
            </a:r>
            <a:r>
              <a:rPr lang="es-ES_tradnl" sz="1400" dirty="0">
                <a:latin typeface="Arial" pitchFamily="34" charset="0"/>
                <a:ea typeface="Times New Roman" pitchFamily="18" charset="0"/>
                <a:cs typeface="Arial" pitchFamily="34" charset="0"/>
              </a:rPr>
              <a:t>Á</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cidos grasos y carbono </a:t>
            </a:r>
            <a:r>
              <a:rPr lang="es-ES_tradnl" sz="1400" dirty="0">
                <a:latin typeface="Arial" pitchFamily="34" charset="0"/>
                <a:ea typeface="Times New Roman" pitchFamily="18" charset="0"/>
                <a:cs typeface="Arial" pitchFamily="34" charset="0"/>
              </a:rPr>
              <a:t>o</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rgánico en Sedimentos del NGC.</a:t>
            </a:r>
            <a:endParaRPr kumimoji="0" lang="es-ES_tradnl" sz="1400" b="0" i="0" u="none" strike="noStrike" cap="none" normalizeH="0" baseline="0" dirty="0">
              <a:ln>
                <a:noFill/>
              </a:ln>
              <a:solidFill>
                <a:schemeClr val="tx1"/>
              </a:solidFill>
              <a:effectLst/>
              <a:latin typeface="Arial" pitchFamily="34" charset="0"/>
              <a:cs typeface="Arial" pitchFamily="34" charset="0"/>
            </a:endParaRPr>
          </a:p>
        </p:txBody>
      </p:sp>
      <p:sp>
        <p:nvSpPr>
          <p:cNvPr id="4098" name="Rectangle 2"/>
          <p:cNvSpPr>
            <a:spLocks noChangeArrowheads="1"/>
          </p:cNvSpPr>
          <p:nvPr/>
        </p:nvSpPr>
        <p:spPr bwMode="auto">
          <a:xfrm>
            <a:off x="304800" y="4648200"/>
            <a:ext cx="44196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14400" algn="l"/>
                <a:tab pos="-457200" algn="l"/>
                <a:tab pos="457200" algn="l"/>
                <a:tab pos="1604963" algn="l"/>
                <a:tab pos="2613025" algn="l"/>
                <a:tab pos="2757488" algn="l"/>
                <a:tab pos="3657600" algn="l"/>
              </a:tabLst>
            </a:pPr>
            <a:r>
              <a:rPr kumimoji="0" lang="es-ES" sz="1200" b="1" i="0" u="none" strike="noStrike" cap="none" normalizeH="0" baseline="0" dirty="0">
                <a:ln>
                  <a:noFill/>
                </a:ln>
                <a:solidFill>
                  <a:schemeClr val="tx1"/>
                </a:solidFill>
                <a:effectLst/>
                <a:latin typeface="Arial" pitchFamily="34" charset="0"/>
                <a:ea typeface="Times New Roman" pitchFamily="18" charset="0"/>
                <a:cs typeface="Arial" pitchFamily="34" charset="0"/>
              </a:rPr>
              <a:t>Sinodal 5 exámenes de Doctorado:</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pt-BR"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Alexandro Orozco    (2016). Nutrientes en el DRC</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pt-BR"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Karina Lugo</a:t>
            </a:r>
            <a:r>
              <a:rPr kumimoji="0" lang="pt-BR" sz="12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pt-BR"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(2011). </a:t>
            </a:r>
            <a:r>
              <a:rPr kumimoji="0" lang="es-MX"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Metales en el DRC</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Salvador Galindo      (2003). Pesquería de camarón AGC</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Francisco Delgadillo (2000). Nutrientes y metales </a:t>
            </a:r>
            <a:r>
              <a:rPr kumimoji="0" lang="es-ES" sz="1200" b="0" i="0" u="none" strike="noStrike" cap="none" normalizeH="0" dirty="0">
                <a:ln>
                  <a:noFill/>
                </a:ln>
                <a:solidFill>
                  <a:schemeClr val="tx1"/>
                </a:solidFill>
                <a:effectLst/>
                <a:latin typeface="Arial" pitchFamily="34" charset="0"/>
                <a:ea typeface="Times New Roman" pitchFamily="18" charset="0"/>
                <a:cs typeface="Arial" pitchFamily="34" charset="0"/>
              </a:rPr>
              <a:t>GC</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Sergio </a:t>
            </a:r>
            <a:r>
              <a:rPr kumimoji="0" lang="es-ES" sz="12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Aguíñiga</a:t>
            </a: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(1999).  Materia orgánica AGC</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457200" algn="l"/>
                <a:tab pos="457200" algn="l"/>
                <a:tab pos="1604963" algn="l"/>
                <a:tab pos="2613025" algn="l"/>
                <a:tab pos="2757488" algn="l"/>
                <a:tab pos="3657600" algn="l"/>
              </a:tabLst>
            </a:pPr>
            <a:endParaRPr kumimoji="0" lang="es-ES" sz="12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p:txBody>
      </p:sp>
      <p:pic>
        <p:nvPicPr>
          <p:cNvPr id="33794" name="Picture 2" descr="Image result for vaquita marina"/>
          <p:cNvPicPr>
            <a:picLocks noChangeAspect="1" noChangeArrowheads="1"/>
          </p:cNvPicPr>
          <p:nvPr/>
        </p:nvPicPr>
        <p:blipFill>
          <a:blip r:embed="rId2" cstate="print"/>
          <a:srcRect/>
          <a:stretch>
            <a:fillRect/>
          </a:stretch>
        </p:blipFill>
        <p:spPr bwMode="auto">
          <a:xfrm>
            <a:off x="609600" y="1997201"/>
            <a:ext cx="1733550" cy="822199"/>
          </a:xfrm>
          <a:prstGeom prst="rect">
            <a:avLst/>
          </a:prstGeom>
          <a:noFill/>
        </p:spPr>
      </p:pic>
      <p:cxnSp>
        <p:nvCxnSpPr>
          <p:cNvPr id="7" name="Straight Arrow Connector 6"/>
          <p:cNvCxnSpPr/>
          <p:nvPr/>
        </p:nvCxnSpPr>
        <p:spPr>
          <a:xfrm flipH="1">
            <a:off x="2209800" y="1798700"/>
            <a:ext cx="3752850" cy="4873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43400" y="1944469"/>
            <a:ext cx="2590800" cy="646331"/>
          </a:xfrm>
          <a:prstGeom prst="rect">
            <a:avLst/>
          </a:prstGeom>
          <a:noFill/>
        </p:spPr>
        <p:txBody>
          <a:bodyPr wrap="square" rtlCol="0">
            <a:spAutoFit/>
          </a:bodyPr>
          <a:lstStyle/>
          <a:p>
            <a:pPr algn="ctr"/>
            <a:r>
              <a:rPr lang="es-MX" b="1" dirty="0"/>
              <a:t>Mi primer encuentro con la vaquita marina</a:t>
            </a:r>
          </a:p>
        </p:txBody>
      </p:sp>
      <p:sp>
        <p:nvSpPr>
          <p:cNvPr id="9" name="Rectangle 2"/>
          <p:cNvSpPr>
            <a:spLocks noChangeArrowheads="1"/>
          </p:cNvSpPr>
          <p:nvPr/>
        </p:nvSpPr>
        <p:spPr bwMode="auto">
          <a:xfrm>
            <a:off x="4648200" y="4648200"/>
            <a:ext cx="3962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14400" algn="l"/>
                <a:tab pos="-457200" algn="l"/>
                <a:tab pos="457200" algn="l"/>
                <a:tab pos="1604963" algn="l"/>
                <a:tab pos="2613025" algn="l"/>
                <a:tab pos="2757488" algn="l"/>
                <a:tab pos="3657600" algn="l"/>
              </a:tabLst>
            </a:pPr>
            <a:r>
              <a:rPr kumimoji="0" lang="es-ES" sz="1200" b="1" i="0" u="none" strike="noStrike" cap="none" normalizeH="0" baseline="0" dirty="0">
                <a:ln>
                  <a:noFill/>
                </a:ln>
                <a:solidFill>
                  <a:schemeClr val="tx1"/>
                </a:solidFill>
                <a:effectLst/>
                <a:latin typeface="Arial" pitchFamily="34" charset="0"/>
                <a:ea typeface="Times New Roman" pitchFamily="18" charset="0"/>
                <a:cs typeface="Arial" pitchFamily="34" charset="0"/>
              </a:rPr>
              <a:t>Sinodal 5 exámenes de Maestría en Ciencias:</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pt-BR"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Armando Félix     (2012). Balance de metales DRC</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es-ES" sz="12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Sinhué</a:t>
            </a: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Torres      (2000). Nutrientes GC</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Pedro Castro       (1999). Balance sedimentos </a:t>
            </a:r>
            <a:r>
              <a:rPr lang="es-ES" sz="1200" dirty="0">
                <a:latin typeface="Arial" pitchFamily="34" charset="0"/>
                <a:ea typeface="Times New Roman" pitchFamily="18" charset="0"/>
                <a:cs typeface="Arial" pitchFamily="34" charset="0"/>
              </a:rPr>
              <a:t>DRC</a:t>
            </a: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Alberto Sánchez  (1997). Sedimentación AGC</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 pos="-457200" algn="l"/>
                <a:tab pos="457200" algn="l"/>
                <a:tab pos="1604963" algn="l"/>
                <a:tab pos="2613025" algn="l"/>
                <a:tab pos="2757488" algn="l"/>
                <a:tab pos="3657600" algn="l"/>
              </a:tabLst>
            </a:pPr>
            <a:r>
              <a:rPr kumimoji="0" lang="es-ES" sz="12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Amilcar</a:t>
            </a: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s-ES" sz="12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Cupul</a:t>
            </a:r>
            <a:r>
              <a:rPr kumimoji="0" lang="es-E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(1994). Nutrientes DRC</a:t>
            </a:r>
            <a:endParaRPr kumimoji="0" lang="es-MX" sz="1200" b="0" i="0" u="none" strike="noStrike" cap="none" normalizeH="0" baseline="0" dirty="0">
              <a:ln>
                <a:noFill/>
              </a:ln>
              <a:solidFill>
                <a:schemeClr val="tx1"/>
              </a:solidFill>
              <a:effectLst/>
              <a:latin typeface="Arial" pitchFamily="34" charset="0"/>
              <a:cs typeface="Arial" pitchFamily="34" charset="0"/>
            </a:endParaRPr>
          </a:p>
        </p:txBody>
      </p:sp>
      <p:sp>
        <p:nvSpPr>
          <p:cNvPr id="10" name="Slide Number Placeholder 9"/>
          <p:cNvSpPr>
            <a:spLocks noGrp="1"/>
          </p:cNvSpPr>
          <p:nvPr>
            <p:ph type="sldNum" sz="quarter" idx="12"/>
          </p:nvPr>
        </p:nvSpPr>
        <p:spPr/>
        <p:txBody>
          <a:bodyPr/>
          <a:lstStyle/>
          <a:p>
            <a:fld id="{8091817F-BEAE-44CF-87FD-DCF208F756F0}"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381000"/>
          </a:xfrm>
        </p:spPr>
        <p:txBody>
          <a:bodyPr>
            <a:normAutofit fontScale="90000"/>
          </a:bodyPr>
          <a:lstStyle/>
          <a:p>
            <a:r>
              <a:rPr lang="es-MX" sz="3600" dirty="0"/>
              <a:t>Algunas publicaciones del AGC</a:t>
            </a:r>
          </a:p>
        </p:txBody>
      </p:sp>
      <p:sp>
        <p:nvSpPr>
          <p:cNvPr id="3073" name="Rectangle 1"/>
          <p:cNvSpPr>
            <a:spLocks noChangeArrowheads="1"/>
          </p:cNvSpPr>
          <p:nvPr/>
        </p:nvSpPr>
        <p:spPr bwMode="auto">
          <a:xfrm>
            <a:off x="228600" y="378559"/>
            <a:ext cx="86106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s-MX" sz="1400" b="0" i="0" u="none" strike="noStrike" cap="none" normalizeH="0" baseline="0" dirty="0" err="1">
                <a:ln>
                  <a:noFill/>
                </a:ln>
                <a:solidFill>
                  <a:srgbClr val="000000"/>
                </a:solidFill>
                <a:effectLst/>
                <a:latin typeface="Arial" pitchFamily="34" charset="0"/>
                <a:ea typeface="Times New Roman" pitchFamily="18" charset="0"/>
                <a:cs typeface="Arial" pitchFamily="34" charset="0"/>
              </a:rPr>
              <a:t>Daesslé</a:t>
            </a:r>
            <a:r>
              <a:rPr kumimoji="0" lang="es-MX"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L.W.,</a:t>
            </a:r>
            <a:r>
              <a:rPr kumimoji="0" lang="es-ES_tradnl"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Orozco A., </a:t>
            </a:r>
            <a:r>
              <a:rPr kumimoji="0" lang="es-ES_tradnl" sz="1400" b="0" i="0" u="none" strike="noStrike" cap="none" normalizeH="0" baseline="0" dirty="0" err="1">
                <a:ln>
                  <a:noFill/>
                </a:ln>
                <a:solidFill>
                  <a:srgbClr val="000000"/>
                </a:solidFill>
                <a:effectLst/>
                <a:latin typeface="Arial" pitchFamily="34" charset="0"/>
                <a:ea typeface="Times New Roman" pitchFamily="18" charset="0"/>
                <a:cs typeface="Arial" pitchFamily="34" charset="0"/>
              </a:rPr>
              <a:t>Struck</a:t>
            </a:r>
            <a:r>
              <a:rPr kumimoji="0" lang="es-ES_tradnl"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U., Camacho-</a:t>
            </a:r>
            <a:r>
              <a:rPr kumimoji="0" lang="es-ES_tradnl" sz="1400" b="0" i="0" u="none" strike="noStrike" cap="none" normalizeH="0" baseline="0" dirty="0" err="1">
                <a:ln>
                  <a:noFill/>
                </a:ln>
                <a:solidFill>
                  <a:srgbClr val="000000"/>
                </a:solidFill>
                <a:effectLst/>
                <a:latin typeface="Arial" pitchFamily="34" charset="0"/>
                <a:ea typeface="Times New Roman" pitchFamily="18" charset="0"/>
                <a:cs typeface="Arial" pitchFamily="34" charset="0"/>
              </a:rPr>
              <a:t>Ibar</a:t>
            </a:r>
            <a:r>
              <a:rPr kumimoji="0" lang="es-ES_tradnl"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V.F., van </a:t>
            </a:r>
            <a:r>
              <a:rPr kumimoji="0" lang="es-ES_tradnl" sz="1400" b="0" i="0" u="none" strike="noStrike" cap="none" normalizeH="0" baseline="0" dirty="0" err="1">
                <a:ln>
                  <a:noFill/>
                </a:ln>
                <a:solidFill>
                  <a:srgbClr val="000000"/>
                </a:solidFill>
                <a:effectLst/>
                <a:latin typeface="Arial" pitchFamily="34" charset="0"/>
                <a:ea typeface="Times New Roman" pitchFamily="18" charset="0"/>
                <a:cs typeface="Arial" pitchFamily="34" charset="0"/>
              </a:rPr>
              <a:t>Geldern</a:t>
            </a:r>
            <a:r>
              <a:rPr kumimoji="0" lang="es-ES_tradnl"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R., </a:t>
            </a:r>
            <a:r>
              <a:rPr kumimoji="0" lang="es-MX"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Santamaría-del-</a:t>
            </a:r>
            <a:r>
              <a:rPr kumimoji="0" lang="es-MX" sz="1400" b="0" i="0" u="none" strike="noStrike" cap="none" normalizeH="0" baseline="0" dirty="0" err="1">
                <a:ln>
                  <a:noFill/>
                </a:ln>
                <a:solidFill>
                  <a:srgbClr val="000000"/>
                </a:solidFill>
                <a:effectLst/>
                <a:latin typeface="Arial" pitchFamily="34" charset="0"/>
                <a:ea typeface="Times New Roman" pitchFamily="18" charset="0"/>
                <a:cs typeface="Arial" pitchFamily="34" charset="0"/>
              </a:rPr>
              <a:t>Angel</a:t>
            </a:r>
            <a:r>
              <a:rPr kumimoji="0" lang="es-ES_tradnl"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r>
              <a:rPr kumimoji="0" lang="es-MX"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E., </a:t>
            </a:r>
            <a:r>
              <a:rPr kumimoji="0" lang="es-MX" sz="1400" b="0" i="0" u="none" strike="noStrike" cap="none" normalizeH="0" baseline="0" dirty="0" err="1">
                <a:ln>
                  <a:noFill/>
                </a:ln>
                <a:solidFill>
                  <a:srgbClr val="000000"/>
                </a:solidFill>
                <a:effectLst/>
                <a:latin typeface="Arial" pitchFamily="34" charset="0"/>
                <a:ea typeface="Times New Roman" pitchFamily="18" charset="0"/>
                <a:cs typeface="Arial" pitchFamily="34" charset="0"/>
              </a:rPr>
              <a:t>Barth</a:t>
            </a:r>
            <a:r>
              <a:rPr kumimoji="0" lang="es-ES_tradnl"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r>
              <a:rPr kumimoji="0" lang="es-MX"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J.A.C. (2017). </a:t>
            </a:r>
            <a:r>
              <a:rPr kumimoji="0" lang="en-US" sz="1400" b="1" i="0" u="sng" strike="noStrike" cap="none" normalizeH="0" baseline="0" dirty="0">
                <a:ln>
                  <a:noFill/>
                </a:ln>
                <a:solidFill>
                  <a:srgbClr val="000000"/>
                </a:solidFill>
                <a:effectLst/>
                <a:latin typeface="Arial" pitchFamily="34" charset="0"/>
                <a:ea typeface="Times New Roman" pitchFamily="18" charset="0"/>
                <a:cs typeface="Arial" pitchFamily="34" charset="0"/>
              </a:rPr>
              <a:t>Sources and sinks of nutrients and organic carbon during the 2014 pulse flow of the Colorado River into Mexico</a:t>
            </a:r>
            <a:r>
              <a:rPr kumimoji="0" 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Ecol Engineering 106: 799-808</a:t>
            </a:r>
            <a:r>
              <a:rPr kumimoji="0" 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p>
          <a:p>
            <a:pPr marL="342900" marR="0" lvl="0" indent="-342900" algn="just" defTabSz="914400" rtl="0" eaLnBrk="1" fontAlgn="base" latinLnBrk="0" hangingPunct="1">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Orozco-</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Durán</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 </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Daesslé</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L.W., Camacho-</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Ibar</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V.F.,  et al. (2015)</a:t>
            </a:r>
            <a:r>
              <a:rPr kumimoji="0" lang="en-US" sz="14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a:t>
            </a:r>
            <a:r>
              <a:rPr kumimoji="0" lang="en-US"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 Turnover and release of P-, N-, Si- nutrients in the Mexicali Valley (Mexico): interactions between the lower Colorado River and adjacent ground- and surface water systems. </a:t>
            </a:r>
            <a:r>
              <a:rPr kumimoji="0" lang="en-US" sz="1400" b="0" i="0" u="none" strike="noStrike" cap="none" normalizeH="0" baseline="0" dirty="0" err="1">
                <a:ln>
                  <a:noFill/>
                </a:ln>
                <a:solidFill>
                  <a:srgbClr val="222222"/>
                </a:solidFill>
                <a:effectLst/>
                <a:latin typeface="Arial" pitchFamily="34" charset="0"/>
                <a:ea typeface="Times New Roman" pitchFamily="18" charset="0"/>
                <a:cs typeface="Arial" pitchFamily="34" charset="0"/>
              </a:rPr>
              <a:t>Sci</a:t>
            </a:r>
            <a:r>
              <a:rPr kumimoji="0" lang="en-US"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 Tot Environ, 512-513: 185-193.</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1400" b="0" i="0" u="none" strike="noStrike" cap="none" normalizeH="0" baseline="0" dirty="0" err="1">
                <a:ln>
                  <a:noFill/>
                </a:ln>
                <a:solidFill>
                  <a:srgbClr val="222222"/>
                </a:solidFill>
                <a:effectLst/>
                <a:latin typeface="Arial" pitchFamily="34" charset="0"/>
                <a:ea typeface="Times New Roman" pitchFamily="18" charset="0"/>
                <a:cs typeface="Arial" pitchFamily="34" charset="0"/>
              </a:rPr>
              <a:t>Morzaria</a:t>
            </a:r>
            <a:r>
              <a:rPr kumimoji="0" lang="en-US"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-Luna </a:t>
            </a:r>
            <a:r>
              <a:rPr kumimoji="0" lang="es-MX"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H.N., </a:t>
            </a:r>
            <a:r>
              <a:rPr kumimoji="0" lang="es-MX" sz="1400" b="0" i="0" u="none" strike="noStrike" cap="none" normalizeH="0" baseline="0" dirty="0" err="1">
                <a:ln>
                  <a:noFill/>
                </a:ln>
                <a:solidFill>
                  <a:srgbClr val="222222"/>
                </a:solidFill>
                <a:effectLst/>
                <a:latin typeface="Arial" pitchFamily="34" charset="0"/>
                <a:ea typeface="Times New Roman" pitchFamily="18" charset="0"/>
                <a:cs typeface="Arial" pitchFamily="34" charset="0"/>
              </a:rPr>
              <a:t>Turk-Boyer</a:t>
            </a:r>
            <a:r>
              <a:rPr kumimoji="0" lang="es-MX"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 P., </a:t>
            </a:r>
            <a:r>
              <a:rPr kumimoji="0" lang="es-MX" sz="1400" b="0" i="0" u="none" strike="noStrike" cap="none" normalizeH="0" baseline="0" dirty="0" err="1">
                <a:ln>
                  <a:noFill/>
                </a:ln>
                <a:solidFill>
                  <a:srgbClr val="222222"/>
                </a:solidFill>
                <a:effectLst/>
                <a:latin typeface="Arial" pitchFamily="34" charset="0"/>
                <a:ea typeface="Times New Roman" pitchFamily="18" charset="0"/>
                <a:cs typeface="Arial" pitchFamily="34" charset="0"/>
              </a:rPr>
              <a:t>Rosemartin</a:t>
            </a:r>
            <a:r>
              <a:rPr kumimoji="0" lang="es-MX"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 A., Camacho-</a:t>
            </a:r>
            <a:r>
              <a:rPr kumimoji="0" lang="es-MX" sz="1400" b="0" i="0" u="none" strike="noStrike" cap="none" normalizeH="0" baseline="0" dirty="0" err="1">
                <a:ln>
                  <a:noFill/>
                </a:ln>
                <a:solidFill>
                  <a:srgbClr val="222222"/>
                </a:solidFill>
                <a:effectLst/>
                <a:latin typeface="Arial" pitchFamily="34" charset="0"/>
                <a:ea typeface="Times New Roman" pitchFamily="18" charset="0"/>
                <a:cs typeface="Arial" pitchFamily="34" charset="0"/>
              </a:rPr>
              <a:t>Ibar</a:t>
            </a:r>
            <a:r>
              <a:rPr kumimoji="0" lang="es-MX"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 V.F.  </a:t>
            </a:r>
            <a:r>
              <a:rPr kumimoji="0" lang="en-US"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(2014). Vulnerability to climate change of </a:t>
            </a:r>
            <a:r>
              <a:rPr kumimoji="0" lang="en-US" sz="1400" b="0" i="0" u="none" strike="noStrike" cap="none" normalizeH="0" baseline="0" dirty="0" err="1">
                <a:ln>
                  <a:noFill/>
                </a:ln>
                <a:solidFill>
                  <a:srgbClr val="222222"/>
                </a:solidFill>
                <a:effectLst/>
                <a:latin typeface="Arial" pitchFamily="34" charset="0"/>
                <a:ea typeface="Times New Roman" pitchFamily="18" charset="0"/>
                <a:cs typeface="Arial" pitchFamily="34" charset="0"/>
              </a:rPr>
              <a:t>hypersaline</a:t>
            </a:r>
            <a:r>
              <a:rPr kumimoji="0" lang="en-US"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 salt marshes in the Northern Gulf of California. Ocean &amp; Coast </a:t>
            </a:r>
            <a:r>
              <a:rPr kumimoji="0" lang="en-US" sz="1400" b="0" i="0" u="none" strike="noStrike" cap="none" normalizeH="0" baseline="0" dirty="0" err="1">
                <a:ln>
                  <a:noFill/>
                </a:ln>
                <a:solidFill>
                  <a:srgbClr val="222222"/>
                </a:solidFill>
                <a:effectLst/>
                <a:latin typeface="Arial" pitchFamily="34" charset="0"/>
                <a:ea typeface="Times New Roman" pitchFamily="18" charset="0"/>
                <a:cs typeface="Arial" pitchFamily="34" charset="0"/>
              </a:rPr>
              <a:t>Manag</a:t>
            </a:r>
            <a:r>
              <a:rPr kumimoji="0" lang="en-US" sz="1400" b="0" i="0" u="none" strike="noStrike" cap="none" normalizeH="0" baseline="0" dirty="0">
                <a:ln>
                  <a:noFill/>
                </a:ln>
                <a:solidFill>
                  <a:srgbClr val="222222"/>
                </a:solidFill>
                <a:effectLst/>
                <a:latin typeface="Arial" pitchFamily="34" charset="0"/>
                <a:ea typeface="Times New Roman" pitchFamily="18" charset="0"/>
                <a:cs typeface="Arial" pitchFamily="34" charset="0"/>
              </a:rPr>
              <a:t> 93:37-50.</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Carriquiry</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JD, Villaescusa JA, Camacho-</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Ibar</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V,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Daesslé</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LW, Castro-Castro PG. </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(2011). </a:t>
            </a:r>
            <a:r>
              <a:rPr kumimoji="0" lang="en-US"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The effects of damming on the materials flux in the Colorado River delta</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Env</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Earth</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Sci</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62:1407-1418.</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s-MX"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s-MX"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Daesslé</a:t>
            </a:r>
            <a:r>
              <a:rPr kumimoji="0" lang="es-MX"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L.W., Camacho-</a:t>
            </a:r>
            <a:r>
              <a:rPr kumimoji="0" lang="es-MX"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Ibar</a:t>
            </a:r>
            <a:r>
              <a:rPr kumimoji="0" lang="es-MX"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s-MX"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V.F.,et</a:t>
            </a:r>
            <a:r>
              <a:rPr kumimoji="0" lang="es-MX"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al. </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(2004). The geochemistry and sources of metals and phosphorus in the recent sediments from the Northern Gulf of California. Cont Shelf Res. 24: 2093-2106.</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Camacho-</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Ibar</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V.F., </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Aveytua-Alcázar</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L. and </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Carriquiry</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J.D. (2003). </a:t>
            </a:r>
            <a:r>
              <a:rPr kumimoji="0" lang="en-US"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Fatty acids in sediment cores from the northern Gulf of California</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Org</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s-ES_tradnl"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Geochem</a:t>
            </a:r>
            <a:r>
              <a:rPr kumimoji="0" lang="es-ES_tradnl"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34(3): 425-439.</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Shumilin</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E., </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Carriquiry</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J.D., Camacho-</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Ibar</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V.F., et al. (2002) Spatial and vertical distributions of elements in sediments of the Colorado River Delta  and Upper Gulf of California. Mar </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Chem</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79, 113-131.</a:t>
            </a:r>
            <a:r>
              <a:rPr kumimoji="0" lang="en-US" sz="1400" b="0" i="0" u="none" strike="noStrike" cap="none" normalizeH="0" baseline="0" dirty="0">
                <a:ln>
                  <a:noFill/>
                </a:ln>
                <a:solidFill>
                  <a:srgbClr val="333333"/>
                </a:solidFill>
                <a:effectLst/>
                <a:latin typeface="Arial" pitchFamily="34" charset="0"/>
                <a:ea typeface="Times New Roman" pitchFamily="18" charset="0"/>
                <a:cs typeface="Arial" pitchFamily="34" charset="0"/>
              </a:rPr>
              <a:t> </a:t>
            </a:r>
            <a:endParaRPr kumimoji="0" lang="es-MX" sz="1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Daesslé</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L.W., Ramos, S.E., </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Carriquiry</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J.D., Camacho-</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Ibar</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V.F. (2002). Clay dispersal and the geochemistry of manganese in the northern Gulf of California. Cont Shelf Res 22(9): 1311-1323.</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Carriquiry</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J.D., </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Sánchez</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 and Camacho-</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Ibar</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V.F. (2001) </a:t>
            </a:r>
            <a:r>
              <a:rPr kumimoji="0" lang="en-US"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Sedimentation in the Northern Gulf of California after cessation of the Colorado River discharge</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Sed</a:t>
            </a:r>
            <a:r>
              <a:rPr kumimoji="0" 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Geol 144, 37-62.</a:t>
            </a:r>
            <a:r>
              <a:rPr kumimoji="0" lang="es-MX" sz="1400" b="0" i="0" u="none" strike="noStrike" cap="none" normalizeH="0" baseline="0" dirty="0">
                <a:ln>
                  <a:noFill/>
                </a:ln>
                <a:solidFill>
                  <a:schemeClr val="tx1"/>
                </a:solidFill>
                <a:effectLst/>
                <a:latin typeface="Arial" pitchFamily="34" charset="0"/>
                <a:cs typeface="Arial" pitchFamily="34" charset="0"/>
              </a:rPr>
              <a:t> </a:t>
            </a:r>
          </a:p>
        </p:txBody>
      </p:sp>
      <p:sp>
        <p:nvSpPr>
          <p:cNvPr id="4" name="Slide Number Placeholder 3"/>
          <p:cNvSpPr>
            <a:spLocks noGrp="1"/>
          </p:cNvSpPr>
          <p:nvPr>
            <p:ph type="sldNum" sz="quarter" idx="12"/>
          </p:nvPr>
        </p:nvSpPr>
        <p:spPr/>
        <p:txBody>
          <a:bodyPr/>
          <a:lstStyle/>
          <a:p>
            <a:fld id="{8091817F-BEAE-44CF-87FD-DCF208F756F0}"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762000"/>
          </a:xfrm>
        </p:spPr>
        <p:txBody>
          <a:bodyPr>
            <a:normAutofit/>
          </a:bodyPr>
          <a:lstStyle/>
          <a:p>
            <a:r>
              <a:rPr lang="es-MX" sz="2800" b="1" dirty="0"/>
              <a:t>¿Qué es un estuario?</a:t>
            </a:r>
          </a:p>
        </p:txBody>
      </p:sp>
      <p:pic>
        <p:nvPicPr>
          <p:cNvPr id="72706" name="Picture 2" descr="Image result for que es un estuario"/>
          <p:cNvPicPr>
            <a:picLocks noChangeAspect="1" noChangeArrowheads="1"/>
          </p:cNvPicPr>
          <p:nvPr/>
        </p:nvPicPr>
        <p:blipFill>
          <a:blip r:embed="rId2" cstate="print"/>
          <a:srcRect/>
          <a:stretch>
            <a:fillRect/>
          </a:stretch>
        </p:blipFill>
        <p:spPr bwMode="auto">
          <a:xfrm>
            <a:off x="349878" y="1862923"/>
            <a:ext cx="8336922" cy="3699510"/>
          </a:xfrm>
          <a:prstGeom prst="rect">
            <a:avLst/>
          </a:prstGeom>
          <a:noFill/>
        </p:spPr>
      </p:pic>
      <p:sp>
        <p:nvSpPr>
          <p:cNvPr id="5" name="Rectangle 4"/>
          <p:cNvSpPr/>
          <p:nvPr/>
        </p:nvSpPr>
        <p:spPr>
          <a:xfrm>
            <a:off x="533400" y="6324600"/>
            <a:ext cx="8077200" cy="369332"/>
          </a:xfrm>
          <a:prstGeom prst="rect">
            <a:avLst/>
          </a:prstGeom>
        </p:spPr>
        <p:txBody>
          <a:bodyPr wrap="square">
            <a:spAutoFit/>
          </a:bodyPr>
          <a:lstStyle/>
          <a:p>
            <a:r>
              <a:rPr lang="es-MX" dirty="0">
                <a:hlinkClick r:id="rId3"/>
              </a:rPr>
              <a:t>http://www.edupunto.com/2013/02/sistemas-costeros-marinos.html</a:t>
            </a:r>
            <a:endParaRPr lang="es-MX" dirty="0"/>
          </a:p>
        </p:txBody>
      </p:sp>
      <p:sp>
        <p:nvSpPr>
          <p:cNvPr id="6" name="Slide Number Placeholder 5"/>
          <p:cNvSpPr>
            <a:spLocks noGrp="1"/>
          </p:cNvSpPr>
          <p:nvPr>
            <p:ph type="sldNum" sz="quarter" idx="12"/>
          </p:nvPr>
        </p:nvSpPr>
        <p:spPr/>
        <p:txBody>
          <a:bodyPr/>
          <a:lstStyle/>
          <a:p>
            <a:fld id="{8091817F-BEAE-44CF-87FD-DCF208F756F0}" type="slidenum">
              <a:rPr lang="en-US" smtClean="0"/>
              <a:pPr/>
              <a:t>16</a:t>
            </a:fld>
            <a:endParaRPr lang="en-US"/>
          </a:p>
        </p:txBody>
      </p:sp>
      <p:sp>
        <p:nvSpPr>
          <p:cNvPr id="7" name="Title 1"/>
          <p:cNvSpPr txBox="1">
            <a:spLocks/>
          </p:cNvSpPr>
          <p:nvPr/>
        </p:nvSpPr>
        <p:spPr>
          <a:xfrm>
            <a:off x="304800" y="703800"/>
            <a:ext cx="8229600" cy="990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a:t>Z</a:t>
            </a:r>
            <a:r>
              <a:rPr lang="es-MX" sz="2400" b="1" dirty="0"/>
              <a:t>ona donde la mezcla de agua de mar y agua de río produce </a:t>
            </a:r>
            <a:br>
              <a:rPr lang="es-MX" sz="2400" b="1" dirty="0"/>
            </a:br>
            <a:r>
              <a:rPr lang="es-MX" sz="2400" b="1" dirty="0"/>
              <a:t>agua salobre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228600" y="1219200"/>
            <a:ext cx="4093366" cy="5503740"/>
          </a:xfrm>
          <a:prstGeom prst="rect">
            <a:avLst/>
          </a:prstGeom>
          <a:noFill/>
          <a:ln w="9525">
            <a:noFill/>
            <a:miter lim="800000"/>
            <a:headEnd/>
            <a:tailEnd/>
          </a:ln>
        </p:spPr>
      </p:pic>
      <p:sp>
        <p:nvSpPr>
          <p:cNvPr id="6" name="Title 1"/>
          <p:cNvSpPr txBox="1">
            <a:spLocks/>
          </p:cNvSpPr>
          <p:nvPr/>
        </p:nvSpPr>
        <p:spPr>
          <a:xfrm>
            <a:off x="0" y="152400"/>
            <a:ext cx="91440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800" b="1" i="0" u="none" strike="noStrike" kern="1200" cap="none" spc="0" normalizeH="0" baseline="0" noProof="0" dirty="0">
                <a:ln>
                  <a:noFill/>
                </a:ln>
                <a:solidFill>
                  <a:schemeClr val="tx1"/>
                </a:solidFill>
                <a:effectLst/>
                <a:uLnTx/>
                <a:uFillTx/>
                <a:latin typeface="+mj-lt"/>
                <a:ea typeface="+mj-ea"/>
                <a:cs typeface="+mj-cs"/>
              </a:rPr>
              <a:t>¿Cuál era la extensión del estuario del Río Colorado?</a:t>
            </a:r>
            <a:r>
              <a:rPr kumimoji="0" lang="es-MX" sz="2800" b="1" i="0" u="none" strike="noStrike" kern="1200" cap="none" spc="0" normalizeH="0" noProof="0" dirty="0">
                <a:ln>
                  <a:noFill/>
                </a:ln>
                <a:solidFill>
                  <a:schemeClr val="tx1"/>
                </a:solidFill>
                <a:effectLst/>
                <a:uLnTx/>
                <a:uFillTx/>
                <a:latin typeface="+mj-lt"/>
                <a:ea typeface="+mj-ea"/>
                <a:cs typeface="+mj-cs"/>
              </a:rPr>
              <a:t>  ¿Incluía esta el </a:t>
            </a:r>
            <a:r>
              <a:rPr kumimoji="0" lang="es-MX" sz="2800" b="1" i="0" u="none" strike="noStrike" kern="1200" cap="none" spc="0" normalizeH="0" baseline="0" noProof="0" dirty="0">
                <a:ln>
                  <a:noFill/>
                </a:ln>
                <a:solidFill>
                  <a:schemeClr val="tx1"/>
                </a:solidFill>
                <a:effectLst/>
                <a:uLnTx/>
                <a:uFillTx/>
                <a:latin typeface="+mj-lt"/>
                <a:ea typeface="+mj-ea"/>
                <a:cs typeface="+mj-cs"/>
              </a:rPr>
              <a:t>hábitat de la vaquita?</a:t>
            </a:r>
          </a:p>
        </p:txBody>
      </p:sp>
      <p:sp>
        <p:nvSpPr>
          <p:cNvPr id="7" name="Title 1"/>
          <p:cNvSpPr txBox="1">
            <a:spLocks/>
          </p:cNvSpPr>
          <p:nvPr/>
        </p:nvSpPr>
        <p:spPr>
          <a:xfrm>
            <a:off x="4419600" y="1371600"/>
            <a:ext cx="411480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200" b="0" i="0" u="none" strike="noStrike" kern="1200" cap="none" spc="0" normalizeH="0" noProof="0" dirty="0">
                <a:ln>
                  <a:noFill/>
                </a:ln>
                <a:solidFill>
                  <a:schemeClr val="tx1"/>
                </a:solidFill>
                <a:effectLst/>
                <a:uLnTx/>
                <a:uFillTx/>
                <a:latin typeface="+mj-lt"/>
                <a:ea typeface="+mj-ea"/>
                <a:cs typeface="+mj-cs"/>
              </a:rPr>
              <a:t>La vegetación </a:t>
            </a:r>
            <a:r>
              <a:rPr kumimoji="0" lang="es-MX" sz="2200" b="0" i="0" u="none" strike="noStrike" kern="1200" cap="none" spc="0" normalizeH="0" noProof="0" dirty="0" err="1">
                <a:ln>
                  <a:noFill/>
                </a:ln>
                <a:solidFill>
                  <a:schemeClr val="tx1"/>
                </a:solidFill>
                <a:effectLst/>
                <a:uLnTx/>
                <a:uFillTx/>
                <a:latin typeface="+mj-lt"/>
                <a:ea typeface="+mj-ea"/>
                <a:cs typeface="+mj-cs"/>
              </a:rPr>
              <a:t>riparia</a:t>
            </a:r>
            <a:r>
              <a:rPr kumimoji="0" lang="es-MX" sz="2200" b="0" i="0" u="none" strike="noStrike" kern="1200" cap="none" spc="0" normalizeH="0" noProof="0" dirty="0">
                <a:ln>
                  <a:noFill/>
                </a:ln>
                <a:solidFill>
                  <a:schemeClr val="tx1"/>
                </a:solidFill>
                <a:effectLst/>
                <a:uLnTx/>
                <a:uFillTx/>
                <a:latin typeface="+mj-lt"/>
                <a:ea typeface="+mj-ea"/>
                <a:cs typeface="+mj-cs"/>
              </a:rPr>
              <a:t> del delta del Río Colorado indica que era el núcleo del estuario </a:t>
            </a:r>
            <a:endParaRPr kumimoji="0" lang="es-MX" sz="22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lide Number Placeholder 4"/>
          <p:cNvSpPr>
            <a:spLocks noGrp="1"/>
          </p:cNvSpPr>
          <p:nvPr>
            <p:ph type="sldNum" sz="quarter" idx="12"/>
          </p:nvPr>
        </p:nvSpPr>
        <p:spPr/>
        <p:txBody>
          <a:bodyPr/>
          <a:lstStyle/>
          <a:p>
            <a:fld id="{8091817F-BEAE-44CF-87FD-DCF208F756F0}" type="slidenum">
              <a:rPr lang="en-US" smtClean="0"/>
              <a:pPr/>
              <a:t>17</a:t>
            </a:fld>
            <a:endParaRPr lang="en-US"/>
          </a:p>
        </p:txBody>
      </p:sp>
      <p:sp>
        <p:nvSpPr>
          <p:cNvPr id="8" name="Rectangle 7"/>
          <p:cNvSpPr/>
          <p:nvPr/>
        </p:nvSpPr>
        <p:spPr>
          <a:xfrm>
            <a:off x="1295400" y="2971800"/>
            <a:ext cx="6096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0" name="Straight Arrow Connector 9"/>
          <p:cNvCxnSpPr/>
          <p:nvPr/>
        </p:nvCxnSpPr>
        <p:spPr>
          <a:xfrm flipH="1">
            <a:off x="1981200" y="2057400"/>
            <a:ext cx="2514600"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524000" y="3581400"/>
            <a:ext cx="6096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4648200" y="2819400"/>
            <a:ext cx="3962400" cy="1676400"/>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800" b="0" i="0" u="none" strike="noStrike" kern="1200" cap="none" spc="0" normalizeH="0" noProof="0" dirty="0">
                <a:ln>
                  <a:noFill/>
                </a:ln>
                <a:solidFill>
                  <a:schemeClr val="tx1"/>
                </a:solidFill>
                <a:effectLst/>
                <a:uLnTx/>
                <a:uFillTx/>
                <a:latin typeface="+mj-lt"/>
                <a:ea typeface="+mj-ea"/>
                <a:cs typeface="+mj-cs"/>
              </a:rPr>
              <a:t>La alta productividad del Alto Golfo indica que aún con el RC era un ambiente dominado por el océano</a:t>
            </a:r>
            <a:endParaRPr kumimoji="0" lang="es-MX" sz="28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21" name="Straight Arrow Connector 20"/>
          <p:cNvCxnSpPr/>
          <p:nvPr/>
        </p:nvCxnSpPr>
        <p:spPr>
          <a:xfrm flipH="1">
            <a:off x="1905000" y="3352800"/>
            <a:ext cx="2819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74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fontScale="90000"/>
          </a:bodyPr>
          <a:lstStyle/>
          <a:p>
            <a:r>
              <a:rPr lang="es-MX" sz="2800" b="1" dirty="0"/>
              <a:t>¿Cuál es el hábitat de la vaquita?</a:t>
            </a:r>
            <a:br>
              <a:rPr lang="es-MX" sz="2800" b="1" dirty="0"/>
            </a:br>
            <a:r>
              <a:rPr lang="es-MX" sz="2800" b="1" dirty="0"/>
              <a:t>Actualmente incluye el Alto Golfo y parte del Norte del Golfo</a:t>
            </a:r>
          </a:p>
        </p:txBody>
      </p:sp>
      <p:pic>
        <p:nvPicPr>
          <p:cNvPr id="83970" name="Picture 2"/>
          <p:cNvPicPr>
            <a:picLocks noChangeAspect="1" noChangeArrowheads="1"/>
          </p:cNvPicPr>
          <p:nvPr/>
        </p:nvPicPr>
        <p:blipFill>
          <a:blip r:embed="rId2" cstate="print"/>
          <a:srcRect/>
          <a:stretch>
            <a:fillRect/>
          </a:stretch>
        </p:blipFill>
        <p:spPr bwMode="auto">
          <a:xfrm>
            <a:off x="304800" y="1247775"/>
            <a:ext cx="4810425" cy="5457825"/>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5181600" y="5015450"/>
            <a:ext cx="3352800" cy="15377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091817F-BEAE-44CF-87FD-DCF208F756F0}" type="slidenum">
              <a:rPr lang="en-US" smtClean="0"/>
              <a:pPr/>
              <a:t>18</a:t>
            </a:fld>
            <a:endParaRPr lang="en-US"/>
          </a:p>
        </p:txBody>
      </p:sp>
      <p:cxnSp>
        <p:nvCxnSpPr>
          <p:cNvPr id="7" name="Straight Connector 6"/>
          <p:cNvCxnSpPr/>
          <p:nvPr/>
        </p:nvCxnSpPr>
        <p:spPr>
          <a:xfrm flipV="1">
            <a:off x="381000" y="2438400"/>
            <a:ext cx="2667000" cy="19812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2" descr="Image result for vaquita marina"/>
          <p:cNvPicPr>
            <a:picLocks noChangeAspect="1" noChangeArrowheads="1"/>
          </p:cNvPicPr>
          <p:nvPr/>
        </p:nvPicPr>
        <p:blipFill>
          <a:blip r:embed="rId4" cstate="print"/>
          <a:srcRect/>
          <a:stretch>
            <a:fillRect/>
          </a:stretch>
        </p:blipFill>
        <p:spPr bwMode="auto">
          <a:xfrm>
            <a:off x="2286000" y="5181600"/>
            <a:ext cx="803312" cy="381000"/>
          </a:xfrm>
          <a:prstGeom prst="rect">
            <a:avLst/>
          </a:prstGeom>
          <a:noFill/>
        </p:spPr>
      </p:pic>
    </p:spTree>
    <p:extLst>
      <p:ext uri="{BB962C8B-B14F-4D97-AF65-F5344CB8AC3E}">
        <p14:creationId xmlns:p14="http://schemas.microsoft.com/office/powerpoint/2010/main" val="776630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066800"/>
            <a:ext cx="8001000"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800" dirty="0" err="1"/>
              <a:t>Cientos</a:t>
            </a:r>
            <a:r>
              <a:rPr lang="en-US" sz="2800" dirty="0"/>
              <a:t> de </a:t>
            </a:r>
            <a:r>
              <a:rPr lang="en-US" sz="2800" dirty="0" err="1"/>
              <a:t>artículos</a:t>
            </a:r>
            <a:r>
              <a:rPr lang="en-US" sz="2800" dirty="0"/>
              <a:t> se </a:t>
            </a:r>
            <a:r>
              <a:rPr lang="en-US" sz="2800" dirty="0" err="1"/>
              <a:t>han</a:t>
            </a:r>
            <a:r>
              <a:rPr lang="en-US" sz="2800" dirty="0"/>
              <a:t> </a:t>
            </a:r>
            <a:r>
              <a:rPr lang="en-US" sz="2800" dirty="0" err="1"/>
              <a:t>publicado</a:t>
            </a:r>
            <a:r>
              <a:rPr lang="en-US" sz="2800" dirty="0"/>
              <a:t>  </a:t>
            </a:r>
            <a:r>
              <a:rPr lang="en-US" sz="2800" dirty="0" err="1"/>
              <a:t>sobre</a:t>
            </a:r>
            <a:r>
              <a:rPr lang="en-US" sz="2800" dirty="0"/>
              <a:t> la </a:t>
            </a:r>
            <a:r>
              <a:rPr lang="en-US" sz="2800" dirty="0" err="1"/>
              <a:t>oceanografía</a:t>
            </a:r>
            <a:r>
              <a:rPr lang="en-US" sz="2800" dirty="0"/>
              <a:t> del </a:t>
            </a:r>
            <a:r>
              <a:rPr lang="en-US" sz="2800" dirty="0" err="1"/>
              <a:t>Golfo</a:t>
            </a:r>
            <a:r>
              <a:rPr lang="en-US" sz="2800" dirty="0"/>
              <a:t> de California, y la </a:t>
            </a:r>
            <a:r>
              <a:rPr lang="en-US" sz="2800" dirty="0" err="1"/>
              <a:t>evidencia</a:t>
            </a:r>
            <a:r>
              <a:rPr lang="en-US" sz="2800" dirty="0"/>
              <a:t> </a:t>
            </a:r>
            <a:r>
              <a:rPr lang="en-US" sz="2800" dirty="0" err="1"/>
              <a:t>indica</a:t>
            </a:r>
            <a:r>
              <a:rPr lang="en-US" sz="2800" dirty="0"/>
              <a:t> </a:t>
            </a:r>
            <a:r>
              <a:rPr lang="en-US" sz="2800" dirty="0" err="1"/>
              <a:t>consistentemente</a:t>
            </a:r>
            <a:r>
              <a:rPr lang="en-US" sz="2800" dirty="0"/>
              <a:t> </a:t>
            </a:r>
            <a:r>
              <a:rPr lang="en-US" sz="2800" dirty="0" err="1"/>
              <a:t>que</a:t>
            </a:r>
            <a:r>
              <a:rPr lang="en-US" sz="2800" dirty="0"/>
              <a:t> la </a:t>
            </a:r>
            <a:r>
              <a:rPr lang="en-US" sz="2800" u="sng" dirty="0" err="1"/>
              <a:t>productividad</a:t>
            </a:r>
            <a:r>
              <a:rPr lang="en-US" sz="2800" u="sng" dirty="0"/>
              <a:t> </a:t>
            </a:r>
            <a:r>
              <a:rPr lang="en-US" sz="2800" u="sng" dirty="0" err="1"/>
              <a:t>primaria</a:t>
            </a:r>
            <a:r>
              <a:rPr lang="en-US" sz="2800" u="sng" dirty="0"/>
              <a:t> </a:t>
            </a:r>
            <a:r>
              <a:rPr lang="en-US" sz="2800" u="sng" dirty="0" err="1"/>
              <a:t>es</a:t>
            </a:r>
            <a:r>
              <a:rPr lang="en-US" sz="2800" u="sng" dirty="0"/>
              <a:t> </a:t>
            </a:r>
            <a:r>
              <a:rPr lang="en-US" sz="2800" u="sng" dirty="0" err="1"/>
              <a:t>alta</a:t>
            </a:r>
            <a:r>
              <a:rPr lang="en-US" sz="2800" u="sng" dirty="0"/>
              <a:t> y no </a:t>
            </a:r>
            <a:r>
              <a:rPr lang="en-US" sz="2800" u="sng" dirty="0" err="1"/>
              <a:t>fue</a:t>
            </a:r>
            <a:r>
              <a:rPr lang="en-US" sz="2800" u="sng" dirty="0"/>
              <a:t> </a:t>
            </a:r>
            <a:r>
              <a:rPr lang="en-US" sz="2800" u="sng" dirty="0" err="1"/>
              <a:t>afectada</a:t>
            </a:r>
            <a:r>
              <a:rPr lang="en-US" sz="2800" u="sng" dirty="0"/>
              <a:t> “</a:t>
            </a:r>
            <a:r>
              <a:rPr lang="en-US" sz="2800" u="sng" dirty="0" err="1"/>
              <a:t>significativamente</a:t>
            </a:r>
            <a:r>
              <a:rPr lang="en-US" sz="2800" u="sng" dirty="0"/>
              <a:t>” </a:t>
            </a:r>
            <a:r>
              <a:rPr lang="en-US" sz="2800" u="sng" dirty="0" err="1"/>
              <a:t>por</a:t>
            </a:r>
            <a:r>
              <a:rPr lang="en-US" sz="2800" u="sng" dirty="0"/>
              <a:t> </a:t>
            </a:r>
            <a:r>
              <a:rPr lang="en-US" sz="2800" u="sng" dirty="0" err="1"/>
              <a:t>cambios</a:t>
            </a:r>
            <a:r>
              <a:rPr lang="en-US" sz="2800" u="sng" dirty="0"/>
              <a:t> en el </a:t>
            </a:r>
            <a:r>
              <a:rPr lang="en-US" sz="2800" u="sng" dirty="0" err="1"/>
              <a:t>flujo</a:t>
            </a:r>
            <a:r>
              <a:rPr lang="en-US" sz="2800" u="sng" dirty="0"/>
              <a:t> del Río Colorado</a:t>
            </a:r>
            <a:r>
              <a:rPr lang="en-US" sz="2800" dirty="0"/>
              <a:t>…..</a:t>
            </a:r>
          </a:p>
        </p:txBody>
      </p:sp>
      <p:pic>
        <p:nvPicPr>
          <p:cNvPr id="1026" name="Picture 2"/>
          <p:cNvPicPr>
            <a:picLocks noChangeAspect="1" noChangeArrowheads="1"/>
          </p:cNvPicPr>
          <p:nvPr/>
        </p:nvPicPr>
        <p:blipFill>
          <a:blip r:embed="rId2" cstate="print"/>
          <a:srcRect/>
          <a:stretch>
            <a:fillRect/>
          </a:stretch>
        </p:blipFill>
        <p:spPr bwMode="auto">
          <a:xfrm>
            <a:off x="685800" y="3505200"/>
            <a:ext cx="8229600" cy="139522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209800" y="3352800"/>
            <a:ext cx="2857500" cy="314325"/>
          </a:xfrm>
          <a:prstGeom prst="rect">
            <a:avLst/>
          </a:prstGeom>
          <a:noFill/>
          <a:ln w="9525">
            <a:noFill/>
            <a:miter lim="800000"/>
            <a:headEnd/>
            <a:tailEnd/>
          </a:ln>
        </p:spPr>
      </p:pic>
      <p:sp>
        <p:nvSpPr>
          <p:cNvPr id="6" name="Title 1"/>
          <p:cNvSpPr>
            <a:spLocks noGrp="1"/>
          </p:cNvSpPr>
          <p:nvPr>
            <p:ph type="title"/>
          </p:nvPr>
        </p:nvSpPr>
        <p:spPr>
          <a:xfrm>
            <a:off x="304800" y="0"/>
            <a:ext cx="8229600" cy="1143000"/>
          </a:xfrm>
        </p:spPr>
        <p:txBody>
          <a:bodyPr>
            <a:normAutofit/>
          </a:bodyPr>
          <a:lstStyle/>
          <a:p>
            <a:r>
              <a:rPr lang="es-MX" sz="2800" b="1" dirty="0"/>
              <a:t>¿Se sabe algo del hábitat de la vaquita?</a:t>
            </a:r>
          </a:p>
        </p:txBody>
      </p:sp>
      <p:sp>
        <p:nvSpPr>
          <p:cNvPr id="7" name="TextBox 6"/>
          <p:cNvSpPr txBox="1"/>
          <p:nvPr/>
        </p:nvSpPr>
        <p:spPr>
          <a:xfrm>
            <a:off x="2286000" y="5334000"/>
            <a:ext cx="4572000" cy="400110"/>
          </a:xfrm>
          <a:prstGeom prst="rect">
            <a:avLst/>
          </a:prstGeom>
          <a:noFill/>
        </p:spPr>
        <p:txBody>
          <a:bodyPr wrap="square" rtlCol="0">
            <a:spAutoFit/>
          </a:bodyPr>
          <a:lstStyle/>
          <a:p>
            <a:pPr algn="ctr"/>
            <a:r>
              <a:rPr lang="es-MX" sz="2000" b="1" dirty="0"/>
              <a:t>¡El artículo contiene 365 referencias!</a:t>
            </a:r>
          </a:p>
        </p:txBody>
      </p:sp>
      <p:sp>
        <p:nvSpPr>
          <p:cNvPr id="8" name="Slide Number Placeholder 7"/>
          <p:cNvSpPr>
            <a:spLocks noGrp="1"/>
          </p:cNvSpPr>
          <p:nvPr>
            <p:ph type="sldNum" sz="quarter" idx="12"/>
          </p:nvPr>
        </p:nvSpPr>
        <p:spPr/>
        <p:txBody>
          <a:bodyPr/>
          <a:lstStyle/>
          <a:p>
            <a:fld id="{8091817F-BEAE-44CF-87FD-DCF208F756F0}" type="slidenum">
              <a:rPr lang="en-US" smtClean="0"/>
              <a:pPr/>
              <a:t>19</a:t>
            </a:fld>
            <a:endParaRPr lang="en-US" dirty="0"/>
          </a:p>
        </p:txBody>
      </p:sp>
    </p:spTree>
    <p:extLst>
      <p:ext uri="{BB962C8B-B14F-4D97-AF65-F5344CB8AC3E}">
        <p14:creationId xmlns:p14="http://schemas.microsoft.com/office/powerpoint/2010/main" val="3402334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600" b="1" dirty="0"/>
              <a:t>¿Por qué del tema?</a:t>
            </a:r>
          </a:p>
        </p:txBody>
      </p:sp>
      <p:pic>
        <p:nvPicPr>
          <p:cNvPr id="57346" name="Picture 2" descr="Image result for vaquita marina entre redes"/>
          <p:cNvPicPr>
            <a:picLocks noChangeAspect="1" noChangeArrowheads="1"/>
          </p:cNvPicPr>
          <p:nvPr/>
        </p:nvPicPr>
        <p:blipFill>
          <a:blip r:embed="rId2" cstate="print"/>
          <a:srcRect/>
          <a:stretch>
            <a:fillRect/>
          </a:stretch>
        </p:blipFill>
        <p:spPr bwMode="auto">
          <a:xfrm>
            <a:off x="1600200" y="1828800"/>
            <a:ext cx="6088380" cy="4572000"/>
          </a:xfrm>
          <a:prstGeom prst="rect">
            <a:avLst/>
          </a:prstGeom>
          <a:noFill/>
        </p:spPr>
      </p:pic>
      <p:sp>
        <p:nvSpPr>
          <p:cNvPr id="4" name="Slide Number Placeholder 3"/>
          <p:cNvSpPr>
            <a:spLocks noGrp="1"/>
          </p:cNvSpPr>
          <p:nvPr>
            <p:ph type="sldNum" sz="quarter" idx="12"/>
          </p:nvPr>
        </p:nvSpPr>
        <p:spPr/>
        <p:txBody>
          <a:bodyPr/>
          <a:lstStyle/>
          <a:p>
            <a:fld id="{8091817F-BEAE-44CF-87FD-DCF208F756F0}"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3236" y="152400"/>
            <a:ext cx="4093564" cy="2362200"/>
          </a:xfrm>
        </p:spPr>
        <p:txBody>
          <a:bodyPr>
            <a:normAutofit/>
          </a:bodyPr>
          <a:lstStyle/>
          <a:p>
            <a:r>
              <a:rPr lang="es-MX" sz="2800" b="1" dirty="0"/>
              <a:t>En ausencia del </a:t>
            </a:r>
            <a:br>
              <a:rPr lang="es-MX" sz="2800" b="1" dirty="0"/>
            </a:br>
            <a:r>
              <a:rPr lang="es-MX" sz="2800" b="1" dirty="0"/>
              <a:t>Río Colorado</a:t>
            </a:r>
            <a:br>
              <a:rPr lang="es-MX" sz="2800" b="1" dirty="0"/>
            </a:br>
            <a:r>
              <a:rPr lang="es-MX" sz="2800" b="1" dirty="0"/>
              <a:t>el AGC es altamente productivo todo el año</a:t>
            </a:r>
          </a:p>
        </p:txBody>
      </p:sp>
      <p:pic>
        <p:nvPicPr>
          <p:cNvPr id="62466" name="Picture 2"/>
          <p:cNvPicPr>
            <a:picLocks noChangeAspect="1" noChangeArrowheads="1"/>
          </p:cNvPicPr>
          <p:nvPr/>
        </p:nvPicPr>
        <p:blipFill>
          <a:blip r:embed="rId2" cstate="print"/>
          <a:srcRect/>
          <a:stretch>
            <a:fillRect/>
          </a:stretch>
        </p:blipFill>
        <p:spPr bwMode="auto">
          <a:xfrm>
            <a:off x="152400" y="152400"/>
            <a:ext cx="4114800" cy="6302375"/>
          </a:xfrm>
          <a:prstGeom prst="rect">
            <a:avLst/>
          </a:prstGeom>
          <a:noFill/>
          <a:ln w="9525">
            <a:noFill/>
            <a:miter lim="800000"/>
            <a:headEnd/>
            <a:tailEnd/>
          </a:ln>
          <a:effectLst/>
        </p:spPr>
      </p:pic>
      <p:pic>
        <p:nvPicPr>
          <p:cNvPr id="62467" name="Picture 3"/>
          <p:cNvPicPr>
            <a:picLocks noChangeAspect="1" noChangeArrowheads="1"/>
          </p:cNvPicPr>
          <p:nvPr/>
        </p:nvPicPr>
        <p:blipFill>
          <a:blip r:embed="rId3" cstate="print"/>
          <a:srcRect/>
          <a:stretch>
            <a:fillRect/>
          </a:stretch>
        </p:blipFill>
        <p:spPr bwMode="auto">
          <a:xfrm>
            <a:off x="4648200" y="4495800"/>
            <a:ext cx="4209877" cy="20859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091817F-BEAE-44CF-87FD-DCF208F756F0}" type="slidenum">
              <a:rPr lang="en-US" smtClean="0"/>
              <a:pPr/>
              <a:t>20</a:t>
            </a:fld>
            <a:endParaRPr lang="en-US"/>
          </a:p>
        </p:txBody>
      </p:sp>
      <p:sp>
        <p:nvSpPr>
          <p:cNvPr id="6" name="Title 1"/>
          <p:cNvSpPr txBox="1">
            <a:spLocks/>
          </p:cNvSpPr>
          <p:nvPr/>
        </p:nvSpPr>
        <p:spPr>
          <a:xfrm>
            <a:off x="4495800" y="2971800"/>
            <a:ext cx="4419600" cy="1371600"/>
          </a:xfrm>
          <a:prstGeom prst="rect">
            <a:avLst/>
          </a:prstGeom>
        </p:spPr>
        <p:txBody>
          <a:bodyPr vert="horz" lIns="91440" tIns="45720" rIns="91440" bIns="45720" rtlCol="0" anchor="ctr">
            <a:normAutofit fontScale="77500" lnSpcReduction="20000"/>
          </a:bodyPr>
          <a:lstStyle/>
          <a:p>
            <a:pPr lvl="0" algn="ctr">
              <a:spcBef>
                <a:spcPct val="0"/>
              </a:spcBef>
            </a:pPr>
            <a:r>
              <a:rPr kumimoji="0" lang="es-MX" sz="3600" b="0" i="0" u="none" strike="noStrike" kern="1200" cap="none" spc="0" normalizeH="0" baseline="0" noProof="0" dirty="0">
                <a:ln>
                  <a:noFill/>
                </a:ln>
                <a:solidFill>
                  <a:schemeClr val="tx1"/>
                </a:solidFill>
                <a:effectLst/>
                <a:uLnTx/>
                <a:uFillTx/>
                <a:latin typeface="+mj-lt"/>
                <a:ea typeface="+mj-ea"/>
                <a:cs typeface="+mj-cs"/>
              </a:rPr>
              <a:t>El color rojo </a:t>
            </a:r>
            <a:r>
              <a:rPr lang="es-MX" sz="3600" dirty="0">
                <a:latin typeface="+mj-lt"/>
                <a:ea typeface="+mj-ea"/>
                <a:cs typeface="+mj-cs"/>
              </a:rPr>
              <a:t>visto desde satélites </a:t>
            </a:r>
            <a:r>
              <a:rPr kumimoji="0" lang="es-MX" sz="3600" b="0" i="0" u="none" strike="noStrike" kern="1200" cap="none" spc="0" normalizeH="0" baseline="0" noProof="0" dirty="0">
                <a:ln>
                  <a:noFill/>
                </a:ln>
                <a:solidFill>
                  <a:schemeClr val="tx1"/>
                </a:solidFill>
                <a:effectLst/>
                <a:uLnTx/>
                <a:uFillTx/>
                <a:latin typeface="+mj-lt"/>
                <a:ea typeface="+mj-ea"/>
                <a:cs typeface="+mj-cs"/>
              </a:rPr>
              <a:t>indica alta clorofila en verano</a:t>
            </a:r>
            <a:r>
              <a:rPr kumimoji="0" lang="es-MX" sz="3600" b="0" i="0" u="none" strike="noStrike" kern="1200" cap="none" spc="0" normalizeH="0" noProof="0" dirty="0">
                <a:ln>
                  <a:noFill/>
                </a:ln>
                <a:solidFill>
                  <a:schemeClr val="tx1"/>
                </a:solidFill>
                <a:effectLst/>
                <a:uLnTx/>
                <a:uFillTx/>
                <a:latin typeface="+mj-lt"/>
                <a:ea typeface="+mj-ea"/>
                <a:cs typeface="+mj-cs"/>
              </a:rPr>
              <a:t> e invierno</a:t>
            </a:r>
            <a:endParaRPr kumimoji="0" lang="es-MX" sz="36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8" name="Straight Arrow Connector 7"/>
          <p:cNvCxnSpPr/>
          <p:nvPr/>
        </p:nvCxnSpPr>
        <p:spPr>
          <a:xfrm flipH="1" flipV="1">
            <a:off x="762000" y="457200"/>
            <a:ext cx="4191000" cy="2743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2743200" y="533400"/>
            <a:ext cx="304800" cy="1447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43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257375" y="1293672"/>
            <a:ext cx="8199388" cy="4192728"/>
          </a:xfrm>
          <a:prstGeom prst="rect">
            <a:avLst/>
          </a:prstGeom>
          <a:noFill/>
          <a:ln w="9525">
            <a:noFill/>
            <a:miter lim="800000"/>
            <a:headEnd/>
            <a:tailEnd/>
          </a:ln>
        </p:spPr>
      </p:pic>
      <p:sp>
        <p:nvSpPr>
          <p:cNvPr id="7" name="Title 1"/>
          <p:cNvSpPr txBox="1">
            <a:spLocks/>
          </p:cNvSpPr>
          <p:nvPr/>
        </p:nvSpPr>
        <p:spPr>
          <a:xfrm>
            <a:off x="457200" y="152400"/>
            <a:ext cx="8229600" cy="7159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a:ln>
                  <a:noFill/>
                </a:ln>
                <a:solidFill>
                  <a:schemeClr val="tx1"/>
                </a:solidFill>
                <a:effectLst/>
                <a:uLnTx/>
                <a:uFillTx/>
                <a:latin typeface="+mj-lt"/>
                <a:ea typeface="+mj-ea"/>
                <a:cs typeface="+mj-cs"/>
              </a:rPr>
              <a:t>Eso se sabe desde hace más</a:t>
            </a:r>
            <a:r>
              <a:rPr kumimoji="0" lang="es-MX" sz="3600" b="1" i="0" u="none" strike="noStrike" kern="1200" cap="none" spc="0" normalizeH="0" noProof="0" dirty="0">
                <a:ln>
                  <a:noFill/>
                </a:ln>
                <a:solidFill>
                  <a:schemeClr val="tx1"/>
                </a:solidFill>
                <a:effectLst/>
                <a:uLnTx/>
                <a:uFillTx/>
                <a:latin typeface="+mj-lt"/>
                <a:ea typeface="+mj-ea"/>
                <a:cs typeface="+mj-cs"/>
              </a:rPr>
              <a:t> de 70 años…</a:t>
            </a:r>
            <a:endParaRPr kumimoji="0" lang="es-MX"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4953000" y="6172200"/>
            <a:ext cx="3276600" cy="381000"/>
          </a:xfrm>
          <a:prstGeom prst="rect">
            <a:avLst/>
          </a:prstGeom>
          <a:noFill/>
        </p:spPr>
        <p:txBody>
          <a:bodyPr wrap="square" rtlCol="0">
            <a:spAutoFit/>
          </a:bodyPr>
          <a:lstStyle/>
          <a:p>
            <a:r>
              <a:rPr lang="es-MX" dirty="0"/>
              <a:t>Tomada de Brusca et al. 2017</a:t>
            </a:r>
          </a:p>
        </p:txBody>
      </p:sp>
      <p:cxnSp>
        <p:nvCxnSpPr>
          <p:cNvPr id="10" name="Straight Connector 9"/>
          <p:cNvCxnSpPr/>
          <p:nvPr/>
        </p:nvCxnSpPr>
        <p:spPr>
          <a:xfrm>
            <a:off x="914400" y="3733800"/>
            <a:ext cx="662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15000" y="34290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8091817F-BEAE-44CF-87FD-DCF208F756F0}"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81000" y="381000"/>
            <a:ext cx="8229600" cy="7159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a:ln>
                  <a:noFill/>
                </a:ln>
                <a:solidFill>
                  <a:schemeClr val="tx1"/>
                </a:solidFill>
                <a:effectLst/>
                <a:uLnTx/>
                <a:uFillTx/>
                <a:latin typeface="+mj-lt"/>
                <a:ea typeface="+mj-ea"/>
                <a:cs typeface="+mj-cs"/>
              </a:rPr>
              <a:t>Eso se sabe ¡desde hace más</a:t>
            </a:r>
            <a:r>
              <a:rPr kumimoji="0" lang="es-MX" sz="3600" b="1" i="0" u="none" strike="noStrike" kern="1200" cap="none" spc="0" normalizeH="0" noProof="0" dirty="0">
                <a:ln>
                  <a:noFill/>
                </a:ln>
                <a:solidFill>
                  <a:schemeClr val="tx1"/>
                </a:solidFill>
                <a:effectLst/>
                <a:uLnTx/>
                <a:uFillTx/>
                <a:latin typeface="+mj-lt"/>
                <a:ea typeface="+mj-ea"/>
                <a:cs typeface="+mj-cs"/>
              </a:rPr>
              <a:t> de 70 años!</a:t>
            </a:r>
            <a:endParaRPr kumimoji="0" lang="es-MX"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8"/>
          <p:cNvSpPr>
            <a:spLocks noGrp="1"/>
          </p:cNvSpPr>
          <p:nvPr>
            <p:ph type="sldNum" sz="quarter" idx="12"/>
          </p:nvPr>
        </p:nvSpPr>
        <p:spPr/>
        <p:txBody>
          <a:bodyPr/>
          <a:lstStyle/>
          <a:p>
            <a:fld id="{8091817F-BEAE-44CF-87FD-DCF208F756F0}" type="slidenum">
              <a:rPr lang="en-US" smtClean="0"/>
              <a:pPr/>
              <a:t>22</a:t>
            </a:fld>
            <a:endParaRPr lang="en-US" dirty="0"/>
          </a:p>
        </p:txBody>
      </p:sp>
      <p:sp>
        <p:nvSpPr>
          <p:cNvPr id="16" name="TextBox 15"/>
          <p:cNvSpPr txBox="1"/>
          <p:nvPr/>
        </p:nvSpPr>
        <p:spPr>
          <a:xfrm>
            <a:off x="4876800" y="1295400"/>
            <a:ext cx="3657600" cy="3046988"/>
          </a:xfrm>
          <a:prstGeom prst="rect">
            <a:avLst/>
          </a:prstGeom>
          <a:noFill/>
        </p:spPr>
        <p:txBody>
          <a:bodyPr wrap="square" rtlCol="0">
            <a:spAutoFit/>
          </a:bodyPr>
          <a:lstStyle/>
          <a:p>
            <a:pPr algn="just"/>
            <a:r>
              <a:rPr lang="es-ES" sz="2400" dirty="0"/>
              <a:t>… la convección en la cuenca interior puede explicar por completo la [alta] fertilidad del Golfo SIN CONSIDERAR EL EFECTO DEL RÍO COLORADO QUE VIERTE SUS AGUAS EN LA CABEZA DEL GOLFO </a:t>
            </a:r>
            <a:endParaRPr lang="es-MX" sz="2400" dirty="0"/>
          </a:p>
        </p:txBody>
      </p:sp>
      <p:pic>
        <p:nvPicPr>
          <p:cNvPr id="111617" name="Picture 1"/>
          <p:cNvPicPr>
            <a:picLocks noChangeAspect="1" noChangeArrowheads="1"/>
          </p:cNvPicPr>
          <p:nvPr/>
        </p:nvPicPr>
        <p:blipFill>
          <a:blip r:embed="rId2" cstate="print"/>
          <a:srcRect/>
          <a:stretch>
            <a:fillRect/>
          </a:stretch>
        </p:blipFill>
        <p:spPr bwMode="auto">
          <a:xfrm>
            <a:off x="685800" y="4876800"/>
            <a:ext cx="7124700" cy="1428750"/>
          </a:xfrm>
          <a:prstGeom prst="rect">
            <a:avLst/>
          </a:prstGeom>
          <a:noFill/>
          <a:ln w="9525">
            <a:noFill/>
            <a:miter lim="800000"/>
            <a:headEnd/>
            <a:tailEnd/>
          </a:ln>
        </p:spPr>
      </p:pic>
      <p:pic>
        <p:nvPicPr>
          <p:cNvPr id="111618" name="Picture 2"/>
          <p:cNvPicPr>
            <a:picLocks noChangeAspect="1" noChangeArrowheads="1"/>
          </p:cNvPicPr>
          <p:nvPr/>
        </p:nvPicPr>
        <p:blipFill>
          <a:blip r:embed="rId3" cstate="print"/>
          <a:srcRect/>
          <a:stretch>
            <a:fillRect/>
          </a:stretch>
        </p:blipFill>
        <p:spPr bwMode="auto">
          <a:xfrm>
            <a:off x="685800" y="1524000"/>
            <a:ext cx="3842377" cy="2362200"/>
          </a:xfrm>
          <a:prstGeom prst="rect">
            <a:avLst/>
          </a:prstGeom>
          <a:noFill/>
          <a:ln w="9525">
            <a:noFill/>
            <a:miter lim="800000"/>
            <a:headEnd/>
            <a:tailEnd/>
          </a:ln>
        </p:spPr>
      </p:pic>
      <p:cxnSp>
        <p:nvCxnSpPr>
          <p:cNvPr id="13" name="Straight Connector 12"/>
          <p:cNvCxnSpPr/>
          <p:nvPr/>
        </p:nvCxnSpPr>
        <p:spPr>
          <a:xfrm>
            <a:off x="762000" y="5562600"/>
            <a:ext cx="7010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38800" y="5334000"/>
            <a:ext cx="213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2000" y="5867400"/>
            <a:ext cx="7010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62000" y="6096000"/>
            <a:ext cx="7010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2000" y="6324600"/>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43200" y="6096000"/>
            <a:ext cx="510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52027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380999" y="1524000"/>
            <a:ext cx="8792865" cy="2590800"/>
          </a:xfrm>
          <a:prstGeom prst="rect">
            <a:avLst/>
          </a:prstGeom>
          <a:noFill/>
          <a:ln w="9525">
            <a:noFill/>
            <a:miter lim="800000"/>
            <a:headEnd/>
            <a:tailEnd/>
          </a:ln>
        </p:spPr>
      </p:pic>
      <p:sp>
        <p:nvSpPr>
          <p:cNvPr id="6" name="TextBox 5"/>
          <p:cNvSpPr txBox="1"/>
          <p:nvPr/>
        </p:nvSpPr>
        <p:spPr>
          <a:xfrm>
            <a:off x="914400" y="4616516"/>
            <a:ext cx="7391400" cy="1938992"/>
          </a:xfrm>
          <a:prstGeom prst="rect">
            <a:avLst/>
          </a:prstGeom>
          <a:noFill/>
        </p:spPr>
        <p:txBody>
          <a:bodyPr wrap="square" rtlCol="0">
            <a:spAutoFit/>
          </a:bodyPr>
          <a:lstStyle/>
          <a:p>
            <a:pPr algn="ctr"/>
            <a:r>
              <a:rPr lang="es-MX" sz="2400" b="1" dirty="0"/>
              <a:t>Tasa de producción en el AGC = 1 a 4 g C / m</a:t>
            </a:r>
            <a:r>
              <a:rPr lang="es-MX" sz="2400" b="1" baseline="30000" dirty="0"/>
              <a:t>2</a:t>
            </a:r>
            <a:r>
              <a:rPr lang="es-MX" sz="2400" b="1" dirty="0"/>
              <a:t> / d</a:t>
            </a:r>
          </a:p>
          <a:p>
            <a:pPr algn="ctr"/>
            <a:endParaRPr lang="es-MX" sz="2400" dirty="0"/>
          </a:p>
          <a:p>
            <a:pPr algn="ctr"/>
            <a:r>
              <a:rPr lang="es-MX" sz="2400" dirty="0"/>
              <a:t>(equivale a 80-300 </a:t>
            </a:r>
            <a:r>
              <a:rPr lang="es-MX" sz="2400" dirty="0" err="1"/>
              <a:t>mmol</a:t>
            </a:r>
            <a:r>
              <a:rPr lang="es-MX" sz="2400" dirty="0"/>
              <a:t> C / m</a:t>
            </a:r>
            <a:r>
              <a:rPr lang="es-MX" sz="2400" baseline="30000" dirty="0"/>
              <a:t>2</a:t>
            </a:r>
            <a:r>
              <a:rPr lang="es-MX" sz="2400" dirty="0"/>
              <a:t> / d)</a:t>
            </a:r>
          </a:p>
          <a:p>
            <a:pPr algn="ctr"/>
            <a:endParaRPr lang="es-MX" sz="2400" dirty="0"/>
          </a:p>
          <a:p>
            <a:pPr algn="ctr"/>
            <a:r>
              <a:rPr lang="es-MX" sz="2400" dirty="0"/>
              <a:t>(eso requiere nitrógeno = 12-50 </a:t>
            </a:r>
            <a:r>
              <a:rPr lang="es-MX" sz="2400" dirty="0" err="1"/>
              <a:t>mmol</a:t>
            </a:r>
            <a:r>
              <a:rPr lang="es-MX" sz="2400" dirty="0"/>
              <a:t> N / m</a:t>
            </a:r>
            <a:r>
              <a:rPr lang="es-MX" sz="2400" baseline="30000" dirty="0"/>
              <a:t>2</a:t>
            </a:r>
            <a:r>
              <a:rPr lang="es-MX" sz="2400" dirty="0"/>
              <a:t> / d) </a:t>
            </a:r>
          </a:p>
        </p:txBody>
      </p:sp>
      <p:sp>
        <p:nvSpPr>
          <p:cNvPr id="7" name="Title 1"/>
          <p:cNvSpPr txBox="1">
            <a:spLocks/>
          </p:cNvSpPr>
          <p:nvPr/>
        </p:nvSpPr>
        <p:spPr>
          <a:xfrm>
            <a:off x="381000" y="323811"/>
            <a:ext cx="8229600" cy="7159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2800" b="1" dirty="0">
                <a:latin typeface="+mj-lt"/>
                <a:ea typeface="+mj-ea"/>
                <a:cs typeface="+mj-cs"/>
              </a:rPr>
              <a:t>La alta productividad requiere </a:t>
            </a:r>
          </a:p>
          <a:p>
            <a:pPr marL="0" marR="0" lvl="0" indent="0" algn="ctr" defTabSz="914400" rtl="0" eaLnBrk="1" fontAlgn="auto" latinLnBrk="0" hangingPunct="1">
              <a:lnSpc>
                <a:spcPct val="100000"/>
              </a:lnSpc>
              <a:spcBef>
                <a:spcPct val="0"/>
              </a:spcBef>
              <a:spcAft>
                <a:spcPts val="0"/>
              </a:spcAft>
              <a:buClrTx/>
              <a:buSzTx/>
              <a:buFontTx/>
              <a:buNone/>
              <a:tabLst/>
              <a:defRPr/>
            </a:pPr>
            <a:r>
              <a:rPr lang="es-MX" sz="2800" b="1" dirty="0">
                <a:latin typeface="+mj-lt"/>
                <a:ea typeface="+mj-ea"/>
                <a:cs typeface="+mj-cs"/>
              </a:rPr>
              <a:t>alto aporte de nutrientes</a:t>
            </a:r>
            <a:endParaRPr kumimoji="0" lang="es-MX"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Slide Number Placeholder 4"/>
          <p:cNvSpPr>
            <a:spLocks noGrp="1"/>
          </p:cNvSpPr>
          <p:nvPr>
            <p:ph type="sldNum" sz="quarter" idx="12"/>
          </p:nvPr>
        </p:nvSpPr>
        <p:spPr/>
        <p:txBody>
          <a:bodyPr/>
          <a:lstStyle/>
          <a:p>
            <a:fld id="{8091817F-BEAE-44CF-87FD-DCF208F756F0}"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175567" y="1676400"/>
            <a:ext cx="8792866" cy="2590800"/>
          </a:xfrm>
          <a:prstGeom prst="rect">
            <a:avLst/>
          </a:prstGeom>
          <a:noFill/>
          <a:ln w="9525">
            <a:noFill/>
            <a:miter lim="800000"/>
            <a:headEnd/>
            <a:tailEnd/>
          </a:ln>
        </p:spPr>
      </p:pic>
      <p:sp>
        <p:nvSpPr>
          <p:cNvPr id="7" name="Title 1"/>
          <p:cNvSpPr txBox="1">
            <a:spLocks/>
          </p:cNvSpPr>
          <p:nvPr/>
        </p:nvSpPr>
        <p:spPr>
          <a:xfrm>
            <a:off x="457200" y="304800"/>
            <a:ext cx="8229600" cy="1219200"/>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3600" b="1" dirty="0">
                <a:latin typeface="+mj-lt"/>
                <a:ea typeface="+mj-ea"/>
                <a:cs typeface="+mj-cs"/>
              </a:rPr>
              <a:t>La alta productividad requiere un alto aporte de nutrientes..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s-MX" sz="3600" b="1"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s-MX" sz="3600" b="1" dirty="0">
                <a:latin typeface="+mj-lt"/>
                <a:ea typeface="+mj-ea"/>
                <a:cs typeface="+mj-cs"/>
              </a:rPr>
              <a:t>notar el título de este artículo…..</a:t>
            </a:r>
            <a:endParaRPr kumimoji="0" lang="es-MX"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Slide Number Placeholder 4"/>
          <p:cNvSpPr>
            <a:spLocks noGrp="1"/>
          </p:cNvSpPr>
          <p:nvPr>
            <p:ph type="sldNum" sz="quarter" idx="12"/>
          </p:nvPr>
        </p:nvSpPr>
        <p:spPr/>
        <p:txBody>
          <a:bodyPr/>
          <a:lstStyle/>
          <a:p>
            <a:fld id="{8091817F-BEAE-44CF-87FD-DCF208F756F0}" type="slidenum">
              <a:rPr lang="en-US" smtClean="0"/>
              <a:pPr/>
              <a:t>24</a:t>
            </a:fld>
            <a:endParaRPr lang="en-US"/>
          </a:p>
        </p:txBody>
      </p:sp>
      <p:sp>
        <p:nvSpPr>
          <p:cNvPr id="8" name="Rectangle 7"/>
          <p:cNvSpPr/>
          <p:nvPr/>
        </p:nvSpPr>
        <p:spPr>
          <a:xfrm>
            <a:off x="175567" y="2971800"/>
            <a:ext cx="7239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extBox 5"/>
          <p:cNvSpPr txBox="1"/>
          <p:nvPr/>
        </p:nvSpPr>
        <p:spPr>
          <a:xfrm>
            <a:off x="685800" y="4777254"/>
            <a:ext cx="7391400" cy="1938992"/>
          </a:xfrm>
          <a:prstGeom prst="rect">
            <a:avLst/>
          </a:prstGeom>
          <a:noFill/>
        </p:spPr>
        <p:txBody>
          <a:bodyPr wrap="square" rtlCol="0">
            <a:spAutoFit/>
          </a:bodyPr>
          <a:lstStyle/>
          <a:p>
            <a:pPr algn="ctr"/>
            <a:r>
              <a:rPr lang="es-MX" sz="2400" b="1" dirty="0"/>
              <a:t>Tasa de producción en el AGC = 1 a 4 g C / m</a:t>
            </a:r>
            <a:r>
              <a:rPr lang="es-MX" sz="2400" b="1" baseline="30000" dirty="0"/>
              <a:t>2</a:t>
            </a:r>
            <a:r>
              <a:rPr lang="es-MX" sz="2400" b="1" dirty="0"/>
              <a:t> / d</a:t>
            </a:r>
          </a:p>
          <a:p>
            <a:pPr algn="ctr"/>
            <a:endParaRPr lang="es-MX" sz="2400" dirty="0"/>
          </a:p>
          <a:p>
            <a:pPr algn="ctr"/>
            <a:r>
              <a:rPr lang="es-MX" sz="2400" dirty="0"/>
              <a:t>(equivale a 80-300 </a:t>
            </a:r>
            <a:r>
              <a:rPr lang="es-MX" sz="2400" dirty="0" err="1"/>
              <a:t>mmol</a:t>
            </a:r>
            <a:r>
              <a:rPr lang="es-MX" sz="2400" dirty="0"/>
              <a:t> C / m</a:t>
            </a:r>
            <a:r>
              <a:rPr lang="es-MX" sz="2400" baseline="30000" dirty="0"/>
              <a:t>2</a:t>
            </a:r>
            <a:r>
              <a:rPr lang="es-MX" sz="2400" dirty="0"/>
              <a:t> / d)</a:t>
            </a:r>
          </a:p>
          <a:p>
            <a:pPr algn="ctr"/>
            <a:endParaRPr lang="es-MX" sz="2400" dirty="0"/>
          </a:p>
          <a:p>
            <a:pPr algn="ctr"/>
            <a:r>
              <a:rPr lang="es-MX" sz="2400" dirty="0"/>
              <a:t>(eso requiere nitrógeno = 12-50 </a:t>
            </a:r>
            <a:r>
              <a:rPr lang="es-MX" sz="2400" dirty="0" err="1"/>
              <a:t>mmol</a:t>
            </a:r>
            <a:r>
              <a:rPr lang="es-MX" sz="2400" dirty="0"/>
              <a:t> N / m</a:t>
            </a:r>
            <a:r>
              <a:rPr lang="es-MX" sz="2400" baseline="30000" dirty="0"/>
              <a:t>2</a:t>
            </a:r>
            <a:r>
              <a:rPr lang="es-MX" sz="2400" dirty="0"/>
              <a:t> / d) </a:t>
            </a:r>
          </a:p>
        </p:txBody>
      </p:sp>
    </p:spTree>
    <p:extLst>
      <p:ext uri="{BB962C8B-B14F-4D97-AF65-F5344CB8AC3E}">
        <p14:creationId xmlns:p14="http://schemas.microsoft.com/office/powerpoint/2010/main" val="2455083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ictor Camacho\Desktop\ALTO_GOLFO_Y_VAQUITA\VAQUITA_1997\Datos_&amp;_Figuras_ODV_Vaquita97\Vaquita 97\Reporte Vaquita 1997\Imagenes\Area de Estudio.jpg"/>
          <p:cNvPicPr>
            <a:picLocks noChangeAspect="1" noChangeArrowheads="1"/>
          </p:cNvPicPr>
          <p:nvPr/>
        </p:nvPicPr>
        <p:blipFill>
          <a:blip r:embed="rId2" cstate="print"/>
          <a:srcRect/>
          <a:stretch>
            <a:fillRect/>
          </a:stretch>
        </p:blipFill>
        <p:spPr bwMode="auto">
          <a:xfrm>
            <a:off x="152400" y="1223097"/>
            <a:ext cx="3429000" cy="2663103"/>
          </a:xfrm>
          <a:prstGeom prst="rect">
            <a:avLst/>
          </a:prstGeom>
          <a:noFill/>
        </p:spPr>
      </p:pic>
      <p:pic>
        <p:nvPicPr>
          <p:cNvPr id="4101" name="Picture 5" descr="C:\Users\Victor Camacho\Desktop\ALTO_GOLFO_Y_VAQUITA\VAQUITA_1997\Datos_&amp;_Figuras_ODV_Vaquita97\Vaquita 97\Reporte Vaquita 1997\Imagenes\PErfiles Totales\Clorofila.jpg"/>
          <p:cNvPicPr>
            <a:picLocks noChangeAspect="1" noChangeArrowheads="1"/>
          </p:cNvPicPr>
          <p:nvPr/>
        </p:nvPicPr>
        <p:blipFill>
          <a:blip r:embed="rId3" cstate="print"/>
          <a:srcRect/>
          <a:stretch>
            <a:fillRect/>
          </a:stretch>
        </p:blipFill>
        <p:spPr bwMode="auto">
          <a:xfrm>
            <a:off x="6400801" y="1371600"/>
            <a:ext cx="2187302" cy="2438400"/>
          </a:xfrm>
          <a:prstGeom prst="rect">
            <a:avLst/>
          </a:prstGeom>
          <a:noFill/>
        </p:spPr>
      </p:pic>
      <p:pic>
        <p:nvPicPr>
          <p:cNvPr id="4102" name="Picture 6" descr="C:\Users\Victor Camacho\Desktop\ALTO_GOLFO_Y_VAQUITA\VAQUITA_1997\Datos_&amp;_Figuras_ODV_Vaquita97\Vaquita 97\Reporte Vaquita 1997\Imagenes\PErfiles Totales\Fosfato.jpg"/>
          <p:cNvPicPr>
            <a:picLocks noChangeAspect="1" noChangeArrowheads="1"/>
          </p:cNvPicPr>
          <p:nvPr/>
        </p:nvPicPr>
        <p:blipFill>
          <a:blip r:embed="rId4" cstate="print"/>
          <a:srcRect/>
          <a:stretch>
            <a:fillRect/>
          </a:stretch>
        </p:blipFill>
        <p:spPr bwMode="auto">
          <a:xfrm>
            <a:off x="670817" y="3886200"/>
            <a:ext cx="2538257" cy="2819400"/>
          </a:xfrm>
          <a:prstGeom prst="rect">
            <a:avLst/>
          </a:prstGeom>
          <a:noFill/>
        </p:spPr>
      </p:pic>
      <p:pic>
        <p:nvPicPr>
          <p:cNvPr id="4104" name="Picture 8" descr="C:\Users\Victor Camacho\Desktop\ALTO_GOLFO_Y_VAQUITA\VAQUITA_1997\Datos_&amp;_Figuras_ODV_Vaquita97\Vaquita 97\Reporte Vaquita 1997\Imagenes\PErfiles Totales\Silicato.jpg"/>
          <p:cNvPicPr>
            <a:picLocks noChangeAspect="1" noChangeArrowheads="1"/>
          </p:cNvPicPr>
          <p:nvPr/>
        </p:nvPicPr>
        <p:blipFill>
          <a:blip r:embed="rId5" cstate="print"/>
          <a:srcRect/>
          <a:stretch>
            <a:fillRect/>
          </a:stretch>
        </p:blipFill>
        <p:spPr bwMode="auto">
          <a:xfrm>
            <a:off x="3581400" y="3962400"/>
            <a:ext cx="2391817" cy="2649232"/>
          </a:xfrm>
          <a:prstGeom prst="rect">
            <a:avLst/>
          </a:prstGeom>
          <a:noFill/>
        </p:spPr>
      </p:pic>
      <p:pic>
        <p:nvPicPr>
          <p:cNvPr id="7" name="Picture 2" descr="C:\Users\Victor Camacho\Desktop\ALTO_GOLFO_Y_VAQUITA\VAQUITA_1997\Datos_&amp;_Figuras_ODV_Vaquita97\Vaquita 97\Reporte Vaquita 1997\Imagenes\PErfiles Totales\Temperatura.jpg"/>
          <p:cNvPicPr>
            <a:picLocks noChangeAspect="1" noChangeArrowheads="1"/>
          </p:cNvPicPr>
          <p:nvPr/>
        </p:nvPicPr>
        <p:blipFill>
          <a:blip r:embed="rId6" cstate="print"/>
          <a:srcRect/>
          <a:stretch>
            <a:fillRect/>
          </a:stretch>
        </p:blipFill>
        <p:spPr bwMode="auto">
          <a:xfrm>
            <a:off x="3886200" y="1371600"/>
            <a:ext cx="2198801" cy="2438400"/>
          </a:xfrm>
          <a:prstGeom prst="rect">
            <a:avLst/>
          </a:prstGeom>
          <a:noFill/>
        </p:spPr>
      </p:pic>
      <p:pic>
        <p:nvPicPr>
          <p:cNvPr id="8" name="Picture 7" descr="C:\Users\Victor Camacho\Desktop\ALTO_GOLFO_Y_VAQUITA\VAQUITA_1997\Datos_&amp;_Figuras_ODV_Vaquita97\Vaquita 97\Reporte Vaquita 1997\Imagenes\PErfiles Totales\Nitrato.jpg"/>
          <p:cNvPicPr>
            <a:picLocks noChangeAspect="1" noChangeArrowheads="1"/>
          </p:cNvPicPr>
          <p:nvPr/>
        </p:nvPicPr>
        <p:blipFill>
          <a:blip r:embed="rId7" cstate="print"/>
          <a:srcRect/>
          <a:stretch>
            <a:fillRect/>
          </a:stretch>
        </p:blipFill>
        <p:spPr bwMode="auto">
          <a:xfrm>
            <a:off x="6400800" y="4030467"/>
            <a:ext cx="2362200" cy="2614310"/>
          </a:xfrm>
          <a:prstGeom prst="rect">
            <a:avLst/>
          </a:prstGeom>
          <a:noFill/>
        </p:spPr>
      </p:pic>
      <p:sp>
        <p:nvSpPr>
          <p:cNvPr id="9" name="1 Título"/>
          <p:cNvSpPr>
            <a:spLocks noGrp="1"/>
          </p:cNvSpPr>
          <p:nvPr>
            <p:ph type="title"/>
          </p:nvPr>
        </p:nvSpPr>
        <p:spPr>
          <a:xfrm>
            <a:off x="500034" y="0"/>
            <a:ext cx="8229600" cy="609600"/>
          </a:xfrm>
        </p:spPr>
        <p:txBody>
          <a:bodyPr>
            <a:normAutofit fontScale="90000"/>
          </a:bodyPr>
          <a:lstStyle/>
          <a:p>
            <a:r>
              <a:rPr lang="es-ES" sz="3600" b="1" dirty="0"/>
              <a:t>1er crucero abundancia vaquita 1997- CIRVA</a:t>
            </a:r>
            <a:endParaRPr lang="es-MX" sz="3600" b="1" dirty="0"/>
          </a:p>
        </p:txBody>
      </p:sp>
      <p:sp>
        <p:nvSpPr>
          <p:cNvPr id="10" name="Title 1"/>
          <p:cNvSpPr txBox="1">
            <a:spLocks/>
          </p:cNvSpPr>
          <p:nvPr/>
        </p:nvSpPr>
        <p:spPr>
          <a:xfrm>
            <a:off x="457200" y="533400"/>
            <a:ext cx="8229600" cy="63976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800" b="1" i="0" u="none" strike="noStrike" kern="1200" cap="none" spc="0" normalizeH="0" baseline="0" noProof="0" dirty="0">
                <a:ln>
                  <a:noFill/>
                </a:ln>
                <a:solidFill>
                  <a:schemeClr val="tx1"/>
                </a:solidFill>
                <a:effectLst/>
                <a:uLnTx/>
                <a:uFillTx/>
                <a:latin typeface="+mj-lt"/>
                <a:ea typeface="+mj-ea"/>
                <a:cs typeface="+mj-cs"/>
              </a:rPr>
              <a:t>Nutrientes en altas concentraciones a</a:t>
            </a:r>
            <a:r>
              <a:rPr kumimoji="0" lang="es-MX" sz="2800" b="1" i="0" u="none" strike="noStrike" kern="1200" cap="none" spc="0" normalizeH="0" noProof="0" dirty="0">
                <a:ln>
                  <a:noFill/>
                </a:ln>
                <a:solidFill>
                  <a:schemeClr val="tx1"/>
                </a:solidFill>
                <a:effectLst/>
                <a:uLnTx/>
                <a:uFillTx/>
                <a:latin typeface="+mj-lt"/>
                <a:ea typeface="+mj-ea"/>
                <a:cs typeface="+mj-cs"/>
              </a:rPr>
              <a:t> Z &gt; 25 m</a:t>
            </a:r>
            <a:endParaRPr kumimoji="0" lang="es-MX"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1" name="Slide Number Placeholder 10"/>
          <p:cNvSpPr>
            <a:spLocks noGrp="1"/>
          </p:cNvSpPr>
          <p:nvPr>
            <p:ph type="sldNum" sz="quarter" idx="12"/>
          </p:nvPr>
        </p:nvSpPr>
        <p:spPr/>
        <p:txBody>
          <a:bodyPr/>
          <a:lstStyle/>
          <a:p>
            <a:fld id="{8091817F-BEAE-44CF-87FD-DCF208F756F0}"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1293"/>
            <a:ext cx="7772400" cy="1470025"/>
          </a:xfrm>
        </p:spPr>
        <p:txBody>
          <a:bodyPr>
            <a:normAutofit/>
          </a:bodyPr>
          <a:lstStyle/>
          <a:p>
            <a:r>
              <a:rPr lang="en-US" sz="3200" b="1" dirty="0" err="1"/>
              <a:t>Nutrientes</a:t>
            </a:r>
            <a:r>
              <a:rPr lang="en-US" sz="3200" b="1" dirty="0"/>
              <a:t> </a:t>
            </a:r>
            <a:r>
              <a:rPr lang="en-US" sz="3200" b="1" dirty="0" err="1"/>
              <a:t>durante</a:t>
            </a:r>
            <a:r>
              <a:rPr lang="en-US" sz="3200" b="1" dirty="0"/>
              <a:t> </a:t>
            </a:r>
            <a:r>
              <a:rPr lang="en-US" sz="3200" b="1" dirty="0" err="1"/>
              <a:t>las</a:t>
            </a:r>
            <a:r>
              <a:rPr lang="en-US" sz="3200" b="1" dirty="0"/>
              <a:t> </a:t>
            </a:r>
            <a:r>
              <a:rPr lang="en-US" sz="3200" b="1" dirty="0" err="1"/>
              <a:t>campañas</a:t>
            </a:r>
            <a:r>
              <a:rPr lang="en-US" sz="3200" b="1" dirty="0"/>
              <a:t> </a:t>
            </a:r>
            <a:br>
              <a:rPr lang="en-US" sz="3200" b="1" dirty="0"/>
            </a:br>
            <a:r>
              <a:rPr lang="en-US" sz="3200" b="1" dirty="0"/>
              <a:t>PANGAS 1006 y 1103</a:t>
            </a:r>
          </a:p>
        </p:txBody>
      </p:sp>
      <p:pic>
        <p:nvPicPr>
          <p:cNvPr id="1026" name="Picture 2" descr="D:\Mis_Documentos_otros\PROYECTOS\ALTO_GOLFO_Y_VAQUITA\PANGAS\Datos_&amp;_Figuras_ODV_Pangas\PANGAS 1103 y 1006\Estaciones Pangas 1006 y 1103.jpg"/>
          <p:cNvPicPr>
            <a:picLocks noChangeAspect="1" noChangeArrowheads="1"/>
          </p:cNvPicPr>
          <p:nvPr/>
        </p:nvPicPr>
        <p:blipFill>
          <a:blip r:embed="rId2" cstate="print"/>
          <a:srcRect/>
          <a:stretch>
            <a:fillRect/>
          </a:stretch>
        </p:blipFill>
        <p:spPr bwMode="auto">
          <a:xfrm>
            <a:off x="0" y="2209800"/>
            <a:ext cx="4724400" cy="4344696"/>
          </a:xfrm>
          <a:prstGeom prst="rect">
            <a:avLst/>
          </a:prstGeom>
          <a:noFill/>
        </p:spPr>
      </p:pic>
      <p:sp>
        <p:nvSpPr>
          <p:cNvPr id="4" name="TextBox 3"/>
          <p:cNvSpPr txBox="1"/>
          <p:nvPr/>
        </p:nvSpPr>
        <p:spPr>
          <a:xfrm>
            <a:off x="4572000" y="2362200"/>
            <a:ext cx="4572000" cy="1200329"/>
          </a:xfrm>
          <a:prstGeom prst="rect">
            <a:avLst/>
          </a:prstGeom>
          <a:noFill/>
        </p:spPr>
        <p:txBody>
          <a:bodyPr wrap="square" rtlCol="0">
            <a:spAutoFit/>
          </a:bodyPr>
          <a:lstStyle/>
          <a:p>
            <a:pPr algn="ctr"/>
            <a:r>
              <a:rPr lang="en-US" sz="2400" dirty="0" err="1"/>
              <a:t>Víctor</a:t>
            </a:r>
            <a:r>
              <a:rPr lang="en-US" sz="2400" dirty="0"/>
              <a:t> Camacho Ibar</a:t>
            </a:r>
          </a:p>
          <a:p>
            <a:pPr algn="ctr"/>
            <a:r>
              <a:rPr lang="en-US" sz="2400" dirty="0" err="1"/>
              <a:t>Martín</a:t>
            </a:r>
            <a:r>
              <a:rPr lang="en-US" sz="2400" dirty="0"/>
              <a:t> Hernández Ayón</a:t>
            </a:r>
          </a:p>
          <a:p>
            <a:pPr algn="ctr"/>
            <a:r>
              <a:rPr lang="en-US" sz="2400" dirty="0"/>
              <a:t>Salvador Galindo Bect</a:t>
            </a:r>
          </a:p>
        </p:txBody>
      </p:sp>
      <p:sp>
        <p:nvSpPr>
          <p:cNvPr id="5" name="TextBox 4"/>
          <p:cNvSpPr txBox="1"/>
          <p:nvPr/>
        </p:nvSpPr>
        <p:spPr>
          <a:xfrm>
            <a:off x="5295900" y="4599345"/>
            <a:ext cx="3124200" cy="923330"/>
          </a:xfrm>
          <a:prstGeom prst="rect">
            <a:avLst/>
          </a:prstGeom>
          <a:noFill/>
        </p:spPr>
        <p:txBody>
          <a:bodyPr wrap="square" rtlCol="0">
            <a:spAutoFit/>
          </a:bodyPr>
          <a:lstStyle/>
          <a:p>
            <a:r>
              <a:rPr lang="en-US" dirty="0" err="1"/>
              <a:t>Avances</a:t>
            </a:r>
            <a:r>
              <a:rPr lang="en-US" dirty="0"/>
              <a:t> del </a:t>
            </a:r>
            <a:r>
              <a:rPr lang="en-US" dirty="0" err="1"/>
              <a:t>proyecto</a:t>
            </a:r>
            <a:r>
              <a:rPr lang="en-US" dirty="0"/>
              <a:t> PANGAS</a:t>
            </a:r>
          </a:p>
          <a:p>
            <a:endParaRPr lang="en-US" dirty="0"/>
          </a:p>
          <a:p>
            <a:r>
              <a:rPr lang="en-US" dirty="0"/>
              <a:t>24 de mayo de 2012</a:t>
            </a:r>
          </a:p>
        </p:txBody>
      </p:sp>
      <p:sp>
        <p:nvSpPr>
          <p:cNvPr id="8" name="Slide Number Placeholder 7"/>
          <p:cNvSpPr>
            <a:spLocks noGrp="1"/>
          </p:cNvSpPr>
          <p:nvPr>
            <p:ph type="sldNum" sz="quarter" idx="12"/>
          </p:nvPr>
        </p:nvSpPr>
        <p:spPr/>
        <p:txBody>
          <a:bodyPr/>
          <a:lstStyle/>
          <a:p>
            <a:fld id="{8091817F-BEAE-44CF-87FD-DCF208F756F0}" type="slidenum">
              <a:rPr lang="en-US" smtClean="0"/>
              <a:pPr/>
              <a:t>26</a:t>
            </a:fld>
            <a:endParaRPr lang="en-US"/>
          </a:p>
        </p:txBody>
      </p:sp>
      <p:pic>
        <p:nvPicPr>
          <p:cNvPr id="9" name="Imagen 5">
            <a:extLst>
              <a:ext uri="{FF2B5EF4-FFF2-40B4-BE49-F238E27FC236}">
                <a16:creationId xmlns:a16="http://schemas.microsoft.com/office/drawing/2014/main" id="{96A835B0-B14A-DC4E-BD3A-4B740FE87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 y="459149"/>
            <a:ext cx="954043" cy="482803"/>
          </a:xfrm>
          <a:prstGeom prst="rect">
            <a:avLst/>
          </a:prstGeom>
        </p:spPr>
      </p:pic>
      <p:pic>
        <p:nvPicPr>
          <p:cNvPr id="10" name="Imagen 7">
            <a:extLst>
              <a:ext uri="{FF2B5EF4-FFF2-40B4-BE49-F238E27FC236}">
                <a16:creationId xmlns:a16="http://schemas.microsoft.com/office/drawing/2014/main" id="{CFE0C76E-3462-A24D-9A10-A30653E884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6758" y="410047"/>
            <a:ext cx="722665" cy="52947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srcRect/>
          <a:stretch>
            <a:fillRect/>
          </a:stretch>
        </p:blipFill>
        <p:spPr bwMode="auto">
          <a:xfrm>
            <a:off x="2895600" y="990600"/>
            <a:ext cx="2784025" cy="2898740"/>
          </a:xfrm>
          <a:prstGeom prst="rect">
            <a:avLst/>
          </a:prstGeom>
          <a:noFill/>
          <a:ln w="9525">
            <a:noFill/>
            <a:miter lim="800000"/>
            <a:headEnd/>
            <a:tailEnd/>
          </a:ln>
          <a:effectLst/>
        </p:spPr>
      </p:pic>
      <p:pic>
        <p:nvPicPr>
          <p:cNvPr id="2054" name="Picture 6"/>
          <p:cNvPicPr>
            <a:picLocks noChangeAspect="1" noChangeArrowheads="1"/>
          </p:cNvPicPr>
          <p:nvPr/>
        </p:nvPicPr>
        <p:blipFill>
          <a:blip r:embed="rId3" cstate="print"/>
          <a:srcRect/>
          <a:stretch>
            <a:fillRect/>
          </a:stretch>
        </p:blipFill>
        <p:spPr bwMode="auto">
          <a:xfrm>
            <a:off x="0" y="990600"/>
            <a:ext cx="2759801" cy="28956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4" cstate="print"/>
          <a:srcRect/>
          <a:stretch>
            <a:fillRect/>
          </a:stretch>
        </p:blipFill>
        <p:spPr bwMode="auto">
          <a:xfrm>
            <a:off x="6019800" y="985361"/>
            <a:ext cx="2743200" cy="2824639"/>
          </a:xfrm>
          <a:prstGeom prst="rect">
            <a:avLst/>
          </a:prstGeom>
          <a:noFill/>
          <a:ln w="9525">
            <a:noFill/>
            <a:miter lim="800000"/>
            <a:headEnd/>
            <a:tailEnd/>
          </a:ln>
          <a:effectLst/>
        </p:spPr>
      </p:pic>
      <p:sp>
        <p:nvSpPr>
          <p:cNvPr id="10" name="Title 1"/>
          <p:cNvSpPr txBox="1">
            <a:spLocks/>
          </p:cNvSpPr>
          <p:nvPr/>
        </p:nvSpPr>
        <p:spPr>
          <a:xfrm>
            <a:off x="457200" y="152400"/>
            <a:ext cx="8229600" cy="5635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mj-lt"/>
                <a:ea typeface="+mj-ea"/>
                <a:cs typeface="+mj-cs"/>
              </a:rPr>
              <a:t>Todos</a:t>
            </a:r>
            <a:r>
              <a:rPr kumimoji="0" lang="en-US" sz="2800" b="1" i="0" u="none" strike="noStrike" kern="1200" cap="none" spc="0" normalizeH="0" baseline="0" noProof="0" dirty="0">
                <a:ln>
                  <a:noFill/>
                </a:ln>
                <a:solidFill>
                  <a:schemeClr val="tx1"/>
                </a:solidFill>
                <a:effectLst/>
                <a:uLnTx/>
                <a:uFillTx/>
                <a:latin typeface="+mj-lt"/>
                <a:ea typeface="+mj-ea"/>
                <a:cs typeface="+mj-cs"/>
              </a:rPr>
              <a:t> los </a:t>
            </a:r>
            <a:r>
              <a:rPr kumimoji="0" lang="en-US" sz="2800" b="1" i="0" u="none" strike="noStrike" kern="1200" cap="none" spc="0" normalizeH="0" baseline="0" noProof="0" dirty="0" err="1">
                <a:ln>
                  <a:noFill/>
                </a:ln>
                <a:solidFill>
                  <a:schemeClr val="tx1"/>
                </a:solidFill>
                <a:effectLst/>
                <a:uLnTx/>
                <a:uFillTx/>
                <a:latin typeface="+mj-lt"/>
                <a:ea typeface="+mj-ea"/>
                <a:cs typeface="+mj-cs"/>
              </a:rPr>
              <a:t>datos</a:t>
            </a:r>
            <a:r>
              <a:rPr kumimoji="0" lang="en-US" sz="2800" b="1" i="0" u="none" strike="noStrike" kern="1200" cap="none" spc="0" normalizeH="0" baseline="0" noProof="0" dirty="0">
                <a:ln>
                  <a:noFill/>
                </a:ln>
                <a:solidFill>
                  <a:schemeClr val="tx1"/>
                </a:solidFill>
                <a:effectLst/>
                <a:uLnTx/>
                <a:uFillTx/>
                <a:latin typeface="+mj-lt"/>
                <a:ea typeface="+mj-ea"/>
                <a:cs typeface="+mj-cs"/>
              </a:rPr>
              <a:t> de </a:t>
            </a:r>
            <a:r>
              <a:rPr kumimoji="0" lang="en-US" sz="2800" b="1" i="0" u="none" strike="noStrike" kern="1200" cap="none" spc="0" normalizeH="0" baseline="0" noProof="0" dirty="0" err="1">
                <a:ln>
                  <a:noFill/>
                </a:ln>
                <a:solidFill>
                  <a:schemeClr val="tx1"/>
                </a:solidFill>
                <a:effectLst/>
                <a:uLnTx/>
                <a:uFillTx/>
                <a:latin typeface="+mj-lt"/>
                <a:ea typeface="+mj-ea"/>
                <a:cs typeface="+mj-cs"/>
              </a:rPr>
              <a:t>nutrientes</a:t>
            </a:r>
            <a:r>
              <a:rPr kumimoji="0" lang="en-US" sz="2800" b="1" i="0" u="none" strike="noStrike" kern="1200" cap="none" spc="0" normalizeH="0" noProof="0" dirty="0">
                <a:ln>
                  <a:noFill/>
                </a:ln>
                <a:solidFill>
                  <a:schemeClr val="tx1"/>
                </a:solidFill>
                <a:effectLst/>
                <a:uLnTx/>
                <a:uFillTx/>
                <a:latin typeface="+mj-lt"/>
                <a:ea typeface="+mj-ea"/>
                <a:cs typeface="+mj-cs"/>
              </a:rPr>
              <a:t> </a:t>
            </a:r>
            <a:r>
              <a:rPr kumimoji="0" lang="en-US" sz="2800" b="1" i="0" u="none" strike="noStrike" kern="1200" cap="none" spc="0" normalizeH="0" baseline="0" noProof="0" dirty="0">
                <a:ln>
                  <a:noFill/>
                </a:ln>
                <a:solidFill>
                  <a:schemeClr val="tx1"/>
                </a:solidFill>
                <a:effectLst/>
                <a:uLnTx/>
                <a:uFillTx/>
                <a:latin typeface="+mj-lt"/>
                <a:ea typeface="+mj-ea"/>
                <a:cs typeface="+mj-cs"/>
              </a:rPr>
              <a:t>de PANGAS 1006 y 1103</a:t>
            </a:r>
          </a:p>
        </p:txBody>
      </p:sp>
      <p:sp>
        <p:nvSpPr>
          <p:cNvPr id="12" name="TextBox 11"/>
          <p:cNvSpPr txBox="1"/>
          <p:nvPr/>
        </p:nvSpPr>
        <p:spPr>
          <a:xfrm>
            <a:off x="762000" y="4724400"/>
            <a:ext cx="7772400" cy="1200329"/>
          </a:xfrm>
          <a:prstGeom prst="rect">
            <a:avLst/>
          </a:prstGeom>
          <a:noFill/>
        </p:spPr>
        <p:txBody>
          <a:bodyPr wrap="square" rtlCol="0">
            <a:spAutoFit/>
          </a:bodyPr>
          <a:lstStyle/>
          <a:p>
            <a:pPr algn="ctr"/>
            <a:r>
              <a:rPr lang="en-US" sz="2400" dirty="0"/>
              <a:t>Los altos </a:t>
            </a:r>
            <a:r>
              <a:rPr lang="en-US" sz="2400" dirty="0" err="1"/>
              <a:t>valores</a:t>
            </a:r>
            <a:r>
              <a:rPr lang="en-US" sz="2400" dirty="0"/>
              <a:t> de </a:t>
            </a:r>
            <a:r>
              <a:rPr lang="en-US" sz="2400" dirty="0" err="1"/>
              <a:t>nutrientes</a:t>
            </a:r>
            <a:r>
              <a:rPr lang="en-US" sz="2400" dirty="0"/>
              <a:t> en </a:t>
            </a:r>
            <a:r>
              <a:rPr lang="en-US" sz="2400" dirty="0" err="1"/>
              <a:t>aguas</a:t>
            </a:r>
            <a:r>
              <a:rPr lang="en-US" sz="2400" dirty="0"/>
              <a:t> </a:t>
            </a:r>
            <a:r>
              <a:rPr lang="en-US" sz="2400" dirty="0" err="1"/>
              <a:t>profundas</a:t>
            </a:r>
            <a:r>
              <a:rPr lang="en-US" sz="2400" dirty="0"/>
              <a:t> (&gt;50 m) </a:t>
            </a:r>
            <a:r>
              <a:rPr lang="en-US" sz="2400" dirty="0" err="1"/>
              <a:t>indican</a:t>
            </a:r>
            <a:r>
              <a:rPr lang="en-US" sz="2400" dirty="0"/>
              <a:t> el </a:t>
            </a:r>
            <a:r>
              <a:rPr lang="en-US" sz="2400" dirty="0" err="1"/>
              <a:t>flujo</a:t>
            </a:r>
            <a:r>
              <a:rPr lang="en-US" sz="2400" dirty="0"/>
              <a:t> </a:t>
            </a:r>
            <a:r>
              <a:rPr lang="en-US" sz="2400" dirty="0" err="1"/>
              <a:t>hacia</a:t>
            </a:r>
            <a:r>
              <a:rPr lang="en-US" sz="2400" dirty="0"/>
              <a:t> el interior del </a:t>
            </a:r>
            <a:r>
              <a:rPr lang="en-US" sz="2400" dirty="0" err="1"/>
              <a:t>golfo</a:t>
            </a:r>
            <a:r>
              <a:rPr lang="en-US" sz="2400" dirty="0"/>
              <a:t> del</a:t>
            </a:r>
          </a:p>
          <a:p>
            <a:pPr algn="ctr"/>
            <a:r>
              <a:rPr lang="en-US" sz="2400" b="1" dirty="0"/>
              <a:t>Agua </a:t>
            </a:r>
            <a:r>
              <a:rPr lang="en-US" sz="2400" b="1" dirty="0" err="1"/>
              <a:t>Subsuperficial</a:t>
            </a:r>
            <a:r>
              <a:rPr lang="en-US" sz="2400" b="1" dirty="0"/>
              <a:t> Subtropical</a:t>
            </a:r>
          </a:p>
        </p:txBody>
      </p:sp>
      <p:sp>
        <p:nvSpPr>
          <p:cNvPr id="7" name="Slide Number Placeholder 6"/>
          <p:cNvSpPr>
            <a:spLocks noGrp="1"/>
          </p:cNvSpPr>
          <p:nvPr>
            <p:ph type="sldNum" sz="quarter" idx="12"/>
          </p:nvPr>
        </p:nvSpPr>
        <p:spPr/>
        <p:txBody>
          <a:bodyPr/>
          <a:lstStyle/>
          <a:p>
            <a:fld id="{8091817F-BEAE-44CF-87FD-DCF208F756F0}"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2" cstate="print"/>
          <a:srcRect/>
          <a:stretch>
            <a:fillRect/>
          </a:stretch>
        </p:blipFill>
        <p:spPr bwMode="auto">
          <a:xfrm>
            <a:off x="304800" y="1828800"/>
            <a:ext cx="6917535" cy="3352800"/>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rot="5400000">
            <a:off x="5784692" y="2825908"/>
            <a:ext cx="4191002" cy="1129987"/>
          </a:xfrm>
          <a:prstGeom prst="rect">
            <a:avLst/>
          </a:prstGeom>
          <a:noFill/>
          <a:ln w="9525">
            <a:noFill/>
            <a:miter lim="800000"/>
            <a:headEnd/>
            <a:tailEnd/>
          </a:ln>
        </p:spPr>
      </p:pic>
      <p:sp>
        <p:nvSpPr>
          <p:cNvPr id="13321" name="6 CuadroTexto"/>
          <p:cNvSpPr txBox="1">
            <a:spLocks noChangeArrowheads="1"/>
          </p:cNvSpPr>
          <p:nvPr/>
        </p:nvSpPr>
        <p:spPr bwMode="auto">
          <a:xfrm>
            <a:off x="1828800" y="2286000"/>
            <a:ext cx="569913" cy="276225"/>
          </a:xfrm>
          <a:prstGeom prst="rect">
            <a:avLst/>
          </a:prstGeom>
          <a:noFill/>
          <a:ln w="9525">
            <a:noFill/>
            <a:miter lim="800000"/>
            <a:headEnd/>
            <a:tailEnd/>
          </a:ln>
        </p:spPr>
        <p:txBody>
          <a:bodyPr wrap="none">
            <a:spAutoFit/>
          </a:bodyPr>
          <a:lstStyle/>
          <a:p>
            <a:pPr eaLnBrk="1" hangingPunct="1"/>
            <a:r>
              <a:rPr lang="en-US" altLang="es-ES_tradnl" sz="1200" b="1" dirty="0">
                <a:solidFill>
                  <a:srgbClr val="C00000"/>
                </a:solidFill>
              </a:rPr>
              <a:t>GCW</a:t>
            </a:r>
            <a:endParaRPr lang="es-MX" altLang="es-ES_tradnl" sz="1200" b="1" dirty="0">
              <a:solidFill>
                <a:srgbClr val="C00000"/>
              </a:solidFill>
            </a:endParaRPr>
          </a:p>
        </p:txBody>
      </p:sp>
      <p:sp>
        <p:nvSpPr>
          <p:cNvPr id="22" name="21 CuadroTexto"/>
          <p:cNvSpPr txBox="1">
            <a:spLocks noChangeArrowheads="1"/>
          </p:cNvSpPr>
          <p:nvPr/>
        </p:nvSpPr>
        <p:spPr bwMode="auto">
          <a:xfrm>
            <a:off x="3505200" y="2895600"/>
            <a:ext cx="619125" cy="276225"/>
          </a:xfrm>
          <a:prstGeom prst="rect">
            <a:avLst/>
          </a:prstGeom>
          <a:solidFill>
            <a:srgbClr val="FFFFFF"/>
          </a:solidFill>
          <a:ln w="38100">
            <a:solidFill>
              <a:schemeClr val="bg1"/>
            </a:solidFill>
            <a:miter lim="800000"/>
            <a:headEnd/>
            <a:tailEnd/>
          </a:ln>
          <a:effectLst>
            <a:outerShdw blurRad="40000" dist="20000" dir="5400000" rotWithShape="0">
              <a:srgbClr val="808080">
                <a:alpha val="37999"/>
              </a:srgbClr>
            </a:outerShdw>
          </a:effec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en-US" altLang="es-MX" sz="1200" b="1" dirty="0" err="1">
                <a:solidFill>
                  <a:srgbClr val="0070C0"/>
                </a:solidFill>
              </a:rPr>
              <a:t>StSsW</a:t>
            </a:r>
            <a:endParaRPr lang="es-MX" altLang="es-MX" sz="1200" b="1" dirty="0">
              <a:solidFill>
                <a:srgbClr val="0070C0"/>
              </a:solidFill>
            </a:endParaRPr>
          </a:p>
        </p:txBody>
      </p:sp>
      <p:sp>
        <p:nvSpPr>
          <p:cNvPr id="2" name="1 CuadroTexto"/>
          <p:cNvSpPr txBox="1">
            <a:spLocks noChangeArrowheads="1"/>
          </p:cNvSpPr>
          <p:nvPr/>
        </p:nvSpPr>
        <p:spPr bwMode="auto">
          <a:xfrm>
            <a:off x="1066800" y="3733801"/>
            <a:ext cx="1828800" cy="52322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en-US" altLang="es-MX" sz="1400" b="1" dirty="0" err="1">
                <a:solidFill>
                  <a:srgbClr val="000000"/>
                </a:solidFill>
              </a:rPr>
              <a:t>Delgadillo</a:t>
            </a:r>
            <a:r>
              <a:rPr lang="en-US" altLang="es-MX" sz="1400" b="1" dirty="0">
                <a:solidFill>
                  <a:srgbClr val="000000"/>
                </a:solidFill>
              </a:rPr>
              <a:t>-Hinojosa et al. (2006)</a:t>
            </a:r>
            <a:endParaRPr lang="es-MX" altLang="es-MX" sz="1400" b="1" dirty="0">
              <a:solidFill>
                <a:srgbClr val="000000"/>
              </a:solidFill>
            </a:endParaRPr>
          </a:p>
        </p:txBody>
      </p:sp>
      <p:sp>
        <p:nvSpPr>
          <p:cNvPr id="27" name="Left Arrow 26"/>
          <p:cNvSpPr/>
          <p:nvPr/>
        </p:nvSpPr>
        <p:spPr>
          <a:xfrm>
            <a:off x="1752600" y="2667000"/>
            <a:ext cx="5029200" cy="228600"/>
          </a:xfrm>
          <a:prstGeom prst="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Left Arrow 28"/>
          <p:cNvSpPr/>
          <p:nvPr/>
        </p:nvSpPr>
        <p:spPr>
          <a:xfrm rot="1734316">
            <a:off x="1078961" y="2437630"/>
            <a:ext cx="685937" cy="227112"/>
          </a:xfrm>
          <a:prstGeom prst="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Left Arrow 30"/>
          <p:cNvSpPr/>
          <p:nvPr/>
        </p:nvSpPr>
        <p:spPr>
          <a:xfrm rot="10800000">
            <a:off x="1219200" y="2133600"/>
            <a:ext cx="3657600" cy="228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Title 1"/>
          <p:cNvSpPr txBox="1">
            <a:spLocks/>
          </p:cNvSpPr>
          <p:nvPr/>
        </p:nvSpPr>
        <p:spPr>
          <a:xfrm>
            <a:off x="609600" y="304800"/>
            <a:ext cx="7696200" cy="1295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err="1">
                <a:latin typeface="+mj-lt"/>
                <a:ea typeface="+mj-ea"/>
                <a:cs typeface="+mj-cs"/>
              </a:rPr>
              <a:t>Sabemos</a:t>
            </a:r>
            <a:r>
              <a:rPr lang="en-US" sz="2800" b="1" dirty="0">
                <a:latin typeface="+mj-lt"/>
                <a:ea typeface="+mj-ea"/>
                <a:cs typeface="+mj-cs"/>
              </a:rPr>
              <a:t> </a:t>
            </a:r>
            <a:r>
              <a:rPr lang="en-US" sz="2800" b="1" dirty="0" err="1">
                <a:latin typeface="+mj-lt"/>
                <a:ea typeface="+mj-ea"/>
                <a:cs typeface="+mj-cs"/>
              </a:rPr>
              <a:t>que</a:t>
            </a:r>
            <a:r>
              <a:rPr lang="en-US" sz="2800" b="1" dirty="0">
                <a:latin typeface="+mj-lt"/>
                <a:ea typeface="+mj-ea"/>
                <a:cs typeface="+mj-cs"/>
              </a:rPr>
              <a:t> </a:t>
            </a:r>
            <a:r>
              <a:rPr lang="en-US" sz="2800" b="1" dirty="0" err="1">
                <a:latin typeface="+mj-lt"/>
                <a:ea typeface="+mj-ea"/>
                <a:cs typeface="+mj-cs"/>
              </a:rPr>
              <a:t>agua</a:t>
            </a:r>
            <a:r>
              <a:rPr lang="en-US" sz="2800" b="1" dirty="0">
                <a:latin typeface="+mj-lt"/>
                <a:ea typeface="+mj-ea"/>
                <a:cs typeface="+mj-cs"/>
              </a:rPr>
              <a:t> de ~200 m de </a:t>
            </a:r>
            <a:r>
              <a:rPr lang="en-US" sz="2800" b="1" dirty="0" err="1">
                <a:latin typeface="+mj-lt"/>
                <a:ea typeface="+mj-ea"/>
                <a:cs typeface="+mj-cs"/>
              </a:rPr>
              <a:t>profundidad</a:t>
            </a:r>
            <a:r>
              <a:rPr lang="en-US" sz="2800" b="1" dirty="0">
                <a:latin typeface="+mj-lt"/>
                <a:ea typeface="+mj-ea"/>
                <a:cs typeface="+mj-cs"/>
              </a:rPr>
              <a:t>, </a:t>
            </a:r>
            <a:r>
              <a:rPr lang="en-US" sz="2800" b="1" dirty="0" err="1">
                <a:latin typeface="+mj-lt"/>
                <a:ea typeface="+mj-ea"/>
                <a:cs typeface="+mj-cs"/>
              </a:rPr>
              <a:t>rica</a:t>
            </a:r>
            <a:r>
              <a:rPr lang="en-US" sz="2800" b="1" dirty="0">
                <a:latin typeface="+mj-lt"/>
                <a:ea typeface="+mj-ea"/>
                <a:cs typeface="+mj-cs"/>
              </a:rPr>
              <a:t> en </a:t>
            </a:r>
            <a:r>
              <a:rPr lang="en-US" sz="2800" b="1" dirty="0" err="1">
                <a:latin typeface="+mj-lt"/>
                <a:ea typeface="+mj-ea"/>
                <a:cs typeface="+mj-cs"/>
              </a:rPr>
              <a:t>nutrientes</a:t>
            </a:r>
            <a:r>
              <a:rPr lang="en-US" sz="2800" b="1" dirty="0">
                <a:latin typeface="+mj-lt"/>
                <a:ea typeface="+mj-ea"/>
                <a:cs typeface="+mj-cs"/>
              </a:rPr>
              <a:t>, </a:t>
            </a:r>
            <a:r>
              <a:rPr lang="en-US" sz="2800" b="1" dirty="0" err="1">
                <a:latin typeface="+mj-lt"/>
                <a:ea typeface="+mj-ea"/>
                <a:cs typeface="+mj-cs"/>
              </a:rPr>
              <a:t>viaja</a:t>
            </a:r>
            <a:r>
              <a:rPr lang="en-US" sz="2800" b="1" dirty="0">
                <a:latin typeface="+mj-lt"/>
                <a:ea typeface="+mj-ea"/>
                <a:cs typeface="+mj-cs"/>
              </a:rPr>
              <a:t> </a:t>
            </a:r>
            <a:r>
              <a:rPr lang="en-US" sz="2800" b="1" dirty="0" err="1">
                <a:latin typeface="+mj-lt"/>
                <a:ea typeface="+mj-ea"/>
                <a:cs typeface="+mj-cs"/>
              </a:rPr>
              <a:t>desde</a:t>
            </a:r>
            <a:r>
              <a:rPr lang="en-US" sz="2800" b="1" dirty="0">
                <a:latin typeface="+mj-lt"/>
                <a:ea typeface="+mj-ea"/>
                <a:cs typeface="+mj-cs"/>
              </a:rPr>
              <a:t> el </a:t>
            </a:r>
            <a:r>
              <a:rPr lang="en-US" sz="2800" b="1" dirty="0" err="1">
                <a:latin typeface="+mj-lt"/>
                <a:ea typeface="+mj-ea"/>
                <a:cs typeface="+mj-cs"/>
              </a:rPr>
              <a:t>Pacífico</a:t>
            </a:r>
            <a:r>
              <a:rPr lang="en-US" sz="2800" b="1" dirty="0">
                <a:latin typeface="+mj-lt"/>
                <a:ea typeface="+mj-ea"/>
                <a:cs typeface="+mj-cs"/>
              </a:rPr>
              <a:t> </a:t>
            </a:r>
            <a:r>
              <a:rPr lang="en-US" sz="2800" b="1" dirty="0" err="1">
                <a:latin typeface="+mj-lt"/>
                <a:ea typeface="+mj-ea"/>
                <a:cs typeface="+mj-cs"/>
              </a:rPr>
              <a:t>hacia</a:t>
            </a:r>
            <a:r>
              <a:rPr lang="en-US" sz="2800" b="1" dirty="0">
                <a:latin typeface="+mj-lt"/>
                <a:ea typeface="+mj-ea"/>
                <a:cs typeface="+mj-cs"/>
              </a:rPr>
              <a:t> el </a:t>
            </a:r>
            <a:r>
              <a:rPr kumimoji="0" lang="en-US" sz="2800" b="1" i="0" u="none" strike="noStrike" kern="1200" cap="none" spc="0" normalizeH="0" baseline="0" noProof="0" dirty="0">
                <a:ln>
                  <a:noFill/>
                </a:ln>
                <a:solidFill>
                  <a:schemeClr val="tx1"/>
                </a:solidFill>
                <a:effectLst/>
                <a:uLnTx/>
                <a:uFillTx/>
                <a:latin typeface="+mj-lt"/>
                <a:ea typeface="+mj-ea"/>
                <a:cs typeface="+mj-cs"/>
              </a:rPr>
              <a:t>AGC </a:t>
            </a:r>
            <a:r>
              <a:rPr kumimoji="0" lang="en-US" sz="2800" b="1" i="0" u="none" strike="noStrike" kern="1200" cap="none" spc="0" normalizeH="0" baseline="0" noProof="0" dirty="0" err="1">
                <a:ln>
                  <a:noFill/>
                </a:ln>
                <a:solidFill>
                  <a:schemeClr val="tx1"/>
                </a:solidFill>
                <a:effectLst/>
                <a:uLnTx/>
                <a:uFillTx/>
                <a:latin typeface="+mj-lt"/>
                <a:ea typeface="+mj-ea"/>
                <a:cs typeface="+mj-cs"/>
              </a:rPr>
              <a:t>donde</a:t>
            </a:r>
            <a:r>
              <a:rPr kumimoji="0" lang="en-US" sz="2800" b="1" i="0" u="none" strike="noStrike" kern="1200" cap="none" spc="0" normalizeH="0" baseline="0" noProof="0" dirty="0">
                <a:ln>
                  <a:noFill/>
                </a:ln>
                <a:solidFill>
                  <a:schemeClr val="tx1"/>
                </a:solidFill>
                <a:effectLst/>
                <a:uLnTx/>
                <a:uFillTx/>
                <a:latin typeface="+mj-lt"/>
                <a:ea typeface="+mj-ea"/>
                <a:cs typeface="+mj-cs"/>
              </a:rPr>
              <a:t> </a:t>
            </a:r>
            <a:r>
              <a:rPr kumimoji="0" lang="en-US" sz="2800" b="1" i="0" u="none" strike="noStrike" kern="1200" cap="none" spc="0" normalizeH="0" baseline="0" noProof="0" dirty="0" err="1">
                <a:ln>
                  <a:noFill/>
                </a:ln>
                <a:solidFill>
                  <a:schemeClr val="tx1"/>
                </a:solidFill>
                <a:effectLst/>
                <a:uLnTx/>
                <a:uFillTx/>
                <a:latin typeface="+mj-lt"/>
                <a:ea typeface="+mj-ea"/>
                <a:cs typeface="+mj-cs"/>
              </a:rPr>
              <a:t>tiene</a:t>
            </a:r>
            <a:r>
              <a:rPr kumimoji="0" lang="en-US" sz="2800" b="1" i="0" u="none" strike="noStrike" kern="1200" cap="none" spc="0" normalizeH="0" baseline="0" noProof="0" dirty="0">
                <a:ln>
                  <a:noFill/>
                </a:ln>
                <a:solidFill>
                  <a:schemeClr val="tx1"/>
                </a:solidFill>
                <a:effectLst/>
                <a:uLnTx/>
                <a:uFillTx/>
                <a:latin typeface="+mj-lt"/>
                <a:ea typeface="+mj-ea"/>
                <a:cs typeface="+mj-cs"/>
              </a:rPr>
              <a:t> </a:t>
            </a:r>
            <a:r>
              <a:rPr kumimoji="0" lang="en-US" sz="2800" b="1" i="0" u="none" strike="noStrike" kern="1200" cap="none" spc="0" normalizeH="0" baseline="0" noProof="0" dirty="0" err="1">
                <a:ln>
                  <a:noFill/>
                </a:ln>
                <a:solidFill>
                  <a:schemeClr val="tx1"/>
                </a:solidFill>
                <a:effectLst/>
                <a:uLnTx/>
                <a:uFillTx/>
                <a:latin typeface="+mj-lt"/>
                <a:ea typeface="+mj-ea"/>
                <a:cs typeface="+mj-cs"/>
              </a:rPr>
              <a:t>que</a:t>
            </a:r>
            <a:r>
              <a:rPr kumimoji="0" lang="en-US" sz="2800" b="1" i="0" u="none" strike="noStrike" kern="1200" cap="none" spc="0" normalizeH="0" baseline="0" noProof="0" dirty="0">
                <a:ln>
                  <a:noFill/>
                </a:ln>
                <a:solidFill>
                  <a:schemeClr val="tx1"/>
                </a:solidFill>
                <a:effectLst/>
                <a:uLnTx/>
                <a:uFillTx/>
                <a:latin typeface="+mj-lt"/>
                <a:ea typeface="+mj-ea"/>
                <a:cs typeface="+mj-cs"/>
              </a:rPr>
              <a:t> </a:t>
            </a:r>
            <a:r>
              <a:rPr kumimoji="0" lang="en-US" sz="2800" b="1" i="0" u="none" strike="noStrike" kern="1200" cap="none" spc="0" normalizeH="0" baseline="0" noProof="0" dirty="0" err="1">
                <a:ln>
                  <a:noFill/>
                </a:ln>
                <a:solidFill>
                  <a:schemeClr val="tx1"/>
                </a:solidFill>
                <a:effectLst/>
                <a:uLnTx/>
                <a:uFillTx/>
                <a:latin typeface="+mj-lt"/>
                <a:ea typeface="+mj-ea"/>
                <a:cs typeface="+mj-cs"/>
              </a:rPr>
              <a:t>surgir</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Slide Number Placeholder 20"/>
          <p:cNvSpPr>
            <a:spLocks noGrp="1"/>
          </p:cNvSpPr>
          <p:nvPr>
            <p:ph type="sldNum" sz="quarter" idx="12"/>
          </p:nvPr>
        </p:nvSpPr>
        <p:spPr/>
        <p:txBody>
          <a:bodyPr/>
          <a:lstStyle/>
          <a:p>
            <a:fld id="{8091817F-BEAE-44CF-87FD-DCF208F756F0}" type="slidenum">
              <a:rPr lang="en-US" smtClean="0"/>
              <a:pPr/>
              <a:t>28</a:t>
            </a:fld>
            <a:endParaRPr lang="en-US" dirty="0"/>
          </a:p>
        </p:txBody>
      </p:sp>
    </p:spTree>
    <p:extLst>
      <p:ext uri="{BB962C8B-B14F-4D97-AF65-F5344CB8AC3E}">
        <p14:creationId xmlns:p14="http://schemas.microsoft.com/office/powerpoint/2010/main" val="2904588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91817F-BEAE-44CF-87FD-DCF208F756F0}" type="slidenum">
              <a:rPr lang="en-US" smtClean="0"/>
              <a:pPr/>
              <a:t>29</a:t>
            </a:fld>
            <a:endParaRPr lang="en-US" dirty="0"/>
          </a:p>
        </p:txBody>
      </p:sp>
      <p:grpSp>
        <p:nvGrpSpPr>
          <p:cNvPr id="2" name="Group 15"/>
          <p:cNvGrpSpPr/>
          <p:nvPr/>
        </p:nvGrpSpPr>
        <p:grpSpPr>
          <a:xfrm>
            <a:off x="228600" y="2281605"/>
            <a:ext cx="4648200" cy="2514601"/>
            <a:chOff x="228600" y="1371600"/>
            <a:chExt cx="4724400" cy="1887510"/>
          </a:xfrm>
        </p:grpSpPr>
        <p:sp>
          <p:nvSpPr>
            <p:cNvPr id="9" name="Rectangle 8"/>
            <p:cNvSpPr/>
            <p:nvPr/>
          </p:nvSpPr>
          <p:spPr>
            <a:xfrm>
              <a:off x="228600" y="1371600"/>
              <a:ext cx="4724400" cy="5775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err="1"/>
                <a:t>Transporte</a:t>
              </a:r>
              <a:r>
                <a:rPr lang="en-US" sz="2000" b="1" dirty="0"/>
                <a:t> </a:t>
              </a:r>
              <a:r>
                <a:rPr lang="en-US" sz="2000" b="1" dirty="0" err="1"/>
                <a:t>máximo</a:t>
              </a:r>
              <a:r>
                <a:rPr lang="en-US" sz="2000" b="1" dirty="0"/>
                <a:t> </a:t>
              </a:r>
              <a:r>
                <a:rPr lang="en-US" sz="2000" b="1" dirty="0" err="1"/>
                <a:t>desde</a:t>
              </a:r>
              <a:r>
                <a:rPr lang="en-US" sz="2000" b="1" dirty="0"/>
                <a:t> el </a:t>
              </a:r>
              <a:r>
                <a:rPr lang="en-US" sz="2000" b="1" dirty="0" err="1"/>
                <a:t>sur</a:t>
              </a:r>
              <a:r>
                <a:rPr lang="en-US" sz="2000" b="1" dirty="0"/>
                <a:t> en </a:t>
              </a:r>
              <a:r>
                <a:rPr lang="en-US" sz="2000" b="1" dirty="0" err="1"/>
                <a:t>Junio</a:t>
              </a:r>
              <a:r>
                <a:rPr lang="en-US" sz="2000" b="1" dirty="0"/>
                <a:t> </a:t>
              </a:r>
            </a:p>
            <a:p>
              <a:pPr algn="ctr"/>
              <a:r>
                <a:rPr lang="en-US" sz="2400" b="1" dirty="0"/>
                <a:t>= 2,600 </a:t>
              </a:r>
              <a:r>
                <a:rPr lang="en-US" sz="2400" b="1" dirty="0" err="1"/>
                <a:t>millones</a:t>
              </a:r>
              <a:r>
                <a:rPr lang="en-US" sz="2400" b="1" dirty="0"/>
                <a:t> m</a:t>
              </a:r>
              <a:r>
                <a:rPr lang="en-US" sz="2400" b="1" baseline="30000" dirty="0"/>
                <a:t>3</a:t>
              </a:r>
              <a:r>
                <a:rPr lang="en-US" sz="2400" b="1" dirty="0"/>
                <a:t>/d </a:t>
              </a:r>
              <a:endParaRPr lang="es-MX" sz="2400" b="1" dirty="0"/>
            </a:p>
          </p:txBody>
        </p:sp>
        <p:sp>
          <p:nvSpPr>
            <p:cNvPr id="10" name="TextBox 9"/>
            <p:cNvSpPr txBox="1"/>
            <p:nvPr/>
          </p:nvSpPr>
          <p:spPr>
            <a:xfrm>
              <a:off x="762000" y="2533792"/>
              <a:ext cx="3352800" cy="725318"/>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Renovaría el agua del AGC en 18.7 días</a:t>
              </a:r>
            </a:p>
          </p:txBody>
        </p:sp>
      </p:grpSp>
      <p:grpSp>
        <p:nvGrpSpPr>
          <p:cNvPr id="3" name="Group 16"/>
          <p:cNvGrpSpPr/>
          <p:nvPr/>
        </p:nvGrpSpPr>
        <p:grpSpPr>
          <a:xfrm>
            <a:off x="5029200" y="2281605"/>
            <a:ext cx="3657600" cy="2514600"/>
            <a:chOff x="5257800" y="1143000"/>
            <a:chExt cx="3657600" cy="2514600"/>
          </a:xfrm>
        </p:grpSpPr>
        <p:sp>
          <p:nvSpPr>
            <p:cNvPr id="11" name="Rectangle 10"/>
            <p:cNvSpPr/>
            <p:nvPr/>
          </p:nvSpPr>
          <p:spPr>
            <a:xfrm>
              <a:off x="5257800" y="1143000"/>
              <a:ext cx="36576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err="1"/>
                <a:t>Flujo</a:t>
              </a:r>
              <a:r>
                <a:rPr lang="en-US" sz="2000" b="1" dirty="0"/>
                <a:t>  </a:t>
              </a:r>
              <a:r>
                <a:rPr lang="en-US" sz="2000" b="1" dirty="0" err="1"/>
                <a:t>máximo</a:t>
              </a:r>
              <a:r>
                <a:rPr lang="en-US" sz="2000" b="1" dirty="0"/>
                <a:t> del RC en </a:t>
              </a:r>
              <a:r>
                <a:rPr lang="en-US" sz="2000" b="1" dirty="0" err="1"/>
                <a:t>Junio</a:t>
              </a:r>
              <a:endParaRPr lang="en-US" sz="2000" b="1" dirty="0"/>
            </a:p>
            <a:p>
              <a:pPr algn="ctr"/>
              <a:r>
                <a:rPr lang="en-US" sz="2000" b="1" dirty="0"/>
                <a:t>= 2,000 m</a:t>
              </a:r>
              <a:r>
                <a:rPr lang="en-US" sz="2000" b="1" baseline="30000" dirty="0"/>
                <a:t>3</a:t>
              </a:r>
              <a:r>
                <a:rPr lang="en-US" sz="2000" b="1" dirty="0"/>
                <a:t>/s </a:t>
              </a:r>
            </a:p>
            <a:p>
              <a:pPr algn="ctr"/>
              <a:r>
                <a:rPr lang="en-US" sz="2400" b="1" dirty="0"/>
                <a:t>= 173 </a:t>
              </a:r>
              <a:r>
                <a:rPr lang="en-US" sz="2400" b="1" dirty="0" err="1"/>
                <a:t>millones</a:t>
              </a:r>
              <a:r>
                <a:rPr lang="en-US" sz="2400" b="1" dirty="0"/>
                <a:t> m</a:t>
              </a:r>
              <a:r>
                <a:rPr lang="en-US" sz="2400" b="1" baseline="30000" dirty="0"/>
                <a:t>3</a:t>
              </a:r>
              <a:r>
                <a:rPr lang="en-US" sz="2400" b="1" dirty="0"/>
                <a:t>/d</a:t>
              </a:r>
              <a:endParaRPr lang="es-MX" sz="2400" b="1" dirty="0"/>
            </a:p>
          </p:txBody>
        </p:sp>
        <p:sp>
          <p:nvSpPr>
            <p:cNvPr id="12" name="TextBox 11"/>
            <p:cNvSpPr txBox="1"/>
            <p:nvPr/>
          </p:nvSpPr>
          <p:spPr>
            <a:xfrm>
              <a:off x="5257800" y="2703493"/>
              <a:ext cx="3352800" cy="954107"/>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Renovaría el agua del AGC en 280 días</a:t>
              </a:r>
            </a:p>
          </p:txBody>
        </p:sp>
      </p:grpSp>
      <p:sp>
        <p:nvSpPr>
          <p:cNvPr id="16" name="Title 1"/>
          <p:cNvSpPr>
            <a:spLocks noGrp="1"/>
          </p:cNvSpPr>
          <p:nvPr>
            <p:ph type="title"/>
          </p:nvPr>
        </p:nvSpPr>
        <p:spPr>
          <a:xfrm>
            <a:off x="457200" y="0"/>
            <a:ext cx="8229600" cy="1143000"/>
          </a:xfrm>
        </p:spPr>
        <p:txBody>
          <a:bodyPr>
            <a:normAutofit/>
          </a:bodyPr>
          <a:lstStyle/>
          <a:p>
            <a:r>
              <a:rPr lang="en-US" sz="2800" b="1" dirty="0"/>
              <a:t>El </a:t>
            </a:r>
            <a:r>
              <a:rPr lang="en-US" sz="2800" b="1" dirty="0" err="1"/>
              <a:t>aporte</a:t>
            </a:r>
            <a:r>
              <a:rPr lang="en-US" sz="2800" b="1" dirty="0"/>
              <a:t> del </a:t>
            </a:r>
            <a:r>
              <a:rPr lang="en-US" sz="2800" b="1" dirty="0" err="1"/>
              <a:t>río</a:t>
            </a:r>
            <a:r>
              <a:rPr lang="en-US" sz="2800" b="1" dirty="0"/>
              <a:t> </a:t>
            </a:r>
            <a:r>
              <a:rPr lang="en-US" sz="2800" b="1" dirty="0" err="1"/>
              <a:t>fue</a:t>
            </a:r>
            <a:r>
              <a:rPr lang="en-US" sz="2800" b="1" dirty="0"/>
              <a:t> </a:t>
            </a:r>
            <a:r>
              <a:rPr lang="en-US" sz="2800" b="1" dirty="0" err="1"/>
              <a:t>muy</a:t>
            </a:r>
            <a:r>
              <a:rPr lang="en-US" sz="2800" b="1" dirty="0"/>
              <a:t> </a:t>
            </a:r>
            <a:r>
              <a:rPr lang="en-US" sz="2800" b="1" dirty="0" err="1"/>
              <a:t>pequeño</a:t>
            </a:r>
            <a:r>
              <a:rPr lang="en-US" sz="2800" b="1" dirty="0"/>
              <a:t> en </a:t>
            </a:r>
            <a:r>
              <a:rPr lang="en-US" sz="2800" b="1" dirty="0" err="1"/>
              <a:t>comparación</a:t>
            </a:r>
            <a:r>
              <a:rPr lang="en-US" sz="2800" b="1" dirty="0"/>
              <a:t> con los “</a:t>
            </a:r>
            <a:r>
              <a:rPr lang="en-US" sz="2800" b="1" dirty="0" err="1"/>
              <a:t>aportes</a:t>
            </a:r>
            <a:r>
              <a:rPr lang="en-US" sz="2800" b="1" dirty="0"/>
              <a:t>” </a:t>
            </a:r>
            <a:r>
              <a:rPr lang="en-US" sz="2800" b="1" dirty="0" err="1"/>
              <a:t>marinos</a:t>
            </a:r>
            <a:r>
              <a:rPr lang="en-US" sz="2800" b="1" dirty="0"/>
              <a:t> (</a:t>
            </a:r>
            <a:r>
              <a:rPr lang="en-US" sz="2800" b="1" dirty="0" err="1"/>
              <a:t>corrientes</a:t>
            </a:r>
            <a:r>
              <a:rPr lang="en-US" sz="2800" b="1" dirty="0"/>
              <a:t> y </a:t>
            </a:r>
            <a:r>
              <a:rPr lang="en-US" sz="2800" b="1" dirty="0" err="1"/>
              <a:t>marea</a:t>
            </a:r>
            <a:r>
              <a:rPr lang="en-US" sz="2800" b="1" dirty="0"/>
              <a:t>)</a:t>
            </a:r>
          </a:p>
        </p:txBody>
      </p:sp>
      <p:grpSp>
        <p:nvGrpSpPr>
          <p:cNvPr id="5" name="Group 4"/>
          <p:cNvGrpSpPr/>
          <p:nvPr/>
        </p:nvGrpSpPr>
        <p:grpSpPr>
          <a:xfrm>
            <a:off x="585020" y="4843742"/>
            <a:ext cx="3619500" cy="1847169"/>
            <a:chOff x="762000" y="4495800"/>
            <a:chExt cx="3276600" cy="1588107"/>
          </a:xfrm>
        </p:grpSpPr>
        <p:pic>
          <p:nvPicPr>
            <p:cNvPr id="20" name="Picture 2"/>
            <p:cNvPicPr>
              <a:picLocks noChangeAspect="1" noChangeArrowheads="1"/>
            </p:cNvPicPr>
            <p:nvPr/>
          </p:nvPicPr>
          <p:blipFill>
            <a:blip r:embed="rId3" cstate="print"/>
            <a:srcRect/>
            <a:stretch>
              <a:fillRect/>
            </a:stretch>
          </p:blipFill>
          <p:spPr bwMode="auto">
            <a:xfrm>
              <a:off x="762000" y="4495800"/>
              <a:ext cx="3276600" cy="1588107"/>
            </a:xfrm>
            <a:prstGeom prst="rect">
              <a:avLst/>
            </a:prstGeom>
            <a:noFill/>
            <a:ln w="9525">
              <a:noFill/>
              <a:miter lim="800000"/>
              <a:headEnd/>
              <a:tailEnd/>
            </a:ln>
          </p:spPr>
        </p:pic>
        <p:sp>
          <p:nvSpPr>
            <p:cNvPr id="21" name="Left Arrow 20"/>
            <p:cNvSpPr/>
            <p:nvPr/>
          </p:nvSpPr>
          <p:spPr>
            <a:xfrm>
              <a:off x="1524000" y="4876800"/>
              <a:ext cx="2362200" cy="152400"/>
            </a:xfrm>
            <a:prstGeom prst="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Left Arrow 21"/>
            <p:cNvSpPr/>
            <p:nvPr/>
          </p:nvSpPr>
          <p:spPr>
            <a:xfrm rot="1734316">
              <a:off x="1085590" y="4726362"/>
              <a:ext cx="367882" cy="172561"/>
            </a:xfrm>
            <a:prstGeom prst="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cxnSp>
        <p:nvCxnSpPr>
          <p:cNvPr id="7" name="Straight Connector 6"/>
          <p:cNvCxnSpPr/>
          <p:nvPr/>
        </p:nvCxnSpPr>
        <p:spPr>
          <a:xfrm>
            <a:off x="4950231" y="1600200"/>
            <a:ext cx="2769" cy="4938712"/>
          </a:xfrm>
          <a:prstGeom prst="line">
            <a:avLst/>
          </a:prstGeom>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a:off x="1001622" y="1466915"/>
            <a:ext cx="3124200" cy="523220"/>
          </a:xfrm>
          <a:prstGeom prst="rect">
            <a:avLst/>
          </a:prstGeom>
          <a:noFill/>
        </p:spPr>
        <p:txBody>
          <a:bodyPr wrap="square" rtlCol="0">
            <a:spAutoFit/>
          </a:bodyPr>
          <a:lstStyle/>
          <a:p>
            <a:pPr algn="ctr"/>
            <a:r>
              <a:rPr lang="en-US" sz="2800" b="1" dirty="0"/>
              <a:t>EL MAR</a:t>
            </a:r>
          </a:p>
        </p:txBody>
      </p:sp>
      <p:sp>
        <p:nvSpPr>
          <p:cNvPr id="23" name="TextBox 22"/>
          <p:cNvSpPr txBox="1"/>
          <p:nvPr/>
        </p:nvSpPr>
        <p:spPr>
          <a:xfrm>
            <a:off x="5257800" y="1572516"/>
            <a:ext cx="3124200" cy="523220"/>
          </a:xfrm>
          <a:prstGeom prst="rect">
            <a:avLst/>
          </a:prstGeom>
          <a:noFill/>
        </p:spPr>
        <p:txBody>
          <a:bodyPr wrap="square" rtlCol="0">
            <a:spAutoFit/>
          </a:bodyPr>
          <a:lstStyle/>
          <a:p>
            <a:pPr algn="ctr"/>
            <a:r>
              <a:rPr lang="en-US" sz="2800" b="1" dirty="0"/>
              <a:t>EL RÍO</a:t>
            </a:r>
          </a:p>
        </p:txBody>
      </p:sp>
    </p:spTree>
    <p:extLst>
      <p:ext uri="{BB962C8B-B14F-4D97-AF65-F5344CB8AC3E}">
        <p14:creationId xmlns:p14="http://schemas.microsoft.com/office/powerpoint/2010/main" val="298174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arah.mesnick\Desktop\CIRVA 9\Vaquita population trend with events.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57200"/>
            <a:ext cx="9144000" cy="5562600"/>
          </a:xfrm>
          <a:prstGeom prst="rect">
            <a:avLst/>
          </a:prstGeom>
          <a:noFill/>
          <a:ln>
            <a:noFill/>
          </a:ln>
        </p:spPr>
      </p:pic>
      <p:pic>
        <p:nvPicPr>
          <p:cNvPr id="1026" name="Picture 2"/>
          <p:cNvPicPr>
            <a:picLocks noChangeAspect="1" noChangeArrowheads="1"/>
          </p:cNvPicPr>
          <p:nvPr/>
        </p:nvPicPr>
        <p:blipFill>
          <a:blip r:embed="rId3" cstate="print"/>
          <a:srcRect/>
          <a:stretch>
            <a:fillRect/>
          </a:stretch>
        </p:blipFill>
        <p:spPr bwMode="auto">
          <a:xfrm>
            <a:off x="4495800" y="3352800"/>
            <a:ext cx="152400" cy="1524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324600" y="1752600"/>
            <a:ext cx="2486025" cy="1153627"/>
          </a:xfrm>
          <a:prstGeom prst="rect">
            <a:avLst/>
          </a:prstGeom>
          <a:noFill/>
          <a:ln w="9525">
            <a:noFill/>
            <a:miter lim="800000"/>
            <a:headEnd/>
            <a:tailEnd/>
          </a:ln>
        </p:spPr>
      </p:pic>
      <p:sp>
        <p:nvSpPr>
          <p:cNvPr id="6" name="TextBox 5"/>
          <p:cNvSpPr txBox="1"/>
          <p:nvPr/>
        </p:nvSpPr>
        <p:spPr>
          <a:xfrm>
            <a:off x="6781800" y="2819400"/>
            <a:ext cx="2057400" cy="923330"/>
          </a:xfrm>
          <a:prstGeom prst="rect">
            <a:avLst/>
          </a:prstGeom>
          <a:noFill/>
        </p:spPr>
        <p:txBody>
          <a:bodyPr wrap="square" rtlCol="0">
            <a:spAutoFit/>
          </a:bodyPr>
          <a:lstStyle/>
          <a:p>
            <a:pPr algn="ctr"/>
            <a:r>
              <a:rPr lang="en-US" dirty="0" err="1"/>
              <a:t>Marzo-abril</a:t>
            </a:r>
            <a:r>
              <a:rPr lang="en-US" dirty="0"/>
              <a:t> 2017 </a:t>
            </a:r>
          </a:p>
          <a:p>
            <a:pPr algn="ctr"/>
            <a:r>
              <a:rPr lang="en-US" dirty="0"/>
              <a:t>5 </a:t>
            </a:r>
            <a:r>
              <a:rPr lang="en-US" dirty="0" err="1"/>
              <a:t>cadáveres</a:t>
            </a:r>
            <a:r>
              <a:rPr lang="en-US" dirty="0"/>
              <a:t> </a:t>
            </a:r>
            <a:r>
              <a:rPr lang="en-US" dirty="0" err="1"/>
              <a:t>reportados</a:t>
            </a:r>
            <a:endParaRPr lang="en-US" dirty="0"/>
          </a:p>
        </p:txBody>
      </p:sp>
      <p:sp>
        <p:nvSpPr>
          <p:cNvPr id="2" name="Title 1"/>
          <p:cNvSpPr>
            <a:spLocks noGrp="1"/>
          </p:cNvSpPr>
          <p:nvPr>
            <p:ph type="title"/>
          </p:nvPr>
        </p:nvSpPr>
        <p:spPr>
          <a:xfrm>
            <a:off x="457200" y="0"/>
            <a:ext cx="8229600" cy="1143000"/>
          </a:xfrm>
        </p:spPr>
        <p:txBody>
          <a:bodyPr>
            <a:normAutofit/>
          </a:bodyPr>
          <a:lstStyle/>
          <a:p>
            <a:r>
              <a:rPr lang="en-US" sz="3200" b="1" dirty="0" err="1"/>
              <a:t>Tendencia</a:t>
            </a:r>
            <a:r>
              <a:rPr lang="en-US" sz="3200" b="1" dirty="0"/>
              <a:t> </a:t>
            </a:r>
            <a:r>
              <a:rPr lang="en-US" sz="3200" b="1" dirty="0" err="1"/>
              <a:t>poblacional</a:t>
            </a:r>
            <a:r>
              <a:rPr lang="en-US" sz="3200" b="1" dirty="0"/>
              <a:t> de la </a:t>
            </a:r>
            <a:r>
              <a:rPr lang="en-US" sz="3200" b="1" dirty="0" err="1"/>
              <a:t>vaquita</a:t>
            </a:r>
            <a:br>
              <a:rPr lang="en-US" sz="3200" b="1" dirty="0"/>
            </a:br>
            <a:r>
              <a:rPr lang="en-US" sz="2400" b="1" dirty="0"/>
              <a:t>(y </a:t>
            </a:r>
            <a:r>
              <a:rPr lang="en-US" sz="2400" b="1" dirty="0" err="1"/>
              <a:t>acciones</a:t>
            </a:r>
            <a:r>
              <a:rPr lang="en-US" sz="2400" b="1" dirty="0"/>
              <a:t> “</a:t>
            </a:r>
            <a:r>
              <a:rPr lang="en-US" sz="2400" b="1" dirty="0" err="1"/>
              <a:t>fallidas</a:t>
            </a:r>
            <a:r>
              <a:rPr lang="en-US" sz="2400" b="1" dirty="0"/>
              <a:t>” </a:t>
            </a:r>
            <a:r>
              <a:rPr lang="en-US" sz="2400" b="1" dirty="0" err="1"/>
              <a:t>para</a:t>
            </a:r>
            <a:r>
              <a:rPr lang="en-US" sz="2400" b="1" dirty="0"/>
              <a:t> </a:t>
            </a:r>
            <a:r>
              <a:rPr lang="en-US" sz="2400" b="1" dirty="0" err="1"/>
              <a:t>protegerla</a:t>
            </a:r>
            <a:r>
              <a:rPr lang="en-US" sz="2400" b="1" dirty="0"/>
              <a:t>) </a:t>
            </a:r>
          </a:p>
        </p:txBody>
      </p:sp>
      <p:sp>
        <p:nvSpPr>
          <p:cNvPr id="7" name="TextBox 6"/>
          <p:cNvSpPr txBox="1"/>
          <p:nvPr/>
        </p:nvSpPr>
        <p:spPr>
          <a:xfrm>
            <a:off x="7239000" y="6211669"/>
            <a:ext cx="16002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&lt; 19 </a:t>
            </a:r>
            <a:r>
              <a:rPr lang="en-US" dirty="0" err="1"/>
              <a:t>vaquitas</a:t>
            </a:r>
            <a:endParaRPr lang="en-US" dirty="0"/>
          </a:p>
        </p:txBody>
      </p:sp>
      <p:sp>
        <p:nvSpPr>
          <p:cNvPr id="8" name="TextBox 7"/>
          <p:cNvSpPr txBox="1"/>
          <p:nvPr/>
        </p:nvSpPr>
        <p:spPr>
          <a:xfrm>
            <a:off x="1524000" y="6172200"/>
            <a:ext cx="137159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567 </a:t>
            </a:r>
            <a:r>
              <a:rPr lang="en-US" dirty="0" err="1"/>
              <a:t>vaquitas</a:t>
            </a:r>
            <a:endParaRPr lang="en-US" dirty="0"/>
          </a:p>
        </p:txBody>
      </p:sp>
      <p:cxnSp>
        <p:nvCxnSpPr>
          <p:cNvPr id="10" name="Straight Arrow Connector 9"/>
          <p:cNvCxnSpPr/>
          <p:nvPr/>
        </p:nvCxnSpPr>
        <p:spPr>
          <a:xfrm>
            <a:off x="2971800" y="6368534"/>
            <a:ext cx="4114800" cy="32266"/>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4038600" y="6400800"/>
            <a:ext cx="1760418" cy="369332"/>
          </a:xfrm>
          <a:prstGeom prst="rect">
            <a:avLst/>
          </a:prstGeom>
          <a:noFill/>
        </p:spPr>
        <p:txBody>
          <a:bodyPr wrap="none" rtlCol="0">
            <a:spAutoFit/>
          </a:bodyPr>
          <a:lstStyle/>
          <a:p>
            <a:r>
              <a:rPr lang="en-US" b="1" dirty="0"/>
              <a:t>22 </a:t>
            </a:r>
            <a:r>
              <a:rPr lang="en-US" b="1" dirty="0" err="1"/>
              <a:t>años</a:t>
            </a:r>
            <a:r>
              <a:rPr lang="en-US" b="1" dirty="0"/>
              <a:t> </a:t>
            </a:r>
            <a:r>
              <a:rPr lang="en-US" b="1" dirty="0" err="1"/>
              <a:t>después</a:t>
            </a:r>
            <a:endParaRPr lang="en-US" b="1" dirty="0"/>
          </a:p>
        </p:txBody>
      </p:sp>
      <p:sp>
        <p:nvSpPr>
          <p:cNvPr id="11" name="Slide Number Placeholder 10"/>
          <p:cNvSpPr>
            <a:spLocks noGrp="1"/>
          </p:cNvSpPr>
          <p:nvPr>
            <p:ph type="sldNum" sz="quarter" idx="12"/>
          </p:nvPr>
        </p:nvSpPr>
        <p:spPr/>
        <p:txBody>
          <a:bodyPr/>
          <a:lstStyle/>
          <a:p>
            <a:fld id="{8091817F-BEAE-44CF-87FD-DCF208F756F0}"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s-MX" sz="3200" b="1" dirty="0"/>
              <a:t>También son altos en el delta del RC</a:t>
            </a:r>
          </a:p>
        </p:txBody>
      </p:sp>
      <p:pic>
        <p:nvPicPr>
          <p:cNvPr id="35842" name="Picture 2"/>
          <p:cNvPicPr>
            <a:picLocks noChangeAspect="1" noChangeArrowheads="1"/>
          </p:cNvPicPr>
          <p:nvPr/>
        </p:nvPicPr>
        <p:blipFill>
          <a:blip r:embed="rId2" cstate="print"/>
          <a:srcRect/>
          <a:stretch>
            <a:fillRect/>
          </a:stretch>
        </p:blipFill>
        <p:spPr bwMode="auto">
          <a:xfrm>
            <a:off x="5633768" y="3581400"/>
            <a:ext cx="3281632" cy="1943313"/>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228600" y="3048000"/>
            <a:ext cx="5257800" cy="2465276"/>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304800" y="875071"/>
            <a:ext cx="4490720" cy="2172929"/>
          </a:xfrm>
          <a:prstGeom prst="rect">
            <a:avLst/>
          </a:prstGeom>
          <a:noFill/>
          <a:ln w="9525">
            <a:noFill/>
            <a:miter lim="800000"/>
            <a:headEnd/>
            <a:tailEnd/>
          </a:ln>
        </p:spPr>
      </p:pic>
      <p:cxnSp>
        <p:nvCxnSpPr>
          <p:cNvPr id="9" name="Straight Arrow Connector 8"/>
          <p:cNvCxnSpPr/>
          <p:nvPr/>
        </p:nvCxnSpPr>
        <p:spPr>
          <a:xfrm>
            <a:off x="914400" y="2438400"/>
            <a:ext cx="0" cy="914400"/>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1676400" y="2438400"/>
            <a:ext cx="0" cy="838200"/>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a:off x="2590800" y="2590800"/>
            <a:ext cx="0" cy="685800"/>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a:off x="3352800" y="2667000"/>
            <a:ext cx="0" cy="609600"/>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pic>
        <p:nvPicPr>
          <p:cNvPr id="35845" name="Picture 5"/>
          <p:cNvPicPr>
            <a:picLocks noChangeAspect="1" noChangeArrowheads="1"/>
          </p:cNvPicPr>
          <p:nvPr/>
        </p:nvPicPr>
        <p:blipFill>
          <a:blip r:embed="rId5" cstate="print"/>
          <a:srcRect/>
          <a:stretch>
            <a:fillRect/>
          </a:stretch>
        </p:blipFill>
        <p:spPr bwMode="auto">
          <a:xfrm>
            <a:off x="5715000" y="609600"/>
            <a:ext cx="2973140" cy="2862263"/>
          </a:xfrm>
          <a:prstGeom prst="rect">
            <a:avLst/>
          </a:prstGeom>
          <a:noFill/>
          <a:ln w="9525">
            <a:noFill/>
            <a:miter lim="800000"/>
            <a:headEnd/>
            <a:tailEnd/>
          </a:ln>
        </p:spPr>
      </p:pic>
      <p:sp>
        <p:nvSpPr>
          <p:cNvPr id="21" name="TextBox 20"/>
          <p:cNvSpPr txBox="1"/>
          <p:nvPr/>
        </p:nvSpPr>
        <p:spPr>
          <a:xfrm>
            <a:off x="838200" y="5562600"/>
            <a:ext cx="7772400"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400" dirty="0"/>
              <a:t>Alta concentración de nutrientes en el interior, pero el delta IMPORTÓ nitrato y silicato del AGC</a:t>
            </a:r>
          </a:p>
        </p:txBody>
      </p:sp>
      <p:pic>
        <p:nvPicPr>
          <p:cNvPr id="47105" name="Picture 1"/>
          <p:cNvPicPr>
            <a:picLocks noChangeAspect="1" noChangeArrowheads="1"/>
          </p:cNvPicPr>
          <p:nvPr/>
        </p:nvPicPr>
        <p:blipFill>
          <a:blip r:embed="rId6" cstate="print"/>
          <a:srcRect/>
          <a:stretch>
            <a:fillRect/>
          </a:stretch>
        </p:blipFill>
        <p:spPr bwMode="auto">
          <a:xfrm>
            <a:off x="0" y="6096001"/>
            <a:ext cx="2011238" cy="76200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8091817F-BEAE-44CF-87FD-DCF208F756F0}"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s-MX" sz="3200" b="1" dirty="0"/>
              <a:t>Los nutrientes son de origen marino </a:t>
            </a:r>
          </a:p>
        </p:txBody>
      </p:sp>
      <p:pic>
        <p:nvPicPr>
          <p:cNvPr id="2049" name="Picture 1"/>
          <p:cNvPicPr>
            <a:picLocks noChangeAspect="1" noChangeArrowheads="1"/>
          </p:cNvPicPr>
          <p:nvPr/>
        </p:nvPicPr>
        <p:blipFill>
          <a:blip r:embed="rId2" cstate="print"/>
          <a:srcRect/>
          <a:stretch>
            <a:fillRect/>
          </a:stretch>
        </p:blipFill>
        <p:spPr bwMode="auto">
          <a:xfrm>
            <a:off x="685800" y="1066800"/>
            <a:ext cx="3794190" cy="4571999"/>
          </a:xfrm>
          <a:prstGeom prst="rect">
            <a:avLst/>
          </a:prstGeom>
          <a:noFill/>
          <a:ln w="9525">
            <a:noFill/>
            <a:miter lim="800000"/>
            <a:headEnd/>
            <a:tailEnd/>
          </a:ln>
        </p:spPr>
      </p:pic>
      <p:sp>
        <p:nvSpPr>
          <p:cNvPr id="5" name="TextBox 4"/>
          <p:cNvSpPr txBox="1"/>
          <p:nvPr/>
        </p:nvSpPr>
        <p:spPr>
          <a:xfrm>
            <a:off x="4648200" y="2438400"/>
            <a:ext cx="3886200" cy="1569660"/>
          </a:xfrm>
          <a:prstGeom prst="rect">
            <a:avLst/>
          </a:prstGeom>
          <a:noFill/>
        </p:spPr>
        <p:txBody>
          <a:bodyPr wrap="square" rtlCol="0">
            <a:spAutoFit/>
          </a:bodyPr>
          <a:lstStyle/>
          <a:p>
            <a:pPr algn="just"/>
            <a:r>
              <a:rPr lang="es-MX" sz="2400" dirty="0"/>
              <a:t>Durante el flujo pulso,  el nitrato fue rápidamente “perdido” por </a:t>
            </a:r>
            <a:r>
              <a:rPr lang="es-MX" sz="2400" dirty="0" err="1"/>
              <a:t>desnitrificación</a:t>
            </a:r>
            <a:r>
              <a:rPr lang="es-MX" sz="2400" dirty="0"/>
              <a:t> o consumo en el cauce del RC</a:t>
            </a:r>
          </a:p>
        </p:txBody>
      </p:sp>
      <p:pic>
        <p:nvPicPr>
          <p:cNvPr id="30722" name="Picture 2"/>
          <p:cNvPicPr>
            <a:picLocks noChangeAspect="1" noChangeArrowheads="1"/>
          </p:cNvPicPr>
          <p:nvPr/>
        </p:nvPicPr>
        <p:blipFill>
          <a:blip r:embed="rId3" cstate="print"/>
          <a:srcRect/>
          <a:stretch>
            <a:fillRect/>
          </a:stretch>
        </p:blipFill>
        <p:spPr bwMode="auto">
          <a:xfrm>
            <a:off x="0" y="5986776"/>
            <a:ext cx="5410200" cy="871224"/>
          </a:xfrm>
          <a:prstGeom prst="rect">
            <a:avLst/>
          </a:prstGeom>
          <a:noFill/>
          <a:ln w="9525">
            <a:noFill/>
            <a:miter lim="800000"/>
            <a:headEnd/>
            <a:tailEnd/>
          </a:ln>
        </p:spPr>
      </p:pic>
      <p:pic>
        <p:nvPicPr>
          <p:cNvPr id="30723" name="Picture 3"/>
          <p:cNvPicPr>
            <a:picLocks noChangeAspect="1" noChangeArrowheads="1"/>
          </p:cNvPicPr>
          <p:nvPr/>
        </p:nvPicPr>
        <p:blipFill>
          <a:blip r:embed="rId4" cstate="print"/>
          <a:srcRect/>
          <a:stretch>
            <a:fillRect/>
          </a:stretch>
        </p:blipFill>
        <p:spPr bwMode="auto">
          <a:xfrm>
            <a:off x="5791200" y="6400800"/>
            <a:ext cx="3067050" cy="2476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091817F-BEAE-44CF-87FD-DCF208F756F0}"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228600" y="990600"/>
            <a:ext cx="4818192" cy="5612872"/>
          </a:xfrm>
          <a:prstGeom prst="rect">
            <a:avLst/>
          </a:prstGeom>
          <a:noFill/>
          <a:ln w="9525">
            <a:noFill/>
            <a:miter lim="800000"/>
            <a:headEnd/>
            <a:tailEnd/>
          </a:ln>
        </p:spPr>
      </p:pic>
      <p:sp>
        <p:nvSpPr>
          <p:cNvPr id="5" name="Title 1"/>
          <p:cNvSpPr txBox="1">
            <a:spLocks/>
          </p:cNvSpPr>
          <p:nvPr/>
        </p:nvSpPr>
        <p:spPr>
          <a:xfrm>
            <a:off x="457200" y="152400"/>
            <a:ext cx="8229600" cy="7159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200" b="1" i="0" u="none" strike="noStrike" kern="1200" cap="none" spc="0" normalizeH="0" baseline="0" noProof="0" dirty="0">
                <a:ln>
                  <a:noFill/>
                </a:ln>
                <a:solidFill>
                  <a:schemeClr val="tx1"/>
                </a:solidFill>
                <a:effectLst/>
                <a:uLnTx/>
                <a:uFillTx/>
                <a:latin typeface="+mj-lt"/>
                <a:ea typeface="+mj-ea"/>
                <a:cs typeface="+mj-cs"/>
              </a:rPr>
              <a:t>Las materia orgánica es marina </a:t>
            </a:r>
          </a:p>
        </p:txBody>
      </p:sp>
      <p:sp>
        <p:nvSpPr>
          <p:cNvPr id="6" name="TextBox 5"/>
          <p:cNvSpPr txBox="1"/>
          <p:nvPr/>
        </p:nvSpPr>
        <p:spPr>
          <a:xfrm>
            <a:off x="5181600" y="1066800"/>
            <a:ext cx="3733800" cy="1938992"/>
          </a:xfrm>
          <a:prstGeom prst="rect">
            <a:avLst/>
          </a:prstGeom>
          <a:noFill/>
        </p:spPr>
        <p:txBody>
          <a:bodyPr wrap="square" rtlCol="0">
            <a:spAutoFit/>
          </a:bodyPr>
          <a:lstStyle/>
          <a:p>
            <a:pPr algn="just"/>
            <a:r>
              <a:rPr lang="es-MX" sz="2400" dirty="0"/>
              <a:t>Los isótopos de C y N indican sugieren que los nutrientes (N y P) provienen del reciclamiento de la materia orgánica del AGC</a:t>
            </a:r>
          </a:p>
        </p:txBody>
      </p:sp>
      <p:sp>
        <p:nvSpPr>
          <p:cNvPr id="7" name="TextBox 6"/>
          <p:cNvSpPr txBox="1"/>
          <p:nvPr/>
        </p:nvSpPr>
        <p:spPr>
          <a:xfrm>
            <a:off x="5181600" y="4038600"/>
            <a:ext cx="3733800" cy="830997"/>
          </a:xfrm>
          <a:prstGeom prst="rect">
            <a:avLst/>
          </a:prstGeom>
          <a:noFill/>
        </p:spPr>
        <p:txBody>
          <a:bodyPr wrap="square" rtlCol="0">
            <a:spAutoFit/>
          </a:bodyPr>
          <a:lstStyle/>
          <a:p>
            <a:pPr algn="just"/>
            <a:r>
              <a:rPr lang="es-MX" sz="2400" dirty="0"/>
              <a:t>Esto pudo ocurrir aun con flujo del RC</a:t>
            </a:r>
          </a:p>
        </p:txBody>
      </p:sp>
      <p:sp>
        <p:nvSpPr>
          <p:cNvPr id="8" name="Slide Number Placeholder 7"/>
          <p:cNvSpPr>
            <a:spLocks noGrp="1"/>
          </p:cNvSpPr>
          <p:nvPr>
            <p:ph type="sldNum" sz="quarter" idx="12"/>
          </p:nvPr>
        </p:nvSpPr>
        <p:spPr/>
        <p:txBody>
          <a:bodyPr/>
          <a:lstStyle/>
          <a:p>
            <a:fld id="{8091817F-BEAE-44CF-87FD-DCF208F756F0}"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763000" cy="1143000"/>
          </a:xfrm>
        </p:spPr>
        <p:txBody>
          <a:bodyPr>
            <a:normAutofit/>
          </a:bodyPr>
          <a:lstStyle/>
          <a:p>
            <a:r>
              <a:rPr lang="en-US" sz="2800" b="1" dirty="0"/>
              <a:t>¿</a:t>
            </a:r>
            <a:r>
              <a:rPr lang="en-US" sz="2800" b="1" dirty="0" err="1"/>
              <a:t>Cómo</a:t>
            </a:r>
            <a:r>
              <a:rPr lang="en-US" sz="2800" b="1" dirty="0"/>
              <a:t> </a:t>
            </a:r>
            <a:r>
              <a:rPr lang="en-US" sz="2800" b="1" dirty="0" err="1"/>
              <a:t>llega</a:t>
            </a:r>
            <a:r>
              <a:rPr lang="en-US" sz="2800" b="1" dirty="0"/>
              <a:t> el </a:t>
            </a:r>
            <a:r>
              <a:rPr lang="en-US" sz="2800" b="1" dirty="0" err="1"/>
              <a:t>agua</a:t>
            </a:r>
            <a:r>
              <a:rPr lang="en-US" sz="2800" b="1" dirty="0"/>
              <a:t> </a:t>
            </a:r>
            <a:r>
              <a:rPr lang="en-US" sz="2800" b="1" dirty="0" err="1"/>
              <a:t>rica</a:t>
            </a:r>
            <a:r>
              <a:rPr lang="en-US" sz="2800" b="1" dirty="0"/>
              <a:t> en </a:t>
            </a:r>
            <a:r>
              <a:rPr lang="en-US" sz="2800" b="1" dirty="0" err="1"/>
              <a:t>nutrientes</a:t>
            </a:r>
            <a:r>
              <a:rPr lang="en-US" sz="2800" b="1" dirty="0"/>
              <a:t> a la </a:t>
            </a:r>
            <a:r>
              <a:rPr lang="en-US" sz="2800" b="1" dirty="0" err="1"/>
              <a:t>zona</a:t>
            </a:r>
            <a:r>
              <a:rPr lang="en-US" sz="2800" b="1" dirty="0"/>
              <a:t> </a:t>
            </a:r>
            <a:r>
              <a:rPr lang="en-US" sz="2800" b="1" dirty="0" err="1"/>
              <a:t>eufótica</a:t>
            </a:r>
            <a:r>
              <a:rPr lang="en-US" sz="2800" b="1" dirty="0"/>
              <a:t>?</a:t>
            </a:r>
            <a:br>
              <a:rPr lang="en-US" sz="2800" b="1" dirty="0"/>
            </a:br>
            <a:endParaRPr lang="en-US" sz="2800" b="1" dirty="0"/>
          </a:p>
        </p:txBody>
      </p:sp>
      <p:sp>
        <p:nvSpPr>
          <p:cNvPr id="7" name="TextBox 6"/>
          <p:cNvSpPr txBox="1"/>
          <p:nvPr/>
        </p:nvSpPr>
        <p:spPr>
          <a:xfrm>
            <a:off x="990600" y="2590800"/>
            <a:ext cx="6400800" cy="3477875"/>
          </a:xfrm>
          <a:prstGeom prst="rect">
            <a:avLst/>
          </a:prstGeom>
          <a:noFill/>
        </p:spPr>
        <p:txBody>
          <a:bodyPr wrap="square" rtlCol="0">
            <a:spAutoFit/>
          </a:bodyPr>
          <a:lstStyle/>
          <a:p>
            <a:pPr>
              <a:buFont typeface="Wingdings" pitchFamily="2" charset="2"/>
              <a:buChar char="Ø"/>
            </a:pPr>
            <a:r>
              <a:rPr lang="es-MX" sz="2000" dirty="0"/>
              <a:t> Circulación </a:t>
            </a:r>
            <a:r>
              <a:rPr lang="es-MX" sz="2000" dirty="0" err="1"/>
              <a:t>termohalina</a:t>
            </a:r>
            <a:endParaRPr lang="es-MX" sz="2000" dirty="0"/>
          </a:p>
          <a:p>
            <a:pPr>
              <a:buFont typeface="Wingdings" pitchFamily="2" charset="2"/>
              <a:buChar char="Ø"/>
            </a:pPr>
            <a:endParaRPr lang="es-MX" sz="2000" dirty="0"/>
          </a:p>
          <a:p>
            <a:pPr>
              <a:buFont typeface="Wingdings" pitchFamily="2" charset="2"/>
              <a:buChar char="Ø"/>
            </a:pPr>
            <a:r>
              <a:rPr lang="es-MX" sz="2000" dirty="0"/>
              <a:t> Mareas: mezcla y turbulencia</a:t>
            </a:r>
          </a:p>
          <a:p>
            <a:pPr>
              <a:buFont typeface="Wingdings" pitchFamily="2" charset="2"/>
              <a:buChar char="Ø"/>
            </a:pPr>
            <a:endParaRPr lang="es-MX" sz="2000" dirty="0"/>
          </a:p>
          <a:p>
            <a:pPr>
              <a:buFont typeface="Wingdings" pitchFamily="2" charset="2"/>
              <a:buChar char="Ø"/>
            </a:pPr>
            <a:r>
              <a:rPr lang="es-MX" sz="2000" dirty="0"/>
              <a:t> Viento: Mezcla</a:t>
            </a:r>
          </a:p>
          <a:p>
            <a:pPr>
              <a:buFont typeface="Wingdings" pitchFamily="2" charset="2"/>
              <a:buChar char="Ø"/>
            </a:pPr>
            <a:endParaRPr lang="es-MX" sz="2000" dirty="0"/>
          </a:p>
          <a:p>
            <a:pPr>
              <a:buFont typeface="Wingdings" pitchFamily="2" charset="2"/>
              <a:buChar char="Ø"/>
            </a:pPr>
            <a:r>
              <a:rPr lang="es-MX" sz="2000" dirty="0"/>
              <a:t> </a:t>
            </a:r>
            <a:r>
              <a:rPr lang="es-MX" sz="2000" dirty="0" err="1"/>
              <a:t>Surgencias</a:t>
            </a:r>
            <a:endParaRPr lang="es-MX" sz="2000" dirty="0"/>
          </a:p>
          <a:p>
            <a:pPr>
              <a:buFont typeface="Wingdings" pitchFamily="2" charset="2"/>
              <a:buChar char="Ø"/>
            </a:pPr>
            <a:endParaRPr lang="es-MX" sz="2000" dirty="0"/>
          </a:p>
          <a:p>
            <a:pPr>
              <a:buFont typeface="Wingdings" pitchFamily="2" charset="2"/>
              <a:buChar char="Ø"/>
            </a:pPr>
            <a:r>
              <a:rPr lang="es-MX" sz="2000" dirty="0"/>
              <a:t> Ondas atrapadas en la costa</a:t>
            </a:r>
          </a:p>
          <a:p>
            <a:pPr>
              <a:buFont typeface="Wingdings" pitchFamily="2" charset="2"/>
              <a:buChar char="Ø"/>
            </a:pPr>
            <a:endParaRPr lang="es-MX" sz="2000" dirty="0"/>
          </a:p>
          <a:p>
            <a:pPr>
              <a:buFont typeface="Wingdings" pitchFamily="2" charset="2"/>
              <a:buChar char="Ø"/>
            </a:pPr>
            <a:r>
              <a:rPr lang="es-MX" sz="2000" dirty="0"/>
              <a:t> </a:t>
            </a:r>
            <a:r>
              <a:rPr lang="es-MX" sz="2000" dirty="0" err="1"/>
              <a:t>Resuspensión</a:t>
            </a:r>
            <a:r>
              <a:rPr lang="es-MX" sz="2000" dirty="0"/>
              <a:t> de sedimentos</a:t>
            </a:r>
          </a:p>
        </p:txBody>
      </p:sp>
      <p:pic>
        <p:nvPicPr>
          <p:cNvPr id="8" name="Picture 2"/>
          <p:cNvPicPr>
            <a:picLocks noChangeAspect="1" noChangeArrowheads="1"/>
          </p:cNvPicPr>
          <p:nvPr/>
        </p:nvPicPr>
        <p:blipFill>
          <a:blip r:embed="rId2" cstate="print"/>
          <a:srcRect/>
          <a:stretch>
            <a:fillRect/>
          </a:stretch>
        </p:blipFill>
        <p:spPr bwMode="auto">
          <a:xfrm>
            <a:off x="685799" y="914400"/>
            <a:ext cx="7191321" cy="121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091817F-BEAE-44CF-87FD-DCF208F756F0}"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91817F-BEAE-44CF-87FD-DCF208F756F0}" type="slidenum">
              <a:rPr lang="en-US" smtClean="0"/>
              <a:pPr/>
              <a:t>34</a:t>
            </a:fld>
            <a:endParaRPr lang="en-US" dirty="0"/>
          </a:p>
        </p:txBody>
      </p:sp>
      <p:grpSp>
        <p:nvGrpSpPr>
          <p:cNvPr id="2" name="Group 15"/>
          <p:cNvGrpSpPr/>
          <p:nvPr/>
        </p:nvGrpSpPr>
        <p:grpSpPr>
          <a:xfrm>
            <a:off x="381000" y="1371600"/>
            <a:ext cx="4648200" cy="2514601"/>
            <a:chOff x="228600" y="1371600"/>
            <a:chExt cx="4724400" cy="1887510"/>
          </a:xfrm>
        </p:grpSpPr>
        <p:sp>
          <p:nvSpPr>
            <p:cNvPr id="9" name="Rectangle 8"/>
            <p:cNvSpPr/>
            <p:nvPr/>
          </p:nvSpPr>
          <p:spPr>
            <a:xfrm>
              <a:off x="228600" y="1371600"/>
              <a:ext cx="4724400" cy="5775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err="1"/>
                <a:t>Transporte</a:t>
              </a:r>
              <a:r>
                <a:rPr lang="en-US" sz="2000" b="1" dirty="0"/>
                <a:t> </a:t>
              </a:r>
              <a:r>
                <a:rPr lang="en-US" sz="2000" b="1" dirty="0" err="1"/>
                <a:t>máximo</a:t>
              </a:r>
              <a:r>
                <a:rPr lang="en-US" sz="2000" b="1" dirty="0"/>
                <a:t> </a:t>
              </a:r>
              <a:r>
                <a:rPr lang="en-US" sz="2000" b="1" dirty="0" err="1"/>
                <a:t>desde</a:t>
              </a:r>
              <a:r>
                <a:rPr lang="en-US" sz="2000" b="1" dirty="0"/>
                <a:t> el </a:t>
              </a:r>
              <a:r>
                <a:rPr lang="en-US" sz="2000" b="1" dirty="0" err="1"/>
                <a:t>sur</a:t>
              </a:r>
              <a:r>
                <a:rPr lang="en-US" sz="2000" b="1" dirty="0"/>
                <a:t> en </a:t>
              </a:r>
              <a:r>
                <a:rPr lang="en-US" sz="2000" b="1" dirty="0" err="1"/>
                <a:t>Junio</a:t>
              </a:r>
              <a:r>
                <a:rPr lang="en-US" sz="2000" b="1" dirty="0"/>
                <a:t> </a:t>
              </a:r>
            </a:p>
            <a:p>
              <a:pPr algn="ctr"/>
              <a:r>
                <a:rPr lang="en-US" sz="2400" b="1" dirty="0"/>
                <a:t>= 2,600 </a:t>
              </a:r>
              <a:r>
                <a:rPr lang="en-US" sz="2400" b="1" dirty="0" err="1"/>
                <a:t>millones</a:t>
              </a:r>
              <a:r>
                <a:rPr lang="en-US" sz="2400" b="1" dirty="0"/>
                <a:t> m</a:t>
              </a:r>
              <a:r>
                <a:rPr lang="en-US" sz="2400" b="1" baseline="30000" dirty="0"/>
                <a:t>3</a:t>
              </a:r>
              <a:r>
                <a:rPr lang="en-US" sz="2400" b="1" dirty="0"/>
                <a:t>/d </a:t>
              </a:r>
              <a:endParaRPr lang="es-MX" sz="2400" b="1" dirty="0"/>
            </a:p>
          </p:txBody>
        </p:sp>
        <p:sp>
          <p:nvSpPr>
            <p:cNvPr id="10" name="TextBox 9"/>
            <p:cNvSpPr txBox="1"/>
            <p:nvPr/>
          </p:nvSpPr>
          <p:spPr>
            <a:xfrm>
              <a:off x="762000" y="2533792"/>
              <a:ext cx="3352800" cy="725318"/>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Renovaría el agua del AGC en 18.7 días</a:t>
              </a:r>
            </a:p>
          </p:txBody>
        </p:sp>
      </p:grpSp>
      <p:grpSp>
        <p:nvGrpSpPr>
          <p:cNvPr id="3" name="Group 16"/>
          <p:cNvGrpSpPr/>
          <p:nvPr/>
        </p:nvGrpSpPr>
        <p:grpSpPr>
          <a:xfrm>
            <a:off x="5181600" y="1371600"/>
            <a:ext cx="3657600" cy="2514600"/>
            <a:chOff x="5257800" y="1143000"/>
            <a:chExt cx="3657600" cy="2514600"/>
          </a:xfrm>
        </p:grpSpPr>
        <p:sp>
          <p:nvSpPr>
            <p:cNvPr id="11" name="Rectangle 10"/>
            <p:cNvSpPr/>
            <p:nvPr/>
          </p:nvSpPr>
          <p:spPr>
            <a:xfrm>
              <a:off x="5257800" y="1143000"/>
              <a:ext cx="36576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err="1"/>
                <a:t>Flujo</a:t>
              </a:r>
              <a:r>
                <a:rPr lang="en-US" sz="2000" b="1" dirty="0"/>
                <a:t>  </a:t>
              </a:r>
              <a:r>
                <a:rPr lang="en-US" sz="2000" b="1" dirty="0" err="1"/>
                <a:t>máximo</a:t>
              </a:r>
              <a:r>
                <a:rPr lang="en-US" sz="2000" b="1" dirty="0"/>
                <a:t> del RC en </a:t>
              </a:r>
              <a:r>
                <a:rPr lang="en-US" sz="2000" b="1" dirty="0" err="1"/>
                <a:t>Junio</a:t>
              </a:r>
              <a:endParaRPr lang="en-US" sz="2000" b="1" dirty="0"/>
            </a:p>
            <a:p>
              <a:pPr algn="ctr"/>
              <a:r>
                <a:rPr lang="en-US" sz="2000" b="1" dirty="0"/>
                <a:t>= 2,000 m</a:t>
              </a:r>
              <a:r>
                <a:rPr lang="en-US" sz="2000" b="1" baseline="30000" dirty="0"/>
                <a:t>3</a:t>
              </a:r>
              <a:r>
                <a:rPr lang="en-US" sz="2000" b="1" dirty="0"/>
                <a:t>/s </a:t>
              </a:r>
            </a:p>
            <a:p>
              <a:pPr algn="ctr"/>
              <a:r>
                <a:rPr lang="en-US" sz="2400" b="1" dirty="0"/>
                <a:t>= 173 </a:t>
              </a:r>
              <a:r>
                <a:rPr lang="en-US" sz="2400" b="1" dirty="0" err="1"/>
                <a:t>millones</a:t>
              </a:r>
              <a:r>
                <a:rPr lang="en-US" sz="2400" b="1" dirty="0"/>
                <a:t> m</a:t>
              </a:r>
              <a:r>
                <a:rPr lang="en-US" sz="2400" b="1" baseline="30000" dirty="0"/>
                <a:t>3</a:t>
              </a:r>
              <a:r>
                <a:rPr lang="en-US" sz="2400" b="1" dirty="0"/>
                <a:t>/d</a:t>
              </a:r>
              <a:endParaRPr lang="es-MX" sz="2400" b="1" dirty="0"/>
            </a:p>
          </p:txBody>
        </p:sp>
        <p:sp>
          <p:nvSpPr>
            <p:cNvPr id="12" name="TextBox 11"/>
            <p:cNvSpPr txBox="1"/>
            <p:nvPr/>
          </p:nvSpPr>
          <p:spPr>
            <a:xfrm>
              <a:off x="5257800" y="2703493"/>
              <a:ext cx="3352800" cy="954107"/>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Renovaría el agua del AGC en 280 días</a:t>
              </a:r>
            </a:p>
          </p:txBody>
        </p:sp>
      </p:grpSp>
      <p:sp>
        <p:nvSpPr>
          <p:cNvPr id="16" name="Title 1"/>
          <p:cNvSpPr>
            <a:spLocks noGrp="1"/>
          </p:cNvSpPr>
          <p:nvPr>
            <p:ph type="title"/>
          </p:nvPr>
        </p:nvSpPr>
        <p:spPr>
          <a:xfrm>
            <a:off x="457200" y="0"/>
            <a:ext cx="8229600" cy="1143000"/>
          </a:xfrm>
        </p:spPr>
        <p:txBody>
          <a:bodyPr>
            <a:normAutofit/>
          </a:bodyPr>
          <a:lstStyle/>
          <a:p>
            <a:r>
              <a:rPr lang="en-US" sz="2800" b="1" dirty="0"/>
              <a:t>El </a:t>
            </a:r>
            <a:r>
              <a:rPr lang="en-US" sz="2800" b="1" dirty="0" err="1"/>
              <a:t>aporte</a:t>
            </a:r>
            <a:r>
              <a:rPr lang="en-US" sz="2800" b="1" dirty="0"/>
              <a:t> del </a:t>
            </a:r>
            <a:r>
              <a:rPr lang="en-US" sz="2800" b="1" dirty="0" err="1"/>
              <a:t>río</a:t>
            </a:r>
            <a:r>
              <a:rPr lang="en-US" sz="2800" b="1" dirty="0"/>
              <a:t> </a:t>
            </a:r>
            <a:r>
              <a:rPr lang="en-US" sz="2800" b="1" dirty="0" err="1"/>
              <a:t>fue</a:t>
            </a:r>
            <a:r>
              <a:rPr lang="en-US" sz="2800" b="1" dirty="0"/>
              <a:t> </a:t>
            </a:r>
            <a:r>
              <a:rPr lang="en-US" sz="2800" b="1" dirty="0" err="1"/>
              <a:t>muy</a:t>
            </a:r>
            <a:r>
              <a:rPr lang="en-US" sz="2800" b="1" dirty="0"/>
              <a:t> </a:t>
            </a:r>
            <a:r>
              <a:rPr lang="en-US" sz="2800" b="1" dirty="0" err="1"/>
              <a:t>pequeño</a:t>
            </a:r>
            <a:r>
              <a:rPr lang="en-US" sz="2800" b="1" dirty="0"/>
              <a:t> en </a:t>
            </a:r>
            <a:r>
              <a:rPr lang="en-US" sz="2800" b="1" dirty="0" err="1"/>
              <a:t>comparación</a:t>
            </a:r>
            <a:r>
              <a:rPr lang="en-US" sz="2800" b="1" dirty="0"/>
              <a:t> con los “</a:t>
            </a:r>
            <a:r>
              <a:rPr lang="en-US" sz="2800" b="1" dirty="0" err="1"/>
              <a:t>aportes</a:t>
            </a:r>
            <a:r>
              <a:rPr lang="en-US" sz="2800" b="1" dirty="0"/>
              <a:t>” </a:t>
            </a:r>
            <a:r>
              <a:rPr lang="en-US" sz="2800" b="1" dirty="0" err="1"/>
              <a:t>marinos</a:t>
            </a:r>
            <a:r>
              <a:rPr lang="en-US" sz="2800" b="1" dirty="0"/>
              <a:t> (</a:t>
            </a:r>
            <a:r>
              <a:rPr lang="en-US" sz="2800" b="1" dirty="0" err="1"/>
              <a:t>corrientes</a:t>
            </a:r>
            <a:r>
              <a:rPr lang="en-US" sz="2800" b="1" dirty="0"/>
              <a:t> y </a:t>
            </a:r>
            <a:r>
              <a:rPr lang="en-US" sz="2800" b="1" dirty="0" err="1"/>
              <a:t>marea</a:t>
            </a:r>
            <a:r>
              <a:rPr lang="en-US" sz="2800" b="1" dirty="0"/>
              <a:t>)</a:t>
            </a:r>
          </a:p>
        </p:txBody>
      </p:sp>
      <p:pic>
        <p:nvPicPr>
          <p:cNvPr id="20" name="Picture 2"/>
          <p:cNvPicPr>
            <a:picLocks noChangeAspect="1" noChangeArrowheads="1"/>
          </p:cNvPicPr>
          <p:nvPr/>
        </p:nvPicPr>
        <p:blipFill>
          <a:blip r:embed="rId3" cstate="print"/>
          <a:srcRect/>
          <a:stretch>
            <a:fillRect/>
          </a:stretch>
        </p:blipFill>
        <p:spPr bwMode="auto">
          <a:xfrm>
            <a:off x="762000" y="4495800"/>
            <a:ext cx="3276600" cy="1588107"/>
          </a:xfrm>
          <a:prstGeom prst="rect">
            <a:avLst/>
          </a:prstGeom>
          <a:noFill/>
          <a:ln w="9525">
            <a:noFill/>
            <a:miter lim="800000"/>
            <a:headEnd/>
            <a:tailEnd/>
          </a:ln>
        </p:spPr>
      </p:pic>
      <p:sp>
        <p:nvSpPr>
          <p:cNvPr id="21" name="Left Arrow 20"/>
          <p:cNvSpPr/>
          <p:nvPr/>
        </p:nvSpPr>
        <p:spPr>
          <a:xfrm>
            <a:off x="1524000" y="4876800"/>
            <a:ext cx="2362200" cy="152400"/>
          </a:xfrm>
          <a:prstGeom prst="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Left Arrow 21"/>
          <p:cNvSpPr/>
          <p:nvPr/>
        </p:nvSpPr>
        <p:spPr>
          <a:xfrm rot="1734316">
            <a:off x="1085590" y="4726362"/>
            <a:ext cx="367882" cy="172561"/>
          </a:xfrm>
          <a:prstGeom prst="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580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sz="2800" b="1" dirty="0"/>
              <a:t>El </a:t>
            </a:r>
            <a:r>
              <a:rPr lang="en-US" sz="2800" b="1" dirty="0" err="1"/>
              <a:t>aporte</a:t>
            </a:r>
            <a:r>
              <a:rPr lang="en-US" sz="2800" b="1" dirty="0"/>
              <a:t> del </a:t>
            </a:r>
            <a:r>
              <a:rPr lang="en-US" sz="2800" b="1" dirty="0" err="1"/>
              <a:t>río</a:t>
            </a:r>
            <a:r>
              <a:rPr lang="en-US" sz="2800" b="1" dirty="0"/>
              <a:t> </a:t>
            </a:r>
            <a:r>
              <a:rPr lang="en-US" sz="2800" b="1" dirty="0" err="1"/>
              <a:t>fue</a:t>
            </a:r>
            <a:r>
              <a:rPr lang="en-US" sz="2800" b="1" dirty="0"/>
              <a:t> </a:t>
            </a:r>
            <a:r>
              <a:rPr lang="en-US" sz="2800" b="1" dirty="0" err="1"/>
              <a:t>muy</a:t>
            </a:r>
            <a:r>
              <a:rPr lang="en-US" sz="2800" b="1" dirty="0"/>
              <a:t> </a:t>
            </a:r>
            <a:r>
              <a:rPr lang="en-US" sz="2800" b="1" dirty="0" err="1"/>
              <a:t>pequeño</a:t>
            </a:r>
            <a:r>
              <a:rPr lang="en-US" sz="2800" b="1" dirty="0"/>
              <a:t> en </a:t>
            </a:r>
            <a:r>
              <a:rPr lang="en-US" sz="2800" b="1" dirty="0" err="1"/>
              <a:t>comparación</a:t>
            </a:r>
            <a:r>
              <a:rPr lang="en-US" sz="2800" b="1" dirty="0"/>
              <a:t> con los “</a:t>
            </a:r>
            <a:r>
              <a:rPr lang="en-US" sz="2800" b="1" dirty="0" err="1"/>
              <a:t>aportes</a:t>
            </a:r>
            <a:r>
              <a:rPr lang="en-US" sz="2800" b="1" dirty="0"/>
              <a:t>” </a:t>
            </a:r>
            <a:r>
              <a:rPr lang="en-US" sz="2800" b="1" dirty="0" err="1"/>
              <a:t>marinos</a:t>
            </a:r>
            <a:r>
              <a:rPr lang="en-US" sz="2800" b="1" dirty="0"/>
              <a:t> (</a:t>
            </a:r>
            <a:r>
              <a:rPr lang="en-US" sz="2800" b="1" dirty="0" err="1"/>
              <a:t>corrientes</a:t>
            </a:r>
            <a:r>
              <a:rPr lang="en-US" sz="2800" b="1" dirty="0"/>
              <a:t> y </a:t>
            </a:r>
            <a:r>
              <a:rPr lang="en-US" sz="2800" b="1" dirty="0" err="1"/>
              <a:t>mareas</a:t>
            </a:r>
            <a:r>
              <a:rPr lang="en-US" sz="2800" b="1" dirty="0"/>
              <a:t>)</a:t>
            </a:r>
          </a:p>
        </p:txBody>
      </p:sp>
      <p:pic>
        <p:nvPicPr>
          <p:cNvPr id="68612" name="Picture 4"/>
          <p:cNvPicPr>
            <a:picLocks noChangeAspect="1" noChangeArrowheads="1"/>
          </p:cNvPicPr>
          <p:nvPr/>
        </p:nvPicPr>
        <p:blipFill>
          <a:blip r:embed="rId2" cstate="print"/>
          <a:srcRect/>
          <a:stretch>
            <a:fillRect/>
          </a:stretch>
        </p:blipFill>
        <p:spPr bwMode="auto">
          <a:xfrm>
            <a:off x="404831" y="1219200"/>
            <a:ext cx="3481369" cy="41148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091817F-BEAE-44CF-87FD-DCF208F756F0}" type="slidenum">
              <a:rPr lang="en-US" smtClean="0"/>
              <a:pPr/>
              <a:t>35</a:t>
            </a:fld>
            <a:endParaRPr lang="en-US"/>
          </a:p>
        </p:txBody>
      </p:sp>
      <p:grpSp>
        <p:nvGrpSpPr>
          <p:cNvPr id="3" name="Group 9"/>
          <p:cNvGrpSpPr/>
          <p:nvPr/>
        </p:nvGrpSpPr>
        <p:grpSpPr>
          <a:xfrm>
            <a:off x="4419600" y="1447800"/>
            <a:ext cx="2667000" cy="1447801"/>
            <a:chOff x="0" y="2133600"/>
            <a:chExt cx="3505200" cy="2514600"/>
          </a:xfrm>
        </p:grpSpPr>
        <p:sp>
          <p:nvSpPr>
            <p:cNvPr id="11" name="Trapezoid 10"/>
            <p:cNvSpPr/>
            <p:nvPr/>
          </p:nvSpPr>
          <p:spPr>
            <a:xfrm>
              <a:off x="0" y="2133600"/>
              <a:ext cx="3505200" cy="2514600"/>
            </a:xfrm>
            <a:prstGeom prst="trapezoid">
              <a:avLst>
                <a:gd name="adj" fmla="val 522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p:cNvSpPr txBox="1"/>
            <p:nvPr/>
          </p:nvSpPr>
          <p:spPr>
            <a:xfrm>
              <a:off x="829826" y="2265947"/>
              <a:ext cx="2174632" cy="1679749"/>
            </a:xfrm>
            <a:prstGeom prst="rect">
              <a:avLst/>
            </a:prstGeom>
            <a:noFill/>
          </p:spPr>
          <p:txBody>
            <a:bodyPr wrap="square" rtlCol="0">
              <a:spAutoFit/>
            </a:bodyPr>
            <a:lstStyle/>
            <a:p>
              <a:endParaRPr lang="es-MX" sz="1600" dirty="0"/>
            </a:p>
            <a:p>
              <a:r>
                <a:rPr lang="es-MX" sz="1600" dirty="0" err="1"/>
                <a:t>vol</a:t>
              </a:r>
              <a:r>
                <a:rPr lang="es-MX" sz="1600" dirty="0"/>
                <a:t> = 48.5 km</a:t>
              </a:r>
              <a:r>
                <a:rPr lang="es-MX" sz="1600" baseline="30000" dirty="0"/>
                <a:t>3</a:t>
              </a:r>
              <a:r>
                <a:rPr lang="es-MX" sz="1600" dirty="0"/>
                <a:t> </a:t>
              </a:r>
            </a:p>
            <a:p>
              <a:r>
                <a:rPr lang="es-MX" sz="1600" dirty="0" err="1"/>
                <a:t>prof</a:t>
              </a:r>
              <a:r>
                <a:rPr lang="es-MX" sz="1600" dirty="0"/>
                <a:t> = 14.7 m</a:t>
              </a:r>
            </a:p>
            <a:p>
              <a:r>
                <a:rPr lang="es-MX" sz="1600" dirty="0"/>
                <a:t>Área = 3,300 km</a:t>
              </a:r>
              <a:r>
                <a:rPr lang="es-MX" sz="1600" baseline="30000" dirty="0"/>
                <a:t>2</a:t>
              </a:r>
            </a:p>
            <a:p>
              <a:endParaRPr lang="es-MX" sz="1600" dirty="0"/>
            </a:p>
          </p:txBody>
        </p:sp>
      </p:grpSp>
      <p:sp>
        <p:nvSpPr>
          <p:cNvPr id="13" name="TextBox 12"/>
          <p:cNvSpPr txBox="1"/>
          <p:nvPr/>
        </p:nvSpPr>
        <p:spPr>
          <a:xfrm>
            <a:off x="6781800" y="1371600"/>
            <a:ext cx="1981200" cy="830997"/>
          </a:xfrm>
          <a:prstGeom prst="rect">
            <a:avLst/>
          </a:prstGeom>
          <a:noFill/>
        </p:spPr>
        <p:txBody>
          <a:bodyPr wrap="square" rtlCol="0">
            <a:spAutoFit/>
          </a:bodyPr>
          <a:lstStyle/>
          <a:p>
            <a:r>
              <a:rPr lang="es-MX" sz="2400" dirty="0"/>
              <a:t>Dimensiones del </a:t>
            </a:r>
            <a:r>
              <a:rPr lang="es-MX" sz="2400" b="1" dirty="0"/>
              <a:t>Alto Golfo</a:t>
            </a:r>
          </a:p>
        </p:txBody>
      </p:sp>
      <p:sp>
        <p:nvSpPr>
          <p:cNvPr id="14" name="TextBox 13"/>
          <p:cNvSpPr txBox="1"/>
          <p:nvPr/>
        </p:nvSpPr>
        <p:spPr>
          <a:xfrm>
            <a:off x="4191000" y="3276600"/>
            <a:ext cx="4495800" cy="830997"/>
          </a:xfrm>
          <a:prstGeom prst="rect">
            <a:avLst/>
          </a:prstGeom>
          <a:noFill/>
        </p:spPr>
        <p:txBody>
          <a:bodyPr wrap="square" rtlCol="0">
            <a:spAutoFit/>
          </a:bodyPr>
          <a:lstStyle/>
          <a:p>
            <a:r>
              <a:rPr lang="es-MX" sz="2400" b="1" dirty="0"/>
              <a:t>Con flujo diario = 55 millones m</a:t>
            </a:r>
            <a:r>
              <a:rPr lang="es-MX" sz="2400" b="1" baseline="30000" dirty="0"/>
              <a:t>3</a:t>
            </a:r>
            <a:endParaRPr lang="es-MX" sz="2400" b="1" dirty="0"/>
          </a:p>
          <a:p>
            <a:r>
              <a:rPr lang="es-MX" sz="2400" dirty="0"/>
              <a:t>Aporte diario al volumen = 0.12%</a:t>
            </a:r>
          </a:p>
        </p:txBody>
      </p:sp>
      <p:sp>
        <p:nvSpPr>
          <p:cNvPr id="17" name="TextBox 16"/>
          <p:cNvSpPr txBox="1"/>
          <p:nvPr/>
        </p:nvSpPr>
        <p:spPr>
          <a:xfrm>
            <a:off x="457200" y="5638800"/>
            <a:ext cx="8305800" cy="523220"/>
          </a:xfrm>
          <a:prstGeom prst="rect">
            <a:avLst/>
          </a:prstGeom>
          <a:noFill/>
        </p:spPr>
        <p:txBody>
          <a:bodyPr wrap="square" rtlCol="0">
            <a:spAutoFit/>
          </a:bodyPr>
          <a:lstStyle/>
          <a:p>
            <a:r>
              <a:rPr lang="es-MX" sz="2400" b="1" dirty="0"/>
              <a:t>Se formaría una capa de agua dulce en la superficie de </a:t>
            </a:r>
            <a:r>
              <a:rPr lang="es-MX" sz="2800" b="1" u="sng" dirty="0"/>
              <a:t>1.7 cm</a:t>
            </a:r>
          </a:p>
        </p:txBody>
      </p:sp>
    </p:spTree>
    <p:extLst>
      <p:ext uri="{BB962C8B-B14F-4D97-AF65-F5344CB8AC3E}">
        <p14:creationId xmlns:p14="http://schemas.microsoft.com/office/powerpoint/2010/main" val="3910107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sz="2800" b="1" dirty="0"/>
              <a:t>El </a:t>
            </a:r>
            <a:r>
              <a:rPr lang="en-US" sz="2800" b="1" dirty="0" err="1"/>
              <a:t>aporte</a:t>
            </a:r>
            <a:r>
              <a:rPr lang="en-US" sz="2800" b="1" dirty="0"/>
              <a:t> del </a:t>
            </a:r>
            <a:r>
              <a:rPr lang="en-US" sz="2800" b="1" dirty="0" err="1"/>
              <a:t>río</a:t>
            </a:r>
            <a:r>
              <a:rPr lang="en-US" sz="2800" b="1" dirty="0"/>
              <a:t> </a:t>
            </a:r>
            <a:r>
              <a:rPr lang="en-US" sz="2800" b="1" dirty="0" err="1"/>
              <a:t>fue</a:t>
            </a:r>
            <a:r>
              <a:rPr lang="en-US" sz="2800" b="1" dirty="0"/>
              <a:t> </a:t>
            </a:r>
            <a:r>
              <a:rPr lang="en-US" sz="2800" b="1" dirty="0" err="1"/>
              <a:t>muy</a:t>
            </a:r>
            <a:r>
              <a:rPr lang="en-US" sz="2800" b="1" dirty="0"/>
              <a:t> </a:t>
            </a:r>
            <a:r>
              <a:rPr lang="en-US" sz="2800" b="1" dirty="0" err="1"/>
              <a:t>pequeño</a:t>
            </a:r>
            <a:r>
              <a:rPr lang="en-US" sz="2800" b="1" dirty="0"/>
              <a:t> en </a:t>
            </a:r>
            <a:r>
              <a:rPr lang="en-US" sz="2800" b="1" dirty="0" err="1"/>
              <a:t>comparación</a:t>
            </a:r>
            <a:r>
              <a:rPr lang="en-US" sz="2800" b="1" dirty="0"/>
              <a:t> con los “</a:t>
            </a:r>
            <a:r>
              <a:rPr lang="en-US" sz="2800" b="1" dirty="0" err="1"/>
              <a:t>aportes</a:t>
            </a:r>
            <a:r>
              <a:rPr lang="en-US" sz="2800" b="1" dirty="0"/>
              <a:t>” </a:t>
            </a:r>
            <a:r>
              <a:rPr lang="en-US" sz="2800" b="1" dirty="0" err="1"/>
              <a:t>marinos</a:t>
            </a:r>
            <a:r>
              <a:rPr lang="en-US" sz="2800" b="1" dirty="0"/>
              <a:t> (la </a:t>
            </a:r>
            <a:r>
              <a:rPr lang="en-US" sz="2800" b="1" dirty="0" err="1"/>
              <a:t>marea</a:t>
            </a:r>
            <a:r>
              <a:rPr lang="en-US" sz="2800" b="1" dirty="0"/>
              <a:t>)</a:t>
            </a:r>
          </a:p>
        </p:txBody>
      </p:sp>
      <p:pic>
        <p:nvPicPr>
          <p:cNvPr id="68612" name="Picture 4"/>
          <p:cNvPicPr>
            <a:picLocks noChangeAspect="1" noChangeArrowheads="1"/>
          </p:cNvPicPr>
          <p:nvPr/>
        </p:nvPicPr>
        <p:blipFill>
          <a:blip r:embed="rId2" cstate="print"/>
          <a:srcRect/>
          <a:stretch>
            <a:fillRect/>
          </a:stretch>
        </p:blipFill>
        <p:spPr bwMode="auto">
          <a:xfrm>
            <a:off x="381000" y="1143000"/>
            <a:ext cx="3223490" cy="381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091817F-BEAE-44CF-87FD-DCF208F756F0}" type="slidenum">
              <a:rPr lang="en-US" smtClean="0"/>
              <a:pPr/>
              <a:t>36</a:t>
            </a:fld>
            <a:endParaRPr lang="en-US"/>
          </a:p>
        </p:txBody>
      </p:sp>
      <p:grpSp>
        <p:nvGrpSpPr>
          <p:cNvPr id="3" name="Group 9"/>
          <p:cNvGrpSpPr/>
          <p:nvPr/>
        </p:nvGrpSpPr>
        <p:grpSpPr>
          <a:xfrm>
            <a:off x="4419600" y="1447800"/>
            <a:ext cx="2667000" cy="1447801"/>
            <a:chOff x="0" y="2133600"/>
            <a:chExt cx="3505200" cy="2514600"/>
          </a:xfrm>
        </p:grpSpPr>
        <p:sp>
          <p:nvSpPr>
            <p:cNvPr id="11" name="Trapezoid 10"/>
            <p:cNvSpPr/>
            <p:nvPr/>
          </p:nvSpPr>
          <p:spPr>
            <a:xfrm>
              <a:off x="0" y="2133600"/>
              <a:ext cx="3505200" cy="2514600"/>
            </a:xfrm>
            <a:prstGeom prst="trapezoid">
              <a:avLst>
                <a:gd name="adj" fmla="val 522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p:cNvSpPr txBox="1"/>
            <p:nvPr/>
          </p:nvSpPr>
          <p:spPr>
            <a:xfrm>
              <a:off x="829826" y="2265947"/>
              <a:ext cx="2174632" cy="1679749"/>
            </a:xfrm>
            <a:prstGeom prst="rect">
              <a:avLst/>
            </a:prstGeom>
            <a:noFill/>
          </p:spPr>
          <p:txBody>
            <a:bodyPr wrap="square" rtlCol="0">
              <a:spAutoFit/>
            </a:bodyPr>
            <a:lstStyle/>
            <a:p>
              <a:endParaRPr lang="es-MX" sz="1600" dirty="0"/>
            </a:p>
            <a:p>
              <a:r>
                <a:rPr lang="es-MX" sz="1600" dirty="0" err="1"/>
                <a:t>vol</a:t>
              </a:r>
              <a:r>
                <a:rPr lang="es-MX" sz="1600" dirty="0"/>
                <a:t> = 48.5 km</a:t>
              </a:r>
              <a:r>
                <a:rPr lang="es-MX" sz="1600" baseline="30000" dirty="0"/>
                <a:t>3</a:t>
              </a:r>
              <a:r>
                <a:rPr lang="es-MX" sz="1600" dirty="0"/>
                <a:t> </a:t>
              </a:r>
            </a:p>
            <a:p>
              <a:r>
                <a:rPr lang="es-MX" sz="1600" dirty="0" err="1"/>
                <a:t>prof</a:t>
              </a:r>
              <a:r>
                <a:rPr lang="es-MX" sz="1600" dirty="0"/>
                <a:t> = 14.7 m</a:t>
              </a:r>
            </a:p>
            <a:p>
              <a:r>
                <a:rPr lang="es-MX" sz="1600" dirty="0"/>
                <a:t>Área = 3,300 km</a:t>
              </a:r>
              <a:r>
                <a:rPr lang="es-MX" sz="1600" baseline="30000" dirty="0"/>
                <a:t>2</a:t>
              </a:r>
            </a:p>
            <a:p>
              <a:endParaRPr lang="es-MX" sz="1600" dirty="0"/>
            </a:p>
          </p:txBody>
        </p:sp>
      </p:grpSp>
      <p:sp>
        <p:nvSpPr>
          <p:cNvPr id="13" name="TextBox 12"/>
          <p:cNvSpPr txBox="1"/>
          <p:nvPr/>
        </p:nvSpPr>
        <p:spPr>
          <a:xfrm>
            <a:off x="6781800" y="1371600"/>
            <a:ext cx="1981200" cy="830997"/>
          </a:xfrm>
          <a:prstGeom prst="rect">
            <a:avLst/>
          </a:prstGeom>
          <a:noFill/>
        </p:spPr>
        <p:txBody>
          <a:bodyPr wrap="square" rtlCol="0">
            <a:spAutoFit/>
          </a:bodyPr>
          <a:lstStyle/>
          <a:p>
            <a:r>
              <a:rPr lang="es-MX" sz="2400" dirty="0"/>
              <a:t>Dimensiones del </a:t>
            </a:r>
            <a:r>
              <a:rPr lang="es-MX" sz="2400" b="1" dirty="0"/>
              <a:t>Alto Golfo</a:t>
            </a:r>
          </a:p>
        </p:txBody>
      </p:sp>
      <p:sp>
        <p:nvSpPr>
          <p:cNvPr id="15" name="TextBox 14"/>
          <p:cNvSpPr txBox="1"/>
          <p:nvPr/>
        </p:nvSpPr>
        <p:spPr>
          <a:xfrm>
            <a:off x="838200" y="5410200"/>
            <a:ext cx="7696200" cy="830997"/>
          </a:xfrm>
          <a:prstGeom prst="rect">
            <a:avLst/>
          </a:prstGeom>
          <a:noFill/>
        </p:spPr>
        <p:txBody>
          <a:bodyPr wrap="square" rtlCol="0">
            <a:spAutoFit/>
          </a:bodyPr>
          <a:lstStyle/>
          <a:p>
            <a:pPr algn="ctr"/>
            <a:r>
              <a:rPr lang="es-MX" sz="2400" b="1" dirty="0"/>
              <a:t>La marea mueve el equivalente del volumen del Alto Golfo en ¡2 días! </a:t>
            </a:r>
          </a:p>
        </p:txBody>
      </p:sp>
      <p:sp>
        <p:nvSpPr>
          <p:cNvPr id="16" name="TextBox 15"/>
          <p:cNvSpPr txBox="1"/>
          <p:nvPr/>
        </p:nvSpPr>
        <p:spPr>
          <a:xfrm>
            <a:off x="3581400" y="3733800"/>
            <a:ext cx="5410200" cy="830997"/>
          </a:xfrm>
          <a:prstGeom prst="rect">
            <a:avLst/>
          </a:prstGeom>
          <a:noFill/>
        </p:spPr>
        <p:txBody>
          <a:bodyPr wrap="square" rtlCol="0">
            <a:spAutoFit/>
          </a:bodyPr>
          <a:lstStyle/>
          <a:p>
            <a:pPr algn="ctr"/>
            <a:r>
              <a:rPr lang="es-MX" sz="2400" dirty="0"/>
              <a:t>Con amplitud marea ~3.87 m (2 a 5 m)</a:t>
            </a:r>
          </a:p>
          <a:p>
            <a:pPr algn="ctr"/>
            <a:r>
              <a:rPr lang="es-MX" sz="2400" b="1" dirty="0"/>
              <a:t>El prisma marea es  25.5 x 10</a:t>
            </a:r>
            <a:r>
              <a:rPr lang="es-MX" sz="2400" b="1" baseline="30000" dirty="0"/>
              <a:t>9</a:t>
            </a:r>
            <a:r>
              <a:rPr lang="es-MX" sz="2400" b="1" dirty="0"/>
              <a:t> m</a:t>
            </a:r>
            <a:r>
              <a:rPr lang="es-MX" sz="2400" b="1" baseline="30000" dirty="0"/>
              <a:t>3</a:t>
            </a:r>
            <a:r>
              <a:rPr lang="es-MX" sz="2400" b="1" dirty="0"/>
              <a:t>/d</a:t>
            </a:r>
          </a:p>
        </p:txBody>
      </p:sp>
    </p:spTree>
    <p:extLst>
      <p:ext uri="{BB962C8B-B14F-4D97-AF65-F5344CB8AC3E}">
        <p14:creationId xmlns:p14="http://schemas.microsoft.com/office/powerpoint/2010/main" val="1009882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2" cstate="print"/>
          <a:srcRect/>
          <a:stretch>
            <a:fillRect/>
          </a:stretch>
        </p:blipFill>
        <p:spPr bwMode="auto">
          <a:xfrm>
            <a:off x="5410200" y="5105400"/>
            <a:ext cx="3443925" cy="1195387"/>
          </a:xfrm>
          <a:prstGeom prst="rect">
            <a:avLst/>
          </a:prstGeom>
          <a:noFill/>
          <a:ln w="9525">
            <a:noFill/>
            <a:miter lim="800000"/>
            <a:headEnd/>
            <a:tailEnd/>
          </a:ln>
        </p:spPr>
      </p:pic>
      <p:pic>
        <p:nvPicPr>
          <p:cNvPr id="87044" name="Picture 4"/>
          <p:cNvPicPr>
            <a:picLocks noChangeAspect="1" noChangeArrowheads="1"/>
          </p:cNvPicPr>
          <p:nvPr/>
        </p:nvPicPr>
        <p:blipFill>
          <a:blip r:embed="rId3" cstate="print"/>
          <a:srcRect/>
          <a:stretch>
            <a:fillRect/>
          </a:stretch>
        </p:blipFill>
        <p:spPr bwMode="auto">
          <a:xfrm>
            <a:off x="5715000" y="-1600200"/>
            <a:ext cx="3098899" cy="6346547"/>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091817F-BEAE-44CF-87FD-DCF208F756F0}" type="slidenum">
              <a:rPr lang="en-US" smtClean="0"/>
              <a:pPr/>
              <a:t>37</a:t>
            </a:fld>
            <a:endParaRPr lang="en-US"/>
          </a:p>
        </p:txBody>
      </p:sp>
      <p:sp>
        <p:nvSpPr>
          <p:cNvPr id="9" name="Rectangle 8"/>
          <p:cNvSpPr/>
          <p:nvPr/>
        </p:nvSpPr>
        <p:spPr>
          <a:xfrm>
            <a:off x="5638800" y="2514600"/>
            <a:ext cx="3352800" cy="9906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angle 10"/>
          <p:cNvSpPr/>
          <p:nvPr/>
        </p:nvSpPr>
        <p:spPr>
          <a:xfrm>
            <a:off x="685800" y="1447800"/>
            <a:ext cx="4495800" cy="1938992"/>
          </a:xfrm>
          <a:prstGeom prst="rect">
            <a:avLst/>
          </a:prstGeom>
        </p:spPr>
        <p:txBody>
          <a:bodyPr wrap="square">
            <a:spAutoFit/>
          </a:bodyPr>
          <a:lstStyle/>
          <a:p>
            <a:pPr algn="ctr"/>
            <a:r>
              <a:rPr lang="en-US" sz="2400" b="1" dirty="0"/>
              <a:t>Con </a:t>
            </a:r>
            <a:r>
              <a:rPr lang="en-US" sz="2400" b="1" dirty="0" err="1"/>
              <a:t>flujo</a:t>
            </a:r>
            <a:r>
              <a:rPr lang="en-US" sz="2400" b="1" dirty="0"/>
              <a:t> de 2000</a:t>
            </a:r>
            <a:r>
              <a:rPr lang="es-MX" sz="2400" b="1" dirty="0"/>
              <a:t> m</a:t>
            </a:r>
            <a:r>
              <a:rPr lang="es-MX" sz="2400" b="1" baseline="30000" dirty="0"/>
              <a:t>3</a:t>
            </a:r>
            <a:r>
              <a:rPr lang="es-MX" sz="2400" b="1" dirty="0"/>
              <a:t>/s</a:t>
            </a:r>
          </a:p>
          <a:p>
            <a:pPr algn="ctr"/>
            <a:endParaRPr lang="en-US" sz="2400" b="1" dirty="0"/>
          </a:p>
          <a:p>
            <a:pPr algn="ctr"/>
            <a:r>
              <a:rPr lang="es-MX" sz="2400" b="1" dirty="0"/>
              <a:t>se formaría una capa de agua salobre (S menor que 30) </a:t>
            </a:r>
          </a:p>
          <a:p>
            <a:pPr algn="ctr"/>
            <a:r>
              <a:rPr lang="es-MX" sz="2400" b="1" dirty="0"/>
              <a:t>de 10 m en la mayoría del AGC </a:t>
            </a:r>
          </a:p>
        </p:txBody>
      </p:sp>
      <p:pic>
        <p:nvPicPr>
          <p:cNvPr id="133122" name="Picture 2"/>
          <p:cNvPicPr>
            <a:picLocks noChangeAspect="1" noChangeArrowheads="1"/>
          </p:cNvPicPr>
          <p:nvPr/>
        </p:nvPicPr>
        <p:blipFill>
          <a:blip r:embed="rId4" cstate="print"/>
          <a:srcRect/>
          <a:stretch>
            <a:fillRect/>
          </a:stretch>
        </p:blipFill>
        <p:spPr bwMode="auto">
          <a:xfrm>
            <a:off x="609600" y="3733800"/>
            <a:ext cx="3585458" cy="2438400"/>
          </a:xfrm>
          <a:prstGeom prst="rect">
            <a:avLst/>
          </a:prstGeom>
          <a:noFill/>
          <a:ln w="9525">
            <a:noFill/>
            <a:miter lim="800000"/>
            <a:headEnd/>
            <a:tailEnd/>
          </a:ln>
        </p:spPr>
      </p:pic>
      <p:sp>
        <p:nvSpPr>
          <p:cNvPr id="15" name="Rectangle 14"/>
          <p:cNvSpPr/>
          <p:nvPr/>
        </p:nvSpPr>
        <p:spPr>
          <a:xfrm>
            <a:off x="1447800" y="3429000"/>
            <a:ext cx="3429000" cy="707886"/>
          </a:xfrm>
          <a:prstGeom prst="rect">
            <a:avLst/>
          </a:prstGeom>
        </p:spPr>
        <p:txBody>
          <a:bodyPr wrap="square">
            <a:spAutoFit/>
          </a:bodyPr>
          <a:lstStyle/>
          <a:p>
            <a:pPr algn="ctr"/>
            <a:r>
              <a:rPr lang="es-ES" sz="2000" b="1" dirty="0"/>
              <a:t>Esta descarga ocurría durante máximo 1 mes del año</a:t>
            </a:r>
            <a:endParaRPr lang="es-MX" sz="2000" b="1" dirty="0"/>
          </a:p>
        </p:txBody>
      </p:sp>
      <p:sp>
        <p:nvSpPr>
          <p:cNvPr id="16" name="Rectangle 15"/>
          <p:cNvSpPr/>
          <p:nvPr/>
        </p:nvSpPr>
        <p:spPr>
          <a:xfrm>
            <a:off x="609600" y="6172200"/>
            <a:ext cx="3657600" cy="369332"/>
          </a:xfrm>
          <a:prstGeom prst="rect">
            <a:avLst/>
          </a:prstGeom>
        </p:spPr>
        <p:txBody>
          <a:bodyPr wrap="square">
            <a:spAutoFit/>
          </a:bodyPr>
          <a:lstStyle/>
          <a:p>
            <a:pPr algn="ctr"/>
            <a:r>
              <a:rPr lang="es-MX" b="1" dirty="0"/>
              <a:t>[</a:t>
            </a:r>
            <a:r>
              <a:rPr lang="es-MX" b="1" dirty="0" err="1"/>
              <a:t>Dettman</a:t>
            </a:r>
            <a:r>
              <a:rPr lang="es-MX" b="1" dirty="0"/>
              <a:t> et al. 2004]</a:t>
            </a:r>
          </a:p>
        </p:txBody>
      </p:sp>
      <p:sp>
        <p:nvSpPr>
          <p:cNvPr id="12" name="Rectangle 11"/>
          <p:cNvSpPr/>
          <p:nvPr/>
        </p:nvSpPr>
        <p:spPr>
          <a:xfrm>
            <a:off x="5638800" y="0"/>
            <a:ext cx="3276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itle 1"/>
          <p:cNvSpPr txBox="1">
            <a:spLocks/>
          </p:cNvSpPr>
          <p:nvPr/>
        </p:nvSpPr>
        <p:spPr>
          <a:xfrm>
            <a:off x="609600" y="152400"/>
            <a:ext cx="8153400" cy="838200"/>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latin typeface="+mj-lt"/>
                <a:ea typeface="+mj-ea"/>
                <a:cs typeface="+mj-cs"/>
              </a:rPr>
              <a:t>En </a:t>
            </a:r>
            <a:r>
              <a:rPr lang="en-US" sz="2800" b="1" dirty="0" err="1">
                <a:latin typeface="+mj-lt"/>
                <a:ea typeface="+mj-ea"/>
                <a:cs typeface="+mj-cs"/>
              </a:rPr>
              <a:t>oceanografía</a:t>
            </a:r>
            <a:r>
              <a:rPr lang="en-US" sz="2800" b="1" dirty="0">
                <a:latin typeface="+mj-lt"/>
                <a:ea typeface="+mj-ea"/>
                <a:cs typeface="+mj-cs"/>
              </a:rPr>
              <a:t> </a:t>
            </a:r>
            <a:r>
              <a:rPr lang="en-US" sz="2800" b="1" dirty="0" err="1">
                <a:latin typeface="+mj-lt"/>
                <a:ea typeface="+mj-ea"/>
                <a:cs typeface="+mj-cs"/>
              </a:rPr>
              <a:t>usamos</a:t>
            </a:r>
            <a:r>
              <a:rPr lang="en-US" sz="2800" b="1" dirty="0">
                <a:latin typeface="+mj-lt"/>
                <a:ea typeface="+mj-ea"/>
                <a:cs typeface="+mj-cs"/>
              </a:rPr>
              <a:t> la SALINIDAD </a:t>
            </a:r>
            <a:r>
              <a:rPr lang="en-US" sz="2800" b="1" dirty="0" err="1">
                <a:latin typeface="+mj-lt"/>
                <a:ea typeface="+mj-ea"/>
                <a:cs typeface="+mj-cs"/>
              </a:rPr>
              <a:t>como</a:t>
            </a:r>
            <a:r>
              <a:rPr lang="en-US" sz="2800" b="1" dirty="0">
                <a:latin typeface="+mj-lt"/>
                <a:ea typeface="+mj-ea"/>
                <a:cs typeface="+mj-cs"/>
              </a:rPr>
              <a:t> </a:t>
            </a:r>
            <a:r>
              <a:rPr lang="en-US" sz="2800" b="1" dirty="0" err="1">
                <a:latin typeface="+mj-lt"/>
                <a:ea typeface="+mj-ea"/>
                <a:cs typeface="+mj-cs"/>
              </a:rPr>
              <a:t>indicador</a:t>
            </a:r>
            <a:r>
              <a:rPr lang="en-US" sz="2800" b="1" dirty="0">
                <a:latin typeface="+mj-lt"/>
                <a:ea typeface="+mj-ea"/>
                <a:cs typeface="+mj-cs"/>
              </a:rPr>
              <a:t> de la </a:t>
            </a:r>
            <a:r>
              <a:rPr lang="en-US" sz="2800" b="1" dirty="0" err="1">
                <a:latin typeface="+mj-lt"/>
                <a:ea typeface="+mj-ea"/>
                <a:cs typeface="+mj-cs"/>
              </a:rPr>
              <a:t>influencia</a:t>
            </a:r>
            <a:r>
              <a:rPr lang="en-US" sz="2800" b="1" dirty="0">
                <a:latin typeface="+mj-lt"/>
                <a:ea typeface="+mj-ea"/>
                <a:cs typeface="+mj-cs"/>
              </a:rPr>
              <a:t> de los </a:t>
            </a:r>
            <a:r>
              <a:rPr lang="en-US" sz="2800" b="1" dirty="0" err="1">
                <a:latin typeface="+mj-lt"/>
                <a:ea typeface="+mj-ea"/>
                <a:cs typeface="+mj-cs"/>
              </a:rPr>
              <a:t>ríos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795756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1143000"/>
          </a:xfrm>
        </p:spPr>
        <p:txBody>
          <a:bodyPr>
            <a:normAutofit/>
          </a:bodyPr>
          <a:lstStyle/>
          <a:p>
            <a:r>
              <a:rPr lang="en-US" sz="2800" b="1" dirty="0" err="1"/>
              <a:t>Salinidad</a:t>
            </a:r>
            <a:r>
              <a:rPr lang="en-US" sz="2800" b="1" dirty="0"/>
              <a:t> en el </a:t>
            </a:r>
            <a:r>
              <a:rPr lang="en-US" sz="2800" b="1" dirty="0" err="1"/>
              <a:t>norte</a:t>
            </a:r>
            <a:r>
              <a:rPr lang="en-US" sz="2800" b="1" dirty="0"/>
              <a:t> del </a:t>
            </a:r>
            <a:r>
              <a:rPr lang="en-US" sz="2800" b="1" dirty="0" err="1"/>
              <a:t>hábitat</a:t>
            </a:r>
            <a:r>
              <a:rPr lang="en-US" sz="2800" b="1" dirty="0"/>
              <a:t> de la </a:t>
            </a:r>
            <a:r>
              <a:rPr lang="en-US" sz="2800" b="1" dirty="0" err="1"/>
              <a:t>vaquita</a:t>
            </a:r>
            <a:r>
              <a:rPr lang="en-US" sz="2800" b="1" dirty="0"/>
              <a:t> </a:t>
            </a:r>
            <a:br>
              <a:rPr lang="en-US" sz="2800" b="1" dirty="0"/>
            </a:br>
            <a:r>
              <a:rPr lang="en-US" sz="2800" b="1" dirty="0" err="1"/>
              <a:t>descarga</a:t>
            </a:r>
            <a:r>
              <a:rPr lang="en-US" sz="2800" b="1" dirty="0"/>
              <a:t> = 450</a:t>
            </a:r>
            <a:r>
              <a:rPr lang="es-MX" sz="2800" b="1" dirty="0"/>
              <a:t> m</a:t>
            </a:r>
            <a:r>
              <a:rPr lang="es-MX" sz="2800" b="1" baseline="30000" dirty="0"/>
              <a:t>3</a:t>
            </a:r>
            <a:r>
              <a:rPr lang="es-MX" sz="2800" b="1" dirty="0"/>
              <a:t>/s</a:t>
            </a:r>
            <a:endParaRPr lang="en-US" sz="2800" b="1" dirty="0"/>
          </a:p>
        </p:txBody>
      </p:sp>
      <p:pic>
        <p:nvPicPr>
          <p:cNvPr id="68610" name="Picture 2"/>
          <p:cNvPicPr>
            <a:picLocks noChangeAspect="1" noChangeArrowheads="1"/>
          </p:cNvPicPr>
          <p:nvPr/>
        </p:nvPicPr>
        <p:blipFill>
          <a:blip r:embed="rId2" cstate="print"/>
          <a:srcRect/>
          <a:stretch>
            <a:fillRect/>
          </a:stretch>
        </p:blipFill>
        <p:spPr bwMode="auto">
          <a:xfrm>
            <a:off x="533400" y="4495800"/>
            <a:ext cx="3124200" cy="1394602"/>
          </a:xfrm>
          <a:prstGeom prst="rect">
            <a:avLst/>
          </a:prstGeom>
          <a:noFill/>
          <a:ln w="9525">
            <a:noFill/>
            <a:miter lim="800000"/>
            <a:headEnd/>
            <a:tailEnd/>
          </a:ln>
        </p:spPr>
      </p:pic>
      <p:pic>
        <p:nvPicPr>
          <p:cNvPr id="20" name="Picture 3"/>
          <p:cNvPicPr>
            <a:picLocks noChangeAspect="1" noChangeArrowheads="1"/>
          </p:cNvPicPr>
          <p:nvPr/>
        </p:nvPicPr>
        <p:blipFill>
          <a:blip r:embed="rId3" cstate="print"/>
          <a:srcRect/>
          <a:stretch>
            <a:fillRect/>
          </a:stretch>
        </p:blipFill>
        <p:spPr bwMode="auto">
          <a:xfrm>
            <a:off x="4114800" y="1600200"/>
            <a:ext cx="4589087" cy="4343400"/>
          </a:xfrm>
          <a:prstGeom prst="rect">
            <a:avLst/>
          </a:prstGeom>
          <a:noFill/>
          <a:ln w="9525">
            <a:noFill/>
            <a:miter lim="800000"/>
            <a:headEnd/>
            <a:tailEnd/>
          </a:ln>
        </p:spPr>
      </p:pic>
      <p:sp>
        <p:nvSpPr>
          <p:cNvPr id="21" name="TextBox 20"/>
          <p:cNvSpPr txBox="1"/>
          <p:nvPr/>
        </p:nvSpPr>
        <p:spPr>
          <a:xfrm>
            <a:off x="381000" y="1524000"/>
            <a:ext cx="36576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2400" b="1" dirty="0"/>
              <a:t>La salinidad mínima en la superficie  del mar fue </a:t>
            </a:r>
          </a:p>
          <a:p>
            <a:pPr algn="ctr"/>
            <a:r>
              <a:rPr lang="es-MX" sz="2400" b="1" dirty="0"/>
              <a:t>32 g/L</a:t>
            </a:r>
          </a:p>
        </p:txBody>
      </p:sp>
      <p:sp>
        <p:nvSpPr>
          <p:cNvPr id="7" name="Slide Number Placeholder 6"/>
          <p:cNvSpPr>
            <a:spLocks noGrp="1"/>
          </p:cNvSpPr>
          <p:nvPr>
            <p:ph type="sldNum" sz="quarter" idx="12"/>
          </p:nvPr>
        </p:nvSpPr>
        <p:spPr/>
        <p:txBody>
          <a:bodyPr/>
          <a:lstStyle/>
          <a:p>
            <a:fld id="{8091817F-BEAE-44CF-87FD-DCF208F756F0}" type="slidenum">
              <a:rPr lang="en-US" smtClean="0"/>
              <a:pPr/>
              <a:t>38</a:t>
            </a:fld>
            <a:endParaRPr lang="en-US"/>
          </a:p>
        </p:txBody>
      </p:sp>
      <p:cxnSp>
        <p:nvCxnSpPr>
          <p:cNvPr id="9" name="Straight Arrow Connector 8"/>
          <p:cNvCxnSpPr/>
          <p:nvPr/>
        </p:nvCxnSpPr>
        <p:spPr>
          <a:xfrm>
            <a:off x="4114800" y="2362200"/>
            <a:ext cx="1447800" cy="137160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34905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2743200" y="533400"/>
            <a:ext cx="6019800" cy="2186881"/>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2819400" y="2514600"/>
            <a:ext cx="6053138" cy="2139122"/>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2438400" y="4631342"/>
            <a:ext cx="6553200" cy="1933005"/>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0" y="2286000"/>
            <a:ext cx="2416699" cy="2667000"/>
          </a:xfrm>
          <a:prstGeom prst="rect">
            <a:avLst/>
          </a:prstGeom>
          <a:noFill/>
          <a:ln w="9525">
            <a:noFill/>
            <a:miter lim="800000"/>
            <a:headEnd/>
            <a:tailEnd/>
          </a:ln>
        </p:spPr>
      </p:pic>
      <p:cxnSp>
        <p:nvCxnSpPr>
          <p:cNvPr id="9" name="Straight Connector 8"/>
          <p:cNvCxnSpPr/>
          <p:nvPr/>
        </p:nvCxnSpPr>
        <p:spPr>
          <a:xfrm flipV="1">
            <a:off x="685800" y="3733800"/>
            <a:ext cx="1371600" cy="838200"/>
          </a:xfrm>
          <a:prstGeom prst="line">
            <a:avLst/>
          </a:prstGeom>
          <a:ln w="381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V="1">
            <a:off x="990600" y="3581400"/>
            <a:ext cx="914400" cy="53340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85800" y="4114800"/>
            <a:ext cx="3048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762000" y="3276600"/>
            <a:ext cx="381000" cy="129540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pic>
        <p:nvPicPr>
          <p:cNvPr id="21" name="Picture 2" descr="Image result for vaquita marina"/>
          <p:cNvPicPr>
            <a:picLocks noChangeAspect="1" noChangeArrowheads="1"/>
          </p:cNvPicPr>
          <p:nvPr/>
        </p:nvPicPr>
        <p:blipFill>
          <a:blip r:embed="rId6" cstate="print"/>
          <a:srcRect/>
          <a:stretch>
            <a:fillRect/>
          </a:stretch>
        </p:blipFill>
        <p:spPr bwMode="auto">
          <a:xfrm>
            <a:off x="7315200" y="3505200"/>
            <a:ext cx="1066800" cy="505969"/>
          </a:xfrm>
          <a:prstGeom prst="rect">
            <a:avLst/>
          </a:prstGeom>
          <a:noFill/>
        </p:spPr>
      </p:pic>
      <p:cxnSp>
        <p:nvCxnSpPr>
          <p:cNvPr id="25" name="Straight Arrow Connector 24"/>
          <p:cNvCxnSpPr/>
          <p:nvPr/>
        </p:nvCxnSpPr>
        <p:spPr>
          <a:xfrm>
            <a:off x="1524000" y="4572000"/>
            <a:ext cx="1905000" cy="1371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514600" y="4114800"/>
            <a:ext cx="12192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981200" y="1981200"/>
            <a:ext cx="1447800" cy="1524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itle 1"/>
          <p:cNvSpPr>
            <a:spLocks noGrp="1"/>
          </p:cNvSpPr>
          <p:nvPr>
            <p:ph type="title"/>
          </p:nvPr>
        </p:nvSpPr>
        <p:spPr>
          <a:xfrm>
            <a:off x="152400" y="0"/>
            <a:ext cx="8763000" cy="609600"/>
          </a:xfrm>
        </p:spPr>
        <p:txBody>
          <a:bodyPr>
            <a:normAutofit/>
          </a:bodyPr>
          <a:lstStyle/>
          <a:p>
            <a:r>
              <a:rPr lang="en-US" sz="2800" b="1" dirty="0" err="1"/>
              <a:t>Salinidad</a:t>
            </a:r>
            <a:r>
              <a:rPr lang="en-US" sz="2800" b="1" dirty="0"/>
              <a:t> que “</a:t>
            </a:r>
            <a:r>
              <a:rPr lang="en-US" sz="2800" b="1" dirty="0" err="1"/>
              <a:t>veía</a:t>
            </a:r>
            <a:r>
              <a:rPr lang="en-US" sz="2800" b="1" dirty="0"/>
              <a:t>” la </a:t>
            </a:r>
            <a:r>
              <a:rPr lang="en-US" sz="2800" b="1" dirty="0" err="1"/>
              <a:t>vaquita</a:t>
            </a:r>
            <a:r>
              <a:rPr lang="en-US" sz="2800" b="1" dirty="0"/>
              <a:t> con </a:t>
            </a:r>
            <a:r>
              <a:rPr lang="en-US" sz="2800" b="1" dirty="0" err="1"/>
              <a:t>flujo</a:t>
            </a:r>
            <a:r>
              <a:rPr lang="en-US" sz="2800" b="1" dirty="0"/>
              <a:t> = 450</a:t>
            </a:r>
            <a:r>
              <a:rPr lang="es-MX" sz="2800" b="1" dirty="0"/>
              <a:t> m</a:t>
            </a:r>
            <a:r>
              <a:rPr lang="es-MX" sz="2800" b="1" baseline="30000" dirty="0"/>
              <a:t>3</a:t>
            </a:r>
            <a:r>
              <a:rPr lang="es-MX" sz="2800" b="1" dirty="0"/>
              <a:t>/s</a:t>
            </a:r>
            <a:endParaRPr lang="en-US" sz="2800" b="1" dirty="0"/>
          </a:p>
        </p:txBody>
      </p:sp>
      <p:pic>
        <p:nvPicPr>
          <p:cNvPr id="36" name="Picture 2" descr="Image result for vaquita marina"/>
          <p:cNvPicPr>
            <a:picLocks noChangeAspect="1" noChangeArrowheads="1"/>
          </p:cNvPicPr>
          <p:nvPr/>
        </p:nvPicPr>
        <p:blipFill>
          <a:blip r:embed="rId6" cstate="print"/>
          <a:srcRect/>
          <a:stretch>
            <a:fillRect/>
          </a:stretch>
        </p:blipFill>
        <p:spPr bwMode="auto">
          <a:xfrm>
            <a:off x="7391400" y="1676400"/>
            <a:ext cx="1066800" cy="505969"/>
          </a:xfrm>
          <a:prstGeom prst="rect">
            <a:avLst/>
          </a:prstGeom>
          <a:noFill/>
        </p:spPr>
      </p:pic>
      <p:pic>
        <p:nvPicPr>
          <p:cNvPr id="37" name="Picture 2" descr="Image result for vaquita marina"/>
          <p:cNvPicPr>
            <a:picLocks noChangeAspect="1" noChangeArrowheads="1"/>
          </p:cNvPicPr>
          <p:nvPr/>
        </p:nvPicPr>
        <p:blipFill>
          <a:blip r:embed="rId6" cstate="print"/>
          <a:srcRect/>
          <a:stretch>
            <a:fillRect/>
          </a:stretch>
        </p:blipFill>
        <p:spPr bwMode="auto">
          <a:xfrm>
            <a:off x="7239000" y="5334000"/>
            <a:ext cx="1066800" cy="505969"/>
          </a:xfrm>
          <a:prstGeom prst="rect">
            <a:avLst/>
          </a:prstGeom>
          <a:noFill/>
        </p:spPr>
      </p:pic>
      <p:sp>
        <p:nvSpPr>
          <p:cNvPr id="18" name="Slide Number Placeholder 17"/>
          <p:cNvSpPr>
            <a:spLocks noGrp="1"/>
          </p:cNvSpPr>
          <p:nvPr>
            <p:ph type="sldNum" sz="quarter" idx="12"/>
          </p:nvPr>
        </p:nvSpPr>
        <p:spPr/>
        <p:txBody>
          <a:bodyPr/>
          <a:lstStyle/>
          <a:p>
            <a:fld id="{8091817F-BEAE-44CF-87FD-DCF208F756F0}" type="slidenum">
              <a:rPr lang="en-US" smtClean="0"/>
              <a:pPr/>
              <a:t>39</a:t>
            </a:fld>
            <a:endParaRPr lang="en-US"/>
          </a:p>
        </p:txBody>
      </p:sp>
      <p:sp>
        <p:nvSpPr>
          <p:cNvPr id="19" name="Rectangle 18"/>
          <p:cNvSpPr/>
          <p:nvPr/>
        </p:nvSpPr>
        <p:spPr>
          <a:xfrm>
            <a:off x="3810000" y="6172200"/>
            <a:ext cx="3657600" cy="369332"/>
          </a:xfrm>
          <a:prstGeom prst="rect">
            <a:avLst/>
          </a:prstGeom>
        </p:spPr>
        <p:txBody>
          <a:bodyPr wrap="square">
            <a:spAutoFit/>
          </a:bodyPr>
          <a:lstStyle/>
          <a:p>
            <a:pPr algn="ctr"/>
            <a:r>
              <a:rPr lang="es-MX" b="1" dirty="0"/>
              <a:t>San Felipe a Punta Borrascoso</a:t>
            </a:r>
          </a:p>
        </p:txBody>
      </p:sp>
      <p:sp>
        <p:nvSpPr>
          <p:cNvPr id="20" name="Rectangle 19"/>
          <p:cNvSpPr/>
          <p:nvPr/>
        </p:nvSpPr>
        <p:spPr>
          <a:xfrm>
            <a:off x="4419600" y="4114800"/>
            <a:ext cx="3657600" cy="369332"/>
          </a:xfrm>
          <a:prstGeom prst="rect">
            <a:avLst/>
          </a:prstGeom>
        </p:spPr>
        <p:txBody>
          <a:bodyPr wrap="square">
            <a:spAutoFit/>
          </a:bodyPr>
          <a:lstStyle/>
          <a:p>
            <a:pPr algn="ctr"/>
            <a:r>
              <a:rPr lang="es-MX" b="1" dirty="0"/>
              <a:t>San Felipe a Isla Montague</a:t>
            </a:r>
          </a:p>
        </p:txBody>
      </p:sp>
    </p:spTree>
    <p:extLst>
      <p:ext uri="{BB962C8B-B14F-4D97-AF65-F5344CB8AC3E}">
        <p14:creationId xmlns:p14="http://schemas.microsoft.com/office/powerpoint/2010/main" val="254956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s-MX" sz="2800" b="1" dirty="0"/>
              <a:t>Represamiento del río Colorado</a:t>
            </a:r>
            <a:br>
              <a:rPr lang="es-MX" sz="2800" b="1" dirty="0"/>
            </a:br>
            <a:r>
              <a:rPr lang="es-MX" sz="2800" b="1" dirty="0"/>
              <a:t>Corte total del flujo del río al Golfo de California</a:t>
            </a:r>
          </a:p>
        </p:txBody>
      </p:sp>
      <p:pic>
        <p:nvPicPr>
          <p:cNvPr id="35842" name="Picture 2" descr="Image result for colorado river discharge"/>
          <p:cNvPicPr>
            <a:picLocks noChangeAspect="1" noChangeArrowheads="1"/>
          </p:cNvPicPr>
          <p:nvPr/>
        </p:nvPicPr>
        <p:blipFill>
          <a:blip r:embed="rId2" cstate="print"/>
          <a:srcRect/>
          <a:stretch>
            <a:fillRect/>
          </a:stretch>
        </p:blipFill>
        <p:spPr bwMode="auto">
          <a:xfrm>
            <a:off x="304800" y="2133600"/>
            <a:ext cx="3105329" cy="3962400"/>
          </a:xfrm>
          <a:prstGeom prst="rect">
            <a:avLst/>
          </a:prstGeom>
          <a:noFill/>
        </p:spPr>
      </p:pic>
      <p:pic>
        <p:nvPicPr>
          <p:cNvPr id="8" name="Picture 4" descr="https://ars.els-cdn.com/content/image/1-s2.0-S0925857417300691-gr2_lrg.jpg"/>
          <p:cNvPicPr>
            <a:picLocks noChangeAspect="1" noChangeArrowheads="1"/>
          </p:cNvPicPr>
          <p:nvPr/>
        </p:nvPicPr>
        <p:blipFill>
          <a:blip r:embed="rId3" cstate="print"/>
          <a:srcRect/>
          <a:stretch>
            <a:fillRect/>
          </a:stretch>
        </p:blipFill>
        <p:spPr bwMode="auto">
          <a:xfrm>
            <a:off x="3874397" y="2438400"/>
            <a:ext cx="4964803" cy="3144525"/>
          </a:xfrm>
          <a:prstGeom prst="rect">
            <a:avLst/>
          </a:prstGeom>
          <a:noFill/>
        </p:spPr>
      </p:pic>
      <p:sp>
        <p:nvSpPr>
          <p:cNvPr id="10" name="Rectangle 9"/>
          <p:cNvSpPr/>
          <p:nvPr/>
        </p:nvSpPr>
        <p:spPr>
          <a:xfrm>
            <a:off x="5257800" y="1286470"/>
            <a:ext cx="3141694" cy="923330"/>
          </a:xfrm>
          <a:prstGeom prst="rect">
            <a:avLst/>
          </a:prstGeom>
        </p:spPr>
        <p:txBody>
          <a:bodyPr wrap="none">
            <a:spAutoFit/>
          </a:bodyPr>
          <a:lstStyle/>
          <a:p>
            <a:pPr algn="ctr"/>
            <a:r>
              <a:rPr lang="es-MX" dirty="0"/>
              <a:t>Río Colorado del lado mexicano</a:t>
            </a:r>
          </a:p>
          <a:p>
            <a:pPr algn="ctr"/>
            <a:endParaRPr lang="es-MX" dirty="0"/>
          </a:p>
          <a:p>
            <a:pPr algn="ctr"/>
            <a:r>
              <a:rPr lang="es-MX" dirty="0"/>
              <a:t>Un cauce seco</a:t>
            </a:r>
          </a:p>
        </p:txBody>
      </p:sp>
      <p:sp>
        <p:nvSpPr>
          <p:cNvPr id="11" name="Rectangle 10"/>
          <p:cNvSpPr/>
          <p:nvPr/>
        </p:nvSpPr>
        <p:spPr>
          <a:xfrm>
            <a:off x="381000" y="1524000"/>
            <a:ext cx="2616229" cy="369332"/>
          </a:xfrm>
          <a:prstGeom prst="rect">
            <a:avLst/>
          </a:prstGeom>
        </p:spPr>
        <p:txBody>
          <a:bodyPr wrap="none">
            <a:spAutoFit/>
          </a:bodyPr>
          <a:lstStyle/>
          <a:p>
            <a:r>
              <a:rPr lang="es-MX" dirty="0"/>
              <a:t>Río Colorado nace en EUA</a:t>
            </a:r>
          </a:p>
        </p:txBody>
      </p:sp>
      <p:sp>
        <p:nvSpPr>
          <p:cNvPr id="7" name="Slide Number Placeholder 6"/>
          <p:cNvSpPr>
            <a:spLocks noGrp="1"/>
          </p:cNvSpPr>
          <p:nvPr>
            <p:ph type="sldNum" sz="quarter" idx="12"/>
          </p:nvPr>
        </p:nvSpPr>
        <p:spPr/>
        <p:txBody>
          <a:bodyPr/>
          <a:lstStyle/>
          <a:p>
            <a:fld id="{8091817F-BEAE-44CF-87FD-DCF208F756F0}"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17292" y="167390"/>
            <a:ext cx="8229600" cy="1371600"/>
          </a:xfrm>
        </p:spPr>
        <p:txBody>
          <a:bodyPr>
            <a:normAutofit/>
          </a:bodyPr>
          <a:lstStyle/>
          <a:p>
            <a:r>
              <a:rPr lang="es-MX" sz="2800" b="1" dirty="0"/>
              <a:t>¿Salinidad 7 meses del año con flujo = 120 m</a:t>
            </a:r>
            <a:r>
              <a:rPr lang="es-MX" sz="2800" b="1" baseline="30000" dirty="0"/>
              <a:t>3</a:t>
            </a:r>
            <a:r>
              <a:rPr lang="es-MX" sz="2800" b="1" dirty="0"/>
              <a:t>/s ?</a:t>
            </a:r>
            <a:br>
              <a:rPr lang="es-MX" sz="2800" b="1" dirty="0"/>
            </a:br>
            <a:r>
              <a:rPr lang="es-MX" sz="2400" b="1" dirty="0"/>
              <a:t>Seguramente mayor que 32 y muy probablemente </a:t>
            </a:r>
            <a:r>
              <a:rPr lang="es-MX" sz="2400" b="1" dirty="0" err="1"/>
              <a:t>hipersalina</a:t>
            </a:r>
            <a:r>
              <a:rPr lang="es-MX" sz="2400" b="1" dirty="0"/>
              <a:t> en algunas zonas</a:t>
            </a:r>
          </a:p>
        </p:txBody>
      </p:sp>
      <p:sp>
        <p:nvSpPr>
          <p:cNvPr id="9" name="Rectangle 8"/>
          <p:cNvSpPr/>
          <p:nvPr/>
        </p:nvSpPr>
        <p:spPr>
          <a:xfrm>
            <a:off x="321040" y="1752600"/>
            <a:ext cx="3657600" cy="3908762"/>
          </a:xfrm>
          <a:prstGeom prst="rect">
            <a:avLst/>
          </a:prstGeom>
        </p:spPr>
        <p:txBody>
          <a:bodyPr wrap="square">
            <a:spAutoFit/>
          </a:bodyPr>
          <a:lstStyle/>
          <a:p>
            <a:pPr algn="ctr"/>
            <a:r>
              <a:rPr lang="es-MX" sz="2400" b="1" dirty="0"/>
              <a:t>Flujo base de 1922-1954 </a:t>
            </a:r>
          </a:p>
          <a:p>
            <a:pPr algn="ctr"/>
            <a:r>
              <a:rPr lang="es-MX" sz="2400" b="1" dirty="0"/>
              <a:t>en </a:t>
            </a:r>
            <a:r>
              <a:rPr lang="es-MX" sz="2400" b="1" dirty="0" err="1"/>
              <a:t>Lee´s</a:t>
            </a:r>
            <a:r>
              <a:rPr lang="es-MX" sz="2400" b="1" dirty="0"/>
              <a:t> </a:t>
            </a:r>
            <a:r>
              <a:rPr lang="es-MX" sz="2400" b="1" dirty="0" err="1"/>
              <a:t>Ferry</a:t>
            </a:r>
            <a:r>
              <a:rPr lang="es-MX" sz="2400" b="1" dirty="0"/>
              <a:t> </a:t>
            </a:r>
          </a:p>
          <a:p>
            <a:pPr algn="ctr"/>
            <a:endParaRPr lang="es-MX" sz="2400" b="1" dirty="0"/>
          </a:p>
          <a:p>
            <a:pPr algn="ctr"/>
            <a:r>
              <a:rPr lang="es-MX" sz="2400" b="1" dirty="0"/>
              <a:t>15 </a:t>
            </a:r>
            <a:r>
              <a:rPr lang="es-MX" sz="2400" b="1" dirty="0" err="1"/>
              <a:t>Ago</a:t>
            </a:r>
            <a:r>
              <a:rPr lang="es-MX" sz="2400" b="1" dirty="0"/>
              <a:t>- 15 </a:t>
            </a:r>
            <a:r>
              <a:rPr lang="es-MX" sz="2400" b="1" dirty="0" err="1"/>
              <a:t>Mzo</a:t>
            </a:r>
            <a:endParaRPr lang="es-MX" sz="2400" b="1" dirty="0"/>
          </a:p>
          <a:p>
            <a:pPr algn="ctr"/>
            <a:endParaRPr lang="es-MX" sz="2400" b="1" dirty="0"/>
          </a:p>
          <a:p>
            <a:pPr algn="ctr"/>
            <a:r>
              <a:rPr lang="es-MX" sz="2400" b="1" dirty="0"/>
              <a:t>(7 MESES!!)</a:t>
            </a:r>
          </a:p>
          <a:p>
            <a:pPr algn="ctr"/>
            <a:endParaRPr lang="es-MX" sz="2400" b="1" dirty="0"/>
          </a:p>
          <a:p>
            <a:pPr algn="ctr"/>
            <a:r>
              <a:rPr lang="es-MX" sz="3200" b="1" dirty="0"/>
              <a:t>= 120 m</a:t>
            </a:r>
            <a:r>
              <a:rPr lang="es-MX" sz="3200" b="1" baseline="30000" dirty="0"/>
              <a:t>3</a:t>
            </a:r>
            <a:r>
              <a:rPr lang="es-MX" sz="3200" b="1" dirty="0"/>
              <a:t>/s </a:t>
            </a:r>
          </a:p>
          <a:p>
            <a:pPr algn="ctr"/>
            <a:endParaRPr lang="es-MX" sz="2400" b="1" dirty="0"/>
          </a:p>
          <a:p>
            <a:pPr algn="ctr"/>
            <a:r>
              <a:rPr lang="es-MX" sz="2400" b="1" dirty="0"/>
              <a:t>[Miller et al., 2016]</a:t>
            </a:r>
          </a:p>
        </p:txBody>
      </p:sp>
      <p:pic>
        <p:nvPicPr>
          <p:cNvPr id="10" name="Picture 2" descr="Image result for vaquita marina"/>
          <p:cNvPicPr>
            <a:picLocks noChangeAspect="1" noChangeArrowheads="1"/>
          </p:cNvPicPr>
          <p:nvPr/>
        </p:nvPicPr>
        <p:blipFill>
          <a:blip r:embed="rId2" cstate="print"/>
          <a:srcRect/>
          <a:stretch>
            <a:fillRect/>
          </a:stretch>
        </p:blipFill>
        <p:spPr bwMode="auto">
          <a:xfrm>
            <a:off x="4724400" y="3505200"/>
            <a:ext cx="4016558" cy="1905000"/>
          </a:xfrm>
          <a:prstGeom prst="rect">
            <a:avLst/>
          </a:prstGeom>
          <a:noFill/>
        </p:spPr>
      </p:pic>
      <p:sp>
        <p:nvSpPr>
          <p:cNvPr id="11" name="Title 1"/>
          <p:cNvSpPr txBox="1">
            <a:spLocks/>
          </p:cNvSpPr>
          <p:nvPr/>
        </p:nvSpPr>
        <p:spPr>
          <a:xfrm>
            <a:off x="4560757" y="2209800"/>
            <a:ext cx="3974892" cy="1143000"/>
          </a:xfrm>
          <a:prstGeom prst="rect">
            <a:avLst/>
          </a:prstGeom>
          <a:ln w="38100">
            <a:solidFill>
              <a:srgbClr val="FF0000"/>
            </a:solidFill>
            <a:prstDash val="dash"/>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a:ln>
                  <a:noFill/>
                </a:ln>
                <a:solidFill>
                  <a:schemeClr val="tx1"/>
                </a:solidFill>
                <a:effectLst/>
                <a:uLnTx/>
                <a:uFillTx/>
                <a:latin typeface="+mj-lt"/>
                <a:ea typeface="+mj-ea"/>
                <a:cs typeface="+mj-cs"/>
              </a:rPr>
              <a:t>La vaquita marina… ¡ era marina !</a:t>
            </a:r>
          </a:p>
        </p:txBody>
      </p:sp>
      <p:sp>
        <p:nvSpPr>
          <p:cNvPr id="6" name="Slide Number Placeholder 5"/>
          <p:cNvSpPr>
            <a:spLocks noGrp="1"/>
          </p:cNvSpPr>
          <p:nvPr>
            <p:ph type="sldNum" sz="quarter" idx="12"/>
          </p:nvPr>
        </p:nvSpPr>
        <p:spPr/>
        <p:txBody>
          <a:bodyPr/>
          <a:lstStyle/>
          <a:p>
            <a:fld id="{8091817F-BEAE-44CF-87FD-DCF208F756F0}"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s-MX" sz="2800" b="1" dirty="0"/>
              <a:t>¿Por qué no se sala más el agua en el AGC?</a:t>
            </a:r>
          </a:p>
        </p:txBody>
      </p:sp>
      <p:pic>
        <p:nvPicPr>
          <p:cNvPr id="88066" name="Picture 2" descr="https://www.jcronline.org/na101/home/literatum/publisher/pinnacle/journals/content/coas/2016/15515036-32.4/jcoastres-d-14-00192.1/20160721/images/large/i1551-5036-32-4-853-f01.jpeg"/>
          <p:cNvPicPr>
            <a:picLocks noChangeAspect="1" noChangeArrowheads="1"/>
          </p:cNvPicPr>
          <p:nvPr/>
        </p:nvPicPr>
        <p:blipFill>
          <a:blip r:embed="rId2" cstate="print"/>
          <a:srcRect/>
          <a:stretch>
            <a:fillRect/>
          </a:stretch>
        </p:blipFill>
        <p:spPr bwMode="auto">
          <a:xfrm>
            <a:off x="228600" y="1905000"/>
            <a:ext cx="2895600" cy="2602192"/>
          </a:xfrm>
          <a:prstGeom prst="rect">
            <a:avLst/>
          </a:prstGeom>
          <a:noFill/>
        </p:spPr>
      </p:pic>
      <p:pic>
        <p:nvPicPr>
          <p:cNvPr id="88068" name="Picture 4" descr="https://www.jcronline.org/na101/home/literatum/publisher/pinnacle/journals/content/coas/2016/15515036-32.4/jcoastres-d-14-00192.1/20160721/images/large/i1551-5036-32-4-853-f09.jpeg"/>
          <p:cNvPicPr>
            <a:picLocks noChangeAspect="1" noChangeArrowheads="1"/>
          </p:cNvPicPr>
          <p:nvPr/>
        </p:nvPicPr>
        <p:blipFill>
          <a:blip r:embed="rId3" cstate="print"/>
          <a:srcRect/>
          <a:stretch>
            <a:fillRect/>
          </a:stretch>
        </p:blipFill>
        <p:spPr bwMode="auto">
          <a:xfrm>
            <a:off x="4912876" y="975526"/>
            <a:ext cx="3773924" cy="3882371"/>
          </a:xfrm>
          <a:prstGeom prst="rect">
            <a:avLst/>
          </a:prstGeom>
          <a:noFill/>
        </p:spPr>
      </p:pic>
      <p:pic>
        <p:nvPicPr>
          <p:cNvPr id="88069" name="Picture 5"/>
          <p:cNvPicPr>
            <a:picLocks noChangeAspect="1" noChangeArrowheads="1"/>
          </p:cNvPicPr>
          <p:nvPr/>
        </p:nvPicPr>
        <p:blipFill>
          <a:blip r:embed="rId4" cstate="print"/>
          <a:srcRect/>
          <a:stretch>
            <a:fillRect/>
          </a:stretch>
        </p:blipFill>
        <p:spPr bwMode="auto">
          <a:xfrm>
            <a:off x="381000" y="1066800"/>
            <a:ext cx="3429000" cy="803482"/>
          </a:xfrm>
          <a:prstGeom prst="rect">
            <a:avLst/>
          </a:prstGeom>
          <a:noFill/>
          <a:ln w="9525">
            <a:noFill/>
            <a:miter lim="800000"/>
            <a:headEnd/>
            <a:tailEnd/>
          </a:ln>
        </p:spPr>
      </p:pic>
      <p:sp>
        <p:nvSpPr>
          <p:cNvPr id="8" name="Rectangle 7"/>
          <p:cNvSpPr/>
          <p:nvPr/>
        </p:nvSpPr>
        <p:spPr>
          <a:xfrm>
            <a:off x="28731" y="4899827"/>
            <a:ext cx="5181600" cy="1292662"/>
          </a:xfrm>
          <a:prstGeom prst="rect">
            <a:avLst/>
          </a:prstGeom>
        </p:spPr>
        <p:txBody>
          <a:bodyPr wrap="square">
            <a:spAutoFit/>
          </a:bodyPr>
          <a:lstStyle/>
          <a:p>
            <a:pPr algn="ctr"/>
            <a:r>
              <a:rPr lang="en-US" dirty="0" err="1"/>
              <a:t>Transporte</a:t>
            </a:r>
            <a:r>
              <a:rPr lang="en-US" dirty="0"/>
              <a:t> </a:t>
            </a:r>
            <a:r>
              <a:rPr lang="en-US" dirty="0" err="1"/>
              <a:t>máximo</a:t>
            </a:r>
            <a:r>
              <a:rPr lang="en-US" dirty="0"/>
              <a:t> en </a:t>
            </a:r>
            <a:r>
              <a:rPr lang="en-US" dirty="0" err="1"/>
              <a:t>Junio</a:t>
            </a:r>
            <a:r>
              <a:rPr lang="en-US" dirty="0"/>
              <a:t> = 0.03 </a:t>
            </a:r>
            <a:r>
              <a:rPr lang="en-US" dirty="0" err="1"/>
              <a:t>Sverdrups</a:t>
            </a:r>
            <a:r>
              <a:rPr lang="en-US" dirty="0"/>
              <a:t> </a:t>
            </a:r>
          </a:p>
          <a:p>
            <a:pPr algn="ctr"/>
            <a:r>
              <a:rPr lang="en-US" dirty="0"/>
              <a:t>(1 </a:t>
            </a:r>
            <a:r>
              <a:rPr lang="en-US" dirty="0" err="1"/>
              <a:t>Sv</a:t>
            </a:r>
            <a:r>
              <a:rPr lang="en-US" dirty="0"/>
              <a:t> = 1 x 10</a:t>
            </a:r>
            <a:r>
              <a:rPr lang="en-US" baseline="30000" dirty="0"/>
              <a:t>6</a:t>
            </a:r>
            <a:r>
              <a:rPr lang="en-US" dirty="0"/>
              <a:t> m</a:t>
            </a:r>
            <a:r>
              <a:rPr lang="en-US" baseline="30000" dirty="0"/>
              <a:t>3</a:t>
            </a:r>
            <a:r>
              <a:rPr lang="en-US" dirty="0"/>
              <a:t>/s) </a:t>
            </a:r>
          </a:p>
          <a:p>
            <a:pPr algn="ctr"/>
            <a:endParaRPr lang="en-US" dirty="0"/>
          </a:p>
          <a:p>
            <a:pPr algn="ctr"/>
            <a:r>
              <a:rPr lang="en-US" sz="2400" b="1" dirty="0"/>
              <a:t>0.03 </a:t>
            </a:r>
            <a:r>
              <a:rPr lang="en-US" sz="2400" b="1" dirty="0" err="1"/>
              <a:t>Sv</a:t>
            </a:r>
            <a:r>
              <a:rPr lang="en-US" sz="2400" b="1" dirty="0"/>
              <a:t> = 30,000 m</a:t>
            </a:r>
            <a:r>
              <a:rPr lang="en-US" sz="2400" b="1" baseline="30000" dirty="0"/>
              <a:t>3</a:t>
            </a:r>
            <a:r>
              <a:rPr lang="en-US" sz="2400" b="1" dirty="0"/>
              <a:t>/s = 2.6 x 10</a:t>
            </a:r>
            <a:r>
              <a:rPr lang="en-US" sz="2400" b="1" baseline="30000" dirty="0"/>
              <a:t>9</a:t>
            </a:r>
            <a:r>
              <a:rPr lang="en-US" sz="2400" b="1" dirty="0"/>
              <a:t> m</a:t>
            </a:r>
            <a:r>
              <a:rPr lang="en-US" sz="2400" b="1" baseline="30000" dirty="0"/>
              <a:t>3</a:t>
            </a:r>
            <a:r>
              <a:rPr lang="en-US" sz="2400" b="1" dirty="0"/>
              <a:t>/d </a:t>
            </a:r>
            <a:endParaRPr lang="es-MX" sz="2400" b="1" dirty="0"/>
          </a:p>
        </p:txBody>
      </p:sp>
      <p:sp>
        <p:nvSpPr>
          <p:cNvPr id="9" name="TextBox 8"/>
          <p:cNvSpPr txBox="1"/>
          <p:nvPr/>
        </p:nvSpPr>
        <p:spPr>
          <a:xfrm>
            <a:off x="5676900" y="5669269"/>
            <a:ext cx="2819400" cy="523220"/>
          </a:xfrm>
          <a:prstGeom prst="rect">
            <a:avLst/>
          </a:prstGeom>
          <a:noFill/>
        </p:spPr>
        <p:txBody>
          <a:bodyPr wrap="square" rtlCol="0">
            <a:spAutoFit/>
          </a:bodyPr>
          <a:lstStyle/>
          <a:p>
            <a:pPr algn="ctr"/>
            <a:r>
              <a:rPr lang="es-MX" sz="2800" b="1" dirty="0"/>
              <a:t>TAU = 18.7 días</a:t>
            </a:r>
          </a:p>
        </p:txBody>
      </p:sp>
      <p:sp>
        <p:nvSpPr>
          <p:cNvPr id="10" name="TextBox 9"/>
          <p:cNvSpPr txBox="1"/>
          <p:nvPr/>
        </p:nvSpPr>
        <p:spPr>
          <a:xfrm>
            <a:off x="2286000" y="452735"/>
            <a:ext cx="4800600" cy="461665"/>
          </a:xfrm>
          <a:prstGeom prst="rect">
            <a:avLst/>
          </a:prstGeom>
          <a:noFill/>
        </p:spPr>
        <p:txBody>
          <a:bodyPr wrap="square" rtlCol="0">
            <a:spAutoFit/>
          </a:bodyPr>
          <a:lstStyle/>
          <a:p>
            <a:pPr algn="ctr"/>
            <a:r>
              <a:rPr lang="es-MX" sz="2400" b="1" dirty="0"/>
              <a:t>Fuerte </a:t>
            </a:r>
            <a:r>
              <a:rPr lang="es-MX" sz="2400" b="1" dirty="0" err="1"/>
              <a:t>advección</a:t>
            </a:r>
            <a:endParaRPr lang="es-MX" sz="2400" b="1" dirty="0"/>
          </a:p>
        </p:txBody>
      </p:sp>
      <p:sp>
        <p:nvSpPr>
          <p:cNvPr id="11" name="Slide Number Placeholder 10"/>
          <p:cNvSpPr>
            <a:spLocks noGrp="1"/>
          </p:cNvSpPr>
          <p:nvPr>
            <p:ph type="sldNum" sz="quarter" idx="12"/>
          </p:nvPr>
        </p:nvSpPr>
        <p:spPr/>
        <p:txBody>
          <a:bodyPr/>
          <a:lstStyle/>
          <a:p>
            <a:fld id="{8091817F-BEAE-44CF-87FD-DCF208F756F0}"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s-MX" sz="2800" b="1" dirty="0"/>
              <a:t>La salinidad en el refugio de la vaquita llega a 37 g/kg</a:t>
            </a:r>
          </a:p>
        </p:txBody>
      </p:sp>
      <p:pic>
        <p:nvPicPr>
          <p:cNvPr id="88068" name="Picture 4" descr="https://www.jcronline.org/na101/home/literatum/publisher/pinnacle/journals/content/coas/2016/15515036-32.4/jcoastres-d-14-00192.1/20160721/images/large/i1551-5036-32-4-853-f09.jpeg"/>
          <p:cNvPicPr>
            <a:picLocks noChangeAspect="1" noChangeArrowheads="1"/>
          </p:cNvPicPr>
          <p:nvPr/>
        </p:nvPicPr>
        <p:blipFill>
          <a:blip r:embed="rId3" cstate="print"/>
          <a:srcRect/>
          <a:stretch>
            <a:fillRect/>
          </a:stretch>
        </p:blipFill>
        <p:spPr bwMode="auto">
          <a:xfrm>
            <a:off x="4876800" y="2286000"/>
            <a:ext cx="3666540" cy="3771901"/>
          </a:xfrm>
          <a:prstGeom prst="rect">
            <a:avLst/>
          </a:prstGeom>
          <a:noFill/>
        </p:spPr>
      </p:pic>
      <p:pic>
        <p:nvPicPr>
          <p:cNvPr id="88069" name="Picture 5"/>
          <p:cNvPicPr>
            <a:picLocks noChangeAspect="1" noChangeArrowheads="1"/>
          </p:cNvPicPr>
          <p:nvPr/>
        </p:nvPicPr>
        <p:blipFill>
          <a:blip r:embed="rId4" cstate="print"/>
          <a:srcRect/>
          <a:stretch>
            <a:fillRect/>
          </a:stretch>
        </p:blipFill>
        <p:spPr bwMode="auto">
          <a:xfrm>
            <a:off x="533400" y="4876800"/>
            <a:ext cx="4227559" cy="990600"/>
          </a:xfrm>
          <a:prstGeom prst="rect">
            <a:avLst/>
          </a:prstGeom>
          <a:noFill/>
          <a:ln w="9525">
            <a:noFill/>
            <a:miter lim="800000"/>
            <a:headEnd/>
            <a:tailEnd/>
          </a:ln>
        </p:spPr>
      </p:pic>
      <p:sp>
        <p:nvSpPr>
          <p:cNvPr id="10" name="TextBox 9"/>
          <p:cNvSpPr txBox="1"/>
          <p:nvPr/>
        </p:nvSpPr>
        <p:spPr>
          <a:xfrm>
            <a:off x="2362200" y="685800"/>
            <a:ext cx="4800600" cy="830997"/>
          </a:xfrm>
          <a:prstGeom prst="rect">
            <a:avLst/>
          </a:prstGeom>
          <a:noFill/>
        </p:spPr>
        <p:txBody>
          <a:bodyPr wrap="square" rtlCol="0">
            <a:spAutoFit/>
          </a:bodyPr>
          <a:lstStyle/>
          <a:p>
            <a:pPr algn="ctr"/>
            <a:r>
              <a:rPr lang="es-MX" sz="2400" b="1" dirty="0"/>
              <a:t>Fuertes corrientes y mezcla por mareas impiden que se sale más</a:t>
            </a:r>
          </a:p>
        </p:txBody>
      </p:sp>
      <p:sp>
        <p:nvSpPr>
          <p:cNvPr id="11" name="Slide Number Placeholder 10"/>
          <p:cNvSpPr>
            <a:spLocks noGrp="1"/>
          </p:cNvSpPr>
          <p:nvPr>
            <p:ph type="sldNum" sz="quarter" idx="12"/>
          </p:nvPr>
        </p:nvSpPr>
        <p:spPr/>
        <p:txBody>
          <a:bodyPr/>
          <a:lstStyle/>
          <a:p>
            <a:fld id="{8091817F-BEAE-44CF-87FD-DCF208F756F0}" type="slidenum">
              <a:rPr lang="en-US" smtClean="0"/>
              <a:pPr/>
              <a:t>42</a:t>
            </a:fld>
            <a:endParaRPr lang="en-US"/>
          </a:p>
        </p:txBody>
      </p:sp>
      <p:pic>
        <p:nvPicPr>
          <p:cNvPr id="12" name="Picture 2"/>
          <p:cNvPicPr>
            <a:picLocks noChangeAspect="1" noChangeArrowheads="1"/>
          </p:cNvPicPr>
          <p:nvPr/>
        </p:nvPicPr>
        <p:blipFill>
          <a:blip r:embed="rId5" cstate="print"/>
          <a:srcRect/>
          <a:stretch>
            <a:fillRect/>
          </a:stretch>
        </p:blipFill>
        <p:spPr bwMode="auto">
          <a:xfrm>
            <a:off x="304800" y="2514600"/>
            <a:ext cx="4343400" cy="1391340"/>
          </a:xfrm>
          <a:prstGeom prst="rect">
            <a:avLst/>
          </a:prstGeom>
          <a:noFill/>
          <a:ln w="9525">
            <a:noFill/>
            <a:miter lim="800000"/>
            <a:headEnd/>
            <a:tailEnd/>
          </a:ln>
        </p:spPr>
      </p:pic>
    </p:spTree>
    <p:extLst>
      <p:ext uri="{BB962C8B-B14F-4D97-AF65-F5344CB8AC3E}">
        <p14:creationId xmlns:p14="http://schemas.microsoft.com/office/powerpoint/2010/main" val="83311840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33400" y="228600"/>
            <a:ext cx="8229600" cy="609600"/>
          </a:xfrm>
        </p:spPr>
        <p:txBody>
          <a:bodyPr>
            <a:normAutofit/>
          </a:bodyPr>
          <a:lstStyle/>
          <a:p>
            <a:r>
              <a:rPr lang="es-MX" sz="2800" b="1" dirty="0"/>
              <a:t>En resumen</a:t>
            </a:r>
            <a:endParaRPr lang="es-MX" sz="2400" b="1" dirty="0"/>
          </a:p>
        </p:txBody>
      </p:sp>
      <p:sp>
        <p:nvSpPr>
          <p:cNvPr id="9" name="Rectangle 8"/>
          <p:cNvSpPr/>
          <p:nvPr/>
        </p:nvSpPr>
        <p:spPr>
          <a:xfrm>
            <a:off x="533400" y="1219200"/>
            <a:ext cx="8077200" cy="2677656"/>
          </a:xfrm>
          <a:prstGeom prst="rect">
            <a:avLst/>
          </a:prstGeom>
        </p:spPr>
        <p:txBody>
          <a:bodyPr wrap="square">
            <a:spAutoFit/>
          </a:bodyPr>
          <a:lstStyle/>
          <a:p>
            <a:pPr algn="just"/>
            <a:r>
              <a:rPr lang="es-MX" sz="2400" b="1" dirty="0"/>
              <a:t>Con el Río Colorado sin presas la vaquita marina nadaba en aguas con condiciones claramente </a:t>
            </a:r>
            <a:r>
              <a:rPr lang="es-MX" sz="2400" b="1" dirty="0" err="1"/>
              <a:t>estuarinas</a:t>
            </a:r>
            <a:r>
              <a:rPr lang="es-MX" sz="2400" b="1" dirty="0"/>
              <a:t> (salinidad menor que 30 g/l) durante aprox. un mes del año</a:t>
            </a:r>
          </a:p>
          <a:p>
            <a:pPr algn="just"/>
            <a:endParaRPr lang="es-MX" sz="2400" b="1" dirty="0"/>
          </a:p>
          <a:p>
            <a:pPr algn="just"/>
            <a:r>
              <a:rPr lang="es-MX" sz="2400" b="1" dirty="0"/>
              <a:t>Durante aprox. 7 meses del año las condiciones eran “típicas” de aguas oceánicas en la mayoría del hábitat con “baja” salinidad (mayor que 30 g/L) cerca de la Isla Montague</a:t>
            </a:r>
          </a:p>
        </p:txBody>
      </p:sp>
      <p:pic>
        <p:nvPicPr>
          <p:cNvPr id="10" name="Picture 2" descr="Image result for vaquita marina"/>
          <p:cNvPicPr>
            <a:picLocks noChangeAspect="1" noChangeArrowheads="1"/>
          </p:cNvPicPr>
          <p:nvPr/>
        </p:nvPicPr>
        <p:blipFill>
          <a:blip r:embed="rId2" cstate="print"/>
          <a:srcRect/>
          <a:stretch>
            <a:fillRect/>
          </a:stretch>
        </p:blipFill>
        <p:spPr bwMode="auto">
          <a:xfrm>
            <a:off x="5638800" y="4648200"/>
            <a:ext cx="2764309" cy="1311075"/>
          </a:xfrm>
          <a:prstGeom prst="rect">
            <a:avLst/>
          </a:prstGeom>
          <a:noFill/>
        </p:spPr>
      </p:pic>
      <p:sp>
        <p:nvSpPr>
          <p:cNvPr id="6" name="Slide Number Placeholder 5"/>
          <p:cNvSpPr>
            <a:spLocks noGrp="1"/>
          </p:cNvSpPr>
          <p:nvPr>
            <p:ph type="sldNum" sz="quarter" idx="12"/>
          </p:nvPr>
        </p:nvSpPr>
        <p:spPr/>
        <p:txBody>
          <a:bodyPr/>
          <a:lstStyle/>
          <a:p>
            <a:fld id="{8091817F-BEAE-44CF-87FD-DCF208F756F0}" type="slidenum">
              <a:rPr lang="en-US" smtClean="0"/>
              <a:pPr/>
              <a:t>43</a:t>
            </a:fld>
            <a:endParaRPr lang="en-US"/>
          </a:p>
        </p:txBody>
      </p:sp>
      <p:sp>
        <p:nvSpPr>
          <p:cNvPr id="7" name="Rectangle 6"/>
          <p:cNvSpPr/>
          <p:nvPr/>
        </p:nvSpPr>
        <p:spPr>
          <a:xfrm>
            <a:off x="457200" y="4343400"/>
            <a:ext cx="4495800" cy="1938992"/>
          </a:xfrm>
          <a:prstGeom prst="rect">
            <a:avLst/>
          </a:prstGeom>
        </p:spPr>
        <p:txBody>
          <a:bodyPr wrap="square">
            <a:spAutoFit/>
          </a:bodyPr>
          <a:lstStyle/>
          <a:p>
            <a:pPr algn="ctr"/>
            <a:r>
              <a:rPr lang="es-MX" sz="2400" b="1" dirty="0"/>
              <a:t>Sin duda evolucionó en un ambiente altamente cambiante de manera natural y “acostumbrada” tanto a salinidades “bajas” como altas</a:t>
            </a:r>
          </a:p>
        </p:txBody>
      </p:sp>
      <p:pic>
        <p:nvPicPr>
          <p:cNvPr id="11" name="Imagen 5">
            <a:extLst>
              <a:ext uri="{FF2B5EF4-FFF2-40B4-BE49-F238E27FC236}">
                <a16:creationId xmlns:a16="http://schemas.microsoft.com/office/drawing/2014/main" id="{96A835B0-B14A-DC4E-BD3A-4B740FE87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354538"/>
            <a:ext cx="954043" cy="482803"/>
          </a:xfrm>
          <a:prstGeom prst="rect">
            <a:avLst/>
          </a:prstGeom>
        </p:spPr>
      </p:pic>
      <p:pic>
        <p:nvPicPr>
          <p:cNvPr id="14" name="Imagen 7">
            <a:extLst>
              <a:ext uri="{FF2B5EF4-FFF2-40B4-BE49-F238E27FC236}">
                <a16:creationId xmlns:a16="http://schemas.microsoft.com/office/drawing/2014/main" id="{CFE0C76E-3462-A24D-9A10-A30653E884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9980" y="307864"/>
            <a:ext cx="722665" cy="529477"/>
          </a:xfrm>
          <a:prstGeom prst="rect">
            <a:avLst/>
          </a:prstGeom>
        </p:spPr>
      </p:pic>
    </p:spTree>
    <p:extLst>
      <p:ext uri="{BB962C8B-B14F-4D97-AF65-F5344CB8AC3E}">
        <p14:creationId xmlns:p14="http://schemas.microsoft.com/office/powerpoint/2010/main" val="2049374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arah.mesnick\Desktop\CIRVA 9\Vaquita population trend with events.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5800"/>
            <a:ext cx="9144000" cy="5562600"/>
          </a:xfrm>
          <a:prstGeom prst="rect">
            <a:avLst/>
          </a:prstGeom>
          <a:noFill/>
          <a:ln>
            <a:noFill/>
          </a:ln>
        </p:spPr>
      </p:pic>
      <p:pic>
        <p:nvPicPr>
          <p:cNvPr id="1026" name="Picture 2"/>
          <p:cNvPicPr>
            <a:picLocks noChangeAspect="1" noChangeArrowheads="1"/>
          </p:cNvPicPr>
          <p:nvPr/>
        </p:nvPicPr>
        <p:blipFill>
          <a:blip r:embed="rId3" cstate="print"/>
          <a:srcRect/>
          <a:stretch>
            <a:fillRect/>
          </a:stretch>
        </p:blipFill>
        <p:spPr bwMode="auto">
          <a:xfrm>
            <a:off x="4495800" y="3352800"/>
            <a:ext cx="152400" cy="1524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324600" y="1752600"/>
            <a:ext cx="2486025" cy="1153627"/>
          </a:xfrm>
          <a:prstGeom prst="rect">
            <a:avLst/>
          </a:prstGeom>
          <a:noFill/>
          <a:ln w="9525">
            <a:noFill/>
            <a:miter lim="800000"/>
            <a:headEnd/>
            <a:tailEnd/>
          </a:ln>
        </p:spPr>
      </p:pic>
      <p:sp>
        <p:nvSpPr>
          <p:cNvPr id="6" name="TextBox 5"/>
          <p:cNvSpPr txBox="1"/>
          <p:nvPr/>
        </p:nvSpPr>
        <p:spPr>
          <a:xfrm>
            <a:off x="6781800" y="2819400"/>
            <a:ext cx="2057400" cy="923330"/>
          </a:xfrm>
          <a:prstGeom prst="rect">
            <a:avLst/>
          </a:prstGeom>
          <a:noFill/>
        </p:spPr>
        <p:txBody>
          <a:bodyPr wrap="square" rtlCol="0">
            <a:spAutoFit/>
          </a:bodyPr>
          <a:lstStyle/>
          <a:p>
            <a:pPr algn="ctr"/>
            <a:r>
              <a:rPr lang="en-US" dirty="0" err="1"/>
              <a:t>Marzo-abril</a:t>
            </a:r>
            <a:r>
              <a:rPr lang="en-US" dirty="0"/>
              <a:t> 2017 </a:t>
            </a:r>
          </a:p>
          <a:p>
            <a:pPr algn="ctr"/>
            <a:r>
              <a:rPr lang="en-US" dirty="0"/>
              <a:t>5 </a:t>
            </a:r>
            <a:r>
              <a:rPr lang="en-US" dirty="0" err="1"/>
              <a:t>cadáveres</a:t>
            </a:r>
            <a:r>
              <a:rPr lang="en-US" dirty="0"/>
              <a:t> </a:t>
            </a:r>
            <a:r>
              <a:rPr lang="en-US" dirty="0" err="1"/>
              <a:t>reportados</a:t>
            </a:r>
            <a:endParaRPr lang="en-US" dirty="0"/>
          </a:p>
        </p:txBody>
      </p:sp>
      <p:sp>
        <p:nvSpPr>
          <p:cNvPr id="2" name="Title 1"/>
          <p:cNvSpPr>
            <a:spLocks noGrp="1"/>
          </p:cNvSpPr>
          <p:nvPr>
            <p:ph type="title"/>
          </p:nvPr>
        </p:nvSpPr>
        <p:spPr>
          <a:xfrm>
            <a:off x="457200" y="0"/>
            <a:ext cx="8229600" cy="1143000"/>
          </a:xfrm>
        </p:spPr>
        <p:txBody>
          <a:bodyPr>
            <a:normAutofit/>
          </a:bodyPr>
          <a:lstStyle/>
          <a:p>
            <a:r>
              <a:rPr lang="en-US" sz="3200" b="1" dirty="0" err="1"/>
              <a:t>Tendencia</a:t>
            </a:r>
            <a:r>
              <a:rPr lang="en-US" sz="3200" b="1" dirty="0"/>
              <a:t> </a:t>
            </a:r>
            <a:r>
              <a:rPr lang="en-US" sz="3200" b="1" dirty="0" err="1"/>
              <a:t>poblacional</a:t>
            </a:r>
            <a:r>
              <a:rPr lang="en-US" sz="3200" b="1" dirty="0"/>
              <a:t> de la </a:t>
            </a:r>
            <a:r>
              <a:rPr lang="en-US" sz="3200" b="1" dirty="0" err="1"/>
              <a:t>vaquita</a:t>
            </a:r>
            <a:br>
              <a:rPr lang="en-US" sz="3200" b="1" dirty="0"/>
            </a:br>
            <a:r>
              <a:rPr lang="en-US" sz="2400" b="1" dirty="0"/>
              <a:t>(y </a:t>
            </a:r>
            <a:r>
              <a:rPr lang="en-US" sz="2400" b="1" dirty="0" err="1"/>
              <a:t>acciones</a:t>
            </a:r>
            <a:r>
              <a:rPr lang="en-US" sz="2400" b="1" dirty="0"/>
              <a:t> “</a:t>
            </a:r>
            <a:r>
              <a:rPr lang="en-US" sz="2400" b="1" dirty="0" err="1"/>
              <a:t>fallidas</a:t>
            </a:r>
            <a:r>
              <a:rPr lang="en-US" sz="2400" b="1" dirty="0"/>
              <a:t>” </a:t>
            </a:r>
            <a:r>
              <a:rPr lang="en-US" sz="2400" b="1" dirty="0" err="1"/>
              <a:t>para</a:t>
            </a:r>
            <a:r>
              <a:rPr lang="en-US" sz="2400" b="1" dirty="0"/>
              <a:t> </a:t>
            </a:r>
            <a:r>
              <a:rPr lang="en-US" sz="2400" b="1" dirty="0" err="1"/>
              <a:t>protegerla</a:t>
            </a:r>
            <a:r>
              <a:rPr lang="en-US" sz="2400" b="1" dirty="0"/>
              <a:t>) </a:t>
            </a:r>
          </a:p>
        </p:txBody>
      </p:sp>
      <p:sp>
        <p:nvSpPr>
          <p:cNvPr id="7" name="TextBox 6"/>
          <p:cNvSpPr txBox="1"/>
          <p:nvPr/>
        </p:nvSpPr>
        <p:spPr>
          <a:xfrm>
            <a:off x="7239000" y="6211669"/>
            <a:ext cx="16002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&lt; 19 </a:t>
            </a:r>
            <a:r>
              <a:rPr lang="en-US" dirty="0" err="1"/>
              <a:t>vaquitas</a:t>
            </a:r>
            <a:endParaRPr lang="en-US" dirty="0"/>
          </a:p>
        </p:txBody>
      </p:sp>
      <p:sp>
        <p:nvSpPr>
          <p:cNvPr id="8" name="TextBox 7"/>
          <p:cNvSpPr txBox="1"/>
          <p:nvPr/>
        </p:nvSpPr>
        <p:spPr>
          <a:xfrm>
            <a:off x="1524000" y="6172200"/>
            <a:ext cx="137159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567 </a:t>
            </a:r>
            <a:r>
              <a:rPr lang="en-US" dirty="0" err="1"/>
              <a:t>vaquitas</a:t>
            </a:r>
            <a:endParaRPr lang="en-US" dirty="0"/>
          </a:p>
        </p:txBody>
      </p:sp>
      <p:cxnSp>
        <p:nvCxnSpPr>
          <p:cNvPr id="10" name="Straight Arrow Connector 9"/>
          <p:cNvCxnSpPr/>
          <p:nvPr/>
        </p:nvCxnSpPr>
        <p:spPr>
          <a:xfrm>
            <a:off x="2971800" y="6368534"/>
            <a:ext cx="4114800" cy="32266"/>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4038600" y="6400800"/>
            <a:ext cx="2207656" cy="369332"/>
          </a:xfrm>
          <a:prstGeom prst="rect">
            <a:avLst/>
          </a:prstGeom>
          <a:noFill/>
        </p:spPr>
        <p:txBody>
          <a:bodyPr wrap="none" rtlCol="0">
            <a:spAutoFit/>
          </a:bodyPr>
          <a:lstStyle/>
          <a:p>
            <a:r>
              <a:rPr lang="en-US" b="1" dirty="0"/>
              <a:t>solo 22 </a:t>
            </a:r>
            <a:r>
              <a:rPr lang="en-US" b="1" dirty="0" err="1"/>
              <a:t>años</a:t>
            </a:r>
            <a:r>
              <a:rPr lang="en-US" b="1" dirty="0"/>
              <a:t> </a:t>
            </a:r>
            <a:r>
              <a:rPr lang="en-US" b="1" dirty="0" err="1"/>
              <a:t>después</a:t>
            </a:r>
            <a:endParaRPr lang="en-US" b="1" dirty="0"/>
          </a:p>
        </p:txBody>
      </p:sp>
      <p:sp>
        <p:nvSpPr>
          <p:cNvPr id="11" name="Slide Number Placeholder 10"/>
          <p:cNvSpPr>
            <a:spLocks noGrp="1"/>
          </p:cNvSpPr>
          <p:nvPr>
            <p:ph type="sldNum" sz="quarter" idx="12"/>
          </p:nvPr>
        </p:nvSpPr>
        <p:spPr/>
        <p:txBody>
          <a:bodyPr/>
          <a:lstStyle/>
          <a:p>
            <a:fld id="{8091817F-BEAE-44CF-87FD-DCF208F756F0}"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a:ext>
            </a:extLst>
          </a:blip>
          <a:srcRect/>
          <a:stretch/>
        </p:blipFill>
        <p:spPr>
          <a:xfrm>
            <a:off x="-1" y="1"/>
            <a:ext cx="6324601" cy="5334000"/>
          </a:xfrm>
          <a:prstGeom prst="rect">
            <a:avLst/>
          </a:prstGeom>
        </p:spPr>
      </p:pic>
      <p:sp>
        <p:nvSpPr>
          <p:cNvPr id="6" name="Rounded Rectangle 5"/>
          <p:cNvSpPr/>
          <p:nvPr/>
        </p:nvSpPr>
        <p:spPr>
          <a:xfrm>
            <a:off x="1280493" y="5272517"/>
            <a:ext cx="3815159" cy="1243343"/>
          </a:xfrm>
          <a:prstGeom prst="roundRect">
            <a:avLst/>
          </a:prstGeom>
          <a:solidFill>
            <a:schemeClr val="accent2">
              <a:lumMod val="60000"/>
              <a:lumOff val="40000"/>
            </a:schemeClr>
          </a:solidFill>
          <a:ln>
            <a:noFill/>
          </a:ln>
        </p:spPr>
        <p:style>
          <a:lnRef idx="1">
            <a:schemeClr val="dk1"/>
          </a:lnRef>
          <a:fillRef idx="3">
            <a:schemeClr val="dk1"/>
          </a:fillRef>
          <a:effectRef idx="2">
            <a:schemeClr val="dk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prstClr val="white"/>
              </a:solidFill>
            </a:endParaRPr>
          </a:p>
        </p:txBody>
      </p:sp>
      <p:pic>
        <p:nvPicPr>
          <p:cNvPr id="5" name="table"/>
          <p:cNvPicPr>
            <a:picLocks noChangeAspect="1"/>
          </p:cNvPicPr>
          <p:nvPr/>
        </p:nvPicPr>
        <p:blipFill>
          <a:blip r:embed="rId3" cstate="print"/>
          <a:stretch>
            <a:fillRect/>
          </a:stretch>
        </p:blipFill>
        <p:spPr>
          <a:xfrm>
            <a:off x="1280493" y="5222979"/>
            <a:ext cx="3815159" cy="1367586"/>
          </a:xfrm>
          <a:prstGeom prst="rect">
            <a:avLst/>
          </a:prstGeom>
        </p:spPr>
      </p:pic>
      <p:sp>
        <p:nvSpPr>
          <p:cNvPr id="7" name="Rectangle 6"/>
          <p:cNvSpPr/>
          <p:nvPr/>
        </p:nvSpPr>
        <p:spPr>
          <a:xfrm>
            <a:off x="5961370" y="224118"/>
            <a:ext cx="2913689" cy="1954381"/>
          </a:xfrm>
          <a:prstGeom prst="rect">
            <a:avLst/>
          </a:prstGeom>
        </p:spPr>
        <p:txBody>
          <a:bodyPr wrap="square">
            <a:spAutoFit/>
          </a:bodyPr>
          <a:lstStyle/>
          <a:p>
            <a:pPr algn="just" defTabSz="457200"/>
            <a:r>
              <a:rPr lang="en-US" sz="1200" b="1" dirty="0">
                <a:solidFill>
                  <a:prstClr val="black"/>
                </a:solidFill>
              </a:rPr>
              <a:t>Map: </a:t>
            </a:r>
            <a:r>
              <a:rPr lang="en-US" sz="1050" dirty="0" err="1">
                <a:solidFill>
                  <a:prstClr val="black"/>
                </a:solidFill>
              </a:rPr>
              <a:t>Totoaba</a:t>
            </a:r>
            <a:r>
              <a:rPr lang="en-US" sz="1050" dirty="0">
                <a:solidFill>
                  <a:prstClr val="black"/>
                </a:solidFill>
              </a:rPr>
              <a:t> nets removed by Sea Shepherd Conservation Society (SSCS) </a:t>
            </a:r>
            <a:r>
              <a:rPr lang="en-US" sz="1050" b="1" u="sng" dirty="0">
                <a:solidFill>
                  <a:prstClr val="black"/>
                </a:solidFill>
              </a:rPr>
              <a:t>since 2016 through the end of Operation </a:t>
            </a:r>
            <a:r>
              <a:rPr lang="en-US" sz="1050" b="1" u="sng" dirty="0" err="1">
                <a:solidFill>
                  <a:prstClr val="black"/>
                </a:solidFill>
              </a:rPr>
              <a:t>Milagro</a:t>
            </a:r>
            <a:r>
              <a:rPr lang="en-US" sz="1050" b="1" u="sng" dirty="0">
                <a:solidFill>
                  <a:prstClr val="black"/>
                </a:solidFill>
              </a:rPr>
              <a:t> 5 in June 2019</a:t>
            </a:r>
            <a:r>
              <a:rPr lang="en-US" sz="1050" dirty="0">
                <a:solidFill>
                  <a:prstClr val="black"/>
                </a:solidFill>
              </a:rPr>
              <a:t>. Total number of </a:t>
            </a:r>
            <a:r>
              <a:rPr lang="en-US" sz="1050" dirty="0" err="1">
                <a:solidFill>
                  <a:prstClr val="black"/>
                </a:solidFill>
              </a:rPr>
              <a:t>totoaba</a:t>
            </a:r>
            <a:r>
              <a:rPr lang="en-US" sz="1050" dirty="0">
                <a:solidFill>
                  <a:prstClr val="black"/>
                </a:solidFill>
              </a:rPr>
              <a:t> nets removed by SSCS: 720. Other pieces of fishing gear have been removed from the area; including ghost nets and other types of illegal gillnet and long lines. The total number of pieces of fishing gear removed from the area by all net removal operations is greater than 1.000. Source: </a:t>
            </a:r>
            <a:r>
              <a:rPr lang="en-US" sz="1050" i="1" dirty="0">
                <a:solidFill>
                  <a:prstClr val="black"/>
                </a:solidFill>
              </a:rPr>
              <a:t>Sea Shepherd internal reports (2019) </a:t>
            </a:r>
          </a:p>
        </p:txBody>
      </p:sp>
      <p:sp>
        <p:nvSpPr>
          <p:cNvPr id="8" name="TextBox 7"/>
          <p:cNvSpPr txBox="1"/>
          <p:nvPr/>
        </p:nvSpPr>
        <p:spPr>
          <a:xfrm>
            <a:off x="5562161" y="3107766"/>
            <a:ext cx="3312898" cy="1015663"/>
          </a:xfrm>
          <a:prstGeom prst="rect">
            <a:avLst/>
          </a:prstGeom>
          <a:noFill/>
        </p:spPr>
        <p:txBody>
          <a:bodyPr wrap="square" rtlCol="0">
            <a:spAutoFit/>
          </a:bodyPr>
          <a:lstStyle/>
          <a:p>
            <a:pPr algn="ctr" defTabSz="457200"/>
            <a:r>
              <a:rPr lang="en-US" sz="3600" b="1" dirty="0">
                <a:solidFill>
                  <a:prstClr val="black"/>
                </a:solidFill>
              </a:rPr>
              <a:t>720</a:t>
            </a:r>
            <a:r>
              <a:rPr lang="en-US" dirty="0">
                <a:solidFill>
                  <a:prstClr val="black"/>
                </a:solidFill>
              </a:rPr>
              <a:t> </a:t>
            </a:r>
            <a:r>
              <a:rPr lang="en-US" sz="2400" dirty="0">
                <a:solidFill>
                  <a:prstClr val="black"/>
                </a:solidFill>
              </a:rPr>
              <a:t>Illegal </a:t>
            </a:r>
            <a:r>
              <a:rPr lang="en-US" sz="2400" b="1" dirty="0" err="1">
                <a:solidFill>
                  <a:prstClr val="black"/>
                </a:solidFill>
              </a:rPr>
              <a:t>Totoaba</a:t>
            </a:r>
            <a:r>
              <a:rPr lang="en-US" sz="2400" dirty="0">
                <a:solidFill>
                  <a:prstClr val="black"/>
                </a:solidFill>
              </a:rPr>
              <a:t> Nets retrieved</a:t>
            </a:r>
          </a:p>
        </p:txBody>
      </p:sp>
      <p:sp>
        <p:nvSpPr>
          <p:cNvPr id="9" name="TextBox 8"/>
          <p:cNvSpPr txBox="1"/>
          <p:nvPr/>
        </p:nvSpPr>
        <p:spPr>
          <a:xfrm>
            <a:off x="5095652" y="6334780"/>
            <a:ext cx="4048348" cy="523220"/>
          </a:xfrm>
          <a:prstGeom prst="rect">
            <a:avLst/>
          </a:prstGeom>
          <a:noFill/>
        </p:spPr>
        <p:txBody>
          <a:bodyPr wrap="square" rtlCol="0">
            <a:spAutoFit/>
          </a:bodyPr>
          <a:lstStyle/>
          <a:p>
            <a:pPr algn="r" defTabSz="457200"/>
            <a:r>
              <a:rPr lang="en-US" sz="1400" b="1" dirty="0">
                <a:solidFill>
                  <a:prstClr val="black"/>
                </a:solidFill>
              </a:rPr>
              <a:t>Data: </a:t>
            </a:r>
            <a:r>
              <a:rPr lang="en-US" sz="1400" dirty="0">
                <a:solidFill>
                  <a:prstClr val="black"/>
                </a:solidFill>
              </a:rPr>
              <a:t>Sea Shepherd Conservation Society - SSCS Science Department  2019</a:t>
            </a:r>
          </a:p>
        </p:txBody>
      </p:sp>
      <p:pic>
        <p:nvPicPr>
          <p:cNvPr id="10" name="Picture 9" descr="SSCS_Classic_Black_Small.png"/>
          <p:cNvPicPr>
            <a:picLocks noChangeAspect="1"/>
          </p:cNvPicPr>
          <p:nvPr/>
        </p:nvPicPr>
        <p:blipFill>
          <a:blip r:embed="rId4" cstate="print">
            <a:duotone>
              <a:prstClr val="black"/>
              <a:schemeClr val="tx2">
                <a:tint val="45000"/>
                <a:satMod val="400000"/>
              </a:schemeClr>
            </a:duotone>
            <a:alphaModFix amt="55000"/>
            <a:extLst>
              <a:ext uri="{BEBA8EAE-BF5A-486C-A8C5-ECC9F3942E4B}">
                <a14:imgProps xmlns:a14="http://schemas.microsoft.com/office/drawing/2010/main">
                  <a14:imgLayer r:embed="rId5">
                    <a14:imgEffect>
                      <a14:saturation sat="396000"/>
                    </a14:imgEffect>
                  </a14:imgLayer>
                </a14:imgProps>
              </a:ext>
              <a:ext uri="{28A0092B-C50C-407E-A947-70E740481C1C}">
                <a14:useLocalDpi xmlns:a14="http://schemas.microsoft.com/office/drawing/2010/main"/>
              </a:ext>
            </a:extLst>
          </a:blip>
          <a:stretch>
            <a:fillRect/>
          </a:stretch>
        </p:blipFill>
        <p:spPr>
          <a:xfrm>
            <a:off x="7712766" y="5272517"/>
            <a:ext cx="1136688" cy="1136688"/>
          </a:xfrm>
          <a:prstGeom prst="rect">
            <a:avLst/>
          </a:prstGeom>
          <a:noFill/>
          <a:effectLst/>
        </p:spPr>
      </p:pic>
      <p:sp>
        <p:nvSpPr>
          <p:cNvPr id="11" name="Slide Number Placeholder 10"/>
          <p:cNvSpPr>
            <a:spLocks noGrp="1"/>
          </p:cNvSpPr>
          <p:nvPr>
            <p:ph type="sldNum" sz="quarter" idx="12"/>
          </p:nvPr>
        </p:nvSpPr>
        <p:spPr/>
        <p:txBody>
          <a:bodyPr/>
          <a:lstStyle/>
          <a:p>
            <a:fld id="{F0D36580-9B27-614A-B19A-0044495DC1AA}"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2319217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3671" y="8328248"/>
            <a:ext cx="2469048" cy="979872"/>
          </a:xfrm>
          <a:prstGeom prst="roundRect">
            <a:avLst/>
          </a:prstGeom>
          <a:solidFill>
            <a:srgbClr val="A8A9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descr="Screen Shot 2019-04-25 at 10.11.17 PM.png"/>
          <p:cNvPicPr>
            <a:picLocks noChangeAspect="1"/>
          </p:cNvPicPr>
          <p:nvPr/>
        </p:nvPicPr>
        <p:blipFill rotWithShape="1">
          <a:blip r:embed="rId2" cstate="print">
            <a:grayscl/>
            <a:alphaModFix amt="76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308600" y="8359736"/>
            <a:ext cx="2300417" cy="498189"/>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1248713518"/>
              </p:ext>
            </p:extLst>
          </p:nvPr>
        </p:nvGraphicFramePr>
        <p:xfrm>
          <a:off x="-337900" y="1679990"/>
          <a:ext cx="9311263" cy="1544918"/>
        </p:xfrm>
        <a:graphic>
          <a:graphicData uri="http://schemas.openxmlformats.org/presentationml/2006/ole">
            <mc:AlternateContent xmlns:mc="http://schemas.openxmlformats.org/markup-compatibility/2006">
              <mc:Choice xmlns:v="urn:schemas-microsoft-com:vml" Requires="v">
                <p:oleObj name="Document" r:id="rId4" imgW="5650200" imgH="923400" progId="Word.Document.12">
                  <p:link updateAutomatic="1"/>
                </p:oleObj>
              </mc:Choice>
              <mc:Fallback>
                <p:oleObj name="Document" r:id="rId4" imgW="5650200" imgH="923400" progId="Word.Document.12">
                  <p:link updateAutomatic="1"/>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00" y="1679990"/>
                        <a:ext cx="9311263" cy="15449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60352603"/>
              </p:ext>
            </p:extLst>
          </p:nvPr>
        </p:nvGraphicFramePr>
        <p:xfrm>
          <a:off x="985684" y="4275116"/>
          <a:ext cx="6850990" cy="1837311"/>
        </p:xfrm>
        <a:graphic>
          <a:graphicData uri="http://schemas.openxmlformats.org/presentationml/2006/ole">
            <mc:AlternateContent xmlns:mc="http://schemas.openxmlformats.org/markup-compatibility/2006">
              <mc:Choice xmlns:v="urn:schemas-microsoft-com:vml" Requires="v">
                <p:oleObj name="Document" r:id="rId6" imgW="5577120" imgH="1490040" progId="Word.Document.12">
                  <p:link updateAutomatic="1"/>
                </p:oleObj>
              </mc:Choice>
              <mc:Fallback>
                <p:oleObj name="Document" r:id="rId6" imgW="5577120" imgH="1490040" progId="Word.Document.12">
                  <p:link updateAutomatic="1"/>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684" y="4275116"/>
                        <a:ext cx="6850990" cy="18373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675200" y="725883"/>
            <a:ext cx="7858942" cy="954107"/>
          </a:xfrm>
          <a:prstGeom prst="rect">
            <a:avLst/>
          </a:prstGeom>
        </p:spPr>
        <p:txBody>
          <a:bodyPr wrap="square">
            <a:spAutoFit/>
          </a:bodyPr>
          <a:lstStyle/>
          <a:p>
            <a:pPr defTabSz="457200"/>
            <a:r>
              <a:rPr lang="en-IE" sz="1400" b="1" dirty="0">
                <a:solidFill>
                  <a:prstClr val="black"/>
                </a:solidFill>
              </a:rPr>
              <a:t>Table 1</a:t>
            </a:r>
            <a:r>
              <a:rPr lang="en-IE" sz="1400" dirty="0">
                <a:solidFill>
                  <a:prstClr val="black"/>
                </a:solidFill>
              </a:rPr>
              <a:t> Number of animals belonging to different groups found entangled in nets since OPM3. Note that labels were chosen for descriptive purposes and more detailed information is available on species upon request. Data from previous campaigns is not available due to consistency issues. Source: Sea Shepherd internal reports (2019).</a:t>
            </a:r>
            <a:endParaRPr lang="en-US" sz="1400" b="1" dirty="0">
              <a:solidFill>
                <a:prstClr val="black"/>
              </a:solidFill>
            </a:endParaRPr>
          </a:p>
        </p:txBody>
      </p:sp>
      <p:sp>
        <p:nvSpPr>
          <p:cNvPr id="14" name="Rectangle 13"/>
          <p:cNvSpPr/>
          <p:nvPr/>
        </p:nvSpPr>
        <p:spPr>
          <a:xfrm>
            <a:off x="675199" y="3531115"/>
            <a:ext cx="8029315" cy="523220"/>
          </a:xfrm>
          <a:prstGeom prst="rect">
            <a:avLst/>
          </a:prstGeom>
        </p:spPr>
        <p:txBody>
          <a:bodyPr wrap="square">
            <a:spAutoFit/>
          </a:bodyPr>
          <a:lstStyle/>
          <a:p>
            <a:pPr defTabSz="457200"/>
            <a:r>
              <a:rPr lang="en-IE" sz="1400" b="1" dirty="0">
                <a:solidFill>
                  <a:prstClr val="black"/>
                </a:solidFill>
              </a:rPr>
              <a:t>Table 3 </a:t>
            </a:r>
            <a:r>
              <a:rPr lang="en-IE" sz="1400" dirty="0">
                <a:solidFill>
                  <a:prstClr val="black"/>
                </a:solidFill>
              </a:rPr>
              <a:t>Number of individuals found entangled on nets belonging to species listed as threatened by the IUCN (International Union for Conservation of Nature) red list of endangered species status</a:t>
            </a:r>
            <a:endParaRPr lang="en-US" sz="1400" dirty="0">
              <a:solidFill>
                <a:prstClr val="black"/>
              </a:solidFill>
            </a:endParaRPr>
          </a:p>
        </p:txBody>
      </p:sp>
      <p:sp>
        <p:nvSpPr>
          <p:cNvPr id="15" name="TextBox 14"/>
          <p:cNvSpPr txBox="1"/>
          <p:nvPr/>
        </p:nvSpPr>
        <p:spPr>
          <a:xfrm>
            <a:off x="308600" y="6435290"/>
            <a:ext cx="8835400" cy="338554"/>
          </a:xfrm>
          <a:prstGeom prst="rect">
            <a:avLst/>
          </a:prstGeom>
          <a:noFill/>
        </p:spPr>
        <p:txBody>
          <a:bodyPr wrap="square" rtlCol="0">
            <a:spAutoFit/>
          </a:bodyPr>
          <a:lstStyle/>
          <a:p>
            <a:pPr algn="r" defTabSz="457200"/>
            <a:r>
              <a:rPr lang="en-US" sz="1600" b="1" dirty="0">
                <a:solidFill>
                  <a:prstClr val="black"/>
                </a:solidFill>
              </a:rPr>
              <a:t>Data: </a:t>
            </a:r>
            <a:r>
              <a:rPr lang="en-US" sz="1600" dirty="0">
                <a:solidFill>
                  <a:prstClr val="black"/>
                </a:solidFill>
              </a:rPr>
              <a:t>Sea Shepherd Conservation Society - SSCS Science Department  2019</a:t>
            </a:r>
          </a:p>
        </p:txBody>
      </p:sp>
      <p:pic>
        <p:nvPicPr>
          <p:cNvPr id="16" name="Picture 15" descr="SSCS_Classic_Black_Small.png"/>
          <p:cNvPicPr>
            <a:picLocks noChangeAspect="1"/>
          </p:cNvPicPr>
          <p:nvPr/>
        </p:nvPicPr>
        <p:blipFill>
          <a:blip r:embed="rId8" cstate="print">
            <a:duotone>
              <a:prstClr val="black"/>
              <a:schemeClr val="tx2">
                <a:tint val="45000"/>
                <a:satMod val="400000"/>
              </a:schemeClr>
            </a:duotone>
            <a:alphaModFix amt="68000"/>
            <a:extLst>
              <a:ext uri="{BEBA8EAE-BF5A-486C-A8C5-ECC9F3942E4B}">
                <a14:imgProps xmlns:a14="http://schemas.microsoft.com/office/drawing/2010/main">
                  <a14:imgLayer r:embed="rId9">
                    <a14:imgEffect>
                      <a14:saturation sat="396000"/>
                    </a14:imgEffect>
                  </a14:imgLayer>
                </a14:imgProps>
              </a:ext>
              <a:ext uri="{28A0092B-C50C-407E-A947-70E740481C1C}">
                <a14:useLocalDpi xmlns:a14="http://schemas.microsoft.com/office/drawing/2010/main"/>
              </a:ext>
            </a:extLst>
          </a:blip>
          <a:stretch>
            <a:fillRect/>
          </a:stretch>
        </p:blipFill>
        <p:spPr>
          <a:xfrm>
            <a:off x="7712766" y="5466633"/>
            <a:ext cx="1136688" cy="1136688"/>
          </a:xfrm>
          <a:prstGeom prst="rect">
            <a:avLst/>
          </a:prstGeom>
          <a:noFill/>
          <a:effectLst/>
        </p:spPr>
      </p:pic>
      <p:sp>
        <p:nvSpPr>
          <p:cNvPr id="12" name="Slide Number Placeholder 11"/>
          <p:cNvSpPr>
            <a:spLocks noGrp="1"/>
          </p:cNvSpPr>
          <p:nvPr>
            <p:ph type="sldNum" sz="quarter" idx="12"/>
          </p:nvPr>
        </p:nvSpPr>
        <p:spPr/>
        <p:txBody>
          <a:bodyPr/>
          <a:lstStyle/>
          <a:p>
            <a:fld id="{F0D36580-9B27-614A-B19A-0044495DC1AA}"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4032797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685800" y="1371600"/>
            <a:ext cx="3655098" cy="1676399"/>
          </a:xfrm>
          <a:prstGeom prst="rect">
            <a:avLst/>
          </a:prstGeom>
          <a:noFill/>
          <a:ln w="9525">
            <a:noFill/>
            <a:miter lim="800000"/>
            <a:headEnd/>
            <a:tailEnd/>
          </a:ln>
        </p:spPr>
      </p:pic>
      <p:pic>
        <p:nvPicPr>
          <p:cNvPr id="84995" name="Picture 3"/>
          <p:cNvPicPr>
            <a:picLocks noChangeAspect="1" noChangeArrowheads="1"/>
          </p:cNvPicPr>
          <p:nvPr/>
        </p:nvPicPr>
        <p:blipFill>
          <a:blip r:embed="rId3" cstate="print"/>
          <a:srcRect/>
          <a:stretch>
            <a:fillRect/>
          </a:stretch>
        </p:blipFill>
        <p:spPr bwMode="auto">
          <a:xfrm>
            <a:off x="457200" y="3343275"/>
            <a:ext cx="7810500" cy="3514725"/>
          </a:xfrm>
          <a:prstGeom prst="rect">
            <a:avLst/>
          </a:prstGeom>
          <a:noFill/>
          <a:ln w="9525">
            <a:noFill/>
            <a:miter lim="800000"/>
            <a:headEnd/>
            <a:tailEnd/>
          </a:ln>
        </p:spPr>
      </p:pic>
      <p:sp>
        <p:nvSpPr>
          <p:cNvPr id="6" name="TextBox 5"/>
          <p:cNvSpPr txBox="1"/>
          <p:nvPr/>
        </p:nvSpPr>
        <p:spPr>
          <a:xfrm>
            <a:off x="5181600" y="1524000"/>
            <a:ext cx="3276600" cy="1631216"/>
          </a:xfrm>
          <a:prstGeom prst="rect">
            <a:avLst/>
          </a:prstGeom>
          <a:noFill/>
        </p:spPr>
        <p:txBody>
          <a:bodyPr wrap="square" rtlCol="0">
            <a:spAutoFit/>
          </a:bodyPr>
          <a:lstStyle/>
          <a:p>
            <a:pPr algn="ctr"/>
            <a:r>
              <a:rPr lang="es-MX" sz="2000" b="1" dirty="0"/>
              <a:t>&lt; 19 vaquitas en verano 2018</a:t>
            </a:r>
          </a:p>
          <a:p>
            <a:pPr algn="ctr"/>
            <a:endParaRPr lang="es-MX" sz="2000" b="1" dirty="0"/>
          </a:p>
          <a:p>
            <a:pPr algn="ctr"/>
            <a:r>
              <a:rPr lang="es-MX" sz="2000" b="1" dirty="0"/>
              <a:t>10 vaquitas capturadas en redes  </a:t>
            </a:r>
          </a:p>
          <a:p>
            <a:pPr algn="ctr"/>
            <a:r>
              <a:rPr lang="es-MX" sz="2000" b="1" dirty="0"/>
              <a:t>marzo 2016-marzo 2019 </a:t>
            </a:r>
          </a:p>
        </p:txBody>
      </p:sp>
      <p:sp>
        <p:nvSpPr>
          <p:cNvPr id="7" name="Title 1"/>
          <p:cNvSpPr>
            <a:spLocks noGrp="1"/>
          </p:cNvSpPr>
          <p:nvPr>
            <p:ph type="title"/>
          </p:nvPr>
        </p:nvSpPr>
        <p:spPr>
          <a:xfrm>
            <a:off x="457200" y="0"/>
            <a:ext cx="8229600" cy="1143000"/>
          </a:xfrm>
        </p:spPr>
        <p:txBody>
          <a:bodyPr>
            <a:normAutofit/>
          </a:bodyPr>
          <a:lstStyle/>
          <a:p>
            <a:r>
              <a:rPr lang="en-US" sz="3200" b="1" dirty="0" err="1"/>
              <a:t>Estatus</a:t>
            </a:r>
            <a:r>
              <a:rPr lang="en-US" sz="3200" b="1" dirty="0"/>
              <a:t> de la </a:t>
            </a:r>
            <a:r>
              <a:rPr lang="en-US" sz="3200" b="1" dirty="0" err="1"/>
              <a:t>población</a:t>
            </a:r>
            <a:r>
              <a:rPr lang="en-US" sz="3200" b="1" dirty="0"/>
              <a:t> de la </a:t>
            </a:r>
            <a:r>
              <a:rPr lang="en-US" sz="3200" b="1" dirty="0" err="1"/>
              <a:t>vaquita</a:t>
            </a:r>
            <a:endParaRPr lang="en-US" sz="2400" b="1" dirty="0"/>
          </a:p>
        </p:txBody>
      </p:sp>
      <p:sp>
        <p:nvSpPr>
          <p:cNvPr id="8" name="Slide Number Placeholder 7"/>
          <p:cNvSpPr>
            <a:spLocks noGrp="1"/>
          </p:cNvSpPr>
          <p:nvPr>
            <p:ph type="sldNum" sz="quarter" idx="12"/>
          </p:nvPr>
        </p:nvSpPr>
        <p:spPr/>
        <p:txBody>
          <a:bodyPr/>
          <a:lstStyle/>
          <a:p>
            <a:fld id="{8091817F-BEAE-44CF-87FD-DCF208F756F0}"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4509522" y="0"/>
            <a:ext cx="4634478" cy="1370156"/>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228600" y="1371600"/>
            <a:ext cx="5697447" cy="291465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304800" y="3896883"/>
            <a:ext cx="5095875" cy="2961117"/>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6111157" y="3276600"/>
            <a:ext cx="2347043" cy="2743200"/>
          </a:xfrm>
          <a:prstGeom prst="rect">
            <a:avLst/>
          </a:prstGeom>
          <a:noFill/>
          <a:ln w="9525">
            <a:noFill/>
            <a:miter lim="800000"/>
            <a:headEnd/>
            <a:tailEnd/>
          </a:ln>
        </p:spPr>
      </p:pic>
      <p:sp>
        <p:nvSpPr>
          <p:cNvPr id="6" name="TextBox 5"/>
          <p:cNvSpPr txBox="1"/>
          <p:nvPr/>
        </p:nvSpPr>
        <p:spPr>
          <a:xfrm>
            <a:off x="304800" y="304800"/>
            <a:ext cx="3733800" cy="892552"/>
          </a:xfrm>
          <a:prstGeom prst="rect">
            <a:avLst/>
          </a:prstGeom>
          <a:noFill/>
        </p:spPr>
        <p:txBody>
          <a:bodyPr wrap="square" rtlCol="0">
            <a:spAutoFit/>
          </a:bodyPr>
          <a:lstStyle/>
          <a:p>
            <a:pPr algn="ctr"/>
            <a:r>
              <a:rPr lang="en-US" sz="2800" b="1" dirty="0"/>
              <a:t>CIRVA-9  </a:t>
            </a:r>
            <a:r>
              <a:rPr lang="en-US" sz="2800" b="1" dirty="0" err="1"/>
              <a:t>Abril</a:t>
            </a:r>
            <a:r>
              <a:rPr lang="en-US" sz="2800" b="1" dirty="0"/>
              <a:t> 2017</a:t>
            </a:r>
          </a:p>
          <a:p>
            <a:pPr algn="ctr"/>
            <a:r>
              <a:rPr lang="en-US" sz="2400" b="1" dirty="0" err="1"/>
              <a:t>Reporte</a:t>
            </a:r>
            <a:r>
              <a:rPr lang="en-US" sz="2400" b="1" dirty="0"/>
              <a:t> de 5 </a:t>
            </a:r>
            <a:r>
              <a:rPr lang="en-US" sz="2400" b="1" dirty="0" err="1"/>
              <a:t>necropcias</a:t>
            </a:r>
            <a:endParaRPr lang="en-US" sz="2400" b="1" dirty="0"/>
          </a:p>
        </p:txBody>
      </p:sp>
      <p:sp>
        <p:nvSpPr>
          <p:cNvPr id="7" name="TextBox 6"/>
          <p:cNvSpPr txBox="1"/>
          <p:nvPr/>
        </p:nvSpPr>
        <p:spPr>
          <a:xfrm>
            <a:off x="5410200" y="2140803"/>
            <a:ext cx="3429000" cy="830997"/>
          </a:xfrm>
          <a:prstGeom prst="rect">
            <a:avLst/>
          </a:prstGeom>
          <a:noFill/>
        </p:spPr>
        <p:txBody>
          <a:bodyPr wrap="square" rtlCol="0">
            <a:spAutoFit/>
          </a:bodyPr>
          <a:lstStyle/>
          <a:p>
            <a:pPr algn="ctr"/>
            <a:r>
              <a:rPr lang="en-US" sz="2400" b="1" dirty="0"/>
              <a:t>3 con </a:t>
            </a:r>
            <a:r>
              <a:rPr lang="en-US" sz="2400" b="1" dirty="0" err="1"/>
              <a:t>huellas</a:t>
            </a:r>
            <a:r>
              <a:rPr lang="en-US" sz="2400" b="1" dirty="0"/>
              <a:t> </a:t>
            </a:r>
            <a:r>
              <a:rPr lang="en-US" sz="2400" b="1" dirty="0" err="1"/>
              <a:t>evidentes</a:t>
            </a:r>
            <a:r>
              <a:rPr lang="en-US" sz="2400" b="1" dirty="0"/>
              <a:t> de </a:t>
            </a:r>
            <a:r>
              <a:rPr lang="en-US" sz="2400" b="1" dirty="0" err="1"/>
              <a:t>enmallamiento</a:t>
            </a:r>
            <a:endParaRPr lang="en-US" sz="2400" b="1" dirty="0"/>
          </a:p>
        </p:txBody>
      </p:sp>
      <p:sp>
        <p:nvSpPr>
          <p:cNvPr id="8" name="Slide Number Placeholder 7"/>
          <p:cNvSpPr>
            <a:spLocks noGrp="1"/>
          </p:cNvSpPr>
          <p:nvPr>
            <p:ph type="sldNum" sz="quarter" idx="12"/>
          </p:nvPr>
        </p:nvSpPr>
        <p:spPr/>
        <p:txBody>
          <a:bodyPr/>
          <a:lstStyle/>
          <a:p>
            <a:fld id="{8091817F-BEAE-44CF-87FD-DCF208F756F0}"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600" b="1" dirty="0"/>
              <a:t>¡Gracias!</a:t>
            </a:r>
          </a:p>
        </p:txBody>
      </p:sp>
      <p:pic>
        <p:nvPicPr>
          <p:cNvPr id="57346" name="Picture 2" descr="Image result for vaquita marina entre redes"/>
          <p:cNvPicPr>
            <a:picLocks noChangeAspect="1" noChangeArrowheads="1"/>
          </p:cNvPicPr>
          <p:nvPr/>
        </p:nvPicPr>
        <p:blipFill>
          <a:blip r:embed="rId2" cstate="print"/>
          <a:srcRect/>
          <a:stretch>
            <a:fillRect/>
          </a:stretch>
        </p:blipFill>
        <p:spPr bwMode="auto">
          <a:xfrm>
            <a:off x="2133600" y="1752600"/>
            <a:ext cx="5276596" cy="3962400"/>
          </a:xfrm>
          <a:prstGeom prst="rect">
            <a:avLst/>
          </a:prstGeom>
          <a:noFill/>
        </p:spPr>
      </p:pic>
      <p:sp>
        <p:nvSpPr>
          <p:cNvPr id="4" name="Slide Number Placeholder 3"/>
          <p:cNvSpPr>
            <a:spLocks noGrp="1"/>
          </p:cNvSpPr>
          <p:nvPr>
            <p:ph type="sldNum" sz="quarter" idx="12"/>
          </p:nvPr>
        </p:nvSpPr>
        <p:spPr/>
        <p:txBody>
          <a:bodyPr/>
          <a:lstStyle/>
          <a:p>
            <a:fld id="{8091817F-BEAE-44CF-87FD-DCF208F756F0}"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ars.els-cdn.com/content/image/1-s2.0-S0925857417300095-gr2_lrg.jpg"/>
          <p:cNvPicPr>
            <a:picLocks noChangeAspect="1" noChangeArrowheads="1"/>
          </p:cNvPicPr>
          <p:nvPr/>
        </p:nvPicPr>
        <p:blipFill>
          <a:blip r:embed="rId3" cstate="print"/>
          <a:srcRect/>
          <a:stretch>
            <a:fillRect/>
          </a:stretch>
        </p:blipFill>
        <p:spPr bwMode="auto">
          <a:xfrm>
            <a:off x="4191000" y="1847188"/>
            <a:ext cx="4678508" cy="3410612"/>
          </a:xfrm>
          <a:prstGeom prst="rect">
            <a:avLst/>
          </a:prstGeom>
          <a:noFill/>
        </p:spPr>
      </p:pic>
      <p:sp>
        <p:nvSpPr>
          <p:cNvPr id="5" name="Rectangle 4"/>
          <p:cNvSpPr/>
          <p:nvPr/>
        </p:nvSpPr>
        <p:spPr>
          <a:xfrm>
            <a:off x="4349646" y="5483909"/>
            <a:ext cx="4800600" cy="646331"/>
          </a:xfrm>
          <a:prstGeom prst="rect">
            <a:avLst/>
          </a:prstGeom>
        </p:spPr>
        <p:txBody>
          <a:bodyPr wrap="square">
            <a:spAutoFit/>
          </a:bodyPr>
          <a:lstStyle/>
          <a:p>
            <a:r>
              <a:rPr lang="en-US" sz="1200" dirty="0"/>
              <a:t>Fig. 2. </a:t>
            </a:r>
            <a:r>
              <a:rPr lang="en-US" sz="1200" dirty="0" err="1"/>
              <a:t>Tomada</a:t>
            </a:r>
            <a:r>
              <a:rPr lang="en-US" sz="1200" dirty="0"/>
              <a:t> de Glenn et al. 2017. History of Colorado River flows at the International Boundary Commission's gage at the Southerly International Boundary between the U.S. and Mexico,  data from </a:t>
            </a:r>
            <a:r>
              <a:rPr lang="en-US" sz="1200" dirty="0">
                <a:hlinkClick r:id="rId4"/>
              </a:rPr>
              <a:t>IBWC, 2016</a:t>
            </a:r>
            <a:r>
              <a:rPr lang="en-US" sz="1200" dirty="0"/>
              <a:t>. </a:t>
            </a:r>
            <a:endParaRPr lang="es-MX" sz="1200" dirty="0"/>
          </a:p>
        </p:txBody>
      </p:sp>
      <p:sp>
        <p:nvSpPr>
          <p:cNvPr id="6" name="Title 1"/>
          <p:cNvSpPr txBox="1">
            <a:spLocks/>
          </p:cNvSpPr>
          <p:nvPr/>
        </p:nvSpPr>
        <p:spPr>
          <a:xfrm>
            <a:off x="457200" y="228600"/>
            <a:ext cx="8229600" cy="7159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800" b="1" i="0" u="none" strike="noStrike" kern="1200" cap="none" spc="0" normalizeH="0" baseline="0" noProof="0" dirty="0">
                <a:ln>
                  <a:noFill/>
                </a:ln>
                <a:solidFill>
                  <a:schemeClr val="tx1"/>
                </a:solidFill>
                <a:effectLst/>
                <a:uLnTx/>
                <a:uFillTx/>
                <a:latin typeface="+mj-lt"/>
                <a:ea typeface="+mj-ea"/>
                <a:cs typeface="+mj-cs"/>
              </a:rPr>
              <a:t>Descarga del RC en la frontera México-USA</a:t>
            </a:r>
          </a:p>
        </p:txBody>
      </p:sp>
      <p:pic>
        <p:nvPicPr>
          <p:cNvPr id="7" name="Picture 8" descr="https://geo-mexico.com/wp-content/uploads/2010/09/colorado-flow.jpg"/>
          <p:cNvPicPr>
            <a:picLocks noChangeAspect="1" noChangeArrowheads="1"/>
          </p:cNvPicPr>
          <p:nvPr/>
        </p:nvPicPr>
        <p:blipFill>
          <a:blip r:embed="rId5" cstate="print"/>
          <a:srcRect/>
          <a:stretch>
            <a:fillRect/>
          </a:stretch>
        </p:blipFill>
        <p:spPr bwMode="auto">
          <a:xfrm>
            <a:off x="321653" y="2590800"/>
            <a:ext cx="3592285" cy="2057400"/>
          </a:xfrm>
          <a:prstGeom prst="rect">
            <a:avLst/>
          </a:prstGeom>
          <a:noFill/>
        </p:spPr>
      </p:pic>
      <p:sp>
        <p:nvSpPr>
          <p:cNvPr id="8" name="Rectangle 7"/>
          <p:cNvSpPr/>
          <p:nvPr/>
        </p:nvSpPr>
        <p:spPr>
          <a:xfrm>
            <a:off x="542575" y="4800600"/>
            <a:ext cx="2362200" cy="646331"/>
          </a:xfrm>
          <a:prstGeom prst="rect">
            <a:avLst/>
          </a:prstGeom>
        </p:spPr>
        <p:txBody>
          <a:bodyPr wrap="square">
            <a:spAutoFit/>
          </a:bodyPr>
          <a:lstStyle/>
          <a:p>
            <a:r>
              <a:rPr lang="es-MX" sz="1200" dirty="0">
                <a:hlinkClick r:id="rId6"/>
              </a:rPr>
              <a:t>https://geo-mexico.com/wp-content/uploads/2010/09/colorado-flow.jpg</a:t>
            </a:r>
            <a:endParaRPr lang="es-MX" sz="1200" dirty="0"/>
          </a:p>
        </p:txBody>
      </p:sp>
      <p:sp>
        <p:nvSpPr>
          <p:cNvPr id="9" name="Slide Number Placeholder 8"/>
          <p:cNvSpPr>
            <a:spLocks noGrp="1"/>
          </p:cNvSpPr>
          <p:nvPr>
            <p:ph type="sldNum" sz="quarter" idx="12"/>
          </p:nvPr>
        </p:nvSpPr>
        <p:spPr/>
        <p:txBody>
          <a:bodyPr/>
          <a:lstStyle/>
          <a:p>
            <a:fld id="{8091817F-BEAE-44CF-87FD-DCF208F756F0}"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pic>
        <p:nvPicPr>
          <p:cNvPr id="109570" name="Picture 2"/>
          <p:cNvPicPr>
            <a:picLocks noChangeAspect="1" noChangeArrowheads="1"/>
          </p:cNvPicPr>
          <p:nvPr/>
        </p:nvPicPr>
        <p:blipFill>
          <a:blip r:embed="rId2" cstate="print"/>
          <a:srcRect/>
          <a:stretch>
            <a:fillRect/>
          </a:stretch>
        </p:blipFill>
        <p:spPr bwMode="auto">
          <a:xfrm>
            <a:off x="0" y="533400"/>
            <a:ext cx="5791200" cy="1449608"/>
          </a:xfrm>
          <a:prstGeom prst="rect">
            <a:avLst/>
          </a:prstGeom>
          <a:noFill/>
          <a:ln w="9525">
            <a:noFill/>
            <a:miter lim="800000"/>
            <a:headEnd/>
            <a:tailEnd/>
          </a:ln>
        </p:spPr>
      </p:pic>
      <p:pic>
        <p:nvPicPr>
          <p:cNvPr id="109571" name="Picture 3"/>
          <p:cNvPicPr>
            <a:picLocks noChangeAspect="1" noChangeArrowheads="1"/>
          </p:cNvPicPr>
          <p:nvPr/>
        </p:nvPicPr>
        <p:blipFill>
          <a:blip r:embed="rId3" cstate="print"/>
          <a:srcRect/>
          <a:stretch>
            <a:fillRect/>
          </a:stretch>
        </p:blipFill>
        <p:spPr bwMode="auto">
          <a:xfrm>
            <a:off x="0" y="2133600"/>
            <a:ext cx="3886200" cy="600075"/>
          </a:xfrm>
          <a:prstGeom prst="rect">
            <a:avLst/>
          </a:prstGeom>
          <a:noFill/>
          <a:ln w="9525">
            <a:noFill/>
            <a:miter lim="800000"/>
            <a:headEnd/>
            <a:tailEnd/>
          </a:ln>
        </p:spPr>
      </p:pic>
      <p:pic>
        <p:nvPicPr>
          <p:cNvPr id="109572" name="Picture 4"/>
          <p:cNvPicPr>
            <a:picLocks noChangeAspect="1" noChangeArrowheads="1"/>
          </p:cNvPicPr>
          <p:nvPr/>
        </p:nvPicPr>
        <p:blipFill>
          <a:blip r:embed="rId4" cstate="print"/>
          <a:srcRect/>
          <a:stretch>
            <a:fillRect/>
          </a:stretch>
        </p:blipFill>
        <p:spPr bwMode="auto">
          <a:xfrm>
            <a:off x="5334000" y="1695450"/>
            <a:ext cx="3422033" cy="5162550"/>
          </a:xfrm>
          <a:prstGeom prst="rect">
            <a:avLst/>
          </a:prstGeom>
          <a:noFill/>
          <a:ln w="9525">
            <a:noFill/>
            <a:miter lim="800000"/>
            <a:headEnd/>
            <a:tailEnd/>
          </a:ln>
        </p:spPr>
      </p:pic>
      <p:pic>
        <p:nvPicPr>
          <p:cNvPr id="109573" name="Picture 5"/>
          <p:cNvPicPr>
            <a:picLocks noChangeAspect="1" noChangeArrowheads="1"/>
          </p:cNvPicPr>
          <p:nvPr/>
        </p:nvPicPr>
        <p:blipFill>
          <a:blip r:embed="rId5" cstate="print"/>
          <a:srcRect/>
          <a:stretch>
            <a:fillRect/>
          </a:stretch>
        </p:blipFill>
        <p:spPr bwMode="auto">
          <a:xfrm>
            <a:off x="0" y="3490912"/>
            <a:ext cx="4015409" cy="3367088"/>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091817F-BEAE-44CF-87FD-DCF208F756F0}"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pic>
        <p:nvPicPr>
          <p:cNvPr id="110594" name="Picture 2"/>
          <p:cNvPicPr>
            <a:picLocks noGrp="1" noChangeAspect="1" noChangeArrowheads="1"/>
          </p:cNvPicPr>
          <p:nvPr>
            <p:ph idx="1"/>
          </p:nvPr>
        </p:nvPicPr>
        <p:blipFill>
          <a:blip r:embed="rId2" cstate="print"/>
          <a:srcRect/>
          <a:stretch>
            <a:fillRect/>
          </a:stretch>
        </p:blipFill>
        <p:spPr bwMode="auto">
          <a:xfrm>
            <a:off x="1219200" y="0"/>
            <a:ext cx="6705600" cy="2486068"/>
          </a:xfrm>
          <a:prstGeom prst="rect">
            <a:avLst/>
          </a:prstGeom>
          <a:noFill/>
          <a:ln w="9525">
            <a:noFill/>
            <a:miter lim="800000"/>
            <a:headEnd/>
            <a:tailEnd/>
          </a:ln>
        </p:spPr>
      </p:pic>
      <p:pic>
        <p:nvPicPr>
          <p:cNvPr id="110595" name="Picture 3"/>
          <p:cNvPicPr>
            <a:picLocks noChangeAspect="1" noChangeArrowheads="1"/>
          </p:cNvPicPr>
          <p:nvPr/>
        </p:nvPicPr>
        <p:blipFill>
          <a:blip r:embed="rId3" cstate="print"/>
          <a:srcRect/>
          <a:stretch>
            <a:fillRect/>
          </a:stretch>
        </p:blipFill>
        <p:spPr bwMode="auto">
          <a:xfrm>
            <a:off x="734007" y="2664256"/>
            <a:ext cx="7724193" cy="419374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091817F-BEAE-44CF-87FD-DCF208F756F0}" type="slidenum">
              <a:rPr lang="en-US" smtClean="0"/>
              <a:pPr/>
              <a:t>51</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91817F-BEAE-44CF-87FD-DCF208F756F0}" type="slidenum">
              <a:rPr lang="en-US" smtClean="0"/>
              <a:pPr/>
              <a:t>6</a:t>
            </a:fld>
            <a:endParaRPr lang="en-US"/>
          </a:p>
        </p:txBody>
      </p:sp>
      <p:sp>
        <p:nvSpPr>
          <p:cNvPr id="5" name="Rectangle 4"/>
          <p:cNvSpPr/>
          <p:nvPr/>
        </p:nvSpPr>
        <p:spPr>
          <a:xfrm>
            <a:off x="0" y="6488668"/>
            <a:ext cx="8229600" cy="369332"/>
          </a:xfrm>
          <a:prstGeom prst="rect">
            <a:avLst/>
          </a:prstGeom>
        </p:spPr>
        <p:txBody>
          <a:bodyPr wrap="square">
            <a:spAutoFit/>
          </a:bodyPr>
          <a:lstStyle/>
          <a:p>
            <a:r>
              <a:rPr lang="es-MX" dirty="0">
                <a:hlinkClick r:id="rId2"/>
              </a:rPr>
              <a:t>https://www.outsideonline.com/1856266/bringing-colorado-river-back-life</a:t>
            </a:r>
            <a:endParaRPr lang="es-MX" dirty="0"/>
          </a:p>
        </p:txBody>
      </p:sp>
      <p:pic>
        <p:nvPicPr>
          <p:cNvPr id="133122" name="Picture 2" descr="https://www.outsideonline.com/sites/default/files/styles/width_500/public/migrated-images_parent/migrated-images_6/before-after-colorado-river.jpg?itok=TKFOa2F5"/>
          <p:cNvPicPr>
            <a:picLocks noChangeAspect="1" noChangeArrowheads="1"/>
          </p:cNvPicPr>
          <p:nvPr/>
        </p:nvPicPr>
        <p:blipFill>
          <a:blip r:embed="rId3" cstate="print"/>
          <a:srcRect/>
          <a:stretch>
            <a:fillRect/>
          </a:stretch>
        </p:blipFill>
        <p:spPr bwMode="auto">
          <a:xfrm>
            <a:off x="762000" y="1712823"/>
            <a:ext cx="7121311" cy="4002177"/>
          </a:xfrm>
          <a:prstGeom prst="rect">
            <a:avLst/>
          </a:prstGeom>
          <a:noFill/>
        </p:spPr>
      </p:pic>
      <p:sp>
        <p:nvSpPr>
          <p:cNvPr id="8" name="Rectangle 7"/>
          <p:cNvSpPr/>
          <p:nvPr/>
        </p:nvSpPr>
        <p:spPr>
          <a:xfrm>
            <a:off x="685800" y="5725180"/>
            <a:ext cx="6705600" cy="523220"/>
          </a:xfrm>
          <a:prstGeom prst="rect">
            <a:avLst/>
          </a:prstGeom>
        </p:spPr>
        <p:txBody>
          <a:bodyPr wrap="square">
            <a:spAutoFit/>
          </a:bodyPr>
          <a:lstStyle/>
          <a:p>
            <a:r>
              <a:rPr lang="en-US" sz="1400" dirty="0"/>
              <a:t>Río Colorado </a:t>
            </a:r>
            <a:r>
              <a:rPr lang="en-US" sz="1400" dirty="0" err="1"/>
              <a:t>visto</a:t>
            </a:r>
            <a:r>
              <a:rPr lang="en-US" sz="1400" dirty="0"/>
              <a:t> </a:t>
            </a:r>
            <a:r>
              <a:rPr lang="en-US" sz="1400" dirty="0" err="1"/>
              <a:t>desde</a:t>
            </a:r>
            <a:r>
              <a:rPr lang="en-US" sz="1400" dirty="0"/>
              <a:t> el </a:t>
            </a:r>
            <a:r>
              <a:rPr lang="en-US" sz="1400" dirty="0" err="1"/>
              <a:t>puente</a:t>
            </a:r>
            <a:r>
              <a:rPr lang="en-US" sz="1400" dirty="0"/>
              <a:t> en San Luis Colorado. </a:t>
            </a:r>
          </a:p>
          <a:p>
            <a:r>
              <a:rPr lang="en-US" sz="1400" dirty="0"/>
              <a:t>(</a:t>
            </a:r>
            <a:r>
              <a:rPr lang="en-US" sz="1400" dirty="0" err="1"/>
              <a:t>Noviembre</a:t>
            </a:r>
            <a:r>
              <a:rPr lang="en-US" sz="1400" dirty="0"/>
              <a:t> 2013 vs. </a:t>
            </a:r>
            <a:r>
              <a:rPr lang="en-US" sz="1400" dirty="0" err="1"/>
              <a:t>Marzo</a:t>
            </a:r>
            <a:r>
              <a:rPr lang="en-US" sz="1400" dirty="0"/>
              <a:t> 2014)</a:t>
            </a:r>
            <a:endParaRPr lang="es-MX" sz="1400" dirty="0"/>
          </a:p>
        </p:txBody>
      </p:sp>
      <p:pic>
        <p:nvPicPr>
          <p:cNvPr id="133123" name="Picture 3"/>
          <p:cNvPicPr>
            <a:picLocks noChangeAspect="1" noChangeArrowheads="1"/>
          </p:cNvPicPr>
          <p:nvPr/>
        </p:nvPicPr>
        <p:blipFill>
          <a:blip r:embed="rId4" cstate="print"/>
          <a:srcRect/>
          <a:stretch>
            <a:fillRect/>
          </a:stretch>
        </p:blipFill>
        <p:spPr bwMode="auto">
          <a:xfrm>
            <a:off x="7772400" y="5257800"/>
            <a:ext cx="1238250" cy="1143000"/>
          </a:xfrm>
          <a:prstGeom prst="rect">
            <a:avLst/>
          </a:prstGeom>
          <a:noFill/>
          <a:ln w="9525">
            <a:noFill/>
            <a:miter lim="800000"/>
            <a:headEnd/>
            <a:tailEnd/>
          </a:ln>
        </p:spPr>
      </p:pic>
      <p:sp>
        <p:nvSpPr>
          <p:cNvPr id="11" name="Rectangle 10"/>
          <p:cNvSpPr/>
          <p:nvPr/>
        </p:nvSpPr>
        <p:spPr>
          <a:xfrm>
            <a:off x="228600" y="219670"/>
            <a:ext cx="8610600" cy="1508105"/>
          </a:xfrm>
          <a:prstGeom prst="rect">
            <a:avLst/>
          </a:prstGeom>
        </p:spPr>
        <p:txBody>
          <a:bodyPr wrap="square">
            <a:spAutoFit/>
          </a:bodyPr>
          <a:lstStyle/>
          <a:p>
            <a:pPr algn="ctr"/>
            <a:r>
              <a:rPr lang="en-US" sz="2800" b="1" dirty="0"/>
              <a:t>El </a:t>
            </a:r>
            <a:r>
              <a:rPr lang="en-US" sz="2800" b="1" dirty="0" err="1"/>
              <a:t>agua</a:t>
            </a:r>
            <a:r>
              <a:rPr lang="en-US" sz="2800" b="1" dirty="0"/>
              <a:t> del Río Colorado </a:t>
            </a:r>
            <a:r>
              <a:rPr lang="en-US" sz="2800" b="1" dirty="0" err="1"/>
              <a:t>es</a:t>
            </a:r>
            <a:r>
              <a:rPr lang="en-US" sz="2800" b="1" dirty="0"/>
              <a:t> </a:t>
            </a:r>
            <a:r>
              <a:rPr lang="en-US" sz="2800" b="1" dirty="0" err="1"/>
              <a:t>importante</a:t>
            </a:r>
            <a:r>
              <a:rPr lang="en-US" sz="2800" b="1" dirty="0"/>
              <a:t> </a:t>
            </a:r>
            <a:r>
              <a:rPr lang="en-US" sz="2800" b="1" dirty="0" err="1"/>
              <a:t>para</a:t>
            </a:r>
            <a:r>
              <a:rPr lang="en-US" sz="2800" b="1" dirty="0"/>
              <a:t> la </a:t>
            </a:r>
            <a:r>
              <a:rPr lang="en-US" sz="2800" b="1" dirty="0" err="1"/>
              <a:t>zona</a:t>
            </a:r>
            <a:r>
              <a:rPr lang="en-US" sz="2800" b="1" dirty="0"/>
              <a:t> del Delta del Río Colorado</a:t>
            </a:r>
          </a:p>
          <a:p>
            <a:pPr algn="ctr"/>
            <a:r>
              <a:rPr lang="en-US" b="1" dirty="0" err="1"/>
              <a:t>Deseable</a:t>
            </a:r>
            <a:r>
              <a:rPr lang="en-US" b="1" dirty="0"/>
              <a:t> </a:t>
            </a:r>
            <a:r>
              <a:rPr lang="en-US" b="1" dirty="0" err="1"/>
              <a:t>recuperar</a:t>
            </a:r>
            <a:r>
              <a:rPr lang="en-US" b="1" dirty="0"/>
              <a:t> el </a:t>
            </a:r>
            <a:r>
              <a:rPr lang="en-US" b="1" dirty="0" err="1"/>
              <a:t>flujo</a:t>
            </a:r>
            <a:r>
              <a:rPr lang="en-US" b="1" dirty="0"/>
              <a:t> del </a:t>
            </a:r>
            <a:r>
              <a:rPr lang="en-US" b="1" dirty="0" err="1"/>
              <a:t>río</a:t>
            </a:r>
            <a:r>
              <a:rPr lang="en-US" b="1" dirty="0"/>
              <a:t> Colorado </a:t>
            </a:r>
            <a:r>
              <a:rPr lang="en-US" b="1" dirty="0" err="1"/>
              <a:t>por</a:t>
            </a:r>
            <a:r>
              <a:rPr lang="en-US" b="1" dirty="0"/>
              <a:t> </a:t>
            </a:r>
            <a:r>
              <a:rPr lang="en-US" b="1" dirty="0" err="1"/>
              <a:t>diversas</a:t>
            </a:r>
            <a:r>
              <a:rPr lang="en-US" b="1" dirty="0"/>
              <a:t> </a:t>
            </a:r>
            <a:r>
              <a:rPr lang="en-US" b="1" dirty="0" err="1"/>
              <a:t>razones</a:t>
            </a:r>
            <a:r>
              <a:rPr lang="en-US" b="1" dirty="0"/>
              <a:t>… </a:t>
            </a:r>
          </a:p>
          <a:p>
            <a:pPr algn="ctr"/>
            <a:r>
              <a:rPr lang="en-US" b="1" dirty="0"/>
              <a:t>.. </a:t>
            </a:r>
            <a:r>
              <a:rPr lang="en-US" b="1" dirty="0" err="1"/>
              <a:t>pero</a:t>
            </a:r>
            <a:r>
              <a:rPr lang="en-US" b="1" dirty="0"/>
              <a:t> no </a:t>
            </a:r>
            <a:r>
              <a:rPr lang="en-US" b="1" dirty="0" err="1"/>
              <a:t>servirá</a:t>
            </a:r>
            <a:r>
              <a:rPr lang="en-US" b="1" dirty="0"/>
              <a:t> </a:t>
            </a:r>
            <a:r>
              <a:rPr lang="en-US" b="1" dirty="0" err="1"/>
              <a:t>para</a:t>
            </a:r>
            <a:r>
              <a:rPr lang="en-US" b="1" dirty="0"/>
              <a:t> </a:t>
            </a:r>
            <a:r>
              <a:rPr lang="en-US" b="1" dirty="0" err="1"/>
              <a:t>rescatar</a:t>
            </a:r>
            <a:r>
              <a:rPr lang="en-US" b="1" dirty="0"/>
              <a:t> a la </a:t>
            </a:r>
            <a:r>
              <a:rPr lang="en-US" b="1" dirty="0" err="1"/>
              <a:t>vaquita</a:t>
            </a:r>
            <a:r>
              <a:rPr lang="en-US" b="1" dirty="0"/>
              <a:t> en el </a:t>
            </a:r>
            <a:r>
              <a:rPr lang="en-US" b="1" dirty="0" err="1"/>
              <a:t>corto</a:t>
            </a:r>
            <a:r>
              <a:rPr lang="en-US" b="1" dirty="0"/>
              <a:t> </a:t>
            </a:r>
            <a:r>
              <a:rPr lang="en-US" b="1" dirty="0" err="1"/>
              <a:t>plazo</a:t>
            </a:r>
            <a:endParaRPr lang="en-US" b="1" dirty="0"/>
          </a:p>
        </p:txBody>
      </p:sp>
      <p:sp>
        <p:nvSpPr>
          <p:cNvPr id="6" name="Rectangle 5"/>
          <p:cNvSpPr/>
          <p:nvPr/>
        </p:nvSpPr>
        <p:spPr>
          <a:xfrm>
            <a:off x="990600" y="2743200"/>
            <a:ext cx="1905000" cy="1200329"/>
          </a:xfrm>
          <a:prstGeom prst="rect">
            <a:avLst/>
          </a:prstGeom>
        </p:spPr>
        <p:txBody>
          <a:bodyPr wrap="square">
            <a:spAutoFit/>
          </a:bodyPr>
          <a:lstStyle/>
          <a:p>
            <a:pPr algn="ctr"/>
            <a:r>
              <a:rPr lang="en-US" b="1" dirty="0" err="1"/>
              <a:t>Impactante</a:t>
            </a:r>
            <a:r>
              <a:rPr lang="en-US" b="1" dirty="0"/>
              <a:t> </a:t>
            </a:r>
            <a:r>
              <a:rPr lang="en-US" b="1" dirty="0" err="1"/>
              <a:t>efecto</a:t>
            </a:r>
            <a:r>
              <a:rPr lang="en-US" b="1" dirty="0"/>
              <a:t> del “</a:t>
            </a:r>
            <a:r>
              <a:rPr lang="en-US" b="1" dirty="0" err="1"/>
              <a:t>Flujo</a:t>
            </a:r>
            <a:r>
              <a:rPr lang="en-US" b="1" dirty="0"/>
              <a:t> </a:t>
            </a:r>
            <a:r>
              <a:rPr lang="en-US" b="1" dirty="0" err="1"/>
              <a:t>Pulso</a:t>
            </a:r>
            <a:r>
              <a:rPr lang="en-US" b="1" dirty="0"/>
              <a:t>” de 2014 ¡EN LA ZONA RIPARIA!</a:t>
            </a:r>
          </a:p>
        </p:txBody>
      </p:sp>
    </p:spTree>
    <p:extLst>
      <p:ext uri="{BB962C8B-B14F-4D97-AF65-F5344CB8AC3E}">
        <p14:creationId xmlns:p14="http://schemas.microsoft.com/office/powerpoint/2010/main" val="2010172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ars.els-cdn.com/content/image/1-s2.0-S0925857417300691-gr1_lrg.jpg"/>
          <p:cNvPicPr>
            <a:picLocks noChangeAspect="1" noChangeArrowheads="1"/>
          </p:cNvPicPr>
          <p:nvPr/>
        </p:nvPicPr>
        <p:blipFill>
          <a:blip r:embed="rId2" cstate="print"/>
          <a:srcRect/>
          <a:stretch>
            <a:fillRect/>
          </a:stretch>
        </p:blipFill>
        <p:spPr bwMode="auto">
          <a:xfrm>
            <a:off x="304800" y="838200"/>
            <a:ext cx="3810000" cy="2936923"/>
          </a:xfrm>
          <a:prstGeom prst="rect">
            <a:avLst/>
          </a:prstGeom>
          <a:noFill/>
        </p:spPr>
      </p:pic>
      <p:sp>
        <p:nvSpPr>
          <p:cNvPr id="5" name="Rectangle 4"/>
          <p:cNvSpPr/>
          <p:nvPr/>
        </p:nvSpPr>
        <p:spPr>
          <a:xfrm>
            <a:off x="609600" y="3886200"/>
            <a:ext cx="2819400" cy="307777"/>
          </a:xfrm>
          <a:prstGeom prst="rect">
            <a:avLst/>
          </a:prstGeom>
        </p:spPr>
        <p:txBody>
          <a:bodyPr wrap="square">
            <a:spAutoFit/>
          </a:bodyPr>
          <a:lstStyle/>
          <a:p>
            <a:r>
              <a:rPr lang="en-US" sz="1400" dirty="0" err="1"/>
              <a:t>Figura</a:t>
            </a:r>
            <a:r>
              <a:rPr lang="en-US" sz="1400" dirty="0"/>
              <a:t> de Mueller et al. (2017).</a:t>
            </a:r>
            <a:endParaRPr lang="es-MX" sz="1400" dirty="0"/>
          </a:p>
        </p:txBody>
      </p:sp>
      <p:sp>
        <p:nvSpPr>
          <p:cNvPr id="7" name="TextBox 6"/>
          <p:cNvSpPr txBox="1"/>
          <p:nvPr/>
        </p:nvSpPr>
        <p:spPr>
          <a:xfrm>
            <a:off x="4267200" y="1219200"/>
            <a:ext cx="4267200" cy="1631216"/>
          </a:xfrm>
          <a:prstGeom prst="rect">
            <a:avLst/>
          </a:prstGeom>
          <a:noFill/>
          <a:ln>
            <a:solidFill>
              <a:schemeClr val="tx1"/>
            </a:solidFill>
            <a:prstDash val="dash"/>
          </a:ln>
        </p:spPr>
        <p:txBody>
          <a:bodyPr wrap="square" rtlCol="0">
            <a:spAutoFit/>
          </a:bodyPr>
          <a:lstStyle/>
          <a:p>
            <a:pPr algn="ctr"/>
            <a:r>
              <a:rPr lang="es-MX" sz="2000" b="1" dirty="0"/>
              <a:t>Así se vería la descarga diaria en Yuma en un año promedio (1904-1913) </a:t>
            </a:r>
          </a:p>
          <a:p>
            <a:pPr algn="just"/>
            <a:endParaRPr lang="es-MX" sz="2000" b="1" dirty="0"/>
          </a:p>
          <a:p>
            <a:pPr algn="ctr"/>
            <a:r>
              <a:rPr lang="es-MX" sz="2000" b="1" dirty="0"/>
              <a:t>máxima en verano </a:t>
            </a:r>
          </a:p>
          <a:p>
            <a:pPr algn="ctr"/>
            <a:r>
              <a:rPr lang="es-MX" sz="2000" b="1" dirty="0"/>
              <a:t>60% del total anual de mayo a julio</a:t>
            </a:r>
          </a:p>
        </p:txBody>
      </p:sp>
      <p:sp>
        <p:nvSpPr>
          <p:cNvPr id="8" name="Title 1"/>
          <p:cNvSpPr>
            <a:spLocks noGrp="1"/>
          </p:cNvSpPr>
          <p:nvPr>
            <p:ph type="title"/>
          </p:nvPr>
        </p:nvSpPr>
        <p:spPr>
          <a:xfrm>
            <a:off x="228600" y="0"/>
            <a:ext cx="8229600" cy="715962"/>
          </a:xfrm>
        </p:spPr>
        <p:txBody>
          <a:bodyPr>
            <a:normAutofit/>
          </a:bodyPr>
          <a:lstStyle/>
          <a:p>
            <a:r>
              <a:rPr lang="es-MX" sz="2800" dirty="0"/>
              <a:t>Flujo del RC en un año “promedio”- sin presas</a:t>
            </a:r>
          </a:p>
        </p:txBody>
      </p:sp>
      <p:sp>
        <p:nvSpPr>
          <p:cNvPr id="9" name="Rectangle 8"/>
          <p:cNvSpPr/>
          <p:nvPr/>
        </p:nvSpPr>
        <p:spPr>
          <a:xfrm>
            <a:off x="533400" y="5105400"/>
            <a:ext cx="76200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2400" b="1" dirty="0"/>
              <a:t>El flujo base de 1922-1954  fue 120 m</a:t>
            </a:r>
            <a:r>
              <a:rPr lang="es-MX" sz="2400" b="1" baseline="30000" dirty="0"/>
              <a:t>3</a:t>
            </a:r>
            <a:r>
              <a:rPr lang="es-MX" sz="2400" b="1" dirty="0"/>
              <a:t>/s</a:t>
            </a:r>
          </a:p>
          <a:p>
            <a:pPr algn="ctr"/>
            <a:endParaRPr lang="es-MX" sz="2400" b="1" dirty="0"/>
          </a:p>
          <a:p>
            <a:pPr algn="ctr"/>
            <a:r>
              <a:rPr lang="es-MX" sz="2400" b="1" dirty="0"/>
              <a:t>(Miller et al., 2016)</a:t>
            </a:r>
          </a:p>
        </p:txBody>
      </p:sp>
      <p:sp>
        <p:nvSpPr>
          <p:cNvPr id="10" name="Slide Number Placeholder 9"/>
          <p:cNvSpPr>
            <a:spLocks noGrp="1"/>
          </p:cNvSpPr>
          <p:nvPr>
            <p:ph type="sldNum" sz="quarter" idx="12"/>
          </p:nvPr>
        </p:nvSpPr>
        <p:spPr/>
        <p:txBody>
          <a:bodyPr/>
          <a:lstStyle/>
          <a:p>
            <a:fld id="{8091817F-BEAE-44CF-87FD-DCF208F756F0}" type="slidenum">
              <a:rPr lang="en-US" smtClean="0"/>
              <a:pPr/>
              <a:t>7</a:t>
            </a:fld>
            <a:endParaRPr lang="en-US"/>
          </a:p>
        </p:txBody>
      </p:sp>
      <p:sp>
        <p:nvSpPr>
          <p:cNvPr id="11" name="TextBox 10"/>
          <p:cNvSpPr txBox="1"/>
          <p:nvPr/>
        </p:nvSpPr>
        <p:spPr>
          <a:xfrm>
            <a:off x="4267200" y="3581400"/>
            <a:ext cx="4191000" cy="707886"/>
          </a:xfrm>
          <a:prstGeom prst="rect">
            <a:avLst/>
          </a:prstGeom>
          <a:noFill/>
          <a:ln>
            <a:solidFill>
              <a:schemeClr val="tx1"/>
            </a:solidFill>
            <a:prstDash val="dash"/>
          </a:ln>
        </p:spPr>
        <p:txBody>
          <a:bodyPr wrap="square" rtlCol="0">
            <a:spAutoFit/>
          </a:bodyPr>
          <a:lstStyle/>
          <a:p>
            <a:pPr algn="ctr"/>
            <a:r>
              <a:rPr lang="es-MX" sz="2000" b="1" dirty="0"/>
              <a:t>Así se vio en 2014 durante el pulso liberado de la presa Morelos.</a:t>
            </a:r>
          </a:p>
        </p:txBody>
      </p:sp>
      <p:cxnSp>
        <p:nvCxnSpPr>
          <p:cNvPr id="13" name="Straight Arrow Connector 12"/>
          <p:cNvCxnSpPr>
            <a:stCxn id="7" idx="1"/>
          </p:cNvCxnSpPr>
          <p:nvPr/>
        </p:nvCxnSpPr>
        <p:spPr>
          <a:xfrm flipH="1">
            <a:off x="2590800" y="2034808"/>
            <a:ext cx="1676400" cy="225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905000" y="3276600"/>
            <a:ext cx="22860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1143000"/>
            <a:ext cx="1215589" cy="369332"/>
          </a:xfrm>
          <a:prstGeom prst="rect">
            <a:avLst/>
          </a:prstGeom>
        </p:spPr>
        <p:txBody>
          <a:bodyPr wrap="none">
            <a:spAutoFit/>
          </a:bodyPr>
          <a:lstStyle/>
          <a:p>
            <a:r>
              <a:rPr lang="es-MX" b="1" dirty="0"/>
              <a:t>2,200 m</a:t>
            </a:r>
            <a:r>
              <a:rPr lang="es-MX" b="1" baseline="30000" dirty="0"/>
              <a:t>3</a:t>
            </a:r>
            <a:r>
              <a:rPr lang="es-MX" b="1" dirty="0"/>
              <a:t>/s</a:t>
            </a:r>
            <a:endParaRPr lang="es-MX" dirty="0"/>
          </a:p>
        </p:txBody>
      </p:sp>
    </p:spTree>
    <p:extLst>
      <p:ext uri="{BB962C8B-B14F-4D97-AF65-F5344CB8AC3E}">
        <p14:creationId xmlns:p14="http://schemas.microsoft.com/office/powerpoint/2010/main" val="695056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ars.els-cdn.com/content/image/1-s2.0-S0925857417300095-gr2_lrg.jpg"/>
          <p:cNvPicPr>
            <a:picLocks noChangeAspect="1" noChangeArrowheads="1"/>
          </p:cNvPicPr>
          <p:nvPr/>
        </p:nvPicPr>
        <p:blipFill>
          <a:blip r:embed="rId3" cstate="print"/>
          <a:srcRect/>
          <a:stretch>
            <a:fillRect/>
          </a:stretch>
        </p:blipFill>
        <p:spPr bwMode="auto">
          <a:xfrm>
            <a:off x="152400" y="1981200"/>
            <a:ext cx="5435422" cy="3962400"/>
          </a:xfrm>
          <a:prstGeom prst="rect">
            <a:avLst/>
          </a:prstGeom>
          <a:noFill/>
        </p:spPr>
      </p:pic>
      <p:sp>
        <p:nvSpPr>
          <p:cNvPr id="5" name="Rectangle 4"/>
          <p:cNvSpPr/>
          <p:nvPr/>
        </p:nvSpPr>
        <p:spPr>
          <a:xfrm>
            <a:off x="1066800" y="6096000"/>
            <a:ext cx="3276600" cy="338554"/>
          </a:xfrm>
          <a:prstGeom prst="rect">
            <a:avLst/>
          </a:prstGeom>
        </p:spPr>
        <p:txBody>
          <a:bodyPr wrap="square">
            <a:spAutoFit/>
          </a:bodyPr>
          <a:lstStyle/>
          <a:p>
            <a:r>
              <a:rPr lang="en-US" sz="1600" b="1" dirty="0"/>
              <a:t>Fig. </a:t>
            </a:r>
            <a:r>
              <a:rPr lang="en-US" sz="1600" b="1" dirty="0" err="1"/>
              <a:t>Tomada</a:t>
            </a:r>
            <a:r>
              <a:rPr lang="en-US" sz="1600" b="1" dirty="0"/>
              <a:t> de Glenn et al. (2017) </a:t>
            </a:r>
            <a:endParaRPr lang="es-MX" sz="1600" b="1" dirty="0"/>
          </a:p>
        </p:txBody>
      </p:sp>
      <p:sp>
        <p:nvSpPr>
          <p:cNvPr id="6" name="Title 1"/>
          <p:cNvSpPr txBox="1">
            <a:spLocks/>
          </p:cNvSpPr>
          <p:nvPr/>
        </p:nvSpPr>
        <p:spPr>
          <a:xfrm>
            <a:off x="533400" y="152400"/>
            <a:ext cx="8229600" cy="7159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800" b="1" i="0" u="none" strike="noStrike" kern="1200" cap="none" spc="0" normalizeH="0" baseline="0" noProof="0" dirty="0">
                <a:ln>
                  <a:noFill/>
                </a:ln>
                <a:solidFill>
                  <a:schemeClr val="tx1"/>
                </a:solidFill>
                <a:effectLst/>
                <a:uLnTx/>
                <a:uFillTx/>
                <a:latin typeface="+mj-lt"/>
                <a:ea typeface="+mj-ea"/>
                <a:cs typeface="+mj-cs"/>
              </a:rPr>
              <a:t>Descarga del Río Colorado en la frontera México-USA</a:t>
            </a:r>
          </a:p>
        </p:txBody>
      </p:sp>
      <p:sp>
        <p:nvSpPr>
          <p:cNvPr id="9" name="Slide Number Placeholder 8"/>
          <p:cNvSpPr>
            <a:spLocks noGrp="1"/>
          </p:cNvSpPr>
          <p:nvPr>
            <p:ph type="sldNum" sz="quarter" idx="12"/>
          </p:nvPr>
        </p:nvSpPr>
        <p:spPr/>
        <p:txBody>
          <a:bodyPr/>
          <a:lstStyle/>
          <a:p>
            <a:fld id="{8091817F-BEAE-44CF-87FD-DCF208F756F0}" type="slidenum">
              <a:rPr lang="en-US" smtClean="0"/>
              <a:pPr/>
              <a:t>8</a:t>
            </a:fld>
            <a:endParaRPr lang="en-US" dirty="0"/>
          </a:p>
        </p:txBody>
      </p:sp>
      <p:sp>
        <p:nvSpPr>
          <p:cNvPr id="11" name="Rectangle 10"/>
          <p:cNvSpPr/>
          <p:nvPr/>
        </p:nvSpPr>
        <p:spPr>
          <a:xfrm>
            <a:off x="762000" y="1066800"/>
            <a:ext cx="7814476" cy="830997"/>
          </a:xfrm>
          <a:prstGeom prst="rect">
            <a:avLst/>
          </a:prstGeom>
        </p:spPr>
        <p:txBody>
          <a:bodyPr wrap="square">
            <a:spAutoFit/>
          </a:bodyPr>
          <a:lstStyle/>
          <a:p>
            <a:pPr algn="ctr"/>
            <a:r>
              <a:rPr lang="es-ES" sz="2400" b="1" dirty="0"/>
              <a:t>Se presentaron periodos largos sin flujo del Río Colorado </a:t>
            </a:r>
          </a:p>
          <a:p>
            <a:pPr algn="ctr"/>
            <a:r>
              <a:rPr lang="es-ES" sz="2400" b="1" dirty="0"/>
              <a:t>(ej. 1964-1978) </a:t>
            </a:r>
            <a:endParaRPr lang="es-MX" sz="2400" b="1" dirty="0"/>
          </a:p>
        </p:txBody>
      </p:sp>
      <p:sp>
        <p:nvSpPr>
          <p:cNvPr id="12" name="Rectangle 11"/>
          <p:cNvSpPr/>
          <p:nvPr/>
        </p:nvSpPr>
        <p:spPr>
          <a:xfrm>
            <a:off x="5791200" y="2362200"/>
            <a:ext cx="3048000" cy="1938992"/>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2400" b="1" dirty="0"/>
              <a:t>Especies dependientes del agua de río debieron colapsar en este periodo</a:t>
            </a:r>
            <a:r>
              <a:rPr lang="es-ES" sz="2400" b="1" dirty="0"/>
              <a:t> </a:t>
            </a:r>
            <a:endParaRPr lang="es-MX" sz="2400" b="1" dirty="0"/>
          </a:p>
        </p:txBody>
      </p:sp>
      <p:sp>
        <p:nvSpPr>
          <p:cNvPr id="8" name="Rectangle 7"/>
          <p:cNvSpPr/>
          <p:nvPr/>
        </p:nvSpPr>
        <p:spPr>
          <a:xfrm>
            <a:off x="1905000" y="4648200"/>
            <a:ext cx="9906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663512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52400" y="228600"/>
            <a:ext cx="5105400" cy="258606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091817F-BEAE-44CF-87FD-DCF208F756F0}" type="slidenum">
              <a:rPr lang="en-US" smtClean="0"/>
              <a:pPr/>
              <a:t>9</a:t>
            </a:fld>
            <a:endParaRPr lang="en-US"/>
          </a:p>
        </p:txBody>
      </p:sp>
      <p:grpSp>
        <p:nvGrpSpPr>
          <p:cNvPr id="21" name="Group 20"/>
          <p:cNvGrpSpPr/>
          <p:nvPr/>
        </p:nvGrpSpPr>
        <p:grpSpPr>
          <a:xfrm>
            <a:off x="381000" y="3429000"/>
            <a:ext cx="8576072" cy="2667000"/>
            <a:chOff x="228600" y="2819400"/>
            <a:chExt cx="8576072" cy="2667000"/>
          </a:xfrm>
        </p:grpSpPr>
        <p:pic>
          <p:nvPicPr>
            <p:cNvPr id="33794" name="Picture 2"/>
            <p:cNvPicPr>
              <a:picLocks noChangeAspect="1" noChangeArrowheads="1"/>
            </p:cNvPicPr>
            <p:nvPr/>
          </p:nvPicPr>
          <p:blipFill>
            <a:blip r:embed="rId3" cstate="print"/>
            <a:srcRect/>
            <a:stretch>
              <a:fillRect/>
            </a:stretch>
          </p:blipFill>
          <p:spPr bwMode="auto">
            <a:xfrm>
              <a:off x="228600" y="2819400"/>
              <a:ext cx="8576072" cy="2667000"/>
            </a:xfrm>
            <a:prstGeom prst="rect">
              <a:avLst/>
            </a:prstGeom>
            <a:noFill/>
            <a:ln w="9525">
              <a:noFill/>
              <a:miter lim="800000"/>
              <a:headEnd/>
              <a:tailEnd/>
            </a:ln>
          </p:spPr>
        </p:pic>
        <p:cxnSp>
          <p:nvCxnSpPr>
            <p:cNvPr id="7" name="Straight Connector 6"/>
            <p:cNvCxnSpPr/>
            <p:nvPr/>
          </p:nvCxnSpPr>
          <p:spPr>
            <a:xfrm>
              <a:off x="5715000" y="5105400"/>
              <a:ext cx="30480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304800" y="5410200"/>
              <a:ext cx="38100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304800" y="4114800"/>
              <a:ext cx="84582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304800" y="4343400"/>
              <a:ext cx="838200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0" name="TextBox 19"/>
          <p:cNvSpPr txBox="1"/>
          <p:nvPr/>
        </p:nvSpPr>
        <p:spPr>
          <a:xfrm>
            <a:off x="5334000" y="944940"/>
            <a:ext cx="350520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400" b="1" dirty="0"/>
              <a:t>La vaquita enfrenta la extinción debido a la captura incidental y no por la falta de flujo del río</a:t>
            </a:r>
            <a:endParaRPr lang="es-MX" sz="2400" b="1" dirty="0"/>
          </a:p>
        </p:txBody>
      </p:sp>
      <p:cxnSp>
        <p:nvCxnSpPr>
          <p:cNvPr id="12" name="Straight Arrow Connector 11"/>
          <p:cNvCxnSpPr/>
          <p:nvPr/>
        </p:nvCxnSpPr>
        <p:spPr>
          <a:xfrm flipV="1">
            <a:off x="838200" y="2362200"/>
            <a:ext cx="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38200" y="3048000"/>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57400" y="2895600"/>
            <a:ext cx="3962400" cy="369332"/>
          </a:xfrm>
          <a:prstGeom prst="rect">
            <a:avLst/>
          </a:prstGeom>
          <a:noFill/>
        </p:spPr>
        <p:txBody>
          <a:bodyPr wrap="square" rtlCol="0">
            <a:spAutoFit/>
          </a:bodyPr>
          <a:lstStyle/>
          <a:p>
            <a:r>
              <a:rPr lang="es-ES" dirty="0"/>
              <a:t>Activo promotor de las </a:t>
            </a:r>
            <a:r>
              <a:rPr lang="es-ES" dirty="0" err="1"/>
              <a:t>decargas</a:t>
            </a:r>
            <a:r>
              <a:rPr lang="es-ES" dirty="0"/>
              <a:t> del R.C.</a:t>
            </a:r>
            <a:endParaRPr lang="es-MX" dirty="0"/>
          </a:p>
        </p:txBody>
      </p:sp>
    </p:spTree>
    <p:extLst>
      <p:ext uri="{BB962C8B-B14F-4D97-AF65-F5344CB8AC3E}">
        <p14:creationId xmlns:p14="http://schemas.microsoft.com/office/powerpoint/2010/main" val="3749975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2945</TotalTime>
  <Words>3304</Words>
  <Application>Microsoft Office PowerPoint</Application>
  <PresentationFormat>On-screen Show (4:3)</PresentationFormat>
  <Paragraphs>342</Paragraphs>
  <Slides>51</Slides>
  <Notes>5</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1_Office Theme</vt:lpstr>
      <vt:lpstr>¿Qué tan estuarino era el hábitat de la vaquita marina? o ¿Era la vaquita estuarina?</vt:lpstr>
      <vt:lpstr>¿Por qué del tema?</vt:lpstr>
      <vt:lpstr>Tendencia poblacional de la vaquita (y acciones “fallidas” para protegerla) </vt:lpstr>
      <vt:lpstr>Represamiento del río Colorado Corte total del flujo del río al Golfo de California</vt:lpstr>
      <vt:lpstr>PowerPoint Presentation</vt:lpstr>
      <vt:lpstr>PowerPoint Presentation</vt:lpstr>
      <vt:lpstr>Flujo del RC en un año “promedio”- sin presas</vt:lpstr>
      <vt:lpstr>PowerPoint Presentation</vt:lpstr>
      <vt:lpstr>PowerPoint Presentation</vt:lpstr>
      <vt:lpstr>PowerPoint Presentation</vt:lpstr>
      <vt:lpstr>Algunas frases sin sustento científico en  Manjarrez-Bringas et al.</vt:lpstr>
      <vt:lpstr>Algunas recomendaciones en Manjarrez-Brings et al.</vt:lpstr>
      <vt:lpstr>Ahora si… me presento..   Algunos proyectos en el AGC</vt:lpstr>
      <vt:lpstr>Dirección y sinodalías de tesis en el NGC</vt:lpstr>
      <vt:lpstr>Algunas publicaciones del AGC</vt:lpstr>
      <vt:lpstr>¿Qué es un estuario?</vt:lpstr>
      <vt:lpstr>PowerPoint Presentation</vt:lpstr>
      <vt:lpstr>¿Cuál es el hábitat de la vaquita? Actualmente incluye el Alto Golfo y parte del Norte del Golfo</vt:lpstr>
      <vt:lpstr>¿Se sabe algo del hábitat de la vaquita?</vt:lpstr>
      <vt:lpstr>En ausencia del  Río Colorado el AGC es altamente productivo todo el año</vt:lpstr>
      <vt:lpstr>PowerPoint Presentation</vt:lpstr>
      <vt:lpstr>PowerPoint Presentation</vt:lpstr>
      <vt:lpstr>PowerPoint Presentation</vt:lpstr>
      <vt:lpstr>PowerPoint Presentation</vt:lpstr>
      <vt:lpstr>1er crucero abundancia vaquita 1997- CIRVA</vt:lpstr>
      <vt:lpstr>Nutrientes durante las campañas  PANGAS 1006 y 1103</vt:lpstr>
      <vt:lpstr>PowerPoint Presentation</vt:lpstr>
      <vt:lpstr>PowerPoint Presentation</vt:lpstr>
      <vt:lpstr>El aporte del río fue muy pequeño en comparación con los “aportes” marinos (corrientes y marea)</vt:lpstr>
      <vt:lpstr>También son altos en el delta del RC</vt:lpstr>
      <vt:lpstr>Los nutrientes son de origen marino </vt:lpstr>
      <vt:lpstr>PowerPoint Presentation</vt:lpstr>
      <vt:lpstr>¿Cómo llega el agua rica en nutrientes a la zona eufótica? </vt:lpstr>
      <vt:lpstr>El aporte del río fue muy pequeño en comparación con los “aportes” marinos (corrientes y marea)</vt:lpstr>
      <vt:lpstr>El aporte del río fue muy pequeño en comparación con los “aportes” marinos (corrientes y mareas)</vt:lpstr>
      <vt:lpstr>El aporte del río fue muy pequeño en comparación con los “aportes” marinos (la marea)</vt:lpstr>
      <vt:lpstr>PowerPoint Presentation</vt:lpstr>
      <vt:lpstr>Salinidad en el norte del hábitat de la vaquita  descarga = 450 m3/s</vt:lpstr>
      <vt:lpstr>Salinidad que “veía” la vaquita con flujo = 450 m3/s</vt:lpstr>
      <vt:lpstr>¿Salinidad 7 meses del año con flujo = 120 m3/s ? Seguramente mayor que 32 y muy probablemente hipersalina en algunas zonas</vt:lpstr>
      <vt:lpstr>¿Por qué no se sala más el agua en el AGC?</vt:lpstr>
      <vt:lpstr>La salinidad en el refugio de la vaquita llega a 37 g/kg</vt:lpstr>
      <vt:lpstr>En resumen</vt:lpstr>
      <vt:lpstr>Tendencia poblacional de la vaquita (y acciones “fallidas” para protegerla) </vt:lpstr>
      <vt:lpstr>PowerPoint Presentation</vt:lpstr>
      <vt:lpstr>PowerPoint Presentation</vt:lpstr>
      <vt:lpstr>Estatus de la población de la vaquita</vt:lpstr>
      <vt:lpstr>PowerPoint Presentation</vt:lpstr>
      <vt:lpstr>¡Gracias!</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Estudios de geociencias ambientales por oceanólogos del IIO-UABC y reflexión sobre la urgencia de investigación multidisciplinaria y de largo plazo</dc:title>
  <dc:creator>Victor Camacho</dc:creator>
  <cp:lastModifiedBy>Paolo Solano</cp:lastModifiedBy>
  <cp:revision>66</cp:revision>
  <dcterms:created xsi:type="dcterms:W3CDTF">2017-05-16T01:40:41Z</dcterms:created>
  <dcterms:modified xsi:type="dcterms:W3CDTF">2025-01-14T20:48:07Z</dcterms:modified>
</cp:coreProperties>
</file>