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414" r:id="rId2"/>
    <p:sldId id="293" r:id="rId3"/>
    <p:sldId id="296" r:id="rId4"/>
    <p:sldId id="294" r:id="rId5"/>
    <p:sldId id="288" r:id="rId6"/>
    <p:sldId id="367" r:id="rId7"/>
    <p:sldId id="412" r:id="rId8"/>
    <p:sldId id="366" r:id="rId9"/>
    <p:sldId id="369" r:id="rId10"/>
    <p:sldId id="405" r:id="rId11"/>
    <p:sldId id="416" r:id="rId12"/>
    <p:sldId id="404" r:id="rId13"/>
    <p:sldId id="418" r:id="rId14"/>
    <p:sldId id="425" r:id="rId15"/>
    <p:sldId id="423" r:id="rId16"/>
    <p:sldId id="41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6BC92A"/>
    <a:srgbClr val="FFFFFF"/>
    <a:srgbClr val="FF8181"/>
    <a:srgbClr val="0068AB"/>
    <a:srgbClr val="FF43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65549" autoAdjust="0"/>
  </p:normalViewPr>
  <p:slideViewPr>
    <p:cSldViewPr snapToGrid="0">
      <p:cViewPr varScale="1">
        <p:scale>
          <a:sx n="65" d="100"/>
          <a:sy n="65" d="100"/>
        </p:scale>
        <p:origin x="710" y="1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EC0FA4-A0DF-4105-AFE0-31FFEE21A7F9}" type="datetimeFigureOut">
              <a:rPr lang="en-US" smtClean="0"/>
              <a:t>6/25/2019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216B60-91BC-4309-A042-3378A4D5CC3C}" type="slidenum">
              <a:rPr lang="en-US" smtClean="0"/>
              <a:t>‹#›</a:t>
            </a:fld>
            <a:endParaRPr lang="en-US"/>
          </a:p>
        </p:txBody>
      </p:sp>
    </p:spTree>
    <p:extLst>
      <p:ext uri="{BB962C8B-B14F-4D97-AF65-F5344CB8AC3E}">
        <p14:creationId xmlns:p14="http://schemas.microsoft.com/office/powerpoint/2010/main" val="19617309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Hello everyone, I’m Adam Stager the founder and CEO of TRIC Robotics.</a:t>
            </a:r>
          </a:p>
          <a:p>
            <a:r>
              <a:rPr lang="en-US" dirty="0"/>
              <a:t>We are developing a non-chemical method to replace pesticides and we are starting with strawberries.</a:t>
            </a:r>
          </a:p>
        </p:txBody>
      </p:sp>
      <p:sp>
        <p:nvSpPr>
          <p:cNvPr id="4" name="Slide Number Placeholder 3"/>
          <p:cNvSpPr>
            <a:spLocks noGrp="1"/>
          </p:cNvSpPr>
          <p:nvPr>
            <p:ph type="sldNum" sz="quarter" idx="5"/>
          </p:nvPr>
        </p:nvSpPr>
        <p:spPr/>
        <p:txBody>
          <a:bodyPr/>
          <a:lstStyle/>
          <a:p>
            <a:fld id="{33216B60-91BC-4309-A042-3378A4D5CC3C}" type="slidenum">
              <a:rPr lang="en-US" smtClean="0"/>
              <a:t>1</a:t>
            </a:fld>
            <a:endParaRPr lang="en-US"/>
          </a:p>
        </p:txBody>
      </p:sp>
    </p:spTree>
    <p:extLst>
      <p:ext uri="{BB962C8B-B14F-4D97-AF65-F5344CB8AC3E}">
        <p14:creationId xmlns:p14="http://schemas.microsoft.com/office/powerpoint/2010/main" val="2607984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At TRIC Robotics we are experts in designing autonomous systems.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Through this partnership we give them a way of continuing their field studies and they give us the exclusive rights to use this technology.</a:t>
            </a:r>
          </a:p>
        </p:txBody>
      </p:sp>
      <p:sp>
        <p:nvSpPr>
          <p:cNvPr id="4" name="Slide Number Placeholder 3"/>
          <p:cNvSpPr>
            <a:spLocks noGrp="1"/>
          </p:cNvSpPr>
          <p:nvPr>
            <p:ph type="sldNum" sz="quarter" idx="5"/>
          </p:nvPr>
        </p:nvSpPr>
        <p:spPr/>
        <p:txBody>
          <a:bodyPr/>
          <a:lstStyle/>
          <a:p>
            <a:fld id="{CDA1DC58-7271-46A2-A77F-D1DC9494669E}" type="slidenum">
              <a:rPr lang="en-US" smtClean="0"/>
              <a:t>10</a:t>
            </a:fld>
            <a:endParaRPr lang="en-US"/>
          </a:p>
        </p:txBody>
      </p:sp>
    </p:spTree>
    <p:extLst>
      <p:ext uri="{BB962C8B-B14F-4D97-AF65-F5344CB8AC3E}">
        <p14:creationId xmlns:p14="http://schemas.microsoft.com/office/powerpoint/2010/main" val="334079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we developed this robot which is about the size of a car, but you can think of it as a field Roomba that sits on the side of the field using solar panels to charge its batteries during the day and at night instead of cleaning carpets it uses UV-C light to treat strawberries.</a:t>
            </a:r>
          </a:p>
          <a:p>
            <a:endParaRPr lang="en-US" dirty="0"/>
          </a:p>
          <a:p>
            <a:r>
              <a:rPr lang="en-US" dirty="0"/>
              <a:t>I am happy to say that we are currently working with Fifer orchards, the largest strawberry farm in Delaware and we are learning that we can do even more then just treat their field. With the onboard cameras we can capture valuable data that can provide yield estimates and streamline logistics.</a:t>
            </a:r>
          </a:p>
          <a:p>
            <a:endParaRPr lang="en-US" dirty="0"/>
          </a:p>
          <a:p>
            <a:r>
              <a:rPr lang="en-US" dirty="0"/>
              <a:t>Now once we show that this technology works in real fields, we can go to growers and say…</a:t>
            </a:r>
          </a:p>
        </p:txBody>
      </p:sp>
      <p:sp>
        <p:nvSpPr>
          <p:cNvPr id="4" name="Slide Number Placeholder 3"/>
          <p:cNvSpPr>
            <a:spLocks noGrp="1"/>
          </p:cNvSpPr>
          <p:nvPr>
            <p:ph type="sldNum" sz="quarter" idx="5"/>
          </p:nvPr>
        </p:nvSpPr>
        <p:spPr/>
        <p:txBody>
          <a:bodyPr/>
          <a:lstStyle/>
          <a:p>
            <a:fld id="{33216B60-91BC-4309-A042-3378A4D5CC3C}" type="slidenum">
              <a:rPr lang="en-US" smtClean="0"/>
              <a:t>11</a:t>
            </a:fld>
            <a:endParaRPr lang="en-US"/>
          </a:p>
        </p:txBody>
      </p:sp>
    </p:spTree>
    <p:extLst>
      <p:ext uri="{BB962C8B-B14F-4D97-AF65-F5344CB8AC3E}">
        <p14:creationId xmlns:p14="http://schemas.microsoft.com/office/powerpoint/2010/main" val="2372633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We have a non-chemical replacement for pesticides that we can provide to you as a service</a:t>
            </a:r>
          </a:p>
        </p:txBody>
      </p:sp>
      <p:sp>
        <p:nvSpPr>
          <p:cNvPr id="4" name="Slide Number Placeholder 3"/>
          <p:cNvSpPr>
            <a:spLocks noGrp="1"/>
          </p:cNvSpPr>
          <p:nvPr>
            <p:ph type="sldNum" sz="quarter" idx="5"/>
          </p:nvPr>
        </p:nvSpPr>
        <p:spPr/>
        <p:txBody>
          <a:bodyPr/>
          <a:lstStyle/>
          <a:p>
            <a:fld id="{CDA1DC58-7271-46A2-A77F-D1DC9494669E}" type="slidenum">
              <a:rPr lang="en-US" smtClean="0"/>
              <a:t>12</a:t>
            </a:fld>
            <a:endParaRPr lang="en-US"/>
          </a:p>
        </p:txBody>
      </p:sp>
    </p:spTree>
    <p:extLst>
      <p:ext uri="{BB962C8B-B14F-4D97-AF65-F5344CB8AC3E}">
        <p14:creationId xmlns:p14="http://schemas.microsoft.com/office/powerpoint/2010/main" val="3576272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out treatment method can be applied to other produce we plan to expand and capture the larger pesticide industry starting in the USA where over $9 billion is spent annually.</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California alone there is over 32 million spent for pesticides on strawberries each year, but this is just the tip of the iceberg for us.</a:t>
            </a:r>
          </a:p>
          <a:p>
            <a:endParaRPr lang="en-US" dirty="0"/>
          </a:p>
        </p:txBody>
      </p:sp>
      <p:sp>
        <p:nvSpPr>
          <p:cNvPr id="4" name="Slide Number Placeholder 3"/>
          <p:cNvSpPr>
            <a:spLocks noGrp="1"/>
          </p:cNvSpPr>
          <p:nvPr>
            <p:ph type="sldNum" sz="quarter" idx="5"/>
          </p:nvPr>
        </p:nvSpPr>
        <p:spPr/>
        <p:txBody>
          <a:bodyPr/>
          <a:lstStyle/>
          <a:p>
            <a:fld id="{33216B60-91BC-4309-A042-3378A4D5CC3C}" type="slidenum">
              <a:rPr lang="en-US" smtClean="0"/>
              <a:t>13</a:t>
            </a:fld>
            <a:endParaRPr lang="en-US"/>
          </a:p>
        </p:txBody>
      </p:sp>
    </p:spTree>
    <p:extLst>
      <p:ext uri="{BB962C8B-B14F-4D97-AF65-F5344CB8AC3E}">
        <p14:creationId xmlns:p14="http://schemas.microsoft.com/office/powerpoint/2010/main" val="13378103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Instead of selling these robots we plan to capture this value in the form of a robot as a service. Initially our field technicians will deploy our robots in the field, but as we grow we hope to build a community of farmers who can act as localized service technicians and extend the reach of our company. Our platform is flexible enough to be used in many environments including high tunnels found in Canada and Mexico. The robot itself cost about $7,000 to build and in California where strawberries are grown year round we can expect a return on investment of about 16 to 1.</a:t>
            </a:r>
          </a:p>
        </p:txBody>
      </p:sp>
      <p:sp>
        <p:nvSpPr>
          <p:cNvPr id="4" name="Slide Number Placeholder 3"/>
          <p:cNvSpPr>
            <a:spLocks noGrp="1"/>
          </p:cNvSpPr>
          <p:nvPr>
            <p:ph type="sldNum" sz="quarter" idx="5"/>
          </p:nvPr>
        </p:nvSpPr>
        <p:spPr/>
        <p:txBody>
          <a:bodyPr/>
          <a:lstStyle/>
          <a:p>
            <a:fld id="{33216B60-91BC-4309-A042-3378A4D5CC3C}" type="slidenum">
              <a:rPr lang="en-US" smtClean="0"/>
              <a:t>14</a:t>
            </a:fld>
            <a:endParaRPr lang="en-US"/>
          </a:p>
        </p:txBody>
      </p:sp>
    </p:spTree>
    <p:extLst>
      <p:ext uri="{BB962C8B-B14F-4D97-AF65-F5344CB8AC3E}">
        <p14:creationId xmlns:p14="http://schemas.microsoft.com/office/powerpoint/2010/main" val="3945504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currently in the validation stage and will be planting three dedicated testing sites this year. Once we prove that our technology works in realistic field conditions we can leverage our supporters who are some of the biggest names in the strawberry industry to help us spread the word. And because farmers can make as much as 25% more profit by selling a non-chemical fruit we believe our technology will spread by word of mouth.</a:t>
            </a:r>
          </a:p>
          <a:p>
            <a:endParaRPr lang="en-US" dirty="0"/>
          </a:p>
          <a:p>
            <a:r>
              <a:rPr lang="en-US" dirty="0"/>
              <a:t>With this said our ultimate goal is to use our non-chemical method as a way to get many, many robots in the field. While they are treating the field they can collect valuable data that we can leverage to increase profitability. We are already seeing how yield estimates can help streamline logistics and we are excited to discover more ways to capture value from this data.</a:t>
            </a:r>
          </a:p>
        </p:txBody>
      </p:sp>
      <p:sp>
        <p:nvSpPr>
          <p:cNvPr id="4" name="Slide Number Placeholder 3"/>
          <p:cNvSpPr>
            <a:spLocks noGrp="1"/>
          </p:cNvSpPr>
          <p:nvPr>
            <p:ph type="sldNum" sz="quarter" idx="5"/>
          </p:nvPr>
        </p:nvSpPr>
        <p:spPr/>
        <p:txBody>
          <a:bodyPr/>
          <a:lstStyle/>
          <a:p>
            <a:fld id="{33216B60-91BC-4309-A042-3378A4D5CC3C}" type="slidenum">
              <a:rPr lang="en-US" smtClean="0"/>
              <a:t>15</a:t>
            </a:fld>
            <a:endParaRPr lang="en-US"/>
          </a:p>
        </p:txBody>
      </p:sp>
    </p:spTree>
    <p:extLst>
      <p:ext uri="{BB962C8B-B14F-4D97-AF65-F5344CB8AC3E}">
        <p14:creationId xmlns:p14="http://schemas.microsoft.com/office/powerpoint/2010/main" val="7027855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with that I hope you can see how much impact this technology can have on how we grow our food and I’d like to open it up for any questions.</a:t>
            </a:r>
          </a:p>
        </p:txBody>
      </p:sp>
      <p:sp>
        <p:nvSpPr>
          <p:cNvPr id="4" name="Slide Number Placeholder 3"/>
          <p:cNvSpPr>
            <a:spLocks noGrp="1"/>
          </p:cNvSpPr>
          <p:nvPr>
            <p:ph type="sldNum" sz="quarter" idx="5"/>
          </p:nvPr>
        </p:nvSpPr>
        <p:spPr/>
        <p:txBody>
          <a:bodyPr/>
          <a:lstStyle/>
          <a:p>
            <a:fld id="{33216B60-91BC-4309-A042-3378A4D5CC3C}" type="slidenum">
              <a:rPr lang="en-US" smtClean="0"/>
              <a:t>16</a:t>
            </a:fld>
            <a:endParaRPr lang="en-US"/>
          </a:p>
        </p:txBody>
      </p:sp>
    </p:spTree>
    <p:extLst>
      <p:ext uri="{BB962C8B-B14F-4D97-AF65-F5344CB8AC3E}">
        <p14:creationId xmlns:p14="http://schemas.microsoft.com/office/powerpoint/2010/main" val="4009035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Now if you’re a consumer like me this is what comes to mind</a:t>
            </a:r>
          </a:p>
          <a:p>
            <a:endParaRPr lang="en-US" dirty="0"/>
          </a:p>
          <a:p>
            <a:endParaRPr lang="en-US" dirty="0"/>
          </a:p>
        </p:txBody>
      </p:sp>
      <p:sp>
        <p:nvSpPr>
          <p:cNvPr id="4" name="Slide Number Placeholder 3"/>
          <p:cNvSpPr>
            <a:spLocks noGrp="1"/>
          </p:cNvSpPr>
          <p:nvPr>
            <p:ph type="sldNum" sz="quarter" idx="5"/>
          </p:nvPr>
        </p:nvSpPr>
        <p:spPr/>
        <p:txBody>
          <a:bodyPr/>
          <a:lstStyle/>
          <a:p>
            <a:fld id="{CDA1DC58-7271-46A2-A77F-D1DC9494669E}" type="slidenum">
              <a:rPr lang="en-US" smtClean="0"/>
              <a:t>2</a:t>
            </a:fld>
            <a:endParaRPr lang="en-US"/>
          </a:p>
        </p:txBody>
      </p:sp>
    </p:spTree>
    <p:extLst>
      <p:ext uri="{BB962C8B-B14F-4D97-AF65-F5344CB8AC3E}">
        <p14:creationId xmlns:p14="http://schemas.microsoft.com/office/powerpoint/2010/main" val="17816456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sweet, sexy, irresistible fruit</a:t>
            </a:r>
          </a:p>
          <a:p>
            <a:endParaRPr lang="en-US" dirty="0"/>
          </a:p>
          <a:p>
            <a:endParaRPr lang="en-US" dirty="0"/>
          </a:p>
        </p:txBody>
      </p:sp>
      <p:sp>
        <p:nvSpPr>
          <p:cNvPr id="4" name="Slide Number Placeholder 3"/>
          <p:cNvSpPr>
            <a:spLocks noGrp="1"/>
          </p:cNvSpPr>
          <p:nvPr>
            <p:ph type="sldNum" sz="quarter" idx="5"/>
          </p:nvPr>
        </p:nvSpPr>
        <p:spPr/>
        <p:txBody>
          <a:bodyPr/>
          <a:lstStyle/>
          <a:p>
            <a:fld id="{CDA1DC58-7271-46A2-A77F-D1DC9494669E}" type="slidenum">
              <a:rPr lang="en-US" smtClean="0"/>
              <a:t>3</a:t>
            </a:fld>
            <a:endParaRPr lang="en-US"/>
          </a:p>
        </p:txBody>
      </p:sp>
    </p:spTree>
    <p:extLst>
      <p:ext uri="{BB962C8B-B14F-4D97-AF65-F5344CB8AC3E}">
        <p14:creationId xmlns:p14="http://schemas.microsoft.com/office/powerpoint/2010/main" val="1566251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here is what they’re not telling us. When you buy strawberries at the store, your bringing home an average of 22 pesticide residues. Strawberries are number one on the dirty dozen, but they are just one example of how much pesticide is used on the food we eat and the land that we live on.</a:t>
            </a:r>
            <a:endParaRPr lang="en-US" dirty="0"/>
          </a:p>
          <a:p>
            <a:endParaRPr lang="en-US" dirty="0"/>
          </a:p>
        </p:txBody>
      </p:sp>
      <p:sp>
        <p:nvSpPr>
          <p:cNvPr id="4" name="Slide Number Placeholder 3"/>
          <p:cNvSpPr>
            <a:spLocks noGrp="1"/>
          </p:cNvSpPr>
          <p:nvPr>
            <p:ph type="sldNum" sz="quarter" idx="5"/>
          </p:nvPr>
        </p:nvSpPr>
        <p:spPr/>
        <p:txBody>
          <a:bodyPr/>
          <a:lstStyle/>
          <a:p>
            <a:fld id="{CDA1DC58-7271-46A2-A77F-D1DC9494669E}" type="slidenum">
              <a:rPr lang="en-US" smtClean="0"/>
              <a:t>4</a:t>
            </a:fld>
            <a:endParaRPr lang="en-US"/>
          </a:p>
        </p:txBody>
      </p:sp>
    </p:spTree>
    <p:extLst>
      <p:ext uri="{BB962C8B-B14F-4D97-AF65-F5344CB8AC3E}">
        <p14:creationId xmlns:p14="http://schemas.microsoft.com/office/powerpoint/2010/main" val="2077804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Here’s what it looks like when they get sprayed, and it’s not just a problem for us. It’s a big problem for the farmer too.</a:t>
            </a:r>
          </a:p>
        </p:txBody>
      </p:sp>
      <p:sp>
        <p:nvSpPr>
          <p:cNvPr id="4" name="Slide Number Placeholder 3"/>
          <p:cNvSpPr>
            <a:spLocks noGrp="1"/>
          </p:cNvSpPr>
          <p:nvPr>
            <p:ph type="sldNum" sz="quarter" idx="5"/>
          </p:nvPr>
        </p:nvSpPr>
        <p:spPr/>
        <p:txBody>
          <a:bodyPr/>
          <a:lstStyle/>
          <a:p>
            <a:fld id="{CDA1DC58-7271-46A2-A77F-D1DC9494669E}" type="slidenum">
              <a:rPr lang="en-US" smtClean="0"/>
              <a:t>5</a:t>
            </a:fld>
            <a:endParaRPr lang="en-US"/>
          </a:p>
        </p:txBody>
      </p:sp>
    </p:spTree>
    <p:extLst>
      <p:ext uri="{BB962C8B-B14F-4D97-AF65-F5344CB8AC3E}">
        <p14:creationId xmlns:p14="http://schemas.microsoft.com/office/powerpoint/2010/main" val="1800012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it’s costing them an average of $2,500/year for every acre they own.</a:t>
            </a:r>
          </a:p>
        </p:txBody>
      </p:sp>
      <p:sp>
        <p:nvSpPr>
          <p:cNvPr id="4" name="Slide Number Placeholder 3"/>
          <p:cNvSpPr>
            <a:spLocks noGrp="1"/>
          </p:cNvSpPr>
          <p:nvPr>
            <p:ph type="sldNum" sz="quarter" idx="5"/>
          </p:nvPr>
        </p:nvSpPr>
        <p:spPr/>
        <p:txBody>
          <a:bodyPr/>
          <a:lstStyle/>
          <a:p>
            <a:fld id="{CDA1DC58-7271-46A2-A77F-D1DC9494669E}" type="slidenum">
              <a:rPr lang="en-US" smtClean="0"/>
              <a:t>6</a:t>
            </a:fld>
            <a:endParaRPr lang="en-US"/>
          </a:p>
        </p:txBody>
      </p:sp>
    </p:spTree>
    <p:extLst>
      <p:ext uri="{BB962C8B-B14F-4D97-AF65-F5344CB8AC3E}">
        <p14:creationId xmlns:p14="http://schemas.microsoft.com/office/powerpoint/2010/main" val="1131986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Pathogens in the field build up resistances so they may have to spray several times which leads to uncertainty and instability in the market.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Spraying these chemicals are not only dangerous for the farmers, but they leach into the waterways raising toxicity levels for local communities and harming wildlife. It’s estimated that 70 million birds die each year due to pesticide use in the US alone.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all of these problems associated with pesticide use why don’t more farmers grow non-chemically? The reason is there is a lot of risk associated with not using chemicals. They can lose as much as 80% of their crop to pathogens like gray mold.</a:t>
            </a:r>
          </a:p>
        </p:txBody>
      </p:sp>
      <p:sp>
        <p:nvSpPr>
          <p:cNvPr id="4" name="Slide Number Placeholder 3"/>
          <p:cNvSpPr>
            <a:spLocks noGrp="1"/>
          </p:cNvSpPr>
          <p:nvPr>
            <p:ph type="sldNum" sz="quarter" idx="5"/>
          </p:nvPr>
        </p:nvSpPr>
        <p:spPr/>
        <p:txBody>
          <a:bodyPr/>
          <a:lstStyle/>
          <a:p>
            <a:fld id="{CDA1DC58-7271-46A2-A77F-D1DC9494669E}" type="slidenum">
              <a:rPr lang="en-US" smtClean="0"/>
              <a:t>7</a:t>
            </a:fld>
            <a:endParaRPr lang="en-US"/>
          </a:p>
        </p:txBody>
      </p:sp>
    </p:spTree>
    <p:extLst>
      <p:ext uri="{BB962C8B-B14F-4D97-AF65-F5344CB8AC3E}">
        <p14:creationId xmlns:p14="http://schemas.microsoft.com/office/powerpoint/2010/main" val="30549267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But what if there was a non-chemical alternative just as effective as pesticides?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Until recently this wasn’t possible</a:t>
            </a:r>
          </a:p>
        </p:txBody>
      </p:sp>
      <p:sp>
        <p:nvSpPr>
          <p:cNvPr id="4" name="Slide Number Placeholder 3"/>
          <p:cNvSpPr>
            <a:spLocks noGrp="1"/>
          </p:cNvSpPr>
          <p:nvPr>
            <p:ph type="sldNum" sz="quarter" idx="5"/>
          </p:nvPr>
        </p:nvSpPr>
        <p:spPr/>
        <p:txBody>
          <a:bodyPr/>
          <a:lstStyle/>
          <a:p>
            <a:fld id="{CDA1DC58-7271-46A2-A77F-D1DC9494669E}" type="slidenum">
              <a:rPr lang="en-US" smtClean="0"/>
              <a:t>8</a:t>
            </a:fld>
            <a:endParaRPr lang="en-US"/>
          </a:p>
        </p:txBody>
      </p:sp>
    </p:spTree>
    <p:extLst>
      <p:ext uri="{BB962C8B-B14F-4D97-AF65-F5344CB8AC3E}">
        <p14:creationId xmlns:p14="http://schemas.microsoft.com/office/powerpoint/2010/main" val="1031411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After nearly ten years worth of research the USDA discovered a method they call </a:t>
            </a:r>
            <a:r>
              <a:rPr lang="en-US" sz="1200" kern="1200" dirty="0" err="1">
                <a:solidFill>
                  <a:schemeClr val="tx1"/>
                </a:solidFill>
                <a:effectLst/>
                <a:latin typeface="+mn-lt"/>
                <a:ea typeface="+mn-ea"/>
                <a:cs typeface="+mn-cs"/>
              </a:rPr>
              <a:t>PhylloLux</a:t>
            </a:r>
            <a:r>
              <a:rPr lang="en-US" sz="1200" kern="1200" dirty="0">
                <a:solidFill>
                  <a:schemeClr val="tx1"/>
                </a:solidFill>
                <a:effectLst/>
                <a:latin typeface="+mn-lt"/>
                <a:ea typeface="+mn-ea"/>
                <a:cs typeface="+mn-cs"/>
              </a:rPr>
              <a:t> that uses UV-C light in place of pesticides.</a:t>
            </a:r>
          </a:p>
          <a:p>
            <a:r>
              <a:rPr lang="en-US" sz="1200" kern="1200" dirty="0">
                <a:solidFill>
                  <a:schemeClr val="tx1"/>
                </a:solidFill>
                <a:effectLst/>
                <a:latin typeface="+mn-lt"/>
                <a:ea typeface="+mn-ea"/>
                <a:cs typeface="+mn-cs"/>
              </a:rPr>
              <a:t>They have shown that treating plants with FDA approved method it’s possible to treat strawberries as effectively as pesticides.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method itself is quite simple, just hang the lights over the plants for 15 seconds per plant twice per week. But when start adding these number you get about 30 hours of labor and the big problem is that these treatments have to happen at night.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Now the USDA realized that these night treatments would never be commercialize so they reached out to us.</a:t>
            </a:r>
          </a:p>
        </p:txBody>
      </p:sp>
      <p:sp>
        <p:nvSpPr>
          <p:cNvPr id="4" name="Slide Number Placeholder 3"/>
          <p:cNvSpPr>
            <a:spLocks noGrp="1"/>
          </p:cNvSpPr>
          <p:nvPr>
            <p:ph type="sldNum" sz="quarter" idx="5"/>
          </p:nvPr>
        </p:nvSpPr>
        <p:spPr/>
        <p:txBody>
          <a:bodyPr/>
          <a:lstStyle/>
          <a:p>
            <a:fld id="{CDA1DC58-7271-46A2-A77F-D1DC9494669E}" type="slidenum">
              <a:rPr lang="en-US" smtClean="0"/>
              <a:t>9</a:t>
            </a:fld>
            <a:endParaRPr lang="en-US"/>
          </a:p>
        </p:txBody>
      </p:sp>
    </p:spTree>
    <p:extLst>
      <p:ext uri="{BB962C8B-B14F-4D97-AF65-F5344CB8AC3E}">
        <p14:creationId xmlns:p14="http://schemas.microsoft.com/office/powerpoint/2010/main" val="24277327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E981A-757B-4414-BA85-32865800128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E0384D3-B734-40DD-8422-B715AA3E4F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8DFB16-8CEA-4393-BADD-08E50B9B5DC7}"/>
              </a:ext>
            </a:extLst>
          </p:cNvPr>
          <p:cNvSpPr>
            <a:spLocks noGrp="1"/>
          </p:cNvSpPr>
          <p:nvPr>
            <p:ph type="dt" sz="half" idx="10"/>
          </p:nvPr>
        </p:nvSpPr>
        <p:spPr/>
        <p:txBody>
          <a:bodyPr/>
          <a:lstStyle/>
          <a:p>
            <a:fld id="{F5A8C39C-70B0-49F0-A287-17DB0854B62A}" type="datetimeFigureOut">
              <a:rPr lang="en-US" smtClean="0"/>
              <a:t>6/25/2019</a:t>
            </a:fld>
            <a:endParaRPr lang="en-US"/>
          </a:p>
        </p:txBody>
      </p:sp>
      <p:sp>
        <p:nvSpPr>
          <p:cNvPr id="5" name="Footer Placeholder 4">
            <a:extLst>
              <a:ext uri="{FF2B5EF4-FFF2-40B4-BE49-F238E27FC236}">
                <a16:creationId xmlns:a16="http://schemas.microsoft.com/office/drawing/2014/main" id="{74EBF8A0-16EF-451F-B31C-23CBD94A6B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8A784E-760E-4EC2-BE4B-710D3FC00412}"/>
              </a:ext>
            </a:extLst>
          </p:cNvPr>
          <p:cNvSpPr>
            <a:spLocks noGrp="1"/>
          </p:cNvSpPr>
          <p:nvPr>
            <p:ph type="sldNum" sz="quarter" idx="12"/>
          </p:nvPr>
        </p:nvSpPr>
        <p:spPr/>
        <p:txBody>
          <a:bodyPr/>
          <a:lstStyle/>
          <a:p>
            <a:fld id="{25884986-AB45-420F-B48F-B3E7EF60435F}" type="slidenum">
              <a:rPr lang="en-US" smtClean="0"/>
              <a:t>‹#›</a:t>
            </a:fld>
            <a:endParaRPr lang="en-US"/>
          </a:p>
        </p:txBody>
      </p:sp>
    </p:spTree>
    <p:extLst>
      <p:ext uri="{BB962C8B-B14F-4D97-AF65-F5344CB8AC3E}">
        <p14:creationId xmlns:p14="http://schemas.microsoft.com/office/powerpoint/2010/main" val="3045254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1D852-5912-458C-AC30-5AD9BABAF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96E5C0-DC5F-487A-983E-757BD3104B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F589BF-42A1-4A98-8C59-A7D2E91C82DB}"/>
              </a:ext>
            </a:extLst>
          </p:cNvPr>
          <p:cNvSpPr>
            <a:spLocks noGrp="1"/>
          </p:cNvSpPr>
          <p:nvPr>
            <p:ph type="dt" sz="half" idx="10"/>
          </p:nvPr>
        </p:nvSpPr>
        <p:spPr/>
        <p:txBody>
          <a:bodyPr/>
          <a:lstStyle/>
          <a:p>
            <a:fld id="{F5A8C39C-70B0-49F0-A287-17DB0854B62A}" type="datetimeFigureOut">
              <a:rPr lang="en-US" smtClean="0"/>
              <a:t>6/25/2019</a:t>
            </a:fld>
            <a:endParaRPr lang="en-US"/>
          </a:p>
        </p:txBody>
      </p:sp>
      <p:sp>
        <p:nvSpPr>
          <p:cNvPr id="5" name="Footer Placeholder 4">
            <a:extLst>
              <a:ext uri="{FF2B5EF4-FFF2-40B4-BE49-F238E27FC236}">
                <a16:creationId xmlns:a16="http://schemas.microsoft.com/office/drawing/2014/main" id="{DB91C51F-6633-4EF3-A223-820A019565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B66A99-27C0-4BC1-BE60-19C6006E119F}"/>
              </a:ext>
            </a:extLst>
          </p:cNvPr>
          <p:cNvSpPr>
            <a:spLocks noGrp="1"/>
          </p:cNvSpPr>
          <p:nvPr>
            <p:ph type="sldNum" sz="quarter" idx="12"/>
          </p:nvPr>
        </p:nvSpPr>
        <p:spPr/>
        <p:txBody>
          <a:bodyPr/>
          <a:lstStyle/>
          <a:p>
            <a:fld id="{25884986-AB45-420F-B48F-B3E7EF60435F}" type="slidenum">
              <a:rPr lang="en-US" smtClean="0"/>
              <a:t>‹#›</a:t>
            </a:fld>
            <a:endParaRPr lang="en-US"/>
          </a:p>
        </p:txBody>
      </p:sp>
    </p:spTree>
    <p:extLst>
      <p:ext uri="{BB962C8B-B14F-4D97-AF65-F5344CB8AC3E}">
        <p14:creationId xmlns:p14="http://schemas.microsoft.com/office/powerpoint/2010/main" val="2056927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CE24F5-E421-485B-9A11-F946DFA65F4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32AF4A6-3D1E-450D-ACBA-5B465B5C43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5E35FF1-CE27-4F9D-952E-30308387AD14}"/>
              </a:ext>
            </a:extLst>
          </p:cNvPr>
          <p:cNvSpPr>
            <a:spLocks noGrp="1"/>
          </p:cNvSpPr>
          <p:nvPr>
            <p:ph type="dt" sz="half" idx="10"/>
          </p:nvPr>
        </p:nvSpPr>
        <p:spPr/>
        <p:txBody>
          <a:bodyPr/>
          <a:lstStyle/>
          <a:p>
            <a:fld id="{F5A8C39C-70B0-49F0-A287-17DB0854B62A}" type="datetimeFigureOut">
              <a:rPr lang="en-US" smtClean="0"/>
              <a:t>6/25/2019</a:t>
            </a:fld>
            <a:endParaRPr lang="en-US"/>
          </a:p>
        </p:txBody>
      </p:sp>
      <p:sp>
        <p:nvSpPr>
          <p:cNvPr id="5" name="Footer Placeholder 4">
            <a:extLst>
              <a:ext uri="{FF2B5EF4-FFF2-40B4-BE49-F238E27FC236}">
                <a16:creationId xmlns:a16="http://schemas.microsoft.com/office/drawing/2014/main" id="{DA797723-668D-4DA1-87EC-5498A7381A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D49248-EA24-4EDD-9619-00A012E45B72}"/>
              </a:ext>
            </a:extLst>
          </p:cNvPr>
          <p:cNvSpPr>
            <a:spLocks noGrp="1"/>
          </p:cNvSpPr>
          <p:nvPr>
            <p:ph type="sldNum" sz="quarter" idx="12"/>
          </p:nvPr>
        </p:nvSpPr>
        <p:spPr/>
        <p:txBody>
          <a:bodyPr/>
          <a:lstStyle/>
          <a:p>
            <a:fld id="{25884986-AB45-420F-B48F-B3E7EF60435F}" type="slidenum">
              <a:rPr lang="en-US" smtClean="0"/>
              <a:t>‹#›</a:t>
            </a:fld>
            <a:endParaRPr lang="en-US"/>
          </a:p>
        </p:txBody>
      </p:sp>
    </p:spTree>
    <p:extLst>
      <p:ext uri="{BB962C8B-B14F-4D97-AF65-F5344CB8AC3E}">
        <p14:creationId xmlns:p14="http://schemas.microsoft.com/office/powerpoint/2010/main" val="27839741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80DC5-87B5-4A3F-81D3-3867E217E7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A4DB83-B6A2-451B-9F50-52366AB1C8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B1F1CA-ADFE-47C3-8250-41BEBB840B54}"/>
              </a:ext>
            </a:extLst>
          </p:cNvPr>
          <p:cNvSpPr>
            <a:spLocks noGrp="1"/>
          </p:cNvSpPr>
          <p:nvPr>
            <p:ph type="dt" sz="half" idx="10"/>
          </p:nvPr>
        </p:nvSpPr>
        <p:spPr/>
        <p:txBody>
          <a:bodyPr/>
          <a:lstStyle/>
          <a:p>
            <a:fld id="{F5A8C39C-70B0-49F0-A287-17DB0854B62A}" type="datetimeFigureOut">
              <a:rPr lang="en-US" smtClean="0"/>
              <a:t>6/25/2019</a:t>
            </a:fld>
            <a:endParaRPr lang="en-US"/>
          </a:p>
        </p:txBody>
      </p:sp>
      <p:sp>
        <p:nvSpPr>
          <p:cNvPr id="5" name="Footer Placeholder 4">
            <a:extLst>
              <a:ext uri="{FF2B5EF4-FFF2-40B4-BE49-F238E27FC236}">
                <a16:creationId xmlns:a16="http://schemas.microsoft.com/office/drawing/2014/main" id="{31F0DECF-0446-4615-B79F-DD58CBE5A3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7801BF-8032-44D9-9482-D133F38A8CEA}"/>
              </a:ext>
            </a:extLst>
          </p:cNvPr>
          <p:cNvSpPr>
            <a:spLocks noGrp="1"/>
          </p:cNvSpPr>
          <p:nvPr>
            <p:ph type="sldNum" sz="quarter" idx="12"/>
          </p:nvPr>
        </p:nvSpPr>
        <p:spPr/>
        <p:txBody>
          <a:bodyPr/>
          <a:lstStyle/>
          <a:p>
            <a:fld id="{25884986-AB45-420F-B48F-B3E7EF60435F}" type="slidenum">
              <a:rPr lang="en-US" smtClean="0"/>
              <a:t>‹#›</a:t>
            </a:fld>
            <a:endParaRPr lang="en-US"/>
          </a:p>
        </p:txBody>
      </p:sp>
    </p:spTree>
    <p:extLst>
      <p:ext uri="{BB962C8B-B14F-4D97-AF65-F5344CB8AC3E}">
        <p14:creationId xmlns:p14="http://schemas.microsoft.com/office/powerpoint/2010/main" val="3408637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DA671-B9C3-47DD-A05B-F858255570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3C1799-5FD5-4EFC-A7E6-A70DD1F3BD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FFE62DF-F43F-403F-94AF-8EBE0A57D0F8}"/>
              </a:ext>
            </a:extLst>
          </p:cNvPr>
          <p:cNvSpPr>
            <a:spLocks noGrp="1"/>
          </p:cNvSpPr>
          <p:nvPr>
            <p:ph type="dt" sz="half" idx="10"/>
          </p:nvPr>
        </p:nvSpPr>
        <p:spPr/>
        <p:txBody>
          <a:bodyPr/>
          <a:lstStyle/>
          <a:p>
            <a:fld id="{F5A8C39C-70B0-49F0-A287-17DB0854B62A}" type="datetimeFigureOut">
              <a:rPr lang="en-US" smtClean="0"/>
              <a:t>6/25/2019</a:t>
            </a:fld>
            <a:endParaRPr lang="en-US"/>
          </a:p>
        </p:txBody>
      </p:sp>
      <p:sp>
        <p:nvSpPr>
          <p:cNvPr id="5" name="Footer Placeholder 4">
            <a:extLst>
              <a:ext uri="{FF2B5EF4-FFF2-40B4-BE49-F238E27FC236}">
                <a16:creationId xmlns:a16="http://schemas.microsoft.com/office/drawing/2014/main" id="{C3CEE664-23AE-44E9-930D-DFBCDA0ADE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E537003-3EF6-4F52-8772-2902C6AB457E}"/>
              </a:ext>
            </a:extLst>
          </p:cNvPr>
          <p:cNvSpPr>
            <a:spLocks noGrp="1"/>
          </p:cNvSpPr>
          <p:nvPr>
            <p:ph type="sldNum" sz="quarter" idx="12"/>
          </p:nvPr>
        </p:nvSpPr>
        <p:spPr/>
        <p:txBody>
          <a:bodyPr/>
          <a:lstStyle/>
          <a:p>
            <a:fld id="{25884986-AB45-420F-B48F-B3E7EF60435F}" type="slidenum">
              <a:rPr lang="en-US" smtClean="0"/>
              <a:t>‹#›</a:t>
            </a:fld>
            <a:endParaRPr lang="en-US"/>
          </a:p>
        </p:txBody>
      </p:sp>
    </p:spTree>
    <p:extLst>
      <p:ext uri="{BB962C8B-B14F-4D97-AF65-F5344CB8AC3E}">
        <p14:creationId xmlns:p14="http://schemas.microsoft.com/office/powerpoint/2010/main" val="40668827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A9298-BDA1-4ED0-81D9-EC8454A75E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77FB02-698D-4A0C-8E65-9D7DDA2E5BF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4D4CDF-231B-4BC4-8D34-953BC37758C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D95736-81DE-4326-8943-09F662699752}"/>
              </a:ext>
            </a:extLst>
          </p:cNvPr>
          <p:cNvSpPr>
            <a:spLocks noGrp="1"/>
          </p:cNvSpPr>
          <p:nvPr>
            <p:ph type="dt" sz="half" idx="10"/>
          </p:nvPr>
        </p:nvSpPr>
        <p:spPr/>
        <p:txBody>
          <a:bodyPr/>
          <a:lstStyle/>
          <a:p>
            <a:fld id="{F5A8C39C-70B0-49F0-A287-17DB0854B62A}" type="datetimeFigureOut">
              <a:rPr lang="en-US" smtClean="0"/>
              <a:t>6/25/2019</a:t>
            </a:fld>
            <a:endParaRPr lang="en-US"/>
          </a:p>
        </p:txBody>
      </p:sp>
      <p:sp>
        <p:nvSpPr>
          <p:cNvPr id="6" name="Footer Placeholder 5">
            <a:extLst>
              <a:ext uri="{FF2B5EF4-FFF2-40B4-BE49-F238E27FC236}">
                <a16:creationId xmlns:a16="http://schemas.microsoft.com/office/drawing/2014/main" id="{0CC1CF6E-90DD-4253-82F6-1C8DEEDB8D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3283BB-9DD7-4E4C-BAEB-60E7EA23F9EB}"/>
              </a:ext>
            </a:extLst>
          </p:cNvPr>
          <p:cNvSpPr>
            <a:spLocks noGrp="1"/>
          </p:cNvSpPr>
          <p:nvPr>
            <p:ph type="sldNum" sz="quarter" idx="12"/>
          </p:nvPr>
        </p:nvSpPr>
        <p:spPr/>
        <p:txBody>
          <a:bodyPr/>
          <a:lstStyle/>
          <a:p>
            <a:fld id="{25884986-AB45-420F-B48F-B3E7EF60435F}" type="slidenum">
              <a:rPr lang="en-US" smtClean="0"/>
              <a:t>‹#›</a:t>
            </a:fld>
            <a:endParaRPr lang="en-US"/>
          </a:p>
        </p:txBody>
      </p:sp>
    </p:spTree>
    <p:extLst>
      <p:ext uri="{BB962C8B-B14F-4D97-AF65-F5344CB8AC3E}">
        <p14:creationId xmlns:p14="http://schemas.microsoft.com/office/powerpoint/2010/main" val="3006908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9A706-F3BD-40E7-A2D4-964DAFD39B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5F0911C-37EC-45FF-885F-36256B9A77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483658-0F79-422D-8549-275214948D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BC8A89-1823-4C8B-AAE3-62A0F51E97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BEE810-4DCC-4A6A-ADF7-A731C3A0268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48C12C-6474-4F5C-897D-3785438CAFB5}"/>
              </a:ext>
            </a:extLst>
          </p:cNvPr>
          <p:cNvSpPr>
            <a:spLocks noGrp="1"/>
          </p:cNvSpPr>
          <p:nvPr>
            <p:ph type="dt" sz="half" idx="10"/>
          </p:nvPr>
        </p:nvSpPr>
        <p:spPr/>
        <p:txBody>
          <a:bodyPr/>
          <a:lstStyle/>
          <a:p>
            <a:fld id="{F5A8C39C-70B0-49F0-A287-17DB0854B62A}" type="datetimeFigureOut">
              <a:rPr lang="en-US" smtClean="0"/>
              <a:t>6/25/2019</a:t>
            </a:fld>
            <a:endParaRPr lang="en-US"/>
          </a:p>
        </p:txBody>
      </p:sp>
      <p:sp>
        <p:nvSpPr>
          <p:cNvPr id="8" name="Footer Placeholder 7">
            <a:extLst>
              <a:ext uri="{FF2B5EF4-FFF2-40B4-BE49-F238E27FC236}">
                <a16:creationId xmlns:a16="http://schemas.microsoft.com/office/drawing/2014/main" id="{AAF326B1-E27C-4DF9-94C6-E97A6E0B8C0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3FB4D72-C775-41F7-B6E6-BF7B29F990F4}"/>
              </a:ext>
            </a:extLst>
          </p:cNvPr>
          <p:cNvSpPr>
            <a:spLocks noGrp="1"/>
          </p:cNvSpPr>
          <p:nvPr>
            <p:ph type="sldNum" sz="quarter" idx="12"/>
          </p:nvPr>
        </p:nvSpPr>
        <p:spPr/>
        <p:txBody>
          <a:bodyPr/>
          <a:lstStyle/>
          <a:p>
            <a:fld id="{25884986-AB45-420F-B48F-B3E7EF60435F}" type="slidenum">
              <a:rPr lang="en-US" smtClean="0"/>
              <a:t>‹#›</a:t>
            </a:fld>
            <a:endParaRPr lang="en-US"/>
          </a:p>
        </p:txBody>
      </p:sp>
    </p:spTree>
    <p:extLst>
      <p:ext uri="{BB962C8B-B14F-4D97-AF65-F5344CB8AC3E}">
        <p14:creationId xmlns:p14="http://schemas.microsoft.com/office/powerpoint/2010/main" val="28703619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0F0E6-B445-43A8-89DB-DDDD72C5326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92E6A26-BDE9-4711-859B-59FB71CA06DF}"/>
              </a:ext>
            </a:extLst>
          </p:cNvPr>
          <p:cNvSpPr>
            <a:spLocks noGrp="1"/>
          </p:cNvSpPr>
          <p:nvPr>
            <p:ph type="dt" sz="half" idx="10"/>
          </p:nvPr>
        </p:nvSpPr>
        <p:spPr/>
        <p:txBody>
          <a:bodyPr/>
          <a:lstStyle/>
          <a:p>
            <a:fld id="{F5A8C39C-70B0-49F0-A287-17DB0854B62A}" type="datetimeFigureOut">
              <a:rPr lang="en-US" smtClean="0"/>
              <a:t>6/25/2019</a:t>
            </a:fld>
            <a:endParaRPr lang="en-US"/>
          </a:p>
        </p:txBody>
      </p:sp>
      <p:sp>
        <p:nvSpPr>
          <p:cNvPr id="4" name="Footer Placeholder 3">
            <a:extLst>
              <a:ext uri="{FF2B5EF4-FFF2-40B4-BE49-F238E27FC236}">
                <a16:creationId xmlns:a16="http://schemas.microsoft.com/office/drawing/2014/main" id="{80B945A8-FB8E-48E7-80AD-4797F37847B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217C31F-9734-4216-91DA-C1C33B69D9A2}"/>
              </a:ext>
            </a:extLst>
          </p:cNvPr>
          <p:cNvSpPr>
            <a:spLocks noGrp="1"/>
          </p:cNvSpPr>
          <p:nvPr>
            <p:ph type="sldNum" sz="quarter" idx="12"/>
          </p:nvPr>
        </p:nvSpPr>
        <p:spPr/>
        <p:txBody>
          <a:bodyPr/>
          <a:lstStyle/>
          <a:p>
            <a:fld id="{25884986-AB45-420F-B48F-B3E7EF60435F}" type="slidenum">
              <a:rPr lang="en-US" smtClean="0"/>
              <a:t>‹#›</a:t>
            </a:fld>
            <a:endParaRPr lang="en-US"/>
          </a:p>
        </p:txBody>
      </p:sp>
    </p:spTree>
    <p:extLst>
      <p:ext uri="{BB962C8B-B14F-4D97-AF65-F5344CB8AC3E}">
        <p14:creationId xmlns:p14="http://schemas.microsoft.com/office/powerpoint/2010/main" val="4711487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8D9F26-FCFA-4A6F-B759-31C00F5E7449}"/>
              </a:ext>
            </a:extLst>
          </p:cNvPr>
          <p:cNvSpPr>
            <a:spLocks noGrp="1"/>
          </p:cNvSpPr>
          <p:nvPr>
            <p:ph type="dt" sz="half" idx="10"/>
          </p:nvPr>
        </p:nvSpPr>
        <p:spPr/>
        <p:txBody>
          <a:bodyPr/>
          <a:lstStyle/>
          <a:p>
            <a:fld id="{F5A8C39C-70B0-49F0-A287-17DB0854B62A}" type="datetimeFigureOut">
              <a:rPr lang="en-US" smtClean="0"/>
              <a:t>6/25/2019</a:t>
            </a:fld>
            <a:endParaRPr lang="en-US"/>
          </a:p>
        </p:txBody>
      </p:sp>
      <p:sp>
        <p:nvSpPr>
          <p:cNvPr id="3" name="Footer Placeholder 2">
            <a:extLst>
              <a:ext uri="{FF2B5EF4-FFF2-40B4-BE49-F238E27FC236}">
                <a16:creationId xmlns:a16="http://schemas.microsoft.com/office/drawing/2014/main" id="{6424A3A7-6902-4F4A-81BB-A6C65F2A002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E824847-A9B3-4749-92D9-5554F60B24A9}"/>
              </a:ext>
            </a:extLst>
          </p:cNvPr>
          <p:cNvSpPr>
            <a:spLocks noGrp="1"/>
          </p:cNvSpPr>
          <p:nvPr>
            <p:ph type="sldNum" sz="quarter" idx="12"/>
          </p:nvPr>
        </p:nvSpPr>
        <p:spPr/>
        <p:txBody>
          <a:bodyPr/>
          <a:lstStyle/>
          <a:p>
            <a:fld id="{25884986-AB45-420F-B48F-B3E7EF60435F}" type="slidenum">
              <a:rPr lang="en-US" smtClean="0"/>
              <a:t>‹#›</a:t>
            </a:fld>
            <a:endParaRPr lang="en-US"/>
          </a:p>
        </p:txBody>
      </p:sp>
    </p:spTree>
    <p:extLst>
      <p:ext uri="{BB962C8B-B14F-4D97-AF65-F5344CB8AC3E}">
        <p14:creationId xmlns:p14="http://schemas.microsoft.com/office/powerpoint/2010/main" val="3187171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F07E6-CC65-4063-8942-F3469C955F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3B7D75-AD97-4B73-B6A2-9305643006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8665AC-CA51-4685-AA25-FDFF1F65CF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DDFC32-5B6D-401A-8860-968FAED22D1B}"/>
              </a:ext>
            </a:extLst>
          </p:cNvPr>
          <p:cNvSpPr>
            <a:spLocks noGrp="1"/>
          </p:cNvSpPr>
          <p:nvPr>
            <p:ph type="dt" sz="half" idx="10"/>
          </p:nvPr>
        </p:nvSpPr>
        <p:spPr/>
        <p:txBody>
          <a:bodyPr/>
          <a:lstStyle/>
          <a:p>
            <a:fld id="{F5A8C39C-70B0-49F0-A287-17DB0854B62A}" type="datetimeFigureOut">
              <a:rPr lang="en-US" smtClean="0"/>
              <a:t>6/25/2019</a:t>
            </a:fld>
            <a:endParaRPr lang="en-US"/>
          </a:p>
        </p:txBody>
      </p:sp>
      <p:sp>
        <p:nvSpPr>
          <p:cNvPr id="6" name="Footer Placeholder 5">
            <a:extLst>
              <a:ext uri="{FF2B5EF4-FFF2-40B4-BE49-F238E27FC236}">
                <a16:creationId xmlns:a16="http://schemas.microsoft.com/office/drawing/2014/main" id="{3D835F8F-59B7-4281-88DD-22CDFD23436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3C5715-31D4-494B-822E-8409EB18DE68}"/>
              </a:ext>
            </a:extLst>
          </p:cNvPr>
          <p:cNvSpPr>
            <a:spLocks noGrp="1"/>
          </p:cNvSpPr>
          <p:nvPr>
            <p:ph type="sldNum" sz="quarter" idx="12"/>
          </p:nvPr>
        </p:nvSpPr>
        <p:spPr/>
        <p:txBody>
          <a:bodyPr/>
          <a:lstStyle/>
          <a:p>
            <a:fld id="{25884986-AB45-420F-B48F-B3E7EF60435F}" type="slidenum">
              <a:rPr lang="en-US" smtClean="0"/>
              <a:t>‹#›</a:t>
            </a:fld>
            <a:endParaRPr lang="en-US"/>
          </a:p>
        </p:txBody>
      </p:sp>
    </p:spTree>
    <p:extLst>
      <p:ext uri="{BB962C8B-B14F-4D97-AF65-F5344CB8AC3E}">
        <p14:creationId xmlns:p14="http://schemas.microsoft.com/office/powerpoint/2010/main" val="1756598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7D597-8C9C-46C5-BDF1-1B5ACC16E0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7B4D50-CA3E-406C-A6D6-3E78E88ADC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DB440A2-1C79-40DD-BCD5-B8E4F0F438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5A4D0C-0C19-4669-8159-176B68FD6D14}"/>
              </a:ext>
            </a:extLst>
          </p:cNvPr>
          <p:cNvSpPr>
            <a:spLocks noGrp="1"/>
          </p:cNvSpPr>
          <p:nvPr>
            <p:ph type="dt" sz="half" idx="10"/>
          </p:nvPr>
        </p:nvSpPr>
        <p:spPr/>
        <p:txBody>
          <a:bodyPr/>
          <a:lstStyle/>
          <a:p>
            <a:fld id="{F5A8C39C-70B0-49F0-A287-17DB0854B62A}" type="datetimeFigureOut">
              <a:rPr lang="en-US" smtClean="0"/>
              <a:t>6/25/2019</a:t>
            </a:fld>
            <a:endParaRPr lang="en-US"/>
          </a:p>
        </p:txBody>
      </p:sp>
      <p:sp>
        <p:nvSpPr>
          <p:cNvPr id="6" name="Footer Placeholder 5">
            <a:extLst>
              <a:ext uri="{FF2B5EF4-FFF2-40B4-BE49-F238E27FC236}">
                <a16:creationId xmlns:a16="http://schemas.microsoft.com/office/drawing/2014/main" id="{F489CC50-96A1-4110-8F3B-CE4A51E8347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4B8AF6-C275-403B-B7E9-F6B461DADAFC}"/>
              </a:ext>
            </a:extLst>
          </p:cNvPr>
          <p:cNvSpPr>
            <a:spLocks noGrp="1"/>
          </p:cNvSpPr>
          <p:nvPr>
            <p:ph type="sldNum" sz="quarter" idx="12"/>
          </p:nvPr>
        </p:nvSpPr>
        <p:spPr/>
        <p:txBody>
          <a:bodyPr/>
          <a:lstStyle/>
          <a:p>
            <a:fld id="{25884986-AB45-420F-B48F-B3E7EF60435F}" type="slidenum">
              <a:rPr lang="en-US" smtClean="0"/>
              <a:t>‹#›</a:t>
            </a:fld>
            <a:endParaRPr lang="en-US"/>
          </a:p>
        </p:txBody>
      </p:sp>
    </p:spTree>
    <p:extLst>
      <p:ext uri="{BB962C8B-B14F-4D97-AF65-F5344CB8AC3E}">
        <p14:creationId xmlns:p14="http://schemas.microsoft.com/office/powerpoint/2010/main" val="2189254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A127865-319A-46B9-B15F-CDFD0C8ECA9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7D3625-20A0-4952-B6D3-F0472D33C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9EA1EC-C452-4112-B4A4-7900A10B9E7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A8C39C-70B0-49F0-A287-17DB0854B62A}" type="datetimeFigureOut">
              <a:rPr lang="en-US" smtClean="0"/>
              <a:t>6/25/2019</a:t>
            </a:fld>
            <a:endParaRPr lang="en-US"/>
          </a:p>
        </p:txBody>
      </p:sp>
      <p:sp>
        <p:nvSpPr>
          <p:cNvPr id="5" name="Footer Placeholder 4">
            <a:extLst>
              <a:ext uri="{FF2B5EF4-FFF2-40B4-BE49-F238E27FC236}">
                <a16:creationId xmlns:a16="http://schemas.microsoft.com/office/drawing/2014/main" id="{E7C353CF-D3C0-4EDB-B81C-035C0A8C886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C6A81D0-5BB9-46C7-9D83-03420DFE59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884986-AB45-420F-B48F-B3E7EF60435F}" type="slidenum">
              <a:rPr lang="en-US" smtClean="0"/>
              <a:t>‹#›</a:t>
            </a:fld>
            <a:endParaRPr lang="en-US"/>
          </a:p>
        </p:txBody>
      </p:sp>
    </p:spTree>
    <p:extLst>
      <p:ext uri="{BB962C8B-B14F-4D97-AF65-F5344CB8AC3E}">
        <p14:creationId xmlns:p14="http://schemas.microsoft.com/office/powerpoint/2010/main" val="12303194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7" Type="http://schemas.microsoft.com/office/2007/relationships/hdphoto" Target="../media/hdphoto4.wdp"/><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ti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microsoft.com/office/2007/relationships/hdphoto" Target="../media/hdphoto7.wdp"/><Relationship Id="rId3" Type="http://schemas.openxmlformats.org/officeDocument/2006/relationships/image" Target="../media/image19.jpeg"/><Relationship Id="rId7" Type="http://schemas.microsoft.com/office/2007/relationships/hdphoto" Target="../media/hdphoto5.wdp"/><Relationship Id="rId12"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3.png"/><Relationship Id="rId11" Type="http://schemas.microsoft.com/office/2007/relationships/hdphoto" Target="../media/hdphoto6.wdp"/><Relationship Id="rId5" Type="http://schemas.microsoft.com/office/2007/relationships/hdphoto" Target="../media/hdphoto4.wdp"/><Relationship Id="rId15" Type="http://schemas.openxmlformats.org/officeDocument/2006/relationships/image" Target="../media/image29.jpe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3.jpe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grass, outdoor, sky, tree&#10;&#10;Description automatically generated">
            <a:extLst>
              <a:ext uri="{FF2B5EF4-FFF2-40B4-BE49-F238E27FC236}">
                <a16:creationId xmlns:a16="http://schemas.microsoft.com/office/drawing/2014/main" id="{B0DF2627-6BE9-4946-8BBC-501B4ABF9808}"/>
              </a:ext>
            </a:extLst>
          </p:cNvPr>
          <p:cNvPicPr>
            <a:picLocks noChangeAspect="1"/>
          </p:cNvPicPr>
          <p:nvPr/>
        </p:nvPicPr>
        <p:blipFill rotWithShape="1">
          <a:blip r:embed="rId3">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17" name="Isosceles Triangle 16">
            <a:extLst>
              <a:ext uri="{FF2B5EF4-FFF2-40B4-BE49-F238E27FC236}">
                <a16:creationId xmlns:a16="http://schemas.microsoft.com/office/drawing/2014/main" id="{2982D7D2-C08E-4E8D-8511-465D4B29FDE1}"/>
              </a:ext>
            </a:extLst>
          </p:cNvPr>
          <p:cNvSpPr/>
          <p:nvPr/>
        </p:nvSpPr>
        <p:spPr>
          <a:xfrm>
            <a:off x="9201150" y="4786312"/>
            <a:ext cx="2990850" cy="2071687"/>
          </a:xfrm>
          <a:prstGeom prst="triangle">
            <a:avLst>
              <a:gd name="adj" fmla="val 100000"/>
            </a:avLst>
          </a:prstGeom>
          <a:solidFill>
            <a:srgbClr val="000000">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5717A3A-4695-4DBB-B9C8-6A2E3420F379}"/>
              </a:ext>
            </a:extLst>
          </p:cNvPr>
          <p:cNvSpPr txBox="1"/>
          <p:nvPr/>
        </p:nvSpPr>
        <p:spPr>
          <a:xfrm>
            <a:off x="9793587" y="5842337"/>
            <a:ext cx="2398413" cy="1015663"/>
          </a:xfrm>
          <a:prstGeom prst="rect">
            <a:avLst/>
          </a:prstGeom>
          <a:noFill/>
        </p:spPr>
        <p:txBody>
          <a:bodyPr wrap="none" rtlCol="0">
            <a:spAutoFit/>
          </a:bodyPr>
          <a:lstStyle/>
          <a:p>
            <a:pPr algn="r"/>
            <a:r>
              <a:rPr lang="en-US" sz="2000" b="1" dirty="0">
                <a:solidFill>
                  <a:srgbClr val="6BC92A"/>
                </a:solidFill>
                <a:latin typeface="Adobe Heiti Std R" panose="020B0400000000000000" pitchFamily="34" charset="-128"/>
                <a:ea typeface="Adobe Heiti Std R" panose="020B0400000000000000" pitchFamily="34" charset="-128"/>
              </a:rPr>
              <a:t>Adam Stager</a:t>
            </a:r>
          </a:p>
          <a:p>
            <a:pPr algn="r"/>
            <a:r>
              <a:rPr lang="en-US" sz="2000" b="1" dirty="0">
                <a:solidFill>
                  <a:srgbClr val="6BC92A"/>
                </a:solidFill>
                <a:latin typeface="Adobe Heiti Std R" panose="020B0400000000000000" pitchFamily="34" charset="-128"/>
                <a:ea typeface="Adobe Heiti Std R" panose="020B0400000000000000" pitchFamily="34" charset="-128"/>
              </a:rPr>
              <a:t>Founder/CEO</a:t>
            </a:r>
          </a:p>
          <a:p>
            <a:pPr algn="r"/>
            <a:r>
              <a:rPr lang="en-US" sz="2000" b="1" dirty="0">
                <a:solidFill>
                  <a:srgbClr val="6BC92A"/>
                </a:solidFill>
                <a:latin typeface="Adobe Heiti Std R" panose="020B0400000000000000" pitchFamily="34" charset="-128"/>
                <a:ea typeface="Adobe Heiti Std R" panose="020B0400000000000000" pitchFamily="34" charset="-128"/>
              </a:rPr>
              <a:t>astager@udel.edu</a:t>
            </a:r>
          </a:p>
        </p:txBody>
      </p:sp>
      <p:sp>
        <p:nvSpPr>
          <p:cNvPr id="18" name="Isosceles Triangle 17">
            <a:extLst>
              <a:ext uri="{FF2B5EF4-FFF2-40B4-BE49-F238E27FC236}">
                <a16:creationId xmlns:a16="http://schemas.microsoft.com/office/drawing/2014/main" id="{4B973571-731A-4161-9A6A-66896CD5C94C}"/>
              </a:ext>
            </a:extLst>
          </p:cNvPr>
          <p:cNvSpPr/>
          <p:nvPr/>
        </p:nvSpPr>
        <p:spPr>
          <a:xfrm rot="10800000">
            <a:off x="-2" y="-1"/>
            <a:ext cx="9929813" cy="6858000"/>
          </a:xfrm>
          <a:prstGeom prst="triangle">
            <a:avLst>
              <a:gd name="adj" fmla="val 100000"/>
            </a:avLst>
          </a:prstGeom>
          <a:solidFill>
            <a:srgbClr val="000000">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raffic light&#10;&#10;Description automatically generated">
            <a:extLst>
              <a:ext uri="{FF2B5EF4-FFF2-40B4-BE49-F238E27FC236}">
                <a16:creationId xmlns:a16="http://schemas.microsoft.com/office/drawing/2014/main" id="{64F590CD-AA28-4DCA-985D-BA8E2CBB7FD0}"/>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297703" y="218107"/>
            <a:ext cx="3928972" cy="1681535"/>
          </a:xfrm>
          <a:prstGeom prst="rect">
            <a:avLst/>
          </a:prstGeom>
        </p:spPr>
      </p:pic>
      <p:sp>
        <p:nvSpPr>
          <p:cNvPr id="9" name="TextBox 8">
            <a:extLst>
              <a:ext uri="{FF2B5EF4-FFF2-40B4-BE49-F238E27FC236}">
                <a16:creationId xmlns:a16="http://schemas.microsoft.com/office/drawing/2014/main" id="{C3863FC0-39BF-4D8B-B8E7-0907E88BD42D}"/>
              </a:ext>
            </a:extLst>
          </p:cNvPr>
          <p:cNvSpPr txBox="1"/>
          <p:nvPr/>
        </p:nvSpPr>
        <p:spPr>
          <a:xfrm>
            <a:off x="297703" y="1899642"/>
            <a:ext cx="6380992" cy="1200329"/>
          </a:xfrm>
          <a:prstGeom prst="rect">
            <a:avLst/>
          </a:prstGeom>
          <a:noFill/>
        </p:spPr>
        <p:txBody>
          <a:bodyPr wrap="square" rtlCol="0">
            <a:spAutoFit/>
          </a:bodyPr>
          <a:lstStyle/>
          <a:p>
            <a:r>
              <a:rPr lang="en-US" sz="3600" b="1" dirty="0">
                <a:solidFill>
                  <a:srgbClr val="6BC92A"/>
                </a:solidFill>
                <a:latin typeface="Adobe Heiti Std R" panose="020B0400000000000000" pitchFamily="34" charset="-128"/>
                <a:ea typeface="Adobe Heiti Std R" panose="020B0400000000000000" pitchFamily="34" charset="-128"/>
              </a:rPr>
              <a:t>Non-Chemical Treatment Replacing Pesticides</a:t>
            </a:r>
          </a:p>
        </p:txBody>
      </p:sp>
    </p:spTree>
    <p:extLst>
      <p:ext uri="{BB962C8B-B14F-4D97-AF65-F5344CB8AC3E}">
        <p14:creationId xmlns:p14="http://schemas.microsoft.com/office/powerpoint/2010/main" val="877357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D995E2-8691-4522-8831-EE14431FB227}"/>
              </a:ext>
            </a:extLst>
          </p:cNvPr>
          <p:cNvPicPr/>
          <p:nvPr/>
        </p:nvPicPr>
        <p:blipFill rotWithShape="1">
          <a:blip r:embed="rId3" cstate="print">
            <a:extLst>
              <a:ext uri="{28A0092B-C50C-407E-A947-70E740481C1C}">
                <a14:useLocalDpi xmlns:a14="http://schemas.microsoft.com/office/drawing/2010/main" val="0"/>
              </a:ext>
            </a:extLst>
          </a:blip>
          <a:srcRect t="1" b="2136"/>
          <a:stretch/>
        </p:blipFill>
        <p:spPr>
          <a:xfrm>
            <a:off x="444363" y="627909"/>
            <a:ext cx="7091183" cy="46269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Image result for stamp of approval">
            <a:extLst>
              <a:ext uri="{FF2B5EF4-FFF2-40B4-BE49-F238E27FC236}">
                <a16:creationId xmlns:a16="http://schemas.microsoft.com/office/drawing/2014/main" id="{A90E37BC-81E8-4D09-A4C5-C4792F92B2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31540">
            <a:off x="573447" y="1001032"/>
            <a:ext cx="3243597" cy="18371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6D42F61-13A9-4710-958D-B17073315D9B}"/>
              </a:ext>
            </a:extLst>
          </p:cNvPr>
          <p:cNvSpPr txBox="1"/>
          <p:nvPr/>
        </p:nvSpPr>
        <p:spPr>
          <a:xfrm>
            <a:off x="8161971" y="322638"/>
            <a:ext cx="3430747" cy="923330"/>
          </a:xfrm>
          <a:prstGeom prst="rect">
            <a:avLst/>
          </a:prstGeom>
          <a:noFill/>
        </p:spPr>
        <p:txBody>
          <a:bodyPr wrap="none" rtlCol="0">
            <a:spAutoFit/>
          </a:bodyPr>
          <a:lstStyle/>
          <a:p>
            <a:r>
              <a:rPr lang="en-US" sz="5400" b="1" dirty="0" err="1">
                <a:latin typeface="Adobe Heiti Std R" panose="020B0400000000000000" pitchFamily="34" charset="-128"/>
                <a:ea typeface="Adobe Heiti Std R" panose="020B0400000000000000" pitchFamily="34" charset="-128"/>
              </a:rPr>
              <a:t>PhylloLux</a:t>
            </a:r>
            <a:endParaRPr lang="en-US" sz="5400" b="1" dirty="0">
              <a:latin typeface="Adobe Heiti Std R" panose="020B0400000000000000" pitchFamily="34" charset="-128"/>
              <a:ea typeface="Adobe Heiti Std R" panose="020B0400000000000000" pitchFamily="34" charset="-128"/>
            </a:endParaRPr>
          </a:p>
        </p:txBody>
      </p:sp>
      <p:sp>
        <p:nvSpPr>
          <p:cNvPr id="10" name="Rectangle 9">
            <a:extLst>
              <a:ext uri="{FF2B5EF4-FFF2-40B4-BE49-F238E27FC236}">
                <a16:creationId xmlns:a16="http://schemas.microsoft.com/office/drawing/2014/main" id="{E38BC8C2-71BF-456D-A30E-83CF087D48D1}"/>
              </a:ext>
            </a:extLst>
          </p:cNvPr>
          <p:cNvSpPr/>
          <p:nvPr/>
        </p:nvSpPr>
        <p:spPr>
          <a:xfrm rot="20036865">
            <a:off x="530492" y="1192879"/>
            <a:ext cx="1098378" cy="646331"/>
          </a:xfrm>
          <a:prstGeom prst="rect">
            <a:avLst/>
          </a:prstGeom>
        </p:spPr>
        <p:txBody>
          <a:bodyPr wrap="none">
            <a:spAutoFit/>
          </a:bodyPr>
          <a:lstStyle/>
          <a:p>
            <a:r>
              <a:rPr lang="en-US" sz="3600" dirty="0">
                <a:solidFill>
                  <a:srgbClr val="C00000"/>
                </a:solidFill>
                <a:latin typeface="Valken" pitchFamily="2" charset="0"/>
                <a:ea typeface="Adobe Heiti Std R" panose="020B0400000000000000" pitchFamily="34" charset="-128"/>
              </a:rPr>
              <a:t>FDA</a:t>
            </a:r>
            <a:endParaRPr lang="en-US" sz="3600" dirty="0">
              <a:latin typeface="Valken" pitchFamily="2" charset="0"/>
            </a:endParaRPr>
          </a:p>
        </p:txBody>
      </p:sp>
      <p:pic>
        <p:nvPicPr>
          <p:cNvPr id="11" name="Picture 10" descr="A picture containing traffic light&#10;&#10;Description automatically generated">
            <a:extLst>
              <a:ext uri="{FF2B5EF4-FFF2-40B4-BE49-F238E27FC236}">
                <a16:creationId xmlns:a16="http://schemas.microsoft.com/office/drawing/2014/main" id="{DBFFA91F-33BF-4B9E-BC28-2EE51ACF263E}"/>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8495327" y="5537541"/>
            <a:ext cx="2764031" cy="1182960"/>
          </a:xfrm>
          <a:prstGeom prst="rect">
            <a:avLst/>
          </a:prstGeom>
        </p:spPr>
      </p:pic>
      <p:sp>
        <p:nvSpPr>
          <p:cNvPr id="2" name="Rectangle 1">
            <a:extLst>
              <a:ext uri="{FF2B5EF4-FFF2-40B4-BE49-F238E27FC236}">
                <a16:creationId xmlns:a16="http://schemas.microsoft.com/office/drawing/2014/main" id="{2E158279-4673-4D55-8BA4-61913B3A127B}"/>
              </a:ext>
            </a:extLst>
          </p:cNvPr>
          <p:cNvSpPr/>
          <p:nvPr/>
        </p:nvSpPr>
        <p:spPr>
          <a:xfrm>
            <a:off x="7744355" y="1245968"/>
            <a:ext cx="4265977" cy="4462760"/>
          </a:xfrm>
          <a:prstGeom prst="rect">
            <a:avLst/>
          </a:prstGeom>
        </p:spPr>
        <p:txBody>
          <a:bodyPr wrap="square">
            <a:spAutoFit/>
          </a:bodyPr>
          <a:lstStyle/>
          <a:p>
            <a:pPr algn="ctr"/>
            <a:r>
              <a:rPr lang="en-US" sz="3200" b="1" dirty="0">
                <a:solidFill>
                  <a:srgbClr val="006600"/>
                </a:solidFill>
                <a:latin typeface="Adobe Heiti Std R" panose="020B0400000000000000" pitchFamily="34" charset="-128"/>
                <a:ea typeface="Adobe Heiti Std R" panose="020B0400000000000000" pitchFamily="34" charset="-128"/>
              </a:rPr>
              <a:t>15 Seconds per Plant</a:t>
            </a:r>
          </a:p>
          <a:p>
            <a:pPr algn="ctr"/>
            <a:r>
              <a:rPr lang="en-US" sz="3200" b="1" dirty="0">
                <a:solidFill>
                  <a:srgbClr val="006600"/>
                </a:solidFill>
                <a:latin typeface="Adobe Heiti Std R" panose="020B0400000000000000" pitchFamily="34" charset="-128"/>
                <a:ea typeface="Adobe Heiti Std R" panose="020B0400000000000000" pitchFamily="34" charset="-128"/>
              </a:rPr>
              <a:t>2 Treatments / Week</a:t>
            </a:r>
          </a:p>
          <a:p>
            <a:pPr algn="ctr"/>
            <a:endParaRPr lang="en-US" sz="3200" b="1" dirty="0">
              <a:solidFill>
                <a:srgbClr val="006600"/>
              </a:solidFill>
              <a:latin typeface="Adobe Heiti Std R" panose="020B0400000000000000" pitchFamily="34" charset="-128"/>
              <a:ea typeface="Adobe Heiti Std R" panose="020B0400000000000000" pitchFamily="34" charset="-128"/>
            </a:endParaRPr>
          </a:p>
          <a:p>
            <a:pPr algn="ctr"/>
            <a:r>
              <a:rPr lang="en-US" sz="3600" b="1" i="1" dirty="0">
                <a:latin typeface="Adobe Heiti Std R" panose="020B0400000000000000" pitchFamily="34" charset="-128"/>
                <a:ea typeface="Adobe Heiti Std R" panose="020B0400000000000000" pitchFamily="34" charset="-128"/>
              </a:rPr>
              <a:t>30 Hours / Week</a:t>
            </a:r>
          </a:p>
          <a:p>
            <a:pPr algn="ctr"/>
            <a:r>
              <a:rPr lang="en-US" sz="4000" b="1" i="1" u="sng" dirty="0">
                <a:latin typeface="Adobe Heiti Std R" panose="020B0400000000000000" pitchFamily="34" charset="-128"/>
                <a:ea typeface="Adobe Heiti Std R" panose="020B0400000000000000" pitchFamily="34" charset="-128"/>
              </a:rPr>
              <a:t>At Night</a:t>
            </a:r>
          </a:p>
          <a:p>
            <a:pPr algn="ctr"/>
            <a:r>
              <a:rPr lang="en-US" sz="4800" b="1" dirty="0">
                <a:latin typeface="Adobe Heiti Std R" panose="020B0400000000000000" pitchFamily="34" charset="-128"/>
                <a:ea typeface="Adobe Heiti Std R" panose="020B0400000000000000" pitchFamily="34" charset="-128"/>
              </a:rPr>
              <a:t>+</a:t>
            </a:r>
            <a:endParaRPr lang="en-US" sz="3600" b="1" dirty="0">
              <a:latin typeface="Adobe Heiti Std R" panose="020B0400000000000000" pitchFamily="34" charset="-128"/>
              <a:ea typeface="Adobe Heiti Std R" panose="020B0400000000000000" pitchFamily="34" charset="-128"/>
            </a:endParaRPr>
          </a:p>
        </p:txBody>
      </p:sp>
    </p:spTree>
    <p:extLst>
      <p:ext uri="{BB962C8B-B14F-4D97-AF65-F5344CB8AC3E}">
        <p14:creationId xmlns:p14="http://schemas.microsoft.com/office/powerpoint/2010/main" val="36292441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ain traveling through a lush green field&#10;&#10;Description automatically generated">
            <a:extLst>
              <a:ext uri="{FF2B5EF4-FFF2-40B4-BE49-F238E27FC236}">
                <a16:creationId xmlns:a16="http://schemas.microsoft.com/office/drawing/2014/main" id="{845F0124-0323-4628-8017-546753C40849}"/>
              </a:ext>
            </a:extLst>
          </p:cNvPr>
          <p:cNvPicPr>
            <a:picLocks noChangeAspect="1"/>
          </p:cNvPicPr>
          <p:nvPr/>
        </p:nvPicPr>
        <p:blipFill rotWithShape="1">
          <a:blip r:embed="rId3">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pic>
        <p:nvPicPr>
          <p:cNvPr id="11" name="Picture 10" descr="A picture containing traffic light&#10;&#10;Description automatically generated">
            <a:extLst>
              <a:ext uri="{FF2B5EF4-FFF2-40B4-BE49-F238E27FC236}">
                <a16:creationId xmlns:a16="http://schemas.microsoft.com/office/drawing/2014/main" id="{B9DF84FF-9368-454B-BB9E-4852067C8740}"/>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9162800" y="5493081"/>
            <a:ext cx="2764031" cy="1182960"/>
          </a:xfrm>
          <a:prstGeom prst="rect">
            <a:avLst/>
          </a:prstGeom>
        </p:spPr>
      </p:pic>
      <p:pic>
        <p:nvPicPr>
          <p:cNvPr id="13" name="Picture 2" descr="Related image">
            <a:extLst>
              <a:ext uri="{FF2B5EF4-FFF2-40B4-BE49-F238E27FC236}">
                <a16:creationId xmlns:a16="http://schemas.microsoft.com/office/drawing/2014/main" id="{1410B479-56E5-4EA8-9055-DEE8219874B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077" b="95028" l="6452" r="94624">
                        <a14:foregroundMark x1="74194" y1="47514" x2="60215" y2="20442"/>
                        <a14:foregroundMark x1="60215" y1="20442" x2="39785" y2="10497"/>
                        <a14:foregroundMark x1="39785" y1="10497" x2="21505" y2="15470"/>
                        <a14:foregroundMark x1="21505" y1="15470" x2="30466" y2="47514"/>
                        <a14:foregroundMark x1="30466" y1="47514" x2="48029" y2="53039"/>
                        <a14:foregroundMark x1="48029" y1="53039" x2="59857" y2="75138"/>
                        <a14:foregroundMark x1="59857" y1="75138" x2="73118" y2="55801"/>
                        <a14:foregroundMark x1="73118" y1="55801" x2="73477" y2="48066"/>
                        <a14:foregroundMark x1="71326" y1="21547" x2="45161" y2="20994"/>
                        <a14:foregroundMark x1="45161" y1="20994" x2="29749" y2="41989"/>
                        <a14:foregroundMark x1="29749" y1="41989" x2="29391" y2="50829"/>
                        <a14:foregroundMark x1="72043" y1="44199" x2="51613" y2="39227"/>
                        <a14:foregroundMark x1="51613" y1="39227" x2="31183" y2="52486"/>
                        <a14:foregroundMark x1="68459" y1="54696" x2="40860" y2="70718"/>
                        <a14:foregroundMark x1="40860" y1="70718" x2="20430" y2="66851"/>
                        <a14:foregroundMark x1="20430" y1="66851" x2="10036" y2="45304"/>
                        <a14:foregroundMark x1="51971" y1="35912" x2="36918" y2="58011"/>
                        <a14:foregroundMark x1="36918" y1="58011" x2="50538" y2="80110"/>
                        <a14:foregroundMark x1="50538" y1="80110" x2="54480" y2="80110"/>
                        <a14:foregroundMark x1="58423" y1="39779" x2="48746" y2="65193"/>
                        <a14:foregroundMark x1="48746" y1="65193" x2="64158" y2="79006"/>
                        <a14:foregroundMark x1="69176" y1="51934" x2="68459" y2="76243"/>
                        <a14:foregroundMark x1="77778" y1="43094" x2="69176" y2="67403"/>
                        <a14:foregroundMark x1="92832" y1="54144" x2="80287" y2="73481"/>
                        <a14:foregroundMark x1="80287" y1="73481" x2="40502" y2="86188"/>
                        <a14:foregroundMark x1="40502" y1="86188" x2="21864" y2="79006"/>
                        <a14:foregroundMark x1="21864" y1="79006" x2="14695" y2="51381"/>
                        <a14:foregroundMark x1="14695" y1="51381" x2="29749" y2="28729"/>
                        <a14:foregroundMark x1="29749" y1="28729" x2="48746" y2="15470"/>
                        <a14:foregroundMark x1="48746" y1="15470" x2="67384" y2="14365"/>
                        <a14:foregroundMark x1="67384" y1="14365" x2="84946" y2="30387"/>
                        <a14:foregroundMark x1="84946" y1="30387" x2="92115" y2="55249"/>
                        <a14:foregroundMark x1="86738" y1="48066" x2="69176" y2="72376"/>
                        <a14:foregroundMark x1="69176" y1="72376" x2="50538" y2="80663"/>
                        <a14:foregroundMark x1="50538" y1="80663" x2="30108" y2="80663"/>
                        <a14:foregroundMark x1="30108" y1="80663" x2="13978" y2="66298"/>
                        <a14:foregroundMark x1="13978" y1="66298" x2="13620" y2="38122"/>
                        <a14:foregroundMark x1="13620" y1="38122" x2="18638" y2="30387"/>
                        <a14:foregroundMark x1="23656" y1="21547" x2="8961" y2="37569"/>
                        <a14:foregroundMark x1="8961" y1="37569" x2="7885" y2="58011"/>
                        <a14:foregroundMark x1="7527" y1="43094" x2="6452" y2="56906"/>
                        <a14:foregroundMark x1="10036" y1="51381" x2="11470" y2="55249"/>
                        <a14:foregroundMark x1="26165" y1="83425" x2="33692" y2="89503"/>
                        <a14:foregroundMark x1="36201" y1="91713" x2="42294" y2="95580"/>
                        <a14:foregroundMark x1="42294" y1="94475" x2="49821" y2="92818"/>
                        <a14:foregroundMark x1="52330" y1="92265" x2="57706" y2="92265"/>
                        <a14:foregroundMark x1="63082" y1="91713" x2="65950" y2="91160"/>
                        <a14:foregroundMark x1="72760" y1="88950" x2="76344" y2="85083"/>
                        <a14:foregroundMark x1="79570" y1="81768" x2="83513" y2="75691"/>
                        <a14:foregroundMark x1="93548" y1="51934" x2="91756" y2="39779"/>
                        <a14:foregroundMark x1="88530" y1="32044" x2="90323" y2="38674"/>
                        <a14:foregroundMark x1="94624" y1="46409" x2="87814" y2="72376"/>
                        <a14:foregroundMark x1="87814" y1="72376" x2="87814" y2="72928"/>
                        <a14:foregroundMark x1="43728" y1="6077" x2="39068" y2="6077"/>
                        <a14:foregroundMark x1="48387" y1="5525" x2="44086" y2="5525"/>
                        <a14:foregroundMark x1="63082" y1="7735" x2="55556" y2="6077"/>
                      </a14:backgroundRemoval>
                    </a14:imgEffect>
                  </a14:imgLayer>
                </a14:imgProps>
              </a:ext>
              <a:ext uri="{28A0092B-C50C-407E-A947-70E740481C1C}">
                <a14:useLocalDpi xmlns:a14="http://schemas.microsoft.com/office/drawing/2010/main" val="0"/>
              </a:ext>
            </a:extLst>
          </a:blip>
          <a:srcRect/>
          <a:stretch>
            <a:fillRect/>
          </a:stretch>
        </p:blipFill>
        <p:spPr bwMode="auto">
          <a:xfrm>
            <a:off x="475620" y="303415"/>
            <a:ext cx="2657475" cy="1724025"/>
          </a:xfrm>
          <a:prstGeom prst="rect">
            <a:avLst/>
          </a:prstGeom>
          <a:noFill/>
          <a:extLst>
            <a:ext uri="{909E8E84-426E-40DD-AFC4-6F175D3DCCD1}">
              <a14:hiddenFill xmlns:a14="http://schemas.microsoft.com/office/drawing/2010/main">
                <a:solidFill>
                  <a:srgbClr val="FFFFFF"/>
                </a:solidFill>
              </a14:hiddenFill>
            </a:ext>
          </a:extLst>
        </p:spPr>
      </p:pic>
      <p:sp>
        <p:nvSpPr>
          <p:cNvPr id="14" name="Oval 13">
            <a:extLst>
              <a:ext uri="{FF2B5EF4-FFF2-40B4-BE49-F238E27FC236}">
                <a16:creationId xmlns:a16="http://schemas.microsoft.com/office/drawing/2014/main" id="{83707049-4850-4EA4-AF2D-43A446B38EFA}"/>
              </a:ext>
            </a:extLst>
          </p:cNvPr>
          <p:cNvSpPr/>
          <p:nvPr/>
        </p:nvSpPr>
        <p:spPr>
          <a:xfrm>
            <a:off x="543837" y="374378"/>
            <a:ext cx="2521039" cy="1577952"/>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3941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3EB1E9-8478-4943-9CEA-EB0A90372EC8}"/>
              </a:ext>
            </a:extLst>
          </p:cNvPr>
          <p:cNvSpPr/>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F9BEE41-0943-469E-A232-DE6F74CCB85E}"/>
              </a:ext>
            </a:extLst>
          </p:cNvPr>
          <p:cNvSpPr txBox="1"/>
          <p:nvPr/>
        </p:nvSpPr>
        <p:spPr>
          <a:xfrm>
            <a:off x="979054" y="2721114"/>
            <a:ext cx="10233892" cy="707886"/>
          </a:xfrm>
          <a:prstGeom prst="rect">
            <a:avLst/>
          </a:prstGeom>
          <a:noFill/>
        </p:spPr>
        <p:txBody>
          <a:bodyPr wrap="none" rtlCol="0">
            <a:spAutoFit/>
          </a:bodyPr>
          <a:lstStyle/>
          <a:p>
            <a:r>
              <a:rPr lang="en-US" sz="4000" b="1" dirty="0">
                <a:solidFill>
                  <a:srgbClr val="FFFFF3"/>
                </a:solidFill>
                <a:latin typeface="Adobe Heiti Std R" panose="020B0400000000000000" pitchFamily="34" charset="-128"/>
                <a:ea typeface="Adobe Heiti Std R" panose="020B0400000000000000" pitchFamily="34" charset="-128"/>
              </a:rPr>
              <a:t>Non-chemical</a:t>
            </a:r>
            <a:r>
              <a:rPr lang="en-US" sz="4000" b="1" dirty="0">
                <a:solidFill>
                  <a:srgbClr val="FFFFE5"/>
                </a:solidFill>
                <a:latin typeface="Adobe Heiti Std R" panose="020B0400000000000000" pitchFamily="34" charset="-128"/>
                <a:ea typeface="Adobe Heiti Std R" panose="020B0400000000000000" pitchFamily="34" charset="-128"/>
              </a:rPr>
              <a:t> replacement for pesticides</a:t>
            </a:r>
          </a:p>
        </p:txBody>
      </p:sp>
      <p:sp>
        <p:nvSpPr>
          <p:cNvPr id="5" name="TextBox 4">
            <a:extLst>
              <a:ext uri="{FF2B5EF4-FFF2-40B4-BE49-F238E27FC236}">
                <a16:creationId xmlns:a16="http://schemas.microsoft.com/office/drawing/2014/main" id="{1FD34D4B-5687-43CB-85ED-8E9AEA56F3F3}"/>
              </a:ext>
            </a:extLst>
          </p:cNvPr>
          <p:cNvSpPr txBox="1"/>
          <p:nvPr/>
        </p:nvSpPr>
        <p:spPr>
          <a:xfrm>
            <a:off x="6743333" y="3291803"/>
            <a:ext cx="4296369" cy="584775"/>
          </a:xfrm>
          <a:prstGeom prst="rect">
            <a:avLst/>
          </a:prstGeom>
          <a:noFill/>
        </p:spPr>
        <p:txBody>
          <a:bodyPr wrap="none" rtlCol="0">
            <a:spAutoFit/>
          </a:bodyPr>
          <a:lstStyle/>
          <a:p>
            <a:r>
              <a:rPr lang="en-US" sz="3200" b="1" i="1" dirty="0">
                <a:solidFill>
                  <a:srgbClr val="FFFFE5"/>
                </a:solidFill>
                <a:latin typeface="Adobe Heiti Std R" panose="020B0400000000000000" pitchFamily="34" charset="-128"/>
                <a:ea typeface="Adobe Heiti Std R" panose="020B0400000000000000" pitchFamily="34" charset="-128"/>
              </a:rPr>
              <a:t>provided as a service</a:t>
            </a:r>
          </a:p>
        </p:txBody>
      </p:sp>
    </p:spTree>
    <p:extLst>
      <p:ext uri="{BB962C8B-B14F-4D97-AF65-F5344CB8AC3E}">
        <p14:creationId xmlns:p14="http://schemas.microsoft.com/office/powerpoint/2010/main" val="16339418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le of fruit&#10;&#10;Description automatically generated">
            <a:extLst>
              <a:ext uri="{FF2B5EF4-FFF2-40B4-BE49-F238E27FC236}">
                <a16:creationId xmlns:a16="http://schemas.microsoft.com/office/drawing/2014/main" id="{12B5F873-DFC4-4CCF-8261-30D4AA96C691}"/>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4" name="Rectangle 23">
            <a:extLst>
              <a:ext uri="{FF2B5EF4-FFF2-40B4-BE49-F238E27FC236}">
                <a16:creationId xmlns:a16="http://schemas.microsoft.com/office/drawing/2014/main" id="{6257ACD5-A9BE-4638-8A59-913BC1B2CB03}"/>
              </a:ext>
            </a:extLst>
          </p:cNvPr>
          <p:cNvSpPr/>
          <p:nvPr/>
        </p:nvSpPr>
        <p:spPr>
          <a:xfrm>
            <a:off x="0" y="0"/>
            <a:ext cx="4766184"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3D9334BC-4518-4545-A7B3-3CB0E5E195F0}"/>
              </a:ext>
            </a:extLst>
          </p:cNvPr>
          <p:cNvSpPr txBox="1"/>
          <p:nvPr/>
        </p:nvSpPr>
        <p:spPr>
          <a:xfrm>
            <a:off x="432535" y="1951590"/>
            <a:ext cx="3901113" cy="3416320"/>
          </a:xfrm>
          <a:prstGeom prst="rect">
            <a:avLst/>
          </a:prstGeom>
          <a:noFill/>
        </p:spPr>
        <p:txBody>
          <a:bodyPr wrap="square" rtlCol="0">
            <a:spAutoFit/>
          </a:bodyPr>
          <a:lstStyle/>
          <a:p>
            <a:pPr algn="ctr"/>
            <a:r>
              <a:rPr lang="en-US" sz="5400" b="1" dirty="0">
                <a:solidFill>
                  <a:schemeClr val="bg1"/>
                </a:solidFill>
                <a:latin typeface="Adobe Heiti Std R" panose="020B0400000000000000" pitchFamily="34" charset="-128"/>
                <a:ea typeface="Adobe Heiti Std R" panose="020B0400000000000000" pitchFamily="34" charset="-128"/>
              </a:rPr>
              <a:t>California</a:t>
            </a:r>
          </a:p>
          <a:p>
            <a:pPr algn="ctr"/>
            <a:r>
              <a:rPr lang="en-US" sz="5400" b="1" dirty="0">
                <a:solidFill>
                  <a:schemeClr val="bg1"/>
                </a:solidFill>
                <a:latin typeface="Adobe Heiti Std R" panose="020B0400000000000000" pitchFamily="34" charset="-128"/>
                <a:ea typeface="Adobe Heiti Std R" panose="020B0400000000000000" pitchFamily="34" charset="-128"/>
              </a:rPr>
              <a:t>Strawberry</a:t>
            </a:r>
          </a:p>
          <a:p>
            <a:pPr algn="ctr"/>
            <a:r>
              <a:rPr lang="en-US" sz="5400" b="1" dirty="0">
                <a:solidFill>
                  <a:schemeClr val="bg1"/>
                </a:solidFill>
                <a:latin typeface="Adobe Heiti Std R" panose="020B0400000000000000" pitchFamily="34" charset="-128"/>
                <a:ea typeface="Adobe Heiti Std R" panose="020B0400000000000000" pitchFamily="34" charset="-128"/>
              </a:rPr>
              <a:t>Pesticides $32M+</a:t>
            </a:r>
          </a:p>
        </p:txBody>
      </p:sp>
      <p:sp>
        <p:nvSpPr>
          <p:cNvPr id="2" name="Rectangle 1">
            <a:extLst>
              <a:ext uri="{FF2B5EF4-FFF2-40B4-BE49-F238E27FC236}">
                <a16:creationId xmlns:a16="http://schemas.microsoft.com/office/drawing/2014/main" id="{032C5AF0-E58D-4AC3-B6E5-43B57DA4E7FB}"/>
              </a:ext>
            </a:extLst>
          </p:cNvPr>
          <p:cNvSpPr/>
          <p:nvPr/>
        </p:nvSpPr>
        <p:spPr>
          <a:xfrm>
            <a:off x="4766184" y="0"/>
            <a:ext cx="7425816" cy="685799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DBFF491-B7EB-498B-AE0D-0E58C2B92249}"/>
              </a:ext>
            </a:extLst>
          </p:cNvPr>
          <p:cNvSpPr txBox="1"/>
          <p:nvPr/>
        </p:nvSpPr>
        <p:spPr>
          <a:xfrm>
            <a:off x="4766163" y="1166837"/>
            <a:ext cx="7425816" cy="4524315"/>
          </a:xfrm>
          <a:prstGeom prst="rect">
            <a:avLst/>
          </a:prstGeom>
          <a:noFill/>
        </p:spPr>
        <p:txBody>
          <a:bodyPr wrap="square" rtlCol="0">
            <a:spAutoFit/>
          </a:bodyPr>
          <a:lstStyle/>
          <a:p>
            <a:pPr algn="ctr"/>
            <a:r>
              <a:rPr lang="en-US" sz="9600" b="1" dirty="0">
                <a:solidFill>
                  <a:schemeClr val="bg1"/>
                </a:solidFill>
                <a:latin typeface="Adobe Heiti Std R" panose="020B0400000000000000" pitchFamily="34" charset="-128"/>
                <a:ea typeface="Adobe Heiti Std R" panose="020B0400000000000000" pitchFamily="34" charset="-128"/>
              </a:rPr>
              <a:t>USA</a:t>
            </a:r>
          </a:p>
          <a:p>
            <a:pPr algn="ctr"/>
            <a:r>
              <a:rPr lang="en-US" sz="9600" b="1" dirty="0">
                <a:solidFill>
                  <a:schemeClr val="bg1"/>
                </a:solidFill>
                <a:latin typeface="Adobe Heiti Std R" panose="020B0400000000000000" pitchFamily="34" charset="-128"/>
                <a:ea typeface="Adobe Heiti Std R" panose="020B0400000000000000" pitchFamily="34" charset="-128"/>
              </a:rPr>
              <a:t>Pesticides $9B+</a:t>
            </a:r>
          </a:p>
        </p:txBody>
      </p:sp>
    </p:spTree>
    <p:extLst>
      <p:ext uri="{BB962C8B-B14F-4D97-AF65-F5344CB8AC3E}">
        <p14:creationId xmlns:p14="http://schemas.microsoft.com/office/powerpoint/2010/main" val="597357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6755416-EC5E-4DDF-9AB3-1477A11FE12D}"/>
              </a:ext>
            </a:extLst>
          </p:cNvPr>
          <p:cNvSpPr/>
          <p:nvPr/>
        </p:nvSpPr>
        <p:spPr>
          <a:xfrm>
            <a:off x="5778672" y="0"/>
            <a:ext cx="6413327" cy="6858000"/>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2896E26-87C4-447C-BAC9-E6D725F75143}"/>
              </a:ext>
            </a:extLst>
          </p:cNvPr>
          <p:cNvSpPr txBox="1"/>
          <p:nvPr/>
        </p:nvSpPr>
        <p:spPr>
          <a:xfrm>
            <a:off x="324552" y="1439054"/>
            <a:ext cx="4960840" cy="707886"/>
          </a:xfrm>
          <a:prstGeom prst="rect">
            <a:avLst/>
          </a:prstGeom>
          <a:noFill/>
        </p:spPr>
        <p:txBody>
          <a:bodyPr wrap="square" rtlCol="0">
            <a:spAutoFit/>
          </a:bodyPr>
          <a:lstStyle/>
          <a:p>
            <a:pPr algn="ctr"/>
            <a:r>
              <a:rPr lang="en-US" sz="4000" b="1" u="sng" dirty="0">
                <a:latin typeface="Adobe Heiti Std R" panose="020B0400000000000000" pitchFamily="34" charset="-128"/>
                <a:ea typeface="Adobe Heiti Std R" panose="020B0400000000000000" pitchFamily="34" charset="-128"/>
              </a:rPr>
              <a:t>Robot as a Service</a:t>
            </a:r>
          </a:p>
        </p:txBody>
      </p:sp>
      <p:pic>
        <p:nvPicPr>
          <p:cNvPr id="25" name="Picture 24" descr="A close up of a device&#10;&#10;Description automatically generated">
            <a:extLst>
              <a:ext uri="{FF2B5EF4-FFF2-40B4-BE49-F238E27FC236}">
                <a16:creationId xmlns:a16="http://schemas.microsoft.com/office/drawing/2014/main" id="{4E08093D-E5FD-4F74-968F-E904E6D39581}"/>
              </a:ext>
            </a:extLst>
          </p:cNvPr>
          <p:cNvPicPr>
            <a:picLocks noChangeAspect="1"/>
          </p:cNvPicPr>
          <p:nvPr/>
        </p:nvPicPr>
        <p:blipFill rotWithShape="1">
          <a:blip r:embed="rId3">
            <a:extLst>
              <a:ext uri="{28A0092B-C50C-407E-A947-70E740481C1C}">
                <a14:useLocalDpi xmlns:a14="http://schemas.microsoft.com/office/drawing/2010/main" val="0"/>
              </a:ext>
            </a:extLst>
          </a:blip>
          <a:srcRect l="34529" t="24183" r="20495" b="19496"/>
          <a:stretch/>
        </p:blipFill>
        <p:spPr>
          <a:xfrm>
            <a:off x="-168728" y="2071009"/>
            <a:ext cx="5947401" cy="3370962"/>
          </a:xfrm>
          <a:prstGeom prst="rect">
            <a:avLst/>
          </a:prstGeom>
        </p:spPr>
      </p:pic>
      <p:sp>
        <p:nvSpPr>
          <p:cNvPr id="7" name="TextBox 6">
            <a:extLst>
              <a:ext uri="{FF2B5EF4-FFF2-40B4-BE49-F238E27FC236}">
                <a16:creationId xmlns:a16="http://schemas.microsoft.com/office/drawing/2014/main" id="{F61F3FCC-BF4E-4844-BED2-B28878B4AC78}"/>
              </a:ext>
            </a:extLst>
          </p:cNvPr>
          <p:cNvSpPr txBox="1"/>
          <p:nvPr/>
        </p:nvSpPr>
        <p:spPr>
          <a:xfrm>
            <a:off x="7010044" y="810548"/>
            <a:ext cx="3847257" cy="1323439"/>
          </a:xfrm>
          <a:prstGeom prst="rect">
            <a:avLst/>
          </a:prstGeom>
          <a:noFill/>
        </p:spPr>
        <p:txBody>
          <a:bodyPr wrap="square" rtlCol="0">
            <a:spAutoFit/>
          </a:bodyPr>
          <a:lstStyle/>
          <a:p>
            <a:pPr algn="ctr"/>
            <a:r>
              <a:rPr lang="en-US" sz="4000" b="1" u="sng" dirty="0">
                <a:solidFill>
                  <a:schemeClr val="bg1"/>
                </a:solidFill>
                <a:latin typeface="Adobe Heiti Std R" panose="020B0400000000000000" pitchFamily="34" charset="-128"/>
                <a:ea typeface="Adobe Heiti Std R" panose="020B0400000000000000" pitchFamily="34" charset="-128"/>
              </a:rPr>
              <a:t>Cost of Goods</a:t>
            </a:r>
          </a:p>
          <a:p>
            <a:pPr algn="ctr"/>
            <a:r>
              <a:rPr lang="en-US" sz="4000" dirty="0">
                <a:solidFill>
                  <a:schemeClr val="bg1"/>
                </a:solidFill>
                <a:latin typeface="Adobe Heiti Std R" panose="020B0400000000000000" pitchFamily="34" charset="-128"/>
                <a:ea typeface="Adobe Heiti Std R" panose="020B0400000000000000" pitchFamily="34" charset="-128"/>
              </a:rPr>
              <a:t>$7,000/robot</a:t>
            </a:r>
          </a:p>
        </p:txBody>
      </p:sp>
      <p:sp>
        <p:nvSpPr>
          <p:cNvPr id="8" name="TextBox 7">
            <a:extLst>
              <a:ext uri="{FF2B5EF4-FFF2-40B4-BE49-F238E27FC236}">
                <a16:creationId xmlns:a16="http://schemas.microsoft.com/office/drawing/2014/main" id="{BF2956D1-646F-4266-984D-62E361B8515A}"/>
              </a:ext>
            </a:extLst>
          </p:cNvPr>
          <p:cNvSpPr txBox="1"/>
          <p:nvPr/>
        </p:nvSpPr>
        <p:spPr>
          <a:xfrm>
            <a:off x="6338530" y="2347326"/>
            <a:ext cx="5190282" cy="1323439"/>
          </a:xfrm>
          <a:prstGeom prst="rect">
            <a:avLst/>
          </a:prstGeom>
          <a:noFill/>
        </p:spPr>
        <p:txBody>
          <a:bodyPr wrap="square" rtlCol="0">
            <a:spAutoFit/>
          </a:bodyPr>
          <a:lstStyle/>
          <a:p>
            <a:pPr algn="ctr"/>
            <a:r>
              <a:rPr lang="en-US" sz="4000" b="1" u="sng" dirty="0">
                <a:solidFill>
                  <a:schemeClr val="bg1"/>
                </a:solidFill>
                <a:latin typeface="Adobe Heiti Std R" panose="020B0400000000000000" pitchFamily="34" charset="-128"/>
                <a:ea typeface="Adobe Heiti Std R" panose="020B0400000000000000" pitchFamily="34" charset="-128"/>
              </a:rPr>
              <a:t>Revenue per Robot</a:t>
            </a:r>
          </a:p>
          <a:p>
            <a:pPr algn="ctr"/>
            <a:r>
              <a:rPr lang="en-US" sz="4000" dirty="0">
                <a:solidFill>
                  <a:schemeClr val="bg1"/>
                </a:solidFill>
                <a:latin typeface="Adobe Heiti Std R" panose="020B0400000000000000" pitchFamily="34" charset="-128"/>
                <a:ea typeface="Adobe Heiti Std R" panose="020B0400000000000000" pitchFamily="34" charset="-128"/>
              </a:rPr>
              <a:t>$3,500/season</a:t>
            </a:r>
          </a:p>
        </p:txBody>
      </p:sp>
      <p:sp>
        <p:nvSpPr>
          <p:cNvPr id="9" name="TextBox 8">
            <a:extLst>
              <a:ext uri="{FF2B5EF4-FFF2-40B4-BE49-F238E27FC236}">
                <a16:creationId xmlns:a16="http://schemas.microsoft.com/office/drawing/2014/main" id="{12AC2ECE-613C-4D43-9EB0-AF81216BBB52}"/>
              </a:ext>
            </a:extLst>
          </p:cNvPr>
          <p:cNvSpPr txBox="1"/>
          <p:nvPr/>
        </p:nvSpPr>
        <p:spPr>
          <a:xfrm>
            <a:off x="5525380" y="3788904"/>
            <a:ext cx="6919913" cy="1754326"/>
          </a:xfrm>
          <a:prstGeom prst="rect">
            <a:avLst/>
          </a:prstGeom>
          <a:noFill/>
        </p:spPr>
        <p:txBody>
          <a:bodyPr wrap="square" rtlCol="0">
            <a:spAutoFit/>
          </a:bodyPr>
          <a:lstStyle/>
          <a:p>
            <a:pPr algn="ctr"/>
            <a:r>
              <a:rPr lang="en-US" sz="4000" b="1" u="sng" dirty="0">
                <a:solidFill>
                  <a:schemeClr val="bg1"/>
                </a:solidFill>
                <a:latin typeface="Adobe Heiti Std R" panose="020B0400000000000000" pitchFamily="34" charset="-128"/>
                <a:ea typeface="Adobe Heiti Std R" panose="020B0400000000000000" pitchFamily="34" charset="-128"/>
              </a:rPr>
              <a:t>Return on Investment</a:t>
            </a:r>
          </a:p>
          <a:p>
            <a:pPr algn="ctr"/>
            <a:r>
              <a:rPr lang="en-US" sz="4000" dirty="0">
                <a:solidFill>
                  <a:schemeClr val="bg1"/>
                </a:solidFill>
                <a:latin typeface="Adobe Heiti Std R" panose="020B0400000000000000" pitchFamily="34" charset="-128"/>
                <a:ea typeface="Adobe Heiti Std R" panose="020B0400000000000000" pitchFamily="34" charset="-128"/>
              </a:rPr>
              <a:t>16:1</a:t>
            </a:r>
          </a:p>
          <a:p>
            <a:pPr algn="ctr"/>
            <a:r>
              <a:rPr lang="en-US" sz="2800" dirty="0">
                <a:solidFill>
                  <a:schemeClr val="bg1"/>
                </a:solidFill>
                <a:latin typeface="Adobe Heiti Std R" panose="020B0400000000000000" pitchFamily="34" charset="-128"/>
                <a:ea typeface="Adobe Heiti Std R" panose="020B0400000000000000" pitchFamily="34" charset="-128"/>
              </a:rPr>
              <a:t>(8-year service life)</a:t>
            </a:r>
          </a:p>
        </p:txBody>
      </p:sp>
    </p:spTree>
    <p:extLst>
      <p:ext uri="{BB962C8B-B14F-4D97-AF65-F5344CB8AC3E}">
        <p14:creationId xmlns:p14="http://schemas.microsoft.com/office/powerpoint/2010/main" val="15268542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rain traveling through a lush green field&#10;&#10;Description automatically generated">
            <a:extLst>
              <a:ext uri="{FF2B5EF4-FFF2-40B4-BE49-F238E27FC236}">
                <a16:creationId xmlns:a16="http://schemas.microsoft.com/office/drawing/2014/main" id="{845F0124-0323-4628-8017-546753C40849}"/>
              </a:ext>
            </a:extLst>
          </p:cNvPr>
          <p:cNvPicPr>
            <a:picLocks noChangeAspect="1"/>
          </p:cNvPicPr>
          <p:nvPr/>
        </p:nvPicPr>
        <p:blipFill rotWithShape="1">
          <a:blip r:embed="rId3">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28" name="Rectangle 27">
            <a:extLst>
              <a:ext uri="{FF2B5EF4-FFF2-40B4-BE49-F238E27FC236}">
                <a16:creationId xmlns:a16="http://schemas.microsoft.com/office/drawing/2014/main" id="{B2C38FF9-EEBA-4BE6-9D17-D0780B50FE8E}"/>
              </a:ext>
            </a:extLst>
          </p:cNvPr>
          <p:cNvSpPr/>
          <p:nvPr/>
        </p:nvSpPr>
        <p:spPr>
          <a:xfrm>
            <a:off x="0" y="0"/>
            <a:ext cx="12192000"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0800198-6E3D-4DAC-9FCB-723BF0AA217E}"/>
              </a:ext>
            </a:extLst>
          </p:cNvPr>
          <p:cNvSpPr/>
          <p:nvPr/>
        </p:nvSpPr>
        <p:spPr>
          <a:xfrm>
            <a:off x="3689119" y="0"/>
            <a:ext cx="8502882"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8A1EF1CE-6093-45B6-A02E-D70DCAF06F99}"/>
              </a:ext>
            </a:extLst>
          </p:cNvPr>
          <p:cNvSpPr/>
          <p:nvPr/>
        </p:nvSpPr>
        <p:spPr>
          <a:xfrm>
            <a:off x="8009148" y="0"/>
            <a:ext cx="4182852" cy="6858000"/>
          </a:xfrm>
          <a:prstGeom prst="rect">
            <a:avLst/>
          </a:prstGeom>
          <a:solidFill>
            <a:srgbClr val="0000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DDD6619A-B3F5-4D46-B908-98E086134B1A}"/>
              </a:ext>
            </a:extLst>
          </p:cNvPr>
          <p:cNvSpPr/>
          <p:nvPr/>
        </p:nvSpPr>
        <p:spPr>
          <a:xfrm rot="5400000">
            <a:off x="11337985" y="1389122"/>
            <a:ext cx="324091" cy="406735"/>
          </a:xfrm>
          <a:prstGeom prst="triangle">
            <a:avLst/>
          </a:prstGeom>
          <a:solidFill>
            <a:srgbClr val="FF0000"/>
          </a:solidFill>
          <a:ln>
            <a:solidFill>
              <a:srgbClr val="6BC9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B1276412-BA4A-406A-BCBB-C79BA7688CF7}"/>
              </a:ext>
            </a:extLst>
          </p:cNvPr>
          <p:cNvSpPr txBox="1"/>
          <p:nvPr/>
        </p:nvSpPr>
        <p:spPr>
          <a:xfrm>
            <a:off x="401605" y="401208"/>
            <a:ext cx="2974744" cy="707886"/>
          </a:xfrm>
          <a:prstGeom prst="rect">
            <a:avLst/>
          </a:prstGeom>
          <a:noFill/>
        </p:spPr>
        <p:txBody>
          <a:bodyPr wrap="square" rtlCol="0">
            <a:spAutoFit/>
          </a:bodyPr>
          <a:lstStyle/>
          <a:p>
            <a:pPr algn="ctr"/>
            <a:r>
              <a:rPr lang="en-US" sz="4000" b="1" dirty="0">
                <a:solidFill>
                  <a:schemeClr val="bg1"/>
                </a:solidFill>
                <a:latin typeface="Adobe Heiti Std R" panose="020B0400000000000000" pitchFamily="34" charset="-128"/>
                <a:ea typeface="Adobe Heiti Std R" panose="020B0400000000000000" pitchFamily="34" charset="-128"/>
              </a:rPr>
              <a:t>Validation</a:t>
            </a:r>
          </a:p>
        </p:txBody>
      </p:sp>
      <p:cxnSp>
        <p:nvCxnSpPr>
          <p:cNvPr id="34" name="Straight Connector 33">
            <a:extLst>
              <a:ext uri="{FF2B5EF4-FFF2-40B4-BE49-F238E27FC236}">
                <a16:creationId xmlns:a16="http://schemas.microsoft.com/office/drawing/2014/main" id="{022904DE-56D4-41FE-A781-6DFB91BAA95F}"/>
              </a:ext>
            </a:extLst>
          </p:cNvPr>
          <p:cNvCxnSpPr>
            <a:cxnSpLocks/>
          </p:cNvCxnSpPr>
          <p:nvPr/>
        </p:nvCxnSpPr>
        <p:spPr>
          <a:xfrm>
            <a:off x="714375" y="1592489"/>
            <a:ext cx="10582288" cy="0"/>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9F997D5-1770-4244-884C-E803675192A3}"/>
              </a:ext>
            </a:extLst>
          </p:cNvPr>
          <p:cNvCxnSpPr>
            <a:cxnSpLocks/>
          </p:cNvCxnSpPr>
          <p:nvPr/>
        </p:nvCxnSpPr>
        <p:spPr>
          <a:xfrm>
            <a:off x="3689119"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DB27CDD5-1929-4265-AB12-8DF4935D7B24}"/>
              </a:ext>
            </a:extLst>
          </p:cNvPr>
          <p:cNvCxnSpPr>
            <a:cxnSpLocks/>
          </p:cNvCxnSpPr>
          <p:nvPr/>
        </p:nvCxnSpPr>
        <p:spPr>
          <a:xfrm>
            <a:off x="8009148"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56731B5F-C046-436D-B5EB-888E718BD212}"/>
              </a:ext>
            </a:extLst>
          </p:cNvPr>
          <p:cNvSpPr txBox="1"/>
          <p:nvPr/>
        </p:nvSpPr>
        <p:spPr>
          <a:xfrm>
            <a:off x="4397474" y="401208"/>
            <a:ext cx="2974744" cy="707886"/>
          </a:xfrm>
          <a:prstGeom prst="rect">
            <a:avLst/>
          </a:prstGeom>
          <a:noFill/>
        </p:spPr>
        <p:txBody>
          <a:bodyPr wrap="square" rtlCol="0">
            <a:spAutoFit/>
          </a:bodyPr>
          <a:lstStyle/>
          <a:p>
            <a:pPr algn="ctr"/>
            <a:r>
              <a:rPr lang="en-US" sz="4000" b="1" dirty="0">
                <a:solidFill>
                  <a:schemeClr val="bg1"/>
                </a:solidFill>
                <a:latin typeface="Adobe Heiti Std R" panose="020B0400000000000000" pitchFamily="34" charset="-128"/>
                <a:ea typeface="Adobe Heiti Std R" panose="020B0400000000000000" pitchFamily="34" charset="-128"/>
              </a:rPr>
              <a:t>Growth</a:t>
            </a:r>
          </a:p>
        </p:txBody>
      </p:sp>
      <p:grpSp>
        <p:nvGrpSpPr>
          <p:cNvPr id="55" name="Group 54">
            <a:extLst>
              <a:ext uri="{FF2B5EF4-FFF2-40B4-BE49-F238E27FC236}">
                <a16:creationId xmlns:a16="http://schemas.microsoft.com/office/drawing/2014/main" id="{C012F3AF-4229-4514-992A-CEFF5C367B46}"/>
              </a:ext>
            </a:extLst>
          </p:cNvPr>
          <p:cNvGrpSpPr/>
          <p:nvPr/>
        </p:nvGrpSpPr>
        <p:grpSpPr>
          <a:xfrm>
            <a:off x="530760" y="1906868"/>
            <a:ext cx="2450005" cy="1589430"/>
            <a:chOff x="172739" y="2011587"/>
            <a:chExt cx="2657475" cy="1724025"/>
          </a:xfrm>
        </p:grpSpPr>
        <p:pic>
          <p:nvPicPr>
            <p:cNvPr id="45" name="Picture 2" descr="Related image">
              <a:extLst>
                <a:ext uri="{FF2B5EF4-FFF2-40B4-BE49-F238E27FC236}">
                  <a16:creationId xmlns:a16="http://schemas.microsoft.com/office/drawing/2014/main" id="{8F80F911-C907-4F8C-BCB8-726B543A77C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077" b="95028" l="6452" r="94624">
                          <a14:foregroundMark x1="74194" y1="47514" x2="60215" y2="20442"/>
                          <a14:foregroundMark x1="60215" y1="20442" x2="39785" y2="10497"/>
                          <a14:foregroundMark x1="39785" y1="10497" x2="21505" y2="15470"/>
                          <a14:foregroundMark x1="21505" y1="15470" x2="30466" y2="47514"/>
                          <a14:foregroundMark x1="30466" y1="47514" x2="48029" y2="53039"/>
                          <a14:foregroundMark x1="48029" y1="53039" x2="59857" y2="75138"/>
                          <a14:foregroundMark x1="59857" y1="75138" x2="73118" y2="55801"/>
                          <a14:foregroundMark x1="73118" y1="55801" x2="73477" y2="48066"/>
                          <a14:foregroundMark x1="71326" y1="21547" x2="45161" y2="20994"/>
                          <a14:foregroundMark x1="45161" y1="20994" x2="29749" y2="41989"/>
                          <a14:foregroundMark x1="29749" y1="41989" x2="29391" y2="50829"/>
                          <a14:foregroundMark x1="72043" y1="44199" x2="51613" y2="39227"/>
                          <a14:foregroundMark x1="51613" y1="39227" x2="31183" y2="52486"/>
                          <a14:foregroundMark x1="68459" y1="54696" x2="40860" y2="70718"/>
                          <a14:foregroundMark x1="40860" y1="70718" x2="20430" y2="66851"/>
                          <a14:foregroundMark x1="20430" y1="66851" x2="10036" y2="45304"/>
                          <a14:foregroundMark x1="51971" y1="35912" x2="36918" y2="58011"/>
                          <a14:foregroundMark x1="36918" y1="58011" x2="50538" y2="80110"/>
                          <a14:foregroundMark x1="50538" y1="80110" x2="54480" y2="80110"/>
                          <a14:foregroundMark x1="58423" y1="39779" x2="48746" y2="65193"/>
                          <a14:foregroundMark x1="48746" y1="65193" x2="64158" y2="79006"/>
                          <a14:foregroundMark x1="69176" y1="51934" x2="68459" y2="76243"/>
                          <a14:foregroundMark x1="77778" y1="43094" x2="69176" y2="67403"/>
                          <a14:foregroundMark x1="92832" y1="54144" x2="80287" y2="73481"/>
                          <a14:foregroundMark x1="80287" y1="73481" x2="40502" y2="86188"/>
                          <a14:foregroundMark x1="40502" y1="86188" x2="21864" y2="79006"/>
                          <a14:foregroundMark x1="21864" y1="79006" x2="14695" y2="51381"/>
                          <a14:foregroundMark x1="14695" y1="51381" x2="29749" y2="28729"/>
                          <a14:foregroundMark x1="29749" y1="28729" x2="48746" y2="15470"/>
                          <a14:foregroundMark x1="48746" y1="15470" x2="67384" y2="14365"/>
                          <a14:foregroundMark x1="67384" y1="14365" x2="84946" y2="30387"/>
                          <a14:foregroundMark x1="84946" y1="30387" x2="92115" y2="55249"/>
                          <a14:foregroundMark x1="86738" y1="48066" x2="69176" y2="72376"/>
                          <a14:foregroundMark x1="69176" y1="72376" x2="50538" y2="80663"/>
                          <a14:foregroundMark x1="50538" y1="80663" x2="30108" y2="80663"/>
                          <a14:foregroundMark x1="30108" y1="80663" x2="13978" y2="66298"/>
                          <a14:foregroundMark x1="13978" y1="66298" x2="13620" y2="38122"/>
                          <a14:foregroundMark x1="13620" y1="38122" x2="18638" y2="30387"/>
                          <a14:foregroundMark x1="23656" y1="21547" x2="8961" y2="37569"/>
                          <a14:foregroundMark x1="8961" y1="37569" x2="7885" y2="58011"/>
                          <a14:foregroundMark x1="7527" y1="43094" x2="6452" y2="56906"/>
                          <a14:foregroundMark x1="10036" y1="51381" x2="11470" y2="55249"/>
                          <a14:foregroundMark x1="26165" y1="83425" x2="33692" y2="89503"/>
                          <a14:foregroundMark x1="36201" y1="91713" x2="42294" y2="95580"/>
                          <a14:foregroundMark x1="42294" y1="94475" x2="49821" y2="92818"/>
                          <a14:foregroundMark x1="52330" y1="92265" x2="57706" y2="92265"/>
                          <a14:foregroundMark x1="63082" y1="91713" x2="65950" y2="91160"/>
                          <a14:foregroundMark x1="72760" y1="88950" x2="76344" y2="85083"/>
                          <a14:foregroundMark x1="79570" y1="81768" x2="83513" y2="75691"/>
                          <a14:foregroundMark x1="93548" y1="51934" x2="91756" y2="39779"/>
                          <a14:foregroundMark x1="88530" y1="32044" x2="90323" y2="38674"/>
                          <a14:foregroundMark x1="94624" y1="46409" x2="87814" y2="72376"/>
                          <a14:foregroundMark x1="87814" y1="72376" x2="87814" y2="72928"/>
                          <a14:foregroundMark x1="43728" y1="6077" x2="39068" y2="6077"/>
                          <a14:foregroundMark x1="48387" y1="5525" x2="44086" y2="5525"/>
                          <a14:foregroundMark x1="63082" y1="7735" x2="55556" y2="6077"/>
                        </a14:backgroundRemoval>
                      </a14:imgEffect>
                    </a14:imgLayer>
                  </a14:imgProps>
                </a:ext>
                <a:ext uri="{28A0092B-C50C-407E-A947-70E740481C1C}">
                  <a14:useLocalDpi xmlns:a14="http://schemas.microsoft.com/office/drawing/2010/main" val="0"/>
                </a:ext>
              </a:extLst>
            </a:blip>
            <a:srcRect/>
            <a:stretch>
              <a:fillRect/>
            </a:stretch>
          </p:blipFill>
          <p:spPr bwMode="auto">
            <a:xfrm>
              <a:off x="172739" y="2011587"/>
              <a:ext cx="2657475" cy="1724025"/>
            </a:xfrm>
            <a:prstGeom prst="rect">
              <a:avLst/>
            </a:prstGeom>
            <a:noFill/>
            <a:extLst>
              <a:ext uri="{909E8E84-426E-40DD-AFC4-6F175D3DCCD1}">
                <a14:hiddenFill xmlns:a14="http://schemas.microsoft.com/office/drawing/2010/main">
                  <a:solidFill>
                    <a:srgbClr val="FFFFFF"/>
                  </a:solidFill>
                </a14:hiddenFill>
              </a:ext>
            </a:extLst>
          </p:spPr>
        </p:pic>
        <p:sp>
          <p:nvSpPr>
            <p:cNvPr id="48" name="Oval 47">
              <a:extLst>
                <a:ext uri="{FF2B5EF4-FFF2-40B4-BE49-F238E27FC236}">
                  <a16:creationId xmlns:a16="http://schemas.microsoft.com/office/drawing/2014/main" id="{CD2A1AEB-242D-4B08-B4EF-3B476F48DE83}"/>
                </a:ext>
              </a:extLst>
            </p:cNvPr>
            <p:cNvSpPr/>
            <p:nvPr/>
          </p:nvSpPr>
          <p:spPr>
            <a:xfrm>
              <a:off x="240956" y="2082550"/>
              <a:ext cx="2521039" cy="1577952"/>
            </a:xfrm>
            <a:prstGeom prst="ellipse">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75EF5AD5-9A2D-430E-8EE3-431F044FA5D4}"/>
              </a:ext>
            </a:extLst>
          </p:cNvPr>
          <p:cNvGrpSpPr/>
          <p:nvPr/>
        </p:nvGrpSpPr>
        <p:grpSpPr>
          <a:xfrm>
            <a:off x="1009649" y="3561721"/>
            <a:ext cx="1492224" cy="1492224"/>
            <a:chOff x="668761" y="3806575"/>
            <a:chExt cx="1724026" cy="1724026"/>
          </a:xfrm>
        </p:grpSpPr>
        <p:pic>
          <p:nvPicPr>
            <p:cNvPr id="46" name="Picture 4" descr="Image result for university of delaware georgetown">
              <a:extLst>
                <a:ext uri="{FF2B5EF4-FFF2-40B4-BE49-F238E27FC236}">
                  <a16:creationId xmlns:a16="http://schemas.microsoft.com/office/drawing/2014/main" id="{2886CCBE-6961-4DDB-A56A-B917FE862B8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836" b="93555" l="6641" r="93750">
                          <a14:foregroundMark x1="48242" y1="10352" x2="23242" y2="23828"/>
                          <a14:foregroundMark x1="23242" y1="23828" x2="31055" y2="81445"/>
                          <a14:foregroundMark x1="31055" y1="81445" x2="59961" y2="85938"/>
                          <a14:foregroundMark x1="59961" y1="85938" x2="81055" y2="67969"/>
                          <a14:foregroundMark x1="81055" y1="67969" x2="80664" y2="39844"/>
                          <a14:foregroundMark x1="80664" y1="39844" x2="65039" y2="15234"/>
                          <a14:foregroundMark x1="65039" y1="15234" x2="48828" y2="9766"/>
                          <a14:foregroundMark x1="20703" y1="35938" x2="19336" y2="66797"/>
                          <a14:foregroundMark x1="9961" y1="39258" x2="12305" y2="68555"/>
                          <a14:foregroundMark x1="12305" y1="68555" x2="22656" y2="80273"/>
                          <a14:foregroundMark x1="32031" y1="88281" x2="44922" y2="92188"/>
                          <a14:foregroundMark x1="91211" y1="41992" x2="91797" y2="56055"/>
                          <a14:foregroundMark x1="78320" y1="19727" x2="87109" y2="38477"/>
                          <a14:foregroundMark x1="85156" y1="67383" x2="77148" y2="80859"/>
                          <a14:foregroundMark x1="71094" y1="88281" x2="56250" y2="93555"/>
                          <a14:foregroundMark x1="19922" y1="25195" x2="15234" y2="37305"/>
                          <a14:foregroundMark x1="35352" y1="13086" x2="16602" y2="25195"/>
                          <a14:foregroundMark x1="45508" y1="24414" x2="43555" y2="33203"/>
                          <a14:foregroundMark x1="40820" y1="10352" x2="69727" y2="14844"/>
                          <a14:foregroundMark x1="69727" y1="14844" x2="71094" y2="16406"/>
                          <a14:foregroundMark x1="77148" y1="19141" x2="48828" y2="8984"/>
                          <a14:foregroundMark x1="48828" y1="8984" x2="39453" y2="9766"/>
                          <a14:foregroundMark x1="26758" y1="87500" x2="10742" y2="63867"/>
                          <a14:foregroundMark x1="10742" y1="63867" x2="10938" y2="34766"/>
                          <a14:foregroundMark x1="10938" y1="34766" x2="31641" y2="14063"/>
                          <a14:foregroundMark x1="31641" y1="14063" x2="61133" y2="10352"/>
                          <a14:foregroundMark x1="61133" y1="10352" x2="82227" y2="30078"/>
                          <a14:foregroundMark x1="82227" y1="30078" x2="88477" y2="57813"/>
                          <a14:foregroundMark x1="88477" y1="57813" x2="73242" y2="81836"/>
                          <a14:foregroundMark x1="73242" y1="81836" x2="44141" y2="89648"/>
                          <a14:foregroundMark x1="44141" y1="89648" x2="19336" y2="37305"/>
                          <a14:foregroundMark x1="19336" y1="37305" x2="19336" y2="25781"/>
                          <a14:foregroundMark x1="6641" y1="58008" x2="7227" y2="50000"/>
                          <a14:foregroundMark x1="44922" y1="8398" x2="48242" y2="7031"/>
                          <a14:foregroundMark x1="92578" y1="44531" x2="93750" y2="50000"/>
                          <a14:foregroundMark x1="60352" y1="55273" x2="59570" y2="62695"/>
                          <a14:foregroundMark x1="52148" y1="44531" x2="51563" y2="48633"/>
                          <a14:foregroundMark x1="54883" y1="33203" x2="54883" y2="37305"/>
                          <a14:foregroundMark x1="57617" y1="35938" x2="55664" y2="45313"/>
                          <a14:foregroundMark x1="66992" y1="43945" x2="74414" y2="69531"/>
                          <a14:foregroundMark x1="73633" y1="59961" x2="69727" y2="47266"/>
                          <a14:foregroundMark x1="71680" y1="48633" x2="62305" y2="41992"/>
                          <a14:foregroundMark x1="67578" y1="43164" x2="56250" y2="39258"/>
                          <a14:foregroundMark x1="54883" y1="20508" x2="54883" y2="31250"/>
                          <a14:foregroundMark x1="56250" y1="21094" x2="56250" y2="34570"/>
                          <a14:foregroundMark x1="56250" y1="42578" x2="36133" y2="24414"/>
                          <a14:foregroundMark x1="34180" y1="22461" x2="33398" y2="37891"/>
                          <a14:foregroundMark x1="34180" y1="37305" x2="38867" y2="50586"/>
                          <a14:foregroundMark x1="33398" y1="48633" x2="42773" y2="55273"/>
                          <a14:foregroundMark x1="35352" y1="57422" x2="47461" y2="57422"/>
                          <a14:foregroundMark x1="45508" y1="45313" x2="46094" y2="55273"/>
                          <a14:foregroundMark x1="46875" y1="46680" x2="46875" y2="41992"/>
                          <a14:foregroundMark x1="42773" y1="40625" x2="42773" y2="40625"/>
                          <a14:foregroundMark x1="42188" y1="37891" x2="46094" y2="41992"/>
                          <a14:foregroundMark x1="54883" y1="50000" x2="52930" y2="52734"/>
                          <a14:foregroundMark x1="45508" y1="61328" x2="44922" y2="68750"/>
                          <a14:foregroundMark x1="44141" y1="75391" x2="47461" y2="80859"/>
                          <a14:foregroundMark x1="45508" y1="72070" x2="48242" y2="76758"/>
                          <a14:foregroundMark x1="54883" y1="82227" x2="69727" y2="72070"/>
                          <a14:foregroundMark x1="52930" y1="80859" x2="52930" y2="83594"/>
                          <a14:foregroundMark x1="57617" y1="77539" x2="55664" y2="77539"/>
                        </a14:backgroundRemoval>
                      </a14:imgEffect>
                    </a14:imgLayer>
                  </a14:imgProps>
                </a:ext>
                <a:ext uri="{28A0092B-C50C-407E-A947-70E740481C1C}">
                  <a14:useLocalDpi xmlns:a14="http://schemas.microsoft.com/office/drawing/2010/main" val="0"/>
                </a:ext>
              </a:extLst>
            </a:blip>
            <a:srcRect/>
            <a:stretch>
              <a:fillRect/>
            </a:stretch>
          </p:blipFill>
          <p:spPr bwMode="auto">
            <a:xfrm>
              <a:off x="668761" y="3806575"/>
              <a:ext cx="1724026" cy="1724026"/>
            </a:xfrm>
            <a:prstGeom prst="rect">
              <a:avLst/>
            </a:prstGeom>
            <a:noFill/>
            <a:extLst>
              <a:ext uri="{909E8E84-426E-40DD-AFC4-6F175D3DCCD1}">
                <a14:hiddenFill xmlns:a14="http://schemas.microsoft.com/office/drawing/2010/main">
                  <a:solidFill>
                    <a:srgbClr val="FFFFFF"/>
                  </a:solidFill>
                </a14:hiddenFill>
              </a:ext>
            </a:extLst>
          </p:spPr>
        </p:pic>
        <p:sp>
          <p:nvSpPr>
            <p:cNvPr id="49" name="Oval 48">
              <a:extLst>
                <a:ext uri="{FF2B5EF4-FFF2-40B4-BE49-F238E27FC236}">
                  <a16:creationId xmlns:a16="http://schemas.microsoft.com/office/drawing/2014/main" id="{79801C40-74E0-4949-BAC0-871CDDE0012D}"/>
                </a:ext>
              </a:extLst>
            </p:cNvPr>
            <p:cNvSpPr/>
            <p:nvPr/>
          </p:nvSpPr>
          <p:spPr>
            <a:xfrm>
              <a:off x="717959" y="3853700"/>
              <a:ext cx="1625629" cy="1625629"/>
            </a:xfrm>
            <a:prstGeom prst="ellipse">
              <a:avLst/>
            </a:prstGeom>
            <a:noFill/>
            <a:ln w="57150">
              <a:solidFill>
                <a:srgbClr val="0068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0" name="Picture 49" descr="Image result for lassen canyon nursery">
            <a:extLst>
              <a:ext uri="{FF2B5EF4-FFF2-40B4-BE49-F238E27FC236}">
                <a16:creationId xmlns:a16="http://schemas.microsoft.com/office/drawing/2014/main" id="{26D19BEF-1D17-48A9-AE2D-ED839F842A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69059" y="3294672"/>
            <a:ext cx="2761628" cy="180207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 descr="Image result for driscoll's logo">
            <a:extLst>
              <a:ext uri="{FF2B5EF4-FFF2-40B4-BE49-F238E27FC236}">
                <a16:creationId xmlns:a16="http://schemas.microsoft.com/office/drawing/2014/main" id="{E6E50194-4B6B-4156-A8BC-BEF5DE30B0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16603" y="5156298"/>
            <a:ext cx="2665062" cy="148059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EBDA1BC7-CF4C-4EF0-B0AA-DFB9CC507B03}"/>
              </a:ext>
            </a:extLst>
          </p:cNvPr>
          <p:cNvSpPr txBox="1"/>
          <p:nvPr/>
        </p:nvSpPr>
        <p:spPr>
          <a:xfrm>
            <a:off x="8558627" y="401208"/>
            <a:ext cx="2974744" cy="707886"/>
          </a:xfrm>
          <a:prstGeom prst="rect">
            <a:avLst/>
          </a:prstGeom>
          <a:noFill/>
        </p:spPr>
        <p:txBody>
          <a:bodyPr wrap="square" rtlCol="0">
            <a:spAutoFit/>
          </a:bodyPr>
          <a:lstStyle/>
          <a:p>
            <a:pPr algn="ctr"/>
            <a:r>
              <a:rPr lang="en-US" sz="4000" b="1" dirty="0">
                <a:solidFill>
                  <a:schemeClr val="bg1"/>
                </a:solidFill>
                <a:latin typeface="Adobe Heiti Std R" panose="020B0400000000000000" pitchFamily="34" charset="-128"/>
                <a:ea typeface="Adobe Heiti Std R" panose="020B0400000000000000" pitchFamily="34" charset="-128"/>
              </a:rPr>
              <a:t>Leverage</a:t>
            </a:r>
          </a:p>
        </p:txBody>
      </p:sp>
      <p:pic>
        <p:nvPicPr>
          <p:cNvPr id="54" name="Picture 6" descr="Related image">
            <a:extLst>
              <a:ext uri="{FF2B5EF4-FFF2-40B4-BE49-F238E27FC236}">
                <a16:creationId xmlns:a16="http://schemas.microsoft.com/office/drawing/2014/main" id="{EAF9A62A-0BDF-4885-8FBD-1E34EAEEAB17}"/>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606890" y="1754535"/>
            <a:ext cx="2665062" cy="158096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Image result for usda logo">
            <a:extLst>
              <a:ext uri="{FF2B5EF4-FFF2-40B4-BE49-F238E27FC236}">
                <a16:creationId xmlns:a16="http://schemas.microsoft.com/office/drawing/2014/main" id="{88C97B9D-95F4-42A8-B708-DCF8F3EFF19D}"/>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27492" y="5152709"/>
            <a:ext cx="1628775" cy="1628775"/>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descr="A close up of text on a white background&#10;&#10;Description automatically generated">
            <a:extLst>
              <a:ext uri="{FF2B5EF4-FFF2-40B4-BE49-F238E27FC236}">
                <a16:creationId xmlns:a16="http://schemas.microsoft.com/office/drawing/2014/main" id="{01EDB85D-E2ED-48C7-8D8C-BA6DD9AFD4BF}"/>
              </a:ext>
            </a:extLst>
          </p:cNvPr>
          <p:cNvPicPr>
            <a:picLocks noChangeAspect="1"/>
          </p:cNvPicPr>
          <p:nvPr/>
        </p:nvPicPr>
        <p:blipFill rotWithShape="1">
          <a:blip r:embed="rId14">
            <a:extLst>
              <a:ext uri="{28A0092B-C50C-407E-A947-70E740481C1C}">
                <a14:useLocalDpi xmlns:a14="http://schemas.microsoft.com/office/drawing/2010/main" val="0"/>
              </a:ext>
            </a:extLst>
          </a:blip>
          <a:srcRect l="9872" t="41403" r="51239"/>
          <a:stretch/>
        </p:blipFill>
        <p:spPr>
          <a:xfrm>
            <a:off x="8696158" y="1820945"/>
            <a:ext cx="2902191" cy="2896409"/>
          </a:xfrm>
          <a:prstGeom prst="roundRect">
            <a:avLst>
              <a:gd name="adj" fmla="val 2181"/>
            </a:avLst>
          </a:prstGeom>
          <a:solidFill>
            <a:srgbClr val="FFFFFF">
              <a:shade val="85000"/>
            </a:srgbClr>
          </a:solidFill>
          <a:ln>
            <a:noFill/>
          </a:ln>
          <a:effectLst/>
        </p:spPr>
      </p:pic>
      <p:pic>
        <p:nvPicPr>
          <p:cNvPr id="1024" name="Picture 1023" descr="A field of grass&#10;&#10;Description automatically generated">
            <a:extLst>
              <a:ext uri="{FF2B5EF4-FFF2-40B4-BE49-F238E27FC236}">
                <a16:creationId xmlns:a16="http://schemas.microsoft.com/office/drawing/2014/main" id="{50E648DC-0492-44D1-BE9D-9AF750FB4B7B}"/>
              </a:ext>
            </a:extLst>
          </p:cNvPr>
          <p:cNvPicPr>
            <a:picLocks noChangeAspect="1"/>
          </p:cNvPicPr>
          <p:nvPr/>
        </p:nvPicPr>
        <p:blipFill rotWithShape="1">
          <a:blip r:embed="rId15">
            <a:extLst>
              <a:ext uri="{28A0092B-C50C-407E-A947-70E740481C1C}">
                <a14:useLocalDpi xmlns:a14="http://schemas.microsoft.com/office/drawing/2010/main" val="0"/>
              </a:ext>
            </a:extLst>
          </a:blip>
          <a:srcRect b="11887"/>
          <a:stretch/>
        </p:blipFill>
        <p:spPr>
          <a:xfrm>
            <a:off x="8691503" y="4845945"/>
            <a:ext cx="2904636" cy="1919534"/>
          </a:xfrm>
          <a:prstGeom prst="roundRect">
            <a:avLst>
              <a:gd name="adj" fmla="val 3384"/>
            </a:avLst>
          </a:prstGeom>
          <a:solidFill>
            <a:srgbClr val="FFFFFF">
              <a:shade val="85000"/>
            </a:srgbClr>
          </a:solidFill>
          <a:ln>
            <a:noFill/>
          </a:ln>
          <a:effectLst/>
        </p:spPr>
      </p:pic>
    </p:spTree>
    <p:extLst>
      <p:ext uri="{BB962C8B-B14F-4D97-AF65-F5344CB8AC3E}">
        <p14:creationId xmlns:p14="http://schemas.microsoft.com/office/powerpoint/2010/main" val="3239956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picture containing grass, outdoor, sky, tree&#10;&#10;Description automatically generated">
            <a:extLst>
              <a:ext uri="{FF2B5EF4-FFF2-40B4-BE49-F238E27FC236}">
                <a16:creationId xmlns:a16="http://schemas.microsoft.com/office/drawing/2014/main" id="{B0DF2627-6BE9-4946-8BBC-501B4ABF9808}"/>
              </a:ext>
            </a:extLst>
          </p:cNvPr>
          <p:cNvPicPr>
            <a:picLocks noChangeAspect="1"/>
          </p:cNvPicPr>
          <p:nvPr/>
        </p:nvPicPr>
        <p:blipFill rotWithShape="1">
          <a:blip r:embed="rId3">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17" name="Isosceles Triangle 16">
            <a:extLst>
              <a:ext uri="{FF2B5EF4-FFF2-40B4-BE49-F238E27FC236}">
                <a16:creationId xmlns:a16="http://schemas.microsoft.com/office/drawing/2014/main" id="{2982D7D2-C08E-4E8D-8511-465D4B29FDE1}"/>
              </a:ext>
            </a:extLst>
          </p:cNvPr>
          <p:cNvSpPr/>
          <p:nvPr/>
        </p:nvSpPr>
        <p:spPr>
          <a:xfrm>
            <a:off x="9201150" y="4786312"/>
            <a:ext cx="2990850" cy="2071687"/>
          </a:xfrm>
          <a:prstGeom prst="triangle">
            <a:avLst>
              <a:gd name="adj" fmla="val 100000"/>
            </a:avLst>
          </a:prstGeom>
          <a:solidFill>
            <a:srgbClr val="000000">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5717A3A-4695-4DBB-B9C8-6A2E3420F379}"/>
              </a:ext>
            </a:extLst>
          </p:cNvPr>
          <p:cNvSpPr txBox="1"/>
          <p:nvPr/>
        </p:nvSpPr>
        <p:spPr>
          <a:xfrm>
            <a:off x="9793587" y="5842337"/>
            <a:ext cx="2398413" cy="1015663"/>
          </a:xfrm>
          <a:prstGeom prst="rect">
            <a:avLst/>
          </a:prstGeom>
          <a:noFill/>
        </p:spPr>
        <p:txBody>
          <a:bodyPr wrap="none" rtlCol="0">
            <a:spAutoFit/>
          </a:bodyPr>
          <a:lstStyle/>
          <a:p>
            <a:pPr algn="r"/>
            <a:r>
              <a:rPr lang="en-US" sz="2000" b="1" dirty="0">
                <a:solidFill>
                  <a:srgbClr val="6BC92A"/>
                </a:solidFill>
                <a:latin typeface="Adobe Heiti Std R" panose="020B0400000000000000" pitchFamily="34" charset="-128"/>
                <a:ea typeface="Adobe Heiti Std R" panose="020B0400000000000000" pitchFamily="34" charset="-128"/>
              </a:rPr>
              <a:t>Adam Stager</a:t>
            </a:r>
          </a:p>
          <a:p>
            <a:pPr algn="r"/>
            <a:r>
              <a:rPr lang="en-US" sz="2000" b="1" dirty="0">
                <a:solidFill>
                  <a:srgbClr val="6BC92A"/>
                </a:solidFill>
                <a:latin typeface="Adobe Heiti Std R" panose="020B0400000000000000" pitchFamily="34" charset="-128"/>
                <a:ea typeface="Adobe Heiti Std R" panose="020B0400000000000000" pitchFamily="34" charset="-128"/>
              </a:rPr>
              <a:t>Founder/CEO</a:t>
            </a:r>
          </a:p>
          <a:p>
            <a:pPr algn="r"/>
            <a:r>
              <a:rPr lang="en-US" sz="2000" b="1" dirty="0">
                <a:solidFill>
                  <a:srgbClr val="6BC92A"/>
                </a:solidFill>
                <a:latin typeface="Adobe Heiti Std R" panose="020B0400000000000000" pitchFamily="34" charset="-128"/>
                <a:ea typeface="Adobe Heiti Std R" panose="020B0400000000000000" pitchFamily="34" charset="-128"/>
              </a:rPr>
              <a:t>astager@udel.edu</a:t>
            </a:r>
          </a:p>
        </p:txBody>
      </p:sp>
      <p:sp>
        <p:nvSpPr>
          <p:cNvPr id="18" name="Isosceles Triangle 17">
            <a:extLst>
              <a:ext uri="{FF2B5EF4-FFF2-40B4-BE49-F238E27FC236}">
                <a16:creationId xmlns:a16="http://schemas.microsoft.com/office/drawing/2014/main" id="{4B973571-731A-4161-9A6A-66896CD5C94C}"/>
              </a:ext>
            </a:extLst>
          </p:cNvPr>
          <p:cNvSpPr/>
          <p:nvPr/>
        </p:nvSpPr>
        <p:spPr>
          <a:xfrm rot="10800000">
            <a:off x="-2" y="-1"/>
            <a:ext cx="9929813" cy="6858000"/>
          </a:xfrm>
          <a:prstGeom prst="triangle">
            <a:avLst>
              <a:gd name="adj" fmla="val 100000"/>
            </a:avLst>
          </a:prstGeom>
          <a:solidFill>
            <a:srgbClr val="000000">
              <a:alpha val="6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icture containing traffic light&#10;&#10;Description automatically generated">
            <a:extLst>
              <a:ext uri="{FF2B5EF4-FFF2-40B4-BE49-F238E27FC236}">
                <a16:creationId xmlns:a16="http://schemas.microsoft.com/office/drawing/2014/main" id="{64F590CD-AA28-4DCA-985D-BA8E2CBB7FD0}"/>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297703" y="218107"/>
            <a:ext cx="3928972" cy="1681535"/>
          </a:xfrm>
          <a:prstGeom prst="rect">
            <a:avLst/>
          </a:prstGeom>
        </p:spPr>
      </p:pic>
      <p:sp>
        <p:nvSpPr>
          <p:cNvPr id="9" name="TextBox 8">
            <a:extLst>
              <a:ext uri="{FF2B5EF4-FFF2-40B4-BE49-F238E27FC236}">
                <a16:creationId xmlns:a16="http://schemas.microsoft.com/office/drawing/2014/main" id="{C3863FC0-39BF-4D8B-B8E7-0907E88BD42D}"/>
              </a:ext>
            </a:extLst>
          </p:cNvPr>
          <p:cNvSpPr txBox="1"/>
          <p:nvPr/>
        </p:nvSpPr>
        <p:spPr>
          <a:xfrm>
            <a:off x="297703" y="1899642"/>
            <a:ext cx="6380992" cy="1200329"/>
          </a:xfrm>
          <a:prstGeom prst="rect">
            <a:avLst/>
          </a:prstGeom>
          <a:noFill/>
        </p:spPr>
        <p:txBody>
          <a:bodyPr wrap="square" rtlCol="0">
            <a:spAutoFit/>
          </a:bodyPr>
          <a:lstStyle/>
          <a:p>
            <a:r>
              <a:rPr lang="en-US" sz="3600" b="1" dirty="0">
                <a:solidFill>
                  <a:srgbClr val="6BC92A"/>
                </a:solidFill>
                <a:latin typeface="Adobe Heiti Std R" panose="020B0400000000000000" pitchFamily="34" charset="-128"/>
                <a:ea typeface="Adobe Heiti Std R" panose="020B0400000000000000" pitchFamily="34" charset="-128"/>
              </a:rPr>
              <a:t>Non-Chemical Treatment Replacing Pesticides</a:t>
            </a:r>
          </a:p>
        </p:txBody>
      </p:sp>
    </p:spTree>
    <p:extLst>
      <p:ext uri="{BB962C8B-B14F-4D97-AF65-F5344CB8AC3E}">
        <p14:creationId xmlns:p14="http://schemas.microsoft.com/office/powerpoint/2010/main" val="1107635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row of fruit on display&#10;&#10;Description automatically generated">
            <a:extLst>
              <a:ext uri="{FF2B5EF4-FFF2-40B4-BE49-F238E27FC236}">
                <a16:creationId xmlns:a16="http://schemas.microsoft.com/office/drawing/2014/main" id="{D2CBB188-6890-451A-BDAD-0E064C16DF4A}"/>
              </a:ext>
            </a:extLst>
          </p:cNvPr>
          <p:cNvPicPr>
            <a:picLocks noChangeAspect="1"/>
          </p:cNvPicPr>
          <p:nvPr/>
        </p:nvPicPr>
        <p:blipFill rotWithShape="1">
          <a:blip r:embed="rId3">
            <a:extLst>
              <a:ext uri="{28A0092B-C50C-407E-A947-70E740481C1C}">
                <a14:useLocalDpi xmlns:a14="http://schemas.microsoft.com/office/drawing/2010/main" val="0"/>
              </a:ext>
            </a:extLst>
          </a:blip>
          <a:srcRect t="10112"/>
          <a:stretch/>
        </p:blipFill>
        <p:spPr>
          <a:xfrm>
            <a:off x="0" y="0"/>
            <a:ext cx="12192000" cy="6858000"/>
          </a:xfrm>
          <a:prstGeom prst="rect">
            <a:avLst/>
          </a:prstGeom>
        </p:spPr>
      </p:pic>
    </p:spTree>
    <p:extLst>
      <p:ext uri="{BB962C8B-B14F-4D97-AF65-F5344CB8AC3E}">
        <p14:creationId xmlns:p14="http://schemas.microsoft.com/office/powerpoint/2010/main" val="22021218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row of fruit on display&#10;&#10;Description automatically generated">
            <a:extLst>
              <a:ext uri="{FF2B5EF4-FFF2-40B4-BE49-F238E27FC236}">
                <a16:creationId xmlns:a16="http://schemas.microsoft.com/office/drawing/2014/main" id="{D2CBB188-6890-451A-BDAD-0E064C16DF4A}"/>
              </a:ext>
            </a:extLst>
          </p:cNvPr>
          <p:cNvPicPr>
            <a:picLocks noChangeAspect="1"/>
          </p:cNvPicPr>
          <p:nvPr/>
        </p:nvPicPr>
        <p:blipFill rotWithShape="1">
          <a:blip r:embed="rId3">
            <a:extLst>
              <a:ext uri="{28A0092B-C50C-407E-A947-70E740481C1C}">
                <a14:useLocalDpi xmlns:a14="http://schemas.microsoft.com/office/drawing/2010/main" val="0"/>
              </a:ext>
            </a:extLst>
          </a:blip>
          <a:srcRect t="10112"/>
          <a:stretch/>
        </p:blipFill>
        <p:spPr>
          <a:xfrm>
            <a:off x="0" y="0"/>
            <a:ext cx="12192000" cy="6858000"/>
          </a:xfrm>
          <a:prstGeom prst="rect">
            <a:avLst/>
          </a:prstGeom>
        </p:spPr>
      </p:pic>
      <p:pic>
        <p:nvPicPr>
          <p:cNvPr id="9" name="Picture 8" descr="A close up of a person with her mouth open&#10;&#10;Description automatically generated">
            <a:extLst>
              <a:ext uri="{FF2B5EF4-FFF2-40B4-BE49-F238E27FC236}">
                <a16:creationId xmlns:a16="http://schemas.microsoft.com/office/drawing/2014/main" id="{B27423F9-31F0-4D6B-8DEB-96D6805C520D}"/>
              </a:ext>
            </a:extLst>
          </p:cNvPr>
          <p:cNvPicPr>
            <a:picLocks noChangeAspect="1"/>
          </p:cNvPicPr>
          <p:nvPr/>
        </p:nvPicPr>
        <p:blipFill rotWithShape="1">
          <a:blip r:embed="rId4">
            <a:extLst>
              <a:ext uri="{28A0092B-C50C-407E-A947-70E740481C1C}">
                <a14:useLocalDpi xmlns:a14="http://schemas.microsoft.com/office/drawing/2010/main" val="0"/>
              </a:ext>
            </a:extLst>
          </a:blip>
          <a:srcRect r="14482"/>
          <a:stretch/>
        </p:blipFill>
        <p:spPr>
          <a:xfrm>
            <a:off x="4141236" y="0"/>
            <a:ext cx="3909527" cy="6858000"/>
          </a:xfrm>
          <a:prstGeom prst="rect">
            <a:avLst/>
          </a:prstGeom>
        </p:spPr>
      </p:pic>
      <p:pic>
        <p:nvPicPr>
          <p:cNvPr id="15" name="Picture 14" descr="A cake with fruit on a plate&#10;&#10;Description automatically generated">
            <a:extLst>
              <a:ext uri="{FF2B5EF4-FFF2-40B4-BE49-F238E27FC236}">
                <a16:creationId xmlns:a16="http://schemas.microsoft.com/office/drawing/2014/main" id="{42E966BF-B09B-4B95-B269-23A3A7A56F63}"/>
              </a:ext>
            </a:extLst>
          </p:cNvPr>
          <p:cNvPicPr>
            <a:picLocks noChangeAspect="1"/>
          </p:cNvPicPr>
          <p:nvPr/>
        </p:nvPicPr>
        <p:blipFill rotWithShape="1">
          <a:blip r:embed="rId5">
            <a:extLst>
              <a:ext uri="{28A0092B-C50C-407E-A947-70E740481C1C}">
                <a14:useLocalDpi xmlns:a14="http://schemas.microsoft.com/office/drawing/2010/main" val="0"/>
              </a:ext>
            </a:extLst>
          </a:blip>
          <a:srcRect r="8581"/>
          <a:stretch/>
        </p:blipFill>
        <p:spPr>
          <a:xfrm>
            <a:off x="0" y="0"/>
            <a:ext cx="4179686" cy="6858000"/>
          </a:xfrm>
          <a:prstGeom prst="rect">
            <a:avLst/>
          </a:prstGeom>
        </p:spPr>
      </p:pic>
      <p:pic>
        <p:nvPicPr>
          <p:cNvPr id="17" name="Picture 16" descr="A piece of cake on a plate&#10;&#10;Description automatically generated">
            <a:extLst>
              <a:ext uri="{FF2B5EF4-FFF2-40B4-BE49-F238E27FC236}">
                <a16:creationId xmlns:a16="http://schemas.microsoft.com/office/drawing/2014/main" id="{5D041722-8DBC-4063-BFAF-8F92EA6989CA}"/>
              </a:ext>
            </a:extLst>
          </p:cNvPr>
          <p:cNvPicPr>
            <a:picLocks noChangeAspect="1"/>
          </p:cNvPicPr>
          <p:nvPr/>
        </p:nvPicPr>
        <p:blipFill rotWithShape="1">
          <a:blip r:embed="rId6">
            <a:extLst>
              <a:ext uri="{28A0092B-C50C-407E-A947-70E740481C1C}">
                <a14:useLocalDpi xmlns:a14="http://schemas.microsoft.com/office/drawing/2010/main" val="0"/>
              </a:ext>
            </a:extLst>
          </a:blip>
          <a:srcRect r="7857"/>
          <a:stretch/>
        </p:blipFill>
        <p:spPr>
          <a:xfrm>
            <a:off x="7968399" y="0"/>
            <a:ext cx="4223601" cy="6858000"/>
          </a:xfrm>
          <a:prstGeom prst="rect">
            <a:avLst/>
          </a:prstGeom>
        </p:spPr>
      </p:pic>
      <p:pic>
        <p:nvPicPr>
          <p:cNvPr id="5" name="Picture 4" descr="A piece of cake on a plate&#10;&#10;Description automatically generated">
            <a:extLst>
              <a:ext uri="{FF2B5EF4-FFF2-40B4-BE49-F238E27FC236}">
                <a16:creationId xmlns:a16="http://schemas.microsoft.com/office/drawing/2014/main" id="{E4C3E6A3-C7CE-4E71-8AA3-E2D492AAC2D0}"/>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l="9570" r="45859"/>
          <a:stretch/>
        </p:blipFill>
        <p:spPr>
          <a:xfrm flipH="1">
            <a:off x="7968398" y="0"/>
            <a:ext cx="4223601" cy="6858000"/>
          </a:xfrm>
          <a:prstGeom prst="rect">
            <a:avLst/>
          </a:prstGeom>
        </p:spPr>
      </p:pic>
    </p:spTree>
    <p:extLst>
      <p:ext uri="{BB962C8B-B14F-4D97-AF65-F5344CB8AC3E}">
        <p14:creationId xmlns:p14="http://schemas.microsoft.com/office/powerpoint/2010/main" val="28539788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row of fruit on display&#10;&#10;Description automatically generated">
            <a:extLst>
              <a:ext uri="{FF2B5EF4-FFF2-40B4-BE49-F238E27FC236}">
                <a16:creationId xmlns:a16="http://schemas.microsoft.com/office/drawing/2014/main" id="{D2CBB188-6890-451A-BDAD-0E064C16DF4A}"/>
              </a:ext>
            </a:extLst>
          </p:cNvPr>
          <p:cNvPicPr>
            <a:picLocks noChangeAspect="1"/>
          </p:cNvPicPr>
          <p:nvPr/>
        </p:nvPicPr>
        <p:blipFill rotWithShape="1">
          <a:blip r:embed="rId3">
            <a:extLst>
              <a:ext uri="{28A0092B-C50C-407E-A947-70E740481C1C}">
                <a14:useLocalDpi xmlns:a14="http://schemas.microsoft.com/office/drawing/2010/main" val="0"/>
              </a:ext>
            </a:extLst>
          </a:blip>
          <a:srcRect t="10112"/>
          <a:stretch/>
        </p:blipFill>
        <p:spPr>
          <a:xfrm>
            <a:off x="0" y="0"/>
            <a:ext cx="12192000" cy="6858000"/>
          </a:xfrm>
          <a:prstGeom prst="rect">
            <a:avLst/>
          </a:prstGeom>
        </p:spPr>
      </p:pic>
      <p:pic>
        <p:nvPicPr>
          <p:cNvPr id="7" name="Picture 6" descr="A close up of a sign&#10;&#10;Description automatically generated">
            <a:extLst>
              <a:ext uri="{FF2B5EF4-FFF2-40B4-BE49-F238E27FC236}">
                <a16:creationId xmlns:a16="http://schemas.microsoft.com/office/drawing/2014/main" id="{49429A57-43AB-4313-A757-0FEE108081E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30" b="97276" l="9990" r="89960">
                        <a14:foregroundMark x1="89066" y1="40685" x2="89811" y2="11248"/>
                        <a14:foregroundMark x1="68887" y1="90773" x2="69284" y2="97276"/>
                        <a14:foregroundMark x1="69682" y1="55624" x2="69036" y2="49649"/>
                      </a14:backgroundRemoval>
                    </a14:imgEffect>
                  </a14:imgLayer>
                </a14:imgProps>
              </a:ext>
              <a:ext uri="{28A0092B-C50C-407E-A947-70E740481C1C}">
                <a14:useLocalDpi xmlns:a14="http://schemas.microsoft.com/office/drawing/2010/main" val="0"/>
              </a:ext>
            </a:extLst>
          </a:blip>
          <a:srcRect l="51750" r="7682" b="6117"/>
          <a:stretch/>
        </p:blipFill>
        <p:spPr>
          <a:xfrm rot="20987553">
            <a:off x="8834387" y="3519239"/>
            <a:ext cx="2567241" cy="3360355"/>
          </a:xfrm>
          <a:prstGeom prst="rect">
            <a:avLst/>
          </a:prstGeom>
          <a:effectLst>
            <a:softEdge rad="0"/>
          </a:effectLst>
        </p:spPr>
      </p:pic>
      <p:pic>
        <p:nvPicPr>
          <p:cNvPr id="10" name="Picture 9" descr="A close up of a sign&#10;&#10;Description automatically generated">
            <a:extLst>
              <a:ext uri="{FF2B5EF4-FFF2-40B4-BE49-F238E27FC236}">
                <a16:creationId xmlns:a16="http://schemas.microsoft.com/office/drawing/2014/main" id="{5FF2A2E2-8CF7-4CA6-946F-704523949CA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930" b="97276" l="9990" r="89960">
                        <a14:foregroundMark x1="89066" y1="40685" x2="89811" y2="11248"/>
                        <a14:foregroundMark x1="68887" y1="90773" x2="69284" y2="97276"/>
                        <a14:foregroundMark x1="69682" y1="55624" x2="69036" y2="49649"/>
                      </a14:backgroundRemoval>
                    </a14:imgEffect>
                  </a14:imgLayer>
                </a14:imgProps>
              </a:ext>
              <a:ext uri="{28A0092B-C50C-407E-A947-70E740481C1C}">
                <a14:useLocalDpi xmlns:a14="http://schemas.microsoft.com/office/drawing/2010/main" val="0"/>
              </a:ext>
            </a:extLst>
          </a:blip>
          <a:srcRect l="51750" r="7682"/>
          <a:stretch/>
        </p:blipFill>
        <p:spPr>
          <a:xfrm rot="21189930">
            <a:off x="2004019" y="2286269"/>
            <a:ext cx="2518853" cy="3511863"/>
          </a:xfrm>
          <a:prstGeom prst="rect">
            <a:avLst/>
          </a:prstGeom>
          <a:effectLst>
            <a:softEdge rad="0"/>
          </a:effectLst>
        </p:spPr>
      </p:pic>
      <p:pic>
        <p:nvPicPr>
          <p:cNvPr id="11" name="Picture 10" descr="A close up of a sign&#10;&#10;Description automatically generated">
            <a:extLst>
              <a:ext uri="{FF2B5EF4-FFF2-40B4-BE49-F238E27FC236}">
                <a16:creationId xmlns:a16="http://schemas.microsoft.com/office/drawing/2014/main" id="{7B63C83A-420C-4F73-8AD5-4B1A8EB19639}"/>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9930" b="97276" l="9990" r="89960">
                        <a14:foregroundMark x1="89066" y1="40685" x2="89811" y2="11248"/>
                        <a14:foregroundMark x1="68887" y1="90773" x2="69284" y2="97276"/>
                        <a14:foregroundMark x1="69682" y1="55624" x2="69036" y2="49649"/>
                      </a14:backgroundRemoval>
                    </a14:imgEffect>
                    <a14:imgEffect>
                      <a14:artisticBlur/>
                    </a14:imgEffect>
                  </a14:imgLayer>
                </a14:imgProps>
              </a:ext>
              <a:ext uri="{28A0092B-C50C-407E-A947-70E740481C1C}">
                <a14:useLocalDpi xmlns:a14="http://schemas.microsoft.com/office/drawing/2010/main" val="0"/>
              </a:ext>
            </a:extLst>
          </a:blip>
          <a:srcRect l="51750" r="7682"/>
          <a:stretch/>
        </p:blipFill>
        <p:spPr>
          <a:xfrm rot="21189930">
            <a:off x="8135780" y="-39124"/>
            <a:ext cx="1976555" cy="2755774"/>
          </a:xfrm>
          <a:prstGeom prst="rect">
            <a:avLst/>
          </a:prstGeom>
          <a:effectLst>
            <a:softEdge rad="0"/>
          </a:effectLst>
        </p:spPr>
      </p:pic>
      <p:pic>
        <p:nvPicPr>
          <p:cNvPr id="12" name="Picture 11" descr="A close up of a sign&#10;&#10;Description automatically generated">
            <a:extLst>
              <a:ext uri="{FF2B5EF4-FFF2-40B4-BE49-F238E27FC236}">
                <a16:creationId xmlns:a16="http://schemas.microsoft.com/office/drawing/2014/main" id="{8A254565-7260-4F76-BB75-9A4F4E67AE00}"/>
              </a:ext>
            </a:extLst>
          </p:cNvPr>
          <p:cNvPicPr>
            <a:picLocks noChangeAspect="1"/>
          </p:cNvPicPr>
          <p:nvPr/>
        </p:nvPicPr>
        <p:blipFill rotWithShape="1">
          <a:blip r:embed="rId7">
            <a:extLst>
              <a:ext uri="{BEBA8EAE-BF5A-486C-A8C5-ECC9F3942E4B}">
                <a14:imgProps xmlns:a14="http://schemas.microsoft.com/office/drawing/2010/main">
                  <a14:imgLayer r:embed="rId5">
                    <a14:imgEffect>
                      <a14:backgroundRemoval t="9930" b="97276" l="9990" r="89960">
                        <a14:foregroundMark x1="89066" y1="40685" x2="89811" y2="11248"/>
                        <a14:foregroundMark x1="68887" y1="90773" x2="69284" y2="97276"/>
                        <a14:foregroundMark x1="69682" y1="55624" x2="69036" y2="49649"/>
                      </a14:backgroundRemoval>
                    </a14:imgEffect>
                    <a14:imgEffect>
                      <a14:artisticBlur radius="4"/>
                    </a14:imgEffect>
                  </a14:imgLayer>
                </a14:imgProps>
              </a:ext>
              <a:ext uri="{28A0092B-C50C-407E-A947-70E740481C1C}">
                <a14:useLocalDpi xmlns:a14="http://schemas.microsoft.com/office/drawing/2010/main" val="0"/>
              </a:ext>
            </a:extLst>
          </a:blip>
          <a:srcRect l="51750" r="7682"/>
          <a:stretch/>
        </p:blipFill>
        <p:spPr>
          <a:xfrm rot="21189930">
            <a:off x="-269725" y="-366006"/>
            <a:ext cx="2453027" cy="3420086"/>
          </a:xfrm>
          <a:prstGeom prst="rect">
            <a:avLst/>
          </a:prstGeom>
          <a:effectLst>
            <a:softEdge rad="0"/>
          </a:effectLst>
        </p:spPr>
      </p:pic>
      <p:pic>
        <p:nvPicPr>
          <p:cNvPr id="13" name="Picture 12" descr="A close up of a sign&#10;&#10;Description automatically generated">
            <a:extLst>
              <a:ext uri="{FF2B5EF4-FFF2-40B4-BE49-F238E27FC236}">
                <a16:creationId xmlns:a16="http://schemas.microsoft.com/office/drawing/2014/main" id="{C74AF283-7A27-4B10-A1BC-BD572A9C73DB}"/>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9930" b="97276" l="9990" r="89960">
                        <a14:foregroundMark x1="89066" y1="40685" x2="89811" y2="11248"/>
                        <a14:foregroundMark x1="68887" y1="90773" x2="69284" y2="97276"/>
                        <a14:foregroundMark x1="69682" y1="55624" x2="69036" y2="49649"/>
                      </a14:backgroundRemoval>
                    </a14:imgEffect>
                    <a14:imgEffect>
                      <a14:artisticBlur radius="14"/>
                    </a14:imgEffect>
                  </a14:imgLayer>
                </a14:imgProps>
              </a:ext>
              <a:ext uri="{28A0092B-C50C-407E-A947-70E740481C1C}">
                <a14:useLocalDpi xmlns:a14="http://schemas.microsoft.com/office/drawing/2010/main" val="0"/>
              </a:ext>
            </a:extLst>
          </a:blip>
          <a:srcRect l="51750" t="57845" r="7682"/>
          <a:stretch/>
        </p:blipFill>
        <p:spPr>
          <a:xfrm rot="21189930">
            <a:off x="5297167" y="-149743"/>
            <a:ext cx="1976555" cy="1161699"/>
          </a:xfrm>
          <a:prstGeom prst="rect">
            <a:avLst/>
          </a:prstGeom>
          <a:effectLst>
            <a:softEdge rad="0"/>
          </a:effectLst>
        </p:spPr>
      </p:pic>
      <p:pic>
        <p:nvPicPr>
          <p:cNvPr id="14" name="Picture 13" descr="A close up of a sign&#10;&#10;Description automatically generated">
            <a:extLst>
              <a:ext uri="{FF2B5EF4-FFF2-40B4-BE49-F238E27FC236}">
                <a16:creationId xmlns:a16="http://schemas.microsoft.com/office/drawing/2014/main" id="{DD7A0747-40B6-4341-8048-056E1A8F68D3}"/>
              </a:ext>
            </a:extLst>
          </p:cNvPr>
          <p:cNvPicPr>
            <a:picLocks noChangeAspect="1"/>
          </p:cNvPicPr>
          <p:nvPr/>
        </p:nvPicPr>
        <p:blipFill rotWithShape="1">
          <a:blip r:embed="rId8">
            <a:extLst>
              <a:ext uri="{BEBA8EAE-BF5A-486C-A8C5-ECC9F3942E4B}">
                <a14:imgProps xmlns:a14="http://schemas.microsoft.com/office/drawing/2010/main">
                  <a14:imgLayer r:embed="rId5">
                    <a14:imgEffect>
                      <a14:backgroundRemoval t="9930" b="97276" l="9990" r="89960">
                        <a14:foregroundMark x1="89066" y1="40685" x2="89811" y2="11248"/>
                        <a14:foregroundMark x1="68887" y1="90773" x2="69284" y2="97276"/>
                        <a14:foregroundMark x1="69682" y1="55624" x2="69036" y2="49649"/>
                      </a14:backgroundRemoval>
                    </a14:imgEffect>
                    <a14:imgEffect>
                      <a14:artisticBlur radius="14"/>
                    </a14:imgEffect>
                  </a14:imgLayer>
                </a14:imgProps>
              </a:ext>
              <a:ext uri="{28A0092B-C50C-407E-A947-70E740481C1C}">
                <a14:useLocalDpi xmlns:a14="http://schemas.microsoft.com/office/drawing/2010/main" val="0"/>
              </a:ext>
            </a:extLst>
          </a:blip>
          <a:srcRect l="51750" r="36479"/>
          <a:stretch/>
        </p:blipFill>
        <p:spPr>
          <a:xfrm rot="21189930">
            <a:off x="11851716" y="2134597"/>
            <a:ext cx="573501" cy="2755774"/>
          </a:xfrm>
          <a:prstGeom prst="rect">
            <a:avLst/>
          </a:prstGeom>
          <a:effectLst>
            <a:softEdge rad="0"/>
          </a:effectLst>
        </p:spPr>
      </p:pic>
      <p:sp>
        <p:nvSpPr>
          <p:cNvPr id="9" name="Rectangle: Rounded Corners 8">
            <a:extLst>
              <a:ext uri="{FF2B5EF4-FFF2-40B4-BE49-F238E27FC236}">
                <a16:creationId xmlns:a16="http://schemas.microsoft.com/office/drawing/2014/main" id="{D6603464-1CEA-4FDD-8B7B-CC33427DADF5}"/>
              </a:ext>
            </a:extLst>
          </p:cNvPr>
          <p:cNvSpPr/>
          <p:nvPr/>
        </p:nvSpPr>
        <p:spPr>
          <a:xfrm>
            <a:off x="0" y="2572489"/>
            <a:ext cx="12192000" cy="1109289"/>
          </a:xfrm>
          <a:prstGeom prst="roundRect">
            <a:avLst>
              <a:gd name="adj" fmla="val 6900"/>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0DAF650D-7028-4552-A7D6-7352DA10E9F4}"/>
              </a:ext>
            </a:extLst>
          </p:cNvPr>
          <p:cNvSpPr txBox="1"/>
          <p:nvPr/>
        </p:nvSpPr>
        <p:spPr>
          <a:xfrm>
            <a:off x="512939" y="2665468"/>
            <a:ext cx="11224547" cy="923330"/>
          </a:xfrm>
          <a:prstGeom prst="rect">
            <a:avLst/>
          </a:prstGeom>
          <a:noFill/>
        </p:spPr>
        <p:txBody>
          <a:bodyPr wrap="none" rtlCol="0">
            <a:spAutoFit/>
          </a:bodyPr>
          <a:lstStyle/>
          <a:p>
            <a:pPr algn="ctr"/>
            <a:r>
              <a:rPr lang="en-US" sz="5400" b="1" dirty="0">
                <a:solidFill>
                  <a:schemeClr val="bg1"/>
                </a:solidFill>
                <a:latin typeface="Adobe Heiti Std R" panose="020B0400000000000000" pitchFamily="34" charset="-128"/>
                <a:ea typeface="Adobe Heiti Std R" panose="020B0400000000000000" pitchFamily="34" charset="-128"/>
              </a:rPr>
              <a:t>22 Pesticide Residues on Average</a:t>
            </a:r>
          </a:p>
        </p:txBody>
      </p:sp>
    </p:spTree>
    <p:extLst>
      <p:ext uri="{BB962C8B-B14F-4D97-AF65-F5344CB8AC3E}">
        <p14:creationId xmlns:p14="http://schemas.microsoft.com/office/powerpoint/2010/main" val="17151639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grass, man&#10;&#10;Description automatically generated">
            <a:extLst>
              <a:ext uri="{FF2B5EF4-FFF2-40B4-BE49-F238E27FC236}">
                <a16:creationId xmlns:a16="http://schemas.microsoft.com/office/drawing/2014/main" id="{BD093C12-99CF-44C6-8418-2B8E599B34CF}"/>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20" y="10"/>
            <a:ext cx="12191980" cy="6857990"/>
          </a:xfrm>
          <a:prstGeom prst="rect">
            <a:avLst/>
          </a:prstGeom>
        </p:spPr>
      </p:pic>
    </p:spTree>
    <p:extLst>
      <p:ext uri="{BB962C8B-B14F-4D97-AF65-F5344CB8AC3E}">
        <p14:creationId xmlns:p14="http://schemas.microsoft.com/office/powerpoint/2010/main" val="549332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grass, man&#10;&#10;Description automatically generated">
            <a:extLst>
              <a:ext uri="{FF2B5EF4-FFF2-40B4-BE49-F238E27FC236}">
                <a16:creationId xmlns:a16="http://schemas.microsoft.com/office/drawing/2014/main" id="{BD093C12-99CF-44C6-8418-2B8E599B34CF}"/>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20" y="10"/>
            <a:ext cx="12191980" cy="6857990"/>
          </a:xfrm>
          <a:prstGeom prst="rect">
            <a:avLst/>
          </a:prstGeom>
        </p:spPr>
      </p:pic>
      <p:sp>
        <p:nvSpPr>
          <p:cNvPr id="10" name="Rectangle: Rounded Corners 9">
            <a:extLst>
              <a:ext uri="{FF2B5EF4-FFF2-40B4-BE49-F238E27FC236}">
                <a16:creationId xmlns:a16="http://schemas.microsoft.com/office/drawing/2014/main" id="{82BCA800-C7D1-48EC-BF97-8B5997EBDC81}"/>
              </a:ext>
            </a:extLst>
          </p:cNvPr>
          <p:cNvSpPr/>
          <p:nvPr/>
        </p:nvSpPr>
        <p:spPr>
          <a:xfrm>
            <a:off x="0" y="3040670"/>
            <a:ext cx="12192000" cy="877297"/>
          </a:xfrm>
          <a:prstGeom prst="roundRect">
            <a:avLst>
              <a:gd name="adj" fmla="val 6900"/>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6098C7E5-675A-421C-BCC4-A67A6157B0E9}"/>
              </a:ext>
            </a:extLst>
          </p:cNvPr>
          <p:cNvSpPr txBox="1"/>
          <p:nvPr/>
        </p:nvSpPr>
        <p:spPr>
          <a:xfrm>
            <a:off x="2737471" y="3063819"/>
            <a:ext cx="6345007" cy="830997"/>
          </a:xfrm>
          <a:prstGeom prst="rect">
            <a:avLst/>
          </a:prstGeom>
          <a:noFill/>
        </p:spPr>
        <p:txBody>
          <a:bodyPr wrap="none" rtlCol="0">
            <a:spAutoFit/>
          </a:bodyPr>
          <a:lstStyle/>
          <a:p>
            <a:pPr algn="ctr"/>
            <a:r>
              <a:rPr lang="en-US" sz="4800" b="1" dirty="0">
                <a:solidFill>
                  <a:schemeClr val="bg1"/>
                </a:solidFill>
                <a:latin typeface="Adobe Heiti Std R" panose="020B0400000000000000" pitchFamily="34" charset="-128"/>
                <a:ea typeface="Adobe Heiti Std R" panose="020B0400000000000000" pitchFamily="34" charset="-128"/>
              </a:rPr>
              <a:t>$2,500/Year per Acre</a:t>
            </a:r>
          </a:p>
        </p:txBody>
      </p:sp>
    </p:spTree>
    <p:extLst>
      <p:ext uri="{BB962C8B-B14F-4D97-AF65-F5344CB8AC3E}">
        <p14:creationId xmlns:p14="http://schemas.microsoft.com/office/powerpoint/2010/main" val="1782530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grass, man&#10;&#10;Description automatically generated">
            <a:extLst>
              <a:ext uri="{FF2B5EF4-FFF2-40B4-BE49-F238E27FC236}">
                <a16:creationId xmlns:a16="http://schemas.microsoft.com/office/drawing/2014/main" id="{BD093C12-99CF-44C6-8418-2B8E599B34CF}"/>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20" y="10"/>
            <a:ext cx="12191980" cy="6857990"/>
          </a:xfrm>
          <a:prstGeom prst="rect">
            <a:avLst/>
          </a:prstGeom>
        </p:spPr>
      </p:pic>
      <p:pic>
        <p:nvPicPr>
          <p:cNvPr id="6" name="Picture 2" descr="Image result for strawberry spraying">
            <a:extLst>
              <a:ext uri="{FF2B5EF4-FFF2-40B4-BE49-F238E27FC236}">
                <a16:creationId xmlns:a16="http://schemas.microsoft.com/office/drawing/2014/main" id="{E07F8F2D-A0A6-4470-B605-7C8CD9A34E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33224" y="387622"/>
            <a:ext cx="3844928" cy="253279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5" name="Picture 4" descr="Image result for pesticide spraying sign">
            <a:extLst>
              <a:ext uri="{FF2B5EF4-FFF2-40B4-BE49-F238E27FC236}">
                <a16:creationId xmlns:a16="http://schemas.microsoft.com/office/drawing/2014/main" id="{3B81E005-C749-4E93-B02E-6CF6B11CF3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4283"/>
          <a:stretch/>
        </p:blipFill>
        <p:spPr bwMode="auto">
          <a:xfrm>
            <a:off x="815006" y="387622"/>
            <a:ext cx="3844929" cy="252689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8" name="Rectangle: Rounded Corners 7">
            <a:extLst>
              <a:ext uri="{FF2B5EF4-FFF2-40B4-BE49-F238E27FC236}">
                <a16:creationId xmlns:a16="http://schemas.microsoft.com/office/drawing/2014/main" id="{50E3E445-B62D-4F21-8CE3-C787B3FC52C7}"/>
              </a:ext>
            </a:extLst>
          </p:cNvPr>
          <p:cNvSpPr/>
          <p:nvPr/>
        </p:nvSpPr>
        <p:spPr>
          <a:xfrm>
            <a:off x="0" y="3040670"/>
            <a:ext cx="12192000" cy="877297"/>
          </a:xfrm>
          <a:prstGeom prst="roundRect">
            <a:avLst>
              <a:gd name="adj" fmla="val 6900"/>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C9F9C5C-A849-4A79-ADDF-D4673223DC3E}"/>
              </a:ext>
            </a:extLst>
          </p:cNvPr>
          <p:cNvSpPr txBox="1"/>
          <p:nvPr/>
        </p:nvSpPr>
        <p:spPr>
          <a:xfrm>
            <a:off x="2737471" y="3063819"/>
            <a:ext cx="6345007" cy="830997"/>
          </a:xfrm>
          <a:prstGeom prst="rect">
            <a:avLst/>
          </a:prstGeom>
          <a:noFill/>
        </p:spPr>
        <p:txBody>
          <a:bodyPr wrap="none" rtlCol="0">
            <a:spAutoFit/>
          </a:bodyPr>
          <a:lstStyle/>
          <a:p>
            <a:pPr algn="ctr"/>
            <a:r>
              <a:rPr lang="en-US" sz="4800" b="1" dirty="0">
                <a:solidFill>
                  <a:schemeClr val="bg1"/>
                </a:solidFill>
                <a:latin typeface="Adobe Heiti Std R" panose="020B0400000000000000" pitchFamily="34" charset="-128"/>
                <a:ea typeface="Adobe Heiti Std R" panose="020B0400000000000000" pitchFamily="34" charset="-128"/>
              </a:rPr>
              <a:t>$2,500/Year per Acre</a:t>
            </a:r>
          </a:p>
        </p:txBody>
      </p:sp>
      <p:pic>
        <p:nvPicPr>
          <p:cNvPr id="12" name="Picture 11" descr="A small bird perched on a tree branch&#10;&#10;Description automatically generated">
            <a:extLst>
              <a:ext uri="{FF2B5EF4-FFF2-40B4-BE49-F238E27FC236}">
                <a16:creationId xmlns:a16="http://schemas.microsoft.com/office/drawing/2014/main" id="{3ED16486-38D7-403F-A83E-D33283A0DDEE}"/>
              </a:ext>
            </a:extLst>
          </p:cNvPr>
          <p:cNvPicPr>
            <a:picLocks noChangeAspect="1"/>
          </p:cNvPicPr>
          <p:nvPr/>
        </p:nvPicPr>
        <p:blipFill rotWithShape="1">
          <a:blip r:embed="rId6">
            <a:extLst>
              <a:ext uri="{28A0092B-C50C-407E-A947-70E740481C1C}">
                <a14:useLocalDpi xmlns:a14="http://schemas.microsoft.com/office/drawing/2010/main" val="0"/>
              </a:ext>
            </a:extLst>
          </a:blip>
          <a:srcRect l="6370" t="11453" r="16666" b="12548"/>
          <a:stretch/>
        </p:blipFill>
        <p:spPr>
          <a:xfrm>
            <a:off x="7733224" y="4121581"/>
            <a:ext cx="3844928" cy="25327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Picture 13" descr="A large green field with trees in the background&#10;&#10;Description automatically generated">
            <a:extLst>
              <a:ext uri="{FF2B5EF4-FFF2-40B4-BE49-F238E27FC236}">
                <a16:creationId xmlns:a16="http://schemas.microsoft.com/office/drawing/2014/main" id="{43529FAA-F55E-4798-A23A-8CD71072165D}"/>
              </a:ext>
            </a:extLst>
          </p:cNvPr>
          <p:cNvPicPr>
            <a:picLocks noChangeAspect="1"/>
          </p:cNvPicPr>
          <p:nvPr/>
        </p:nvPicPr>
        <p:blipFill rotWithShape="1">
          <a:blip r:embed="rId7">
            <a:extLst>
              <a:ext uri="{28A0092B-C50C-407E-A947-70E740481C1C}">
                <a14:useLocalDpi xmlns:a14="http://schemas.microsoft.com/office/drawing/2010/main" val="0"/>
              </a:ext>
            </a:extLst>
          </a:blip>
          <a:srcRect l="32465" t="41288" r="26528" b="2191"/>
          <a:stretch/>
        </p:blipFill>
        <p:spPr>
          <a:xfrm>
            <a:off x="815006" y="4121581"/>
            <a:ext cx="3844930" cy="253279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41290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13EB1E9-8478-4943-9CEA-EB0A90372EC8}"/>
              </a:ext>
            </a:extLst>
          </p:cNvPr>
          <p:cNvSpPr/>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F9BEE41-0943-469E-A232-DE6F74CCB85E}"/>
              </a:ext>
            </a:extLst>
          </p:cNvPr>
          <p:cNvSpPr txBox="1"/>
          <p:nvPr/>
        </p:nvSpPr>
        <p:spPr>
          <a:xfrm>
            <a:off x="154154" y="2957068"/>
            <a:ext cx="12090169" cy="738664"/>
          </a:xfrm>
          <a:prstGeom prst="rect">
            <a:avLst/>
          </a:prstGeom>
          <a:noFill/>
        </p:spPr>
        <p:txBody>
          <a:bodyPr wrap="none" rtlCol="0">
            <a:spAutoFit/>
          </a:bodyPr>
          <a:lstStyle/>
          <a:p>
            <a:pPr algn="ctr"/>
            <a:r>
              <a:rPr lang="en-US" sz="4200" b="1" dirty="0">
                <a:solidFill>
                  <a:srgbClr val="FFFFE5"/>
                </a:solidFill>
                <a:latin typeface="Adobe Heiti Std R" panose="020B0400000000000000" pitchFamily="34" charset="-128"/>
                <a:ea typeface="Adobe Heiti Std R" panose="020B0400000000000000" pitchFamily="34" charset="-128"/>
              </a:rPr>
              <a:t>What if there was a non-chemical alternative? </a:t>
            </a:r>
          </a:p>
        </p:txBody>
      </p:sp>
    </p:spTree>
    <p:extLst>
      <p:ext uri="{BB962C8B-B14F-4D97-AF65-F5344CB8AC3E}">
        <p14:creationId xmlns:p14="http://schemas.microsoft.com/office/powerpoint/2010/main" val="2659049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2D995E2-8691-4522-8831-EE14431FB227}"/>
              </a:ext>
            </a:extLst>
          </p:cNvPr>
          <p:cNvPicPr/>
          <p:nvPr/>
        </p:nvPicPr>
        <p:blipFill rotWithShape="1">
          <a:blip r:embed="rId3" cstate="print">
            <a:extLst>
              <a:ext uri="{28A0092B-C50C-407E-A947-70E740481C1C}">
                <a14:useLocalDpi xmlns:a14="http://schemas.microsoft.com/office/drawing/2010/main" val="0"/>
              </a:ext>
            </a:extLst>
          </a:blip>
          <a:srcRect t="1" b="2136"/>
          <a:stretch/>
        </p:blipFill>
        <p:spPr>
          <a:xfrm>
            <a:off x="444363" y="627909"/>
            <a:ext cx="7091183" cy="462699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2" descr="Image result for stamp of approval">
            <a:extLst>
              <a:ext uri="{FF2B5EF4-FFF2-40B4-BE49-F238E27FC236}">
                <a16:creationId xmlns:a16="http://schemas.microsoft.com/office/drawing/2014/main" id="{A90E37BC-81E8-4D09-A4C5-C4792F92B2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31540">
            <a:off x="573447" y="1001032"/>
            <a:ext cx="3243597" cy="183719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6D42F61-13A9-4710-958D-B17073315D9B}"/>
              </a:ext>
            </a:extLst>
          </p:cNvPr>
          <p:cNvSpPr txBox="1"/>
          <p:nvPr/>
        </p:nvSpPr>
        <p:spPr>
          <a:xfrm>
            <a:off x="8161971" y="322638"/>
            <a:ext cx="3430747" cy="923330"/>
          </a:xfrm>
          <a:prstGeom prst="rect">
            <a:avLst/>
          </a:prstGeom>
          <a:noFill/>
        </p:spPr>
        <p:txBody>
          <a:bodyPr wrap="none" rtlCol="0">
            <a:spAutoFit/>
          </a:bodyPr>
          <a:lstStyle/>
          <a:p>
            <a:r>
              <a:rPr lang="en-US" sz="5400" b="1" dirty="0" err="1">
                <a:latin typeface="Adobe Heiti Std R" panose="020B0400000000000000" pitchFamily="34" charset="-128"/>
                <a:ea typeface="Adobe Heiti Std R" panose="020B0400000000000000" pitchFamily="34" charset="-128"/>
              </a:rPr>
              <a:t>PhylloLux</a:t>
            </a:r>
            <a:endParaRPr lang="en-US" sz="5400" b="1" dirty="0">
              <a:latin typeface="Adobe Heiti Std R" panose="020B0400000000000000" pitchFamily="34" charset="-128"/>
              <a:ea typeface="Adobe Heiti Std R" panose="020B0400000000000000" pitchFamily="34" charset="-128"/>
            </a:endParaRPr>
          </a:p>
        </p:txBody>
      </p:sp>
      <p:sp>
        <p:nvSpPr>
          <p:cNvPr id="10" name="Rectangle 9">
            <a:extLst>
              <a:ext uri="{FF2B5EF4-FFF2-40B4-BE49-F238E27FC236}">
                <a16:creationId xmlns:a16="http://schemas.microsoft.com/office/drawing/2014/main" id="{E38BC8C2-71BF-456D-A30E-83CF087D48D1}"/>
              </a:ext>
            </a:extLst>
          </p:cNvPr>
          <p:cNvSpPr/>
          <p:nvPr/>
        </p:nvSpPr>
        <p:spPr>
          <a:xfrm rot="20036865">
            <a:off x="530492" y="1192879"/>
            <a:ext cx="1098378" cy="646331"/>
          </a:xfrm>
          <a:prstGeom prst="rect">
            <a:avLst/>
          </a:prstGeom>
        </p:spPr>
        <p:txBody>
          <a:bodyPr wrap="none">
            <a:spAutoFit/>
          </a:bodyPr>
          <a:lstStyle/>
          <a:p>
            <a:r>
              <a:rPr lang="en-US" sz="3600" dirty="0">
                <a:solidFill>
                  <a:srgbClr val="C00000"/>
                </a:solidFill>
                <a:latin typeface="Valken" pitchFamily="2" charset="0"/>
                <a:ea typeface="Adobe Heiti Std R" panose="020B0400000000000000" pitchFamily="34" charset="-128"/>
              </a:rPr>
              <a:t>FDA</a:t>
            </a:r>
            <a:endParaRPr lang="en-US" sz="3600" dirty="0">
              <a:latin typeface="Valken" pitchFamily="2" charset="0"/>
            </a:endParaRPr>
          </a:p>
        </p:txBody>
      </p:sp>
      <p:sp>
        <p:nvSpPr>
          <p:cNvPr id="2" name="Rectangle 1">
            <a:extLst>
              <a:ext uri="{FF2B5EF4-FFF2-40B4-BE49-F238E27FC236}">
                <a16:creationId xmlns:a16="http://schemas.microsoft.com/office/drawing/2014/main" id="{2E158279-4673-4D55-8BA4-61913B3A127B}"/>
              </a:ext>
            </a:extLst>
          </p:cNvPr>
          <p:cNvSpPr/>
          <p:nvPr/>
        </p:nvSpPr>
        <p:spPr>
          <a:xfrm>
            <a:off x="7744355" y="1245968"/>
            <a:ext cx="4265977" cy="2739211"/>
          </a:xfrm>
          <a:prstGeom prst="rect">
            <a:avLst/>
          </a:prstGeom>
        </p:spPr>
        <p:txBody>
          <a:bodyPr wrap="square">
            <a:spAutoFit/>
          </a:bodyPr>
          <a:lstStyle/>
          <a:p>
            <a:pPr algn="ctr"/>
            <a:r>
              <a:rPr lang="en-US" sz="3200" b="1" dirty="0">
                <a:solidFill>
                  <a:srgbClr val="006600"/>
                </a:solidFill>
                <a:latin typeface="Adobe Heiti Std R" panose="020B0400000000000000" pitchFamily="34" charset="-128"/>
                <a:ea typeface="Adobe Heiti Std R" panose="020B0400000000000000" pitchFamily="34" charset="-128"/>
              </a:rPr>
              <a:t>15 Seconds per Plant</a:t>
            </a:r>
          </a:p>
          <a:p>
            <a:pPr algn="ctr"/>
            <a:r>
              <a:rPr lang="en-US" sz="3200" b="1" dirty="0">
                <a:solidFill>
                  <a:srgbClr val="006600"/>
                </a:solidFill>
                <a:latin typeface="Adobe Heiti Std R" panose="020B0400000000000000" pitchFamily="34" charset="-128"/>
                <a:ea typeface="Adobe Heiti Std R" panose="020B0400000000000000" pitchFamily="34" charset="-128"/>
              </a:rPr>
              <a:t>2 Treatments / Week</a:t>
            </a:r>
          </a:p>
          <a:p>
            <a:pPr algn="ctr"/>
            <a:endParaRPr lang="en-US" sz="3200" b="1" dirty="0">
              <a:solidFill>
                <a:srgbClr val="006600"/>
              </a:solidFill>
              <a:latin typeface="Adobe Heiti Std R" panose="020B0400000000000000" pitchFamily="34" charset="-128"/>
              <a:ea typeface="Adobe Heiti Std R" panose="020B0400000000000000" pitchFamily="34" charset="-128"/>
            </a:endParaRPr>
          </a:p>
          <a:p>
            <a:pPr algn="ctr"/>
            <a:r>
              <a:rPr lang="en-US" sz="3600" b="1" i="1" dirty="0">
                <a:latin typeface="Adobe Heiti Std R" panose="020B0400000000000000" pitchFamily="34" charset="-128"/>
                <a:ea typeface="Adobe Heiti Std R" panose="020B0400000000000000" pitchFamily="34" charset="-128"/>
              </a:rPr>
              <a:t>30 Hours / Week</a:t>
            </a:r>
          </a:p>
          <a:p>
            <a:pPr algn="ctr"/>
            <a:r>
              <a:rPr lang="en-US" sz="4000" b="1" i="1" u="sng" dirty="0">
                <a:latin typeface="Adobe Heiti Std R" panose="020B0400000000000000" pitchFamily="34" charset="-128"/>
                <a:ea typeface="Adobe Heiti Std R" panose="020B0400000000000000" pitchFamily="34" charset="-128"/>
              </a:rPr>
              <a:t>At Night</a:t>
            </a:r>
          </a:p>
        </p:txBody>
      </p:sp>
    </p:spTree>
    <p:extLst>
      <p:ext uri="{BB962C8B-B14F-4D97-AF65-F5344CB8AC3E}">
        <p14:creationId xmlns:p14="http://schemas.microsoft.com/office/powerpoint/2010/main" val="31963886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7849</TotalTime>
  <Words>1094</Words>
  <Application>Microsoft Office PowerPoint</Application>
  <PresentationFormat>Widescreen</PresentationFormat>
  <Paragraphs>99</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Adobe Heiti Std R</vt:lpstr>
      <vt:lpstr>Arial</vt:lpstr>
      <vt:lpstr>Calibri</vt:lpstr>
      <vt:lpstr>Calibri Light</vt:lpstr>
      <vt:lpstr>Valken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adamstager@gmail.com</dc:creator>
  <cp:lastModifiedBy> </cp:lastModifiedBy>
  <cp:revision>85</cp:revision>
  <dcterms:created xsi:type="dcterms:W3CDTF">2019-05-13T18:33:32Z</dcterms:created>
  <dcterms:modified xsi:type="dcterms:W3CDTF">2019-06-25T15:03:13Z</dcterms:modified>
</cp:coreProperties>
</file>