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6858000" cx="12192000"/>
  <p:notesSz cx="6858000" cy="9144000"/>
  <p:embeddedFontLst>
    <p:embeddedFont>
      <p:font typeface="Arial Black"/>
      <p:regular r:id="rId1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ArialBlack-regular.fntdata"/><Relationship Id="rId10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mckinsey.com/industries/capital-projects-and-infrastructure/our-insights/beating-the-low-productivity-trap-how-to-transform-construction-operations-infographic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c33163686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c3316368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</a:rPr>
              <a:t>The construction industry alone accounts for 40% of extracted raw material use and this use is expected to double in 2060 to 167 billion tons.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1" name="Google Shape;12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244be25d8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244be25d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Furthermore, a connected problem is the C&amp;D waste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C&amp;D is often a significant component, representing 20–30 % and sometimes more than 50 % of the total municipal solid waste.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estimated that the construction industry in Canada generates about 9 million tons of C&amp;D waste annually. This amount accounts for one-third of solid waste stream of the country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 costs and social impacts and negative environmental impacts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These pictures are a serious reality check on the status of landfills in Canada.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References:</a:t>
            </a:r>
            <a:endParaRPr>
              <a:solidFill>
                <a:schemeClr val="dk1"/>
              </a:solidFill>
            </a:endParaRPr>
          </a:p>
          <a:p>
            <a:pPr indent="-228600" lvl="0" marL="387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Transforming construction operations (August 2016, McKinsey)</a:t>
            </a:r>
            <a:endParaRPr>
              <a:solidFill>
                <a:schemeClr val="dk1"/>
              </a:solidFill>
            </a:endParaRPr>
          </a:p>
          <a:p>
            <a:pPr indent="0" lvl="0" marL="15875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https://www.mckinsey.com/industries/capital-projects-and-infrastructure/our-insights/beating-the-low-productivity-trap-how-to-transform-construction-operations-infographic</a:t>
            </a:r>
            <a:endParaRPr u="sng">
              <a:solidFill>
                <a:schemeClr val="dk1"/>
              </a:solidFill>
            </a:endParaRPr>
          </a:p>
          <a:p>
            <a:pPr indent="0" lvl="0" marL="15875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2. Construction Safety and Waste Management: An Economic Analysis (Li, Rita Man Yi)</a:t>
            </a:r>
            <a:endParaRPr>
              <a:solidFill>
                <a:schemeClr val="dk1"/>
              </a:solidFill>
            </a:endParaRPr>
          </a:p>
          <a:p>
            <a:pPr indent="0" lvl="0" marL="158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3. An overview of construction and demolition waste management in Canada: a lifecycle analysis approach to sustainability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2491618bd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2491618b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200"/>
              <a:buChar char="-"/>
            </a:pPr>
            <a:r>
              <a:rPr lang="en-US" sz="1200">
                <a:solidFill>
                  <a:srgbClr val="4D4D4D"/>
                </a:solidFill>
                <a:highlight>
                  <a:srgbClr val="FFFFFF"/>
                </a:highlight>
              </a:rPr>
              <a:t>Overall, industry revenue has risen at an annualized rate of 2.6%, including forecast growth of 2.3% in 2018 which will help revenue reach $2.1 billion.</a:t>
            </a:r>
            <a:endParaRPr sz="1200">
              <a:solidFill>
                <a:srgbClr val="4D4D4D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D4D4D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200"/>
              <a:buChar char="-"/>
            </a:pPr>
            <a:r>
              <a:rPr lang="en-US" sz="1200">
                <a:solidFill>
                  <a:srgbClr val="4D4D4D"/>
                </a:solidFill>
                <a:highlight>
                  <a:srgbClr val="FFFFFF"/>
                </a:highlight>
              </a:rPr>
              <a:t>Ontario’s aggregate industry contributes almost $1.4 billion to Ontario’s economy </a:t>
            </a:r>
            <a:endParaRPr sz="1200">
              <a:solidFill>
                <a:srgbClr val="4D4D4D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200"/>
              <a:buChar char="-"/>
            </a:pPr>
            <a:r>
              <a:rPr lang="en-US" sz="1200">
                <a:solidFill>
                  <a:srgbClr val="4D4D4D"/>
                </a:solidFill>
                <a:highlight>
                  <a:srgbClr val="FFFFFF"/>
                </a:highlight>
              </a:rPr>
              <a:t>In 2018, white Portland cement is expected to generate an estimated 8.9% of total industry revenue. All other Portland cements, mostly the grey variety and typically less expensive than white Portland, are projected to generate 71.2% of revenue.</a:t>
            </a:r>
            <a:endParaRPr sz="1200">
              <a:solidFill>
                <a:srgbClr val="4D4D4D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D4D4D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200"/>
              <a:buChar char="-"/>
            </a:pPr>
            <a:r>
              <a:rPr lang="en-US" sz="1200">
                <a:solidFill>
                  <a:srgbClr val="4D4D4D"/>
                </a:solidFill>
                <a:highlight>
                  <a:srgbClr val="FFFFFF"/>
                </a:highlight>
              </a:rPr>
              <a:t>In 2018, white Portland cement is expected to generate an estimated 8.9% of total industry revenue.</a:t>
            </a:r>
            <a:endParaRPr sz="1200">
              <a:solidFill>
                <a:srgbClr val="4D4D4D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D4D4D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200"/>
              <a:buChar char="-"/>
            </a:pPr>
            <a:r>
              <a:rPr lang="en-US" sz="1200">
                <a:solidFill>
                  <a:srgbClr val="4D4D4D"/>
                </a:solidFill>
                <a:highlight>
                  <a:srgbClr val="FFFFFF"/>
                </a:highlight>
              </a:rPr>
              <a:t>The sale of cement clinkers is expected to account for 11.8% of industry revenue in 2018.</a:t>
            </a:r>
            <a:endParaRPr sz="1200">
              <a:solidFill>
                <a:srgbClr val="4D4D4D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200"/>
              <a:buChar char="-"/>
            </a:pPr>
            <a:r>
              <a:t/>
            </a:r>
            <a:endParaRPr sz="1200">
              <a:solidFill>
                <a:srgbClr val="4D4D4D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D4D4D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It is well known that mining activities result in climate related disasters, but I want to focus on GHG emissions that further contribute to climate change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GHG emissions for concrete are about 5% of global emissions and this is also because the industry is very slow to adopt new, cleaner production technologies.</a:t>
            </a:r>
            <a:endParaRPr sz="1200">
              <a:solidFill>
                <a:srgbClr val="4D4D4D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2491618bd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2491618b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Lafarge operated six cement plants and two grinding plants in Canada, with annual production capacity reaching 5.8 million tonnes.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Further, it disturbs a lot of land and has additional costs associated with reclaiming land from mining activities used for cement production.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Furthermore, they have to pay additional costs per ton for the land disturbed. These costs are adding up and ultimately cost the contractor a lot more in additional costs.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Licensing, land rehabilitation and waste disposal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c33163686_0_1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c33163686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9" name="Google Shape;19;p2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2"/>
          <p:cNvSpPr txBox="1"/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 Black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" type="subTitle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/>
        </p:txBody>
      </p:sp>
      <p:sp>
        <p:nvSpPr>
          <p:cNvPr id="23" name="Google Shape;23;p2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"/>
          <p:cNvSpPr txBox="1"/>
          <p:nvPr>
            <p:ph idx="12" type="sldNum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1"/>
          <p:cNvSpPr txBox="1"/>
          <p:nvPr>
            <p:ph idx="1" type="body"/>
          </p:nvPr>
        </p:nvSpPr>
        <p:spPr>
          <a:xfrm rot="5400000">
            <a:off x="4073652" y="-882396"/>
            <a:ext cx="4050792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91" name="Google Shape;91;p11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1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1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"/>
          <p:cNvSpPr txBox="1"/>
          <p:nvPr>
            <p:ph type="title"/>
          </p:nvPr>
        </p:nvSpPr>
        <p:spPr>
          <a:xfrm rot="5400000">
            <a:off x="7181850" y="2076450"/>
            <a:ext cx="56388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2"/>
          <p:cNvSpPr txBox="1"/>
          <p:nvPr>
            <p:ph idx="1" type="body"/>
          </p:nvPr>
        </p:nvSpPr>
        <p:spPr>
          <a:xfrm rot="5400000">
            <a:off x="2000250" y="-400050"/>
            <a:ext cx="5638800" cy="75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97" name="Google Shape;97;p12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2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4"/>
          <p:cNvSpPr txBox="1"/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 Black"/>
              <a:buNone/>
              <a:defRPr b="0"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" type="body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10" type="dt"/>
          </p:nvPr>
        </p:nvSpPr>
        <p:spPr>
          <a:xfrm>
            <a:off x="8593667" y="6272784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1" type="ftr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8" name="Google Shape;38;p4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39" name="Google Shape;39;p4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" name="Google Shape;41;p4"/>
          <p:cNvSpPr txBox="1"/>
          <p:nvPr>
            <p:ph idx="12" type="sldNum"/>
          </p:nvPr>
        </p:nvSpPr>
        <p:spPr>
          <a:xfrm>
            <a:off x="843702" y="2506133"/>
            <a:ext cx="1188298" cy="720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1" type="body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45" name="Google Shape;45;p5"/>
          <p:cNvSpPr txBox="1"/>
          <p:nvPr>
            <p:ph idx="2" type="body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46" name="Google Shape;46;p5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" type="body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689C9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52" name="Google Shape;52;p6"/>
          <p:cNvSpPr txBox="1"/>
          <p:nvPr>
            <p:ph idx="2" type="body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53" name="Google Shape;53;p6"/>
          <p:cNvSpPr txBox="1"/>
          <p:nvPr>
            <p:ph idx="3" type="body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689C9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54" name="Google Shape;54;p6"/>
          <p:cNvSpPr txBox="1"/>
          <p:nvPr>
            <p:ph idx="4" type="body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55" name="Google Shape;55;p6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7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8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 type="objTx">
  <p:cSld name="OBJECT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9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 Black"/>
              <a:buNone/>
              <a:defRPr b="0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" type="body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71" name="Google Shape;71;p9"/>
          <p:cNvSpPr txBox="1"/>
          <p:nvPr>
            <p:ph idx="2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44696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72" name="Google Shape;72;p9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4" name="Google Shape;74;p9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5" name="Google Shape;75;p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9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showMasterSp="0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0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 Black"/>
              <a:buNone/>
              <a:defRPr b="0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0"/>
          <p:cNvSpPr/>
          <p:nvPr>
            <p:ph idx="2" type="pic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rgbClr val="DD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89C9B"/>
              </a:buClr>
              <a:buSzPts val="272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2380"/>
              <a:buFont typeface="Noto Sans Symbols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2040"/>
              <a:buFont typeface="Noto Sans Symbols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7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7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7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7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7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C9B"/>
              </a:buClr>
              <a:buSzPts val="17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10"/>
          <p:cNvSpPr txBox="1"/>
          <p:nvPr>
            <p:ph idx="1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44696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83" name="Google Shape;83;p10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4" name="Google Shape;84;p10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5" name="Google Shape;85;p10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10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 Black"/>
              <a:buNone/>
              <a:defRPr b="0" i="0" sz="4800" u="none" cap="none" strike="noStrike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89C9B"/>
              </a:buClr>
              <a:buSzPts val="17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755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53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496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96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96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96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96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95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95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0" name="Google Shape;10;p1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" name="Google Shape;11;p1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Black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6.png"/><Relationship Id="rId10" Type="http://schemas.openxmlformats.org/officeDocument/2006/relationships/image" Target="../media/image18.png"/><Relationship Id="rId13" Type="http://schemas.openxmlformats.org/officeDocument/2006/relationships/image" Target="../media/image12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9" Type="http://schemas.openxmlformats.org/officeDocument/2006/relationships/image" Target="../media/image13.png"/><Relationship Id="rId15" Type="http://schemas.openxmlformats.org/officeDocument/2006/relationships/image" Target="../media/image25.png"/><Relationship Id="rId14" Type="http://schemas.openxmlformats.org/officeDocument/2006/relationships/image" Target="../media/image15.png"/><Relationship Id="rId17" Type="http://schemas.openxmlformats.org/officeDocument/2006/relationships/image" Target="../media/image35.png"/><Relationship Id="rId16" Type="http://schemas.openxmlformats.org/officeDocument/2006/relationships/image" Target="../media/image22.png"/><Relationship Id="rId5" Type="http://schemas.openxmlformats.org/officeDocument/2006/relationships/image" Target="../media/image34.png"/><Relationship Id="rId6" Type="http://schemas.openxmlformats.org/officeDocument/2006/relationships/image" Target="../media/image23.png"/><Relationship Id="rId7" Type="http://schemas.openxmlformats.org/officeDocument/2006/relationships/image" Target="../media/image14.png"/><Relationship Id="rId8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Relationship Id="rId4" Type="http://schemas.openxmlformats.org/officeDocument/2006/relationships/image" Target="../media/image11.png"/><Relationship Id="rId5" Type="http://schemas.openxmlformats.org/officeDocument/2006/relationships/image" Target="../media/image26.png"/><Relationship Id="rId6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png"/><Relationship Id="rId4" Type="http://schemas.openxmlformats.org/officeDocument/2006/relationships/image" Target="../media/image16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3460" y="1957725"/>
            <a:ext cx="5025075" cy="294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49825" y="0"/>
            <a:ext cx="2642176" cy="1998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49825" y="1998375"/>
            <a:ext cx="2642176" cy="209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2642173" cy="195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49825" y="4093548"/>
            <a:ext cx="2642175" cy="194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07650" y="0"/>
            <a:ext cx="2642175" cy="1939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1939975"/>
            <a:ext cx="2669698" cy="199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3938350"/>
            <a:ext cx="2669701" cy="200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42175" y="0"/>
            <a:ext cx="2583289" cy="193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225475" y="8875"/>
            <a:ext cx="1696976" cy="193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068375" y="5220625"/>
            <a:ext cx="2277549" cy="165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549825" y="6041200"/>
            <a:ext cx="2642176" cy="83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345925" y="5220625"/>
            <a:ext cx="2203899" cy="165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669700" y="5220625"/>
            <a:ext cx="2398674" cy="16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0" y="5940625"/>
            <a:ext cx="2669701" cy="91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2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4"/>
          <p:cNvSpPr txBox="1"/>
          <p:nvPr/>
        </p:nvSpPr>
        <p:spPr>
          <a:xfrm>
            <a:off x="4054325" y="2585150"/>
            <a:ext cx="2232600" cy="593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</a:rPr>
              <a:t>Extractio of Natural resources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25" name="Google Shape;125;p14"/>
          <p:cNvSpPr txBox="1"/>
          <p:nvPr/>
        </p:nvSpPr>
        <p:spPr>
          <a:xfrm>
            <a:off x="375525" y="758600"/>
            <a:ext cx="35262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</a:endParaRPr>
          </a:p>
        </p:txBody>
      </p:sp>
      <p:pic>
        <p:nvPicPr>
          <p:cNvPr id="126" name="Google Shape;12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7733" y="364309"/>
            <a:ext cx="1775225" cy="209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 txBox="1"/>
          <p:nvPr/>
        </p:nvSpPr>
        <p:spPr>
          <a:xfrm>
            <a:off x="8476575" y="2585151"/>
            <a:ext cx="1980900" cy="593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</a:rPr>
              <a:t>Waste in </a:t>
            </a:r>
            <a:r>
              <a:rPr b="1" lang="en-US" sz="1800">
                <a:solidFill>
                  <a:schemeClr val="lt1"/>
                </a:solidFill>
              </a:rPr>
              <a:t>landfills</a:t>
            </a:r>
            <a:r>
              <a:rPr b="1" lang="en-US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pic>
        <p:nvPicPr>
          <p:cNvPr id="128" name="Google Shape;12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175" y="495475"/>
            <a:ext cx="3076076" cy="307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325" y="4366075"/>
            <a:ext cx="2459778" cy="265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9012" y="4125974"/>
            <a:ext cx="2232675" cy="223265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4"/>
          <p:cNvSpPr txBox="1"/>
          <p:nvPr/>
        </p:nvSpPr>
        <p:spPr>
          <a:xfrm>
            <a:off x="7997775" y="4817576"/>
            <a:ext cx="2459700" cy="593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</a:rPr>
              <a:t>Fiber Recovery 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132" name="Google Shape;132;p14"/>
          <p:cNvSpPr txBox="1"/>
          <p:nvPr/>
        </p:nvSpPr>
        <p:spPr>
          <a:xfrm>
            <a:off x="550913" y="188075"/>
            <a:ext cx="22326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</a:rPr>
              <a:t>PROBLEM </a:t>
            </a:r>
            <a:endParaRPr b="1" sz="3000">
              <a:solidFill>
                <a:schemeClr val="lt1"/>
              </a:solidFill>
            </a:endParaRPr>
          </a:p>
        </p:txBody>
      </p:sp>
      <p:sp>
        <p:nvSpPr>
          <p:cNvPr id="133" name="Google Shape;133;p14"/>
          <p:cNvSpPr txBox="1"/>
          <p:nvPr/>
        </p:nvSpPr>
        <p:spPr>
          <a:xfrm>
            <a:off x="375525" y="3750563"/>
            <a:ext cx="33342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</a:rPr>
              <a:t>OPPORTUNITY</a:t>
            </a:r>
            <a:endParaRPr b="1" sz="3000">
              <a:solidFill>
                <a:schemeClr val="lt1"/>
              </a:solidFill>
            </a:endParaRPr>
          </a:p>
        </p:txBody>
      </p:sp>
      <p:pic>
        <p:nvPicPr>
          <p:cNvPr id="134" name="Google Shape;13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13776" y="459100"/>
            <a:ext cx="1906500" cy="1902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14"/>
          <p:cNvCxnSpPr>
            <a:endCxn id="123" idx="3"/>
          </p:cNvCxnSpPr>
          <p:nvPr/>
        </p:nvCxnSpPr>
        <p:spPr>
          <a:xfrm flipH="1" rot="10800000">
            <a:off x="15025" y="3429000"/>
            <a:ext cx="12190800" cy="3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/>
          <p:nvPr/>
        </p:nvSpPr>
        <p:spPr>
          <a:xfrm>
            <a:off x="0" y="28625"/>
            <a:ext cx="12192000" cy="677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5"/>
          <p:cNvSpPr txBox="1"/>
          <p:nvPr/>
        </p:nvSpPr>
        <p:spPr>
          <a:xfrm>
            <a:off x="1346875" y="94625"/>
            <a:ext cx="2246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SOLUTION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142" name="Google Shape;14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00" y="743525"/>
            <a:ext cx="3361574" cy="25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900" y="3839425"/>
            <a:ext cx="3361575" cy="2195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7025" y="1206437"/>
            <a:ext cx="5821600" cy="441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5475" y="2734600"/>
            <a:ext cx="1746075" cy="174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5"/>
          <p:cNvSpPr txBox="1"/>
          <p:nvPr/>
        </p:nvSpPr>
        <p:spPr>
          <a:xfrm>
            <a:off x="1267638" y="3264600"/>
            <a:ext cx="25341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CROPS FIBERS</a:t>
            </a:r>
            <a:endParaRPr b="1"/>
          </a:p>
        </p:txBody>
      </p:sp>
      <p:sp>
        <p:nvSpPr>
          <p:cNvPr id="147" name="Google Shape;147;p15"/>
          <p:cNvSpPr txBox="1"/>
          <p:nvPr/>
        </p:nvSpPr>
        <p:spPr>
          <a:xfrm>
            <a:off x="1267625" y="6114475"/>
            <a:ext cx="25341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FISH WASTE </a:t>
            </a:r>
            <a:endParaRPr b="1"/>
          </a:p>
        </p:txBody>
      </p:sp>
      <p:sp>
        <p:nvSpPr>
          <p:cNvPr id="148" name="Google Shape;148;p15"/>
          <p:cNvSpPr txBox="1"/>
          <p:nvPr/>
        </p:nvSpPr>
        <p:spPr>
          <a:xfrm>
            <a:off x="7658625" y="557525"/>
            <a:ext cx="219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MATERIAL PERFORMANCE </a:t>
            </a:r>
            <a:endParaRPr b="1" sz="1800"/>
          </a:p>
        </p:txBody>
      </p:sp>
      <p:sp>
        <p:nvSpPr>
          <p:cNvPr id="149" name="Google Shape;149;p15"/>
          <p:cNvSpPr txBox="1"/>
          <p:nvPr/>
        </p:nvSpPr>
        <p:spPr>
          <a:xfrm>
            <a:off x="5407938" y="5785675"/>
            <a:ext cx="25341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marR="203200" rtl="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22222"/>
                </a:solidFill>
              </a:rPr>
              <a:t>AESTHETIC </a:t>
            </a:r>
            <a:r>
              <a:rPr b="1" lang="en-US"/>
              <a:t>VALUES </a:t>
            </a:r>
            <a:endParaRPr b="1"/>
          </a:p>
        </p:txBody>
      </p:sp>
      <p:sp>
        <p:nvSpPr>
          <p:cNvPr id="150" name="Google Shape;150;p15"/>
          <p:cNvSpPr txBox="1"/>
          <p:nvPr/>
        </p:nvSpPr>
        <p:spPr>
          <a:xfrm>
            <a:off x="7658625" y="5785675"/>
            <a:ext cx="25341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PHYSICAL PROPERTIES </a:t>
            </a:r>
            <a:endParaRPr b="1"/>
          </a:p>
        </p:txBody>
      </p:sp>
      <p:sp>
        <p:nvSpPr>
          <p:cNvPr id="151" name="Google Shape;151;p15"/>
          <p:cNvSpPr txBox="1"/>
          <p:nvPr/>
        </p:nvSpPr>
        <p:spPr>
          <a:xfrm>
            <a:off x="9922250" y="5705700"/>
            <a:ext cx="25341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ENVIRONMENTAL ADVANTAGES </a:t>
            </a:r>
            <a:endParaRPr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" y="-1"/>
            <a:ext cx="12191999" cy="898718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6"/>
          <p:cNvSpPr/>
          <p:nvPr/>
        </p:nvSpPr>
        <p:spPr>
          <a:xfrm>
            <a:off x="3249509" y="4288228"/>
            <a:ext cx="757200" cy="821700"/>
          </a:xfrm>
          <a:prstGeom prst="flowChartConnector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8" name="Google Shape;158;p16"/>
          <p:cNvCxnSpPr>
            <a:stCxn id="159" idx="2"/>
            <a:endCxn id="157" idx="0"/>
          </p:cNvCxnSpPr>
          <p:nvPr/>
        </p:nvCxnSpPr>
        <p:spPr>
          <a:xfrm>
            <a:off x="3628225" y="3124825"/>
            <a:ext cx="0" cy="1163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stealth"/>
            <a:tailEnd len="sm" w="sm" type="none"/>
          </a:ln>
        </p:spPr>
      </p:cxnSp>
      <p:cxnSp>
        <p:nvCxnSpPr>
          <p:cNvPr id="160" name="Google Shape;160;p16"/>
          <p:cNvCxnSpPr>
            <a:stCxn id="157" idx="4"/>
            <a:endCxn id="161" idx="0"/>
          </p:cNvCxnSpPr>
          <p:nvPr/>
        </p:nvCxnSpPr>
        <p:spPr>
          <a:xfrm>
            <a:off x="3628109" y="5109928"/>
            <a:ext cx="0" cy="9855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stealth"/>
          </a:ln>
        </p:spPr>
      </p:cxnSp>
      <p:sp>
        <p:nvSpPr>
          <p:cNvPr id="159" name="Google Shape;159;p16"/>
          <p:cNvSpPr txBox="1"/>
          <p:nvPr/>
        </p:nvSpPr>
        <p:spPr>
          <a:xfrm>
            <a:off x="2520175" y="2721625"/>
            <a:ext cx="22161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</a:rPr>
              <a:t>Corn fibers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2567850" y="6095523"/>
            <a:ext cx="21204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</a:rPr>
              <a:t>Hemp fibers</a:t>
            </a:r>
            <a:endParaRPr b="1" i="0" sz="2400" u="none" cap="none" strike="noStrike">
              <a:solidFill>
                <a:schemeClr val="lt1"/>
              </a:solidFill>
            </a:endParaRPr>
          </a:p>
        </p:txBody>
      </p:sp>
      <p:sp>
        <p:nvSpPr>
          <p:cNvPr id="162" name="Google Shape;162;p16"/>
          <p:cNvSpPr txBox="1"/>
          <p:nvPr/>
        </p:nvSpPr>
        <p:spPr>
          <a:xfrm>
            <a:off x="4617672" y="5515091"/>
            <a:ext cx="24519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</a:rPr>
              <a:t>Coffee pods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sp>
        <p:nvSpPr>
          <p:cNvPr id="163" name="Google Shape;163;p16"/>
          <p:cNvSpPr txBox="1"/>
          <p:nvPr/>
        </p:nvSpPr>
        <p:spPr>
          <a:xfrm>
            <a:off x="272400" y="3323947"/>
            <a:ext cx="21204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</a:rPr>
              <a:t>Bean pods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sp>
        <p:nvSpPr>
          <p:cNvPr id="164" name="Google Shape;164;p16"/>
          <p:cNvSpPr txBox="1"/>
          <p:nvPr/>
        </p:nvSpPr>
        <p:spPr>
          <a:xfrm>
            <a:off x="4863347" y="3323940"/>
            <a:ext cx="14280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</a:rPr>
              <a:t>Rice husks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sp>
        <p:nvSpPr>
          <p:cNvPr id="165" name="Google Shape;165;p16"/>
          <p:cNvSpPr txBox="1"/>
          <p:nvPr/>
        </p:nvSpPr>
        <p:spPr>
          <a:xfrm>
            <a:off x="430000" y="5515106"/>
            <a:ext cx="14280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</a:rPr>
              <a:t>Wheat</a:t>
            </a:r>
            <a:endParaRPr b="1" i="0" sz="1800" u="none" cap="none" strike="noStrike">
              <a:solidFill>
                <a:schemeClr val="lt1"/>
              </a:solidFill>
            </a:endParaRPr>
          </a:p>
        </p:txBody>
      </p:sp>
      <p:cxnSp>
        <p:nvCxnSpPr>
          <p:cNvPr id="166" name="Google Shape;166;p16"/>
          <p:cNvCxnSpPr>
            <a:stCxn id="157" idx="7"/>
            <a:endCxn id="164" idx="2"/>
          </p:cNvCxnSpPr>
          <p:nvPr/>
        </p:nvCxnSpPr>
        <p:spPr>
          <a:xfrm flipH="1" rot="10800000">
            <a:off x="3895820" y="3834663"/>
            <a:ext cx="1681500" cy="5739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stealth"/>
          </a:ln>
        </p:spPr>
      </p:cxnSp>
      <p:cxnSp>
        <p:nvCxnSpPr>
          <p:cNvPr id="167" name="Google Shape;167;p16"/>
          <p:cNvCxnSpPr>
            <a:stCxn id="157" idx="1"/>
            <a:endCxn id="163" idx="2"/>
          </p:cNvCxnSpPr>
          <p:nvPr/>
        </p:nvCxnSpPr>
        <p:spPr>
          <a:xfrm rot="10800000">
            <a:off x="1332699" y="3834663"/>
            <a:ext cx="2027700" cy="5739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stealth"/>
          </a:ln>
        </p:spPr>
      </p:cxnSp>
      <p:cxnSp>
        <p:nvCxnSpPr>
          <p:cNvPr id="168" name="Google Shape;168;p16"/>
          <p:cNvCxnSpPr>
            <a:stCxn id="157" idx="3"/>
            <a:endCxn id="165" idx="0"/>
          </p:cNvCxnSpPr>
          <p:nvPr/>
        </p:nvCxnSpPr>
        <p:spPr>
          <a:xfrm flipH="1">
            <a:off x="1143999" y="4989593"/>
            <a:ext cx="2216400" cy="525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stealth"/>
          </a:ln>
        </p:spPr>
      </p:cxnSp>
      <p:cxnSp>
        <p:nvCxnSpPr>
          <p:cNvPr id="169" name="Google Shape;169;p16"/>
          <p:cNvCxnSpPr>
            <a:stCxn id="157" idx="5"/>
            <a:endCxn id="162" idx="0"/>
          </p:cNvCxnSpPr>
          <p:nvPr/>
        </p:nvCxnSpPr>
        <p:spPr>
          <a:xfrm>
            <a:off x="3895820" y="4989593"/>
            <a:ext cx="1947900" cy="525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stealth"/>
          </a:ln>
        </p:spPr>
      </p:cxnSp>
      <p:sp>
        <p:nvSpPr>
          <p:cNvPr id="170" name="Google Shape;170;p16"/>
          <p:cNvSpPr txBox="1"/>
          <p:nvPr/>
        </p:nvSpPr>
        <p:spPr>
          <a:xfrm>
            <a:off x="2316600" y="758000"/>
            <a:ext cx="2917800" cy="9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US" sz="2400">
                <a:solidFill>
                  <a:schemeClr val="lt1"/>
                </a:solidFill>
              </a:rPr>
              <a:t>INCREASED VERSATILITY</a:t>
            </a:r>
            <a:endParaRPr b="1" sz="24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2400"/>
          </a:p>
        </p:txBody>
      </p:sp>
      <p:sp>
        <p:nvSpPr>
          <p:cNvPr id="171" name="Google Shape;171;p16"/>
          <p:cNvSpPr txBox="1"/>
          <p:nvPr/>
        </p:nvSpPr>
        <p:spPr>
          <a:xfrm>
            <a:off x="7152675" y="833450"/>
            <a:ext cx="29178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 sz="2400">
                <a:solidFill>
                  <a:schemeClr val="lt1"/>
                </a:solidFill>
              </a:rPr>
              <a:t>MARKET SIZE</a:t>
            </a:r>
            <a:endParaRPr b="1" sz="24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>
                <a:solidFill>
                  <a:schemeClr val="lt1"/>
                </a:solidFill>
              </a:rPr>
              <a:t>(SUPPLIERS &amp; CUSTOMERS</a:t>
            </a:r>
            <a:r>
              <a:rPr b="1" lang="en-US">
                <a:solidFill>
                  <a:schemeClr val="dk1"/>
                </a:solidFill>
              </a:rPr>
              <a:t>)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72" name="Google Shape;1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6275" y="2355050"/>
            <a:ext cx="3681426" cy="400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11761" y="3507575"/>
            <a:ext cx="1740048" cy="23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38950" y="4176423"/>
            <a:ext cx="985500" cy="98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6"/>
          <p:cNvSpPr txBox="1"/>
          <p:nvPr/>
        </p:nvSpPr>
        <p:spPr>
          <a:xfrm>
            <a:off x="9015975" y="4315175"/>
            <a:ext cx="7572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</a:rPr>
              <a:t>%</a:t>
            </a:r>
            <a:endParaRPr b="1" i="0" sz="3600" u="none" cap="none" strike="noStrike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8600"/>
            <a:ext cx="123061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7"/>
          <p:cNvSpPr txBox="1"/>
          <p:nvPr/>
        </p:nvSpPr>
        <p:spPr>
          <a:xfrm>
            <a:off x="4527364" y="436025"/>
            <a:ext cx="3663900" cy="9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</a:rPr>
              <a:t>CAPITAL REQUIRED </a:t>
            </a:r>
            <a:endParaRPr b="1" sz="3600">
              <a:solidFill>
                <a:schemeClr val="lt1"/>
              </a:solidFill>
            </a:endParaRPr>
          </a:p>
        </p:txBody>
      </p:sp>
      <p:pic>
        <p:nvPicPr>
          <p:cNvPr id="182" name="Google Shape;18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1200" y="1315098"/>
            <a:ext cx="2701400" cy="259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5056" y="1263362"/>
            <a:ext cx="2701394" cy="269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1975" y="1263350"/>
            <a:ext cx="3819002" cy="269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27950" y="3960524"/>
            <a:ext cx="3462725" cy="24124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7"/>
          <p:cNvSpPr txBox="1"/>
          <p:nvPr/>
        </p:nvSpPr>
        <p:spPr>
          <a:xfrm>
            <a:off x="8305051" y="4911425"/>
            <a:ext cx="17796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2400">
                <a:solidFill>
                  <a:schemeClr val="lt1"/>
                </a:solidFill>
              </a:rPr>
              <a:t>Social </a:t>
            </a:r>
            <a:endParaRPr b="1" i="0" sz="2400" u="none" cap="none" strike="noStrike">
              <a:solidFill>
                <a:schemeClr val="lt1"/>
              </a:solidFill>
            </a:endParaRPr>
          </a:p>
        </p:txBody>
      </p:sp>
      <p:sp>
        <p:nvSpPr>
          <p:cNvPr id="187" name="Google Shape;187;p17"/>
          <p:cNvSpPr txBox="1"/>
          <p:nvPr/>
        </p:nvSpPr>
        <p:spPr>
          <a:xfrm>
            <a:off x="8387025" y="5422025"/>
            <a:ext cx="21744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2400">
                <a:solidFill>
                  <a:schemeClr val="lt1"/>
                </a:solidFill>
              </a:rPr>
              <a:t>Economic</a:t>
            </a:r>
            <a:r>
              <a:rPr b="1" lang="en-US" sz="2400">
                <a:solidFill>
                  <a:schemeClr val="lt1"/>
                </a:solidFill>
              </a:rPr>
              <a:t> </a:t>
            </a:r>
            <a:endParaRPr b="1" i="0" sz="2400" u="none" cap="none" strike="noStrike">
              <a:solidFill>
                <a:schemeClr val="lt1"/>
              </a:solidFill>
            </a:endParaRPr>
          </a:p>
        </p:txBody>
      </p:sp>
      <p:sp>
        <p:nvSpPr>
          <p:cNvPr id="188" name="Google Shape;188;p17"/>
          <p:cNvSpPr txBox="1"/>
          <p:nvPr/>
        </p:nvSpPr>
        <p:spPr>
          <a:xfrm>
            <a:off x="8614875" y="4406950"/>
            <a:ext cx="23532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 sz="2400">
                <a:solidFill>
                  <a:schemeClr val="lt1"/>
                </a:solidFill>
              </a:rPr>
              <a:t>Environmental </a:t>
            </a:r>
            <a:endParaRPr b="1" i="0" sz="2400" u="none" cap="none" strike="noStrike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6025" y="0"/>
            <a:ext cx="12998026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8"/>
          <p:cNvSpPr txBox="1"/>
          <p:nvPr>
            <p:ph type="title"/>
          </p:nvPr>
        </p:nvSpPr>
        <p:spPr>
          <a:xfrm>
            <a:off x="2896237" y="2237225"/>
            <a:ext cx="5288700" cy="1609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THANK YOU!!!!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ood Type">
  <a:themeElements>
    <a:clrScheme name="Wood Type">
      <a:dk1>
        <a:srgbClr val="000000"/>
      </a:dk1>
      <a:lt1>
        <a:srgbClr val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