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96" r:id="rId3"/>
    <p:sldId id="294" r:id="rId4"/>
    <p:sldId id="295" r:id="rId5"/>
    <p:sldId id="308" r:id="rId6"/>
    <p:sldId id="303" r:id="rId7"/>
    <p:sldId id="293" r:id="rId8"/>
    <p:sldId id="292" r:id="rId9"/>
    <p:sldId id="297" r:id="rId10"/>
    <p:sldId id="304" r:id="rId11"/>
    <p:sldId id="299" r:id="rId12"/>
    <p:sldId id="305" r:id="rId13"/>
    <p:sldId id="298" r:id="rId14"/>
    <p:sldId id="307" r:id="rId15"/>
    <p:sldId id="301" r:id="rId16"/>
    <p:sldId id="306" r:id="rId17"/>
    <p:sldId id="30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5833" autoAdjust="0"/>
  </p:normalViewPr>
  <p:slideViewPr>
    <p:cSldViewPr snapToGrid="0">
      <p:cViewPr>
        <p:scale>
          <a:sx n="103" d="100"/>
          <a:sy n="103" d="100"/>
        </p:scale>
        <p:origin x="-264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\OneDrive\Documentos\SEMADET\Toks\Cuarteos\Resultado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\OneDrive\Documentos\SEMADET\Toks\Cuarteos\Resultado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\OneDrive\Documentos\SEMADET\Toks\Cuarteos\Resultado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\OneDrive\Documentos\SEMADET\Toks\Cuarteos\Resultado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/>
              <a:t>Residuos sólidos </a:t>
            </a:r>
            <a:r>
              <a:rPr lang="es-MX" b="1" baseline="0" dirty="0" smtClean="0"/>
              <a:t>generados por día de la semana </a:t>
            </a:r>
            <a:r>
              <a:rPr lang="es-MX" b="1" baseline="0" dirty="0"/>
              <a:t>en proceso de pre consumo </a:t>
            </a:r>
            <a:endParaRPr lang="es-MX" b="1" dirty="0"/>
          </a:p>
        </c:rich>
      </c:tx>
      <c:layout>
        <c:manualLayout>
          <c:xMode val="edge"/>
          <c:yMode val="edge"/>
          <c:x val="0.143572562663397"/>
          <c:y val="0.02705314009661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98152162664154"/>
          <c:y val="0.13200778971033"/>
          <c:w val="0.878567674148797"/>
          <c:h val="0.628540169161928"/>
        </c:manualLayout>
      </c:layout>
      <c:lineChart>
        <c:grouping val="standard"/>
        <c:varyColors val="0"/>
        <c:ser>
          <c:idx val="0"/>
          <c:order val="0"/>
          <c:tx>
            <c:strRef>
              <c:f>'C:\Users\rober\OneDrive\Documentos\SEMADET\Toks\Cuarteos\[resumen cuarteos.xlsx]Hoja1'!$B$3</c:f>
              <c:strCache>
                <c:ptCount val="1"/>
                <c:pt idx="0">
                  <c:v>Total del día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[1]Hoja1!$C$2:$I$2</c:f>
              <c:strCache>
                <c:ptCount val="7"/>
                <c:pt idx="0">
                  <c:v>L</c:v>
                </c:pt>
                <c:pt idx="1">
                  <c:v>M</c:v>
                </c:pt>
                <c:pt idx="2">
                  <c:v>M</c:v>
                </c:pt>
                <c:pt idx="3">
                  <c:v>J</c:v>
                </c:pt>
                <c:pt idx="4">
                  <c:v>V</c:v>
                </c:pt>
                <c:pt idx="5">
                  <c:v>S</c:v>
                </c:pt>
                <c:pt idx="6">
                  <c:v>D</c:v>
                </c:pt>
              </c:strCache>
            </c:strRef>
          </c:cat>
          <c:val>
            <c:numRef>
              <c:f>[1]Hoja1!$C$3:$I$3</c:f>
              <c:numCache>
                <c:formatCode>General</c:formatCode>
                <c:ptCount val="7"/>
                <c:pt idx="0">
                  <c:v>29.5636</c:v>
                </c:pt>
                <c:pt idx="1">
                  <c:v>36.3506</c:v>
                </c:pt>
                <c:pt idx="2">
                  <c:v>19.628</c:v>
                </c:pt>
                <c:pt idx="3">
                  <c:v>26.8786</c:v>
                </c:pt>
                <c:pt idx="4">
                  <c:v>35.10854430379747</c:v>
                </c:pt>
                <c:pt idx="5">
                  <c:v>33.395</c:v>
                </c:pt>
                <c:pt idx="6">
                  <c:v>38.3367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1F-432F-B7C7-222732E1078C}"/>
            </c:ext>
          </c:extLst>
        </c:ser>
        <c:ser>
          <c:idx val="1"/>
          <c:order val="1"/>
          <c:tx>
            <c:strRef>
              <c:f>'C:\Users\rober\OneDrive\Documentos\SEMADET\Toks\Cuarteos\[resumen cuarteos.xlsx]Hoja1'!$B$4</c:f>
              <c:strCache>
                <c:ptCount val="1"/>
                <c:pt idx="0">
                  <c:v>Orgánico comestible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[1]Hoja1!$C$2:$I$2</c:f>
              <c:strCache>
                <c:ptCount val="7"/>
                <c:pt idx="0">
                  <c:v>L</c:v>
                </c:pt>
                <c:pt idx="1">
                  <c:v>M</c:v>
                </c:pt>
                <c:pt idx="2">
                  <c:v>M</c:v>
                </c:pt>
                <c:pt idx="3">
                  <c:v>J</c:v>
                </c:pt>
                <c:pt idx="4">
                  <c:v>V</c:v>
                </c:pt>
                <c:pt idx="5">
                  <c:v>S</c:v>
                </c:pt>
                <c:pt idx="6">
                  <c:v>D</c:v>
                </c:pt>
              </c:strCache>
            </c:strRef>
          </c:cat>
          <c:val>
            <c:numRef>
              <c:f>[1]Hoja1!$C$4:$I$4</c:f>
              <c:numCache>
                <c:formatCode>General</c:formatCode>
                <c:ptCount val="7"/>
                <c:pt idx="0">
                  <c:v>2.4534</c:v>
                </c:pt>
                <c:pt idx="1">
                  <c:v>2.258976319758673</c:v>
                </c:pt>
                <c:pt idx="2">
                  <c:v>2.1652</c:v>
                </c:pt>
                <c:pt idx="3">
                  <c:v>2.113649999999998</c:v>
                </c:pt>
                <c:pt idx="4">
                  <c:v>5.2417716</c:v>
                </c:pt>
                <c:pt idx="5">
                  <c:v>4.9724</c:v>
                </c:pt>
                <c:pt idx="6">
                  <c:v>4.2442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1F-432F-B7C7-222732E1078C}"/>
            </c:ext>
          </c:extLst>
        </c:ser>
        <c:ser>
          <c:idx val="2"/>
          <c:order val="2"/>
          <c:tx>
            <c:strRef>
              <c:f>'C:\Users\rober\OneDrive\Documentos\SEMADET\Toks\Cuarteos\[resumen cuarteos.xlsx]Hoja1'!$B$5</c:f>
              <c:strCache>
                <c:ptCount val="1"/>
                <c:pt idx="0">
                  <c:v>Orgánico no comestible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[1]Hoja1!$C$2:$I$2</c:f>
              <c:strCache>
                <c:ptCount val="7"/>
                <c:pt idx="0">
                  <c:v>L</c:v>
                </c:pt>
                <c:pt idx="1">
                  <c:v>M</c:v>
                </c:pt>
                <c:pt idx="2">
                  <c:v>M</c:v>
                </c:pt>
                <c:pt idx="3">
                  <c:v>J</c:v>
                </c:pt>
                <c:pt idx="4">
                  <c:v>V</c:v>
                </c:pt>
                <c:pt idx="5">
                  <c:v>S</c:v>
                </c:pt>
                <c:pt idx="6">
                  <c:v>D</c:v>
                </c:pt>
              </c:strCache>
            </c:strRef>
          </c:cat>
          <c:val>
            <c:numRef>
              <c:f>[1]Hoja1!$C$5:$I$5</c:f>
              <c:numCache>
                <c:formatCode>General</c:formatCode>
                <c:ptCount val="7"/>
                <c:pt idx="0">
                  <c:v>21.7162</c:v>
                </c:pt>
                <c:pt idx="1">
                  <c:v>26.60347368024133</c:v>
                </c:pt>
                <c:pt idx="2">
                  <c:v>11.2428</c:v>
                </c:pt>
                <c:pt idx="3">
                  <c:v>19.49114999999998</c:v>
                </c:pt>
                <c:pt idx="4">
                  <c:v>24.11671257721519</c:v>
                </c:pt>
                <c:pt idx="5">
                  <c:v>21.28039999999998</c:v>
                </c:pt>
                <c:pt idx="6">
                  <c:v>24.5847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1F-432F-B7C7-222732E1078C}"/>
            </c:ext>
          </c:extLst>
        </c:ser>
        <c:ser>
          <c:idx val="3"/>
          <c:order val="3"/>
          <c:tx>
            <c:strRef>
              <c:f>'C:\Users\rober\OneDrive\Documentos\SEMADET\Toks\Cuarteos\[resumen cuarteos.xlsx]Hoja1'!$B$6</c:f>
              <c:strCache>
                <c:ptCount val="1"/>
                <c:pt idx="0">
                  <c:v>Inorgánico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[1]Hoja1!$C$2:$I$2</c:f>
              <c:strCache>
                <c:ptCount val="7"/>
                <c:pt idx="0">
                  <c:v>L</c:v>
                </c:pt>
                <c:pt idx="1">
                  <c:v>M</c:v>
                </c:pt>
                <c:pt idx="2">
                  <c:v>M</c:v>
                </c:pt>
                <c:pt idx="3">
                  <c:v>J</c:v>
                </c:pt>
                <c:pt idx="4">
                  <c:v>V</c:v>
                </c:pt>
                <c:pt idx="5">
                  <c:v>S</c:v>
                </c:pt>
                <c:pt idx="6">
                  <c:v>D</c:v>
                </c:pt>
              </c:strCache>
            </c:strRef>
          </c:cat>
          <c:val>
            <c:numRef>
              <c:f>[1]Hoja1!$C$6:$I$6</c:f>
              <c:numCache>
                <c:formatCode>General</c:formatCode>
                <c:ptCount val="7"/>
                <c:pt idx="0">
                  <c:v>5.393999999999997</c:v>
                </c:pt>
                <c:pt idx="1">
                  <c:v>7.488150000000001</c:v>
                </c:pt>
                <c:pt idx="2">
                  <c:v>6.220000000000001</c:v>
                </c:pt>
                <c:pt idx="3">
                  <c:v>5.597799999999999</c:v>
                </c:pt>
                <c:pt idx="4">
                  <c:v>5.750060126582278</c:v>
                </c:pt>
                <c:pt idx="5">
                  <c:v>7.142200000000001</c:v>
                </c:pt>
                <c:pt idx="6">
                  <c:v>9.507800000000001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1F-432F-B7C7-222732E10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025528"/>
        <c:axId val="-2114447320"/>
      </c:lineChart>
      <c:catAx>
        <c:axId val="2130025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Día de la semana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447320"/>
        <c:crosses val="autoZero"/>
        <c:auto val="1"/>
        <c:lblAlgn val="ctr"/>
        <c:lblOffset val="100"/>
        <c:noMultiLvlLbl val="0"/>
      </c:catAx>
      <c:valAx>
        <c:axId val="-211444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Residuos (kg/día)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02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/>
              <a:t>Composición de los residuos sólidos generados en el pre consumo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00-414B-9A3D-9E94409AE46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00-414B-9A3D-9E94409AE46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00-414B-9A3D-9E94409AE46C}"/>
              </c:ext>
            </c:extLst>
          </c:dPt>
          <c:dLbls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WCA!$B$4:$B$6</c:f>
              <c:strCache>
                <c:ptCount val="3"/>
                <c:pt idx="0">
                  <c:v>Orgánico comestible</c:v>
                </c:pt>
                <c:pt idx="1">
                  <c:v>Orgánico no comestible</c:v>
                </c:pt>
                <c:pt idx="2">
                  <c:v>Inorgánico + otros</c:v>
                </c:pt>
              </c:strCache>
            </c:strRef>
          </c:cat>
          <c:val>
            <c:numRef>
              <c:f>WCA!$L$4:$L$6</c:f>
              <c:numCache>
                <c:formatCode>0.00%</c:formatCode>
                <c:ptCount val="3"/>
                <c:pt idx="0">
                  <c:v>0.106948309008636</c:v>
                </c:pt>
                <c:pt idx="1">
                  <c:v>0.67971689513145</c:v>
                </c:pt>
                <c:pt idx="2">
                  <c:v>0.214812486532367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00-414B-9A3D-9E94409AE4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 smtClean="0"/>
              <a:t>Residuos líquidos</a:t>
            </a:r>
            <a:r>
              <a:rPr lang="es-MX" b="1" baseline="0" dirty="0" smtClean="0"/>
              <a:t> y sólidos </a:t>
            </a:r>
            <a:r>
              <a:rPr lang="es-MX" b="1" baseline="0" dirty="0"/>
              <a:t>comestibles</a:t>
            </a:r>
            <a:r>
              <a:rPr lang="es-MX" b="1" dirty="0"/>
              <a:t> generados por día de la semana en el</a:t>
            </a:r>
            <a:r>
              <a:rPr lang="es-MX" b="1" baseline="0" dirty="0"/>
              <a:t> post consumo</a:t>
            </a:r>
            <a:endParaRPr lang="es-MX" b="1" dirty="0"/>
          </a:p>
        </c:rich>
      </c:tx>
      <c:layout>
        <c:manualLayout>
          <c:xMode val="edge"/>
          <c:yMode val="edge"/>
          <c:x val="0.120812335958005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'C:\Users\rober\OneDrive\Documentos\Residuos\Toks\[Pesaje de platos 17_01_2019 (Autoguardado).xlsx]Total'!$B$21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[3]Total!$C$20:$I$20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[3]Total!$C$21:$I$21</c:f>
              <c:numCache>
                <c:formatCode>General</c:formatCode>
                <c:ptCount val="7"/>
                <c:pt idx="0">
                  <c:v>20.8445192307692</c:v>
                </c:pt>
                <c:pt idx="1">
                  <c:v>31.56057692307692</c:v>
                </c:pt>
                <c:pt idx="2">
                  <c:v>29.84423076923077</c:v>
                </c:pt>
                <c:pt idx="3">
                  <c:v>27.7083333333333</c:v>
                </c:pt>
                <c:pt idx="4">
                  <c:v>30.64223076923077</c:v>
                </c:pt>
                <c:pt idx="5">
                  <c:v>18.8010576923077</c:v>
                </c:pt>
                <c:pt idx="6">
                  <c:v>27.77653846153846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E4-4D53-B393-57F546643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5344248"/>
        <c:axId val="-2140108312"/>
      </c:barChart>
      <c:catAx>
        <c:axId val="-2095344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Día</a:t>
                </a:r>
                <a:r>
                  <a:rPr lang="es-MX" baseline="0"/>
                  <a:t> de la semana</a:t>
                </a:r>
                <a:endParaRPr lang="es-MX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108312"/>
        <c:crosses val="autoZero"/>
        <c:auto val="1"/>
        <c:lblAlgn val="ctr"/>
        <c:lblOffset val="100"/>
        <c:noMultiLvlLbl val="0"/>
      </c:catAx>
      <c:valAx>
        <c:axId val="-214010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Residuos</a:t>
                </a:r>
                <a:r>
                  <a:rPr lang="en-US" baseline="0"/>
                  <a:t> comestibles (kg/día)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34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Composición de los residuos generados en Toks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Total!$D$11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CA-44FA-BD9A-99CECED7A37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CA-44FA-BD9A-99CECED7A37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CA-44FA-BD9A-99CECED7A3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Total!$C$12:$C$14</c:f>
              <c:strCache>
                <c:ptCount val="3"/>
                <c:pt idx="0">
                  <c:v>Comestible </c:v>
                </c:pt>
                <c:pt idx="1">
                  <c:v>No comestible </c:v>
                </c:pt>
                <c:pt idx="2">
                  <c:v>Inorgánico + otros </c:v>
                </c:pt>
              </c:strCache>
            </c:strRef>
          </c:cat>
          <c:val>
            <c:numRef>
              <c:f>Total!$D$12:$D$14</c:f>
              <c:numCache>
                <c:formatCode>0.0%</c:formatCode>
                <c:ptCount val="3"/>
                <c:pt idx="0">
                  <c:v>0.555604274014365</c:v>
                </c:pt>
                <c:pt idx="1">
                  <c:v>0.255435522523736</c:v>
                </c:pt>
                <c:pt idx="2">
                  <c:v>0.188960203461899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CA-44FA-BD9A-99CECED7A3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98644-0D1B-454B-857C-19F1CCD330B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C33FE0-287C-404A-94DA-0B5BE0FBA509}">
      <dgm:prSet phldrT="[Texto]"/>
      <dgm:spPr/>
      <dgm:t>
        <a:bodyPr/>
        <a:lstStyle/>
        <a:p>
          <a:r>
            <a:rPr lang="es-ES" dirty="0" smtClean="0"/>
            <a:t>Residuos</a:t>
          </a:r>
          <a:endParaRPr lang="es-ES" dirty="0"/>
        </a:p>
      </dgm:t>
    </dgm:pt>
    <dgm:pt modelId="{D1301BB9-8D44-4432-8465-0038ADA82D15}" type="parTrans" cxnId="{017BE6A2-87D8-4934-B5CE-232A9B17A458}">
      <dgm:prSet/>
      <dgm:spPr/>
      <dgm:t>
        <a:bodyPr/>
        <a:lstStyle/>
        <a:p>
          <a:endParaRPr lang="es-ES"/>
        </a:p>
      </dgm:t>
    </dgm:pt>
    <dgm:pt modelId="{3FF54E88-5333-4388-BFD1-A0ACB90F1D18}" type="sibTrans" cxnId="{017BE6A2-87D8-4934-B5CE-232A9B17A458}">
      <dgm:prSet/>
      <dgm:spPr/>
      <dgm:t>
        <a:bodyPr/>
        <a:lstStyle/>
        <a:p>
          <a:endParaRPr lang="es-ES"/>
        </a:p>
      </dgm:t>
    </dgm:pt>
    <dgm:pt modelId="{FF9F9ED9-BFC2-461D-BDD8-F49E826A23CD}">
      <dgm:prSet phldrT="[Texto]"/>
      <dgm:spPr/>
      <dgm:t>
        <a:bodyPr/>
        <a:lstStyle/>
        <a:p>
          <a:r>
            <a:rPr lang="es-ES" dirty="0" smtClean="0"/>
            <a:t> Alimentarios (PDA)</a:t>
          </a:r>
          <a:endParaRPr lang="es-ES" dirty="0"/>
        </a:p>
      </dgm:t>
    </dgm:pt>
    <dgm:pt modelId="{FC861F35-FAD8-4828-997F-F7047F118DD1}" type="parTrans" cxnId="{5BB41971-921B-4D0E-BCA2-6F942DB5A8BE}">
      <dgm:prSet/>
      <dgm:spPr/>
      <dgm:t>
        <a:bodyPr/>
        <a:lstStyle/>
        <a:p>
          <a:endParaRPr lang="es-ES"/>
        </a:p>
      </dgm:t>
    </dgm:pt>
    <dgm:pt modelId="{E320CC0E-B130-4DC5-89EA-42AA0921629D}" type="sibTrans" cxnId="{5BB41971-921B-4D0E-BCA2-6F942DB5A8BE}">
      <dgm:prSet/>
      <dgm:spPr/>
      <dgm:t>
        <a:bodyPr/>
        <a:lstStyle/>
        <a:p>
          <a:endParaRPr lang="es-ES"/>
        </a:p>
      </dgm:t>
    </dgm:pt>
    <dgm:pt modelId="{B913541C-39D2-4F90-9FE5-4641B85EF0B3}">
      <dgm:prSet phldrT="[Texto]"/>
      <dgm:spPr/>
      <dgm:t>
        <a:bodyPr/>
        <a:lstStyle/>
        <a:p>
          <a:r>
            <a:rPr lang="es-ES" dirty="0" smtClean="0"/>
            <a:t>Comestibles</a:t>
          </a:r>
          <a:endParaRPr lang="es-ES" dirty="0"/>
        </a:p>
      </dgm:t>
    </dgm:pt>
    <dgm:pt modelId="{318CB6F4-F880-4955-959F-07E9923656A9}" type="parTrans" cxnId="{24635803-7AB7-4F0F-90AA-B40B6353AF6B}">
      <dgm:prSet/>
      <dgm:spPr/>
      <dgm:t>
        <a:bodyPr/>
        <a:lstStyle/>
        <a:p>
          <a:endParaRPr lang="es-ES"/>
        </a:p>
      </dgm:t>
    </dgm:pt>
    <dgm:pt modelId="{B67C049B-C406-48CB-B7B1-07F2C1ACC91C}" type="sibTrans" cxnId="{24635803-7AB7-4F0F-90AA-B40B6353AF6B}">
      <dgm:prSet/>
      <dgm:spPr/>
      <dgm:t>
        <a:bodyPr/>
        <a:lstStyle/>
        <a:p>
          <a:endParaRPr lang="es-ES"/>
        </a:p>
      </dgm:t>
    </dgm:pt>
    <dgm:pt modelId="{E8D7E769-9FFA-42F9-8EB8-131B87D40B95}">
      <dgm:prSet phldrT="[Texto]"/>
      <dgm:spPr/>
      <dgm:t>
        <a:bodyPr/>
        <a:lstStyle/>
        <a:p>
          <a:r>
            <a:rPr lang="es-ES" dirty="0" smtClean="0"/>
            <a:t>No comestibles</a:t>
          </a:r>
          <a:endParaRPr lang="es-ES" dirty="0"/>
        </a:p>
      </dgm:t>
    </dgm:pt>
    <dgm:pt modelId="{C8E038FA-685A-4333-88FB-2B3C5EDB90AC}" type="parTrans" cxnId="{414C6834-6B6F-46EE-B963-39ECEBC48C71}">
      <dgm:prSet/>
      <dgm:spPr/>
      <dgm:t>
        <a:bodyPr/>
        <a:lstStyle/>
        <a:p>
          <a:endParaRPr lang="es-ES"/>
        </a:p>
      </dgm:t>
    </dgm:pt>
    <dgm:pt modelId="{CD4D0457-21CF-458F-9266-FDAC9F776D1B}" type="sibTrans" cxnId="{414C6834-6B6F-46EE-B963-39ECEBC48C71}">
      <dgm:prSet/>
      <dgm:spPr/>
      <dgm:t>
        <a:bodyPr/>
        <a:lstStyle/>
        <a:p>
          <a:endParaRPr lang="es-ES"/>
        </a:p>
      </dgm:t>
    </dgm:pt>
    <dgm:pt modelId="{8091357D-D8D7-4ED9-8D0D-72AF59654EDA}">
      <dgm:prSet phldrT="[Texto]"/>
      <dgm:spPr/>
      <dgm:t>
        <a:bodyPr/>
        <a:lstStyle/>
        <a:p>
          <a:r>
            <a:rPr lang="es-ES" dirty="0" smtClean="0"/>
            <a:t>Inorgánicos + otros</a:t>
          </a:r>
          <a:endParaRPr lang="es-ES" dirty="0"/>
        </a:p>
      </dgm:t>
    </dgm:pt>
    <dgm:pt modelId="{A0F8B259-674F-4E04-8232-EF672C67B095}" type="parTrans" cxnId="{AE75A75D-F104-4B38-9325-F87DCB774009}">
      <dgm:prSet/>
      <dgm:spPr/>
      <dgm:t>
        <a:bodyPr/>
        <a:lstStyle/>
        <a:p>
          <a:endParaRPr lang="es-ES"/>
        </a:p>
      </dgm:t>
    </dgm:pt>
    <dgm:pt modelId="{39E3875A-94D5-4419-820A-6FB0F8381951}" type="sibTrans" cxnId="{AE75A75D-F104-4B38-9325-F87DCB774009}">
      <dgm:prSet/>
      <dgm:spPr/>
      <dgm:t>
        <a:bodyPr/>
        <a:lstStyle/>
        <a:p>
          <a:endParaRPr lang="es-ES"/>
        </a:p>
      </dgm:t>
    </dgm:pt>
    <dgm:pt modelId="{2D570BA7-C1AD-4788-943F-4DC512F0EB46}">
      <dgm:prSet phldrT="[Texto]"/>
      <dgm:spPr/>
      <dgm:t>
        <a:bodyPr/>
        <a:lstStyle/>
        <a:p>
          <a:r>
            <a:rPr lang="es-ES" dirty="0" smtClean="0"/>
            <a:t>Sanitarios, jardinería, reciclables.</a:t>
          </a:r>
          <a:endParaRPr lang="es-ES" dirty="0"/>
        </a:p>
      </dgm:t>
    </dgm:pt>
    <dgm:pt modelId="{8DE19D53-F90A-4A1E-B3BC-189B965FA054}" type="parTrans" cxnId="{2656ECEF-C531-4699-AE12-9B98AAA8C995}">
      <dgm:prSet/>
      <dgm:spPr/>
      <dgm:t>
        <a:bodyPr/>
        <a:lstStyle/>
        <a:p>
          <a:endParaRPr lang="es-ES"/>
        </a:p>
      </dgm:t>
    </dgm:pt>
    <dgm:pt modelId="{D1BC170B-E89F-4694-8078-D33AFF54F9CB}" type="sibTrans" cxnId="{2656ECEF-C531-4699-AE12-9B98AAA8C995}">
      <dgm:prSet/>
      <dgm:spPr/>
      <dgm:t>
        <a:bodyPr/>
        <a:lstStyle/>
        <a:p>
          <a:endParaRPr lang="es-ES"/>
        </a:p>
      </dgm:t>
    </dgm:pt>
    <dgm:pt modelId="{6A5357C8-CB66-464E-98FF-636CA954DC55}" type="pres">
      <dgm:prSet presAssocID="{B3398644-0D1B-454B-857C-19F1CCD330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405BFE-8A6C-4459-A8E8-432D61BA6244}" type="pres">
      <dgm:prSet presAssocID="{31C33FE0-287C-404A-94DA-0B5BE0FBA509}" presName="root1" presStyleCnt="0"/>
      <dgm:spPr/>
    </dgm:pt>
    <dgm:pt modelId="{EA436490-B537-4F52-B349-153562BFEBE4}" type="pres">
      <dgm:prSet presAssocID="{31C33FE0-287C-404A-94DA-0B5BE0FBA50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B592D-FE02-4B96-AADF-3F5EF78BECD9}" type="pres">
      <dgm:prSet presAssocID="{31C33FE0-287C-404A-94DA-0B5BE0FBA509}" presName="level2hierChild" presStyleCnt="0"/>
      <dgm:spPr/>
    </dgm:pt>
    <dgm:pt modelId="{43AE6950-2298-45DC-9355-A264B857650B}" type="pres">
      <dgm:prSet presAssocID="{FC861F35-FAD8-4828-997F-F7047F118DD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C81AA18-3203-4275-995C-513B7D14C26B}" type="pres">
      <dgm:prSet presAssocID="{FC861F35-FAD8-4828-997F-F7047F118DD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0FD1BB4B-6CC5-4C98-AE3F-55DAB34FEB75}" type="pres">
      <dgm:prSet presAssocID="{FF9F9ED9-BFC2-461D-BDD8-F49E826A23CD}" presName="root2" presStyleCnt="0"/>
      <dgm:spPr/>
    </dgm:pt>
    <dgm:pt modelId="{307A053A-066E-450B-A0BC-BB9517DB1A9C}" type="pres">
      <dgm:prSet presAssocID="{FF9F9ED9-BFC2-461D-BDD8-F49E826A23C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48835-C9DC-4714-BCDE-279773101646}" type="pres">
      <dgm:prSet presAssocID="{FF9F9ED9-BFC2-461D-BDD8-F49E826A23CD}" presName="level3hierChild" presStyleCnt="0"/>
      <dgm:spPr/>
    </dgm:pt>
    <dgm:pt modelId="{66401AC4-DBC2-41DF-8CB3-7A5364A85D03}" type="pres">
      <dgm:prSet presAssocID="{318CB6F4-F880-4955-959F-07E9923656A9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0936CD48-EB23-4751-B28E-5F4A82EC6B16}" type="pres">
      <dgm:prSet presAssocID="{318CB6F4-F880-4955-959F-07E9923656A9}" presName="connTx" presStyleLbl="parChTrans1D3" presStyleIdx="0" presStyleCnt="3"/>
      <dgm:spPr/>
      <dgm:t>
        <a:bodyPr/>
        <a:lstStyle/>
        <a:p>
          <a:endParaRPr lang="es-ES"/>
        </a:p>
      </dgm:t>
    </dgm:pt>
    <dgm:pt modelId="{BF4294A0-4058-4919-A9F6-6108E64129CD}" type="pres">
      <dgm:prSet presAssocID="{B913541C-39D2-4F90-9FE5-4641B85EF0B3}" presName="root2" presStyleCnt="0"/>
      <dgm:spPr/>
    </dgm:pt>
    <dgm:pt modelId="{F4B2E789-4704-456C-B315-39FD34EA8EA7}" type="pres">
      <dgm:prSet presAssocID="{B913541C-39D2-4F90-9FE5-4641B85EF0B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817871-6803-453C-8DD6-C50FCDABEE28}" type="pres">
      <dgm:prSet presAssocID="{B913541C-39D2-4F90-9FE5-4641B85EF0B3}" presName="level3hierChild" presStyleCnt="0"/>
      <dgm:spPr/>
    </dgm:pt>
    <dgm:pt modelId="{163858D4-AFD4-4C19-81D0-5D2CA0956876}" type="pres">
      <dgm:prSet presAssocID="{C8E038FA-685A-4333-88FB-2B3C5EDB90AC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7B8F250C-2A79-4780-A1BE-5C5FC65C10B4}" type="pres">
      <dgm:prSet presAssocID="{C8E038FA-685A-4333-88FB-2B3C5EDB90AC}" presName="connTx" presStyleLbl="parChTrans1D3" presStyleIdx="1" presStyleCnt="3"/>
      <dgm:spPr/>
      <dgm:t>
        <a:bodyPr/>
        <a:lstStyle/>
        <a:p>
          <a:endParaRPr lang="es-ES"/>
        </a:p>
      </dgm:t>
    </dgm:pt>
    <dgm:pt modelId="{9740FAD1-53A1-4B2F-90E8-ADEDC14A9C0A}" type="pres">
      <dgm:prSet presAssocID="{E8D7E769-9FFA-42F9-8EB8-131B87D40B95}" presName="root2" presStyleCnt="0"/>
      <dgm:spPr/>
    </dgm:pt>
    <dgm:pt modelId="{CC60FFAF-3504-45DC-9BFF-3A9A9A2F349F}" type="pres">
      <dgm:prSet presAssocID="{E8D7E769-9FFA-42F9-8EB8-131B87D40B9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7C2CC1-EFA6-45C7-866F-B8C2CB378A6F}" type="pres">
      <dgm:prSet presAssocID="{E8D7E769-9FFA-42F9-8EB8-131B87D40B95}" presName="level3hierChild" presStyleCnt="0"/>
      <dgm:spPr/>
    </dgm:pt>
    <dgm:pt modelId="{8B564364-EF11-4EDA-849C-563E01725614}" type="pres">
      <dgm:prSet presAssocID="{A0F8B259-674F-4E04-8232-EF672C67B095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36B13447-C653-4D61-8905-F52561940634}" type="pres">
      <dgm:prSet presAssocID="{A0F8B259-674F-4E04-8232-EF672C67B095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B27AA36-642A-4AE3-A9A5-603052735A5E}" type="pres">
      <dgm:prSet presAssocID="{8091357D-D8D7-4ED9-8D0D-72AF59654EDA}" presName="root2" presStyleCnt="0"/>
      <dgm:spPr/>
    </dgm:pt>
    <dgm:pt modelId="{925A5A36-6A4F-46D2-B331-B56B643C543C}" type="pres">
      <dgm:prSet presAssocID="{8091357D-D8D7-4ED9-8D0D-72AF59654E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3615CB-1990-43A0-B009-BD2D8ABFEAFF}" type="pres">
      <dgm:prSet presAssocID="{8091357D-D8D7-4ED9-8D0D-72AF59654EDA}" presName="level3hierChild" presStyleCnt="0"/>
      <dgm:spPr/>
    </dgm:pt>
    <dgm:pt modelId="{DF9B4A16-3BAA-4B9A-B43C-8BE929E95E03}" type="pres">
      <dgm:prSet presAssocID="{8DE19D53-F90A-4A1E-B3BC-189B965FA054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617C87E8-AE59-4733-9A5F-75DF20A69BA5}" type="pres">
      <dgm:prSet presAssocID="{8DE19D53-F90A-4A1E-B3BC-189B965FA054}" presName="connTx" presStyleLbl="parChTrans1D3" presStyleIdx="2" presStyleCnt="3"/>
      <dgm:spPr/>
      <dgm:t>
        <a:bodyPr/>
        <a:lstStyle/>
        <a:p>
          <a:endParaRPr lang="es-ES"/>
        </a:p>
      </dgm:t>
    </dgm:pt>
    <dgm:pt modelId="{0F69CDBD-2B7F-4DF3-99D3-013CC26CCE5A}" type="pres">
      <dgm:prSet presAssocID="{2D570BA7-C1AD-4788-943F-4DC512F0EB46}" presName="root2" presStyleCnt="0"/>
      <dgm:spPr/>
    </dgm:pt>
    <dgm:pt modelId="{E863FA0B-525C-4AC1-908D-F91D48C0AFA7}" type="pres">
      <dgm:prSet presAssocID="{2D570BA7-C1AD-4788-943F-4DC512F0EB4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0B7B1-7C26-42EE-93E9-D760997C29B9}" type="pres">
      <dgm:prSet presAssocID="{2D570BA7-C1AD-4788-943F-4DC512F0EB46}" presName="level3hierChild" presStyleCnt="0"/>
      <dgm:spPr/>
    </dgm:pt>
  </dgm:ptLst>
  <dgm:cxnLst>
    <dgm:cxn modelId="{192073FE-65D7-4DB9-BAAE-652D77560A1F}" type="presOf" srcId="{B913541C-39D2-4F90-9FE5-4641B85EF0B3}" destId="{F4B2E789-4704-456C-B315-39FD34EA8EA7}" srcOrd="0" destOrd="0" presId="urn:microsoft.com/office/officeart/2005/8/layout/hierarchy2"/>
    <dgm:cxn modelId="{087D56DE-D5D5-4217-AD6F-EA980C41A948}" type="presOf" srcId="{8091357D-D8D7-4ED9-8D0D-72AF59654EDA}" destId="{925A5A36-6A4F-46D2-B331-B56B643C543C}" srcOrd="0" destOrd="0" presId="urn:microsoft.com/office/officeart/2005/8/layout/hierarchy2"/>
    <dgm:cxn modelId="{414C6834-6B6F-46EE-B963-39ECEBC48C71}" srcId="{FF9F9ED9-BFC2-461D-BDD8-F49E826A23CD}" destId="{E8D7E769-9FFA-42F9-8EB8-131B87D40B95}" srcOrd="1" destOrd="0" parTransId="{C8E038FA-685A-4333-88FB-2B3C5EDB90AC}" sibTransId="{CD4D0457-21CF-458F-9266-FDAC9F776D1B}"/>
    <dgm:cxn modelId="{3DB783E5-C043-4E71-AAED-3B5951F59D75}" type="presOf" srcId="{E8D7E769-9FFA-42F9-8EB8-131B87D40B95}" destId="{CC60FFAF-3504-45DC-9BFF-3A9A9A2F349F}" srcOrd="0" destOrd="0" presId="urn:microsoft.com/office/officeart/2005/8/layout/hierarchy2"/>
    <dgm:cxn modelId="{3F540E7F-B33D-455C-A76B-B91AADCACE36}" type="presOf" srcId="{A0F8B259-674F-4E04-8232-EF672C67B095}" destId="{36B13447-C653-4D61-8905-F52561940634}" srcOrd="1" destOrd="0" presId="urn:microsoft.com/office/officeart/2005/8/layout/hierarchy2"/>
    <dgm:cxn modelId="{E323BD8A-58DD-4262-8C4D-DD3FAA565B9C}" type="presOf" srcId="{318CB6F4-F880-4955-959F-07E9923656A9}" destId="{66401AC4-DBC2-41DF-8CB3-7A5364A85D03}" srcOrd="0" destOrd="0" presId="urn:microsoft.com/office/officeart/2005/8/layout/hierarchy2"/>
    <dgm:cxn modelId="{17596B01-DC61-4B10-802C-5D32D041F24B}" type="presOf" srcId="{B3398644-0D1B-454B-857C-19F1CCD330B2}" destId="{6A5357C8-CB66-464E-98FF-636CA954DC55}" srcOrd="0" destOrd="0" presId="urn:microsoft.com/office/officeart/2005/8/layout/hierarchy2"/>
    <dgm:cxn modelId="{F9ED83C2-261E-4C9F-AD9B-395F4FB52BC6}" type="presOf" srcId="{8DE19D53-F90A-4A1E-B3BC-189B965FA054}" destId="{DF9B4A16-3BAA-4B9A-B43C-8BE929E95E03}" srcOrd="0" destOrd="0" presId="urn:microsoft.com/office/officeart/2005/8/layout/hierarchy2"/>
    <dgm:cxn modelId="{AE75A75D-F104-4B38-9325-F87DCB774009}" srcId="{31C33FE0-287C-404A-94DA-0B5BE0FBA509}" destId="{8091357D-D8D7-4ED9-8D0D-72AF59654EDA}" srcOrd="1" destOrd="0" parTransId="{A0F8B259-674F-4E04-8232-EF672C67B095}" sibTransId="{39E3875A-94D5-4419-820A-6FB0F8381951}"/>
    <dgm:cxn modelId="{CD74833E-5D16-4462-AF7D-469A9739B326}" type="presOf" srcId="{FC861F35-FAD8-4828-997F-F7047F118DD1}" destId="{43AE6950-2298-45DC-9355-A264B857650B}" srcOrd="0" destOrd="0" presId="urn:microsoft.com/office/officeart/2005/8/layout/hierarchy2"/>
    <dgm:cxn modelId="{017BE6A2-87D8-4934-B5CE-232A9B17A458}" srcId="{B3398644-0D1B-454B-857C-19F1CCD330B2}" destId="{31C33FE0-287C-404A-94DA-0B5BE0FBA509}" srcOrd="0" destOrd="0" parTransId="{D1301BB9-8D44-4432-8465-0038ADA82D15}" sibTransId="{3FF54E88-5333-4388-BFD1-A0ACB90F1D18}"/>
    <dgm:cxn modelId="{DD45D7D5-EBD7-4864-A110-F51C1803F23F}" type="presOf" srcId="{A0F8B259-674F-4E04-8232-EF672C67B095}" destId="{8B564364-EF11-4EDA-849C-563E01725614}" srcOrd="0" destOrd="0" presId="urn:microsoft.com/office/officeart/2005/8/layout/hierarchy2"/>
    <dgm:cxn modelId="{BD77D484-0894-48D2-AA5C-FE968AF6A1B0}" type="presOf" srcId="{31C33FE0-287C-404A-94DA-0B5BE0FBA509}" destId="{EA436490-B537-4F52-B349-153562BFEBE4}" srcOrd="0" destOrd="0" presId="urn:microsoft.com/office/officeart/2005/8/layout/hierarchy2"/>
    <dgm:cxn modelId="{3ABAD44A-D38D-4660-B59C-E04CB3784277}" type="presOf" srcId="{8DE19D53-F90A-4A1E-B3BC-189B965FA054}" destId="{617C87E8-AE59-4733-9A5F-75DF20A69BA5}" srcOrd="1" destOrd="0" presId="urn:microsoft.com/office/officeart/2005/8/layout/hierarchy2"/>
    <dgm:cxn modelId="{5BB41971-921B-4D0E-BCA2-6F942DB5A8BE}" srcId="{31C33FE0-287C-404A-94DA-0B5BE0FBA509}" destId="{FF9F9ED9-BFC2-461D-BDD8-F49E826A23CD}" srcOrd="0" destOrd="0" parTransId="{FC861F35-FAD8-4828-997F-F7047F118DD1}" sibTransId="{E320CC0E-B130-4DC5-89EA-42AA0921629D}"/>
    <dgm:cxn modelId="{54FD8FC5-D098-4DF6-8C34-535E32DA5A05}" type="presOf" srcId="{318CB6F4-F880-4955-959F-07E9923656A9}" destId="{0936CD48-EB23-4751-B28E-5F4A82EC6B16}" srcOrd="1" destOrd="0" presId="urn:microsoft.com/office/officeart/2005/8/layout/hierarchy2"/>
    <dgm:cxn modelId="{2F2C8EAF-B659-4E52-A941-ADA9626FF425}" type="presOf" srcId="{C8E038FA-685A-4333-88FB-2B3C5EDB90AC}" destId="{7B8F250C-2A79-4780-A1BE-5C5FC65C10B4}" srcOrd="1" destOrd="0" presId="urn:microsoft.com/office/officeart/2005/8/layout/hierarchy2"/>
    <dgm:cxn modelId="{3B0563EF-1E2F-4A85-86E3-C1131E44591F}" type="presOf" srcId="{FC861F35-FAD8-4828-997F-F7047F118DD1}" destId="{FC81AA18-3203-4275-995C-513B7D14C26B}" srcOrd="1" destOrd="0" presId="urn:microsoft.com/office/officeart/2005/8/layout/hierarchy2"/>
    <dgm:cxn modelId="{E945F47C-9316-46EC-8566-24478A267732}" type="presOf" srcId="{2D570BA7-C1AD-4788-943F-4DC512F0EB46}" destId="{E863FA0B-525C-4AC1-908D-F91D48C0AFA7}" srcOrd="0" destOrd="0" presId="urn:microsoft.com/office/officeart/2005/8/layout/hierarchy2"/>
    <dgm:cxn modelId="{5241AD14-3E15-48AD-B742-B7A11EA6B67B}" type="presOf" srcId="{FF9F9ED9-BFC2-461D-BDD8-F49E826A23CD}" destId="{307A053A-066E-450B-A0BC-BB9517DB1A9C}" srcOrd="0" destOrd="0" presId="urn:microsoft.com/office/officeart/2005/8/layout/hierarchy2"/>
    <dgm:cxn modelId="{3989A06E-D484-4076-B8BC-965012755A5D}" type="presOf" srcId="{C8E038FA-685A-4333-88FB-2B3C5EDB90AC}" destId="{163858D4-AFD4-4C19-81D0-5D2CA0956876}" srcOrd="0" destOrd="0" presId="urn:microsoft.com/office/officeart/2005/8/layout/hierarchy2"/>
    <dgm:cxn modelId="{24635803-7AB7-4F0F-90AA-B40B6353AF6B}" srcId="{FF9F9ED9-BFC2-461D-BDD8-F49E826A23CD}" destId="{B913541C-39D2-4F90-9FE5-4641B85EF0B3}" srcOrd="0" destOrd="0" parTransId="{318CB6F4-F880-4955-959F-07E9923656A9}" sibTransId="{B67C049B-C406-48CB-B7B1-07F2C1ACC91C}"/>
    <dgm:cxn modelId="{2656ECEF-C531-4699-AE12-9B98AAA8C995}" srcId="{8091357D-D8D7-4ED9-8D0D-72AF59654EDA}" destId="{2D570BA7-C1AD-4788-943F-4DC512F0EB46}" srcOrd="0" destOrd="0" parTransId="{8DE19D53-F90A-4A1E-B3BC-189B965FA054}" sibTransId="{D1BC170B-E89F-4694-8078-D33AFF54F9CB}"/>
    <dgm:cxn modelId="{F9A1C6DB-85CB-4F0E-8FE5-D42B712B6769}" type="presParOf" srcId="{6A5357C8-CB66-464E-98FF-636CA954DC55}" destId="{64405BFE-8A6C-4459-A8E8-432D61BA6244}" srcOrd="0" destOrd="0" presId="urn:microsoft.com/office/officeart/2005/8/layout/hierarchy2"/>
    <dgm:cxn modelId="{7F9CD616-3652-420F-91D3-CBFE23568CB6}" type="presParOf" srcId="{64405BFE-8A6C-4459-A8E8-432D61BA6244}" destId="{EA436490-B537-4F52-B349-153562BFEBE4}" srcOrd="0" destOrd="0" presId="urn:microsoft.com/office/officeart/2005/8/layout/hierarchy2"/>
    <dgm:cxn modelId="{D9C0EBEF-7901-4378-8B59-BD43C63BCFF0}" type="presParOf" srcId="{64405BFE-8A6C-4459-A8E8-432D61BA6244}" destId="{BA2B592D-FE02-4B96-AADF-3F5EF78BECD9}" srcOrd="1" destOrd="0" presId="urn:microsoft.com/office/officeart/2005/8/layout/hierarchy2"/>
    <dgm:cxn modelId="{383A624C-8A36-4898-BEB6-88224B1E3864}" type="presParOf" srcId="{BA2B592D-FE02-4B96-AADF-3F5EF78BECD9}" destId="{43AE6950-2298-45DC-9355-A264B857650B}" srcOrd="0" destOrd="0" presId="urn:microsoft.com/office/officeart/2005/8/layout/hierarchy2"/>
    <dgm:cxn modelId="{A2127A6A-F33B-41D5-BAFC-29FA300195ED}" type="presParOf" srcId="{43AE6950-2298-45DC-9355-A264B857650B}" destId="{FC81AA18-3203-4275-995C-513B7D14C26B}" srcOrd="0" destOrd="0" presId="urn:microsoft.com/office/officeart/2005/8/layout/hierarchy2"/>
    <dgm:cxn modelId="{1A1BDDEB-593B-481B-8FDE-07578ABE64BC}" type="presParOf" srcId="{BA2B592D-FE02-4B96-AADF-3F5EF78BECD9}" destId="{0FD1BB4B-6CC5-4C98-AE3F-55DAB34FEB75}" srcOrd="1" destOrd="0" presId="urn:microsoft.com/office/officeart/2005/8/layout/hierarchy2"/>
    <dgm:cxn modelId="{9BAD8C12-B5BF-433F-93FC-4E6841E1450F}" type="presParOf" srcId="{0FD1BB4B-6CC5-4C98-AE3F-55DAB34FEB75}" destId="{307A053A-066E-450B-A0BC-BB9517DB1A9C}" srcOrd="0" destOrd="0" presId="urn:microsoft.com/office/officeart/2005/8/layout/hierarchy2"/>
    <dgm:cxn modelId="{A3030624-5370-4108-AFC1-BEA81D7FDA82}" type="presParOf" srcId="{0FD1BB4B-6CC5-4C98-AE3F-55DAB34FEB75}" destId="{22A48835-C9DC-4714-BCDE-279773101646}" srcOrd="1" destOrd="0" presId="urn:microsoft.com/office/officeart/2005/8/layout/hierarchy2"/>
    <dgm:cxn modelId="{6A5C6E4A-3951-42B4-B9FE-450ED8426D9B}" type="presParOf" srcId="{22A48835-C9DC-4714-BCDE-279773101646}" destId="{66401AC4-DBC2-41DF-8CB3-7A5364A85D03}" srcOrd="0" destOrd="0" presId="urn:microsoft.com/office/officeart/2005/8/layout/hierarchy2"/>
    <dgm:cxn modelId="{03CFE1AE-CB84-49C3-A79A-5626573B6FFC}" type="presParOf" srcId="{66401AC4-DBC2-41DF-8CB3-7A5364A85D03}" destId="{0936CD48-EB23-4751-B28E-5F4A82EC6B16}" srcOrd="0" destOrd="0" presId="urn:microsoft.com/office/officeart/2005/8/layout/hierarchy2"/>
    <dgm:cxn modelId="{4CF54BEF-20A3-4367-8289-913486C1426F}" type="presParOf" srcId="{22A48835-C9DC-4714-BCDE-279773101646}" destId="{BF4294A0-4058-4919-A9F6-6108E64129CD}" srcOrd="1" destOrd="0" presId="urn:microsoft.com/office/officeart/2005/8/layout/hierarchy2"/>
    <dgm:cxn modelId="{8BF3E2A5-ADB6-4688-AFA1-20DAC8DA7F3E}" type="presParOf" srcId="{BF4294A0-4058-4919-A9F6-6108E64129CD}" destId="{F4B2E789-4704-456C-B315-39FD34EA8EA7}" srcOrd="0" destOrd="0" presId="urn:microsoft.com/office/officeart/2005/8/layout/hierarchy2"/>
    <dgm:cxn modelId="{1F803A8B-3240-48F5-B096-2E1F9040F48A}" type="presParOf" srcId="{BF4294A0-4058-4919-A9F6-6108E64129CD}" destId="{06817871-6803-453C-8DD6-C50FCDABEE28}" srcOrd="1" destOrd="0" presId="urn:microsoft.com/office/officeart/2005/8/layout/hierarchy2"/>
    <dgm:cxn modelId="{9FB3575F-9277-4F44-A6C7-FB3A6C25FC28}" type="presParOf" srcId="{22A48835-C9DC-4714-BCDE-279773101646}" destId="{163858D4-AFD4-4C19-81D0-5D2CA0956876}" srcOrd="2" destOrd="0" presId="urn:microsoft.com/office/officeart/2005/8/layout/hierarchy2"/>
    <dgm:cxn modelId="{AC3A39A7-3618-4D66-AB79-236F7595C99C}" type="presParOf" srcId="{163858D4-AFD4-4C19-81D0-5D2CA0956876}" destId="{7B8F250C-2A79-4780-A1BE-5C5FC65C10B4}" srcOrd="0" destOrd="0" presId="urn:microsoft.com/office/officeart/2005/8/layout/hierarchy2"/>
    <dgm:cxn modelId="{F2CA9F96-A463-4257-A432-F0EF3BEA5AE8}" type="presParOf" srcId="{22A48835-C9DC-4714-BCDE-279773101646}" destId="{9740FAD1-53A1-4B2F-90E8-ADEDC14A9C0A}" srcOrd="3" destOrd="0" presId="urn:microsoft.com/office/officeart/2005/8/layout/hierarchy2"/>
    <dgm:cxn modelId="{0DF13F21-6821-4F0D-8558-A04406D4C20F}" type="presParOf" srcId="{9740FAD1-53A1-4B2F-90E8-ADEDC14A9C0A}" destId="{CC60FFAF-3504-45DC-9BFF-3A9A9A2F349F}" srcOrd="0" destOrd="0" presId="urn:microsoft.com/office/officeart/2005/8/layout/hierarchy2"/>
    <dgm:cxn modelId="{5D6DAC0D-08EF-423F-93CD-FDB8E399D605}" type="presParOf" srcId="{9740FAD1-53A1-4B2F-90E8-ADEDC14A9C0A}" destId="{787C2CC1-EFA6-45C7-866F-B8C2CB378A6F}" srcOrd="1" destOrd="0" presId="urn:microsoft.com/office/officeart/2005/8/layout/hierarchy2"/>
    <dgm:cxn modelId="{894A9245-CC35-45AB-9C40-C9BF6E2DB0C8}" type="presParOf" srcId="{BA2B592D-FE02-4B96-AADF-3F5EF78BECD9}" destId="{8B564364-EF11-4EDA-849C-563E01725614}" srcOrd="2" destOrd="0" presId="urn:microsoft.com/office/officeart/2005/8/layout/hierarchy2"/>
    <dgm:cxn modelId="{C4EF0740-A350-4C5B-A9D6-795864CED8AD}" type="presParOf" srcId="{8B564364-EF11-4EDA-849C-563E01725614}" destId="{36B13447-C653-4D61-8905-F52561940634}" srcOrd="0" destOrd="0" presId="urn:microsoft.com/office/officeart/2005/8/layout/hierarchy2"/>
    <dgm:cxn modelId="{04FAB46C-E551-4B62-ADF3-39B9EB92A395}" type="presParOf" srcId="{BA2B592D-FE02-4B96-AADF-3F5EF78BECD9}" destId="{1B27AA36-642A-4AE3-A9A5-603052735A5E}" srcOrd="3" destOrd="0" presId="urn:microsoft.com/office/officeart/2005/8/layout/hierarchy2"/>
    <dgm:cxn modelId="{554806D2-2267-4A61-9ECF-3BF99B5633C9}" type="presParOf" srcId="{1B27AA36-642A-4AE3-A9A5-603052735A5E}" destId="{925A5A36-6A4F-46D2-B331-B56B643C543C}" srcOrd="0" destOrd="0" presId="urn:microsoft.com/office/officeart/2005/8/layout/hierarchy2"/>
    <dgm:cxn modelId="{3DD533F7-6D51-4355-831F-18528ECED94C}" type="presParOf" srcId="{1B27AA36-642A-4AE3-A9A5-603052735A5E}" destId="{D13615CB-1990-43A0-B009-BD2D8ABFEAFF}" srcOrd="1" destOrd="0" presId="urn:microsoft.com/office/officeart/2005/8/layout/hierarchy2"/>
    <dgm:cxn modelId="{D4ACFB4F-8196-48AC-AFC2-07629CB058C1}" type="presParOf" srcId="{D13615CB-1990-43A0-B009-BD2D8ABFEAFF}" destId="{DF9B4A16-3BAA-4B9A-B43C-8BE929E95E03}" srcOrd="0" destOrd="0" presId="urn:microsoft.com/office/officeart/2005/8/layout/hierarchy2"/>
    <dgm:cxn modelId="{FCEC888D-9D2A-460E-9720-097FA08BB46A}" type="presParOf" srcId="{DF9B4A16-3BAA-4B9A-B43C-8BE929E95E03}" destId="{617C87E8-AE59-4733-9A5F-75DF20A69BA5}" srcOrd="0" destOrd="0" presId="urn:microsoft.com/office/officeart/2005/8/layout/hierarchy2"/>
    <dgm:cxn modelId="{D7DD2769-0CFE-4414-88FE-97BEB32D820F}" type="presParOf" srcId="{D13615CB-1990-43A0-B009-BD2D8ABFEAFF}" destId="{0F69CDBD-2B7F-4DF3-99D3-013CC26CCE5A}" srcOrd="1" destOrd="0" presId="urn:microsoft.com/office/officeart/2005/8/layout/hierarchy2"/>
    <dgm:cxn modelId="{FC748C42-79C7-412F-95C0-F86ED8ABA298}" type="presParOf" srcId="{0F69CDBD-2B7F-4DF3-99D3-013CC26CCE5A}" destId="{E863FA0B-525C-4AC1-908D-F91D48C0AFA7}" srcOrd="0" destOrd="0" presId="urn:microsoft.com/office/officeart/2005/8/layout/hierarchy2"/>
    <dgm:cxn modelId="{A50E6C04-FF4D-4A42-9F99-87DDD717F4DD}" type="presParOf" srcId="{0F69CDBD-2B7F-4DF3-99D3-013CC26CCE5A}" destId="{E910B7B1-7C26-42EE-93E9-D760997C29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4058B-4CF7-984A-837D-AA4EBB4F8C1D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8A2BC3B4-56F8-404E-8964-0B3BC0943DDC}">
      <dgm:prSet phldrT="[Text]" custT="1"/>
      <dgm:spPr/>
      <dgm:t>
        <a:bodyPr/>
        <a:lstStyle/>
        <a:p>
          <a:r>
            <a:rPr lang="es-MX" sz="1600" dirty="0" smtClean="0"/>
            <a:t>Definir objetivos y alcances</a:t>
          </a:r>
          <a:endParaRPr lang="en-US" sz="1600" dirty="0"/>
        </a:p>
      </dgm:t>
    </dgm:pt>
    <dgm:pt modelId="{8A320544-354A-DE4B-9B61-A40B39140137}" type="parTrans" cxnId="{692B393E-DFF7-CE4C-AAAD-140D4EF56E57}">
      <dgm:prSet/>
      <dgm:spPr/>
      <dgm:t>
        <a:bodyPr/>
        <a:lstStyle/>
        <a:p>
          <a:endParaRPr lang="en-US"/>
        </a:p>
      </dgm:t>
    </dgm:pt>
    <dgm:pt modelId="{91D00065-1478-0847-BD30-DC923420F09A}" type="sibTrans" cxnId="{692B393E-DFF7-CE4C-AAAD-140D4EF56E57}">
      <dgm:prSet/>
      <dgm:spPr/>
      <dgm:t>
        <a:bodyPr/>
        <a:lstStyle/>
        <a:p>
          <a:endParaRPr lang="en-US"/>
        </a:p>
      </dgm:t>
    </dgm:pt>
    <dgm:pt modelId="{561AB3E5-CA2E-6346-A1CB-9DE488BA1C4C}">
      <dgm:prSet/>
      <dgm:spPr/>
      <dgm:t>
        <a:bodyPr/>
        <a:lstStyle/>
        <a:p>
          <a:r>
            <a:rPr lang="es-MX" dirty="0" smtClean="0"/>
            <a:t>Cuantificar y comprender el desperdicio de alimento del post consumo.</a:t>
          </a:r>
          <a:endParaRPr lang="en-US" dirty="0"/>
        </a:p>
      </dgm:t>
    </dgm:pt>
    <dgm:pt modelId="{F5EB8803-CCEA-5844-81C5-803B9520068E}" type="parTrans" cxnId="{33BDE721-A2BC-9C48-A26E-B93FC7BEB30F}">
      <dgm:prSet/>
      <dgm:spPr/>
      <dgm:t>
        <a:bodyPr/>
        <a:lstStyle/>
        <a:p>
          <a:endParaRPr lang="en-US"/>
        </a:p>
      </dgm:t>
    </dgm:pt>
    <dgm:pt modelId="{5D416F00-851E-F844-9D8D-EFBD71D45C78}" type="sibTrans" cxnId="{33BDE721-A2BC-9C48-A26E-B93FC7BEB30F}">
      <dgm:prSet/>
      <dgm:spPr/>
      <dgm:t>
        <a:bodyPr/>
        <a:lstStyle/>
        <a:p>
          <a:endParaRPr lang="en-US"/>
        </a:p>
      </dgm:t>
    </dgm:pt>
    <dgm:pt modelId="{A9237425-C369-994C-BDFD-C334FCED97C5}">
      <dgm:prSet/>
      <dgm:spPr/>
      <dgm:t>
        <a:bodyPr/>
        <a:lstStyle/>
        <a:p>
          <a:r>
            <a:rPr lang="es-MX" dirty="0" smtClean="0"/>
            <a:t>Observar el área de pre consumo y entrevistas</a:t>
          </a:r>
          <a:endParaRPr lang="en-US" dirty="0"/>
        </a:p>
      </dgm:t>
    </dgm:pt>
    <dgm:pt modelId="{FEF5AC94-CA49-9D4E-A9CB-2D0260F557F8}" type="parTrans" cxnId="{777E5E55-0A06-954D-930E-03C5399A1606}">
      <dgm:prSet/>
      <dgm:spPr/>
      <dgm:t>
        <a:bodyPr/>
        <a:lstStyle/>
        <a:p>
          <a:endParaRPr lang="en-US"/>
        </a:p>
      </dgm:t>
    </dgm:pt>
    <dgm:pt modelId="{E1A387E7-6E62-1349-9B9E-67F73E56844A}" type="sibTrans" cxnId="{777E5E55-0A06-954D-930E-03C5399A1606}">
      <dgm:prSet/>
      <dgm:spPr/>
      <dgm:t>
        <a:bodyPr/>
        <a:lstStyle/>
        <a:p>
          <a:endParaRPr lang="en-US"/>
        </a:p>
      </dgm:t>
    </dgm:pt>
    <dgm:pt modelId="{1BB041E8-6FE8-7944-B31F-1A411F2D85F2}">
      <dgm:prSet/>
      <dgm:spPr/>
      <dgm:t>
        <a:bodyPr/>
        <a:lstStyle/>
        <a:p>
          <a:r>
            <a:rPr lang="es-MX" dirty="0" smtClean="0"/>
            <a:t>Analizar e interpretar resultados.</a:t>
          </a:r>
          <a:endParaRPr lang="en-US" dirty="0"/>
        </a:p>
      </dgm:t>
    </dgm:pt>
    <dgm:pt modelId="{FCF05393-1A20-8C43-A9AF-F4E3DBD1E73C}" type="parTrans" cxnId="{7B0CD394-D52E-1643-B250-3D4B7C9AC08D}">
      <dgm:prSet/>
      <dgm:spPr/>
      <dgm:t>
        <a:bodyPr/>
        <a:lstStyle/>
        <a:p>
          <a:endParaRPr lang="en-US"/>
        </a:p>
      </dgm:t>
    </dgm:pt>
    <dgm:pt modelId="{11434134-84E0-6246-9364-9110F1D1ECFD}" type="sibTrans" cxnId="{7B0CD394-D52E-1643-B250-3D4B7C9AC08D}">
      <dgm:prSet/>
      <dgm:spPr/>
      <dgm:t>
        <a:bodyPr/>
        <a:lstStyle/>
        <a:p>
          <a:endParaRPr lang="en-US"/>
        </a:p>
      </dgm:t>
    </dgm:pt>
    <dgm:pt modelId="{A1FBA861-59E7-EC4E-AF51-ABD055B20122}">
      <dgm:prSet/>
      <dgm:spPr/>
      <dgm:t>
        <a:bodyPr/>
        <a:lstStyle/>
        <a:p>
          <a:r>
            <a:rPr lang="es-MX" dirty="0" smtClean="0"/>
            <a:t>Estimar impactos ambientales, sociales y económicos.</a:t>
          </a:r>
          <a:endParaRPr lang="en-US" dirty="0"/>
        </a:p>
      </dgm:t>
    </dgm:pt>
    <dgm:pt modelId="{7B34FAB0-E357-4843-BCF5-41189B5C0923}" type="parTrans" cxnId="{318D4D82-EB47-E146-8CC4-F55DCFC54193}">
      <dgm:prSet/>
      <dgm:spPr/>
      <dgm:t>
        <a:bodyPr/>
        <a:lstStyle/>
        <a:p>
          <a:endParaRPr lang="en-US"/>
        </a:p>
      </dgm:t>
    </dgm:pt>
    <dgm:pt modelId="{13B74BBF-F16A-D04E-8F14-09F0239584BB}" type="sibTrans" cxnId="{318D4D82-EB47-E146-8CC4-F55DCFC54193}">
      <dgm:prSet/>
      <dgm:spPr/>
      <dgm:t>
        <a:bodyPr/>
        <a:lstStyle/>
        <a:p>
          <a:endParaRPr lang="en-US"/>
        </a:p>
      </dgm:t>
    </dgm:pt>
    <dgm:pt modelId="{C18F2FAE-F89A-9B40-986C-D75B816C9561}">
      <dgm:prSet/>
      <dgm:spPr/>
      <dgm:t>
        <a:bodyPr/>
        <a:lstStyle/>
        <a:p>
          <a:r>
            <a:rPr lang="en-US" dirty="0"/>
            <a:t>Elaborar y comunicar conclusiones</a:t>
          </a:r>
        </a:p>
      </dgm:t>
    </dgm:pt>
    <dgm:pt modelId="{094CAAED-1B4B-084E-89A7-254C6D79E480}" type="parTrans" cxnId="{6938BD32-BA04-1F49-8459-2EEA320B94C9}">
      <dgm:prSet/>
      <dgm:spPr/>
      <dgm:t>
        <a:bodyPr/>
        <a:lstStyle/>
        <a:p>
          <a:endParaRPr lang="en-US"/>
        </a:p>
      </dgm:t>
    </dgm:pt>
    <dgm:pt modelId="{32516429-18EB-1D4B-A3DB-CB785B7E9BC1}" type="sibTrans" cxnId="{6938BD32-BA04-1F49-8459-2EEA320B94C9}">
      <dgm:prSet/>
      <dgm:spPr/>
      <dgm:t>
        <a:bodyPr/>
        <a:lstStyle/>
        <a:p>
          <a:endParaRPr lang="en-US"/>
        </a:p>
      </dgm:t>
    </dgm:pt>
    <dgm:pt modelId="{C4C6B233-973E-D044-9A2E-A449BCD770BB}">
      <dgm:prSet phldrT="[Text]" custT="1"/>
      <dgm:spPr/>
      <dgm:t>
        <a:bodyPr/>
        <a:lstStyle/>
        <a:p>
          <a:r>
            <a:rPr lang="es-MX" sz="1600" dirty="0" smtClean="0"/>
            <a:t>Identificar los procesos que generan residuos de alimentos</a:t>
          </a:r>
          <a:endParaRPr lang="en-US" sz="1600" dirty="0"/>
        </a:p>
      </dgm:t>
    </dgm:pt>
    <dgm:pt modelId="{1045CECC-8460-9845-93F4-BC702A35EFE5}" type="parTrans" cxnId="{5456E9E7-B9FE-8442-9F10-A1C4A4DF7962}">
      <dgm:prSet/>
      <dgm:spPr/>
      <dgm:t>
        <a:bodyPr/>
        <a:lstStyle/>
        <a:p>
          <a:endParaRPr lang="en-US"/>
        </a:p>
      </dgm:t>
    </dgm:pt>
    <dgm:pt modelId="{CE27AC52-3B5C-5240-A65E-9FE4DD48CE78}" type="sibTrans" cxnId="{5456E9E7-B9FE-8442-9F10-A1C4A4DF7962}">
      <dgm:prSet/>
      <dgm:spPr/>
      <dgm:t>
        <a:bodyPr/>
        <a:lstStyle/>
        <a:p>
          <a:endParaRPr lang="en-US"/>
        </a:p>
      </dgm:t>
    </dgm:pt>
    <dgm:pt modelId="{EAB36588-87DD-A04B-973A-076D8DC249D4}">
      <dgm:prSet phldrT="[Text]"/>
      <dgm:spPr/>
      <dgm:t>
        <a:bodyPr/>
        <a:lstStyle/>
        <a:p>
          <a:r>
            <a:rPr lang="es-MX" dirty="0" smtClean="0"/>
            <a:t>Cuantificar y caracterizar los residuos  orgánicos de alimentos del pre consumo.</a:t>
          </a:r>
          <a:endParaRPr lang="en-US" dirty="0"/>
        </a:p>
      </dgm:t>
    </dgm:pt>
    <dgm:pt modelId="{27F5D94D-1834-9E46-AF72-EF56095820AE}" type="parTrans" cxnId="{F159FA42-6873-874E-9715-B7B1D3FFCD75}">
      <dgm:prSet/>
      <dgm:spPr/>
      <dgm:t>
        <a:bodyPr/>
        <a:lstStyle/>
        <a:p>
          <a:endParaRPr lang="en-US"/>
        </a:p>
      </dgm:t>
    </dgm:pt>
    <dgm:pt modelId="{F2B667E4-24D1-D447-B99A-0B241E8A321D}" type="sibTrans" cxnId="{F159FA42-6873-874E-9715-B7B1D3FFCD75}">
      <dgm:prSet/>
      <dgm:spPr/>
      <dgm:t>
        <a:bodyPr/>
        <a:lstStyle/>
        <a:p>
          <a:endParaRPr lang="en-US"/>
        </a:p>
      </dgm:t>
    </dgm:pt>
    <dgm:pt modelId="{DE049319-1C0E-5549-B6D3-A975C0D2BD30}" type="pres">
      <dgm:prSet presAssocID="{D604058B-4CF7-984A-837D-AA4EBB4F8C1D}" presName="CompostProcess" presStyleCnt="0">
        <dgm:presLayoutVars>
          <dgm:dir/>
          <dgm:resizeHandles val="exact"/>
        </dgm:presLayoutVars>
      </dgm:prSet>
      <dgm:spPr/>
    </dgm:pt>
    <dgm:pt modelId="{D1C47C1F-D703-0C43-93BD-5AD80C20B2E4}" type="pres">
      <dgm:prSet presAssocID="{D604058B-4CF7-984A-837D-AA4EBB4F8C1D}" presName="arrow" presStyleLbl="bgShp" presStyleIdx="0" presStyleCnt="1"/>
      <dgm:spPr/>
      <dgm:t>
        <a:bodyPr/>
        <a:lstStyle/>
        <a:p>
          <a:endParaRPr lang="es-ES"/>
        </a:p>
      </dgm:t>
    </dgm:pt>
    <dgm:pt modelId="{A2DBB59F-6523-0446-9C39-D2B4D634638E}" type="pres">
      <dgm:prSet presAssocID="{D604058B-4CF7-984A-837D-AA4EBB4F8C1D}" presName="linearProcess" presStyleCnt="0"/>
      <dgm:spPr/>
    </dgm:pt>
    <dgm:pt modelId="{3C88E43B-301F-F448-BB54-7FFF2C383099}" type="pres">
      <dgm:prSet presAssocID="{8A2BC3B4-56F8-404E-8964-0B3BC0943DDC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8AD9C-8910-054B-AF0F-D8E9A9C12ACF}" type="pres">
      <dgm:prSet presAssocID="{91D00065-1478-0847-BD30-DC923420F09A}" presName="sibTrans" presStyleCnt="0"/>
      <dgm:spPr/>
    </dgm:pt>
    <dgm:pt modelId="{F30F66DC-CFF4-D04C-B877-3BC9EE26A1AA}" type="pres">
      <dgm:prSet presAssocID="{C4C6B233-973E-D044-9A2E-A449BCD770BB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196FE-1181-7A4B-B539-00FA04C05A5A}" type="pres">
      <dgm:prSet presAssocID="{CE27AC52-3B5C-5240-A65E-9FE4DD48CE78}" presName="sibTrans" presStyleCnt="0"/>
      <dgm:spPr/>
    </dgm:pt>
    <dgm:pt modelId="{69D298F9-DE67-5342-88EE-86ABA02AA0E3}" type="pres">
      <dgm:prSet presAssocID="{EAB36588-87DD-A04B-973A-076D8DC249D4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1E6CA-4949-1C47-960B-7DA87159D529}" type="pres">
      <dgm:prSet presAssocID="{F2B667E4-24D1-D447-B99A-0B241E8A321D}" presName="sibTrans" presStyleCnt="0"/>
      <dgm:spPr/>
    </dgm:pt>
    <dgm:pt modelId="{9111053F-3E77-A34C-A866-FA4E86EB54A8}" type="pres">
      <dgm:prSet presAssocID="{561AB3E5-CA2E-6346-A1CB-9DE488BA1C4C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240B8-1A83-2541-AC63-43B18289177C}" type="pres">
      <dgm:prSet presAssocID="{5D416F00-851E-F844-9D8D-EFBD71D45C78}" presName="sibTrans" presStyleCnt="0"/>
      <dgm:spPr/>
    </dgm:pt>
    <dgm:pt modelId="{4D022531-9003-EB49-99DF-35E7947EED8C}" type="pres">
      <dgm:prSet presAssocID="{A9237425-C369-994C-BDFD-C334FCED97C5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54183-D72C-9F4D-BF1B-9D890596C4F3}" type="pres">
      <dgm:prSet presAssocID="{E1A387E7-6E62-1349-9B9E-67F73E56844A}" presName="sibTrans" presStyleCnt="0"/>
      <dgm:spPr/>
    </dgm:pt>
    <dgm:pt modelId="{6FA001AC-7C7E-5241-A09A-AF88E804BA33}" type="pres">
      <dgm:prSet presAssocID="{1BB041E8-6FE8-7944-B31F-1A411F2D85F2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CE369-A0C4-FD4E-A819-169F31C74521}" type="pres">
      <dgm:prSet presAssocID="{11434134-84E0-6246-9364-9110F1D1ECFD}" presName="sibTrans" presStyleCnt="0"/>
      <dgm:spPr/>
    </dgm:pt>
    <dgm:pt modelId="{BB07E0FB-8EB1-D743-8B18-B08253078313}" type="pres">
      <dgm:prSet presAssocID="{A1FBA861-59E7-EC4E-AF51-ABD055B20122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7503-6EFA-114F-B37B-3FC3849CF720}" type="pres">
      <dgm:prSet presAssocID="{13B74BBF-F16A-D04E-8F14-09F0239584BB}" presName="sibTrans" presStyleCnt="0"/>
      <dgm:spPr/>
    </dgm:pt>
    <dgm:pt modelId="{0593CF43-7AE8-AC42-88CC-16AD8E75F267}" type="pres">
      <dgm:prSet presAssocID="{C18F2FAE-F89A-9B40-986C-D75B816C9561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4A075-6201-4340-B471-E1157F4A29D7}" type="presOf" srcId="{8A2BC3B4-56F8-404E-8964-0B3BC0943DDC}" destId="{3C88E43B-301F-F448-BB54-7FFF2C383099}" srcOrd="0" destOrd="0" presId="urn:microsoft.com/office/officeart/2005/8/layout/hProcess9"/>
    <dgm:cxn modelId="{26C4BEEC-8444-7A4F-8184-8FF53FF9AC11}" type="presOf" srcId="{A1FBA861-59E7-EC4E-AF51-ABD055B20122}" destId="{BB07E0FB-8EB1-D743-8B18-B08253078313}" srcOrd="0" destOrd="0" presId="urn:microsoft.com/office/officeart/2005/8/layout/hProcess9"/>
    <dgm:cxn modelId="{6938BD32-BA04-1F49-8459-2EEA320B94C9}" srcId="{D604058B-4CF7-984A-837D-AA4EBB4F8C1D}" destId="{C18F2FAE-F89A-9B40-986C-D75B816C9561}" srcOrd="7" destOrd="0" parTransId="{094CAAED-1B4B-084E-89A7-254C6D79E480}" sibTransId="{32516429-18EB-1D4B-A3DB-CB785B7E9BC1}"/>
    <dgm:cxn modelId="{F9AD8971-B3B8-FB40-95F3-473D5DC9C81E}" type="presOf" srcId="{C4C6B233-973E-D044-9A2E-A449BCD770BB}" destId="{F30F66DC-CFF4-D04C-B877-3BC9EE26A1AA}" srcOrd="0" destOrd="0" presId="urn:microsoft.com/office/officeart/2005/8/layout/hProcess9"/>
    <dgm:cxn modelId="{777E5E55-0A06-954D-930E-03C5399A1606}" srcId="{D604058B-4CF7-984A-837D-AA4EBB4F8C1D}" destId="{A9237425-C369-994C-BDFD-C334FCED97C5}" srcOrd="4" destOrd="0" parTransId="{FEF5AC94-CA49-9D4E-A9CB-2D0260F557F8}" sibTransId="{E1A387E7-6E62-1349-9B9E-67F73E56844A}"/>
    <dgm:cxn modelId="{0EA2A727-2185-7840-9A5C-369C620DF457}" type="presOf" srcId="{C18F2FAE-F89A-9B40-986C-D75B816C9561}" destId="{0593CF43-7AE8-AC42-88CC-16AD8E75F267}" srcOrd="0" destOrd="0" presId="urn:microsoft.com/office/officeart/2005/8/layout/hProcess9"/>
    <dgm:cxn modelId="{31F52F67-9F49-2F4E-B176-5EBAA7E39332}" type="presOf" srcId="{D604058B-4CF7-984A-837D-AA4EBB4F8C1D}" destId="{DE049319-1C0E-5549-B6D3-A975C0D2BD30}" srcOrd="0" destOrd="0" presId="urn:microsoft.com/office/officeart/2005/8/layout/hProcess9"/>
    <dgm:cxn modelId="{7B0CD394-D52E-1643-B250-3D4B7C9AC08D}" srcId="{D604058B-4CF7-984A-837D-AA4EBB4F8C1D}" destId="{1BB041E8-6FE8-7944-B31F-1A411F2D85F2}" srcOrd="5" destOrd="0" parTransId="{FCF05393-1A20-8C43-A9AF-F4E3DBD1E73C}" sibTransId="{11434134-84E0-6246-9364-9110F1D1ECFD}"/>
    <dgm:cxn modelId="{33BD24E5-900F-8B46-94E6-C31B62938C46}" type="presOf" srcId="{A9237425-C369-994C-BDFD-C334FCED97C5}" destId="{4D022531-9003-EB49-99DF-35E7947EED8C}" srcOrd="0" destOrd="0" presId="urn:microsoft.com/office/officeart/2005/8/layout/hProcess9"/>
    <dgm:cxn modelId="{3BB2819F-3248-324C-AAAA-0974E33F42E1}" type="presOf" srcId="{561AB3E5-CA2E-6346-A1CB-9DE488BA1C4C}" destId="{9111053F-3E77-A34C-A866-FA4E86EB54A8}" srcOrd="0" destOrd="0" presId="urn:microsoft.com/office/officeart/2005/8/layout/hProcess9"/>
    <dgm:cxn modelId="{33BDE721-A2BC-9C48-A26E-B93FC7BEB30F}" srcId="{D604058B-4CF7-984A-837D-AA4EBB4F8C1D}" destId="{561AB3E5-CA2E-6346-A1CB-9DE488BA1C4C}" srcOrd="3" destOrd="0" parTransId="{F5EB8803-CCEA-5844-81C5-803B9520068E}" sibTransId="{5D416F00-851E-F844-9D8D-EFBD71D45C78}"/>
    <dgm:cxn modelId="{AB84197D-2F99-1A41-B963-B3FF6F955D92}" type="presOf" srcId="{1BB041E8-6FE8-7944-B31F-1A411F2D85F2}" destId="{6FA001AC-7C7E-5241-A09A-AF88E804BA33}" srcOrd="0" destOrd="0" presId="urn:microsoft.com/office/officeart/2005/8/layout/hProcess9"/>
    <dgm:cxn modelId="{5456E9E7-B9FE-8442-9F10-A1C4A4DF7962}" srcId="{D604058B-4CF7-984A-837D-AA4EBB4F8C1D}" destId="{C4C6B233-973E-D044-9A2E-A449BCD770BB}" srcOrd="1" destOrd="0" parTransId="{1045CECC-8460-9845-93F4-BC702A35EFE5}" sibTransId="{CE27AC52-3B5C-5240-A65E-9FE4DD48CE78}"/>
    <dgm:cxn modelId="{318D4D82-EB47-E146-8CC4-F55DCFC54193}" srcId="{D604058B-4CF7-984A-837D-AA4EBB4F8C1D}" destId="{A1FBA861-59E7-EC4E-AF51-ABD055B20122}" srcOrd="6" destOrd="0" parTransId="{7B34FAB0-E357-4843-BCF5-41189B5C0923}" sibTransId="{13B74BBF-F16A-D04E-8F14-09F0239584BB}"/>
    <dgm:cxn modelId="{DE131D47-8DC4-4046-AD91-252BDD899338}" type="presOf" srcId="{EAB36588-87DD-A04B-973A-076D8DC249D4}" destId="{69D298F9-DE67-5342-88EE-86ABA02AA0E3}" srcOrd="0" destOrd="0" presId="urn:microsoft.com/office/officeart/2005/8/layout/hProcess9"/>
    <dgm:cxn modelId="{F159FA42-6873-874E-9715-B7B1D3FFCD75}" srcId="{D604058B-4CF7-984A-837D-AA4EBB4F8C1D}" destId="{EAB36588-87DD-A04B-973A-076D8DC249D4}" srcOrd="2" destOrd="0" parTransId="{27F5D94D-1834-9E46-AF72-EF56095820AE}" sibTransId="{F2B667E4-24D1-D447-B99A-0B241E8A321D}"/>
    <dgm:cxn modelId="{692B393E-DFF7-CE4C-AAAD-140D4EF56E57}" srcId="{D604058B-4CF7-984A-837D-AA4EBB4F8C1D}" destId="{8A2BC3B4-56F8-404E-8964-0B3BC0943DDC}" srcOrd="0" destOrd="0" parTransId="{8A320544-354A-DE4B-9B61-A40B39140137}" sibTransId="{91D00065-1478-0847-BD30-DC923420F09A}"/>
    <dgm:cxn modelId="{C029A98F-AB36-064F-A434-79539571AB29}" type="presParOf" srcId="{DE049319-1C0E-5549-B6D3-A975C0D2BD30}" destId="{D1C47C1F-D703-0C43-93BD-5AD80C20B2E4}" srcOrd="0" destOrd="0" presId="urn:microsoft.com/office/officeart/2005/8/layout/hProcess9"/>
    <dgm:cxn modelId="{A275CCC5-0657-564A-8623-38CBCCCA1482}" type="presParOf" srcId="{DE049319-1C0E-5549-B6D3-A975C0D2BD30}" destId="{A2DBB59F-6523-0446-9C39-D2B4D634638E}" srcOrd="1" destOrd="0" presId="urn:microsoft.com/office/officeart/2005/8/layout/hProcess9"/>
    <dgm:cxn modelId="{49A0769A-CC7E-1F41-BC0E-CA23E82B1BDF}" type="presParOf" srcId="{A2DBB59F-6523-0446-9C39-D2B4D634638E}" destId="{3C88E43B-301F-F448-BB54-7FFF2C383099}" srcOrd="0" destOrd="0" presId="urn:microsoft.com/office/officeart/2005/8/layout/hProcess9"/>
    <dgm:cxn modelId="{B57765B7-4154-894E-A511-7FC30E6A7801}" type="presParOf" srcId="{A2DBB59F-6523-0446-9C39-D2B4D634638E}" destId="{3728AD9C-8910-054B-AF0F-D8E9A9C12ACF}" srcOrd="1" destOrd="0" presId="urn:microsoft.com/office/officeart/2005/8/layout/hProcess9"/>
    <dgm:cxn modelId="{B27E3EBD-1FCE-8B40-8CFA-447DBDFA7D57}" type="presParOf" srcId="{A2DBB59F-6523-0446-9C39-D2B4D634638E}" destId="{F30F66DC-CFF4-D04C-B877-3BC9EE26A1AA}" srcOrd="2" destOrd="0" presId="urn:microsoft.com/office/officeart/2005/8/layout/hProcess9"/>
    <dgm:cxn modelId="{2131FE54-73D7-3F44-BCD6-30F37A5BB0E0}" type="presParOf" srcId="{A2DBB59F-6523-0446-9C39-D2B4D634638E}" destId="{FF3196FE-1181-7A4B-B539-00FA04C05A5A}" srcOrd="3" destOrd="0" presId="urn:microsoft.com/office/officeart/2005/8/layout/hProcess9"/>
    <dgm:cxn modelId="{D1815A24-7857-9242-9DDC-434E4E45D649}" type="presParOf" srcId="{A2DBB59F-6523-0446-9C39-D2B4D634638E}" destId="{69D298F9-DE67-5342-88EE-86ABA02AA0E3}" srcOrd="4" destOrd="0" presId="urn:microsoft.com/office/officeart/2005/8/layout/hProcess9"/>
    <dgm:cxn modelId="{71C2A179-845F-A842-8929-8C93E47E24AF}" type="presParOf" srcId="{A2DBB59F-6523-0446-9C39-D2B4D634638E}" destId="{03D1E6CA-4949-1C47-960B-7DA87159D529}" srcOrd="5" destOrd="0" presId="urn:microsoft.com/office/officeart/2005/8/layout/hProcess9"/>
    <dgm:cxn modelId="{D887045D-C2B1-4C4C-A1B8-23A9AB531967}" type="presParOf" srcId="{A2DBB59F-6523-0446-9C39-D2B4D634638E}" destId="{9111053F-3E77-A34C-A866-FA4E86EB54A8}" srcOrd="6" destOrd="0" presId="urn:microsoft.com/office/officeart/2005/8/layout/hProcess9"/>
    <dgm:cxn modelId="{26E6B851-46E4-D540-AAD8-0D0E5C0F19E0}" type="presParOf" srcId="{A2DBB59F-6523-0446-9C39-D2B4D634638E}" destId="{CBC240B8-1A83-2541-AC63-43B18289177C}" srcOrd="7" destOrd="0" presId="urn:microsoft.com/office/officeart/2005/8/layout/hProcess9"/>
    <dgm:cxn modelId="{B9CBE3E9-1F83-0348-95DC-4EFA62DFF106}" type="presParOf" srcId="{A2DBB59F-6523-0446-9C39-D2B4D634638E}" destId="{4D022531-9003-EB49-99DF-35E7947EED8C}" srcOrd="8" destOrd="0" presId="urn:microsoft.com/office/officeart/2005/8/layout/hProcess9"/>
    <dgm:cxn modelId="{5E7E6EA0-6824-7D49-8719-F06EC6CF0B41}" type="presParOf" srcId="{A2DBB59F-6523-0446-9C39-D2B4D634638E}" destId="{52B54183-D72C-9F4D-BF1B-9D890596C4F3}" srcOrd="9" destOrd="0" presId="urn:microsoft.com/office/officeart/2005/8/layout/hProcess9"/>
    <dgm:cxn modelId="{6A889283-9131-8A43-9CBB-778F4C8E8430}" type="presParOf" srcId="{A2DBB59F-6523-0446-9C39-D2B4D634638E}" destId="{6FA001AC-7C7E-5241-A09A-AF88E804BA33}" srcOrd="10" destOrd="0" presId="urn:microsoft.com/office/officeart/2005/8/layout/hProcess9"/>
    <dgm:cxn modelId="{1D19055A-F40F-E946-8276-8C28DE023B48}" type="presParOf" srcId="{A2DBB59F-6523-0446-9C39-D2B4D634638E}" destId="{76CCE369-A0C4-FD4E-A819-169F31C74521}" srcOrd="11" destOrd="0" presId="urn:microsoft.com/office/officeart/2005/8/layout/hProcess9"/>
    <dgm:cxn modelId="{889C7775-D6D1-6641-AD46-9E66B6C4296E}" type="presParOf" srcId="{A2DBB59F-6523-0446-9C39-D2B4D634638E}" destId="{BB07E0FB-8EB1-D743-8B18-B08253078313}" srcOrd="12" destOrd="0" presId="urn:microsoft.com/office/officeart/2005/8/layout/hProcess9"/>
    <dgm:cxn modelId="{09260922-D3CE-2141-BCC1-F94D502B405D}" type="presParOf" srcId="{A2DBB59F-6523-0446-9C39-D2B4D634638E}" destId="{F3BF7503-6EFA-114F-B37B-3FC3849CF720}" srcOrd="13" destOrd="0" presId="urn:microsoft.com/office/officeart/2005/8/layout/hProcess9"/>
    <dgm:cxn modelId="{D4233558-233F-E44E-8059-66822F97F52C}" type="presParOf" srcId="{A2DBB59F-6523-0446-9C39-D2B4D634638E}" destId="{0593CF43-7AE8-AC42-88CC-16AD8E75F267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36490-B537-4F52-B349-153562BFEBE4}">
      <dsp:nvSpPr>
        <dsp:cNvPr id="0" name=""/>
        <dsp:cNvSpPr/>
      </dsp:nvSpPr>
      <dsp:spPr>
        <a:xfrm>
          <a:off x="2199" y="2126317"/>
          <a:ext cx="1777041" cy="88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Residuos</a:t>
          </a:r>
          <a:endParaRPr lang="es-ES" sz="1900" kern="1200" dirty="0"/>
        </a:p>
      </dsp:txBody>
      <dsp:txXfrm>
        <a:off x="28223" y="2152341"/>
        <a:ext cx="1724993" cy="836472"/>
      </dsp:txXfrm>
    </dsp:sp>
    <dsp:sp modelId="{43AE6950-2298-45DC-9355-A264B857650B}">
      <dsp:nvSpPr>
        <dsp:cNvPr id="0" name=""/>
        <dsp:cNvSpPr/>
      </dsp:nvSpPr>
      <dsp:spPr>
        <a:xfrm rot="18770822">
          <a:off x="1612023" y="2170132"/>
          <a:ext cx="1045251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045251" y="17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8518" y="2161271"/>
        <a:ext cx="52262" cy="52262"/>
      </dsp:txXfrm>
    </dsp:sp>
    <dsp:sp modelId="{307A053A-066E-450B-A0BC-BB9517DB1A9C}">
      <dsp:nvSpPr>
        <dsp:cNvPr id="0" name=""/>
        <dsp:cNvSpPr/>
      </dsp:nvSpPr>
      <dsp:spPr>
        <a:xfrm>
          <a:off x="2490058" y="1359968"/>
          <a:ext cx="1777041" cy="88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 Alimentarios (PDA)</a:t>
          </a:r>
          <a:endParaRPr lang="es-ES" sz="1900" kern="1200" dirty="0"/>
        </a:p>
      </dsp:txBody>
      <dsp:txXfrm>
        <a:off x="2516082" y="1385992"/>
        <a:ext cx="1724993" cy="836472"/>
      </dsp:txXfrm>
    </dsp:sp>
    <dsp:sp modelId="{66401AC4-DBC2-41DF-8CB3-7A5364A85D03}">
      <dsp:nvSpPr>
        <dsp:cNvPr id="0" name=""/>
        <dsp:cNvSpPr/>
      </dsp:nvSpPr>
      <dsp:spPr>
        <a:xfrm rot="19457599">
          <a:off x="4184821" y="1531508"/>
          <a:ext cx="875373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75373" y="172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00623" y="1526894"/>
        <a:ext cx="43768" cy="43768"/>
      </dsp:txXfrm>
    </dsp:sp>
    <dsp:sp modelId="{F4B2E789-4704-456C-B315-39FD34EA8EA7}">
      <dsp:nvSpPr>
        <dsp:cNvPr id="0" name=""/>
        <dsp:cNvSpPr/>
      </dsp:nvSpPr>
      <dsp:spPr>
        <a:xfrm>
          <a:off x="4977916" y="849068"/>
          <a:ext cx="1777041" cy="88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Comestibles</a:t>
          </a:r>
          <a:endParaRPr lang="es-ES" sz="1900" kern="1200" dirty="0"/>
        </a:p>
      </dsp:txBody>
      <dsp:txXfrm>
        <a:off x="5003940" y="875092"/>
        <a:ext cx="1724993" cy="836472"/>
      </dsp:txXfrm>
    </dsp:sp>
    <dsp:sp modelId="{163858D4-AFD4-4C19-81D0-5D2CA0956876}">
      <dsp:nvSpPr>
        <dsp:cNvPr id="0" name=""/>
        <dsp:cNvSpPr/>
      </dsp:nvSpPr>
      <dsp:spPr>
        <a:xfrm rot="2142401">
          <a:off x="4184821" y="2042407"/>
          <a:ext cx="875373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75373" y="172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00623" y="2037793"/>
        <a:ext cx="43768" cy="43768"/>
      </dsp:txXfrm>
    </dsp:sp>
    <dsp:sp modelId="{CC60FFAF-3504-45DC-9BFF-3A9A9A2F349F}">
      <dsp:nvSpPr>
        <dsp:cNvPr id="0" name=""/>
        <dsp:cNvSpPr/>
      </dsp:nvSpPr>
      <dsp:spPr>
        <a:xfrm>
          <a:off x="4977916" y="1870867"/>
          <a:ext cx="1777041" cy="88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 comestibles</a:t>
          </a:r>
          <a:endParaRPr lang="es-ES" sz="1900" kern="1200" dirty="0"/>
        </a:p>
      </dsp:txBody>
      <dsp:txXfrm>
        <a:off x="5003940" y="1896891"/>
        <a:ext cx="1724993" cy="836472"/>
      </dsp:txXfrm>
    </dsp:sp>
    <dsp:sp modelId="{8B564364-EF11-4EDA-849C-563E01725614}">
      <dsp:nvSpPr>
        <dsp:cNvPr id="0" name=""/>
        <dsp:cNvSpPr/>
      </dsp:nvSpPr>
      <dsp:spPr>
        <a:xfrm rot="2829178">
          <a:off x="1612023" y="2936481"/>
          <a:ext cx="1045251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1045251" y="17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8518" y="2927621"/>
        <a:ext cx="52262" cy="52262"/>
      </dsp:txXfrm>
    </dsp:sp>
    <dsp:sp modelId="{925A5A36-6A4F-46D2-B331-B56B643C543C}">
      <dsp:nvSpPr>
        <dsp:cNvPr id="0" name=""/>
        <dsp:cNvSpPr/>
      </dsp:nvSpPr>
      <dsp:spPr>
        <a:xfrm>
          <a:off x="2490058" y="2892666"/>
          <a:ext cx="1777041" cy="88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Inorgánicos + otros</a:t>
          </a:r>
          <a:endParaRPr lang="es-ES" sz="1900" kern="1200" dirty="0"/>
        </a:p>
      </dsp:txBody>
      <dsp:txXfrm>
        <a:off x="2516082" y="2918690"/>
        <a:ext cx="1724993" cy="836472"/>
      </dsp:txXfrm>
    </dsp:sp>
    <dsp:sp modelId="{DF9B4A16-3BAA-4B9A-B43C-8BE929E95E03}">
      <dsp:nvSpPr>
        <dsp:cNvPr id="0" name=""/>
        <dsp:cNvSpPr/>
      </dsp:nvSpPr>
      <dsp:spPr>
        <a:xfrm>
          <a:off x="4267099" y="3319656"/>
          <a:ext cx="710816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710816" y="172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604737" y="3319156"/>
        <a:ext cx="35540" cy="35540"/>
      </dsp:txXfrm>
    </dsp:sp>
    <dsp:sp modelId="{E863FA0B-525C-4AC1-908D-F91D48C0AFA7}">
      <dsp:nvSpPr>
        <dsp:cNvPr id="0" name=""/>
        <dsp:cNvSpPr/>
      </dsp:nvSpPr>
      <dsp:spPr>
        <a:xfrm>
          <a:off x="4977916" y="2892666"/>
          <a:ext cx="1777041" cy="88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Sanitarios, jardinería, reciclables.</a:t>
          </a:r>
          <a:endParaRPr lang="es-ES" sz="1900" kern="1200" dirty="0"/>
        </a:p>
      </dsp:txBody>
      <dsp:txXfrm>
        <a:off x="5003940" y="2918690"/>
        <a:ext cx="1724993" cy="836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47C1F-D703-0C43-93BD-5AD80C20B2E4}">
      <dsp:nvSpPr>
        <dsp:cNvPr id="0" name=""/>
        <dsp:cNvSpPr/>
      </dsp:nvSpPr>
      <dsp:spPr>
        <a:xfrm>
          <a:off x="863340" y="0"/>
          <a:ext cx="9784530" cy="47748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88E43B-301F-F448-BB54-7FFF2C383099}">
      <dsp:nvSpPr>
        <dsp:cNvPr id="0" name=""/>
        <dsp:cNvSpPr/>
      </dsp:nvSpPr>
      <dsp:spPr>
        <a:xfrm>
          <a:off x="456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Definir objetivos y alcances</a:t>
          </a:r>
          <a:endParaRPr lang="en-US" sz="1600" kern="1200" dirty="0"/>
        </a:p>
      </dsp:txBody>
      <dsp:txXfrm>
        <a:off x="67748" y="1499748"/>
        <a:ext cx="1243894" cy="1775358"/>
      </dsp:txXfrm>
    </dsp:sp>
    <dsp:sp modelId="{F30F66DC-CFF4-D04C-B877-3BC9EE26A1AA}">
      <dsp:nvSpPr>
        <dsp:cNvPr id="0" name=""/>
        <dsp:cNvSpPr/>
      </dsp:nvSpPr>
      <dsp:spPr>
        <a:xfrm>
          <a:off x="1447859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Identificar los procesos que generan residuos de alimentos</a:t>
          </a:r>
          <a:endParaRPr lang="en-US" sz="1600" kern="1200" dirty="0"/>
        </a:p>
      </dsp:txBody>
      <dsp:txXfrm>
        <a:off x="1515151" y="1499748"/>
        <a:ext cx="1243894" cy="1775358"/>
      </dsp:txXfrm>
    </dsp:sp>
    <dsp:sp modelId="{69D298F9-DE67-5342-88EE-86ABA02AA0E3}">
      <dsp:nvSpPr>
        <dsp:cNvPr id="0" name=""/>
        <dsp:cNvSpPr/>
      </dsp:nvSpPr>
      <dsp:spPr>
        <a:xfrm>
          <a:off x="2895262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Cuantificar y caracterizar los residuos  orgánicos de alimentos del pre consumo.</a:t>
          </a:r>
          <a:endParaRPr lang="en-US" sz="1600" kern="1200" dirty="0"/>
        </a:p>
      </dsp:txBody>
      <dsp:txXfrm>
        <a:off x="2962554" y="1499748"/>
        <a:ext cx="1243894" cy="1775358"/>
      </dsp:txXfrm>
    </dsp:sp>
    <dsp:sp modelId="{9111053F-3E77-A34C-A866-FA4E86EB54A8}">
      <dsp:nvSpPr>
        <dsp:cNvPr id="0" name=""/>
        <dsp:cNvSpPr/>
      </dsp:nvSpPr>
      <dsp:spPr>
        <a:xfrm>
          <a:off x="4342665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Cuantificar y comprender el desperdicio de alimento del post consumo.</a:t>
          </a:r>
          <a:endParaRPr lang="en-US" sz="1600" kern="1200" dirty="0"/>
        </a:p>
      </dsp:txBody>
      <dsp:txXfrm>
        <a:off x="4409957" y="1499748"/>
        <a:ext cx="1243894" cy="1775358"/>
      </dsp:txXfrm>
    </dsp:sp>
    <dsp:sp modelId="{4D022531-9003-EB49-99DF-35E7947EED8C}">
      <dsp:nvSpPr>
        <dsp:cNvPr id="0" name=""/>
        <dsp:cNvSpPr/>
      </dsp:nvSpPr>
      <dsp:spPr>
        <a:xfrm>
          <a:off x="5790067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Observar el área de pre consumo y entrevistas</a:t>
          </a:r>
          <a:endParaRPr lang="en-US" sz="1600" kern="1200" dirty="0"/>
        </a:p>
      </dsp:txBody>
      <dsp:txXfrm>
        <a:off x="5857359" y="1499748"/>
        <a:ext cx="1243894" cy="1775358"/>
      </dsp:txXfrm>
    </dsp:sp>
    <dsp:sp modelId="{6FA001AC-7C7E-5241-A09A-AF88E804BA33}">
      <dsp:nvSpPr>
        <dsp:cNvPr id="0" name=""/>
        <dsp:cNvSpPr/>
      </dsp:nvSpPr>
      <dsp:spPr>
        <a:xfrm>
          <a:off x="7237470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Analizar e interpretar resultados.</a:t>
          </a:r>
          <a:endParaRPr lang="en-US" sz="1600" kern="1200" dirty="0"/>
        </a:p>
      </dsp:txBody>
      <dsp:txXfrm>
        <a:off x="7304762" y="1499748"/>
        <a:ext cx="1243894" cy="1775358"/>
      </dsp:txXfrm>
    </dsp:sp>
    <dsp:sp modelId="{BB07E0FB-8EB1-D743-8B18-B08253078313}">
      <dsp:nvSpPr>
        <dsp:cNvPr id="0" name=""/>
        <dsp:cNvSpPr/>
      </dsp:nvSpPr>
      <dsp:spPr>
        <a:xfrm>
          <a:off x="8684873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Estimar impactos ambientales, sociales y económicos.</a:t>
          </a:r>
          <a:endParaRPr lang="en-US" sz="1600" kern="1200" dirty="0"/>
        </a:p>
      </dsp:txBody>
      <dsp:txXfrm>
        <a:off x="8752165" y="1499748"/>
        <a:ext cx="1243894" cy="1775358"/>
      </dsp:txXfrm>
    </dsp:sp>
    <dsp:sp modelId="{0593CF43-7AE8-AC42-88CC-16AD8E75F267}">
      <dsp:nvSpPr>
        <dsp:cNvPr id="0" name=""/>
        <dsp:cNvSpPr/>
      </dsp:nvSpPr>
      <dsp:spPr>
        <a:xfrm>
          <a:off x="10132276" y="1432456"/>
          <a:ext cx="1378478" cy="19099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Elaborar y comunicar conclusiones</a:t>
          </a:r>
        </a:p>
      </dsp:txBody>
      <dsp:txXfrm>
        <a:off x="10199568" y="1499748"/>
        <a:ext cx="1243894" cy="1775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112D0-C731-41B7-B751-FD11052B5871}" type="datetimeFigureOut">
              <a:rPr lang="es-MX" smtClean="0"/>
              <a:t>3/6/19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762BA-9A1D-4F5F-846C-0E845C93B74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0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PDA: alimentos y sus</a:t>
            </a:r>
            <a:r>
              <a:rPr lang="es-MX" baseline="0" dirty="0" smtClean="0"/>
              <a:t> partes no comestibles asociadas que se retiran de la cadena de abasto alimentaria y son manejados como residuos.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62BA-9A1D-4F5F-846C-0E845C93B74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67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PDA: alimentos y sus</a:t>
            </a:r>
            <a:r>
              <a:rPr lang="es-MX" baseline="0" dirty="0" smtClean="0"/>
              <a:t> partes no comestibles asociadas que se retiran de la cadena de abasto alimentaria y son manejados como residuos.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62BA-9A1D-4F5F-846C-0E845C93B74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67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94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97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96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98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48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46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31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07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47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ECA7-90CC-44F8-A68D-B7E0AC715C03}" type="datetimeFigureOut">
              <a:rPr lang="es-MX" smtClean="0"/>
              <a:t>3/6/19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DBF6-A726-4BDD-AA41-FD9A223636F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55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88445" y="3133092"/>
            <a:ext cx="794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</a:rPr>
              <a:t>CUANTIFICAR LA PÉRDIDA Y EL DESPERDCIO DE ALIMENTOS</a:t>
            </a:r>
            <a:endParaRPr lang="es-ES_tradnl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0" y="3810"/>
            <a:ext cx="12292149" cy="6854190"/>
            <a:chOff x="1" y="3810"/>
            <a:chExt cx="9181701" cy="6854190"/>
          </a:xfrm>
        </p:grpSpPr>
        <p:pic>
          <p:nvPicPr>
            <p:cNvPr id="8" name="Imagen 7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6606000"/>
              <a:ext cx="9144000" cy="25200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810"/>
              <a:ext cx="9181701" cy="3105150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36" y="5236077"/>
            <a:ext cx="2679173" cy="120592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46074" y="4488148"/>
            <a:ext cx="398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PRIMER  PASO PARA SU PREVENCIÓN  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uadroTexto 10"/>
          <p:cNvSpPr txBox="1"/>
          <p:nvPr/>
        </p:nvSpPr>
        <p:spPr>
          <a:xfrm>
            <a:off x="445209" y="5542371"/>
            <a:ext cx="398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50000"/>
                  </a:schemeClr>
                </a:solidFill>
              </a:rPr>
              <a:t>Nadya Selene Alencastro Larios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Socia Directora 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1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889135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RESULTADOS DE LAS ENCUESTAS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1109" y="2235520"/>
            <a:ext cx="8229600" cy="417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/>
              <a:buChar char="•"/>
            </a:pPr>
            <a:r>
              <a:rPr lang="es-ES_tradnl" sz="1900" dirty="0" smtClean="0"/>
              <a:t>54% de las personas </a:t>
            </a:r>
            <a:r>
              <a:rPr lang="es-ES_tradnl" sz="1900" b="1" dirty="0" smtClean="0"/>
              <a:t>NO</a:t>
            </a:r>
            <a:r>
              <a:rPr lang="es-ES_tradnl" sz="1900" dirty="0" smtClean="0"/>
              <a:t> dejaron alimentos sin consumir durante su estadía en </a:t>
            </a:r>
            <a:r>
              <a:rPr lang="es-ES_tradnl" sz="1900" dirty="0" err="1" smtClean="0"/>
              <a:t>Toks</a:t>
            </a:r>
            <a:r>
              <a:rPr lang="es-ES_tradnl" sz="1900" dirty="0" smtClean="0"/>
              <a:t>. Mayormente sólidos. 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1900" dirty="0" smtClean="0"/>
              <a:t>La principal causa para dejar alimentos: platillos son muy bastos. 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1900" dirty="0" smtClean="0"/>
              <a:t>La principal razón para no dejar alimentos sin consumir: es pedir lo que quieren y como segunda opción es que no les gusta desperdiciar. 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1900" dirty="0" smtClean="0"/>
              <a:t>52% de las personas no conoce problemas ambientales, sociales y/o económicos relacionados con la PDA. De los que si conocen, el más mencionado fue la contaminación. 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1900" dirty="0" smtClean="0"/>
              <a:t>El 60% de las personas </a:t>
            </a:r>
            <a:r>
              <a:rPr lang="es-ES_tradnl" sz="1900" b="1" dirty="0" smtClean="0"/>
              <a:t>no toman en cuenta </a:t>
            </a:r>
            <a:r>
              <a:rPr lang="es-ES_tradnl" sz="1900" dirty="0" smtClean="0"/>
              <a:t>para la selección de un restaurante, que participe en acciones en pro o beneficio de la sociedad, lo cual se debe principalmente a la falta de conocimiento. 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1900" dirty="0" smtClean="0"/>
              <a:t>El 93% de las personas desconoce las acciones de </a:t>
            </a:r>
            <a:r>
              <a:rPr lang="es-ES_tradnl" sz="1900" dirty="0" err="1" smtClean="0"/>
              <a:t>Toks</a:t>
            </a:r>
            <a:r>
              <a:rPr lang="es-ES_tradnl" sz="1900" dirty="0" smtClean="0"/>
              <a:t> para disminuir la PDA, sin embargo algunos de ellos, aprovecharon para </a:t>
            </a:r>
            <a:r>
              <a:rPr lang="es-ES_tradnl" sz="1900" b="1" dirty="0" smtClean="0"/>
              <a:t>felicitar la iniciativa.</a:t>
            </a:r>
            <a:endParaRPr lang="es-ES_tradnl" b="1" dirty="0" smtClean="0"/>
          </a:p>
          <a:p>
            <a:pPr marL="342900" indent="-342900">
              <a:buFont typeface="Arial"/>
              <a:buChar char="•"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349728" y="1449179"/>
            <a:ext cx="116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análisis estadístico definió la realización de 182 </a:t>
            </a:r>
            <a:r>
              <a:rPr lang="es-ES_tradnl" dirty="0" smtClean="0"/>
              <a:t>encuestas a los comensales. </a:t>
            </a:r>
            <a:r>
              <a:rPr lang="es-ES_tradnl" dirty="0" smtClean="0"/>
              <a:t>Realizaci</a:t>
            </a:r>
            <a:r>
              <a:rPr lang="es-ES_tradnl" dirty="0" smtClean="0"/>
              <a:t>ón de </a:t>
            </a:r>
            <a:r>
              <a:rPr lang="es-ES_tradnl" dirty="0" smtClean="0"/>
              <a:t>135 </a:t>
            </a:r>
            <a:r>
              <a:rPr lang="es-ES_tradnl" dirty="0"/>
              <a:t>duración de 7 </a:t>
            </a:r>
            <a:r>
              <a:rPr lang="es-ES_tradnl" dirty="0" smtClean="0"/>
              <a:t>días</a:t>
            </a:r>
            <a:r>
              <a:rPr lang="es-ES_tradnl" dirty="0" smtClean="0"/>
              <a:t>: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94" y="2577999"/>
            <a:ext cx="3497234" cy="2588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039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RESULTADOS DE LA OBSERVACIÓN Y LAS ENTREVISTAS A PERSONAL DE TOKS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8869" y="2145526"/>
            <a:ext cx="421801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Residuos sólidos comestibles promedio del pre consumo </a:t>
            </a:r>
            <a:r>
              <a:rPr lang="es-MX" b="1" dirty="0" smtClean="0">
                <a:solidFill>
                  <a:srgbClr val="4472C4"/>
                </a:solidFill>
              </a:rPr>
              <a:t>iniciales</a:t>
            </a:r>
            <a:r>
              <a:rPr lang="es-MX" dirty="0" smtClean="0"/>
              <a:t> = </a:t>
            </a:r>
            <a:r>
              <a:rPr lang="es-MX" b="1" dirty="0" smtClean="0"/>
              <a:t>3.35 kg/día</a:t>
            </a:r>
          </a:p>
          <a:p>
            <a:endParaRPr lang="es-MX" b="1" dirty="0" smtClean="0"/>
          </a:p>
          <a:p>
            <a:r>
              <a:rPr lang="es-MX" b="1" dirty="0" smtClean="0">
                <a:solidFill>
                  <a:srgbClr val="4472C4"/>
                </a:solidFill>
              </a:rPr>
              <a:t>Ajuste</a:t>
            </a:r>
            <a:r>
              <a:rPr lang="es-MX" dirty="0" smtClean="0"/>
              <a:t> de los residuos sólidos comestibles promedio del pre consumo con las entrevistas = </a:t>
            </a:r>
            <a:r>
              <a:rPr lang="es-MX" b="1" dirty="0" smtClean="0"/>
              <a:t>4.46 kg/día</a:t>
            </a:r>
          </a:p>
          <a:p>
            <a:endParaRPr lang="es-MX" b="1" dirty="0" smtClean="0"/>
          </a:p>
          <a:p>
            <a:r>
              <a:rPr lang="es-MX" dirty="0" smtClean="0"/>
              <a:t>Incrementó = </a:t>
            </a:r>
            <a:r>
              <a:rPr lang="es-MX" b="1" dirty="0" smtClean="0"/>
              <a:t>33.16%</a:t>
            </a:r>
          </a:p>
          <a:p>
            <a:endParaRPr lang="es-MX" b="1" dirty="0" smtClean="0"/>
          </a:p>
          <a:p>
            <a:r>
              <a:rPr lang="es-MX" dirty="0" smtClean="0"/>
              <a:t>Residuos líquidos promedio comestibles del pre consumo (entrevistas / observación) = </a:t>
            </a:r>
            <a:r>
              <a:rPr lang="es-MX" b="1" dirty="0" smtClean="0"/>
              <a:t>15.11 kg/día</a:t>
            </a:r>
          </a:p>
          <a:p>
            <a:endParaRPr lang="es-MX" b="1" dirty="0"/>
          </a:p>
          <a:p>
            <a:r>
              <a:rPr lang="es-MX" dirty="0" smtClean="0"/>
              <a:t>Residuos </a:t>
            </a:r>
            <a:r>
              <a:rPr lang="es-MX" b="1" dirty="0" smtClean="0">
                <a:solidFill>
                  <a:srgbClr val="70AD47"/>
                </a:solidFill>
              </a:rPr>
              <a:t>comestibles</a:t>
            </a:r>
            <a:r>
              <a:rPr lang="es-MX" dirty="0" smtClean="0"/>
              <a:t> promedio totales del pre consumo =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19.57 kg/día</a:t>
            </a:r>
          </a:p>
          <a:p>
            <a:endParaRPr lang="es-MX" b="1" dirty="0"/>
          </a:p>
          <a:p>
            <a:endParaRPr lang="es-MX" b="1" dirty="0"/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169774" y="2785775"/>
            <a:ext cx="3373120" cy="2529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9" name="Picture 8" descr="IMG_034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68" y="3353483"/>
            <a:ext cx="3965825" cy="29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RESIDUOS TOTALES GENERADOS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77018"/>
              </p:ext>
            </p:extLst>
          </p:nvPr>
        </p:nvGraphicFramePr>
        <p:xfrm>
          <a:off x="670790" y="2712500"/>
          <a:ext cx="4235223" cy="24035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3773">
                  <a:extLst>
                    <a:ext uri="{9D8B030D-6E8A-4147-A177-3AD203B41FA5}">
                      <a16:colId xmlns:a16="http://schemas.microsoft.com/office/drawing/2014/main" xmlns="" val="4294924378"/>
                    </a:ext>
                  </a:extLst>
                </a:gridCol>
                <a:gridCol w="1611450">
                  <a:extLst>
                    <a:ext uri="{9D8B030D-6E8A-4147-A177-3AD203B41FA5}">
                      <a16:colId xmlns:a16="http://schemas.microsoft.com/office/drawing/2014/main" xmlns="" val="2318433224"/>
                    </a:ext>
                  </a:extLst>
                </a:gridCol>
              </a:tblGrid>
              <a:tr h="5541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Categorías de residuos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dirty="0">
                          <a:effectLst/>
                        </a:rPr>
                        <a:t>Pre </a:t>
                      </a:r>
                      <a:r>
                        <a:rPr lang="es-MX" sz="1600" b="1" u="none" strike="noStrike" dirty="0" smtClean="0">
                          <a:effectLst/>
                        </a:rPr>
                        <a:t>consumo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u="none" strike="noStrike" dirty="0" smtClean="0">
                          <a:effectLst/>
                        </a:rPr>
                        <a:t>(kg/día) 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2851974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 smtClean="0">
                          <a:effectLst/>
                        </a:rPr>
                        <a:t>Comestible L</a:t>
                      </a:r>
                      <a:r>
                        <a:rPr lang="es-MX" sz="1600" u="none" strike="noStrike" dirty="0" smtClean="0">
                          <a:effectLst/>
                        </a:rPr>
                        <a:t>íquidos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y sólidos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19.57</a:t>
                      </a:r>
                      <a:endParaRPr lang="es-MX" sz="1600" b="1" i="0" u="none" strike="noStrike" dirty="0">
                        <a:solidFill>
                          <a:srgbClr val="2F55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13461191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No </a:t>
                      </a:r>
                      <a:r>
                        <a:rPr lang="es-MX" sz="1600" u="none" strike="noStrike" dirty="0" smtClean="0">
                          <a:effectLst/>
                        </a:rPr>
                        <a:t>comestible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21.29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59293955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Inorgánico + </a:t>
                      </a:r>
                      <a:r>
                        <a:rPr lang="es-MX" sz="1600" u="none" strike="noStrike" dirty="0" smtClean="0">
                          <a:effectLst/>
                        </a:rPr>
                        <a:t>otros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13.05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7061827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605740"/>
              </p:ext>
            </p:extLst>
          </p:nvPr>
        </p:nvGraphicFramePr>
        <p:xfrm>
          <a:off x="6594762" y="2275559"/>
          <a:ext cx="5279769" cy="289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93596"/>
              </p:ext>
            </p:extLst>
          </p:nvPr>
        </p:nvGraphicFramePr>
        <p:xfrm>
          <a:off x="4888559" y="2712377"/>
          <a:ext cx="1425513" cy="24035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5513"/>
              </a:tblGrid>
              <a:tr h="5464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dirty="0">
                          <a:effectLst/>
                        </a:rPr>
                        <a:t>Post </a:t>
                      </a:r>
                      <a:r>
                        <a:rPr lang="es-MX" sz="1600" b="1" u="none" strike="noStrike" dirty="0" smtClean="0">
                          <a:effectLst/>
                        </a:rPr>
                        <a:t>consumo </a:t>
                      </a:r>
                      <a:r>
                        <a:rPr lang="es-MX" sz="1600" u="none" strike="noStrike" dirty="0" smtClean="0">
                          <a:effectLst/>
                        </a:rPr>
                        <a:t>(kg/día) 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rgbClr val="2F5597"/>
                          </a:solidFill>
                          <a:effectLst/>
                        </a:rPr>
                        <a:t>26.74</a:t>
                      </a:r>
                      <a:endParaRPr lang="es-MX" sz="1600" b="1" i="0" u="none" strike="noStrike" dirty="0">
                        <a:solidFill>
                          <a:srgbClr val="2F559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41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N/A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41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2.7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8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smtClean="0">
                <a:solidFill>
                  <a:srgbClr val="008DA5"/>
                </a:solidFill>
              </a:rPr>
              <a:t>ESTIMACIÓN DE LOS IMPACTOS (</a:t>
            </a:r>
            <a:r>
              <a:rPr lang="es-MX" sz="3000" i="1" smtClean="0">
                <a:solidFill>
                  <a:srgbClr val="008DA5"/>
                </a:solidFill>
              </a:rPr>
              <a:t>Tool Kit</a:t>
            </a:r>
            <a:r>
              <a:rPr lang="es-MX" sz="3000" smtClean="0">
                <a:solidFill>
                  <a:srgbClr val="008DA5"/>
                </a:solidFill>
              </a:rPr>
              <a:t>) </a:t>
            </a:r>
            <a:endParaRPr lang="es-MX" sz="300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06214" y="1889793"/>
            <a:ext cx="5262545" cy="233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24180" lvl="0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Ahorros: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$330,000 pesos por año.</a:t>
            </a:r>
          </a:p>
          <a:p>
            <a:pPr marR="424180" lvl="0">
              <a:lnSpc>
                <a:spcPct val="115000"/>
              </a:lnSpc>
              <a:spcAft>
                <a:spcPts val="0"/>
              </a:spcAft>
            </a:pPr>
            <a:endParaRPr lang="es-MX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24180" lvl="0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Emisiones de GEI evitadas: </a:t>
            </a:r>
          </a:p>
          <a:p>
            <a:pPr marR="424180" lvl="0">
              <a:lnSpc>
                <a:spcPct val="115000"/>
              </a:lnSpc>
              <a:spcAft>
                <a:spcPts val="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40 toneladas de CO</a:t>
            </a:r>
            <a:r>
              <a:rPr lang="es-MX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eq anuales.</a:t>
            </a:r>
          </a:p>
          <a:p>
            <a:pPr marR="424180" lvl="0">
              <a:lnSpc>
                <a:spcPct val="115000"/>
              </a:lnSpc>
              <a:spcAft>
                <a:spcPts val="0"/>
              </a:spcAft>
            </a:pPr>
            <a:endParaRPr lang="es-MX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24180" lvl="0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ea typeface="MS Mincho"/>
                <a:cs typeface="Times New Roman" panose="02020603050405020304" pitchFamily="18" charset="0"/>
              </a:rPr>
              <a:t>Alimentos recuperables: </a:t>
            </a:r>
            <a:r>
              <a:rPr lang="es-MX" dirty="0" smtClean="0">
                <a:ea typeface="MS Mincho"/>
                <a:cs typeface="Times New Roman" panose="02020603050405020304" pitchFamily="18" charset="0"/>
              </a:rPr>
              <a:t>17.9</a:t>
            </a:r>
            <a:r>
              <a:rPr lang="es-MX" b="1" dirty="0" smtClean="0">
                <a:ea typeface="MS Mincho"/>
                <a:cs typeface="Times New Roman" panose="02020603050405020304" pitchFamily="18" charset="0"/>
              </a:rPr>
              <a:t> </a:t>
            </a:r>
            <a:r>
              <a:rPr lang="es-MX" dirty="0" smtClean="0">
                <a:ea typeface="MS Mincho"/>
                <a:cs typeface="Times New Roman" panose="02020603050405020304" pitchFamily="18" charset="0"/>
              </a:rPr>
              <a:t>toneladas por año.</a:t>
            </a:r>
          </a:p>
          <a:p>
            <a:pPr marR="424180" lvl="0">
              <a:lnSpc>
                <a:spcPct val="115000"/>
              </a:lnSpc>
              <a:spcAft>
                <a:spcPts val="0"/>
              </a:spcAft>
            </a:pPr>
            <a:endParaRPr lang="es-MX" sz="1600" dirty="0" smtClean="0">
              <a:ea typeface="MS Mincho"/>
              <a:cs typeface="Times New Roman" panose="02020603050405020304" pitchFamily="18" charset="0"/>
            </a:endParaRPr>
          </a:p>
          <a:p>
            <a:pPr marR="424180" lvl="0">
              <a:lnSpc>
                <a:spcPts val="2000"/>
              </a:lnSpc>
              <a:spcAft>
                <a:spcPts val="0"/>
              </a:spcAft>
            </a:pPr>
            <a:r>
              <a:rPr lang="es-MX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Comidas equivalentes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MX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31,006 por año.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125" t="10322" r="2083" b="5588"/>
          <a:stretch/>
        </p:blipFill>
        <p:spPr>
          <a:xfrm>
            <a:off x="5518400" y="1621671"/>
            <a:ext cx="6176883" cy="3017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9972" y="4831894"/>
            <a:ext cx="8471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/>
              <a:t>Tan solo en el </a:t>
            </a:r>
            <a:r>
              <a:rPr lang="es-MX" dirty="0" smtClean="0">
                <a:solidFill>
                  <a:srgbClr val="70AD47"/>
                </a:solidFill>
              </a:rPr>
              <a:t>pre consumo</a:t>
            </a:r>
            <a:r>
              <a:rPr lang="es-MX" dirty="0" smtClean="0"/>
              <a:t>: alrededor de un </a:t>
            </a:r>
            <a:r>
              <a:rPr lang="es-MX" b="1" dirty="0" smtClean="0"/>
              <a:t>27%</a:t>
            </a:r>
            <a:r>
              <a:rPr lang="es-MX" dirty="0" smtClean="0"/>
              <a:t> de los residuos que se generan está constituido por alimentos.</a:t>
            </a:r>
          </a:p>
          <a:p>
            <a:pPr algn="r"/>
            <a:r>
              <a:rPr lang="es-MX" dirty="0" smtClean="0"/>
              <a:t>Si en lugar de residuos fueran considerados como materia prima, se podr</a:t>
            </a:r>
            <a:r>
              <a:rPr lang="es-MX" dirty="0" smtClean="0"/>
              <a:t>ían reducir pérdidas por $273,000.00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99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Soluciones al corto plazo 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2470" y="2127915"/>
            <a:ext cx="7760864" cy="4002928"/>
            <a:chOff x="705495" y="786597"/>
            <a:chExt cx="8472739" cy="3980094"/>
          </a:xfrm>
        </p:grpSpPr>
        <p:pic>
          <p:nvPicPr>
            <p:cNvPr id="11" name="Picture 10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5" r="9928"/>
            <a:stretch/>
          </p:blipFill>
          <p:spPr bwMode="auto">
            <a:xfrm>
              <a:off x="705495" y="815354"/>
              <a:ext cx="5299052" cy="39513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589823" y="786597"/>
              <a:ext cx="2588411" cy="31025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1. Sensibilizar, reutilizar,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preparar menos,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modificar  envases e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informar al cliente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2. Donar alimentos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3. Equipar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para almacenamiento,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Identificar y acordar 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con interesados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600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ＭＳ 明朝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600" dirty="0"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ＭＳ 明朝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600" dirty="0"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ＭＳ 明朝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600" dirty="0"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ＭＳ 明朝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effectLst/>
                  <a:latin typeface="Calibri"/>
                  <a:ea typeface="ＭＳ 明朝"/>
                  <a:cs typeface="Times New Roman"/>
                </a:rPr>
                <a:t> </a:t>
              </a:r>
              <a:endParaRPr lang="en-US" sz="1600" dirty="0">
                <a:effectLst/>
                <a:latin typeface="Calibri"/>
                <a:ea typeface="ＭＳ 明朝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090960" y="1339200"/>
              <a:ext cx="4646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90960" y="2167736"/>
              <a:ext cx="4646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090960" y="2793120"/>
              <a:ext cx="4646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8262574" y="2232999"/>
            <a:ext cx="3559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s-MX" dirty="0" smtClean="0"/>
              <a:t>Disminución </a:t>
            </a:r>
            <a:r>
              <a:rPr lang="es-MX" dirty="0"/>
              <a:t>en costos por un monto superior a $130,000, con un retorno de inversión de 0.60 </a:t>
            </a:r>
            <a:r>
              <a:rPr lang="es-MX" dirty="0" smtClean="0"/>
              <a:t>años.</a:t>
            </a:r>
          </a:p>
          <a:p>
            <a:pPr lvl="0"/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s-MX" dirty="0" smtClean="0"/>
              <a:t> Contribución </a:t>
            </a:r>
            <a:r>
              <a:rPr lang="es-MX" dirty="0"/>
              <a:t>a la sociedad mediante la donación de más de 3.8 toneladas de alimento al año.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952930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CONCLUSIONES Y RECOMENDACIONES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215" y="1567991"/>
            <a:ext cx="8460266" cy="513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Generar vínculos de confianza con el personal </a:t>
            </a:r>
            <a:r>
              <a:rPr lang="es-MX" dirty="0" smtClean="0"/>
              <a:t>en donde se muestrea.</a:t>
            </a:r>
            <a:endParaRPr lang="es-MX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Comunicación fluida</a:t>
            </a:r>
            <a:r>
              <a:rPr lang="es-MX" dirty="0"/>
              <a:t> </a:t>
            </a:r>
            <a:r>
              <a:rPr lang="es-MX" dirty="0" smtClean="0"/>
              <a:t>entre los diferntes involucrados en la prep. de alimentos.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/>
              <a:t>C</a:t>
            </a:r>
            <a:r>
              <a:rPr lang="es-MX" dirty="0" smtClean="0"/>
              <a:t>ambio </a:t>
            </a:r>
            <a:r>
              <a:rPr lang="es-MX" dirty="0" smtClean="0"/>
              <a:t>de </a:t>
            </a:r>
            <a:r>
              <a:rPr lang="es-MX" dirty="0" smtClean="0"/>
              <a:t>comportamiento – sensibilizar al personal para tomar consciencia.</a:t>
            </a:r>
            <a:endParaRPr lang="es-MX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/>
              <a:t>D</a:t>
            </a:r>
            <a:r>
              <a:rPr lang="es-MX" dirty="0" smtClean="0"/>
              <a:t>esarrollo </a:t>
            </a:r>
            <a:r>
              <a:rPr lang="es-MX" dirty="0" smtClean="0"/>
              <a:t>de capacidades para la </a:t>
            </a:r>
            <a:r>
              <a:rPr lang="es-MX" dirty="0" smtClean="0"/>
              <a:t>obtención </a:t>
            </a:r>
            <a:r>
              <a:rPr lang="es-MX" dirty="0" smtClean="0"/>
              <a:t>de información cualtiativa y cuantitativa.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El </a:t>
            </a:r>
            <a:r>
              <a:rPr lang="es-MX" i="1" dirty="0" smtClean="0"/>
              <a:t>tool kit</a:t>
            </a:r>
            <a:r>
              <a:rPr lang="es-MX" dirty="0" smtClean="0"/>
              <a:t> es una excelente herramienta, sin embargo </a:t>
            </a:r>
            <a:r>
              <a:rPr lang="es-MX" dirty="0" smtClean="0"/>
              <a:t>se requieren hacer adecuciones.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Plantear </a:t>
            </a:r>
            <a:r>
              <a:rPr lang="es-MX" dirty="0" smtClean="0"/>
              <a:t>claramente el marco de referencia (definiciones).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La observación – elemento clave para la cuantifidación de la PDA.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Adaptar al contexto y la realidad los métodos.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La composición de residuos al inicio del estudio es muy útil para profundizar sobre métodos subsecuentes.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s-MX" dirty="0" smtClean="0"/>
              <a:t>La aplicación de los métodos de composisición de residuos en simultáneo con el pesaje directo, muy útlil para identificar donde ocurre la PDA y su magnitud. </a:t>
            </a:r>
            <a:endParaRPr lang="es-MX" dirty="0" smtClean="0"/>
          </a:p>
          <a:p>
            <a:endParaRPr lang="es-MX" dirty="0" smtClean="0"/>
          </a:p>
          <a:p>
            <a:r>
              <a:rPr lang="es-MX" b="1" dirty="0" smtClean="0">
                <a:solidFill>
                  <a:srgbClr val="2F5597"/>
                </a:solidFill>
              </a:rPr>
              <a:t>Áreas de oportunidad:</a:t>
            </a:r>
          </a:p>
          <a:p>
            <a:pPr marL="285750" indent="-285750">
              <a:buFont typeface="Arial"/>
              <a:buChar char="•"/>
            </a:pPr>
            <a:r>
              <a:rPr lang="es-MX" dirty="0" smtClean="0"/>
              <a:t>Conocer el contenido caloríco promedio de los alimentos de Toks.</a:t>
            </a:r>
          </a:p>
          <a:p>
            <a:pPr marL="285750" indent="-285750">
              <a:buFont typeface="Arial"/>
              <a:buChar char="•"/>
            </a:pPr>
            <a:r>
              <a:rPr lang="es-MX" dirty="0" smtClean="0"/>
              <a:t>Precisar el costo promedio de 1kg de materia prima.  </a:t>
            </a:r>
          </a:p>
          <a:p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8654549" y="2383349"/>
            <a:ext cx="357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</a:rPr>
              <a:t>ACTUAR SOBRE LA PDA:</a:t>
            </a:r>
          </a:p>
          <a:p>
            <a:pPr algn="ctr"/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</a:rPr>
              <a:t>GANAR – GANAR:</a:t>
            </a:r>
          </a:p>
          <a:p>
            <a:pPr algn="ctr"/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</a:rPr>
              <a:t> Económicamente, Socialmente y Ambientalmente. </a:t>
            </a:r>
            <a:endParaRPr lang="es-MX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72827" y="2159209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Por su atenci</a:t>
            </a:r>
            <a:r>
              <a:rPr lang="es-ES_tradnl" sz="3000" dirty="0" smtClean="0">
                <a:solidFill>
                  <a:srgbClr val="008DA5"/>
                </a:solidFill>
              </a:rPr>
              <a:t>ón - </a:t>
            </a:r>
            <a:r>
              <a:rPr lang="es-ES_tradnl" sz="3000" dirty="0" smtClean="0">
                <a:solidFill>
                  <a:srgbClr val="008DA5"/>
                </a:solidFill>
              </a:rPr>
              <a:t>Gracias 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6964" y="3151662"/>
            <a:ext cx="80969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Especialmente a la 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CCA y 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a Toks por haberse abierto al análisis y ser un referente de los beneficios asociados por </a:t>
            </a:r>
            <a:r>
              <a:rPr lang="es-MX" sz="2200" dirty="0" smtClean="0">
                <a:solidFill>
                  <a:schemeClr val="accent6">
                    <a:lumMod val="75000"/>
                  </a:schemeClr>
                </a:solidFill>
              </a:rPr>
              <a:t>la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</a:rPr>
              <a:t> cuantificación de la PDA en sus operaciones. </a:t>
            </a:r>
            <a:endParaRPr lang="es-MX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79" y="4598713"/>
            <a:ext cx="3423862" cy="1541123"/>
          </a:xfrm>
          <a:prstGeom prst="rect">
            <a:avLst/>
          </a:prstGeom>
        </p:spPr>
      </p:pic>
      <p:pic>
        <p:nvPicPr>
          <p:cNvPr id="9" name="Picture 8" descr="IMG_054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/>
          <a:stretch/>
        </p:blipFill>
        <p:spPr>
          <a:xfrm rot="5400000">
            <a:off x="-384826" y="2641495"/>
            <a:ext cx="4061954" cy="32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BIBLIOGRAFÍA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1095102" y="1928654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dirty="0" smtClean="0"/>
              <a:t>CCA (2018) </a:t>
            </a:r>
            <a:r>
              <a:rPr lang="es-MX" sz="1800" i="1" dirty="0" err="1" smtClean="0"/>
              <a:t>Getting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started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with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food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loss</a:t>
            </a:r>
            <a:r>
              <a:rPr lang="es-MX" sz="1800" i="1" dirty="0" smtClean="0"/>
              <a:t> and </a:t>
            </a:r>
            <a:r>
              <a:rPr lang="es-MX" sz="1800" i="1" dirty="0" err="1" smtClean="0"/>
              <a:t>waste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measurement</a:t>
            </a:r>
            <a:r>
              <a:rPr lang="es-MX" sz="1800" i="1" dirty="0" smtClean="0"/>
              <a:t>: A </a:t>
            </a:r>
            <a:r>
              <a:rPr lang="es-MX" sz="1800" i="1" dirty="0" err="1" smtClean="0"/>
              <a:t>Practical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Guide</a:t>
            </a:r>
            <a:r>
              <a:rPr lang="es-MX" sz="1800" i="1" dirty="0" smtClean="0"/>
              <a:t>. </a:t>
            </a:r>
          </a:p>
          <a:p>
            <a:pPr algn="l"/>
            <a:r>
              <a:rPr lang="es-MX" sz="1800" dirty="0" smtClean="0"/>
              <a:t>CCA (2018) </a:t>
            </a:r>
            <a:r>
              <a:rPr lang="es-MX" sz="1800" i="1" dirty="0" err="1" smtClean="0"/>
              <a:t>Technical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Report</a:t>
            </a:r>
            <a:r>
              <a:rPr lang="es-MX" sz="1800" i="1" dirty="0" smtClean="0"/>
              <a:t>: </a:t>
            </a:r>
            <a:r>
              <a:rPr lang="es-MX" sz="1800" i="1" dirty="0" err="1" smtClean="0"/>
              <a:t>quantifyng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food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loss</a:t>
            </a:r>
            <a:r>
              <a:rPr lang="es-MX" sz="1800" i="1" dirty="0" smtClean="0"/>
              <a:t> and </a:t>
            </a:r>
            <a:r>
              <a:rPr lang="es-MX" sz="1800" i="1" dirty="0" err="1" smtClean="0"/>
              <a:t>waste</a:t>
            </a:r>
            <a:r>
              <a:rPr lang="es-MX" sz="1800" i="1" dirty="0" smtClean="0"/>
              <a:t> and </a:t>
            </a:r>
            <a:r>
              <a:rPr lang="es-MX" sz="1800" i="1" dirty="0" err="1" smtClean="0"/>
              <a:t>its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impacts</a:t>
            </a:r>
            <a:r>
              <a:rPr lang="es-MX" sz="1800" i="1" dirty="0" smtClean="0"/>
              <a:t>.</a:t>
            </a:r>
          </a:p>
          <a:p>
            <a:pPr algn="l"/>
            <a:r>
              <a:rPr lang="es-MX" sz="1800" dirty="0" smtClean="0"/>
              <a:t>FAO (2011) </a:t>
            </a:r>
            <a:r>
              <a:rPr lang="es-MX" sz="1800" i="1" dirty="0" smtClean="0"/>
              <a:t>Global </a:t>
            </a:r>
            <a:r>
              <a:rPr lang="es-MX" sz="1800" i="1" dirty="0" err="1" smtClean="0"/>
              <a:t>food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loss</a:t>
            </a:r>
            <a:r>
              <a:rPr lang="es-MX" sz="1800" i="1" dirty="0" smtClean="0"/>
              <a:t> and </a:t>
            </a:r>
            <a:r>
              <a:rPr lang="es-MX" sz="1800" i="1" dirty="0" err="1" smtClean="0"/>
              <a:t>waste</a:t>
            </a:r>
            <a:r>
              <a:rPr lang="es-MX" sz="1800" i="1" dirty="0" smtClean="0"/>
              <a:t>.</a:t>
            </a:r>
          </a:p>
          <a:p>
            <a:pPr algn="l"/>
            <a:r>
              <a:rPr lang="es-MX" sz="1800" dirty="0" smtClean="0"/>
              <a:t>FLW </a:t>
            </a:r>
            <a:r>
              <a:rPr lang="es-MX" sz="1800" dirty="0" err="1" smtClean="0"/>
              <a:t>Protocol</a:t>
            </a:r>
            <a:r>
              <a:rPr lang="es-MX" sz="1800" dirty="0" smtClean="0"/>
              <a:t> (2016) </a:t>
            </a:r>
            <a:r>
              <a:rPr lang="es-MX" sz="1800" i="1" dirty="0" err="1" smtClean="0"/>
              <a:t>food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loss</a:t>
            </a:r>
            <a:r>
              <a:rPr lang="es-MX" sz="1800" i="1" dirty="0" smtClean="0"/>
              <a:t> and </a:t>
            </a:r>
            <a:r>
              <a:rPr lang="es-MX" sz="1800" i="1" dirty="0" err="1" smtClean="0"/>
              <a:t>waste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accounting</a:t>
            </a:r>
            <a:r>
              <a:rPr lang="es-MX" sz="1800" i="1" dirty="0" smtClean="0"/>
              <a:t> and </a:t>
            </a:r>
            <a:r>
              <a:rPr lang="es-MX" sz="1800" i="1" dirty="0" err="1" smtClean="0"/>
              <a:t>reporting</a:t>
            </a:r>
            <a:r>
              <a:rPr lang="es-MX" sz="1800" i="1" dirty="0" smtClean="0"/>
              <a:t> standard. </a:t>
            </a:r>
          </a:p>
          <a:p>
            <a:pPr algn="l"/>
            <a:r>
              <a:rPr lang="es-MX" sz="1800" dirty="0" err="1" smtClean="0"/>
              <a:t>Provision</a:t>
            </a:r>
            <a:r>
              <a:rPr lang="es-MX" sz="1800" dirty="0" smtClean="0"/>
              <a:t> </a:t>
            </a:r>
            <a:r>
              <a:rPr lang="es-MX" sz="1800" dirty="0" err="1" smtClean="0"/>
              <a:t>Coalition</a:t>
            </a:r>
            <a:r>
              <a:rPr lang="es-MX" sz="1800" dirty="0" smtClean="0"/>
              <a:t> (</a:t>
            </a:r>
            <a:r>
              <a:rPr lang="es-MX" sz="1800" dirty="0" err="1" smtClean="0"/>
              <a:t>n.d</a:t>
            </a:r>
            <a:r>
              <a:rPr lang="es-MX" sz="1800" dirty="0" smtClean="0"/>
              <a:t>) </a:t>
            </a:r>
            <a:r>
              <a:rPr lang="es-MX" sz="1800" i="1" dirty="0" err="1" smtClean="0"/>
              <a:t>Tool</a:t>
            </a:r>
            <a:r>
              <a:rPr lang="es-MX" sz="1800" i="1" dirty="0" smtClean="0"/>
              <a:t> Kit. </a:t>
            </a:r>
          </a:p>
          <a:p>
            <a:pPr algn="l"/>
            <a:r>
              <a:rPr lang="es-MX" sz="1800" dirty="0" smtClean="0"/>
              <a:t>US EPA (</a:t>
            </a:r>
            <a:r>
              <a:rPr lang="es-MX" sz="1800" dirty="0" err="1" smtClean="0"/>
              <a:t>n.d</a:t>
            </a:r>
            <a:r>
              <a:rPr lang="es-MX" sz="1800" dirty="0" smtClean="0"/>
              <a:t>) </a:t>
            </a:r>
            <a:r>
              <a:rPr lang="es-MX" sz="1800" i="1" dirty="0" err="1" smtClean="0"/>
              <a:t>Food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recovery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hierarchy</a:t>
            </a:r>
            <a:endParaRPr lang="es-MX" sz="1800" i="1" dirty="0" smtClean="0"/>
          </a:p>
          <a:p>
            <a:pPr algn="l"/>
            <a:r>
              <a:rPr lang="en-US" sz="1800" dirty="0" err="1" smtClean="0"/>
              <a:t>Worldbank</a:t>
            </a:r>
            <a:r>
              <a:rPr lang="en-US" sz="1800" dirty="0" smtClean="0"/>
              <a:t>(2016)</a:t>
            </a:r>
            <a:r>
              <a:rPr lang="en-US" sz="1800" i="1" dirty="0" smtClean="0"/>
              <a:t> Conceptual framework for a national strategy on food loos and waste.</a:t>
            </a:r>
            <a:endParaRPr lang="es-MX" sz="1800" i="1" dirty="0" smtClean="0"/>
          </a:p>
          <a:p>
            <a:pPr algn="l"/>
            <a:r>
              <a:rPr lang="es-MX" sz="1800" dirty="0" smtClean="0"/>
              <a:t>WRAP (2013) </a:t>
            </a:r>
            <a:r>
              <a:rPr lang="es-MX" sz="1800" i="1" dirty="0" err="1" smtClean="0"/>
              <a:t>Overview</a:t>
            </a:r>
            <a:r>
              <a:rPr lang="es-MX" sz="1800" i="1" dirty="0" smtClean="0"/>
              <a:t> of </a:t>
            </a:r>
            <a:r>
              <a:rPr lang="es-MX" sz="1800" i="1" dirty="0" err="1" smtClean="0"/>
              <a:t>waste</a:t>
            </a:r>
            <a:r>
              <a:rPr lang="es-MX" sz="1800" i="1" dirty="0" smtClean="0"/>
              <a:t> in </a:t>
            </a:r>
            <a:r>
              <a:rPr lang="es-MX" sz="1800" i="1" dirty="0" err="1" smtClean="0"/>
              <a:t>the</a:t>
            </a:r>
            <a:r>
              <a:rPr lang="es-MX" sz="1800" i="1" dirty="0" smtClean="0"/>
              <a:t> UK </a:t>
            </a:r>
            <a:r>
              <a:rPr lang="es-MX" sz="1800" i="1" dirty="0" err="1" smtClean="0"/>
              <a:t>hospitality</a:t>
            </a:r>
            <a:r>
              <a:rPr lang="es-MX" sz="1800" i="1" dirty="0" smtClean="0"/>
              <a:t> and </a:t>
            </a:r>
            <a:r>
              <a:rPr lang="es-MX" sz="1800" i="1" dirty="0" err="1" smtClean="0"/>
              <a:t>food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service</a:t>
            </a:r>
            <a:r>
              <a:rPr lang="es-MX" sz="1800" i="1" dirty="0" smtClean="0"/>
              <a:t> sector.</a:t>
            </a:r>
            <a:endParaRPr lang="es-MX" sz="1800" i="1" dirty="0"/>
          </a:p>
        </p:txBody>
      </p:sp>
    </p:spTree>
    <p:extLst>
      <p:ext uri="{BB962C8B-B14F-4D97-AF65-F5344CB8AC3E}">
        <p14:creationId xmlns:p14="http://schemas.microsoft.com/office/powerpoint/2010/main" val="257745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12357" y="959361"/>
            <a:ext cx="9663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SIPRA</a:t>
            </a:r>
            <a:endParaRPr lang="es-ES_tradnl" sz="3000" dirty="0">
              <a:solidFill>
                <a:srgbClr val="008DA5"/>
              </a:solidFill>
            </a:endParaRPr>
          </a:p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Soluciones Integrales para la Problemática Ambiental</a:t>
            </a: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65104" y="2631853"/>
            <a:ext cx="10399669" cy="3291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200" dirty="0" smtClean="0"/>
              <a:t>Grupo de profesionales comprometidos en brindar soluciones costo-eficientes que permitan a nuestros clientes migrar del modelo lineal al circular para disminuir la problemática ambiental, social y económica asociada a los residuos.</a:t>
            </a:r>
          </a:p>
          <a:p>
            <a:pPr algn="just"/>
            <a:endParaRPr lang="es-ES_tradnl" sz="2200" dirty="0" smtClean="0"/>
          </a:p>
          <a:p>
            <a:pPr algn="just"/>
            <a:endParaRPr lang="es-ES_tradnl" sz="2200" dirty="0"/>
          </a:p>
          <a:p>
            <a:pPr algn="just"/>
            <a:r>
              <a:rPr lang="es-ES_tradnl" sz="2200" dirty="0" smtClean="0"/>
              <a:t>Objetivo:</a:t>
            </a:r>
          </a:p>
          <a:p>
            <a:pPr algn="just"/>
            <a:r>
              <a:rPr lang="es-ES_tradnl" sz="2200" dirty="0" smtClean="0"/>
              <a:t>Transformar en oportunidades la problemática ambiental, social y económica, en particular la vinculada a los residuos en beneficio del entorno inmediato así como de nuestro planeta.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6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Objetivos y Alcances del Proyecto 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135" y="3109137"/>
            <a:ext cx="507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Objetivos Particulares y alcance: </a:t>
            </a:r>
            <a:endParaRPr lang="es-ES_tradn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6136" y="3702780"/>
            <a:ext cx="10703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dirty="0" smtClean="0"/>
              <a:t>Tomando como referencia la Guía Práctica de la CCA: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2000" dirty="0" smtClean="0"/>
              <a:t>Diseñar un procedimiento específico para cuantificar la PDA en una de las sucursales de </a:t>
            </a:r>
            <a:r>
              <a:rPr lang="es-ES_tradnl" sz="2000" dirty="0" err="1" smtClean="0"/>
              <a:t>Toks</a:t>
            </a:r>
            <a:r>
              <a:rPr lang="es-ES_tradnl" sz="2000" dirty="0" smtClean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2000" dirty="0" smtClean="0"/>
              <a:t>Identificar, cuantificar y conocer las causas que originan la PDA en los diferentes procesos que se realizan en la sucursal. 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2000" dirty="0" smtClean="0"/>
              <a:t>Estimar los impactos ambientales, sociales y económicos vinculados con la PDA. 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2000" dirty="0" smtClean="0"/>
              <a:t>Identificar áreas de oportunidad para mejorar la operación en lo referente a la </a:t>
            </a:r>
            <a:r>
              <a:rPr lang="es-ES_tradnl" sz="2000" dirty="0" smtClean="0"/>
              <a:t>PDA. </a:t>
            </a:r>
            <a:endParaRPr lang="es-ES_tradnl" sz="2000" dirty="0" smtClean="0"/>
          </a:p>
          <a:p>
            <a:pPr marL="285750" lvl="0" indent="-285750">
              <a:buFont typeface="Arial"/>
              <a:buChar char="•"/>
            </a:pPr>
            <a:r>
              <a:rPr lang="es-ES_tradnl" sz="2000" dirty="0"/>
              <a:t>D</a:t>
            </a:r>
            <a:r>
              <a:rPr lang="es-ES_tradnl" sz="2000" dirty="0" smtClean="0"/>
              <a:t>iseñar posibles soluciones para reducir la PDA. </a:t>
            </a:r>
          </a:p>
          <a:p>
            <a:endParaRPr lang="es-ES_tradn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56135" y="1574909"/>
            <a:ext cx="331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Objetivo: </a:t>
            </a:r>
            <a:endParaRPr lang="es-ES_tradnl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6136" y="2124793"/>
            <a:ext cx="1070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Probar la aplicabilidad de la Guía Práctica de la CCA en el sector de Servicios alimentarios y desarrollo de un estudio de caso.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42745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DEFINICIONES PARA LA ELABORACIÓN DEL CASO DE ESTUDIO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8916848"/>
              </p:ext>
            </p:extLst>
          </p:nvPr>
        </p:nvGraphicFramePr>
        <p:xfrm>
          <a:off x="1545947" y="1708893"/>
          <a:ext cx="6757158" cy="463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ctángulo 3"/>
          <p:cNvSpPr/>
          <p:nvPr/>
        </p:nvSpPr>
        <p:spPr>
          <a:xfrm>
            <a:off x="1545947" y="4883497"/>
            <a:ext cx="1891845" cy="58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 dirty="0" smtClean="0">
                <a:solidFill>
                  <a:schemeClr val="tx1"/>
                </a:solidFill>
              </a:rPr>
              <a:t>Material que el poseedor desecha.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978603" y="5612943"/>
            <a:ext cx="1891845" cy="58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 dirty="0" smtClean="0">
                <a:solidFill>
                  <a:schemeClr val="tx1"/>
                </a:solidFill>
              </a:rPr>
              <a:t>Todo residuo </a:t>
            </a:r>
            <a:r>
              <a:rPr lang="es-MX" sz="1400" i="1" dirty="0" smtClean="0">
                <a:solidFill>
                  <a:schemeClr val="tx1"/>
                </a:solidFill>
              </a:rPr>
              <a:t>que no forma parte de un </a:t>
            </a:r>
            <a:r>
              <a:rPr lang="es-MX" sz="1400" i="1" dirty="0" smtClean="0">
                <a:solidFill>
                  <a:schemeClr val="tx1"/>
                </a:solidFill>
              </a:rPr>
              <a:t>alimento</a:t>
            </a:r>
            <a:endParaRPr lang="es-MX" sz="1400" i="1" dirty="0" smtClean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5421" y="1865376"/>
            <a:ext cx="2850158" cy="1203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PDA: </a:t>
            </a:r>
            <a:r>
              <a:rPr lang="es-MX" sz="1400" dirty="0" smtClean="0">
                <a:solidFill>
                  <a:schemeClr val="tx1"/>
                </a:solidFill>
              </a:rPr>
              <a:t>Alimentos </a:t>
            </a:r>
            <a:r>
              <a:rPr lang="es-MX" sz="1400" dirty="0">
                <a:solidFill>
                  <a:schemeClr val="tx1"/>
                </a:solidFill>
              </a:rPr>
              <a:t>y sus partes no comestibles </a:t>
            </a:r>
            <a:r>
              <a:rPr lang="es-MX" sz="1400" dirty="0" smtClean="0">
                <a:solidFill>
                  <a:schemeClr val="tx1"/>
                </a:solidFill>
              </a:rPr>
              <a:t>asociadas, </a:t>
            </a:r>
            <a:r>
              <a:rPr lang="es-MX" sz="1400" dirty="0">
                <a:solidFill>
                  <a:schemeClr val="tx1"/>
                </a:solidFill>
              </a:rPr>
              <a:t>que se retiran de la cadena de abasto alimentaria y son manejados como residuos.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471528" y="2598663"/>
            <a:ext cx="2755047" cy="58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 dirty="0" smtClean="0">
                <a:solidFill>
                  <a:schemeClr val="tx1"/>
                </a:solidFill>
              </a:rPr>
              <a:t>Alimentos y sus partes que son para consumo humano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471528" y="3687617"/>
            <a:ext cx="2755046" cy="652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 dirty="0" smtClean="0">
                <a:solidFill>
                  <a:schemeClr val="tx1"/>
                </a:solidFill>
              </a:rPr>
              <a:t>Parte de un alimento </a:t>
            </a:r>
            <a:r>
              <a:rPr lang="es-MX" sz="1400" i="1" dirty="0" smtClean="0">
                <a:solidFill>
                  <a:schemeClr val="tx1"/>
                </a:solidFill>
              </a:rPr>
              <a:t>que no  </a:t>
            </a:r>
            <a:r>
              <a:rPr lang="es-MX" sz="1400" i="1" dirty="0" smtClean="0">
                <a:solidFill>
                  <a:schemeClr val="tx1"/>
                </a:solidFill>
              </a:rPr>
              <a:t>es  consumido por  humano (i.e. cáscara, hueso)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0870" y="2342508"/>
            <a:ext cx="4636351" cy="2219218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20353" y="3195018"/>
            <a:ext cx="224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 smtClean="0">
                <a:solidFill>
                  <a:srgbClr val="2F5597"/>
                </a:solidFill>
              </a:rPr>
              <a:t>- Usos </a:t>
            </a:r>
            <a:r>
              <a:rPr lang="es-MX" i="1" dirty="0">
                <a:solidFill>
                  <a:srgbClr val="2F5597"/>
                </a:solidFill>
              </a:rPr>
              <a:t>y </a:t>
            </a:r>
            <a:r>
              <a:rPr lang="es-MX" i="1" dirty="0" smtClean="0">
                <a:solidFill>
                  <a:srgbClr val="2F5597"/>
                </a:solidFill>
              </a:rPr>
              <a:t>Costumbres </a:t>
            </a:r>
            <a:r>
              <a:rPr lang="es-MX" i="1" dirty="0" smtClean="0"/>
              <a:t>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8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56379" y="817311"/>
            <a:ext cx="9482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BALANCE GENERAL DE LOS RESIDUOS GENERADOS EN TOKS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26738" y="2893515"/>
            <a:ext cx="4217519" cy="3763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Pre –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Consumo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3714" y="2892467"/>
            <a:ext cx="475058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Consumo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3319659"/>
            <a:ext cx="12182755" cy="3014861"/>
            <a:chOff x="0" y="3319659"/>
            <a:chExt cx="12182755" cy="3014861"/>
          </a:xfrm>
        </p:grpSpPr>
        <p:sp>
          <p:nvSpPr>
            <p:cNvPr id="5" name="Rectángulo 4"/>
            <p:cNvSpPr/>
            <p:nvPr/>
          </p:nvSpPr>
          <p:spPr>
            <a:xfrm>
              <a:off x="0" y="4806129"/>
              <a:ext cx="6096000" cy="15093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Dónde: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Cpre </a:t>
              </a: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Residuos comestibles del pre consumo.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Npre </a:t>
              </a: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Residuos no comestibles del pre consumo.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LCpre </a:t>
              </a: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Residuos líquidos comestibles del pre consumo.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inpre </a:t>
              </a: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Residuos inorgánicos + otros del pre consumo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38564" y="5191232"/>
              <a:ext cx="5544191" cy="1143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cpos  </a:t>
              </a:r>
              <a:r>
                <a:rPr lang="es-MX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Residuos comestibles del post consumo.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Npos  </a:t>
              </a:r>
              <a:r>
                <a:rPr lang="es-MX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Residuos no comestibles del post consumo 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RL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Cpos </a:t>
              </a:r>
              <a:r>
                <a:rPr lang="es-MX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Residuos líquidos comestibles del post consumo.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s-MX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1600" baseline="-2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inpos </a:t>
              </a:r>
              <a:r>
                <a:rPr lang="es-MX" sz="16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s-MX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Residuos inorgánicos + otros del post consumo.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54845" y="3817552"/>
              <a:ext cx="0" cy="423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969367" y="3867032"/>
              <a:ext cx="0" cy="423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971" y="3319659"/>
              <a:ext cx="11761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R</a:t>
              </a:r>
              <a:r>
                <a:rPr lang="en-US" sz="2200" baseline="-25000" dirty="0" err="1" smtClean="0"/>
                <a:t>tot</a:t>
              </a:r>
              <a:r>
                <a:rPr lang="en-US" sz="2200" baseline="-25000" dirty="0" smtClean="0"/>
                <a:t>  </a:t>
              </a:r>
              <a:r>
                <a:rPr lang="en-US" sz="2200" dirty="0" smtClean="0"/>
                <a:t>=  ( 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Cpre </a:t>
              </a:r>
              <a:r>
                <a:rPr lang="en-US" sz="2200" dirty="0" smtClean="0"/>
                <a:t>  +  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Npre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  </a:t>
              </a:r>
              <a:r>
                <a:rPr lang="es-MX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24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inpre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   RL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Cpre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         +         (     R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Cpost  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+</a:t>
              </a:r>
              <a:r>
                <a:rPr lang="en-US" sz="2200" dirty="0" smtClean="0"/>
                <a:t>  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RL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Cpos    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Npos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 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s-MX" sz="2200" baseline="-25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inpos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2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2200" dirty="0" smtClean="0"/>
                <a:t> </a:t>
              </a:r>
              <a:endParaRPr lang="en-US" sz="2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6678" y="4245974"/>
              <a:ext cx="1638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accent5"/>
                  </a:solidFill>
                </a:rPr>
                <a:t> Composición de residuos </a:t>
              </a:r>
              <a:endParaRPr lang="es-MX" dirty="0">
                <a:solidFill>
                  <a:schemeClr val="accent5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5919" y="4282397"/>
              <a:ext cx="1738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accent5"/>
                  </a:solidFill>
                </a:rPr>
                <a:t>Pesaje</a:t>
              </a:r>
            </a:p>
            <a:p>
              <a:pPr algn="ctr"/>
              <a:r>
                <a:rPr lang="es-MX" dirty="0" smtClean="0">
                  <a:solidFill>
                    <a:schemeClr val="accent5"/>
                  </a:solidFill>
                </a:rPr>
                <a:t>Directo (Platos)</a:t>
              </a:r>
              <a:endParaRPr lang="es-MX" dirty="0">
                <a:solidFill>
                  <a:schemeClr val="accent5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2388" y="4237637"/>
              <a:ext cx="106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accent5"/>
                  </a:solidFill>
                </a:rPr>
                <a:t>Pesaje Directo</a:t>
              </a:r>
              <a:endParaRPr lang="es-MX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3311" y="4250222"/>
              <a:ext cx="130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accent5"/>
                  </a:solidFill>
                </a:rPr>
                <a:t>Registros</a:t>
              </a:r>
              <a:endParaRPr lang="es-MX" dirty="0">
                <a:solidFill>
                  <a:schemeClr val="accent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06058" y="4386202"/>
              <a:ext cx="1401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5"/>
                  </a:solidFill>
                </a:rPr>
                <a:t>E</a:t>
              </a:r>
              <a:r>
                <a:rPr lang="es-MX" dirty="0" smtClean="0">
                  <a:solidFill>
                    <a:schemeClr val="accent5"/>
                  </a:solidFill>
                </a:rPr>
                <a:t>ncuestas</a:t>
              </a:r>
              <a:endParaRPr lang="es-MX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00687" y="4250220"/>
              <a:ext cx="1062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solidFill>
                    <a:schemeClr val="accent5"/>
                  </a:solidFill>
                </a:rPr>
                <a:t>Balance de masas</a:t>
              </a:r>
            </a:p>
            <a:p>
              <a:endParaRPr lang="es-MX" dirty="0">
                <a:solidFill>
                  <a:schemeClr val="accent5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1074" y="4263427"/>
              <a:ext cx="15616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accent5"/>
                  </a:solidFill>
                </a:rPr>
                <a:t> Observación y </a:t>
              </a:r>
            </a:p>
            <a:p>
              <a:pPr algn="ctr"/>
              <a:r>
                <a:rPr lang="es-MX" dirty="0" smtClean="0">
                  <a:solidFill>
                    <a:schemeClr val="accent5"/>
                  </a:solidFill>
                </a:rPr>
                <a:t>Entrevistas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0" name="Left Brace 19"/>
            <p:cNvSpPr/>
            <p:nvPr/>
          </p:nvSpPr>
          <p:spPr>
            <a:xfrm rot="16200000">
              <a:off x="8372012" y="2333370"/>
              <a:ext cx="496920" cy="343686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1209169" y="3821752"/>
              <a:ext cx="0" cy="423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Left Brace 27"/>
            <p:cNvSpPr/>
            <p:nvPr/>
          </p:nvSpPr>
          <p:spPr>
            <a:xfrm rot="16200000">
              <a:off x="2410611" y="2600823"/>
              <a:ext cx="505244" cy="291619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IMG_076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8796"/>
          <a:stretch/>
        </p:blipFill>
        <p:spPr>
          <a:xfrm rot="5400000">
            <a:off x="999102" y="1526829"/>
            <a:ext cx="4880783" cy="4687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832" y="1422457"/>
            <a:ext cx="5027371" cy="48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METODOLOGÍA APLICADA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4799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1895593077"/>
              </p:ext>
            </p:extLst>
          </p:nvPr>
        </p:nvGraphicFramePr>
        <p:xfrm>
          <a:off x="368696" y="1536319"/>
          <a:ext cx="11511212" cy="477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8322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59088" y="1014575"/>
            <a:ext cx="9556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RESULTADOS: </a:t>
            </a:r>
            <a:r>
              <a:rPr lang="es-ES_tradnl" sz="3000" b="1" dirty="0" smtClean="0">
                <a:solidFill>
                  <a:srgbClr val="008DA5"/>
                </a:solidFill>
              </a:rPr>
              <a:t>PRE CONSUMO </a:t>
            </a:r>
          </a:p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COMPOSICIÓN </a:t>
            </a:r>
            <a:r>
              <a:rPr lang="es-ES_tradnl" sz="3000" dirty="0" smtClean="0">
                <a:solidFill>
                  <a:srgbClr val="008DA5"/>
                </a:solidFill>
              </a:rPr>
              <a:t>DE RESIDUOS SÓLIDOS Y PESAJE DIRECTO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38247"/>
              </p:ext>
            </p:extLst>
          </p:nvPr>
        </p:nvGraphicFramePr>
        <p:xfrm>
          <a:off x="360220" y="2565408"/>
          <a:ext cx="5874976" cy="356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96982" y="2164910"/>
            <a:ext cx="7162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Residuos </a:t>
            </a:r>
            <a:r>
              <a:rPr lang="es-MX" dirty="0" smtClean="0"/>
              <a:t>sólidos promedio del pre </a:t>
            </a:r>
            <a:r>
              <a:rPr lang="es-MX" dirty="0"/>
              <a:t>consumo: </a:t>
            </a:r>
            <a:r>
              <a:rPr lang="es-MX" b="1" dirty="0" smtClean="0"/>
              <a:t>31.3 </a:t>
            </a:r>
            <a:r>
              <a:rPr lang="es-MX" b="1" dirty="0"/>
              <a:t>kg/día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792353"/>
              </p:ext>
            </p:extLst>
          </p:nvPr>
        </p:nvGraphicFramePr>
        <p:xfrm>
          <a:off x="6235196" y="2668914"/>
          <a:ext cx="5846025" cy="340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5679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4463" y="1014575"/>
            <a:ext cx="7383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RESULTADOS: </a:t>
            </a:r>
            <a:r>
              <a:rPr lang="es-ES_tradnl" sz="3000" b="1" dirty="0" smtClean="0">
                <a:solidFill>
                  <a:srgbClr val="008DA5"/>
                </a:solidFill>
              </a:rPr>
              <a:t>POS CONSUMO</a:t>
            </a:r>
          </a:p>
          <a:p>
            <a:pPr algn="ctr"/>
            <a:r>
              <a:rPr lang="es-ES_tradnl" sz="3000" dirty="0" smtClean="0">
                <a:solidFill>
                  <a:srgbClr val="008DA5"/>
                </a:solidFill>
              </a:rPr>
              <a:t>PESO DIRECTO </a:t>
            </a:r>
            <a:r>
              <a:rPr lang="es-ES_tradnl" sz="3000" dirty="0" smtClean="0">
                <a:solidFill>
                  <a:srgbClr val="008DA5"/>
                </a:solidFill>
              </a:rPr>
              <a:t> (PESAJE </a:t>
            </a:r>
            <a:r>
              <a:rPr lang="es-ES_tradnl" sz="3000" dirty="0" smtClean="0">
                <a:solidFill>
                  <a:srgbClr val="008DA5"/>
                </a:solidFill>
              </a:rPr>
              <a:t>DE </a:t>
            </a:r>
            <a:r>
              <a:rPr lang="es-ES_tradnl" sz="3000" dirty="0" smtClean="0">
                <a:solidFill>
                  <a:srgbClr val="008DA5"/>
                </a:solidFill>
              </a:rPr>
              <a:t>PLATOS)</a:t>
            </a:r>
            <a:endParaRPr lang="es-ES_tradnl" sz="3000" dirty="0">
              <a:solidFill>
                <a:srgbClr val="008DA5"/>
              </a:solidFill>
            </a:endParaRPr>
          </a:p>
        </p:txBody>
      </p:sp>
      <p:pic>
        <p:nvPicPr>
          <p:cNvPr id="6" name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2095"/>
            <a:ext cx="12248605" cy="556153"/>
          </a:xfrm>
          <a:prstGeom prst="rect">
            <a:avLst/>
          </a:prstGeom>
        </p:spPr>
      </p:pic>
      <p:pic>
        <p:nvPicPr>
          <p:cNvPr id="2" name="Imagen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2"/>
          <a:stretch/>
        </p:blipFill>
        <p:spPr>
          <a:xfrm>
            <a:off x="-56606" y="0"/>
            <a:ext cx="12305211" cy="8926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8" y="6312095"/>
            <a:ext cx="1369989" cy="556153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270182"/>
              </p:ext>
            </p:extLst>
          </p:nvPr>
        </p:nvGraphicFramePr>
        <p:xfrm>
          <a:off x="623454" y="2168242"/>
          <a:ext cx="5070764" cy="401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428508" y="2743201"/>
            <a:ext cx="48730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r>
              <a:rPr lang="es-MX" sz="2000" dirty="0" smtClean="0"/>
              <a:t>Porcentaje en peso promedio desperdiciado de </a:t>
            </a:r>
            <a:r>
              <a:rPr lang="es-MX" sz="2000" b="1" dirty="0" smtClean="0"/>
              <a:t>sólidos</a:t>
            </a:r>
            <a:r>
              <a:rPr lang="es-MX" sz="2000" dirty="0" smtClean="0"/>
              <a:t>: </a:t>
            </a:r>
            <a:r>
              <a:rPr lang="es-MX" sz="2000" b="1" dirty="0" smtClean="0"/>
              <a:t>15.5%</a:t>
            </a:r>
          </a:p>
          <a:p>
            <a:endParaRPr lang="es-MX" sz="2000" dirty="0"/>
          </a:p>
          <a:p>
            <a:r>
              <a:rPr lang="es-MX" sz="2000" dirty="0" smtClean="0"/>
              <a:t>Porcentaje en peso promedio desperdiciado de </a:t>
            </a:r>
            <a:r>
              <a:rPr lang="es-MX" sz="2000" b="1" dirty="0" smtClean="0"/>
              <a:t>líquidos</a:t>
            </a:r>
            <a:r>
              <a:rPr lang="es-MX" sz="2000" dirty="0" smtClean="0"/>
              <a:t>: </a:t>
            </a:r>
            <a:r>
              <a:rPr lang="es-MX" sz="2000" b="1" dirty="0" smtClean="0"/>
              <a:t>8.41%</a:t>
            </a:r>
          </a:p>
          <a:p>
            <a:endParaRPr lang="es-MX" sz="2000" b="1" dirty="0"/>
          </a:p>
          <a:p>
            <a:r>
              <a:rPr lang="es-MX" sz="2000" dirty="0"/>
              <a:t>Residuos </a:t>
            </a:r>
            <a:r>
              <a:rPr lang="es-MX" sz="2000" dirty="0" smtClean="0"/>
              <a:t>(líquidos + sólidos) promedio </a:t>
            </a:r>
            <a:r>
              <a:rPr lang="es-MX" sz="2000" b="1" dirty="0">
                <a:solidFill>
                  <a:schemeClr val="accent6"/>
                </a:solidFill>
              </a:rPr>
              <a:t>comestibles</a:t>
            </a:r>
            <a:r>
              <a:rPr lang="es-MX" sz="2000" dirty="0"/>
              <a:t> del post consumo: </a:t>
            </a:r>
            <a:r>
              <a:rPr lang="es-MX" sz="2000" b="1" dirty="0"/>
              <a:t>26.7 kg/día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221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1422</Words>
  <Application>Microsoft Macintosh PowerPoint</Application>
  <PresentationFormat>Custom</PresentationFormat>
  <Paragraphs>182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Arturo Ruiz Gómez</dc:creator>
  <cp:lastModifiedBy>Nadya Alencastro</cp:lastModifiedBy>
  <cp:revision>78</cp:revision>
  <dcterms:created xsi:type="dcterms:W3CDTF">2019-03-05T17:57:13Z</dcterms:created>
  <dcterms:modified xsi:type="dcterms:W3CDTF">2019-03-07T06:06:42Z</dcterms:modified>
</cp:coreProperties>
</file>