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8">
  <p:sldMasterIdLst>
    <p:sldMasterId id="2147483648" r:id="rId1"/>
  </p:sldMasterIdLst>
  <p:notesMasterIdLst>
    <p:notesMasterId r:id="rId12"/>
  </p:notesMasterIdLst>
  <p:sldIdLst>
    <p:sldId id="293" r:id="rId2"/>
    <p:sldId id="308" r:id="rId3"/>
    <p:sldId id="321" r:id="rId4"/>
    <p:sldId id="322" r:id="rId5"/>
    <p:sldId id="320" r:id="rId6"/>
    <p:sldId id="319" r:id="rId7"/>
    <p:sldId id="292" r:id="rId8"/>
    <p:sldId id="274" r:id="rId9"/>
    <p:sldId id="323" r:id="rId10"/>
    <p:sldId id="262" r:id="rId1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45A"/>
    <a:srgbClr val="00CC66"/>
    <a:srgbClr val="77933C"/>
    <a:srgbClr val="FFFFFF"/>
    <a:srgbClr val="006081"/>
    <a:srgbClr val="4870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79" autoAdjust="0"/>
    <p:restoredTop sz="92219" autoAdjust="0"/>
  </p:normalViewPr>
  <p:slideViewPr>
    <p:cSldViewPr>
      <p:cViewPr>
        <p:scale>
          <a:sx n="98" d="100"/>
          <a:sy n="98" d="100"/>
        </p:scale>
        <p:origin x="-2292" y="-5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F016DB3-C153-4BED-B6A4-0559BB465FBB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7BDBFD6-ADF9-436C-806B-61BA0DF9DE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55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961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344EC9-47B3-4033-91AA-029FFE0D5C7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04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23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0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55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259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84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12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BDBFD6-ADF9-436C-806B-61BA0DF9DEA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376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  <a:noFill/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z="13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98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657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916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29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60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901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69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737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104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8442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9D8BF-C019-48E9-9C42-CB845A88431E}" type="datetimeFigureOut">
              <a:rPr lang="en-US" smtClean="0"/>
              <a:t>3/22/2019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8F719-C144-4F38-802D-E13AC2D31E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56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cec.org/fw/es/informes-sobre-la-perdida-y-el-desperdicio-de-alimentos-2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cec.org/islandora/es/item/11772-characterization-and-management-food-loss-and-waste-in-north-america-es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://www3.cec.org/islandora/es/item/11772-characterization-and-management-food-loss-and-waste-in-north-america-es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3.cec.org/flwy/e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.org/Medicio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hyperlink" Target="mailto:gsanchez@cec.org" TargetMode="External"/><Relationship Id="rId4" Type="http://schemas.openxmlformats.org/officeDocument/2006/relationships/hyperlink" Target="mailto:ddonaldson@cec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07915" y="2590800"/>
            <a:ext cx="7086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Por</a:t>
            </a:r>
            <a:r>
              <a:rPr lang="en-US" sz="4000" b="1" dirty="0" smtClean="0">
                <a:solidFill>
                  <a:srgbClr val="00B45A"/>
                </a:solidFill>
              </a:rPr>
              <a:t>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y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cuantificar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4400" b="1" dirty="0" err="1" smtClean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pérdida</a:t>
            </a:r>
            <a:r>
              <a:rPr lang="en-US" sz="4400" b="1" dirty="0" smtClean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y el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desperdicio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alimento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</a:t>
            </a:r>
            <a:endParaRPr lang="en-US" sz="4400" b="1" dirty="0" smtClean="0">
              <a:solidFill>
                <a:srgbClr val="00B45A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en-US" sz="4400" b="1" dirty="0">
              <a:solidFill>
                <a:srgbClr val="00B45A"/>
              </a:solidFill>
              <a:latin typeface="+mj-lt"/>
              <a:ea typeface="+mj-ea"/>
              <a:cs typeface="+mj-cs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err="1" smtClean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Guía</a:t>
            </a:r>
            <a:r>
              <a:rPr lang="en-US" sz="4400" b="1" dirty="0" smtClean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ráctica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Informe</a:t>
            </a:r>
            <a:r>
              <a:rPr lang="en-US" sz="4400" b="1" dirty="0">
                <a:solidFill>
                  <a:srgbClr val="00B45A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b="1" dirty="0" err="1">
                <a:solidFill>
                  <a:srgbClr val="00B45A"/>
                </a:solidFill>
                <a:latin typeface="+mj-lt"/>
                <a:ea typeface="+mj-ea"/>
                <a:cs typeface="+mj-cs"/>
              </a:rPr>
              <a:t>Técnico</a:t>
            </a:r>
            <a:endParaRPr lang="en-US" sz="4400" b="1" dirty="0">
              <a:solidFill>
                <a:srgbClr val="00B45A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6817"/>
            <a:ext cx="9144000" cy="231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28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0" y="0"/>
              <a:ext cx="2285999" cy="1709144"/>
            </a:xfrm>
            <a:prstGeom prst="rect">
              <a:avLst/>
            </a:prstGeom>
          </p:spPr>
        </p:pic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648" y="6055155"/>
            <a:ext cx="844395" cy="750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34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89474" y="12954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err="1"/>
              <a:t>Informes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 la </a:t>
            </a:r>
            <a:r>
              <a:rPr lang="en-US" b="1" dirty="0" err="1" smtClean="0">
                <a:hlinkClick r:id="rId3"/>
              </a:rPr>
              <a:t>pérdida</a:t>
            </a:r>
            <a:r>
              <a:rPr lang="en-US" b="1" dirty="0" smtClean="0">
                <a:hlinkClick r:id="rId3"/>
              </a:rPr>
              <a:t> y el </a:t>
            </a:r>
            <a:r>
              <a:rPr lang="en-US" b="1" dirty="0" err="1" smtClean="0">
                <a:hlinkClick r:id="rId3"/>
              </a:rPr>
              <a:t>desperdicio</a:t>
            </a:r>
            <a:r>
              <a:rPr lang="en-US" b="1" dirty="0" smtClean="0">
                <a:hlinkClick r:id="rId3"/>
              </a:rPr>
              <a:t> </a:t>
            </a:r>
          </a:p>
          <a:p>
            <a:pPr marL="0" indent="0">
              <a:buNone/>
            </a:pPr>
            <a:r>
              <a:rPr lang="en-US" b="1" dirty="0" smtClean="0">
                <a:hlinkClick r:id="rId3"/>
              </a:rPr>
              <a:t>de </a:t>
            </a:r>
            <a:r>
              <a:rPr lang="en-US" b="1" dirty="0" err="1" smtClean="0">
                <a:hlinkClick r:id="rId3"/>
              </a:rPr>
              <a:t>alimentos</a:t>
            </a:r>
            <a:r>
              <a:rPr lang="en-US" b="1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América</a:t>
            </a:r>
            <a:r>
              <a:rPr lang="en-US" dirty="0" smtClean="0"/>
              <a:t>  del Norte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s-ES" b="1" dirty="0" smtClean="0"/>
          </a:p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89474" y="274638"/>
            <a:ext cx="81481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Antecedentes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1" name="Picture 4" descr="http://www3.cec.org/fw/wp-content/uploads/2018/03/fw-foundational-cover-en.jpg">
            <a:hlinkClick r:id="rId3"/>
            <a:extLst>
              <a:ext uri="{FF2B5EF4-FFF2-40B4-BE49-F238E27FC236}">
                <a16:creationId xmlns="" xmlns:a16="http://schemas.microsoft.com/office/drawing/2014/main" id="{C3FE74B4-33AD-4C9C-BFCC-F1F7F9C8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406" y="2764971"/>
            <a:ext cx="2377194" cy="3056391"/>
          </a:xfrm>
          <a:prstGeom prst="rect">
            <a:avLst/>
          </a:prstGeom>
          <a:noFill/>
          <a:effectLst>
            <a:glow rad="127000">
              <a:schemeClr val="accent3">
                <a:lumMod val="75000"/>
                <a:alpha val="30000"/>
              </a:schemeClr>
            </a:glow>
          </a:effectLst>
          <a:scene3d>
            <a:camera prst="orthographicFront"/>
            <a:lightRig rig="threePt" dir="t"/>
          </a:scene3d>
          <a:sp3d extrusionH="76200">
            <a:extrusionClr>
              <a:schemeClr val="accent3">
                <a:lumMod val="75000"/>
              </a:schemeClr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hlinkClick r:id="rId3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96" y="2775883"/>
            <a:ext cx="2362200" cy="3045480"/>
          </a:xfrm>
          <a:prstGeom prst="rect">
            <a:avLst/>
          </a:prstGeom>
          <a:effectLst>
            <a:glow rad="127000">
              <a:schemeClr val="accent3">
                <a:lumMod val="75000"/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53002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81000"/>
            <a:ext cx="9067800" cy="1143000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Estimaciones de alimentos perdidos y desperdiciados en </a:t>
            </a:r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América </a:t>
            </a:r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del Norte, </a:t>
            </a:r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por </a:t>
            </a:r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país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55" b="16302"/>
          <a:stretch/>
        </p:blipFill>
        <p:spPr>
          <a:xfrm>
            <a:off x="457200" y="2129790"/>
            <a:ext cx="8458200" cy="46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Estimaciones de alimentos perdidos y desperdiciados, per cápita</a:t>
            </a:r>
            <a:r>
              <a:rPr lang="es-ES" sz="4000" b="1" dirty="0" smtClean="0">
                <a:solidFill>
                  <a:schemeClr val="accent3">
                    <a:lumMod val="75000"/>
                  </a:schemeClr>
                </a:solidFill>
              </a:rPr>
              <a:t>, en América </a:t>
            </a:r>
            <a:r>
              <a:rPr lang="es-ES" sz="4000" b="1" dirty="0">
                <a:solidFill>
                  <a:schemeClr val="accent3">
                    <a:lumMod val="75000"/>
                  </a:schemeClr>
                </a:solidFill>
              </a:rPr>
              <a:t>del Norte</a:t>
            </a:r>
            <a:endParaRPr lang="en-US" sz="4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4" b="18062"/>
          <a:stretch/>
        </p:blipFill>
        <p:spPr>
          <a:xfrm>
            <a:off x="-5751" y="1873583"/>
            <a:ext cx="8768751" cy="4607730"/>
          </a:xfrm>
        </p:spPr>
      </p:pic>
    </p:spTree>
    <p:extLst>
      <p:ext uri="{BB962C8B-B14F-4D97-AF65-F5344CB8AC3E}">
        <p14:creationId xmlns:p14="http://schemas.microsoft.com/office/powerpoint/2010/main" val="41311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err="1" smtClean="0">
                <a:solidFill>
                  <a:schemeClr val="bg1"/>
                </a:solidFill>
              </a:rPr>
              <a:t>Efectos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>
                <a:solidFill>
                  <a:schemeClr val="bg1"/>
                </a:solidFill>
              </a:rPr>
              <a:t/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 err="1" smtClean="0">
                <a:solidFill>
                  <a:schemeClr val="bg1"/>
                </a:solidFill>
              </a:rPr>
              <a:t>ambientales</a:t>
            </a:r>
            <a:r>
              <a:rPr lang="en-US" sz="3600" b="1" dirty="0" smtClean="0">
                <a:solidFill>
                  <a:schemeClr val="bg1"/>
                </a:solidFill>
              </a:rPr>
              <a:t> y </a:t>
            </a:r>
            <a:r>
              <a:rPr lang="en-US" sz="3600" b="1" dirty="0" err="1" smtClean="0">
                <a:solidFill>
                  <a:schemeClr val="bg1"/>
                </a:solidFill>
              </a:rPr>
              <a:t>socioeconómicos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4" t="7356" r="4575" b="8951"/>
          <a:stretch/>
        </p:blipFill>
        <p:spPr>
          <a:xfrm>
            <a:off x="0" y="1206260"/>
            <a:ext cx="9235994" cy="542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1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Oportunidades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7162800" cy="2362200"/>
          </a:xfrm>
        </p:spPr>
        <p:txBody>
          <a:bodyPr>
            <a:noAutofit/>
          </a:bodyPr>
          <a:lstStyle/>
          <a:p>
            <a:r>
              <a:rPr lang="en-US" sz="2500" dirty="0" err="1" smtClean="0"/>
              <a:t>Fortalecer</a:t>
            </a:r>
            <a:r>
              <a:rPr lang="en-US" sz="2500" dirty="0" smtClean="0"/>
              <a:t> la </a:t>
            </a:r>
            <a:r>
              <a:rPr lang="en-US" sz="2500" dirty="0" err="1" smtClean="0"/>
              <a:t>colaboración</a:t>
            </a:r>
            <a:r>
              <a:rPr lang="en-US" sz="2500" dirty="0" smtClean="0"/>
              <a:t> regional</a:t>
            </a:r>
          </a:p>
          <a:p>
            <a:pPr marL="0" indent="0">
              <a:buNone/>
            </a:pPr>
            <a:endParaRPr lang="en-US" sz="2500" dirty="0" smtClean="0"/>
          </a:p>
          <a:p>
            <a:r>
              <a:rPr lang="en-US" sz="2500" dirty="0" err="1"/>
              <a:t>Impulsar</a:t>
            </a:r>
            <a:r>
              <a:rPr lang="en-US" sz="2500" dirty="0"/>
              <a:t> la </a:t>
            </a:r>
            <a:r>
              <a:rPr lang="en-US" sz="2500" dirty="0" err="1" smtClean="0"/>
              <a:t>colaboración</a:t>
            </a:r>
            <a:r>
              <a:rPr lang="en-US" sz="2500" dirty="0" smtClean="0"/>
              <a:t>  </a:t>
            </a:r>
            <a:r>
              <a:rPr lang="en-US" sz="2500" dirty="0" err="1" smtClean="0"/>
              <a:t>multisectorial</a:t>
            </a:r>
            <a:r>
              <a:rPr lang="en-US" sz="2500" dirty="0" smtClean="0"/>
              <a:t> (ICI)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s-ES" sz="2500" dirty="0" smtClean="0"/>
              <a:t>Estandarizar </a:t>
            </a:r>
            <a:r>
              <a:rPr lang="es-ES" sz="2500" dirty="0"/>
              <a:t>la medición, el seguimiento y el registro de la </a:t>
            </a:r>
            <a:r>
              <a:rPr lang="es-ES" sz="2500" dirty="0" smtClean="0"/>
              <a:t>PDA</a:t>
            </a:r>
          </a:p>
          <a:p>
            <a:pPr marL="0" indent="0">
              <a:buNone/>
            </a:pPr>
            <a:endParaRPr lang="es-ES" sz="2500" dirty="0" smtClean="0"/>
          </a:p>
          <a:p>
            <a:r>
              <a:rPr lang="es-ES" sz="2500" dirty="0"/>
              <a:t>Llevar un seguimiento de la PDA y registrar el desempeño de las medidas </a:t>
            </a:r>
            <a:r>
              <a:rPr lang="es-ES" sz="2500" dirty="0" smtClean="0"/>
              <a:t>para </a:t>
            </a:r>
            <a:r>
              <a:rPr lang="es-ES" sz="2500" dirty="0"/>
              <a:t>contrarrestarla</a:t>
            </a:r>
          </a:p>
          <a:p>
            <a:endParaRPr lang="es-ES" sz="1900" dirty="0"/>
          </a:p>
        </p:txBody>
      </p:sp>
      <p:pic>
        <p:nvPicPr>
          <p:cNvPr id="7" name="Picture 6" descr="CEC-CCA-CCE_(cmyk 150)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854605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8941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1241902"/>
            <a:ext cx="7239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México:					Internacionales:</a:t>
            </a:r>
          </a:p>
          <a:p>
            <a:r>
              <a:rPr lang="es-ES" dirty="0"/>
              <a:t>Gustavo Pérez Berlanga (Restaurantes TOKS</a:t>
            </a:r>
            <a:r>
              <a:rPr lang="es-ES" dirty="0" smtClean="0"/>
              <a:t>) 	Instituto </a:t>
            </a:r>
            <a:r>
              <a:rPr lang="es-ES" dirty="0"/>
              <a:t>de Recursos </a:t>
            </a:r>
            <a:r>
              <a:rPr lang="es-ES" dirty="0" smtClean="0"/>
              <a:t>Cristina </a:t>
            </a:r>
            <a:r>
              <a:rPr lang="es-ES" dirty="0"/>
              <a:t>Cortinas (consultora independiente</a:t>
            </a:r>
            <a:r>
              <a:rPr lang="es-ES" dirty="0" smtClean="0"/>
              <a:t>)         Mundiales </a:t>
            </a:r>
            <a:r>
              <a:rPr lang="es-ES" b="1" dirty="0" smtClean="0"/>
              <a:t>(WRI)</a:t>
            </a:r>
            <a:endParaRPr lang="en-US" b="1" dirty="0"/>
          </a:p>
          <a:p>
            <a:r>
              <a:rPr lang="es-MX" dirty="0" err="1" smtClean="0"/>
              <a:t>Lesly</a:t>
            </a:r>
            <a:r>
              <a:rPr lang="es-MX" dirty="0" smtClean="0"/>
              <a:t> </a:t>
            </a:r>
            <a:r>
              <a:rPr lang="es-MX" dirty="0"/>
              <a:t>González Montaño (Nestlé)</a:t>
            </a:r>
            <a:endParaRPr lang="en-US" dirty="0"/>
          </a:p>
          <a:p>
            <a:r>
              <a:rPr lang="es-ES" dirty="0" smtClean="0"/>
              <a:t>Renán </a:t>
            </a:r>
            <a:r>
              <a:rPr lang="es-ES" dirty="0"/>
              <a:t>Alberto Poveda (Banco Mundial</a:t>
            </a:r>
            <a:r>
              <a:rPr lang="es-ES" dirty="0" smtClean="0"/>
              <a:t>)	</a:t>
            </a:r>
            <a:r>
              <a:rPr lang="es-ES" dirty="0"/>
              <a:t>	</a:t>
            </a:r>
            <a:r>
              <a:rPr lang="es-ES" dirty="0" smtClean="0"/>
              <a:t>Programa </a:t>
            </a:r>
            <a:r>
              <a:rPr lang="es-ES" dirty="0"/>
              <a:t>de Acción de </a:t>
            </a:r>
            <a:r>
              <a:rPr lang="es-ES" dirty="0" smtClean="0"/>
              <a:t>Andrew </a:t>
            </a:r>
            <a:r>
              <a:rPr lang="es-ES" dirty="0" err="1"/>
              <a:t>Rhodes</a:t>
            </a:r>
            <a:r>
              <a:rPr lang="es-ES" dirty="0"/>
              <a:t> (</a:t>
            </a:r>
            <a:r>
              <a:rPr lang="es-ES" dirty="0" err="1"/>
              <a:t>Pronatura</a:t>
            </a:r>
            <a:r>
              <a:rPr lang="es-ES" dirty="0"/>
              <a:t> México, A.C</a:t>
            </a:r>
            <a:r>
              <a:rPr lang="es-ES" dirty="0" smtClean="0"/>
              <a:t>.)	</a:t>
            </a:r>
            <a:r>
              <a:rPr lang="es-ES" dirty="0"/>
              <a:t>Residuos y Recursos</a:t>
            </a:r>
          </a:p>
          <a:p>
            <a:r>
              <a:rPr lang="es-ES" dirty="0" smtClean="0"/>
              <a:t>					(</a:t>
            </a:r>
            <a:r>
              <a:rPr lang="es-ES" b="1" dirty="0" smtClean="0"/>
              <a:t>WRAP)</a:t>
            </a:r>
            <a:endParaRPr lang="en-US" b="1" dirty="0"/>
          </a:p>
          <a:p>
            <a:r>
              <a:rPr lang="es-ES" b="1" dirty="0" smtClean="0"/>
              <a:t>Canadá:</a:t>
            </a:r>
          </a:p>
          <a:p>
            <a:r>
              <a:rPr lang="en-US" dirty="0"/>
              <a:t>Martin Gooch (Center for Food Chain Excellence)</a:t>
            </a:r>
          </a:p>
          <a:p>
            <a:r>
              <a:rPr lang="en-US" dirty="0"/>
              <a:t>Cher Mereweather (Provision Coalition)</a:t>
            </a:r>
          </a:p>
          <a:p>
            <a:r>
              <a:rPr lang="en-US" dirty="0"/>
              <a:t>Bruce Taylor (Enviro-Stewards Inc.)</a:t>
            </a:r>
          </a:p>
          <a:p>
            <a:endParaRPr lang="es-ES" dirty="0"/>
          </a:p>
          <a:p>
            <a:r>
              <a:rPr lang="es-ES" b="1" dirty="0" smtClean="0"/>
              <a:t>Estados Unidos:</a:t>
            </a:r>
          </a:p>
          <a:p>
            <a:r>
              <a:rPr lang="es-ES" dirty="0" smtClean="0"/>
              <a:t>Jean </a:t>
            </a:r>
            <a:r>
              <a:rPr lang="es-ES" dirty="0" err="1"/>
              <a:t>Buzby</a:t>
            </a:r>
            <a:r>
              <a:rPr lang="es-ES" dirty="0"/>
              <a:t> (Departamento de Agricultura de Estados Unidos [</a:t>
            </a:r>
            <a:r>
              <a:rPr lang="es-ES" i="1" dirty="0"/>
              <a:t>US </a:t>
            </a:r>
            <a:r>
              <a:rPr lang="es-ES" i="1" dirty="0" err="1"/>
              <a:t>Department</a:t>
            </a:r>
            <a:r>
              <a:rPr lang="es-ES" i="1" dirty="0"/>
              <a:t> of </a:t>
            </a:r>
            <a:r>
              <a:rPr lang="es-ES" i="1" dirty="0" err="1"/>
              <a:t>Agriculture</a:t>
            </a:r>
            <a:r>
              <a:rPr lang="es-ES" dirty="0"/>
              <a:t>, USDA])</a:t>
            </a:r>
            <a:endParaRPr lang="en-US" dirty="0"/>
          </a:p>
          <a:p>
            <a:r>
              <a:rPr lang="es-ES" dirty="0" smtClean="0"/>
              <a:t>Monica </a:t>
            </a:r>
            <a:r>
              <a:rPr lang="es-ES" dirty="0" err="1"/>
              <a:t>McBride</a:t>
            </a:r>
            <a:r>
              <a:rPr lang="es-ES" dirty="0"/>
              <a:t> (Fondo Mundial para la Conservación de la Naturaleza, WWF)</a:t>
            </a:r>
            <a:endParaRPr lang="en-US" dirty="0"/>
          </a:p>
          <a:p>
            <a:r>
              <a:rPr lang="en-US" dirty="0" smtClean="0"/>
              <a:t>Pete </a:t>
            </a:r>
            <a:r>
              <a:rPr lang="en-US" dirty="0"/>
              <a:t>Pearson (WWF)</a:t>
            </a:r>
          </a:p>
          <a:p>
            <a:r>
              <a:rPr lang="es-ES" dirty="0" smtClean="0"/>
              <a:t>Ashley </a:t>
            </a:r>
            <a:r>
              <a:rPr lang="es-ES" dirty="0" err="1"/>
              <a:t>Zanolli</a:t>
            </a:r>
            <a:r>
              <a:rPr lang="es-ES" dirty="0"/>
              <a:t> (especialista</a:t>
            </a:r>
            <a:r>
              <a:rPr lang="es-ES" dirty="0" smtClean="0"/>
              <a:t>)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01266" y="9890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Grupo</a:t>
            </a: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 de </a:t>
            </a:r>
            <a:r>
              <a:rPr lang="en-US" b="1" dirty="0" err="1" smtClean="0">
                <a:solidFill>
                  <a:schemeClr val="accent3">
                    <a:lumMod val="75000"/>
                  </a:schemeClr>
                </a:solidFill>
              </a:rPr>
              <a:t>expertos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</p:spPr>
        <p:txBody>
          <a:bodyPr>
            <a:noAutofit/>
          </a:bodyPr>
          <a:lstStyle/>
          <a:p>
            <a:r>
              <a:rPr lang="es-ES" sz="4200" b="1" dirty="0" smtClean="0">
                <a:solidFill>
                  <a:schemeClr val="accent3">
                    <a:lumMod val="75000"/>
                  </a:schemeClr>
                </a:solidFill>
              </a:rPr>
              <a:t>KIT DE ACCION </a:t>
            </a:r>
            <a:br>
              <a:rPr lang="es-ES" sz="4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4200" b="1" dirty="0" smtClean="0">
                <a:solidFill>
                  <a:schemeClr val="accent3">
                    <a:lumMod val="75000"/>
                  </a:schemeClr>
                </a:solidFill>
              </a:rPr>
              <a:t>LOS ALIMENTOS </a:t>
            </a:r>
            <a:r>
              <a:rPr lang="es-ES" sz="4200" b="1" dirty="0" smtClean="0">
                <a:solidFill>
                  <a:schemeClr val="accent3">
                    <a:lumMod val="75000"/>
                  </a:schemeClr>
                </a:solidFill>
              </a:rPr>
              <a:t>IMPORTAN</a:t>
            </a:r>
            <a:br>
              <a:rPr lang="es-ES" sz="4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es-ES" sz="2000" b="1" dirty="0" smtClean="0">
                <a:solidFill>
                  <a:schemeClr val="accent3">
                    <a:lumMod val="75000"/>
                  </a:schemeClr>
                </a:solidFill>
              </a:rPr>
              <a:t>(próximamente)</a:t>
            </a:r>
            <a:endParaRPr lang="en-US" sz="20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51" t="20766" r="43319" b="11924"/>
          <a:stretch/>
        </p:blipFill>
        <p:spPr bwMode="auto">
          <a:xfrm>
            <a:off x="2667000" y="1899570"/>
            <a:ext cx="4189379" cy="4958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02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152400" y="6448425"/>
            <a:ext cx="3048000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700">
                <a:solidFill>
                  <a:srgbClr val="F2F2F2"/>
                </a:solidFill>
                <a:latin typeface="Calibri (Body)" charset="0"/>
              </a:rPr>
              <a:t>© Commission for Environmental Cooperation / 2013</a:t>
            </a:r>
          </a:p>
        </p:txBody>
      </p:sp>
      <p:sp>
        <p:nvSpPr>
          <p:cNvPr id="19459" name="TextBox 9"/>
          <p:cNvSpPr txBox="1">
            <a:spLocks noChangeArrowheads="1"/>
          </p:cNvSpPr>
          <p:nvPr/>
        </p:nvSpPr>
        <p:spPr bwMode="auto">
          <a:xfrm>
            <a:off x="152400" y="427288"/>
            <a:ext cx="8610600" cy="769441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227013" indent="-227013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 algn="ctr" eaLnBrk="1" fontAlgn="t" hangingPunct="1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en-US" altLang="en-US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Para </a:t>
            </a:r>
            <a:r>
              <a:rPr lang="en-US" alt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más</a:t>
            </a:r>
            <a:r>
              <a:rPr lang="en-US" altLang="en-US" sz="4400" b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en-US" sz="4400" b="1" dirty="0" err="1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información</a:t>
            </a:r>
            <a:endParaRPr lang="en-US" altLang="en-US" sz="4400" b="1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762000" y="2044815"/>
            <a:ext cx="7239000" cy="3194721"/>
          </a:xfrm>
          <a:prstGeom prst="rect">
            <a:avLst/>
          </a:prstGeom>
          <a:solidFill>
            <a:schemeClr val="bg1">
              <a:alpha val="65881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onstantia" pitchFamily="18" charset="0"/>
                <a:ea typeface="ＭＳ Ｐゴシック" pitchFamily="34" charset="-128"/>
              </a:defRPr>
            </a:lvl9pPr>
          </a:lstStyle>
          <a:p>
            <a:pPr>
              <a:buNone/>
            </a:pPr>
            <a:r>
              <a:rPr lang="es-ES" altLang="en-US" sz="2400" dirty="0">
                <a:latin typeface="Calibri" pitchFamily="34" charset="0"/>
              </a:rPr>
              <a:t>Medición y mitigación de la pérdida y el desperdicio de </a:t>
            </a:r>
            <a:r>
              <a:rPr lang="es-ES" altLang="en-US" sz="2400" dirty="0" smtClean="0">
                <a:latin typeface="Calibri" pitchFamily="34" charset="0"/>
              </a:rPr>
              <a:t>alimentos:</a:t>
            </a:r>
          </a:p>
          <a:p>
            <a:pPr>
              <a:buNone/>
            </a:pPr>
            <a:r>
              <a:rPr lang="en-US" sz="2400" u="sng" dirty="0">
                <a:hlinkClick r:id="rId3"/>
              </a:rPr>
              <a:t>www.cec.org/Medicion</a:t>
            </a:r>
            <a:endParaRPr lang="en-US" sz="2400" dirty="0"/>
          </a:p>
          <a:p>
            <a:pPr>
              <a:buNone/>
            </a:pPr>
            <a:endParaRPr lang="es-ES" altLang="en-US" sz="2400" dirty="0" smtClean="0">
              <a:latin typeface="Calibri" pitchFamily="34" charset="0"/>
            </a:endParaRPr>
          </a:p>
          <a:p>
            <a:pPr eaLnBrk="1" fontAlgn="t" hangingPunct="1">
              <a:spcBef>
                <a:spcPct val="0"/>
              </a:spcBef>
              <a:buFontTx/>
              <a:buNone/>
            </a:pPr>
            <a:endParaRPr lang="en-US" altLang="en-US" sz="2400" b="1" dirty="0">
              <a:solidFill>
                <a:srgbClr val="5F5F5F"/>
              </a:solidFill>
              <a:latin typeface="Calibri" pitchFamily="34" charset="0"/>
            </a:endParaRPr>
          </a:p>
          <a:p>
            <a:pPr eaLnBrk="1" fontAlgn="t" hangingPunct="1">
              <a:spcBef>
                <a:spcPct val="0"/>
              </a:spcBef>
              <a:buNone/>
            </a:pPr>
            <a:r>
              <a:rPr lang="en-US" altLang="en-US" sz="2400" dirty="0" smtClean="0">
                <a:latin typeface="Calibri" pitchFamily="34" charset="0"/>
              </a:rPr>
              <a:t>David Donaldson, </a:t>
            </a:r>
            <a:r>
              <a:rPr lang="en-US" altLang="en-US" sz="2400" dirty="0" smtClean="0">
                <a:solidFill>
                  <a:srgbClr val="5F5F5F"/>
                </a:solidFill>
                <a:latin typeface="Calibri" pitchFamily="34" charset="0"/>
                <a:hlinkClick r:id="rId4"/>
              </a:rPr>
              <a:t>ddonaldson@cec.org</a:t>
            </a:r>
            <a:endParaRPr lang="en-US" altLang="en-US" sz="2400" dirty="0">
              <a:solidFill>
                <a:srgbClr val="5F5F5F"/>
              </a:solidFill>
              <a:latin typeface="Calibri" pitchFamily="34" charset="0"/>
            </a:endParaRPr>
          </a:p>
          <a:p>
            <a:pPr eaLnBrk="1" fontAlgn="t" hangingPunct="1">
              <a:spcBef>
                <a:spcPct val="0"/>
              </a:spcBef>
              <a:buNone/>
            </a:pPr>
            <a:r>
              <a:rPr lang="en-US" altLang="en-US" sz="2400" dirty="0" smtClean="0">
                <a:latin typeface="Calibri" pitchFamily="34" charset="0"/>
              </a:rPr>
              <a:t>Gabriela Sánchez</a:t>
            </a:r>
            <a:r>
              <a:rPr lang="en-US" altLang="en-US" sz="2400" dirty="0">
                <a:latin typeface="Calibri" pitchFamily="34" charset="0"/>
              </a:rPr>
              <a:t>, </a:t>
            </a:r>
            <a:r>
              <a:rPr lang="en-US" altLang="en-US" sz="2400" dirty="0" smtClean="0">
                <a:solidFill>
                  <a:srgbClr val="5F5F5F"/>
                </a:solidFill>
                <a:latin typeface="Calibri" pitchFamily="34" charset="0"/>
                <a:hlinkClick r:id="rId5"/>
              </a:rPr>
              <a:t>gsanchez@cec.org</a:t>
            </a:r>
            <a:endParaRPr lang="en-US" altLang="en-US" sz="2400" dirty="0" smtClean="0">
              <a:solidFill>
                <a:srgbClr val="5F5F5F"/>
              </a:solidFill>
              <a:latin typeface="Calibri" pitchFamily="34" charset="0"/>
            </a:endParaRPr>
          </a:p>
          <a:p>
            <a:pPr eaLnBrk="1" fontAlgn="t" hangingPunct="1">
              <a:spcBef>
                <a:spcPct val="0"/>
              </a:spcBef>
              <a:buNone/>
            </a:pPr>
            <a:endParaRPr lang="en-US" altLang="en-US" sz="2400" dirty="0">
              <a:solidFill>
                <a:srgbClr val="5F5F5F"/>
              </a:solidFill>
              <a:latin typeface="Calibri" pitchFamily="34" charset="0"/>
            </a:endParaRPr>
          </a:p>
        </p:txBody>
      </p:sp>
      <p:pic>
        <p:nvPicPr>
          <p:cNvPr id="6" name="Picture 5" descr="CEC-CCA-CCE_(cmyk 150)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72400" y="5791200"/>
            <a:ext cx="800100" cy="8001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5550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5034</TotalTime>
  <Words>144</Words>
  <Application>Microsoft Office PowerPoint</Application>
  <PresentationFormat>On-screen Show (4:3)</PresentationFormat>
  <Paragraphs>53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Estimaciones de alimentos perdidos y desperdiciados en América del Norte,  por país</vt:lpstr>
      <vt:lpstr>Estimaciones de alimentos perdidos y desperdiciados, per cápita, en América del Norte</vt:lpstr>
      <vt:lpstr>Efectos  ambientales y socioeconómicos</vt:lpstr>
      <vt:lpstr>Oportunidades</vt:lpstr>
      <vt:lpstr>PowerPoint Presentation</vt:lpstr>
      <vt:lpstr>KIT DE ACCION  LOS ALIMENTOS IMPORTAN (próximamente)</vt:lpstr>
      <vt:lpstr>PowerPoint Presentation</vt:lpstr>
      <vt:lpstr>PowerPoint Presentation</vt:lpstr>
    </vt:vector>
  </TitlesOfParts>
  <Company>C.E.C.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Donaldson</dc:creator>
  <cp:lastModifiedBy>Gabriela Sanchez</cp:lastModifiedBy>
  <cp:revision>414</cp:revision>
  <cp:lastPrinted>2018-06-08T21:04:03Z</cp:lastPrinted>
  <dcterms:created xsi:type="dcterms:W3CDTF">2018-03-14T19:08:49Z</dcterms:created>
  <dcterms:modified xsi:type="dcterms:W3CDTF">2019-03-22T14:30:57Z</dcterms:modified>
</cp:coreProperties>
</file>