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1" r:id="rId4"/>
    <p:sldId id="260" r:id="rId5"/>
    <p:sldId id="263" r:id="rId6"/>
    <p:sldId id="266" r:id="rId7"/>
    <p:sldId id="268" r:id="rId8"/>
    <p:sldId id="269" r:id="rId9"/>
    <p:sldId id="264" r:id="rId10"/>
    <p:sldId id="271" r:id="rId11"/>
    <p:sldId id="270" r:id="rId12"/>
    <p:sldId id="272" r:id="rId13"/>
    <p:sldId id="262" r:id="rId14"/>
    <p:sldId id="27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30552" autoAdjust="0"/>
  </p:normalViewPr>
  <p:slideViewPr>
    <p:cSldViewPr>
      <p:cViewPr varScale="1">
        <p:scale>
          <a:sx n="21" d="100"/>
          <a:sy n="21" d="100"/>
        </p:scale>
        <p:origin x="2716" y="2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1D6951-628D-4867-8303-7B7E9D82B6D3}" type="datetimeFigureOut">
              <a:rPr lang="en-US" smtClean="0"/>
              <a:t>6/24/2019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2E24AF-36BE-4A17-9D75-02B22C6155C5}" type="slidenum">
              <a:rPr lang="en-US" smtClean="0"/>
              <a:t>‹Nº›</a:t>
            </a:fld>
            <a:endParaRPr lang="en-US"/>
          </a:p>
        </p:txBody>
      </p:sp>
    </p:spTree>
    <p:extLst>
      <p:ext uri="{BB962C8B-B14F-4D97-AF65-F5344CB8AC3E}">
        <p14:creationId xmlns:p14="http://schemas.microsoft.com/office/powerpoint/2010/main" val="1589603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80FE79-B17C-4DC5-A459-BFBCE1889C71}" type="datetimeFigureOut">
              <a:rPr lang="en-US" smtClean="0"/>
              <a:t>6/24/2019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C26C51-4478-4BC0-AB2D-91018EB6249B}" type="slidenum">
              <a:rPr lang="en-US" smtClean="0"/>
              <a:t>‹Nº›</a:t>
            </a:fld>
            <a:endParaRPr lang="en-US"/>
          </a:p>
        </p:txBody>
      </p:sp>
    </p:spTree>
    <p:extLst>
      <p:ext uri="{BB962C8B-B14F-4D97-AF65-F5344CB8AC3E}">
        <p14:creationId xmlns:p14="http://schemas.microsoft.com/office/powerpoint/2010/main" val="79012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1</a:t>
            </a:fld>
            <a:endParaRPr lang="en-US"/>
          </a:p>
        </p:txBody>
      </p:sp>
    </p:spTree>
    <p:extLst>
      <p:ext uri="{BB962C8B-B14F-4D97-AF65-F5344CB8AC3E}">
        <p14:creationId xmlns:p14="http://schemas.microsoft.com/office/powerpoint/2010/main" val="274106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action was to organize four citizen science</a:t>
            </a:r>
            <a:r>
              <a:rPr lang="en-US" baseline="0" dirty="0" smtClean="0"/>
              <a:t> events in </a:t>
            </a:r>
            <a:r>
              <a:rPr lang="en-US" dirty="0" smtClean="0"/>
              <a:t>four </a:t>
            </a:r>
            <a:r>
              <a:rPr lang="en-US" dirty="0"/>
              <a:t>beaches on both sides of the border, using a methodology </a:t>
            </a:r>
            <a:r>
              <a:rPr lang="en-US" dirty="0" smtClean="0"/>
              <a:t>similar to the Great Canadian Shoreline</a:t>
            </a:r>
            <a:r>
              <a:rPr lang="en-US" baseline="0" dirty="0" smtClean="0"/>
              <a:t> Cleanup, </a:t>
            </a:r>
            <a:r>
              <a:rPr lang="en-US" dirty="0" smtClean="0"/>
              <a:t>adapted </a:t>
            </a:r>
            <a:r>
              <a:rPr lang="en-US" dirty="0"/>
              <a:t>from NOAA and Ocean Conservancy. </a:t>
            </a:r>
          </a:p>
          <a:p>
            <a:endParaRPr lang="en-US" dirty="0"/>
          </a:p>
          <a:p>
            <a:r>
              <a:rPr lang="en-US" dirty="0"/>
              <a:t>The type and amount of litter varied greatly from site to site. On the US side, the most </a:t>
            </a:r>
            <a:r>
              <a:rPr lang="en-US" dirty="0" smtClean="0"/>
              <a:t>common</a:t>
            </a:r>
            <a:r>
              <a:rPr lang="en-US" baseline="0" dirty="0" smtClean="0"/>
              <a:t> </a:t>
            </a:r>
            <a:r>
              <a:rPr lang="en-US" dirty="0" smtClean="0"/>
              <a:t>litter </a:t>
            </a:r>
            <a:r>
              <a:rPr lang="en-US" dirty="0"/>
              <a:t>was single-use plastic (e.g., food wrappers, plastic bottle caps and straws) and cigarette butts. Additional litter items, such as glass and plastic </a:t>
            </a:r>
            <a:r>
              <a:rPr lang="en-US" dirty="0" smtClean="0"/>
              <a:t>bottles,</a:t>
            </a:r>
            <a:r>
              <a:rPr lang="en-US" baseline="0" dirty="0" smtClean="0"/>
              <a:t> </a:t>
            </a:r>
            <a:r>
              <a:rPr lang="en-US" dirty="0" smtClean="0"/>
              <a:t>foam </a:t>
            </a:r>
            <a:r>
              <a:rPr lang="en-US" dirty="0"/>
              <a:t>cups and plates were found on the Tijuana and Rosarito public beaches, reflecting different litter sources and local regulations. </a:t>
            </a:r>
          </a:p>
        </p:txBody>
      </p:sp>
      <p:sp>
        <p:nvSpPr>
          <p:cNvPr id="4" name="Slide Number Placeholder 3"/>
          <p:cNvSpPr>
            <a:spLocks noGrp="1"/>
          </p:cNvSpPr>
          <p:nvPr>
            <p:ph type="sldNum" sz="quarter" idx="10"/>
          </p:nvPr>
        </p:nvSpPr>
        <p:spPr/>
        <p:txBody>
          <a:bodyPr/>
          <a:lstStyle/>
          <a:p>
            <a:fld id="{90C26C51-4478-4BC0-AB2D-91018EB6249B}" type="slidenum">
              <a:rPr lang="en-US" smtClean="0"/>
              <a:t>10</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action aimed at raising awareness</a:t>
            </a:r>
            <a:r>
              <a:rPr lang="en-US" baseline="0" dirty="0" smtClean="0"/>
              <a:t> on the marine litter issue </a:t>
            </a:r>
            <a:r>
              <a:rPr lang="en-US" dirty="0" smtClean="0"/>
              <a:t>with youth, industry and the general public </a:t>
            </a:r>
            <a:r>
              <a:rPr lang="en-US" baseline="0" dirty="0" smtClean="0"/>
              <a:t>through education.</a:t>
            </a:r>
          </a:p>
          <a:p>
            <a:endParaRPr lang="en-US" baseline="0" dirty="0" smtClean="0"/>
          </a:p>
          <a:p>
            <a:r>
              <a:rPr lang="en-US" dirty="0" smtClean="0"/>
              <a:t>A </a:t>
            </a:r>
            <a:r>
              <a:rPr lang="en-US" dirty="0"/>
              <a:t>total of 13 education workshops were presented in schools and universities, and at industry association meetings and public events in Tijuana and Imperial Beach. Presentations were given to over 1,300 students and private sector representatives, with an additional 1,500 from the public. To complement this effort, a group of university students was brought to the trash boom located in Border Field State Park just north of the border to see the large amount of trash that is carried by the river into the estuary</a:t>
            </a:r>
            <a:r>
              <a:rPr lang="en-US" dirty="0" smtClean="0"/>
              <a:t>.</a:t>
            </a:r>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11</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action was to </a:t>
            </a:r>
            <a:r>
              <a:rPr lang="en-US" dirty="0" smtClean="0"/>
              <a:t>identify </a:t>
            </a:r>
            <a:r>
              <a:rPr lang="en-US" dirty="0"/>
              <a:t>the litter that comes from across the border through the Tijuana </a:t>
            </a:r>
            <a:r>
              <a:rPr lang="en-US" dirty="0" smtClean="0"/>
              <a:t>River and into the California</a:t>
            </a:r>
            <a:r>
              <a:rPr lang="en-US" baseline="0" dirty="0" smtClean="0"/>
              <a:t> </a:t>
            </a:r>
            <a:r>
              <a:rPr lang="en-US" dirty="0" smtClean="0"/>
              <a:t>State </a:t>
            </a:r>
            <a:r>
              <a:rPr lang="en-US" dirty="0"/>
              <a:t>Park. Two </a:t>
            </a:r>
            <a:r>
              <a:rPr lang="en-US" dirty="0" smtClean="0"/>
              <a:t>classification</a:t>
            </a:r>
            <a:r>
              <a:rPr lang="en-US" baseline="0" dirty="0" smtClean="0"/>
              <a:t> methodology</a:t>
            </a:r>
            <a:r>
              <a:rPr lang="en-US" dirty="0" smtClean="0"/>
              <a:t> </a:t>
            </a:r>
            <a:r>
              <a:rPr lang="en-US" dirty="0"/>
              <a:t>were used, the first one from </a:t>
            </a:r>
            <a:r>
              <a:rPr lang="en-US" dirty="0" err="1" smtClean="0"/>
              <a:t>CalRecycle</a:t>
            </a:r>
            <a:r>
              <a:rPr lang="en-US" dirty="0" smtClean="0"/>
              <a:t> (State of California) </a:t>
            </a:r>
            <a:r>
              <a:rPr lang="en-US" dirty="0"/>
              <a:t>to complement annual Border Field State Park data, and the </a:t>
            </a:r>
            <a:r>
              <a:rPr lang="en-US" dirty="0" smtClean="0"/>
              <a:t>second one</a:t>
            </a:r>
            <a:r>
              <a:rPr lang="en-US" baseline="0" dirty="0" smtClean="0"/>
              <a:t> using the same as for citizen science events</a:t>
            </a:r>
            <a:r>
              <a:rPr lang="en-US" dirty="0" smtClean="0"/>
              <a:t>. </a:t>
            </a:r>
          </a:p>
          <a:p>
            <a:endParaRPr lang="en-US" dirty="0" smtClean="0"/>
          </a:p>
          <a:p>
            <a:r>
              <a:rPr lang="en-US" dirty="0" smtClean="0"/>
              <a:t>With both </a:t>
            </a:r>
            <a:r>
              <a:rPr lang="en-US" dirty="0"/>
              <a:t>methods, the results showed a predominance of plastic </a:t>
            </a:r>
            <a:r>
              <a:rPr lang="en-US" dirty="0" smtClean="0"/>
              <a:t>litter:</a:t>
            </a:r>
            <a:r>
              <a:rPr lang="en-US" baseline="0" dirty="0" smtClean="0"/>
              <a:t> many domestic items, plastic bottles</a:t>
            </a:r>
            <a:r>
              <a:rPr lang="en-US" dirty="0" smtClean="0"/>
              <a:t>. </a:t>
            </a:r>
            <a:r>
              <a:rPr lang="en-US" dirty="0"/>
              <a:t>Although the source of this litter has not been confirmed, </a:t>
            </a:r>
            <a:r>
              <a:rPr lang="en-US" dirty="0" smtClean="0"/>
              <a:t>it is believed</a:t>
            </a:r>
            <a:r>
              <a:rPr lang="en-US" baseline="0" dirty="0" smtClean="0"/>
              <a:t> that a lot of this domestic litter could be reduced by </a:t>
            </a:r>
            <a:r>
              <a:rPr lang="en-US" dirty="0" smtClean="0"/>
              <a:t>improving </a:t>
            </a:r>
            <a:r>
              <a:rPr lang="en-US" dirty="0"/>
              <a:t>solid waste management in communities located upstream of the study </a:t>
            </a:r>
            <a:r>
              <a:rPr lang="en-US" dirty="0" smtClean="0"/>
              <a:t>area</a:t>
            </a:r>
            <a:r>
              <a:rPr lang="en-US" baseline="0" dirty="0" smtClean="0"/>
              <a:t> in Tijuana. </a:t>
            </a:r>
            <a:endParaRPr lang="en-US" dirty="0" smtClean="0"/>
          </a:p>
          <a:p>
            <a:endParaRPr lang="en-US" dirty="0" smtClean="0"/>
          </a:p>
          <a:p>
            <a:r>
              <a:rPr lang="en-US" dirty="0" smtClean="0"/>
              <a:t>These </a:t>
            </a:r>
            <a:r>
              <a:rPr lang="en-US" dirty="0"/>
              <a:t>data will contribute to long-term monitoring of changes in litter flow across the border over time and under various </a:t>
            </a:r>
            <a:r>
              <a:rPr lang="en-US" dirty="0" smtClean="0"/>
              <a:t>conditions, </a:t>
            </a:r>
            <a:r>
              <a:rPr lang="en-US" dirty="0"/>
              <a:t>and inform the development of a binational mitigation program.</a:t>
            </a:r>
          </a:p>
          <a:p>
            <a:endParaRPr lang="en-US" b="0" dirty="0"/>
          </a:p>
          <a:p>
            <a:r>
              <a:rPr lang="en-US" b="0" dirty="0" smtClean="0"/>
              <a:t>In</a:t>
            </a:r>
            <a:r>
              <a:rPr lang="en-US" b="0" baseline="0" dirty="0" smtClean="0"/>
              <a:t> parallel to this, i</a:t>
            </a:r>
            <a:r>
              <a:rPr lang="en-US" b="0" dirty="0" smtClean="0"/>
              <a:t>nstalling </a:t>
            </a:r>
            <a:r>
              <a:rPr lang="en-US" dirty="0"/>
              <a:t>a trash boom </a:t>
            </a:r>
            <a:r>
              <a:rPr lang="en-US" dirty="0" smtClean="0"/>
              <a:t>on the Mexican side of the border, in Tijuana’s </a:t>
            </a:r>
            <a:r>
              <a:rPr lang="en-US" dirty="0"/>
              <a:t>Los </a:t>
            </a:r>
            <a:r>
              <a:rPr lang="en-US" dirty="0" err="1" smtClean="0"/>
              <a:t>Laureles</a:t>
            </a:r>
            <a:r>
              <a:rPr lang="en-US" dirty="0" smtClean="0"/>
              <a:t>, was studied and discussed by </a:t>
            </a:r>
            <a:r>
              <a:rPr lang="en-US" dirty="0"/>
              <a:t>the City of </a:t>
            </a:r>
            <a:r>
              <a:rPr lang="en-US" dirty="0" smtClean="0"/>
              <a:t>Tijuana. A</a:t>
            </a:r>
            <a:r>
              <a:rPr lang="en-US" baseline="0" dirty="0" smtClean="0"/>
              <a:t> boom installed in Tijuana would </a:t>
            </a:r>
            <a:r>
              <a:rPr lang="en-US" dirty="0" smtClean="0"/>
              <a:t>act as an additional barrier to litter in the Tijuana River.</a:t>
            </a:r>
            <a:r>
              <a:rPr lang="en-US" baseline="0" dirty="0" smtClean="0"/>
              <a:t> Various scenarios</a:t>
            </a:r>
            <a:r>
              <a:rPr lang="en-US" dirty="0" smtClean="0"/>
              <a:t> </a:t>
            </a:r>
            <a:r>
              <a:rPr lang="en-US" dirty="0"/>
              <a:t>considering technical specifications, permitting, ownership, maintenance and </a:t>
            </a:r>
            <a:r>
              <a:rPr lang="en-US" dirty="0" smtClean="0"/>
              <a:t>storage were studied</a:t>
            </a:r>
            <a:r>
              <a:rPr lang="en-US" baseline="0" dirty="0" smtClean="0"/>
              <a:t> and </a:t>
            </a:r>
            <a:r>
              <a:rPr lang="en-US" dirty="0" smtClean="0"/>
              <a:t>provided </a:t>
            </a:r>
            <a:r>
              <a:rPr lang="en-US" dirty="0"/>
              <a:t>to the City of Tijuana for consideration. </a:t>
            </a:r>
          </a:p>
        </p:txBody>
      </p:sp>
      <p:sp>
        <p:nvSpPr>
          <p:cNvPr id="4" name="Slide Number Placeholder 3"/>
          <p:cNvSpPr>
            <a:spLocks noGrp="1"/>
          </p:cNvSpPr>
          <p:nvPr>
            <p:ph type="sldNum" sz="quarter" idx="10"/>
          </p:nvPr>
        </p:nvSpPr>
        <p:spPr/>
        <p:txBody>
          <a:bodyPr/>
          <a:lstStyle/>
          <a:p>
            <a:fld id="{90C26C51-4478-4BC0-AB2D-91018EB6249B}" type="slidenum">
              <a:rPr lang="en-US" smtClean="0"/>
              <a:t>12</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As conclusion, in both regions, stakeholders identified and implemented two main types of low-tech, low-cost actions – which are complementary to each other: </a:t>
            </a:r>
          </a:p>
          <a:p>
            <a:pPr marL="171450" indent="-171450">
              <a:buFont typeface="Arial" panose="020B0604020202020204" pitchFamily="34" charset="0"/>
              <a:buChar char="•"/>
            </a:pPr>
            <a:r>
              <a:rPr lang="en-CA" sz="1200" b="1" dirty="0" smtClean="0"/>
              <a:t>Reducing </a:t>
            </a:r>
            <a:r>
              <a:rPr lang="en-CA" sz="1200" b="1" dirty="0"/>
              <a:t>litter</a:t>
            </a:r>
            <a:r>
              <a:rPr lang="en-CA" sz="1200" dirty="0"/>
              <a:t> by promoting behavioral changes through education campaigns and investigating sources of litter.</a:t>
            </a:r>
            <a:endParaRPr lang="en-US" sz="1200" dirty="0"/>
          </a:p>
          <a:p>
            <a:pPr marL="171450" indent="-171450">
              <a:buFont typeface="Arial" panose="020B0604020202020204" pitchFamily="34" charset="0"/>
              <a:buChar char="•"/>
            </a:pPr>
            <a:r>
              <a:rPr lang="en-CA" sz="1200" b="1" dirty="0" smtClean="0"/>
              <a:t>Preventing </a:t>
            </a:r>
            <a:r>
              <a:rPr lang="en-CA" sz="1200" b="1" dirty="0"/>
              <a:t>litter from reaching the ocean</a:t>
            </a:r>
            <a:r>
              <a:rPr lang="en-CA" sz="1200" dirty="0"/>
              <a:t> by designing physical barriers that prevent litter from entering waterways or the ocean.</a:t>
            </a:r>
            <a:endParaRPr lang="en-US" sz="1200" dirty="0"/>
          </a:p>
          <a:p>
            <a:endParaRPr lang="en-US" sz="1200" b="0" baseline="0" dirty="0" smtClean="0"/>
          </a:p>
          <a:p>
            <a:pPr marL="0" indent="0">
              <a:spcAft>
                <a:spcPts val="600"/>
              </a:spcAft>
              <a:buFont typeface="Arial" panose="020B0604020202020204" pitchFamily="34" charset="0"/>
              <a:buNone/>
            </a:pPr>
            <a:r>
              <a:rPr lang="en-US" sz="1200" b="0" dirty="0" smtClean="0"/>
              <a:t>Through this project, the CEC and its partners:</a:t>
            </a:r>
          </a:p>
          <a:p>
            <a:pPr marL="457200" lvl="0" indent="-457200">
              <a:spcAft>
                <a:spcPts val="600"/>
              </a:spcAft>
              <a:buFont typeface="Courier New" panose="02070309020205020404" pitchFamily="49" charset="0"/>
              <a:buChar char="o"/>
            </a:pPr>
            <a:r>
              <a:rPr lang="en-US" sz="1200" b="0" dirty="0" smtClean="0"/>
              <a:t>Improved coordination and networking between stakeholders and jurisdictions.</a:t>
            </a:r>
          </a:p>
          <a:p>
            <a:pPr marL="457200" lvl="0" indent="-457200">
              <a:spcAft>
                <a:spcPts val="600"/>
              </a:spcAft>
              <a:buFont typeface="Courier New" panose="02070309020205020404" pitchFamily="49" charset="0"/>
              <a:buChar char="o"/>
            </a:pPr>
            <a:r>
              <a:rPr lang="en-US" sz="1200" b="0" dirty="0" smtClean="0"/>
              <a:t>Created new knowledge and capacity for communities to take action and continue marine litter reduction efforts in each region.</a:t>
            </a:r>
          </a:p>
          <a:p>
            <a:pPr marL="457200" lvl="0" indent="-457200">
              <a:spcAft>
                <a:spcPts val="600"/>
              </a:spcAft>
              <a:buFont typeface="Courier New" panose="02070309020205020404" pitchFamily="49" charset="0"/>
              <a:buChar char="o"/>
            </a:pPr>
            <a:r>
              <a:rPr lang="en-US" sz="1200" b="0" dirty="0" smtClean="0"/>
              <a:t>Piloted an approach that can be replicated in other coastal </a:t>
            </a:r>
            <a:r>
              <a:rPr lang="en-US" sz="1200" dirty="0" smtClean="0"/>
              <a:t>community areas and watersheds.</a:t>
            </a:r>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13</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video</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14</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CA" sz="1150" dirty="0" smtClean="0"/>
              <a:t>About 80% of all marine litter originates from land. Most of it is single-use plastic. </a:t>
            </a:r>
            <a:r>
              <a:rPr lang="en-US" sz="1150" dirty="0" smtClean="0"/>
              <a:t>Plastics are persistent and break down into small pieces that accumulate in the environment </a:t>
            </a:r>
            <a:r>
              <a:rPr lang="en-CA" sz="1150" dirty="0" smtClean="0"/>
              <a:t>and enter the food chain. </a:t>
            </a:r>
            <a:endParaRPr lang="en-US" sz="1150" dirty="0" smtClean="0"/>
          </a:p>
          <a:p>
            <a:pPr defTabSz="931774"/>
            <a:endParaRPr lang="en-CA" sz="1150" dirty="0" smtClean="0"/>
          </a:p>
          <a:p>
            <a:pPr defTabSz="931774"/>
            <a:r>
              <a:rPr lang="en-CA" sz="1150" dirty="0" smtClean="0"/>
              <a:t>Marine </a:t>
            </a:r>
            <a:r>
              <a:rPr lang="en-CA" sz="1150" dirty="0"/>
              <a:t>litter and plastic is now found in every marine environment, from the polar regions to the deep ocean, and in all levels of marine life, from zooplankton to fish, seabirds, whales, and even seafood. </a:t>
            </a:r>
          </a:p>
          <a:p>
            <a:pPr defTabSz="931774"/>
            <a:endParaRPr lang="en-CA" sz="1150" dirty="0"/>
          </a:p>
          <a:p>
            <a:pPr defTabSz="931774"/>
            <a:r>
              <a:rPr lang="en-CA" sz="1150" dirty="0" smtClean="0"/>
              <a:t>Every </a:t>
            </a:r>
            <a:r>
              <a:rPr lang="en-CA" sz="1150" dirty="0"/>
              <a:t>year, litter from land enters the ocean through inadequate waste management, littering, or illegal dumping in communities located in coastal areas and within a drainage basin. </a:t>
            </a:r>
          </a:p>
          <a:p>
            <a:endParaRPr lang="en-US" sz="1150" dirty="0" smtClean="0"/>
          </a:p>
          <a:p>
            <a:pPr defTabSz="931774"/>
            <a:r>
              <a:rPr lang="en-CA" sz="1150" dirty="0" smtClean="0"/>
              <a:t>Marine litter is </a:t>
            </a:r>
            <a:r>
              <a:rPr lang="en-CA" sz="1150" dirty="0"/>
              <a:t>a </a:t>
            </a:r>
            <a:r>
              <a:rPr lang="en-CA" sz="1150" dirty="0" smtClean="0"/>
              <a:t>global problem, but</a:t>
            </a:r>
            <a:r>
              <a:rPr lang="en-CA" sz="1150" baseline="0" dirty="0" smtClean="0"/>
              <a:t> since litter is introduced to ocean locally in coastal communities, it’s a good opportunity to address the problem locally. There are challenges to working at that scale however: you have to find and engage with a multitude of stakeholders who may not share the same point of view, or interests. And you often have to deal with multiple levels of jurisdiction (local, regional, state), or even across borders.</a:t>
            </a:r>
          </a:p>
          <a:p>
            <a:pPr defTabSz="931774"/>
            <a:endParaRPr lang="en-CA" sz="1150" baseline="0" dirty="0" smtClean="0"/>
          </a:p>
          <a:p>
            <a:pPr defTabSz="931774"/>
            <a:r>
              <a:rPr lang="en-CA" sz="1150" baseline="0" dirty="0" smtClean="0"/>
              <a:t>This is the approach taken by the CEC in our project over the two years to engage local with </a:t>
            </a:r>
            <a:r>
              <a:rPr lang="en-CA" sz="1150" baseline="0" dirty="0" err="1" smtClean="0"/>
              <a:t>caostal</a:t>
            </a:r>
            <a:r>
              <a:rPr lang="en-CA" sz="1150" baseline="0" dirty="0" smtClean="0"/>
              <a:t> communities to address marine litter at the watershed level.</a:t>
            </a:r>
          </a:p>
          <a:p>
            <a:pPr defTabSz="931774"/>
            <a:endParaRPr lang="en-CA" baseline="0" dirty="0" smtClean="0"/>
          </a:p>
          <a:p>
            <a:pPr defTabSz="931774"/>
            <a:r>
              <a:rPr lang="en-CA" dirty="0" smtClean="0"/>
              <a:t> </a:t>
            </a:r>
          </a:p>
        </p:txBody>
      </p:sp>
      <p:sp>
        <p:nvSpPr>
          <p:cNvPr id="4" name="Slide Number Placeholder 3"/>
          <p:cNvSpPr>
            <a:spLocks noGrp="1"/>
          </p:cNvSpPr>
          <p:nvPr>
            <p:ph type="sldNum" sz="quarter" idx="10"/>
          </p:nvPr>
        </p:nvSpPr>
        <p:spPr/>
        <p:txBody>
          <a:bodyPr/>
          <a:lstStyle/>
          <a:p>
            <a:fld id="{90C26C51-4478-4BC0-AB2D-91018EB6249B}" type="slidenum">
              <a:rPr lang="en-US" smtClean="0"/>
              <a:t>2</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It’s a process that was adapted </a:t>
            </a:r>
            <a:r>
              <a:rPr lang="en-CA" dirty="0"/>
              <a:t>from </a:t>
            </a:r>
            <a:r>
              <a:rPr lang="en-CA" dirty="0" smtClean="0"/>
              <a:t>the US EPA’s </a:t>
            </a:r>
            <a:r>
              <a:rPr lang="en-CA" dirty="0"/>
              <a:t>trash free </a:t>
            </a:r>
            <a:r>
              <a:rPr lang="en-CA" dirty="0" smtClean="0"/>
              <a:t>waters</a:t>
            </a:r>
            <a:r>
              <a:rPr lang="en-CA" baseline="0" dirty="0" smtClean="0"/>
              <a:t> program. It can be a</a:t>
            </a:r>
            <a:r>
              <a:rPr lang="en-CA" dirty="0" smtClean="0"/>
              <a:t>pplied across jurisdictions,</a:t>
            </a:r>
            <a:r>
              <a:rPr lang="en-CA" baseline="0" dirty="0" smtClean="0"/>
              <a:t> in our case </a:t>
            </a:r>
            <a:r>
              <a:rPr lang="en-CA" dirty="0" smtClean="0"/>
              <a:t>on </a:t>
            </a:r>
            <a:r>
              <a:rPr lang="en-CA" dirty="0"/>
              <a:t>international borders, and can be replicated in other coastal communities and watersheds across North </a:t>
            </a:r>
            <a:r>
              <a:rPr lang="en-CA" dirty="0" smtClean="0"/>
              <a:t>America.</a:t>
            </a:r>
          </a:p>
          <a:p>
            <a:endParaRPr lang="en-CA" dirty="0" smtClean="0"/>
          </a:p>
          <a:p>
            <a:pPr marL="342900" lvl="0" indent="-342900">
              <a:spcAft>
                <a:spcPts val="600"/>
              </a:spcAft>
              <a:buFont typeface="+mj-lt"/>
              <a:buAutoNum type="arabicPeriod"/>
            </a:pPr>
            <a:r>
              <a:rPr lang="en-CA" sz="1200" dirty="0" smtClean="0"/>
              <a:t>Describe the local marine litter status</a:t>
            </a:r>
            <a:endParaRPr lang="en-US" sz="1200" dirty="0" smtClean="0"/>
          </a:p>
          <a:p>
            <a:pPr marL="342900" lvl="0" indent="-342900">
              <a:spcAft>
                <a:spcPts val="600"/>
              </a:spcAft>
              <a:buFont typeface="+mj-lt"/>
              <a:buAutoNum type="arabicPeriod"/>
            </a:pPr>
            <a:r>
              <a:rPr lang="en-CA" sz="1200" dirty="0" smtClean="0"/>
              <a:t>Identify and engage local marine litter stakeholders</a:t>
            </a:r>
            <a:endParaRPr lang="en-US" sz="1200" dirty="0" smtClean="0"/>
          </a:p>
          <a:p>
            <a:pPr marL="342900" lvl="0" indent="-342900">
              <a:spcAft>
                <a:spcPts val="600"/>
              </a:spcAft>
              <a:buFont typeface="+mj-lt"/>
              <a:buAutoNum type="arabicPeriod"/>
            </a:pPr>
            <a:r>
              <a:rPr lang="en-CA" sz="1200" dirty="0" smtClean="0"/>
              <a:t>Convene stakeholders to identify solutions to local marine litter</a:t>
            </a:r>
            <a:endParaRPr lang="en-US" sz="1200" dirty="0" smtClean="0"/>
          </a:p>
          <a:p>
            <a:pPr marL="342900" lvl="0" indent="-342900">
              <a:spcAft>
                <a:spcPts val="600"/>
              </a:spcAft>
              <a:buFont typeface="+mj-lt"/>
              <a:buAutoNum type="arabicPeriod"/>
            </a:pPr>
            <a:r>
              <a:rPr lang="en-CA" sz="1200" dirty="0" smtClean="0"/>
              <a:t>Design and implement low-cost and low-technology solutions </a:t>
            </a:r>
          </a:p>
          <a:p>
            <a:pPr marL="342900" lvl="0" indent="-342900">
              <a:spcAft>
                <a:spcPts val="600"/>
              </a:spcAft>
              <a:buFont typeface="+mj-lt"/>
              <a:buAutoNum type="arabicPeriod"/>
            </a:pPr>
            <a:r>
              <a:rPr lang="en-CA" sz="1200" dirty="0" smtClean="0"/>
              <a:t>Share the results and replicate the approach  in other communities across North America</a:t>
            </a:r>
            <a:endParaRPr lang="en-US" sz="120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3</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smtClean="0"/>
              <a:t>This is</a:t>
            </a:r>
            <a:r>
              <a:rPr lang="en-CA" baseline="0" dirty="0" smtClean="0"/>
              <a:t> what the CEC has done. In coordination with our government partners, we selected two watersheds: the Tijuana River watershed and the Salish Sea watershed. Both w</a:t>
            </a:r>
            <a:r>
              <a:rPr lang="en-CA" dirty="0" smtClean="0"/>
              <a:t>atersheds sit </a:t>
            </a:r>
            <a:r>
              <a:rPr lang="en-CA" dirty="0"/>
              <a:t>on an international border and </a:t>
            </a:r>
            <a:r>
              <a:rPr lang="en-CA" dirty="0" smtClean="0"/>
              <a:t>are both ecologically </a:t>
            </a:r>
            <a:r>
              <a:rPr lang="en-CA" dirty="0"/>
              <a:t>rich, economically important transboundary areas.</a:t>
            </a:r>
          </a:p>
          <a:p>
            <a:pPr defTabSz="931774"/>
            <a:endParaRPr lang="en-CA" dirty="0"/>
          </a:p>
          <a:p>
            <a:r>
              <a:rPr lang="en-US" b="1" dirty="0" smtClean="0"/>
              <a:t>Tijuana River Watershed</a:t>
            </a:r>
          </a:p>
          <a:p>
            <a:r>
              <a:rPr lang="en-US" dirty="0"/>
              <a:t>The Tijuana River watershed </a:t>
            </a:r>
            <a:r>
              <a:rPr lang="en-US" dirty="0" smtClean="0"/>
              <a:t>is on the US-Mexico</a:t>
            </a:r>
            <a:r>
              <a:rPr lang="en-US" baseline="0" dirty="0" smtClean="0"/>
              <a:t> border. 7</a:t>
            </a:r>
            <a:r>
              <a:rPr lang="en-US" dirty="0" smtClean="0"/>
              <a:t>5 </a:t>
            </a:r>
            <a:r>
              <a:rPr lang="en-US" dirty="0"/>
              <a:t>percent </a:t>
            </a:r>
            <a:r>
              <a:rPr lang="en-US" dirty="0" smtClean="0"/>
              <a:t>of its area</a:t>
            </a:r>
            <a:r>
              <a:rPr lang="en-US" baseline="0" dirty="0" smtClean="0"/>
              <a:t> </a:t>
            </a:r>
            <a:r>
              <a:rPr lang="en-US" dirty="0" smtClean="0"/>
              <a:t>is </a:t>
            </a:r>
            <a:r>
              <a:rPr lang="en-US" dirty="0"/>
              <a:t>in Mexico (Baja California) and 25 percent is in the United States (California). </a:t>
            </a:r>
            <a:r>
              <a:rPr lang="en-US" dirty="0" smtClean="0"/>
              <a:t>Near</a:t>
            </a:r>
            <a:r>
              <a:rPr lang="en-US" baseline="0" dirty="0" smtClean="0"/>
              <a:t> 3 </a:t>
            </a:r>
            <a:r>
              <a:rPr lang="en-US" dirty="0" smtClean="0"/>
              <a:t>million </a:t>
            </a:r>
            <a:r>
              <a:rPr lang="en-US" dirty="0"/>
              <a:t>residents live within its boundaries, with the majority of them residing in Mexico. The Tijuana River flows from Mexico and through the United States before reaching the ocean in Imperial Beach, California. Along its path, the river picks up litter that ends up in the estuary or in the ocean. </a:t>
            </a:r>
            <a:r>
              <a:rPr lang="en-US" dirty="0" smtClean="0"/>
              <a:t>For this project,</a:t>
            </a:r>
            <a:r>
              <a:rPr lang="en-US" baseline="0" dirty="0" smtClean="0"/>
              <a:t> we focused on the municipalities of Imperial Beach in CA, and Tijuana and Rosarito, BC.</a:t>
            </a:r>
            <a:endParaRPr lang="en-US" dirty="0" smtClean="0"/>
          </a:p>
          <a:p>
            <a:pPr defTabSz="931774"/>
            <a:endParaRPr lang="en-CA" dirty="0"/>
          </a:p>
          <a:p>
            <a:pPr defTabSz="931774"/>
            <a:r>
              <a:rPr lang="en-CA" b="1" dirty="0"/>
              <a:t>Salish Sea watershed</a:t>
            </a:r>
          </a:p>
          <a:p>
            <a:pPr defTabSz="931774"/>
            <a:r>
              <a:rPr lang="en-US" dirty="0" smtClean="0"/>
              <a:t>The Salish</a:t>
            </a:r>
            <a:r>
              <a:rPr lang="en-US" baseline="0" dirty="0" smtClean="0"/>
              <a:t> Sea watershed is located on the US-Canada border. </a:t>
            </a:r>
            <a:r>
              <a:rPr lang="en-US" dirty="0" smtClean="0"/>
              <a:t>Over </a:t>
            </a:r>
            <a:r>
              <a:rPr lang="en-US" dirty="0"/>
              <a:t>7 million people live within the </a:t>
            </a:r>
            <a:r>
              <a:rPr lang="en-US" dirty="0" smtClean="0"/>
              <a:t>watershed. And we’ve focused on </a:t>
            </a:r>
            <a:r>
              <a:rPr lang="en-US" dirty="0" smtClean="0"/>
              <a:t>the Metro </a:t>
            </a:r>
            <a:r>
              <a:rPr lang="en-US" dirty="0" smtClean="0"/>
              <a:t>Vancouver and Whatcom County regions,</a:t>
            </a:r>
            <a:r>
              <a:rPr lang="en-US" baseline="0" dirty="0" smtClean="0"/>
              <a:t> which comprise near 3</a:t>
            </a:r>
            <a:r>
              <a:rPr lang="en-US" b="0" dirty="0" smtClean="0"/>
              <a:t> </a:t>
            </a:r>
            <a:r>
              <a:rPr lang="en-US" b="0" dirty="0"/>
              <a:t>million people, 28 municipalities and several Tribes and First </a:t>
            </a:r>
            <a:r>
              <a:rPr lang="en-US" b="0" dirty="0" smtClean="0"/>
              <a:t>Nations.</a:t>
            </a:r>
          </a:p>
          <a:p>
            <a:endParaRPr lang="en-US" b="0" dirty="0" smtClean="0"/>
          </a:p>
          <a:p>
            <a:r>
              <a:rPr lang="en-US" b="0" dirty="0" smtClean="0"/>
              <a:t>For</a:t>
            </a:r>
            <a:r>
              <a:rPr lang="en-US" b="0" baseline="0" dirty="0" smtClean="0"/>
              <a:t> the rest of my presentation, I will give you an overview of what we accomplished with the CEC in each site.</a:t>
            </a:r>
            <a:endParaRPr lang="en-US" b="0" dirty="0" smtClean="0"/>
          </a:p>
          <a:p>
            <a:endParaRPr lang="en-US" b="0" dirty="0"/>
          </a:p>
          <a:p>
            <a:endParaRPr lang="en-US" b="1" dirty="0" smtClean="0"/>
          </a:p>
        </p:txBody>
      </p:sp>
      <p:sp>
        <p:nvSpPr>
          <p:cNvPr id="4" name="Slide Number Placeholder 3"/>
          <p:cNvSpPr>
            <a:spLocks noGrp="1"/>
          </p:cNvSpPr>
          <p:nvPr>
            <p:ph type="sldNum" sz="quarter" idx="10"/>
          </p:nvPr>
        </p:nvSpPr>
        <p:spPr/>
        <p:txBody>
          <a:bodyPr/>
          <a:lstStyle/>
          <a:p>
            <a:fld id="{90C26C51-4478-4BC0-AB2D-91018EB6249B}" type="slidenum">
              <a:rPr lang="en-US" smtClean="0"/>
              <a:t>4</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Working through</a:t>
            </a:r>
            <a:r>
              <a:rPr lang="en-US" baseline="0" dirty="0" smtClean="0"/>
              <a:t> a local NGO, Ocean Wise,</a:t>
            </a:r>
            <a:endParaRPr lang="en-US" dirty="0" smtClean="0"/>
          </a:p>
          <a:p>
            <a:pPr marL="349415" indent="-349415">
              <a:buFont typeface="Arial" panose="020B0604020202020204" pitchFamily="34" charset="0"/>
              <a:buChar char="•"/>
            </a:pPr>
            <a:r>
              <a:rPr lang="en-US" dirty="0" smtClean="0"/>
              <a:t>We conducted a review </a:t>
            </a:r>
            <a:r>
              <a:rPr lang="en-US" dirty="0"/>
              <a:t>of the marine litter status in Spring 2018.</a:t>
            </a:r>
          </a:p>
          <a:p>
            <a:pPr marL="349415" indent="-349415">
              <a:buFont typeface="Arial" panose="020B0604020202020204" pitchFamily="34" charset="0"/>
              <a:buChar char="•"/>
            </a:pPr>
            <a:r>
              <a:rPr lang="en-US" dirty="0" smtClean="0"/>
              <a:t>We did</a:t>
            </a:r>
            <a:r>
              <a:rPr lang="en-US" baseline="0" dirty="0" smtClean="0"/>
              <a:t> o</a:t>
            </a:r>
            <a:r>
              <a:rPr lang="en-US" dirty="0" smtClean="0"/>
              <a:t>utreach to stakeholders</a:t>
            </a:r>
            <a:r>
              <a:rPr lang="en-US" baseline="0" dirty="0" smtClean="0"/>
              <a:t> </a:t>
            </a:r>
            <a:r>
              <a:rPr lang="en-US" dirty="0" smtClean="0"/>
              <a:t>and organized</a:t>
            </a:r>
            <a:r>
              <a:rPr lang="en-US" baseline="0" dirty="0" smtClean="0"/>
              <a:t> a meeting i</a:t>
            </a:r>
            <a:r>
              <a:rPr lang="en-US" dirty="0" smtClean="0"/>
              <a:t>n </a:t>
            </a:r>
            <a:r>
              <a:rPr lang="en-US" dirty="0"/>
              <a:t>Spring 2018</a:t>
            </a:r>
          </a:p>
          <a:p>
            <a:pPr marL="349415" indent="-349415">
              <a:buFont typeface="Arial" panose="020B0604020202020204" pitchFamily="34" charset="0"/>
              <a:buChar char="•"/>
            </a:pPr>
            <a:r>
              <a:rPr lang="en-US" dirty="0"/>
              <a:t>Litter of concern identified: such as single-use plastics, cigarette butts, microplastics from textiles, particles from tires and artificial turf fields, and litter from stormwater. </a:t>
            </a:r>
          </a:p>
          <a:p>
            <a:pPr marL="349415" indent="-349415">
              <a:buFont typeface="Arial" panose="020B0604020202020204" pitchFamily="34" charset="0"/>
              <a:buChar char="•"/>
            </a:pPr>
            <a:r>
              <a:rPr lang="en-US" dirty="0" smtClean="0"/>
              <a:t>There was a lot of sharing between the stakeholders</a:t>
            </a:r>
            <a:r>
              <a:rPr lang="en-US" baseline="0" dirty="0" smtClean="0"/>
              <a:t> of c</a:t>
            </a:r>
            <a:r>
              <a:rPr lang="en-US" dirty="0" smtClean="0"/>
              <a:t>urrent </a:t>
            </a:r>
            <a:r>
              <a:rPr lang="en-US" dirty="0"/>
              <a:t>and proposed </a:t>
            </a:r>
            <a:r>
              <a:rPr lang="en-US" dirty="0" smtClean="0"/>
              <a:t>efforts.</a:t>
            </a:r>
            <a:endParaRPr lang="en-US" dirty="0"/>
          </a:p>
          <a:p>
            <a:pPr marL="349415" indent="-349415">
              <a:buFont typeface="Arial" panose="020B0604020202020204" pitchFamily="34" charset="0"/>
              <a:buChar char="•"/>
            </a:pPr>
            <a:r>
              <a:rPr lang="en-US" dirty="0" smtClean="0"/>
              <a:t>In the end,</a:t>
            </a:r>
            <a:r>
              <a:rPr lang="en-US" baseline="0" dirty="0" smtClean="0"/>
              <a:t> </a:t>
            </a:r>
            <a:r>
              <a:rPr lang="en-US" dirty="0" smtClean="0"/>
              <a:t>25 actions were </a:t>
            </a:r>
            <a:r>
              <a:rPr lang="en-US" dirty="0"/>
              <a:t>identified, including six that are low-cost and </a:t>
            </a:r>
            <a:r>
              <a:rPr lang="en-US" dirty="0" smtClean="0"/>
              <a:t>low-technology</a:t>
            </a:r>
            <a:r>
              <a:rPr lang="en-US" baseline="0" dirty="0" smtClean="0"/>
              <a:t> (which were criteria for the CEC project). Of these, 3 actions were implemented as part of the CEC project.</a:t>
            </a:r>
            <a:endParaRPr lang="en-US" dirty="0"/>
          </a:p>
          <a:p>
            <a:endParaRPr lang="en-US" dirty="0" smtClean="0"/>
          </a:p>
          <a:p>
            <a:r>
              <a:rPr lang="en-US" b="1" dirty="0"/>
              <a:t>Low-cost and Low-technology Actions to Prevent Litter in the Salish Sea Watershed </a:t>
            </a:r>
            <a:endParaRPr lang="en-US" dirty="0"/>
          </a:p>
          <a:p>
            <a:r>
              <a:rPr lang="en-US" dirty="0"/>
              <a:t>Create a “skip the line” system at coffee shops for those with a reusable mug. </a:t>
            </a:r>
          </a:p>
          <a:p>
            <a:r>
              <a:rPr lang="en-US" dirty="0"/>
              <a:t>Promote the use of a recycling bin sorting game to improve sorting performance. </a:t>
            </a:r>
          </a:p>
          <a:p>
            <a:r>
              <a:rPr lang="en-US" dirty="0"/>
              <a:t>Inform the public that cigarette butts contain plastic and harm the environment. </a:t>
            </a:r>
          </a:p>
          <a:p>
            <a:r>
              <a:rPr lang="en-US" dirty="0"/>
              <a:t>Create cigarette butt-free zones with local partners. </a:t>
            </a:r>
          </a:p>
          <a:p>
            <a:r>
              <a:rPr lang="en-US" dirty="0"/>
              <a:t>Educate the public about microfibers and on how to reduce their shedding from clothing. </a:t>
            </a:r>
          </a:p>
          <a:p>
            <a:r>
              <a:rPr lang="en-US" dirty="0"/>
              <a:t>Conduct a characterization of litter in storm drains. </a:t>
            </a:r>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5</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action was citizen science litter collection events. There are events where you ask a groups of volunteers to collect and record the type and quantity of litter in a given area. This is a strong engagement tool to raise awareness, and it also generates useful data for decision-making.</a:t>
            </a:r>
          </a:p>
          <a:p>
            <a:endParaRPr lang="en-US" dirty="0"/>
          </a:p>
          <a:p>
            <a:r>
              <a:rPr lang="en-US" dirty="0"/>
              <a:t>Two </a:t>
            </a:r>
            <a:r>
              <a:rPr lang="en-US" dirty="0" smtClean="0"/>
              <a:t>events </a:t>
            </a:r>
            <a:r>
              <a:rPr lang="en-US" dirty="0"/>
              <a:t>were organized at Jericho Beach Park, in Vancouver, British Columbia, and in Heritage Park, in Bellingham, Washington, </a:t>
            </a:r>
            <a:r>
              <a:rPr lang="en-US" dirty="0" smtClean="0"/>
              <a:t>using the methodology of the </a:t>
            </a:r>
            <a:r>
              <a:rPr lang="en-US" dirty="0"/>
              <a:t>Great Canadian Shoreline </a:t>
            </a:r>
            <a:r>
              <a:rPr lang="en-US" dirty="0" smtClean="0"/>
              <a:t>Cleanup,</a:t>
            </a:r>
            <a:r>
              <a:rPr lang="en-US" baseline="0" dirty="0" smtClean="0"/>
              <a:t> which is a program used across Canada</a:t>
            </a:r>
            <a:r>
              <a:rPr lang="en-US" dirty="0" smtClean="0"/>
              <a:t>. </a:t>
            </a:r>
            <a:endParaRPr lang="en-US" dirty="0"/>
          </a:p>
          <a:p>
            <a:endParaRPr lang="en-US" dirty="0"/>
          </a:p>
          <a:p>
            <a:r>
              <a:rPr lang="en-US" dirty="0" smtClean="0"/>
              <a:t>At these </a:t>
            </a:r>
            <a:r>
              <a:rPr lang="en-US" dirty="0"/>
              <a:t>events, cigarette butts, single-use plastics (e.g., food wrappers, bottle caps, and plastic bags) and tiny pieces of foam were among the most commonly found litter items. </a:t>
            </a:r>
          </a:p>
          <a:p>
            <a:endParaRPr lang="en-US" dirty="0"/>
          </a:p>
          <a:p>
            <a:r>
              <a:rPr lang="en-US" dirty="0"/>
              <a:t>At both sites sampled within the study area, single-use plastic was the most common item of land-based litter and can easily end up in the ocean via streams, rivers and stormwater. </a:t>
            </a:r>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6</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 dirty="0" smtClean="0"/>
              <a:t>The second action was to study the presence and type of micro- and macro-</a:t>
            </a:r>
            <a:r>
              <a:rPr lang="en-US" sz="1150" baseline="0" dirty="0" smtClean="0"/>
              <a:t>fragments of plastics in a public park.</a:t>
            </a:r>
          </a:p>
          <a:p>
            <a:endParaRPr lang="en-US" sz="1150" dirty="0"/>
          </a:p>
          <a:p>
            <a:pPr defTabSz="931774">
              <a:defRPr/>
            </a:pPr>
            <a:r>
              <a:rPr lang="en-US" sz="1150" dirty="0" smtClean="0"/>
              <a:t>The fragments</a:t>
            </a:r>
            <a:r>
              <a:rPr lang="en-US" sz="1150" baseline="0" dirty="0" smtClean="0"/>
              <a:t> were </a:t>
            </a:r>
            <a:r>
              <a:rPr lang="en-US" sz="1150" dirty="0" smtClean="0"/>
              <a:t>analyzed </a:t>
            </a:r>
            <a:r>
              <a:rPr lang="en-US" sz="1150" dirty="0"/>
              <a:t>in a laboratory to identify their polymer </a:t>
            </a:r>
            <a:r>
              <a:rPr lang="en-US" sz="1150" dirty="0" smtClean="0"/>
              <a:t>type and </a:t>
            </a:r>
            <a:r>
              <a:rPr lang="en-US" sz="1150" dirty="0"/>
              <a:t>origin. The study found that small plastic fragments of various types and sizes were present throughout the park, and could easily be carried from there by runoff or wind into the Salish Sea. </a:t>
            </a:r>
          </a:p>
          <a:p>
            <a:endParaRPr lang="en-US" sz="1150" dirty="0" smtClean="0"/>
          </a:p>
          <a:p>
            <a:pPr defTabSz="931774">
              <a:defRPr/>
            </a:pPr>
            <a:r>
              <a:rPr lang="en-US" sz="1150" dirty="0"/>
              <a:t>80% of the fragments were fibers, and of these, polyester was the most common polymer, followed by polypropylene. </a:t>
            </a:r>
          </a:p>
          <a:p>
            <a:endParaRPr lang="en-US" sz="1150" dirty="0"/>
          </a:p>
          <a:p>
            <a:r>
              <a:rPr lang="en-US" sz="1150" dirty="0"/>
              <a:t>Abundance of microplastics between different sites was not correlated to proximity to high traffic or litter areas. However, large green fibers were collected adjacent to an artificial turf sports field, making it the likely source. </a:t>
            </a:r>
          </a:p>
          <a:p>
            <a:endParaRPr lang="en-US" sz="1150" dirty="0" smtClean="0"/>
          </a:p>
          <a:p>
            <a:r>
              <a:rPr lang="en-US" sz="1150" b="1" dirty="0"/>
              <a:t>Polyester: </a:t>
            </a:r>
            <a:r>
              <a:rPr lang="en-US" sz="1150" dirty="0"/>
              <a:t>Synthetic textiles, curtains, furniture, carpet </a:t>
            </a:r>
          </a:p>
          <a:p>
            <a:r>
              <a:rPr lang="en-US" sz="1150" b="1" dirty="0"/>
              <a:t>Polypropylene: </a:t>
            </a:r>
            <a:r>
              <a:rPr lang="en-US" sz="1150" dirty="0"/>
              <a:t>Chip bags, straws, insolated coolers, toys, cups, plates, cutlery, fruit and vegetable packaging, and bottle </a:t>
            </a:r>
            <a:r>
              <a:rPr lang="en-US" sz="1150" dirty="0" smtClean="0"/>
              <a:t>caps.</a:t>
            </a:r>
          </a:p>
          <a:p>
            <a:pPr marL="0" indent="0">
              <a:buFont typeface="Arial" panose="020B0604020202020204" pitchFamily="34" charset="0"/>
              <a:buNone/>
            </a:pPr>
            <a:endParaRPr lang="en-US" sz="1150" dirty="0" smtClean="0"/>
          </a:p>
          <a:p>
            <a:pPr marL="0" indent="0">
              <a:buFont typeface="Arial" panose="020B0604020202020204" pitchFamily="34" charset="0"/>
              <a:buNone/>
            </a:pPr>
            <a:r>
              <a:rPr lang="en-US" sz="1150" dirty="0" smtClean="0"/>
              <a:t>Small </a:t>
            </a:r>
            <a:r>
              <a:rPr lang="en-US" sz="1150" b="0" dirty="0" smtClean="0"/>
              <a:t>macro plastic (≥5mm) </a:t>
            </a:r>
            <a:r>
              <a:rPr lang="en-US" sz="1150" dirty="0" smtClean="0"/>
              <a:t>fragments identified: Single-use plastics (polyethylene, propylene, PVC), including candy bar wrappers, thin</a:t>
            </a:r>
            <a:r>
              <a:rPr lang="en-US" sz="1150" baseline="0" dirty="0" smtClean="0"/>
              <a:t> plastic bags, </a:t>
            </a:r>
            <a:r>
              <a:rPr lang="en-US" sz="1150" dirty="0" smtClean="0"/>
              <a:t>straws, lids, cigarette filters. Day users. Again,</a:t>
            </a:r>
            <a:r>
              <a:rPr lang="en-US" sz="1150" baseline="0" dirty="0" smtClean="0"/>
              <a:t> easily transportable to nearby shoreline by runoff or wind.</a:t>
            </a:r>
            <a:endParaRPr lang="en-US" sz="1150"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7</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close collaboration with city </a:t>
            </a:r>
            <a:r>
              <a:rPr lang="en-US" dirty="0" smtClean="0"/>
              <a:t>staff in Vancouver and Bellingham,</a:t>
            </a:r>
            <a:r>
              <a:rPr lang="en-US" baseline="0" dirty="0" smtClean="0"/>
              <a:t> </a:t>
            </a:r>
            <a:r>
              <a:rPr lang="en-US" dirty="0" smtClean="0"/>
              <a:t>a </a:t>
            </a:r>
            <a:r>
              <a:rPr lang="en-US" dirty="0"/>
              <a:t>pilot </a:t>
            </a:r>
            <a:r>
              <a:rPr lang="en-US" dirty="0" smtClean="0"/>
              <a:t>study was conducted to </a:t>
            </a:r>
            <a:r>
              <a:rPr lang="en-US" dirty="0"/>
              <a:t>gather information on the amount, types and sources of litter entering stormwater infrastructure. Litter in ten storm drains (5 in each city) was collected over a period of 2 weeks and categorized according to the Great Canadian Shoreline Cleanup data card. </a:t>
            </a:r>
            <a:endParaRPr lang="en-US" dirty="0" smtClean="0"/>
          </a:p>
          <a:p>
            <a:endParaRPr lang="en-US" dirty="0" smtClean="0"/>
          </a:p>
          <a:p>
            <a:r>
              <a:rPr lang="en-US" dirty="0" smtClean="0"/>
              <a:t>The most common type of litter found in both cities was</a:t>
            </a:r>
            <a:r>
              <a:rPr lang="en-US" baseline="0" dirty="0" smtClean="0"/>
              <a:t> c</a:t>
            </a:r>
            <a:r>
              <a:rPr lang="en-US" dirty="0" smtClean="0"/>
              <a:t>igarette butts,</a:t>
            </a:r>
            <a:r>
              <a:rPr lang="en-US" baseline="0" dirty="0" smtClean="0"/>
              <a:t> </a:t>
            </a:r>
            <a:r>
              <a:rPr lang="en-US" dirty="0" smtClean="0"/>
              <a:t>followed </a:t>
            </a:r>
            <a:r>
              <a:rPr lang="en-US" dirty="0"/>
              <a:t>by paper scraps and </a:t>
            </a:r>
            <a:r>
              <a:rPr lang="en-US" dirty="0" smtClean="0"/>
              <a:t>take-out</a:t>
            </a:r>
            <a:r>
              <a:rPr lang="en-US" baseline="0" dirty="0" smtClean="0"/>
              <a:t> </a:t>
            </a:r>
            <a:r>
              <a:rPr lang="en-US" dirty="0" smtClean="0"/>
              <a:t>food </a:t>
            </a:r>
            <a:r>
              <a:rPr lang="en-US" dirty="0"/>
              <a:t>packaging. Food-packaging litter was typically most prevalent in commercial areas near fast food restaurants and other businesses selling packaged food for takeout. Overall, more litter was found in Vancouver, with the most items captured after heavy rainfall and in commercial areas. </a:t>
            </a:r>
            <a:endParaRPr lang="en-US" dirty="0" smtClean="0"/>
          </a:p>
          <a:p>
            <a:endParaRPr lang="en-US" dirty="0" smtClean="0"/>
          </a:p>
          <a:p>
            <a:r>
              <a:rPr lang="en-US" dirty="0" smtClean="0"/>
              <a:t>This </a:t>
            </a:r>
            <a:r>
              <a:rPr lang="en-US" dirty="0"/>
              <a:t>study shows that storm drains can act as pathways for land-based litter to enter the Salish Sea watershed. </a:t>
            </a:r>
            <a:endParaRPr lang="en-US" dirty="0" smtClean="0"/>
          </a:p>
          <a:p>
            <a:endParaRPr lang="en-US" dirty="0" smtClean="0"/>
          </a:p>
          <a:p>
            <a:r>
              <a:rPr lang="en-US" dirty="0" smtClean="0"/>
              <a:t>This</a:t>
            </a:r>
            <a:r>
              <a:rPr lang="en-US" baseline="0" dirty="0" smtClean="0"/>
              <a:t> is it for the Salish Sea watershed.</a:t>
            </a:r>
            <a:endParaRPr lang="en-US" dirty="0" smtClean="0"/>
          </a:p>
        </p:txBody>
      </p:sp>
      <p:sp>
        <p:nvSpPr>
          <p:cNvPr id="4" name="Slide Number Placeholder 3"/>
          <p:cNvSpPr>
            <a:spLocks noGrp="1"/>
          </p:cNvSpPr>
          <p:nvPr>
            <p:ph type="sldNum" sz="quarter" idx="10"/>
          </p:nvPr>
        </p:nvSpPr>
        <p:spPr/>
        <p:txBody>
          <a:bodyPr/>
          <a:lstStyle/>
          <a:p>
            <a:fld id="{90C26C51-4478-4BC0-AB2D-91018EB6249B}" type="slidenum">
              <a:rPr lang="en-US" smtClean="0"/>
              <a:t>8</a:t>
            </a:fld>
            <a:endParaRPr lang="en-US"/>
          </a:p>
        </p:txBody>
      </p:sp>
    </p:spTree>
    <p:extLst>
      <p:ext uri="{BB962C8B-B14F-4D97-AF65-F5344CB8AC3E}">
        <p14:creationId xmlns:p14="http://schemas.microsoft.com/office/powerpoint/2010/main" val="89008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through the local NGO</a:t>
            </a:r>
            <a:r>
              <a:rPr lang="en-US" baseline="0" dirty="0" smtClean="0"/>
              <a:t> WILDCOAST, we identified and convened </a:t>
            </a:r>
            <a:r>
              <a:rPr lang="en-US" dirty="0" smtClean="0"/>
              <a:t>stakeholders </a:t>
            </a:r>
            <a:r>
              <a:rPr lang="en-US" dirty="0"/>
              <a:t>from </a:t>
            </a:r>
            <a:r>
              <a:rPr lang="en-US" dirty="0" smtClean="0"/>
              <a:t>Imperia</a:t>
            </a:r>
            <a:r>
              <a:rPr lang="en-US" baseline="0" dirty="0" smtClean="0"/>
              <a:t>l Beach</a:t>
            </a:r>
            <a:r>
              <a:rPr lang="en-US" dirty="0" smtClean="0"/>
              <a:t>, </a:t>
            </a:r>
            <a:r>
              <a:rPr lang="en-US" dirty="0"/>
              <a:t>Tijuana and Rosarito, </a:t>
            </a:r>
            <a:r>
              <a:rPr lang="en-US" dirty="0" smtClean="0"/>
              <a:t>in spring 2018,</a:t>
            </a:r>
            <a:r>
              <a:rPr lang="en-US" baseline="0" dirty="0" smtClean="0"/>
              <a:t> and presented the status of land-based litter in the area.</a:t>
            </a:r>
            <a:endParaRPr lang="en-US" dirty="0" smtClean="0"/>
          </a:p>
          <a:p>
            <a:endParaRPr lang="en-US" dirty="0" smtClean="0"/>
          </a:p>
          <a:p>
            <a:r>
              <a:rPr lang="en-US" dirty="0" smtClean="0"/>
              <a:t>They</a:t>
            </a:r>
            <a:r>
              <a:rPr lang="en-US" baseline="0" dirty="0" smtClean="0"/>
              <a:t> identified and shared knowledge on several types of li</a:t>
            </a:r>
            <a:r>
              <a:rPr lang="en-US" dirty="0" smtClean="0"/>
              <a:t>tter </a:t>
            </a:r>
            <a:r>
              <a:rPr lang="en-US" dirty="0"/>
              <a:t>of </a:t>
            </a:r>
            <a:r>
              <a:rPr lang="en-US" dirty="0" smtClean="0"/>
              <a:t>concern:</a:t>
            </a:r>
            <a:r>
              <a:rPr lang="en-US" baseline="0" dirty="0" smtClean="0"/>
              <a:t> </a:t>
            </a:r>
            <a:r>
              <a:rPr lang="en-US" dirty="0" smtClean="0"/>
              <a:t>plastic </a:t>
            </a:r>
            <a:r>
              <a:rPr lang="en-US" dirty="0"/>
              <a:t>bottles, plastic bags, polystyrene and cigarette </a:t>
            </a:r>
            <a:r>
              <a:rPr lang="en-US" dirty="0" smtClean="0"/>
              <a:t>butts.</a:t>
            </a:r>
            <a:r>
              <a:rPr lang="en-US" baseline="0" dirty="0" smtClean="0"/>
              <a:t> And current efforts and ideas from both countries to reduce this liter.</a:t>
            </a:r>
            <a:endParaRPr lang="en-US" dirty="0" smtClean="0"/>
          </a:p>
          <a:p>
            <a:endParaRPr lang="en-US" dirty="0" smtClean="0"/>
          </a:p>
          <a:p>
            <a:r>
              <a:rPr lang="en-US" dirty="0" smtClean="0"/>
              <a:t>The </a:t>
            </a:r>
            <a:r>
              <a:rPr lang="en-US" dirty="0"/>
              <a:t>stakeholders proposed over 15 actions, including </a:t>
            </a:r>
            <a:r>
              <a:rPr lang="en-US" dirty="0" smtClean="0"/>
              <a:t>7 that </a:t>
            </a:r>
            <a:r>
              <a:rPr lang="en-US" dirty="0"/>
              <a:t>are low-cost and low-technology</a:t>
            </a:r>
            <a:r>
              <a:rPr lang="en-US" dirty="0" smtClean="0"/>
              <a:t>. Of those, 3 actions were implemented</a:t>
            </a:r>
            <a:r>
              <a:rPr lang="en-US" baseline="0" dirty="0" smtClean="0"/>
              <a:t> for the project.</a:t>
            </a:r>
            <a:endParaRPr lang="en-US" dirty="0"/>
          </a:p>
          <a:p>
            <a:endParaRPr lang="en-US" dirty="0"/>
          </a:p>
          <a:p>
            <a:r>
              <a:rPr lang="en-US" b="1" dirty="0"/>
              <a:t>Low-cost and Low-technology Actions to Prevent Litter in the Tijuana River Watershed </a:t>
            </a:r>
            <a:endParaRPr lang="en-US" dirty="0"/>
          </a:p>
          <a:p>
            <a:r>
              <a:rPr lang="en-US" dirty="0"/>
              <a:t>Design an awareness campaign to reduce cigarette butts on Rosarito beach </a:t>
            </a:r>
          </a:p>
          <a:p>
            <a:r>
              <a:rPr lang="en-US" dirty="0"/>
              <a:t>Create conservation-themed murals in public areas in Rosarito </a:t>
            </a:r>
          </a:p>
          <a:p>
            <a:r>
              <a:rPr lang="en-US" dirty="0"/>
              <a:t>Hold art-based community awareness events in Imperial Beach </a:t>
            </a:r>
          </a:p>
          <a:p>
            <a:r>
              <a:rPr lang="en-US" dirty="0"/>
              <a:t>Install trash boom in Tijuana </a:t>
            </a:r>
          </a:p>
          <a:p>
            <a:r>
              <a:rPr lang="en-US" dirty="0"/>
              <a:t>Provide environmental education to youth, industry and the public </a:t>
            </a:r>
          </a:p>
          <a:p>
            <a:r>
              <a:rPr lang="en-US" dirty="0"/>
              <a:t>Visit litter hotspots in the Tijuana River valley and throughout the watershed </a:t>
            </a:r>
          </a:p>
          <a:p>
            <a:r>
              <a:rPr lang="en-US" dirty="0"/>
              <a:t>Conduct characterization of litter accumulated in the Tijuana River estuary </a:t>
            </a:r>
          </a:p>
          <a:p>
            <a:endParaRPr lang="en-US" dirty="0"/>
          </a:p>
        </p:txBody>
      </p:sp>
      <p:sp>
        <p:nvSpPr>
          <p:cNvPr id="4" name="Slide Number Placeholder 3"/>
          <p:cNvSpPr>
            <a:spLocks noGrp="1"/>
          </p:cNvSpPr>
          <p:nvPr>
            <p:ph type="sldNum" sz="quarter" idx="10"/>
          </p:nvPr>
        </p:nvSpPr>
        <p:spPr/>
        <p:txBody>
          <a:bodyPr/>
          <a:lstStyle/>
          <a:p>
            <a:fld id="{90C26C51-4478-4BC0-AB2D-91018EB6249B}" type="slidenum">
              <a:rPr lang="en-US" smtClean="0"/>
              <a:t>9</a:t>
            </a:fld>
            <a:endParaRPr lang="en-US"/>
          </a:p>
        </p:txBody>
      </p:sp>
    </p:spTree>
    <p:extLst>
      <p:ext uri="{BB962C8B-B14F-4D97-AF65-F5344CB8AC3E}">
        <p14:creationId xmlns:p14="http://schemas.microsoft.com/office/powerpoint/2010/main" val="89008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4CAAD8-0066-43BB-9743-A8909E69C41F}"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333053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CAAD8-0066-43BB-9743-A8909E69C41F}"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201525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CAAD8-0066-43BB-9743-A8909E69C41F}"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59480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CAAD8-0066-43BB-9743-A8909E69C41F}"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52466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CAAD8-0066-43BB-9743-A8909E69C41F}"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315838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CAAD8-0066-43BB-9743-A8909E69C41F}"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178089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CAAD8-0066-43BB-9743-A8909E69C41F}"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15885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4CAAD8-0066-43BB-9743-A8909E69C41F}"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72491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CAAD8-0066-43BB-9743-A8909E69C41F}"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357931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CAAD8-0066-43BB-9743-A8909E69C41F}"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300498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CAAD8-0066-43BB-9743-A8909E69C41F}"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324F4-68D0-4460-814E-01BDAA4B3D30}" type="slidenum">
              <a:rPr lang="en-US" smtClean="0"/>
              <a:t>‹Nº›</a:t>
            </a:fld>
            <a:endParaRPr lang="en-US"/>
          </a:p>
        </p:txBody>
      </p:sp>
    </p:spTree>
    <p:extLst>
      <p:ext uri="{BB962C8B-B14F-4D97-AF65-F5344CB8AC3E}">
        <p14:creationId xmlns:p14="http://schemas.microsoft.com/office/powerpoint/2010/main" val="32177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CAAD8-0066-43BB-9743-A8909E69C41F}" type="datetimeFigureOut">
              <a:rPr lang="en-US" smtClean="0"/>
              <a:t>6/24/2019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324F4-68D0-4460-814E-01BDAA4B3D30}" type="slidenum">
              <a:rPr lang="en-US" smtClean="0"/>
              <a:t>‹Nº›</a:t>
            </a:fld>
            <a:endParaRPr lang="en-US"/>
          </a:p>
        </p:txBody>
      </p:sp>
    </p:spTree>
    <p:extLst>
      <p:ext uri="{BB962C8B-B14F-4D97-AF65-F5344CB8AC3E}">
        <p14:creationId xmlns:p14="http://schemas.microsoft.com/office/powerpoint/2010/main" val="113705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050" y="-7620"/>
            <a:ext cx="9391650" cy="686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8086" y="685800"/>
            <a:ext cx="8305800" cy="4154984"/>
          </a:xfrm>
          <a:prstGeom prst="rect">
            <a:avLst/>
          </a:prstGeom>
          <a:noFill/>
        </p:spPr>
        <p:txBody>
          <a:bodyPr wrap="square" rtlCol="0">
            <a:spAutoFit/>
          </a:bodyPr>
          <a:lstStyle/>
          <a:p>
            <a:pPr algn="ctr"/>
            <a:endParaRPr lang="en-US" sz="4400" b="1" dirty="0" smtClean="0">
              <a:solidFill>
                <a:schemeClr val="bg2">
                  <a:lumMod val="10000"/>
                </a:schemeClr>
              </a:solidFill>
            </a:endParaRPr>
          </a:p>
          <a:p>
            <a:pPr algn="ctr"/>
            <a:r>
              <a:rPr lang="en-US" sz="4400" b="1" dirty="0" smtClean="0">
                <a:solidFill>
                  <a:schemeClr val="bg2">
                    <a:lumMod val="10000"/>
                  </a:schemeClr>
                </a:solidFill>
              </a:rPr>
              <a:t>Finding Community Solutions to Reducing Marine Litter</a:t>
            </a:r>
          </a:p>
          <a:p>
            <a:pPr algn="ctr"/>
            <a:endParaRPr lang="en-US" sz="4400" b="1" dirty="0">
              <a:solidFill>
                <a:schemeClr val="bg2">
                  <a:lumMod val="10000"/>
                </a:schemeClr>
              </a:solidFill>
            </a:endParaRPr>
          </a:p>
          <a:p>
            <a:pPr algn="ctr"/>
            <a:r>
              <a:rPr lang="en-US" sz="4400" b="1" dirty="0" smtClean="0">
                <a:solidFill>
                  <a:schemeClr val="bg2">
                    <a:lumMod val="10000"/>
                  </a:schemeClr>
                </a:solidFill>
              </a:rPr>
              <a:t>CEC Project Overview</a:t>
            </a:r>
          </a:p>
          <a:p>
            <a:pPr algn="ctr"/>
            <a:endParaRPr lang="en-US" sz="4400" b="1" dirty="0">
              <a:solidFill>
                <a:schemeClr val="bg2">
                  <a:lumMod val="10000"/>
                </a:schemeClr>
              </a:solidFill>
            </a:endParaRPr>
          </a:p>
        </p:txBody>
      </p:sp>
      <p:sp>
        <p:nvSpPr>
          <p:cNvPr id="6" name="TextBox 5"/>
          <p:cNvSpPr txBox="1"/>
          <p:nvPr/>
        </p:nvSpPr>
        <p:spPr>
          <a:xfrm>
            <a:off x="549729" y="5029200"/>
            <a:ext cx="8142514" cy="1569660"/>
          </a:xfrm>
          <a:prstGeom prst="rect">
            <a:avLst/>
          </a:prstGeom>
          <a:noFill/>
        </p:spPr>
        <p:txBody>
          <a:bodyPr wrap="square" rtlCol="0">
            <a:spAutoFit/>
          </a:bodyPr>
          <a:lstStyle/>
          <a:p>
            <a:pPr algn="ctr"/>
            <a:r>
              <a:rPr lang="en-US" sz="2400" b="1" dirty="0" smtClean="0">
                <a:solidFill>
                  <a:schemeClr val="bg2">
                    <a:lumMod val="10000"/>
                  </a:schemeClr>
                </a:solidFill>
              </a:rPr>
              <a:t>Catherine </a:t>
            </a:r>
            <a:r>
              <a:rPr lang="en-US" sz="2400" b="1" dirty="0" err="1" smtClean="0">
                <a:solidFill>
                  <a:schemeClr val="bg2">
                    <a:lumMod val="10000"/>
                  </a:schemeClr>
                </a:solidFill>
              </a:rPr>
              <a:t>Hallmich</a:t>
            </a:r>
            <a:endParaRPr lang="en-US" sz="2400" b="1" dirty="0" smtClean="0">
              <a:solidFill>
                <a:schemeClr val="bg2">
                  <a:lumMod val="10000"/>
                </a:schemeClr>
              </a:solidFill>
            </a:endParaRPr>
          </a:p>
          <a:p>
            <a:pPr algn="ctr"/>
            <a:r>
              <a:rPr lang="en-US" sz="2400" b="1" dirty="0" smtClean="0">
                <a:solidFill>
                  <a:schemeClr val="bg2">
                    <a:lumMod val="10000"/>
                  </a:schemeClr>
                </a:solidFill>
              </a:rPr>
              <a:t>Project Lead, Commission for Environmental Cooperation</a:t>
            </a:r>
          </a:p>
          <a:p>
            <a:pPr algn="ctr"/>
            <a:endParaRPr lang="en-US" sz="2400" b="1" dirty="0" smtClean="0">
              <a:solidFill>
                <a:schemeClr val="bg2">
                  <a:lumMod val="10000"/>
                </a:schemeClr>
              </a:solidFill>
            </a:endParaRPr>
          </a:p>
          <a:p>
            <a:pPr algn="ctr"/>
            <a:r>
              <a:rPr lang="en-US" sz="2400" b="1" dirty="0" smtClean="0">
                <a:solidFill>
                  <a:schemeClr val="bg2">
                    <a:lumMod val="10000"/>
                  </a:schemeClr>
                </a:solidFill>
              </a:rPr>
              <a:t>25 June 2019</a:t>
            </a:r>
            <a:endParaRPr lang="en-US" sz="2400" b="1" dirty="0">
              <a:solidFill>
                <a:schemeClr val="bg2">
                  <a:lumMod val="10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52400"/>
            <a:ext cx="1073960" cy="1066800"/>
          </a:xfrm>
          <a:prstGeom prst="rect">
            <a:avLst/>
          </a:prstGeom>
        </p:spPr>
      </p:pic>
    </p:spTree>
    <p:extLst>
      <p:ext uri="{BB962C8B-B14F-4D97-AF65-F5344CB8AC3E}">
        <p14:creationId xmlns:p14="http://schemas.microsoft.com/office/powerpoint/2010/main" val="285153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317" y="0"/>
            <a:ext cx="8229600" cy="1143000"/>
          </a:xfrm>
        </p:spPr>
        <p:txBody>
          <a:bodyPr/>
          <a:lstStyle/>
          <a:p>
            <a:r>
              <a:rPr lang="en-US" dirty="0" smtClean="0"/>
              <a:t>Tijuana River Watershed</a:t>
            </a:r>
            <a:endParaRPr lang="en-US" dirty="0"/>
          </a:p>
        </p:txBody>
      </p:sp>
      <p:sp>
        <p:nvSpPr>
          <p:cNvPr id="8" name="TextBox 7"/>
          <p:cNvSpPr txBox="1"/>
          <p:nvPr/>
        </p:nvSpPr>
        <p:spPr>
          <a:xfrm>
            <a:off x="-126123" y="833735"/>
            <a:ext cx="9380482" cy="461665"/>
          </a:xfrm>
          <a:prstGeom prst="rect">
            <a:avLst/>
          </a:prstGeom>
          <a:noFill/>
        </p:spPr>
        <p:txBody>
          <a:bodyPr wrap="square" rtlCol="0">
            <a:spAutoFit/>
          </a:bodyPr>
          <a:lstStyle/>
          <a:p>
            <a:pPr algn="ctr"/>
            <a:r>
              <a:rPr lang="en-US" sz="2400" b="1" dirty="0" smtClean="0"/>
              <a:t>Action 1: Citizen Science Litter Collection</a:t>
            </a:r>
          </a:p>
        </p:txBody>
      </p:sp>
      <p:sp>
        <p:nvSpPr>
          <p:cNvPr id="3" name="TextBox 2"/>
          <p:cNvSpPr txBox="1"/>
          <p:nvPr/>
        </p:nvSpPr>
        <p:spPr>
          <a:xfrm>
            <a:off x="274320" y="1608009"/>
            <a:ext cx="6514969"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Events organized </a:t>
            </a:r>
            <a:r>
              <a:rPr lang="en-US" sz="2400" dirty="0"/>
              <a:t>at four beaches on both sides of the </a:t>
            </a:r>
            <a:r>
              <a:rPr lang="en-US" sz="2400" dirty="0" smtClean="0"/>
              <a:t>border. </a:t>
            </a:r>
          </a:p>
          <a:p>
            <a:pPr marL="342900" indent="-342900">
              <a:buFont typeface="Arial" panose="020B0604020202020204" pitchFamily="34" charset="0"/>
              <a:buChar char="•"/>
            </a:pPr>
            <a:r>
              <a:rPr lang="en-US" sz="2400" dirty="0" smtClean="0"/>
              <a:t>The </a:t>
            </a:r>
            <a:r>
              <a:rPr lang="en-US" sz="2400" dirty="0"/>
              <a:t>type and amount of litter varied </a:t>
            </a:r>
            <a:r>
              <a:rPr lang="en-US" sz="2400" dirty="0" smtClean="0"/>
              <a:t>from </a:t>
            </a:r>
            <a:r>
              <a:rPr lang="en-US" sz="2400" dirty="0"/>
              <a:t>site to </a:t>
            </a:r>
            <a:r>
              <a:rPr lang="en-US" sz="2400" dirty="0" smtClean="0"/>
              <a:t>site: </a:t>
            </a:r>
            <a:endParaRPr lang="en-US" sz="2400" dirty="0"/>
          </a:p>
          <a:p>
            <a:pPr marL="800100" lvl="1" indent="-342900">
              <a:buFont typeface="Courier New" panose="02070309020205020404" pitchFamily="49" charset="0"/>
              <a:buChar char="o"/>
            </a:pPr>
            <a:r>
              <a:rPr lang="en-US" sz="2400" dirty="0" smtClean="0"/>
              <a:t>In the </a:t>
            </a:r>
            <a:r>
              <a:rPr lang="en-US" sz="2400" dirty="0"/>
              <a:t>US </a:t>
            </a:r>
            <a:r>
              <a:rPr lang="en-US" sz="2400" dirty="0" smtClean="0"/>
              <a:t>: single-use </a:t>
            </a:r>
            <a:r>
              <a:rPr lang="en-US" sz="2400" dirty="0"/>
              <a:t>plastic </a:t>
            </a:r>
            <a:r>
              <a:rPr lang="en-US" sz="2400" dirty="0" smtClean="0"/>
              <a:t>(food </a:t>
            </a:r>
            <a:r>
              <a:rPr lang="en-US" sz="2400" dirty="0"/>
              <a:t>wrappers, plastic bottle caps and straws) and cigarette butts. </a:t>
            </a:r>
          </a:p>
          <a:p>
            <a:pPr marL="800100" lvl="1" indent="-342900">
              <a:buFont typeface="Courier New" panose="02070309020205020404" pitchFamily="49" charset="0"/>
              <a:buChar char="o"/>
            </a:pPr>
            <a:r>
              <a:rPr lang="en-US" sz="2400" dirty="0" smtClean="0"/>
              <a:t>In Mexico: additional </a:t>
            </a:r>
            <a:r>
              <a:rPr lang="en-US" sz="2400" dirty="0"/>
              <a:t>litter </a:t>
            </a:r>
            <a:r>
              <a:rPr lang="en-US" sz="2400" dirty="0" smtClean="0"/>
              <a:t>items such as </a:t>
            </a:r>
            <a:r>
              <a:rPr lang="en-US" sz="2400" dirty="0"/>
              <a:t>glass and plastic </a:t>
            </a:r>
            <a:r>
              <a:rPr lang="en-US" sz="2400" dirty="0" smtClean="0"/>
              <a:t>bottles, foam </a:t>
            </a:r>
            <a:r>
              <a:rPr lang="en-US" sz="2400" dirty="0"/>
              <a:t>cups and </a:t>
            </a:r>
            <a:r>
              <a:rPr lang="en-US" sz="2400" dirty="0" smtClean="0"/>
              <a:t>plates, </a:t>
            </a:r>
            <a:r>
              <a:rPr lang="en-US" sz="2400" dirty="0"/>
              <a:t>reflecting different litter sources and local regulations. </a:t>
            </a:r>
            <a:endParaRPr lang="en-US" sz="2400" dirty="0" smtClean="0"/>
          </a:p>
        </p:txBody>
      </p:sp>
      <p:pic>
        <p:nvPicPr>
          <p:cNvPr id="9218" name="Picture 2" descr="C:\Users\challmich\Desktop\Council 2019\marine litter session\Photos\Cleanup in Imperial Beach 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18719" y="5452110"/>
            <a:ext cx="2419350" cy="136042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19769" y="1684020"/>
            <a:ext cx="2324231" cy="35671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479588" y="5001972"/>
            <a:ext cx="1610975" cy="1482551"/>
          </a:xfrm>
          <a:prstGeom prst="rect">
            <a:avLst/>
          </a:prstGeom>
          <a:ln>
            <a:solidFill>
              <a:schemeClr val="bg1"/>
            </a:solidFill>
          </a:ln>
        </p:spPr>
      </p:pic>
    </p:spTree>
    <p:extLst>
      <p:ext uri="{BB962C8B-B14F-4D97-AF65-F5344CB8AC3E}">
        <p14:creationId xmlns:p14="http://schemas.microsoft.com/office/powerpoint/2010/main" val="283840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317" y="0"/>
            <a:ext cx="8229600" cy="1143000"/>
          </a:xfrm>
        </p:spPr>
        <p:txBody>
          <a:bodyPr/>
          <a:lstStyle/>
          <a:p>
            <a:r>
              <a:rPr lang="en-US" dirty="0" smtClean="0"/>
              <a:t>Tijuana River Watershed</a:t>
            </a:r>
            <a:endParaRPr lang="en-US" dirty="0"/>
          </a:p>
        </p:txBody>
      </p:sp>
      <p:sp>
        <p:nvSpPr>
          <p:cNvPr id="8" name="TextBox 7"/>
          <p:cNvSpPr txBox="1"/>
          <p:nvPr/>
        </p:nvSpPr>
        <p:spPr>
          <a:xfrm>
            <a:off x="-126123" y="833735"/>
            <a:ext cx="9380482" cy="461665"/>
          </a:xfrm>
          <a:prstGeom prst="rect">
            <a:avLst/>
          </a:prstGeom>
          <a:noFill/>
        </p:spPr>
        <p:txBody>
          <a:bodyPr wrap="square" rtlCol="0">
            <a:spAutoFit/>
          </a:bodyPr>
          <a:lstStyle/>
          <a:p>
            <a:pPr algn="ctr"/>
            <a:r>
              <a:rPr lang="en-US" sz="2400" b="1" dirty="0" smtClean="0"/>
              <a:t>Action 2: Environmental Education</a:t>
            </a:r>
          </a:p>
        </p:txBody>
      </p:sp>
      <p:sp>
        <p:nvSpPr>
          <p:cNvPr id="3" name="TextBox 2"/>
          <p:cNvSpPr txBox="1"/>
          <p:nvPr/>
        </p:nvSpPr>
        <p:spPr>
          <a:xfrm>
            <a:off x="228600" y="1536174"/>
            <a:ext cx="6724825"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Education </a:t>
            </a:r>
            <a:r>
              <a:rPr lang="en-US" sz="2400" dirty="0"/>
              <a:t>workshops were presented in schools and universities, </a:t>
            </a:r>
            <a:r>
              <a:rPr lang="en-US" sz="2400" dirty="0" smtClean="0"/>
              <a:t>at </a:t>
            </a:r>
            <a:r>
              <a:rPr lang="en-US" sz="2400" dirty="0"/>
              <a:t>industry association meetings and public events in Tijuana and Imperial Beach. </a:t>
            </a:r>
            <a:endParaRPr lang="en-US" sz="2400" dirty="0" smtClean="0"/>
          </a:p>
          <a:p>
            <a:pPr marL="342900" indent="-342900">
              <a:buFont typeface="Arial" panose="020B0604020202020204" pitchFamily="34" charset="0"/>
              <a:buChar char="•"/>
            </a:pPr>
            <a:r>
              <a:rPr lang="en-US" sz="2400" dirty="0" smtClean="0"/>
              <a:t>Presentations </a:t>
            </a:r>
            <a:r>
              <a:rPr lang="en-US" sz="2400" dirty="0"/>
              <a:t>were given to over 1,300 students and private sector representatives, with an additional 1,500 from the public. </a:t>
            </a:r>
            <a:endParaRPr lang="en-US" sz="2400" dirty="0" smtClean="0"/>
          </a:p>
          <a:p>
            <a:pPr marL="342900" indent="-342900">
              <a:buFont typeface="Arial" panose="020B0604020202020204" pitchFamily="34" charset="0"/>
              <a:buChar char="•"/>
            </a:pPr>
            <a:r>
              <a:rPr lang="en-US" sz="2400" dirty="0" smtClean="0"/>
              <a:t>Field trip organized with university </a:t>
            </a:r>
            <a:r>
              <a:rPr lang="en-US" sz="2400" dirty="0"/>
              <a:t>students </a:t>
            </a:r>
            <a:r>
              <a:rPr lang="en-US" sz="2400" dirty="0" smtClean="0"/>
              <a:t>to </a:t>
            </a:r>
            <a:r>
              <a:rPr lang="en-US" sz="2400" dirty="0"/>
              <a:t>the trash boom located in Border Field State Park just north of the border to see the large amount of trash that is carried by the </a:t>
            </a:r>
            <a:r>
              <a:rPr lang="en-US" sz="2400" dirty="0" smtClean="0"/>
              <a:t>river across the border and </a:t>
            </a:r>
            <a:r>
              <a:rPr lang="en-US" sz="2400" dirty="0"/>
              <a:t>into the </a:t>
            </a:r>
            <a:r>
              <a:rPr lang="en-US" sz="2400" dirty="0" smtClean="0"/>
              <a:t>estuary.</a:t>
            </a:r>
            <a:endParaRPr lang="en-US" sz="2400" dirty="0"/>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53425" y="3130550"/>
            <a:ext cx="2171525" cy="12065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53424" y="4451350"/>
            <a:ext cx="2171525" cy="114669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descr="\\extranet\ftproot\OP_17-18_P10\WILDCOAST\Photos\Education program\UTT\IMG_006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53425" y="1566817"/>
            <a:ext cx="2171526" cy="1437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9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317" y="0"/>
            <a:ext cx="8229600" cy="1143000"/>
          </a:xfrm>
        </p:spPr>
        <p:txBody>
          <a:bodyPr/>
          <a:lstStyle/>
          <a:p>
            <a:r>
              <a:rPr lang="en-US" dirty="0" smtClean="0"/>
              <a:t>Tijuana River Watershed</a:t>
            </a:r>
            <a:endParaRPr lang="en-US" dirty="0"/>
          </a:p>
        </p:txBody>
      </p:sp>
      <p:sp>
        <p:nvSpPr>
          <p:cNvPr id="8" name="TextBox 7"/>
          <p:cNvSpPr txBox="1"/>
          <p:nvPr/>
        </p:nvSpPr>
        <p:spPr>
          <a:xfrm>
            <a:off x="-126123" y="833735"/>
            <a:ext cx="9380482" cy="461665"/>
          </a:xfrm>
          <a:prstGeom prst="rect">
            <a:avLst/>
          </a:prstGeom>
          <a:noFill/>
        </p:spPr>
        <p:txBody>
          <a:bodyPr wrap="square" rtlCol="0">
            <a:spAutoFit/>
          </a:bodyPr>
          <a:lstStyle/>
          <a:p>
            <a:pPr algn="ctr"/>
            <a:r>
              <a:rPr lang="en-US" sz="2400" b="1" dirty="0" smtClean="0"/>
              <a:t>Action 3: Litter Characterization in the River Basin</a:t>
            </a:r>
          </a:p>
        </p:txBody>
      </p:sp>
      <p:sp>
        <p:nvSpPr>
          <p:cNvPr id="3" name="TextBox 2"/>
          <p:cNvSpPr txBox="1"/>
          <p:nvPr/>
        </p:nvSpPr>
        <p:spPr>
          <a:xfrm>
            <a:off x="304800" y="1524000"/>
            <a:ext cx="8610600" cy="438581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Litter characterization conducted </a:t>
            </a:r>
            <a:r>
              <a:rPr lang="en-US" sz="2400" dirty="0"/>
              <a:t>on the US side of the border, in Border Field State </a:t>
            </a:r>
            <a:r>
              <a:rPr lang="en-US" sz="2400" dirty="0" smtClean="0"/>
              <a:t>Park, by the trash boom. </a:t>
            </a:r>
          </a:p>
          <a:p>
            <a:pPr marL="342900" indent="-342900">
              <a:spcAft>
                <a:spcPts val="600"/>
              </a:spcAft>
              <a:buFont typeface="Arial" panose="020B0604020202020204" pitchFamily="34" charset="0"/>
              <a:buChar char="•"/>
            </a:pPr>
            <a:r>
              <a:rPr lang="en-US" sz="2400" dirty="0" smtClean="0"/>
              <a:t>Two classifications used: State of California (to complement Border Field State Park data) and Ocean Conservancy/NOAA (to compare with existing citizen science data across the region).</a:t>
            </a:r>
          </a:p>
          <a:p>
            <a:pPr marL="342900" indent="-342900">
              <a:spcAft>
                <a:spcPts val="600"/>
              </a:spcAft>
              <a:buFont typeface="Arial" panose="020B0604020202020204" pitchFamily="34" charset="0"/>
              <a:buChar char="•"/>
            </a:pPr>
            <a:r>
              <a:rPr lang="en-US" sz="2400" dirty="0" smtClean="0"/>
              <a:t>Data contributes to long-term monitoring of changes in litter flow across the border and informs the development of a binational mitigation program.</a:t>
            </a:r>
          </a:p>
          <a:p>
            <a:pPr marL="342900" indent="-342900">
              <a:spcAft>
                <a:spcPts val="600"/>
              </a:spcAft>
              <a:buFont typeface="Arial" panose="020B0604020202020204" pitchFamily="34" charset="0"/>
              <a:buChar char="•"/>
            </a:pPr>
            <a:r>
              <a:rPr lang="en-US" sz="2400" dirty="0" smtClean="0"/>
              <a:t>Consultations and a framework for installing a trash boom in Tijuana’s Los </a:t>
            </a:r>
            <a:r>
              <a:rPr lang="en-US" sz="2400" dirty="0" err="1" smtClean="0"/>
              <a:t>Laureles</a:t>
            </a:r>
            <a:r>
              <a:rPr lang="en-US" sz="2400" dirty="0" smtClean="0"/>
              <a:t> sediment basin presented to the City of Tijuana.</a:t>
            </a:r>
          </a:p>
        </p:txBody>
      </p:sp>
      <p:pic>
        <p:nvPicPr>
          <p:cNvPr id="8194" name="Picture 2" descr="C:\Users\challmich\Desktop\Council 2019\marine litter session\Photos\IMG_206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81800" y="5562600"/>
            <a:ext cx="1981200" cy="11076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48877" y="5562600"/>
            <a:ext cx="2117351" cy="1107615"/>
          </a:xfrm>
          <a:prstGeom prst="rect">
            <a:avLst/>
          </a:prstGeom>
          <a:ln>
            <a:solidFill>
              <a:schemeClr val="bg1"/>
            </a:solidFill>
          </a:ln>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68" b="11810"/>
          <a:stretch/>
        </p:blipFill>
        <p:spPr bwMode="auto">
          <a:xfrm>
            <a:off x="2305050" y="5562600"/>
            <a:ext cx="2140913" cy="110761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840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317" y="0"/>
            <a:ext cx="8229600" cy="1143000"/>
          </a:xfrm>
        </p:spPr>
        <p:txBody>
          <a:bodyPr/>
          <a:lstStyle/>
          <a:p>
            <a:r>
              <a:rPr lang="en-US" dirty="0"/>
              <a:t>Conclusions</a:t>
            </a:r>
          </a:p>
        </p:txBody>
      </p:sp>
      <p:sp>
        <p:nvSpPr>
          <p:cNvPr id="8" name="TextBox 7"/>
          <p:cNvSpPr txBox="1"/>
          <p:nvPr/>
        </p:nvSpPr>
        <p:spPr>
          <a:xfrm>
            <a:off x="228600" y="1133356"/>
            <a:ext cx="8610600" cy="5278368"/>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CA" sz="2400" b="1" dirty="0" smtClean="0"/>
              <a:t>Reducing </a:t>
            </a:r>
            <a:r>
              <a:rPr lang="en-CA" sz="2400" b="1" dirty="0"/>
              <a:t>litter</a:t>
            </a:r>
            <a:r>
              <a:rPr lang="en-CA" sz="2400" dirty="0"/>
              <a:t> by promoting behavioral changes through education campaigns and investigating sources of </a:t>
            </a:r>
            <a:r>
              <a:rPr lang="en-CA" sz="2400" dirty="0" smtClean="0"/>
              <a:t>litter.</a:t>
            </a:r>
            <a:endParaRPr lang="en-US" sz="2400" dirty="0" smtClean="0"/>
          </a:p>
          <a:p>
            <a:pPr marL="457200" indent="-457200">
              <a:spcAft>
                <a:spcPts val="600"/>
              </a:spcAft>
              <a:buFont typeface="Arial" panose="020B0604020202020204" pitchFamily="34" charset="0"/>
              <a:buChar char="•"/>
            </a:pPr>
            <a:r>
              <a:rPr lang="en-CA" sz="2400" b="1" dirty="0" smtClean="0"/>
              <a:t>Preventing </a:t>
            </a:r>
            <a:r>
              <a:rPr lang="en-CA" sz="2400" b="1" dirty="0"/>
              <a:t>litter from reaching the ocean</a:t>
            </a:r>
            <a:r>
              <a:rPr lang="en-CA" sz="2400" dirty="0"/>
              <a:t> by designing physical barriers that prevent litter from entering waterways or the ocean</a:t>
            </a:r>
            <a:r>
              <a:rPr lang="en-CA" sz="2400" dirty="0" smtClean="0"/>
              <a:t>.</a:t>
            </a:r>
          </a:p>
          <a:p>
            <a:pPr marL="457200" indent="-457200">
              <a:spcAft>
                <a:spcPts val="600"/>
              </a:spcAft>
              <a:buFont typeface="Arial" panose="020B0604020202020204" pitchFamily="34" charset="0"/>
              <a:buChar char="•"/>
            </a:pPr>
            <a:r>
              <a:rPr lang="en-US" sz="2400" dirty="0"/>
              <a:t>Through this project, the CEC and its partners:</a:t>
            </a:r>
          </a:p>
          <a:p>
            <a:pPr marL="914400" lvl="1" indent="-457200">
              <a:spcAft>
                <a:spcPts val="600"/>
              </a:spcAft>
              <a:buFont typeface="Courier New" panose="02070309020205020404" pitchFamily="49" charset="0"/>
              <a:buChar char="o"/>
            </a:pPr>
            <a:r>
              <a:rPr lang="en-US" sz="2400" dirty="0" smtClean="0"/>
              <a:t>Improved </a:t>
            </a:r>
            <a:r>
              <a:rPr lang="en-US" sz="2400" b="1" dirty="0" smtClean="0"/>
              <a:t>coordination and networking </a:t>
            </a:r>
            <a:r>
              <a:rPr lang="en-US" sz="2400" dirty="0" smtClean="0"/>
              <a:t>between stakeholders and jurisdictions.</a:t>
            </a:r>
          </a:p>
          <a:p>
            <a:pPr marL="914400" lvl="1" indent="-457200">
              <a:spcAft>
                <a:spcPts val="600"/>
              </a:spcAft>
              <a:buFont typeface="Courier New" panose="02070309020205020404" pitchFamily="49" charset="0"/>
              <a:buChar char="o"/>
            </a:pPr>
            <a:r>
              <a:rPr lang="en-US" sz="2400" dirty="0" smtClean="0"/>
              <a:t>Created</a:t>
            </a:r>
            <a:r>
              <a:rPr lang="en-US" sz="2400" b="1" dirty="0" smtClean="0"/>
              <a:t> new knowledge and capacity </a:t>
            </a:r>
            <a:r>
              <a:rPr lang="en-US" sz="2400" dirty="0" smtClean="0"/>
              <a:t>for communities to take action and continue marine litter reduction efforts in each region.</a:t>
            </a:r>
          </a:p>
          <a:p>
            <a:pPr marL="914400" lvl="1" indent="-457200">
              <a:spcAft>
                <a:spcPts val="600"/>
              </a:spcAft>
              <a:buFont typeface="Courier New" panose="02070309020205020404" pitchFamily="49" charset="0"/>
              <a:buChar char="o"/>
            </a:pPr>
            <a:r>
              <a:rPr lang="en-US" sz="2400" dirty="0" smtClean="0"/>
              <a:t>Piloted an </a:t>
            </a:r>
            <a:r>
              <a:rPr lang="en-US" sz="2400" b="1" dirty="0" smtClean="0"/>
              <a:t>approach that can be replicated in </a:t>
            </a:r>
            <a:r>
              <a:rPr lang="en-US" sz="2400" dirty="0" smtClean="0"/>
              <a:t>other coastal community areas and watersheds.</a:t>
            </a:r>
          </a:p>
        </p:txBody>
      </p:sp>
    </p:spTree>
    <p:extLst>
      <p:ext uri="{BB962C8B-B14F-4D97-AF65-F5344CB8AC3E}">
        <p14:creationId xmlns:p14="http://schemas.microsoft.com/office/powerpoint/2010/main" val="309916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600" y="5181600"/>
            <a:ext cx="1428750" cy="1419225"/>
          </a:xfrm>
          <a:prstGeom prst="rect">
            <a:avLst/>
          </a:prstGeom>
        </p:spPr>
      </p:pic>
      <p:pic>
        <p:nvPicPr>
          <p:cNvPr id="1126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9049"/>
            <a:ext cx="9172575"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599" y="2971800"/>
            <a:ext cx="6432599" cy="2739211"/>
          </a:xfrm>
          <a:prstGeom prst="rect">
            <a:avLst/>
          </a:prstGeom>
        </p:spPr>
        <p:txBody>
          <a:bodyPr wrap="square">
            <a:spAutoFit/>
          </a:bodyPr>
          <a:lstStyle/>
          <a:p>
            <a:pPr algn="ctr">
              <a:spcAft>
                <a:spcPts val="600"/>
              </a:spcAft>
            </a:pPr>
            <a:r>
              <a:rPr lang="en-US" sz="2800" dirty="0">
                <a:solidFill>
                  <a:schemeClr val="bg1"/>
                </a:solidFill>
              </a:rPr>
              <a:t>Case studies and videos available </a:t>
            </a:r>
            <a:r>
              <a:rPr lang="en-US" sz="2800" dirty="0" smtClean="0">
                <a:solidFill>
                  <a:schemeClr val="bg1"/>
                </a:solidFill>
              </a:rPr>
              <a:t>at: </a:t>
            </a:r>
            <a:r>
              <a:rPr lang="en-US" sz="2800" b="1" dirty="0" smtClean="0">
                <a:solidFill>
                  <a:schemeClr val="bg1"/>
                </a:solidFill>
              </a:rPr>
              <a:t>www.cec.org/marinelitter</a:t>
            </a:r>
          </a:p>
          <a:p>
            <a:pPr algn="ctr">
              <a:spcAft>
                <a:spcPts val="600"/>
              </a:spcAft>
            </a:pPr>
            <a:endParaRPr lang="en-US" sz="2800" b="1" dirty="0">
              <a:solidFill>
                <a:schemeClr val="bg1"/>
              </a:solidFill>
            </a:endParaRPr>
          </a:p>
          <a:p>
            <a:pPr algn="ctr">
              <a:spcAft>
                <a:spcPts val="600"/>
              </a:spcAft>
            </a:pPr>
            <a:endParaRPr lang="en-US" sz="2800" b="1" dirty="0" smtClean="0">
              <a:solidFill>
                <a:schemeClr val="bg1"/>
              </a:solidFill>
            </a:endParaRPr>
          </a:p>
          <a:p>
            <a:pPr algn="ctr">
              <a:spcAft>
                <a:spcPts val="600"/>
              </a:spcAft>
            </a:pPr>
            <a:r>
              <a:rPr lang="en-US" sz="2000" dirty="0" smtClean="0">
                <a:solidFill>
                  <a:schemeClr val="bg1"/>
                </a:solidFill>
              </a:rPr>
              <a:t>Catherine </a:t>
            </a:r>
            <a:r>
              <a:rPr lang="en-US" sz="2000" dirty="0" err="1" smtClean="0">
                <a:solidFill>
                  <a:schemeClr val="bg1"/>
                </a:solidFill>
              </a:rPr>
              <a:t>Hallmich</a:t>
            </a:r>
            <a:endParaRPr lang="en-US" sz="2000" dirty="0" smtClean="0">
              <a:solidFill>
                <a:schemeClr val="bg1"/>
              </a:solidFill>
            </a:endParaRPr>
          </a:p>
          <a:p>
            <a:pPr algn="ctr">
              <a:spcAft>
                <a:spcPts val="600"/>
              </a:spcAft>
            </a:pPr>
            <a:r>
              <a:rPr lang="en-US" sz="2000" dirty="0" smtClean="0">
                <a:solidFill>
                  <a:schemeClr val="bg1"/>
                </a:solidFill>
              </a:rPr>
              <a:t>challmich@cec.org</a:t>
            </a:r>
            <a:endParaRPr lang="en-US" sz="2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4995" y="5357812"/>
            <a:ext cx="1073960" cy="1066800"/>
          </a:xfrm>
          <a:prstGeom prst="rect">
            <a:avLst/>
          </a:prstGeom>
        </p:spPr>
      </p:pic>
    </p:spTree>
    <p:extLst>
      <p:ext uri="{BB962C8B-B14F-4D97-AF65-F5344CB8AC3E}">
        <p14:creationId xmlns:p14="http://schemas.microsoft.com/office/powerpoint/2010/main" val="115532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317" y="19050"/>
            <a:ext cx="8229600" cy="1143000"/>
          </a:xfrm>
        </p:spPr>
        <p:txBody>
          <a:bodyPr/>
          <a:lstStyle/>
          <a:p>
            <a:r>
              <a:rPr lang="en-US" dirty="0" smtClean="0"/>
              <a:t>Land-based Litter</a:t>
            </a:r>
            <a:endParaRPr lang="en-US" dirty="0"/>
          </a:p>
        </p:txBody>
      </p:sp>
      <p:sp>
        <p:nvSpPr>
          <p:cNvPr id="3" name="Content Placeholder 2"/>
          <p:cNvSpPr>
            <a:spLocks noGrp="1"/>
          </p:cNvSpPr>
          <p:nvPr>
            <p:ph idx="1"/>
          </p:nvPr>
        </p:nvSpPr>
        <p:spPr>
          <a:xfrm>
            <a:off x="296917" y="1143000"/>
            <a:ext cx="8534400" cy="5410200"/>
          </a:xfrm>
        </p:spPr>
        <p:txBody>
          <a:bodyPr>
            <a:noAutofit/>
          </a:bodyPr>
          <a:lstStyle/>
          <a:p>
            <a:pPr>
              <a:spcBef>
                <a:spcPts val="600"/>
              </a:spcBef>
              <a:spcAft>
                <a:spcPts val="600"/>
              </a:spcAft>
            </a:pPr>
            <a:r>
              <a:rPr lang="en-CA" sz="2400" dirty="0"/>
              <a:t>About 80% of all marine </a:t>
            </a:r>
            <a:r>
              <a:rPr lang="en-CA" sz="2400" dirty="0" smtClean="0"/>
              <a:t>litter originates </a:t>
            </a:r>
            <a:r>
              <a:rPr lang="en-CA" sz="2400" dirty="0"/>
              <a:t>from land</a:t>
            </a:r>
            <a:r>
              <a:rPr lang="en-CA" sz="2400" dirty="0" smtClean="0"/>
              <a:t>. Most of it is single-use plastic. </a:t>
            </a:r>
            <a:r>
              <a:rPr lang="en-US" sz="2400" dirty="0"/>
              <a:t>Plastics are persistent and </a:t>
            </a:r>
            <a:r>
              <a:rPr lang="en-US" sz="2400" dirty="0" smtClean="0"/>
              <a:t>break </a:t>
            </a:r>
            <a:r>
              <a:rPr lang="en-US" sz="2400" dirty="0"/>
              <a:t>down into small pieces that accumulate in the </a:t>
            </a:r>
            <a:r>
              <a:rPr lang="en-US" sz="2400" dirty="0" smtClean="0"/>
              <a:t>environment.</a:t>
            </a:r>
            <a:endParaRPr lang="en-US" sz="2400" dirty="0"/>
          </a:p>
          <a:p>
            <a:pPr>
              <a:spcBef>
                <a:spcPts val="600"/>
              </a:spcBef>
              <a:spcAft>
                <a:spcPts val="600"/>
              </a:spcAft>
            </a:pPr>
            <a:r>
              <a:rPr lang="en-CA" sz="2400" dirty="0" smtClean="0"/>
              <a:t>Litter accumulates in the watershed and enters the ocean </a:t>
            </a:r>
            <a:r>
              <a:rPr lang="en-US" sz="2400" dirty="0" smtClean="0"/>
              <a:t>through several pathways, including inadequate waste management, littering, and illegal dumping. </a:t>
            </a:r>
          </a:p>
          <a:p>
            <a:pPr>
              <a:spcBef>
                <a:spcPts val="600"/>
              </a:spcBef>
              <a:spcAft>
                <a:spcPts val="600"/>
              </a:spcAft>
            </a:pPr>
            <a:r>
              <a:rPr lang="en-CA" sz="2400" dirty="0" smtClean="0"/>
              <a:t>The problem is global, but solutions can be identified and implemented at the </a:t>
            </a:r>
            <a:r>
              <a:rPr lang="en-CA" sz="2400" b="1" dirty="0" smtClean="0"/>
              <a:t>local level</a:t>
            </a:r>
            <a:r>
              <a:rPr lang="en-CA" sz="2400" dirty="0"/>
              <a:t>:</a:t>
            </a:r>
            <a:endParaRPr lang="en-CA" sz="2400" dirty="0" smtClean="0"/>
          </a:p>
          <a:p>
            <a:pPr lvl="1">
              <a:spcBef>
                <a:spcPts val="600"/>
              </a:spcBef>
              <a:spcAft>
                <a:spcPts val="600"/>
              </a:spcAft>
              <a:buFont typeface="Courier New" panose="02070309020205020404" pitchFamily="49" charset="0"/>
              <a:buChar char="o"/>
            </a:pPr>
            <a:r>
              <a:rPr lang="en-CA" sz="2400" dirty="0" smtClean="0"/>
              <a:t>Engagement with communities in coastal areas and watersheds. </a:t>
            </a:r>
          </a:p>
          <a:p>
            <a:pPr lvl="1">
              <a:spcBef>
                <a:spcPts val="600"/>
              </a:spcBef>
              <a:spcAft>
                <a:spcPts val="600"/>
              </a:spcAft>
              <a:buFont typeface="Courier New" panose="02070309020205020404" pitchFamily="49" charset="0"/>
              <a:buChar char="o"/>
            </a:pPr>
            <a:r>
              <a:rPr lang="en-CA" sz="2400" dirty="0" smtClean="0"/>
              <a:t>Coordination across multiple jurisdictions and stakeholder interests. </a:t>
            </a:r>
          </a:p>
        </p:txBody>
      </p:sp>
    </p:spTree>
    <p:extLst>
      <p:ext uri="{BB962C8B-B14F-4D97-AF65-F5344CB8AC3E}">
        <p14:creationId xmlns:p14="http://schemas.microsoft.com/office/powerpoint/2010/main" val="593795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317" y="7620"/>
            <a:ext cx="8229600" cy="1143000"/>
          </a:xfrm>
        </p:spPr>
        <p:txBody>
          <a:bodyPr/>
          <a:lstStyle/>
          <a:p>
            <a:r>
              <a:rPr lang="en-US" dirty="0" smtClean="0"/>
              <a:t>Implementation Approach</a:t>
            </a:r>
            <a:endParaRPr lang="en-US" dirty="0"/>
          </a:p>
        </p:txBody>
      </p:sp>
      <p:sp>
        <p:nvSpPr>
          <p:cNvPr id="8" name="TextBox 7"/>
          <p:cNvSpPr txBox="1"/>
          <p:nvPr/>
        </p:nvSpPr>
        <p:spPr>
          <a:xfrm>
            <a:off x="335017" y="1981200"/>
            <a:ext cx="8458200" cy="3847207"/>
          </a:xfrm>
          <a:prstGeom prst="rect">
            <a:avLst/>
          </a:prstGeom>
          <a:noFill/>
        </p:spPr>
        <p:txBody>
          <a:bodyPr wrap="square" rtlCol="0">
            <a:spAutoFit/>
          </a:bodyPr>
          <a:lstStyle/>
          <a:p>
            <a:pPr marL="342900" lvl="0" indent="-342900">
              <a:spcAft>
                <a:spcPts val="600"/>
              </a:spcAft>
              <a:buFont typeface="+mj-lt"/>
              <a:buAutoNum type="arabicPeriod"/>
            </a:pPr>
            <a:r>
              <a:rPr lang="en-CA" sz="2800" dirty="0" smtClean="0"/>
              <a:t>Describe </a:t>
            </a:r>
            <a:r>
              <a:rPr lang="en-CA" sz="2800" dirty="0"/>
              <a:t>the local marine litter </a:t>
            </a:r>
            <a:r>
              <a:rPr lang="en-CA" sz="2800" dirty="0" smtClean="0"/>
              <a:t>status</a:t>
            </a:r>
            <a:endParaRPr lang="en-US" sz="2800" dirty="0"/>
          </a:p>
          <a:p>
            <a:pPr marL="342900" lvl="0" indent="-342900">
              <a:spcAft>
                <a:spcPts val="600"/>
              </a:spcAft>
              <a:buFont typeface="+mj-lt"/>
              <a:buAutoNum type="arabicPeriod"/>
            </a:pPr>
            <a:r>
              <a:rPr lang="en-CA" sz="2800" dirty="0"/>
              <a:t>Identify and engage </a:t>
            </a:r>
            <a:r>
              <a:rPr lang="en-CA" sz="2800" dirty="0" smtClean="0"/>
              <a:t>local </a:t>
            </a:r>
            <a:r>
              <a:rPr lang="en-CA" sz="2800" dirty="0"/>
              <a:t>marine litter stakeholders</a:t>
            </a:r>
            <a:endParaRPr lang="en-US" sz="2800" dirty="0"/>
          </a:p>
          <a:p>
            <a:pPr marL="342900" lvl="0" indent="-342900">
              <a:spcAft>
                <a:spcPts val="600"/>
              </a:spcAft>
              <a:buFont typeface="+mj-lt"/>
              <a:buAutoNum type="arabicPeriod"/>
            </a:pPr>
            <a:r>
              <a:rPr lang="en-CA" sz="2800" dirty="0"/>
              <a:t>Convene stakeholders to identify solutions to local marine litter</a:t>
            </a:r>
            <a:endParaRPr lang="en-US" sz="2800" dirty="0"/>
          </a:p>
          <a:p>
            <a:pPr marL="342900" lvl="0" indent="-342900">
              <a:spcAft>
                <a:spcPts val="600"/>
              </a:spcAft>
              <a:buFont typeface="+mj-lt"/>
              <a:buAutoNum type="arabicPeriod"/>
            </a:pPr>
            <a:r>
              <a:rPr lang="en-CA" sz="2800" dirty="0"/>
              <a:t>Design and </a:t>
            </a:r>
            <a:r>
              <a:rPr lang="en-CA" sz="2800" dirty="0" smtClean="0"/>
              <a:t>implement </a:t>
            </a:r>
            <a:r>
              <a:rPr lang="en-CA" sz="2800" dirty="0"/>
              <a:t>low-cost and low-technology solutions </a:t>
            </a:r>
            <a:endParaRPr lang="en-CA" sz="2800" dirty="0" smtClean="0"/>
          </a:p>
          <a:p>
            <a:pPr marL="342900" lvl="0" indent="-342900">
              <a:spcAft>
                <a:spcPts val="600"/>
              </a:spcAft>
              <a:buFont typeface="+mj-lt"/>
              <a:buAutoNum type="arabicPeriod"/>
            </a:pPr>
            <a:r>
              <a:rPr lang="en-CA" sz="2800" dirty="0" smtClean="0"/>
              <a:t>Share the results and replicate the approach  in other communities across North America</a:t>
            </a:r>
            <a:endParaRPr lang="en-US" sz="2800" dirty="0"/>
          </a:p>
        </p:txBody>
      </p:sp>
      <p:sp>
        <p:nvSpPr>
          <p:cNvPr id="9" name="TextBox 8"/>
          <p:cNvSpPr txBox="1"/>
          <p:nvPr/>
        </p:nvSpPr>
        <p:spPr>
          <a:xfrm>
            <a:off x="2354317" y="909935"/>
            <a:ext cx="4419600" cy="461665"/>
          </a:xfrm>
          <a:prstGeom prst="rect">
            <a:avLst/>
          </a:prstGeom>
          <a:noFill/>
        </p:spPr>
        <p:txBody>
          <a:bodyPr wrap="square" rtlCol="0">
            <a:spAutoFit/>
          </a:bodyPr>
          <a:lstStyle/>
          <a:p>
            <a:pPr algn="ctr"/>
            <a:r>
              <a:rPr lang="en-US" sz="2400" b="1" dirty="0" smtClean="0"/>
              <a:t>Multi-stakeholder Engagement</a:t>
            </a:r>
            <a:endParaRPr lang="en-US" sz="2400" dirty="0"/>
          </a:p>
        </p:txBody>
      </p:sp>
    </p:spTree>
    <p:extLst>
      <p:ext uri="{BB962C8B-B14F-4D97-AF65-F5344CB8AC3E}">
        <p14:creationId xmlns:p14="http://schemas.microsoft.com/office/powerpoint/2010/main" val="413852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CEC Project Pilot Sites</a:t>
            </a:r>
            <a:endParaRPr lang="en-US" dirty="0"/>
          </a:p>
        </p:txBody>
      </p:sp>
      <p:sp>
        <p:nvSpPr>
          <p:cNvPr id="6" name="Content Placeholder 5"/>
          <p:cNvSpPr>
            <a:spLocks noGrp="1"/>
          </p:cNvSpPr>
          <p:nvPr>
            <p:ph idx="1"/>
          </p:nvPr>
        </p:nvSpPr>
        <p:spPr>
          <a:xfrm>
            <a:off x="3733800" y="1676400"/>
            <a:ext cx="5099875" cy="4602163"/>
          </a:xfrm>
        </p:spPr>
        <p:txBody>
          <a:bodyPr>
            <a:normAutofit/>
          </a:bodyPr>
          <a:lstStyle/>
          <a:p>
            <a:pPr marL="0" indent="0">
              <a:buNone/>
            </a:pPr>
            <a:r>
              <a:rPr lang="en-CA" sz="2400" b="1" dirty="0"/>
              <a:t>Tijuana River </a:t>
            </a:r>
            <a:r>
              <a:rPr lang="en-CA" sz="2400" b="1" dirty="0" smtClean="0"/>
              <a:t>watershed</a:t>
            </a:r>
          </a:p>
          <a:p>
            <a:pPr marL="0" indent="0">
              <a:buNone/>
            </a:pPr>
            <a:r>
              <a:rPr lang="en-CA" sz="2400" dirty="0" smtClean="0"/>
              <a:t>US-Mexico border</a:t>
            </a:r>
          </a:p>
          <a:p>
            <a:pPr marL="0" indent="0">
              <a:buNone/>
            </a:pPr>
            <a:r>
              <a:rPr lang="en-CA" sz="2400" dirty="0" smtClean="0"/>
              <a:t>Communities: </a:t>
            </a:r>
          </a:p>
          <a:p>
            <a:pPr lvl="1">
              <a:buFont typeface="Arial" panose="020B0604020202020204" pitchFamily="34" charset="0"/>
              <a:buChar char="•"/>
            </a:pPr>
            <a:r>
              <a:rPr lang="en-CA" sz="2000" dirty="0" smtClean="0"/>
              <a:t>Imperial Beach, CA</a:t>
            </a:r>
          </a:p>
          <a:p>
            <a:pPr lvl="1">
              <a:buFont typeface="Arial" panose="020B0604020202020204" pitchFamily="34" charset="0"/>
              <a:buChar char="•"/>
            </a:pPr>
            <a:r>
              <a:rPr lang="en-CA" sz="2000" dirty="0" smtClean="0"/>
              <a:t>Tijuana and Rosarito, BC</a:t>
            </a:r>
          </a:p>
          <a:p>
            <a:endParaRPr lang="en-CA" sz="2400" dirty="0"/>
          </a:p>
          <a:p>
            <a:pPr marL="0" indent="0">
              <a:buNone/>
            </a:pPr>
            <a:r>
              <a:rPr lang="en-CA" sz="2400" b="1" dirty="0" smtClean="0"/>
              <a:t>Salish </a:t>
            </a:r>
            <a:r>
              <a:rPr lang="en-CA" sz="2400" b="1" dirty="0"/>
              <a:t>Sea </a:t>
            </a:r>
            <a:r>
              <a:rPr lang="en-CA" sz="2400" b="1" dirty="0" smtClean="0"/>
              <a:t>watershed</a:t>
            </a:r>
          </a:p>
          <a:p>
            <a:pPr marL="0" indent="0">
              <a:buNone/>
            </a:pPr>
            <a:r>
              <a:rPr lang="en-CA" sz="2400" dirty="0" smtClean="0"/>
              <a:t>US-Canada border</a:t>
            </a:r>
          </a:p>
          <a:p>
            <a:pPr marL="0" indent="0">
              <a:buNone/>
            </a:pPr>
            <a:r>
              <a:rPr lang="en-CA" sz="2400" dirty="0" smtClean="0"/>
              <a:t>Communities: </a:t>
            </a:r>
          </a:p>
          <a:p>
            <a:pPr lvl="1">
              <a:buFont typeface="Arial" panose="020B0604020202020204" pitchFamily="34" charset="0"/>
              <a:buChar char="•"/>
            </a:pPr>
            <a:r>
              <a:rPr lang="en-CA" sz="2000" dirty="0" smtClean="0"/>
              <a:t>Metro Vancouver, BC,</a:t>
            </a:r>
          </a:p>
          <a:p>
            <a:pPr lvl="1">
              <a:buFont typeface="Arial" panose="020B0604020202020204" pitchFamily="34" charset="0"/>
              <a:buChar char="•"/>
            </a:pPr>
            <a:r>
              <a:rPr lang="en-CA" sz="2000" dirty="0" smtClean="0"/>
              <a:t>Whatcom County, WA</a:t>
            </a:r>
            <a:endParaRPr lang="en-US" sz="2000" dirty="0"/>
          </a:p>
        </p:txBody>
      </p:sp>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8609" y="1495698"/>
            <a:ext cx="2632576" cy="198990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655412" y="3600945"/>
            <a:ext cx="2980478" cy="3171988"/>
            <a:chOff x="6209997" y="3714648"/>
            <a:chExt cx="2857803" cy="2923994"/>
          </a:xfrm>
        </p:grpSpPr>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09997" y="3714648"/>
              <a:ext cx="2527286" cy="2923994"/>
            </a:xfrm>
            <a:prstGeom prst="rect">
              <a:avLst/>
            </a:prstGeom>
            <a:ln>
              <a:solidFill>
                <a:schemeClr val="bg1"/>
              </a:solidFill>
            </a:ln>
          </p:spPr>
        </p:pic>
        <p:sp>
          <p:nvSpPr>
            <p:cNvPr id="7" name="TextBox 6"/>
            <p:cNvSpPr txBox="1"/>
            <p:nvPr/>
          </p:nvSpPr>
          <p:spPr>
            <a:xfrm>
              <a:off x="7394539" y="4648200"/>
              <a:ext cx="1373534" cy="184666"/>
            </a:xfrm>
            <a:prstGeom prst="rect">
              <a:avLst/>
            </a:prstGeom>
            <a:noFill/>
            <a:ln>
              <a:noFill/>
            </a:ln>
          </p:spPr>
          <p:txBody>
            <a:bodyPr wrap="square" rtlCol="0">
              <a:spAutoFit/>
            </a:bodyPr>
            <a:lstStyle/>
            <a:p>
              <a:r>
                <a:rPr lang="en-US" sz="600" b="1" dirty="0" smtClean="0">
                  <a:latin typeface="Lucida Sans" panose="020B0602030504020204" pitchFamily="34" charset="0"/>
                </a:rPr>
                <a:t>Metro Vancouver</a:t>
              </a:r>
              <a:endParaRPr lang="en-US" sz="600" b="1" dirty="0">
                <a:latin typeface="Lucida Sans" panose="020B0602030504020204" pitchFamily="34" charset="0"/>
              </a:endParaRPr>
            </a:p>
          </p:txBody>
        </p:sp>
        <p:sp>
          <p:nvSpPr>
            <p:cNvPr id="11" name="TextBox 10"/>
            <p:cNvSpPr txBox="1"/>
            <p:nvPr/>
          </p:nvSpPr>
          <p:spPr>
            <a:xfrm>
              <a:off x="7694266" y="5040076"/>
              <a:ext cx="1373534" cy="184666"/>
            </a:xfrm>
            <a:prstGeom prst="rect">
              <a:avLst/>
            </a:prstGeom>
            <a:noFill/>
            <a:ln>
              <a:noFill/>
            </a:ln>
          </p:spPr>
          <p:txBody>
            <a:bodyPr wrap="square" rtlCol="0">
              <a:spAutoFit/>
            </a:bodyPr>
            <a:lstStyle/>
            <a:p>
              <a:r>
                <a:rPr lang="en-US" sz="600" b="1" dirty="0" smtClean="0">
                  <a:latin typeface="Lucida Sans" panose="020B0602030504020204" pitchFamily="34" charset="0"/>
                </a:rPr>
                <a:t>Whatcom County</a:t>
              </a:r>
              <a:endParaRPr lang="en-US" sz="600" b="1" dirty="0">
                <a:latin typeface="Lucida Sans" panose="020B0602030504020204" pitchFamily="34" charset="0"/>
              </a:endParaRPr>
            </a:p>
          </p:txBody>
        </p:sp>
      </p:grpSp>
    </p:spTree>
    <p:extLst>
      <p:ext uri="{BB962C8B-B14F-4D97-AF65-F5344CB8AC3E}">
        <p14:creationId xmlns:p14="http://schemas.microsoft.com/office/powerpoint/2010/main" val="304985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5" y="-24809"/>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4809"/>
            <a:ext cx="8229600" cy="1143000"/>
          </a:xfrm>
        </p:spPr>
        <p:txBody>
          <a:bodyPr/>
          <a:lstStyle/>
          <a:p>
            <a:r>
              <a:rPr lang="en-US" dirty="0" smtClean="0"/>
              <a:t>Salish Sea Watershed</a:t>
            </a:r>
            <a:endParaRPr lang="en-US" dirty="0"/>
          </a:p>
        </p:txBody>
      </p:sp>
      <p:sp>
        <p:nvSpPr>
          <p:cNvPr id="3" name="TextBox 2"/>
          <p:cNvSpPr txBox="1"/>
          <p:nvPr/>
        </p:nvSpPr>
        <p:spPr>
          <a:xfrm>
            <a:off x="190500" y="1536174"/>
            <a:ext cx="86487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Review of land-based litter and meetings with stakeholders from </a:t>
            </a:r>
            <a:r>
              <a:rPr lang="en-US" sz="2400" dirty="0"/>
              <a:t>Metro Vancouver and Whatcom </a:t>
            </a:r>
            <a:r>
              <a:rPr lang="en-US" sz="2400" dirty="0" smtClean="0"/>
              <a:t>County in Spring 2018.</a:t>
            </a:r>
          </a:p>
          <a:p>
            <a:pPr marL="342900" indent="-342900">
              <a:buFont typeface="Arial" panose="020B0604020202020204" pitchFamily="34" charset="0"/>
              <a:buChar char="•"/>
            </a:pPr>
            <a:r>
              <a:rPr lang="en-US" sz="2400" dirty="0" smtClean="0"/>
              <a:t>Litter of concern identified: single-use plastics, cigarette butts, microplastics from textiles, particles from tires and artificial turf fields, and litter from stormwater. </a:t>
            </a:r>
          </a:p>
          <a:p>
            <a:pPr marL="342900" indent="-342900">
              <a:buFont typeface="Arial" panose="020B0604020202020204" pitchFamily="34" charset="0"/>
              <a:buChar char="•"/>
            </a:pPr>
            <a:r>
              <a:rPr lang="en-US" sz="2400" dirty="0" smtClean="0"/>
              <a:t>Current and proposed efforts shared between jurisdictions and stakeholder groups.</a:t>
            </a:r>
          </a:p>
          <a:p>
            <a:pPr marL="342900" indent="-342900">
              <a:buFont typeface="Arial" panose="020B0604020202020204" pitchFamily="34" charset="0"/>
              <a:buChar char="•"/>
            </a:pPr>
            <a:r>
              <a:rPr lang="en-US" sz="2400" dirty="0" smtClean="0"/>
              <a:t>25 </a:t>
            </a:r>
            <a:r>
              <a:rPr lang="en-US" sz="2400" dirty="0"/>
              <a:t>local </a:t>
            </a:r>
            <a:r>
              <a:rPr lang="en-US" sz="2400" dirty="0" smtClean="0"/>
              <a:t>actions identified, </a:t>
            </a:r>
            <a:r>
              <a:rPr lang="en-US" sz="2400" dirty="0"/>
              <a:t>including six that are low-cost and low-technology</a:t>
            </a:r>
            <a:r>
              <a:rPr lang="en-US" sz="2400" dirty="0" smtClean="0"/>
              <a:t>. 3 actions implemented.</a:t>
            </a:r>
            <a:endParaRPr lang="en-US" sz="2400" dirty="0"/>
          </a:p>
        </p:txBody>
      </p:sp>
      <p:sp>
        <p:nvSpPr>
          <p:cNvPr id="6" name="TextBox 5"/>
          <p:cNvSpPr txBox="1"/>
          <p:nvPr/>
        </p:nvSpPr>
        <p:spPr>
          <a:xfrm>
            <a:off x="2209800" y="838200"/>
            <a:ext cx="4724400" cy="461665"/>
          </a:xfrm>
          <a:prstGeom prst="rect">
            <a:avLst/>
          </a:prstGeom>
          <a:noFill/>
        </p:spPr>
        <p:txBody>
          <a:bodyPr wrap="square" rtlCol="0">
            <a:spAutoFit/>
          </a:bodyPr>
          <a:lstStyle/>
          <a:p>
            <a:pPr algn="ctr"/>
            <a:r>
              <a:rPr lang="en-US" sz="2400" b="1" dirty="0" smtClean="0">
                <a:latin typeface="+mj-lt"/>
              </a:rPr>
              <a:t>Consultations</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21542" y="5324358"/>
            <a:ext cx="2870058" cy="1326960"/>
          </a:xfrm>
          <a:prstGeom prst="rect">
            <a:avLst/>
          </a:prstGeom>
          <a:ln>
            <a:solidFill>
              <a:schemeClr val="bg1"/>
            </a:solidFill>
          </a:ln>
        </p:spPr>
      </p:pic>
      <p:pic>
        <p:nvPicPr>
          <p:cNvPr id="6146" name="Picture 2" descr="X:\OP17-18 P10 Marine Litter\7. Meetings\2. Burnaby 7May2018\Photos\IMG_250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90850" y="5324358"/>
            <a:ext cx="3048000" cy="132442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3754" y="5324358"/>
            <a:ext cx="2511846" cy="132442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5290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
            <a:ext cx="8229600" cy="1143000"/>
          </a:xfrm>
        </p:spPr>
        <p:txBody>
          <a:bodyPr/>
          <a:lstStyle/>
          <a:p>
            <a:r>
              <a:rPr lang="en-US" dirty="0" smtClean="0"/>
              <a:t>Salish Sea Watershed</a:t>
            </a:r>
            <a:endParaRPr lang="en-US" dirty="0"/>
          </a:p>
        </p:txBody>
      </p:sp>
      <p:sp>
        <p:nvSpPr>
          <p:cNvPr id="3" name="TextBox 2"/>
          <p:cNvSpPr txBox="1"/>
          <p:nvPr/>
        </p:nvSpPr>
        <p:spPr>
          <a:xfrm>
            <a:off x="228601" y="1480512"/>
            <a:ext cx="72390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Citizen </a:t>
            </a:r>
            <a:r>
              <a:rPr lang="en-US" sz="2400" dirty="0"/>
              <a:t>science events </a:t>
            </a:r>
            <a:r>
              <a:rPr lang="en-US" sz="2400" dirty="0" smtClean="0"/>
              <a:t>at </a:t>
            </a:r>
            <a:r>
              <a:rPr lang="en-US" sz="2400" dirty="0"/>
              <a:t>Jericho Beach Park, in Vancouver, British Columbia, and in Heritage Park, in Bellingham, </a:t>
            </a:r>
            <a:r>
              <a:rPr lang="en-US" sz="2400" dirty="0" smtClean="0"/>
              <a:t>Washington</a:t>
            </a:r>
          </a:p>
          <a:p>
            <a:pPr marL="342900" indent="-342900">
              <a:buFont typeface="Arial" panose="020B0604020202020204" pitchFamily="34" charset="0"/>
              <a:buChar char="•"/>
            </a:pPr>
            <a:r>
              <a:rPr lang="en-US" sz="2400" dirty="0" smtClean="0"/>
              <a:t>Litter </a:t>
            </a:r>
            <a:r>
              <a:rPr lang="en-US" sz="2400" dirty="0"/>
              <a:t>items </a:t>
            </a:r>
            <a:r>
              <a:rPr lang="en-US" sz="2400" dirty="0" smtClean="0"/>
              <a:t>identified using </a:t>
            </a:r>
            <a:r>
              <a:rPr lang="en-US" sz="2400" dirty="0"/>
              <a:t>the Great Canadian Shoreline Cleanup </a:t>
            </a:r>
            <a:r>
              <a:rPr lang="en-US" sz="2400" dirty="0" smtClean="0"/>
              <a:t>methodology. Most commonly found litter items: </a:t>
            </a:r>
          </a:p>
          <a:p>
            <a:pPr marL="800100" lvl="1" indent="-342900">
              <a:buFont typeface="Courier New" panose="02070309020205020404" pitchFamily="49" charset="0"/>
              <a:buChar char="o"/>
            </a:pPr>
            <a:r>
              <a:rPr lang="en-US" sz="2400" dirty="0" smtClean="0"/>
              <a:t>cigarette butts</a:t>
            </a:r>
          </a:p>
          <a:p>
            <a:pPr marL="800100" lvl="1" indent="-342900">
              <a:buFont typeface="Courier New" panose="02070309020205020404" pitchFamily="49" charset="0"/>
              <a:buChar char="o"/>
            </a:pPr>
            <a:r>
              <a:rPr lang="en-US" sz="2400" dirty="0" smtClean="0"/>
              <a:t>single-use </a:t>
            </a:r>
            <a:r>
              <a:rPr lang="en-US" sz="2400" dirty="0"/>
              <a:t>plastics (e.g., food wrappers, bottle caps, and plastic bags) </a:t>
            </a:r>
            <a:endParaRPr lang="en-US" sz="2400" dirty="0" smtClean="0"/>
          </a:p>
          <a:p>
            <a:pPr marL="800100" lvl="1" indent="-342900">
              <a:buFont typeface="Courier New" panose="02070309020205020404" pitchFamily="49" charset="0"/>
              <a:buChar char="o"/>
            </a:pPr>
            <a:r>
              <a:rPr lang="en-US" sz="2400" dirty="0" smtClean="0"/>
              <a:t>tiny </a:t>
            </a:r>
            <a:r>
              <a:rPr lang="en-US" sz="2400" dirty="0"/>
              <a:t>pieces of </a:t>
            </a:r>
            <a:r>
              <a:rPr lang="en-US" sz="2400" dirty="0" smtClean="0"/>
              <a:t>foam</a:t>
            </a:r>
            <a:endParaRPr lang="en-US" sz="2400" dirty="0"/>
          </a:p>
          <a:p>
            <a:endParaRPr lang="en-US" sz="2400" dirty="0" smtClean="0"/>
          </a:p>
          <a:p>
            <a:r>
              <a:rPr lang="en-US" sz="2400" b="1" dirty="0" smtClean="0"/>
              <a:t>Single-use </a:t>
            </a:r>
            <a:r>
              <a:rPr lang="en-US" sz="2400" b="1" dirty="0"/>
              <a:t>plastic </a:t>
            </a:r>
            <a:r>
              <a:rPr lang="en-US" sz="2400" dirty="0"/>
              <a:t>was the most common item of land-based litter and can easily end up in the ocean via streams, rivers and stormwater. </a:t>
            </a:r>
          </a:p>
        </p:txBody>
      </p:sp>
      <p:sp>
        <p:nvSpPr>
          <p:cNvPr id="6" name="TextBox 5"/>
          <p:cNvSpPr txBox="1"/>
          <p:nvPr/>
        </p:nvSpPr>
        <p:spPr>
          <a:xfrm>
            <a:off x="-126123" y="833735"/>
            <a:ext cx="9380482" cy="461665"/>
          </a:xfrm>
          <a:prstGeom prst="rect">
            <a:avLst/>
          </a:prstGeom>
          <a:noFill/>
        </p:spPr>
        <p:txBody>
          <a:bodyPr wrap="square" rtlCol="0">
            <a:spAutoFit/>
          </a:bodyPr>
          <a:lstStyle/>
          <a:p>
            <a:pPr algn="ctr"/>
            <a:r>
              <a:rPr lang="en-US" sz="2400" b="1" dirty="0" smtClean="0"/>
              <a:t>Action 1: Citizen Science Litter Collections</a:t>
            </a:r>
          </a:p>
        </p:txBody>
      </p:sp>
      <p:pic>
        <p:nvPicPr>
          <p:cNvPr id="7" name="Picture 2" descr="C:\Users\challmich\Desktop\Council 2019\marine litter session\Photos\Jericho Beach Park_Litter_sq.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7278297" y="3200400"/>
            <a:ext cx="1775931" cy="14368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098" name="Picture 2" descr="\\extranet\ftproot\OP_17-18_P10\Ocean Wise\Photos\180406 Jericho Beach by Ocean Blu\IMG_949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78296" y="4754880"/>
            <a:ext cx="1775931" cy="13293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278297" y="1905000"/>
            <a:ext cx="1781649" cy="116905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464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
            <a:ext cx="8229600" cy="1143000"/>
          </a:xfrm>
        </p:spPr>
        <p:txBody>
          <a:bodyPr/>
          <a:lstStyle/>
          <a:p>
            <a:r>
              <a:rPr lang="en-US" dirty="0" smtClean="0"/>
              <a:t>Salish Sea Watershed</a:t>
            </a:r>
            <a:endParaRPr lang="en-US" dirty="0"/>
          </a:p>
        </p:txBody>
      </p:sp>
      <p:sp>
        <p:nvSpPr>
          <p:cNvPr id="3" name="TextBox 2"/>
          <p:cNvSpPr txBox="1"/>
          <p:nvPr/>
        </p:nvSpPr>
        <p:spPr>
          <a:xfrm>
            <a:off x="228601" y="1600200"/>
            <a:ext cx="746759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Micro (&lt; 5 mm) and small macro (≥ 5 mm) plastic fragments collected at Jericho Beach Park and analyzed. </a:t>
            </a:r>
          </a:p>
          <a:p>
            <a:pPr marL="342900" indent="-342900">
              <a:buFont typeface="Arial" panose="020B0604020202020204" pitchFamily="34" charset="0"/>
              <a:buChar char="•"/>
            </a:pPr>
            <a:r>
              <a:rPr lang="en-US" sz="2400" b="1" dirty="0" smtClean="0"/>
              <a:t>Micro plastic </a:t>
            </a:r>
            <a:r>
              <a:rPr lang="en-US" sz="2400" dirty="0" smtClean="0"/>
              <a:t>fragments present in all soil samples:</a:t>
            </a:r>
          </a:p>
          <a:p>
            <a:pPr marL="800100" lvl="1" indent="-342900">
              <a:buFont typeface="Courier New" panose="02070309020205020404" pitchFamily="49" charset="0"/>
              <a:buChar char="o"/>
            </a:pPr>
            <a:r>
              <a:rPr lang="en-US" sz="2400" dirty="0" smtClean="0"/>
              <a:t>Mostly polyester and polypropylene (80% of fragments were polyester fibers).</a:t>
            </a:r>
          </a:p>
          <a:p>
            <a:pPr marL="800100" lvl="1" indent="-342900">
              <a:buFont typeface="Courier New" panose="02070309020205020404" pitchFamily="49" charset="0"/>
              <a:buChar char="o"/>
            </a:pPr>
            <a:r>
              <a:rPr lang="en-US" sz="2400" dirty="0" smtClean="0"/>
              <a:t>Abundance of microplastics is not correlated to proximity to high traffic or litter areas. Large green fibers collected adjacent to an artificial turf sports field.</a:t>
            </a:r>
          </a:p>
          <a:p>
            <a:pPr marL="342900" indent="-342900">
              <a:buFont typeface="Arial" panose="020B0604020202020204" pitchFamily="34" charset="0"/>
              <a:buChar char="•"/>
            </a:pPr>
            <a:r>
              <a:rPr lang="en-US" sz="2400" dirty="0" smtClean="0"/>
              <a:t>Small </a:t>
            </a:r>
            <a:r>
              <a:rPr lang="en-US" sz="2400" b="1" dirty="0" smtClean="0"/>
              <a:t>macro plastic </a:t>
            </a:r>
            <a:r>
              <a:rPr lang="en-US" sz="2400" dirty="0" smtClean="0"/>
              <a:t>fragments identified:</a:t>
            </a:r>
          </a:p>
          <a:p>
            <a:pPr marL="800100" lvl="1" indent="-342900">
              <a:buFont typeface="Courier New" panose="02070309020205020404" pitchFamily="49" charset="0"/>
              <a:buChar char="o"/>
            </a:pPr>
            <a:r>
              <a:rPr lang="en-US" sz="2400" dirty="0" smtClean="0"/>
              <a:t>Single-use plastics (polyethylene, propylene, PVC), including candy bar wrappers, straws, lids, cigarette filters, and thin plastic bags.</a:t>
            </a:r>
          </a:p>
        </p:txBody>
      </p:sp>
      <p:sp>
        <p:nvSpPr>
          <p:cNvPr id="6" name="TextBox 5"/>
          <p:cNvSpPr txBox="1"/>
          <p:nvPr/>
        </p:nvSpPr>
        <p:spPr>
          <a:xfrm>
            <a:off x="228600" y="838200"/>
            <a:ext cx="8686800" cy="461665"/>
          </a:xfrm>
          <a:prstGeom prst="rect">
            <a:avLst/>
          </a:prstGeom>
          <a:noFill/>
        </p:spPr>
        <p:txBody>
          <a:bodyPr wrap="square" rtlCol="0">
            <a:spAutoFit/>
          </a:bodyPr>
          <a:lstStyle/>
          <a:p>
            <a:pPr algn="ctr"/>
            <a:r>
              <a:rPr lang="en-US" sz="2400" b="1" dirty="0" smtClean="0"/>
              <a:t>Action 2: Micro- and Macro- Plastic Fragments Study </a:t>
            </a:r>
          </a:p>
        </p:txBody>
      </p:sp>
      <p:pic>
        <p:nvPicPr>
          <p:cNvPr id="3075" name="Picture 3" descr="C:\Users\challmich\Desktop\Council 2019\marine litter session\Photos\Jericho Beach Park_Macro_sq.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71198" y="1989932"/>
            <a:ext cx="1439068" cy="143906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C:\Users\challmich\Desktop\Council 2019\marine litter session\Photos\Jericho Beach Park_Micro_sq.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75166" y="3568699"/>
            <a:ext cx="1435100" cy="14351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6" cstate="screen">
            <a:extLst>
              <a:ext uri="{28A0092B-C50C-407E-A947-70E740481C1C}">
                <a14:useLocalDpi xmlns:a14="http://schemas.microsoft.com/office/drawing/2010/main"/>
              </a:ext>
            </a:extLst>
          </a:blip>
          <a:stretch>
            <a:fillRect/>
          </a:stretch>
        </p:blipFill>
        <p:spPr>
          <a:xfrm>
            <a:off x="7675166" y="5173980"/>
            <a:ext cx="1435099" cy="1060299"/>
          </a:xfrm>
          <a:prstGeom prst="rect">
            <a:avLst/>
          </a:prstGeom>
          <a:ln>
            <a:solidFill>
              <a:schemeClr val="bg1"/>
            </a:solidFill>
          </a:ln>
        </p:spPr>
      </p:pic>
    </p:spTree>
    <p:extLst>
      <p:ext uri="{BB962C8B-B14F-4D97-AF65-F5344CB8AC3E}">
        <p14:creationId xmlns:p14="http://schemas.microsoft.com/office/powerpoint/2010/main" val="131438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
            <a:ext cx="8229600" cy="1143000"/>
          </a:xfrm>
        </p:spPr>
        <p:txBody>
          <a:bodyPr/>
          <a:lstStyle/>
          <a:p>
            <a:r>
              <a:rPr lang="en-US" dirty="0" smtClean="0"/>
              <a:t>Salish Sea Watershed</a:t>
            </a:r>
            <a:endParaRPr lang="en-US" dirty="0"/>
          </a:p>
        </p:txBody>
      </p:sp>
      <p:sp>
        <p:nvSpPr>
          <p:cNvPr id="3" name="TextBox 2"/>
          <p:cNvSpPr txBox="1"/>
          <p:nvPr/>
        </p:nvSpPr>
        <p:spPr>
          <a:xfrm>
            <a:off x="228600" y="1600200"/>
            <a:ext cx="67056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Amount, types and sources of litter entering stormwater infrastructure studied in </a:t>
            </a:r>
            <a:r>
              <a:rPr lang="en-US" sz="2400" dirty="0"/>
              <a:t>Vancouver and </a:t>
            </a:r>
            <a:r>
              <a:rPr lang="en-US" sz="2400" dirty="0" smtClean="0"/>
              <a:t>Bellingham. </a:t>
            </a:r>
          </a:p>
          <a:p>
            <a:pPr marL="342900" indent="-342900">
              <a:buFont typeface="Arial" panose="020B0604020202020204" pitchFamily="34" charset="0"/>
              <a:buChar char="•"/>
            </a:pPr>
            <a:r>
              <a:rPr lang="en-US" sz="2400" dirty="0" smtClean="0"/>
              <a:t>Litter </a:t>
            </a:r>
            <a:r>
              <a:rPr lang="en-US" sz="2400" dirty="0"/>
              <a:t>in ten storm drains (5 in each city) was collected over a period of 2 </a:t>
            </a:r>
            <a:r>
              <a:rPr lang="en-US" sz="2400" dirty="0" smtClean="0"/>
              <a:t>weeks.</a:t>
            </a:r>
          </a:p>
          <a:p>
            <a:pPr marL="342900" indent="-342900">
              <a:buFont typeface="Arial" panose="020B0604020202020204" pitchFamily="34" charset="0"/>
              <a:buChar char="•"/>
            </a:pPr>
            <a:r>
              <a:rPr lang="en-US" sz="2400" dirty="0" smtClean="0"/>
              <a:t>Most </a:t>
            </a:r>
            <a:r>
              <a:rPr lang="en-US" sz="2400" dirty="0"/>
              <a:t>common type of litter </a:t>
            </a:r>
            <a:r>
              <a:rPr lang="en-US" sz="2400" dirty="0" smtClean="0"/>
              <a:t>in </a:t>
            </a:r>
            <a:r>
              <a:rPr lang="en-US" sz="2400" dirty="0"/>
              <a:t>both </a:t>
            </a:r>
            <a:r>
              <a:rPr lang="en-US" sz="2400" dirty="0" smtClean="0"/>
              <a:t>cities: cigarette butts, paper </a:t>
            </a:r>
            <a:r>
              <a:rPr lang="en-US" sz="2400" dirty="0"/>
              <a:t>scraps and single-serving food packaging. </a:t>
            </a:r>
            <a:endParaRPr lang="en-US" sz="2400" dirty="0" smtClean="0"/>
          </a:p>
          <a:p>
            <a:pPr marL="342900" indent="-342900">
              <a:buFont typeface="Arial" panose="020B0604020202020204" pitchFamily="34" charset="0"/>
              <a:buChar char="•"/>
            </a:pPr>
            <a:r>
              <a:rPr lang="en-US" sz="2400" dirty="0" smtClean="0"/>
              <a:t>More </a:t>
            </a:r>
            <a:r>
              <a:rPr lang="en-US" sz="2400" dirty="0"/>
              <a:t>litter </a:t>
            </a:r>
            <a:r>
              <a:rPr lang="en-US" sz="2400" dirty="0" smtClean="0"/>
              <a:t>found </a:t>
            </a:r>
            <a:r>
              <a:rPr lang="en-US" sz="2400" dirty="0"/>
              <a:t>in Vancouver, </a:t>
            </a:r>
            <a:r>
              <a:rPr lang="en-US" sz="2400" dirty="0" smtClean="0"/>
              <a:t>most </a:t>
            </a:r>
            <a:r>
              <a:rPr lang="en-US" sz="2400" dirty="0"/>
              <a:t>items </a:t>
            </a:r>
            <a:r>
              <a:rPr lang="en-US" sz="2400" dirty="0" smtClean="0"/>
              <a:t>captured </a:t>
            </a:r>
            <a:r>
              <a:rPr lang="en-US" sz="2400" dirty="0"/>
              <a:t>after heavy rainfall and in commercial areas. </a:t>
            </a:r>
            <a:endParaRPr lang="en-US" sz="2400" dirty="0" smtClean="0"/>
          </a:p>
        </p:txBody>
      </p:sp>
      <p:sp>
        <p:nvSpPr>
          <p:cNvPr id="6" name="TextBox 5"/>
          <p:cNvSpPr txBox="1"/>
          <p:nvPr/>
        </p:nvSpPr>
        <p:spPr>
          <a:xfrm>
            <a:off x="228600" y="984557"/>
            <a:ext cx="8686800" cy="461665"/>
          </a:xfrm>
          <a:prstGeom prst="rect">
            <a:avLst/>
          </a:prstGeom>
          <a:noFill/>
        </p:spPr>
        <p:txBody>
          <a:bodyPr wrap="square" rtlCol="0">
            <a:spAutoFit/>
          </a:bodyPr>
          <a:lstStyle/>
          <a:p>
            <a:pPr algn="ctr"/>
            <a:r>
              <a:rPr lang="en-US" sz="2400" b="1" dirty="0" smtClean="0"/>
              <a:t>Action 3: Storm water drain</a:t>
            </a:r>
          </a:p>
        </p:txBody>
      </p:sp>
      <p:pic>
        <p:nvPicPr>
          <p:cNvPr id="512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63212" y="1447800"/>
            <a:ext cx="213571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28148" y="3341876"/>
            <a:ext cx="1770776" cy="199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5776556"/>
            <a:ext cx="6172200" cy="830997"/>
          </a:xfrm>
          <a:prstGeom prst="rect">
            <a:avLst/>
          </a:prstGeom>
          <a:noFill/>
        </p:spPr>
        <p:txBody>
          <a:bodyPr wrap="square" rtlCol="0">
            <a:spAutoFit/>
          </a:bodyPr>
          <a:lstStyle/>
          <a:p>
            <a:r>
              <a:rPr lang="en-US" sz="2400" dirty="0" smtClean="0"/>
              <a:t>Storm drains can act as pathways for land-based litter to enter the Salish Sea watershed. </a:t>
            </a:r>
          </a:p>
        </p:txBody>
      </p:sp>
      <p:pic>
        <p:nvPicPr>
          <p:cNvPr id="5124"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1621" y="5471756"/>
            <a:ext cx="2078253" cy="108144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888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0"/>
            <a:ext cx="9380483" cy="6858000"/>
          </a:xfrm>
          <a:prstGeom prst="rect">
            <a:avLst/>
          </a:prstGeom>
        </p:spPr>
      </p:pic>
      <p:sp>
        <p:nvSpPr>
          <p:cNvPr id="5" name="Rectangle 4"/>
          <p:cNvSpPr/>
          <p:nvPr/>
        </p:nvSpPr>
        <p:spPr>
          <a:xfrm>
            <a:off x="-126124" y="0"/>
            <a:ext cx="9380483"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317" y="0"/>
            <a:ext cx="8229600" cy="1143000"/>
          </a:xfrm>
        </p:spPr>
        <p:txBody>
          <a:bodyPr/>
          <a:lstStyle/>
          <a:p>
            <a:r>
              <a:rPr lang="en-US" dirty="0" smtClean="0"/>
              <a:t>Tijuana River Watershed</a:t>
            </a:r>
            <a:endParaRPr lang="en-US" dirty="0"/>
          </a:p>
        </p:txBody>
      </p:sp>
      <p:sp>
        <p:nvSpPr>
          <p:cNvPr id="6" name="TextBox 5"/>
          <p:cNvSpPr txBox="1"/>
          <p:nvPr/>
        </p:nvSpPr>
        <p:spPr>
          <a:xfrm>
            <a:off x="2209800" y="838200"/>
            <a:ext cx="4724400" cy="461665"/>
          </a:xfrm>
          <a:prstGeom prst="rect">
            <a:avLst/>
          </a:prstGeom>
          <a:noFill/>
        </p:spPr>
        <p:txBody>
          <a:bodyPr wrap="square" rtlCol="0">
            <a:spAutoFit/>
          </a:bodyPr>
          <a:lstStyle/>
          <a:p>
            <a:pPr algn="ctr"/>
            <a:r>
              <a:rPr lang="en-US" sz="2400" b="1" dirty="0" smtClean="0">
                <a:latin typeface="+mj-lt"/>
              </a:rPr>
              <a:t>Consultations</a:t>
            </a:r>
          </a:p>
        </p:txBody>
      </p:sp>
      <p:sp>
        <p:nvSpPr>
          <p:cNvPr id="3" name="TextBox 2"/>
          <p:cNvSpPr txBox="1"/>
          <p:nvPr/>
        </p:nvSpPr>
        <p:spPr>
          <a:xfrm>
            <a:off x="381000" y="1524000"/>
            <a:ext cx="8229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Review of land-based litter in Imperial Beach, Tijuana and Rosarito, and meetings with their stakeholders from in Spring 2018.</a:t>
            </a:r>
          </a:p>
          <a:p>
            <a:pPr marL="342900" indent="-342900">
              <a:buFont typeface="Arial" panose="020B0604020202020204" pitchFamily="34" charset="0"/>
              <a:buChar char="•"/>
            </a:pPr>
            <a:r>
              <a:rPr lang="en-US" sz="2400" dirty="0" smtClean="0"/>
              <a:t>Litter of concern identified: plastic bottles, plastic bags, polystyrene and cigarette butts. </a:t>
            </a:r>
          </a:p>
          <a:p>
            <a:pPr marL="342900" indent="-342900">
              <a:buFont typeface="Arial" panose="020B0604020202020204" pitchFamily="34" charset="0"/>
              <a:buChar char="•"/>
            </a:pPr>
            <a:r>
              <a:rPr lang="en-US" sz="2400" dirty="0" smtClean="0"/>
              <a:t>Current and proposed efforts shared between jurisdictions and stakeholder groups.</a:t>
            </a:r>
          </a:p>
          <a:p>
            <a:pPr marL="342900" indent="-342900">
              <a:buFont typeface="Arial" panose="020B0604020202020204" pitchFamily="34" charset="0"/>
              <a:buChar char="•"/>
            </a:pPr>
            <a:r>
              <a:rPr lang="en-US" sz="2400" dirty="0" smtClean="0"/>
              <a:t>15  local actions identified, including 7 low-cost and low-technology. 3 pilot actions were implemented.</a:t>
            </a:r>
          </a:p>
          <a:p>
            <a:endParaRPr lang="en-US" sz="2400" dirty="0"/>
          </a:p>
        </p:txBody>
      </p:sp>
      <p:pic>
        <p:nvPicPr>
          <p:cNvPr id="1024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0800" y="5029200"/>
            <a:ext cx="2548911" cy="160972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978" y="5029201"/>
            <a:ext cx="3066141" cy="160972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C:\Users\challmich\Desktop\Council 2019\marine litter session\Photos\Plastic litter in creek_Tijuan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759"/>
          <a:stretch/>
        </p:blipFill>
        <p:spPr bwMode="auto">
          <a:xfrm>
            <a:off x="381001" y="5029200"/>
            <a:ext cx="2743199" cy="16097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36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3615</TotalTime>
  <Words>3109</Words>
  <Application>Microsoft Office PowerPoint</Application>
  <PresentationFormat>Presentación en pantalla (4:3)</PresentationFormat>
  <Paragraphs>219</Paragraphs>
  <Slides>14</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Courier New</vt:lpstr>
      <vt:lpstr>Lucida Sans</vt:lpstr>
      <vt:lpstr>Office Theme</vt:lpstr>
      <vt:lpstr>Presentación de PowerPoint</vt:lpstr>
      <vt:lpstr>Land-based Litter</vt:lpstr>
      <vt:lpstr>Implementation Approach</vt:lpstr>
      <vt:lpstr>CEC Project Pilot Sites</vt:lpstr>
      <vt:lpstr>Salish Sea Watershed</vt:lpstr>
      <vt:lpstr>Salish Sea Watershed</vt:lpstr>
      <vt:lpstr>Salish Sea Watershed</vt:lpstr>
      <vt:lpstr>Salish Sea Watershed</vt:lpstr>
      <vt:lpstr>Tijuana River Watershed</vt:lpstr>
      <vt:lpstr>Tijuana River Watershed</vt:lpstr>
      <vt:lpstr>Tijuana River Watershed</vt:lpstr>
      <vt:lpstr>Tijuana River Watershed</vt:lpstr>
      <vt:lpstr>Conclusions</vt:lpstr>
      <vt:lpstr>Presentación de PowerPoint</vt:lpstr>
    </vt:vector>
  </TitlesOfParts>
  <Company>C.E.C.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Hallmich</dc:creator>
  <cp:lastModifiedBy>Invitado CCA</cp:lastModifiedBy>
  <cp:revision>91</cp:revision>
  <cp:lastPrinted>2019-06-21T20:57:19Z</cp:lastPrinted>
  <dcterms:created xsi:type="dcterms:W3CDTF">2019-06-20T18:16:10Z</dcterms:created>
  <dcterms:modified xsi:type="dcterms:W3CDTF">2019-06-24T14:37:37Z</dcterms:modified>
</cp:coreProperties>
</file>