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2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581D8-8B6C-4D71-B115-55E869686CBD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F021E-2DEE-4994-A714-0F512D9E3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957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581D8-8B6C-4D71-B115-55E869686CBD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F021E-2DEE-4994-A714-0F512D9E3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833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581D8-8B6C-4D71-B115-55E869686CBD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F021E-2DEE-4994-A714-0F512D9E3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365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581D8-8B6C-4D71-B115-55E869686CBD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F021E-2DEE-4994-A714-0F512D9E3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395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581D8-8B6C-4D71-B115-55E869686CBD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F021E-2DEE-4994-A714-0F512D9E3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418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581D8-8B6C-4D71-B115-55E869686CBD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F021E-2DEE-4994-A714-0F512D9E3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064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581D8-8B6C-4D71-B115-55E869686CBD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F021E-2DEE-4994-A714-0F512D9E3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191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581D8-8B6C-4D71-B115-55E869686CBD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F021E-2DEE-4994-A714-0F512D9E3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493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581D8-8B6C-4D71-B115-55E869686CBD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F021E-2DEE-4994-A714-0F512D9E3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246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581D8-8B6C-4D71-B115-55E869686CBD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F021E-2DEE-4994-A714-0F512D9E3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775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581D8-8B6C-4D71-B115-55E869686CBD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F021E-2DEE-4994-A714-0F512D9E3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554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581D8-8B6C-4D71-B115-55E869686CBD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F021E-2DEE-4994-A714-0F512D9E3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050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2964" y="2927654"/>
            <a:ext cx="5923809" cy="393333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660" y="2920450"/>
            <a:ext cx="5923809" cy="393333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781" y="-23368"/>
            <a:ext cx="5923809" cy="393333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781" y="2914068"/>
            <a:ext cx="5923809" cy="39333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060290" cy="535192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061" r="56780"/>
          <a:stretch/>
        </p:blipFill>
        <p:spPr>
          <a:xfrm>
            <a:off x="5641766" y="1172883"/>
            <a:ext cx="3726861" cy="2629367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072683"/>
            <a:ext cx="10448364" cy="1161471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collateral challenges of high-efficiency luminaires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 intelligent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 systems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2965" y="1724210"/>
            <a:ext cx="9144000" cy="2387600"/>
          </a:xfrm>
        </p:spPr>
        <p:txBody>
          <a:bodyPr/>
          <a:lstStyle/>
          <a:p>
            <a:r>
              <a:rPr lang="en-US" dirty="0" smtClean="0"/>
              <a:t>Policy </a:t>
            </a:r>
            <a:r>
              <a:rPr lang="en-US" dirty="0" smtClean="0"/>
              <a:t>&amp; Regulatory </a:t>
            </a:r>
            <a:r>
              <a:rPr lang="en-US" dirty="0" smtClean="0"/>
              <a:t>Paths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4995"/>
          <a:stretch/>
        </p:blipFill>
        <p:spPr>
          <a:xfrm>
            <a:off x="5795967" y="5809266"/>
            <a:ext cx="5944430" cy="1048183"/>
          </a:xfrm>
          <a:prstGeom prst="rect">
            <a:avLst/>
          </a:prstGeom>
        </p:spPr>
      </p:pic>
      <p:sp>
        <p:nvSpPr>
          <p:cNvPr id="12" name="Subtitle 2"/>
          <p:cNvSpPr txBox="1">
            <a:spLocks/>
          </p:cNvSpPr>
          <p:nvPr/>
        </p:nvSpPr>
        <p:spPr>
          <a:xfrm>
            <a:off x="1026459" y="5159865"/>
            <a:ext cx="10676964" cy="882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 Eric Dannenmaier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Dean and Professor of Law, Northern Illinois University College of Law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Moderator</a:t>
            </a: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8030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8191" y="2924667"/>
            <a:ext cx="5923809" cy="393333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24666"/>
            <a:ext cx="5923809" cy="39333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8191" y="0"/>
            <a:ext cx="5923809" cy="3933333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923809" cy="393333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7424" y="1"/>
            <a:ext cx="941294" cy="6898340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07576" y="365125"/>
            <a:ext cx="11940989" cy="8585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Great ideas ….. </a:t>
            </a:r>
            <a:endParaRPr lang="en-US" sz="4000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95836" y="1385046"/>
            <a:ext cx="5627974" cy="504264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3000" dirty="0" smtClean="0"/>
              <a:t>Exit Signs that glow in the dark</a:t>
            </a:r>
          </a:p>
          <a:p>
            <a:pPr>
              <a:spcAft>
                <a:spcPts val="600"/>
              </a:spcAft>
            </a:pPr>
            <a:r>
              <a:rPr lang="en-US" sz="3000" dirty="0" smtClean="0"/>
              <a:t>High-temperature lubricants </a:t>
            </a:r>
          </a:p>
          <a:p>
            <a:pPr>
              <a:spcAft>
                <a:spcPts val="600"/>
              </a:spcAft>
            </a:pPr>
            <a:r>
              <a:rPr lang="en-US" sz="3000" dirty="0" smtClean="0"/>
              <a:t>Plastic (polycarbonate) bottles</a:t>
            </a:r>
          </a:p>
          <a:p>
            <a:pPr>
              <a:spcAft>
                <a:spcPts val="600"/>
              </a:spcAft>
            </a:pPr>
            <a:r>
              <a:rPr lang="en-US" sz="3000" dirty="0" smtClean="0"/>
              <a:t>Amalgam dental fillings</a:t>
            </a:r>
          </a:p>
          <a:p>
            <a:pPr>
              <a:spcAft>
                <a:spcPts val="600"/>
              </a:spcAft>
            </a:pPr>
            <a:r>
              <a:rPr lang="en-US" sz="3000" dirty="0" smtClean="0"/>
              <a:t>Insulation – heat &amp; sound</a:t>
            </a:r>
          </a:p>
          <a:p>
            <a:pPr>
              <a:spcAft>
                <a:spcPts val="600"/>
              </a:spcAft>
            </a:pPr>
            <a:r>
              <a:rPr lang="en-US" sz="3000" dirty="0" smtClean="0"/>
              <a:t>More efficiently-burning gasoline</a:t>
            </a:r>
          </a:p>
          <a:p>
            <a:pPr>
              <a:spcAft>
                <a:spcPts val="600"/>
              </a:spcAft>
            </a:pPr>
            <a:r>
              <a:rPr lang="en-US" sz="3000" dirty="0" smtClean="0"/>
              <a:t>Quick-drying, </a:t>
            </a:r>
            <a:r>
              <a:rPr lang="en-US" sz="3000" dirty="0" smtClean="0"/>
              <a:t>long-lasting paint</a:t>
            </a:r>
          </a:p>
          <a:p>
            <a:r>
              <a:rPr lang="en-US" sz="3000" dirty="0" smtClean="0"/>
              <a:t>Efficient energy transmission</a:t>
            </a:r>
            <a:endParaRPr lang="en-US" sz="3000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6268190" y="1376082"/>
            <a:ext cx="5551777" cy="504264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600"/>
              </a:spcAft>
            </a:pPr>
            <a:r>
              <a:rPr lang="en-US" sz="3000" dirty="0" smtClean="0"/>
              <a:t>Radioactive Tritium</a:t>
            </a:r>
          </a:p>
          <a:p>
            <a:pPr algn="r">
              <a:spcAft>
                <a:spcPts val="600"/>
              </a:spcAft>
            </a:pPr>
            <a:r>
              <a:rPr lang="en-US" sz="3000" dirty="0" smtClean="0"/>
              <a:t>Polychlorinated Biphenyls</a:t>
            </a:r>
          </a:p>
          <a:p>
            <a:pPr algn="r">
              <a:spcAft>
                <a:spcPts val="600"/>
              </a:spcAft>
            </a:pPr>
            <a:r>
              <a:rPr lang="en-US" sz="3000" dirty="0" smtClean="0"/>
              <a:t>Bisphenol A (</a:t>
            </a:r>
            <a:r>
              <a:rPr lang="en-US" sz="3000" dirty="0" err="1" smtClean="0"/>
              <a:t>BpA</a:t>
            </a:r>
            <a:r>
              <a:rPr lang="en-US" sz="3000" dirty="0" smtClean="0"/>
              <a:t>)</a:t>
            </a:r>
          </a:p>
          <a:p>
            <a:pPr algn="r">
              <a:spcAft>
                <a:spcPts val="600"/>
              </a:spcAft>
            </a:pPr>
            <a:r>
              <a:rPr lang="en-US" sz="3000" dirty="0" smtClean="0"/>
              <a:t>Mercury</a:t>
            </a:r>
          </a:p>
          <a:p>
            <a:pPr algn="r">
              <a:spcAft>
                <a:spcPts val="600"/>
              </a:spcAft>
            </a:pPr>
            <a:r>
              <a:rPr lang="en-US" sz="3000" dirty="0" smtClean="0"/>
              <a:t>Asbestos</a:t>
            </a:r>
          </a:p>
          <a:p>
            <a:pPr algn="r">
              <a:spcAft>
                <a:spcPts val="600"/>
              </a:spcAft>
            </a:pPr>
            <a:r>
              <a:rPr lang="en-US" sz="3000" dirty="0" smtClean="0"/>
              <a:t>Lead</a:t>
            </a:r>
          </a:p>
          <a:p>
            <a:pPr algn="r">
              <a:spcAft>
                <a:spcPts val="600"/>
              </a:spcAft>
            </a:pPr>
            <a:r>
              <a:rPr lang="en-US" sz="3000" dirty="0" smtClean="0"/>
              <a:t>Lead</a:t>
            </a:r>
          </a:p>
          <a:p>
            <a:pPr algn="r"/>
            <a:r>
              <a:rPr lang="en-US" sz="3000" dirty="0" smtClean="0"/>
              <a:t>Property expropriation (takings)</a:t>
            </a:r>
            <a:endParaRPr lang="en-US" sz="3000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3240742" y="369608"/>
            <a:ext cx="8718177" cy="8585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at the time</a:t>
            </a:r>
            <a:endParaRPr lang="en-US" sz="4000" dirty="0"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5591313" y="382407"/>
            <a:ext cx="6295880" cy="8585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….. unintended consequences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10152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8191" y="2924667"/>
            <a:ext cx="5923809" cy="393333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24666"/>
            <a:ext cx="5923809" cy="39333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8191" y="0"/>
            <a:ext cx="5923809" cy="3933333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923809" cy="393333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7424" y="1"/>
            <a:ext cx="941294" cy="6898340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07576" y="365125"/>
            <a:ext cx="11940989" cy="8585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Great ideas ….. </a:t>
            </a:r>
            <a:endParaRPr lang="en-US" sz="4000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95835" y="1385046"/>
            <a:ext cx="5972353" cy="504264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3000" dirty="0" smtClean="0"/>
              <a:t>Household &amp; commercial electricity</a:t>
            </a:r>
            <a:endParaRPr lang="en-US" sz="3000" dirty="0" smtClean="0"/>
          </a:p>
          <a:p>
            <a:pPr>
              <a:spcAft>
                <a:spcPts val="600"/>
              </a:spcAft>
            </a:pPr>
            <a:r>
              <a:rPr lang="en-US" sz="3000" dirty="0" smtClean="0"/>
              <a:t>Railroads</a:t>
            </a:r>
            <a:endParaRPr lang="en-US" sz="3000" dirty="0" smtClean="0"/>
          </a:p>
          <a:p>
            <a:pPr>
              <a:spcAft>
                <a:spcPts val="600"/>
              </a:spcAft>
            </a:pPr>
            <a:r>
              <a:rPr lang="en-US" sz="3000" dirty="0" smtClean="0"/>
              <a:t>Analog recording technology</a:t>
            </a:r>
            <a:endParaRPr lang="en-US" sz="3000" dirty="0" smtClean="0"/>
          </a:p>
          <a:p>
            <a:pPr>
              <a:spcAft>
                <a:spcPts val="600"/>
              </a:spcAft>
            </a:pPr>
            <a:r>
              <a:rPr lang="en-US" sz="3000" dirty="0" smtClean="0"/>
              <a:t>Digital recording technology</a:t>
            </a:r>
            <a:endParaRPr lang="en-US" sz="3000" dirty="0" smtClean="0"/>
          </a:p>
          <a:p>
            <a:pPr>
              <a:spcAft>
                <a:spcPts val="600"/>
              </a:spcAft>
            </a:pPr>
            <a:r>
              <a:rPr lang="en-US" sz="3000" dirty="0" smtClean="0"/>
              <a:t>Weight measurements</a:t>
            </a:r>
            <a:endParaRPr lang="en-US" sz="3000" dirty="0" smtClean="0"/>
          </a:p>
          <a:p>
            <a:pPr>
              <a:spcAft>
                <a:spcPts val="600"/>
              </a:spcAft>
            </a:pPr>
            <a:r>
              <a:rPr lang="en-US" sz="3000" dirty="0" smtClean="0"/>
              <a:t>Energy efficiency measurements</a:t>
            </a:r>
            <a:endParaRPr lang="en-US" sz="3000" dirty="0" smtClean="0"/>
          </a:p>
          <a:p>
            <a:pPr>
              <a:spcAft>
                <a:spcPts val="600"/>
              </a:spcAft>
            </a:pPr>
            <a:r>
              <a:rPr lang="en-US" sz="3000" dirty="0" smtClean="0"/>
              <a:t>Distance measurements</a:t>
            </a:r>
            <a:endParaRPr lang="en-US" sz="3000" dirty="0" smtClean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6268190" y="1376082"/>
            <a:ext cx="5551777" cy="504264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600"/>
              </a:spcAft>
            </a:pPr>
            <a:r>
              <a:rPr lang="en-US" sz="3000" dirty="0" smtClean="0"/>
              <a:t>110, 220 volt systems</a:t>
            </a:r>
            <a:endParaRPr lang="en-US" sz="3000" dirty="0" smtClean="0"/>
          </a:p>
          <a:p>
            <a:pPr algn="r">
              <a:spcAft>
                <a:spcPts val="600"/>
              </a:spcAft>
            </a:pPr>
            <a:r>
              <a:rPr lang="en-US" sz="3000" dirty="0" smtClean="0"/>
              <a:t>Variable gauges</a:t>
            </a:r>
            <a:endParaRPr lang="en-US" sz="3000" dirty="0" smtClean="0"/>
          </a:p>
          <a:p>
            <a:pPr algn="r">
              <a:spcAft>
                <a:spcPts val="600"/>
              </a:spcAft>
            </a:pPr>
            <a:r>
              <a:rPr lang="en-US" sz="3000" dirty="0" smtClean="0"/>
              <a:t>Betamax, VHS</a:t>
            </a:r>
            <a:endParaRPr lang="en-US" sz="3000" dirty="0" smtClean="0"/>
          </a:p>
          <a:p>
            <a:pPr algn="r">
              <a:spcAft>
                <a:spcPts val="600"/>
              </a:spcAft>
            </a:pPr>
            <a:r>
              <a:rPr lang="en-US" sz="3000" dirty="0" smtClean="0"/>
              <a:t>HD/DVD, Blu-Ray</a:t>
            </a:r>
            <a:endParaRPr lang="en-US" sz="3000" dirty="0" smtClean="0"/>
          </a:p>
          <a:p>
            <a:pPr algn="r">
              <a:spcAft>
                <a:spcPts val="600"/>
              </a:spcAft>
            </a:pPr>
            <a:r>
              <a:rPr lang="en-US" sz="3000" dirty="0" smtClean="0"/>
              <a:t>Kilograms, pounds, stone</a:t>
            </a:r>
            <a:endParaRPr lang="en-US" sz="3000" dirty="0" smtClean="0"/>
          </a:p>
          <a:p>
            <a:pPr algn="r">
              <a:spcAft>
                <a:spcPts val="600"/>
              </a:spcAft>
            </a:pPr>
            <a:r>
              <a:rPr lang="nl-NL" sz="3000" dirty="0"/>
              <a:t>EER = -0.02 × SEER² + 1.12 × SEER</a:t>
            </a:r>
            <a:endParaRPr lang="en-US" sz="3000" dirty="0" smtClean="0"/>
          </a:p>
          <a:p>
            <a:pPr algn="r">
              <a:spcAft>
                <a:spcPts val="600"/>
              </a:spcAft>
            </a:pPr>
            <a:r>
              <a:rPr lang="en-US" sz="3000" dirty="0" smtClean="0"/>
              <a:t>fathoms</a:t>
            </a:r>
            <a:r>
              <a:rPr lang="en-US" sz="3000" dirty="0"/>
              <a:t>, rods, chains, furlongs</a:t>
            </a:r>
            <a:r>
              <a:rPr lang="en-US" sz="3000" dirty="0" smtClean="0"/>
              <a:t>, </a:t>
            </a:r>
            <a:r>
              <a:rPr lang="en-US" sz="3000" dirty="0"/>
              <a:t>nautical miles, stadia, </a:t>
            </a:r>
            <a:r>
              <a:rPr lang="en-US" sz="3000" dirty="0" smtClean="0"/>
              <a:t>leagues</a:t>
            </a:r>
            <a:endParaRPr lang="en-US" sz="3000" dirty="0" smtClean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3240742" y="369608"/>
            <a:ext cx="8718177" cy="8585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dirty="0"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3151096" y="368960"/>
            <a:ext cx="8736097" cy="8585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…….............. Unintended </a:t>
            </a:r>
            <a:r>
              <a:rPr lang="en-US" sz="4000" i="1" dirty="0" smtClean="0"/>
              <a:t>market</a:t>
            </a:r>
            <a:r>
              <a:rPr lang="en-US" sz="4000" dirty="0" smtClean="0"/>
              <a:t> </a:t>
            </a:r>
            <a:r>
              <a:rPr lang="en-US" sz="4000" dirty="0" smtClean="0"/>
              <a:t>obstacles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3868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8191" y="2924667"/>
            <a:ext cx="5923809" cy="393333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24666"/>
            <a:ext cx="5923809" cy="39333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8191" y="0"/>
            <a:ext cx="5923809" cy="3933333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923809" cy="393333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7424" y="1"/>
            <a:ext cx="941294" cy="6898340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07576" y="365125"/>
            <a:ext cx="11940989" cy="8585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Great ideas ….. </a:t>
            </a:r>
            <a:endParaRPr lang="en-US" sz="4000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95836" y="1264023"/>
            <a:ext cx="5627974" cy="504264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3200" b="1" dirty="0" smtClean="0"/>
              <a:t>High efficiency luminaires</a:t>
            </a:r>
          </a:p>
          <a:p>
            <a:pPr lvl="1">
              <a:spcAft>
                <a:spcPts val="600"/>
              </a:spcAft>
            </a:pPr>
            <a:r>
              <a:rPr lang="en-US" sz="3000" dirty="0" smtClean="0"/>
              <a:t>Maximizing luminaire center beam candlepower (candela), </a:t>
            </a:r>
            <a:r>
              <a:rPr lang="en-US" sz="3000" dirty="0" smtClean="0"/>
              <a:t>per </a:t>
            </a:r>
            <a:r>
              <a:rPr lang="en-US" sz="3000" dirty="0" smtClean="0"/>
              <a:t>total input watts (W), taking into account </a:t>
            </a:r>
            <a:r>
              <a:rPr lang="en-US" sz="3000" dirty="0" smtClean="0"/>
              <a:t>efficiency &amp; </a:t>
            </a:r>
            <a:r>
              <a:rPr lang="en-US" sz="3000" dirty="0" smtClean="0"/>
              <a:t>efficacy </a:t>
            </a:r>
            <a:r>
              <a:rPr lang="en-US" sz="3000" dirty="0" smtClean="0"/>
              <a:t>(</a:t>
            </a:r>
            <a:r>
              <a:rPr lang="en-US" sz="3000" dirty="0" smtClean="0"/>
              <a:t>lumens/W), coefficient of utilization (CU) and comparative yearly energy cost of light ($/1000 lumens)</a:t>
            </a:r>
            <a:endParaRPr lang="en-US" sz="3000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6268190" y="1255059"/>
            <a:ext cx="5551777" cy="504264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600"/>
              </a:spcAft>
            </a:pPr>
            <a:r>
              <a:rPr lang="en-US" sz="3200" b="1" dirty="0" smtClean="0"/>
              <a:t>Intelligent Energy Controls</a:t>
            </a:r>
          </a:p>
          <a:p>
            <a:pPr algn="r">
              <a:spcAft>
                <a:spcPts val="600"/>
              </a:spcAft>
            </a:pPr>
            <a:r>
              <a:rPr lang="en-US" sz="3000" dirty="0" smtClean="0"/>
              <a:t>Control systems </a:t>
            </a:r>
            <a:r>
              <a:rPr lang="en-US" sz="3000" dirty="0" smtClean="0"/>
              <a:t>using artificial </a:t>
            </a:r>
            <a:r>
              <a:rPr lang="en-US" sz="3000" dirty="0" smtClean="0"/>
              <a:t>intelligence to gauge, learn </a:t>
            </a:r>
            <a:r>
              <a:rPr lang="en-US" sz="3000" dirty="0" smtClean="0"/>
              <a:t>&amp; anticipate </a:t>
            </a:r>
            <a:r>
              <a:rPr lang="en-US" sz="3000" dirty="0" smtClean="0"/>
              <a:t>user behavior </a:t>
            </a:r>
            <a:r>
              <a:rPr lang="en-US" sz="3000" dirty="0" smtClean="0"/>
              <a:t>to </a:t>
            </a:r>
            <a:r>
              <a:rPr lang="en-US" sz="3000" dirty="0" smtClean="0"/>
              <a:t>ensure optimized energy consumption within a building  </a:t>
            </a:r>
            <a:r>
              <a:rPr lang="en-US" sz="3000" dirty="0" smtClean="0"/>
              <a:t>(HVAC, </a:t>
            </a:r>
            <a:r>
              <a:rPr lang="en-US" sz="3000" dirty="0" smtClean="0"/>
              <a:t>boilers, etc.) through intelligent switching of loads, and integration into a smart grid</a:t>
            </a:r>
            <a:endParaRPr lang="en-US" sz="3000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3138986" y="368759"/>
            <a:ext cx="8748208" cy="8585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……………….….. unintended consequences?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793376" y="5526741"/>
            <a:ext cx="10851777" cy="1077218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unintended consequences and obstacles might these important energy efficiency innovations present?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59582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264</Words>
  <Application>Microsoft Office PowerPoint</Application>
  <PresentationFormat>Widescreen</PresentationFormat>
  <Paragraphs>47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Policy &amp; Regulatory Paths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Policy and Regulatory Paths</dc:title>
  <dc:creator>eric dannenmaier</dc:creator>
  <cp:lastModifiedBy>eric dannenmaier</cp:lastModifiedBy>
  <cp:revision>17</cp:revision>
  <dcterms:created xsi:type="dcterms:W3CDTF">2016-11-07T15:47:41Z</dcterms:created>
  <dcterms:modified xsi:type="dcterms:W3CDTF">2016-11-07T19:19:20Z</dcterms:modified>
</cp:coreProperties>
</file>