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17" r:id="rId3"/>
    <p:sldId id="315" r:id="rId4"/>
    <p:sldId id="349" r:id="rId5"/>
    <p:sldId id="321" r:id="rId6"/>
    <p:sldId id="337" r:id="rId7"/>
    <p:sldId id="281" r:id="rId8"/>
    <p:sldId id="267" r:id="rId9"/>
    <p:sldId id="359" r:id="rId10"/>
    <p:sldId id="363" r:id="rId11"/>
    <p:sldId id="272" r:id="rId12"/>
    <p:sldId id="273" r:id="rId13"/>
    <p:sldId id="274" r:id="rId14"/>
    <p:sldId id="364" r:id="rId15"/>
    <p:sldId id="339" r:id="rId1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65"/>
    <p:restoredTop sz="93116"/>
  </p:normalViewPr>
  <p:slideViewPr>
    <p:cSldViewPr snapToGrid="0" snapToObjects="1">
      <p:cViewPr>
        <p:scale>
          <a:sx n="107" d="100"/>
          <a:sy n="107" d="100"/>
        </p:scale>
        <p:origin x="-203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64788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Hoy</a:t>
            </a:r>
            <a:r>
              <a:rPr lang="es-ES" baseline="0" dirty="0" smtClean="0"/>
              <a:t> estamos aquí para hablar sobre resiliencia y desastres naturales . En nuestra organización creemos que la agricultura urbana es una herramienta que genera resiliencia y puede ayudar a mitigar el cambio climático.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Primera</a:t>
            </a:r>
            <a:r>
              <a:rPr lang="es-ES_tradnl" baseline="0" dirty="0" smtClean="0"/>
              <a:t> imagen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36819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 smtClean="0"/>
              <a:t>Nuestros</a:t>
            </a:r>
            <a:r>
              <a:rPr lang="es-ES" baseline="0" dirty="0" smtClean="0"/>
              <a:t> puntos de incidencia 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la</a:t>
            </a:r>
          </a:p>
          <a:p>
            <a:endParaRPr dirty="0"/>
          </a:p>
          <a:p>
            <a:r>
              <a:rPr dirty="0"/>
              <a:t>salud humana no puede separarse de la salud de los ecosistemas1. 1 Gómez Cruz, M. A., et al. Coordinadores. (2006) “Agricultura Orgánica de México”. Universidad Autónoma de </a:t>
            </a:r>
          </a:p>
          <a:p>
            <a:endParaRPr dirty="0"/>
          </a:p>
          <a:p>
            <a:r>
              <a:rPr dirty="0"/>
              <a:t>Chapingo.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0" i="0" dirty="0" smtClean="0">
                <a:effectLst/>
                <a:latin typeface="+mn-lt"/>
                <a:ea typeface="+mn-ea"/>
                <a:cs typeface="+mn-cs"/>
                <a:sym typeface="Calibri"/>
              </a:rPr>
              <a:t>Situación</a:t>
            </a:r>
            <a:r>
              <a:rPr lang="es-ES_tradnl" sz="1200" b="0" i="0" baseline="0" dirty="0" smtClean="0">
                <a:effectLst/>
                <a:latin typeface="+mn-lt"/>
                <a:ea typeface="+mn-ea"/>
                <a:cs typeface="+mn-cs"/>
                <a:sym typeface="Calibri"/>
              </a:rPr>
              <a:t> actual que aunque no es un desastre es una situación desastrosa, por </a:t>
            </a:r>
            <a:r>
              <a:rPr lang="es-ES_tradnl" sz="1200" b="0" i="0" dirty="0" smtClean="0">
                <a:effectLst/>
                <a:latin typeface="+mn-lt"/>
                <a:ea typeface="+mn-ea"/>
                <a:cs typeface="+mn-cs"/>
                <a:sym typeface="Calibri"/>
              </a:rPr>
              <a:t> tercer año consecutivo, se ha producido un aumento del hambre en el mundo. 1 de cada 9 personas, el 30% de la </a:t>
            </a:r>
            <a:r>
              <a:rPr lang="es-ES_tradnl" sz="1200" b="0" i="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poblacion</a:t>
            </a:r>
            <a:r>
              <a:rPr lang="es-ES_tradnl" sz="1200" b="0" i="0" dirty="0" smtClean="0">
                <a:effectLst/>
                <a:latin typeface="+mn-lt"/>
                <a:ea typeface="+mn-ea"/>
                <a:cs typeface="+mn-cs"/>
                <a:sym typeface="Calibri"/>
              </a:rPr>
              <a:t> sufre</a:t>
            </a:r>
            <a:r>
              <a:rPr lang="es-ES_tradnl" sz="1200" b="0" i="0" baseline="0" dirty="0" smtClean="0">
                <a:effectLst/>
                <a:latin typeface="+mn-lt"/>
                <a:ea typeface="+mn-ea"/>
                <a:cs typeface="+mn-cs"/>
                <a:sym typeface="Calibri"/>
              </a:rPr>
              <a:t> una carencia de nutrientes 2mil millones ,casi 7 millones de personas mueren por enfermedades derivadas por la falta de consumo de verduras y frutas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2200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Enfasis</a:t>
            </a:r>
            <a:r>
              <a:rPr lang="es-ES_tradnl" dirty="0" smtClean="0"/>
              <a:t> cambio </a:t>
            </a:r>
            <a:r>
              <a:rPr lang="es-ES_tradnl" dirty="0" err="1" smtClean="0"/>
              <a:t>climatico</a:t>
            </a:r>
            <a:r>
              <a:rPr lang="es-ES_tradnl" dirty="0" smtClean="0"/>
              <a:t> ,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09088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Es el momento</a:t>
            </a:r>
            <a:r>
              <a:rPr lang="es-ES_tradnl" baseline="0" dirty="0" smtClean="0"/>
              <a:t> de cambiar la perspectiva, PREVENIR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60164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Volver a conectar es instintivo , natural</a:t>
            </a:r>
            <a:r>
              <a:rPr lang="es-ES_tradnl" baseline="0" dirty="0" smtClean="0"/>
              <a:t> y se esta dando poco a poco en los huertos urbanos alrededor del mundo  Regenerar nuestra relación con los alimentos y el suelo que nos alimenta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62506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ES" dirty="0" smtClean="0"/>
              <a:t>Y esta sucediendo,</a:t>
            </a:r>
            <a:r>
              <a:rPr lang="es-ES" baseline="0" dirty="0" smtClean="0"/>
              <a:t> el </a:t>
            </a:r>
            <a:r>
              <a:rPr lang="es-ES" baseline="0" dirty="0" err="1" smtClean="0"/>
              <a:t>urbanosmo</a:t>
            </a:r>
            <a:r>
              <a:rPr lang="es-ES" baseline="0" dirty="0" smtClean="0"/>
              <a:t> agrario para mi es este movimiento de </a:t>
            </a:r>
            <a:r>
              <a:rPr lang="es-ES" baseline="0" dirty="0" err="1" smtClean="0"/>
              <a:t>recuperacion</a:t>
            </a:r>
            <a:r>
              <a:rPr lang="es-ES" baseline="0" dirty="0" smtClean="0"/>
              <a:t> del los espacios urbanos, </a:t>
            </a:r>
            <a:r>
              <a:rPr lang="es-ES_tradnl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buscando maneras</a:t>
            </a:r>
          </a:p>
          <a:p>
            <a:pPr lvl="0"/>
            <a:r>
              <a:rPr lang="es-ES_tradnl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de significar su importancia y reivindicar su valor, incorporándolos a la planificación y con una </a:t>
            </a:r>
            <a:r>
              <a:rPr lang="es-ES_tradnl" sz="120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vocacion</a:t>
            </a:r>
            <a:r>
              <a:rPr lang="es-ES_tradnl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 de</a:t>
            </a:r>
            <a:r>
              <a:rPr lang="es-ES_tradnl" sz="1200" baseline="0" dirty="0" smtClean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s-ES_tradnl" sz="1200" baseline="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producciòn</a:t>
            </a:r>
            <a:r>
              <a:rPr lang="es-ES_tradnl" sz="1200" baseline="0" dirty="0" smtClean="0">
                <a:effectLst/>
                <a:latin typeface="+mn-lt"/>
                <a:ea typeface="+mn-ea"/>
                <a:cs typeface="+mn-cs"/>
                <a:sym typeface="Calibri"/>
              </a:rPr>
              <a:t> de alimentos </a:t>
            </a:r>
            <a:endParaRPr lang="es-ES_tradnl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7240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>
                <a:ea typeface="ＭＳ Ｐゴシック" charset="-128"/>
                <a:cs typeface="ＭＳ Ｐゴシック" charset="-128"/>
              </a:rPr>
              <a:t>A lo largo del</a:t>
            </a:r>
            <a:r>
              <a:rPr lang="es-MX" baseline="0" dirty="0" smtClean="0">
                <a:ea typeface="ＭＳ Ｐゴシック" charset="-128"/>
                <a:cs typeface="ＭＳ Ｐゴシック" charset="-128"/>
              </a:rPr>
              <a:t> camino recorrido hemos visto y comprobado los siguientes puntos, principalmente enfocandonos en los verdes y tratando de incidir en </a:t>
            </a: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MX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empodera a las personas y sociedades para que adopten voluntariamente hábitos alimentarios y estilos de vida saludables, respetuosos con sus costumbres alimentarias locales y con el medio ambiente </a:t>
            </a:r>
            <a:endParaRPr lang="es-MX" dirty="0" smtClean="0">
              <a:effectLst/>
            </a:endParaRPr>
          </a:p>
          <a:p>
            <a:endParaRPr lang="es-MX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8CA1696-AA9A-5D43-BD0E-1A056EDC1409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4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 smtClean="0"/>
              <a:t>Centros de agricultura urbana,</a:t>
            </a:r>
            <a:r>
              <a:rPr lang="es-ES" baseline="0" dirty="0" smtClean="0"/>
              <a:t> ejemplos de colaboración entre gobierno, organizaciones, instituciones, empresas y la sociedad civil 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773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1_En bl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641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C1509B5-21B1-A249-92E8-4D24BDF75ED7}" type="datetimeFigureOut">
              <a:rPr lang="es-ES_tradnl" smtClean="0"/>
              <a:t>24/06/2019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297914" y="6400413"/>
            <a:ext cx="388887" cy="276999"/>
          </a:xfrm>
        </p:spPr>
        <p:txBody>
          <a:bodyPr/>
          <a:lstStyle/>
          <a:p>
            <a:fld id="{20079F80-AC2C-7644-A9AB-4A63D1A67BF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874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1_Contenido con títul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71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30" y="-40454"/>
            <a:ext cx="9197938" cy="6898453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ítulo 1"/>
          <p:cNvSpPr/>
          <p:nvPr/>
        </p:nvSpPr>
        <p:spPr>
          <a:xfrm>
            <a:off x="225028" y="431588"/>
            <a:ext cx="8686800" cy="183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92500" lnSpcReduction="10000"/>
          </a:bodyPr>
          <a:lstStyle/>
          <a:p>
            <a:pPr algn="ctr" defTabSz="283463">
              <a:lnSpc>
                <a:spcPct val="80000"/>
              </a:lnSpc>
              <a:defRPr sz="682"/>
            </a:pPr>
            <a:endParaRPr dirty="0">
              <a:solidFill>
                <a:schemeClr val="tx1"/>
              </a:solidFill>
            </a:endParaRPr>
          </a:p>
          <a:p>
            <a:pPr algn="ctr" defTabSz="283463">
              <a:lnSpc>
                <a:spcPct val="80000"/>
              </a:lnSpc>
              <a:defRPr sz="2232" b="1">
                <a:solidFill>
                  <a:srgbClr val="FFFFFF"/>
                </a:solidFill>
              </a:defRPr>
            </a:pPr>
            <a:r>
              <a:rPr lang="es-ES" sz="4600" dirty="0" smtClean="0">
                <a:solidFill>
                  <a:schemeClr val="tx1"/>
                </a:solidFill>
              </a:rPr>
              <a:t> </a:t>
            </a:r>
            <a:r>
              <a:rPr lang="es-ES" sz="4600" dirty="0" smtClean="0">
                <a:solidFill>
                  <a:schemeClr val="bg1"/>
                </a:solidFill>
              </a:rPr>
              <a:t>Agricultura Urbana</a:t>
            </a:r>
            <a:endParaRPr lang="es-ES" sz="4600" dirty="0">
              <a:solidFill>
                <a:schemeClr val="bg1"/>
              </a:solidFill>
            </a:endParaRPr>
          </a:p>
          <a:p>
            <a:pPr algn="ctr" defTabSz="283463">
              <a:lnSpc>
                <a:spcPct val="80000"/>
              </a:lnSpc>
              <a:defRPr sz="2232" b="1">
                <a:solidFill>
                  <a:srgbClr val="FFFFFF"/>
                </a:solidFill>
              </a:defRPr>
            </a:pPr>
            <a:endParaRPr lang="es-ES" sz="3500" dirty="0" smtClean="0">
              <a:solidFill>
                <a:schemeClr val="bg1"/>
              </a:solidFill>
            </a:endParaRPr>
          </a:p>
          <a:p>
            <a:pPr algn="ctr" defTabSz="283463">
              <a:lnSpc>
                <a:spcPct val="80000"/>
              </a:lnSpc>
              <a:defRPr sz="2232" b="1">
                <a:solidFill>
                  <a:srgbClr val="FFFFFF"/>
                </a:solidFill>
              </a:defRPr>
            </a:pPr>
            <a:r>
              <a:rPr lang="es-ES" sz="3500" dirty="0" smtClean="0">
                <a:solidFill>
                  <a:schemeClr val="bg1"/>
                </a:solidFill>
              </a:rPr>
              <a:t>Estrategia para la Resiliencia de la </a:t>
            </a:r>
            <a:r>
              <a:rPr lang="es-ES" sz="3500" dirty="0">
                <a:solidFill>
                  <a:schemeClr val="bg1"/>
                </a:solidFill>
              </a:rPr>
              <a:t>C</a:t>
            </a:r>
            <a:r>
              <a:rPr lang="es-ES" sz="3500" dirty="0" smtClean="0">
                <a:solidFill>
                  <a:schemeClr val="bg1"/>
                </a:solidFill>
              </a:rPr>
              <a:t>omunidades Urbanas</a:t>
            </a:r>
          </a:p>
          <a:p>
            <a:pPr algn="ctr" defTabSz="283463">
              <a:lnSpc>
                <a:spcPct val="80000"/>
              </a:lnSpc>
              <a:defRPr sz="1674"/>
            </a:pPr>
            <a:r>
              <a:rPr dirty="0" smtClean="0">
                <a:solidFill>
                  <a:schemeClr val="bg1"/>
                </a:solidFill>
              </a:rPr>
              <a:t> 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14" name="Picture 4" descr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2" y="6137964"/>
            <a:ext cx="846149" cy="546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815" y="6137964"/>
            <a:ext cx="705013" cy="60396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" y="3993249"/>
            <a:ext cx="4611004" cy="16534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450" y="440754"/>
            <a:ext cx="2743200" cy="48767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165" y="361773"/>
            <a:ext cx="5807474" cy="3266704"/>
          </a:xfrm>
          <a:prstGeom prst="rect">
            <a:avLst/>
          </a:prstGeom>
        </p:spPr>
      </p:pic>
      <p:pic>
        <p:nvPicPr>
          <p:cNvPr id="6" name="Picture 4" descr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253655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37" y="6159062"/>
            <a:ext cx="693191" cy="59383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36755" y="5826833"/>
            <a:ext cx="875015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(Imágenes de la tesina “Huerto Tlatelolco,</a:t>
            </a:r>
            <a:r>
              <a:rPr kumimoji="0" lang="es-ES_tradnl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espacio de regeneración social y ambiental”- </a:t>
            </a:r>
            <a:r>
              <a:rPr kumimoji="0" lang="es-ES_tradnl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Mtra</a:t>
            </a:r>
            <a:r>
              <a:rPr kumimoji="0" lang="es-ES_tradnl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s-ES_tradnl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Arq</a:t>
            </a:r>
            <a:r>
              <a:rPr kumimoji="0" lang="es-ES_tradnl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Karina </a:t>
            </a:r>
            <a:r>
              <a:rPr kumimoji="0" lang="es-ES_tradnl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Schwartzman</a:t>
            </a:r>
            <a:r>
              <a:rPr kumimoji="0" lang="es-ES_tradnl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</a:t>
            </a:r>
            <a:endParaRPr kumimoji="0" lang="es-ES_tradn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57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adroTexto 3"/>
          <p:cNvSpPr/>
          <p:nvPr/>
        </p:nvSpPr>
        <p:spPr>
          <a:xfrm>
            <a:off x="558800" y="1629226"/>
            <a:ext cx="3285067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r>
              <a:rPr lang="es-ES" sz="2800" dirty="0" smtClean="0"/>
              <a:t>ALIMENTACIÓN SALUDABLE</a:t>
            </a:r>
            <a:endParaRPr sz="2800" dirty="0"/>
          </a:p>
          <a:p>
            <a:pPr algn="ctr">
              <a:defRPr sz="1600" b="1"/>
            </a:pPr>
            <a:endParaRPr lang="es-ES" dirty="0" smtClean="0"/>
          </a:p>
          <a:p>
            <a:pPr algn="ctr">
              <a:defRPr sz="1600" b="1"/>
            </a:pPr>
            <a:r>
              <a:rPr sz="1600" dirty="0" smtClean="0"/>
              <a:t>Áreas </a:t>
            </a:r>
            <a:r>
              <a:rPr sz="1600" dirty="0"/>
              <a:t>de Interés:</a:t>
            </a:r>
          </a:p>
          <a:p>
            <a:pPr algn="ctr"/>
            <a:r>
              <a:rPr sz="1600" dirty="0"/>
              <a:t>-Acceso a productos frescos</a:t>
            </a:r>
          </a:p>
          <a:p>
            <a:pPr algn="ctr"/>
            <a:r>
              <a:rPr sz="1600" dirty="0"/>
              <a:t>- Hábitos alimentarios</a:t>
            </a:r>
          </a:p>
          <a:p>
            <a:pPr algn="ctr"/>
            <a:r>
              <a:rPr sz="1600" dirty="0"/>
              <a:t>-Problemas de </a:t>
            </a:r>
            <a:r>
              <a:rPr sz="1600" dirty="0" smtClean="0"/>
              <a:t>salud</a:t>
            </a:r>
            <a:endParaRPr lang="es-ES" sz="1600" dirty="0" smtClean="0"/>
          </a:p>
          <a:p>
            <a:pPr algn="ctr"/>
            <a:r>
              <a:rPr lang="es-ES" sz="1600" dirty="0" smtClean="0"/>
              <a:t>-Suelo fértil </a:t>
            </a:r>
            <a:endParaRPr sz="1600" dirty="0"/>
          </a:p>
          <a:p>
            <a:pPr algn="ctr"/>
            <a:endParaRPr sz="1600" dirty="0"/>
          </a:p>
          <a:p>
            <a:pPr algn="ctr">
              <a:defRPr b="1"/>
            </a:pPr>
            <a:r>
              <a:rPr sz="1600" dirty="0"/>
              <a:t>Estrategias:</a:t>
            </a:r>
          </a:p>
          <a:p>
            <a:pPr algn="ctr"/>
            <a:r>
              <a:rPr sz="1600" dirty="0"/>
              <a:t>-Producir alimentos </a:t>
            </a:r>
            <a:r>
              <a:rPr sz="1600" dirty="0" smtClean="0"/>
              <a:t>orgánicos</a:t>
            </a:r>
            <a:endParaRPr lang="es-ES" sz="1600" dirty="0" smtClean="0"/>
          </a:p>
          <a:p>
            <a:pPr algn="ctr"/>
            <a:r>
              <a:rPr lang="es-ES" sz="1600" dirty="0" smtClean="0"/>
              <a:t>-Acceso a hortaliza y frutos  frescos</a:t>
            </a:r>
            <a:endParaRPr sz="1600" dirty="0"/>
          </a:p>
          <a:p>
            <a:pPr algn="ctr"/>
            <a:r>
              <a:rPr sz="1600" dirty="0"/>
              <a:t>-Economia local</a:t>
            </a:r>
          </a:p>
          <a:p>
            <a:pPr algn="ctr"/>
            <a:r>
              <a:rPr sz="1600" dirty="0"/>
              <a:t>-Educación </a:t>
            </a:r>
            <a:r>
              <a:rPr lang="es-ES" sz="1600" dirty="0" smtClean="0"/>
              <a:t>alimentaria </a:t>
            </a:r>
            <a:endParaRPr sz="1600" dirty="0"/>
          </a:p>
          <a:p>
            <a:pPr algn="ctr"/>
            <a:r>
              <a:rPr sz="1600" dirty="0"/>
              <a:t>- Consumo </a:t>
            </a:r>
            <a:r>
              <a:rPr sz="1600" dirty="0" smtClean="0"/>
              <a:t>responsable</a:t>
            </a:r>
            <a:endParaRPr lang="es-ES" sz="1600" dirty="0" smtClean="0"/>
          </a:p>
          <a:p>
            <a:pPr algn="ctr"/>
            <a:r>
              <a:rPr lang="es-ES" sz="1600" dirty="0" smtClean="0"/>
              <a:t>- Red de productores locales </a:t>
            </a:r>
            <a:endParaRPr sz="1600" dirty="0"/>
          </a:p>
        </p:txBody>
      </p:sp>
      <p:sp>
        <p:nvSpPr>
          <p:cNvPr id="218" name="Rectángulo 9"/>
          <p:cNvSpPr/>
          <p:nvPr/>
        </p:nvSpPr>
        <p:spPr>
          <a:xfrm>
            <a:off x="1709371" y="496561"/>
            <a:ext cx="983924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chemeClr val="accent3"/>
                </a:solidFill>
              </a:defRPr>
            </a:lvl1pPr>
          </a:lstStyle>
          <a:p>
            <a:r>
              <a:t>1</a:t>
            </a:r>
          </a:p>
        </p:txBody>
      </p:sp>
      <p:pic>
        <p:nvPicPr>
          <p:cNvPr id="219" name="Imagen 10" descr="Imagen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356" y="25400"/>
            <a:ext cx="3407147" cy="340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n 11" descr="Imagen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356" y="3876747"/>
            <a:ext cx="3407145" cy="2555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4" descr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253655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37" y="6159062"/>
            <a:ext cx="693191" cy="59383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n 12" descr="Imagen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356" y="3629774"/>
            <a:ext cx="3407147" cy="2774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n 14" descr="Imagen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22356" y="25400"/>
            <a:ext cx="3407147" cy="340714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CuadroTexto 3"/>
          <p:cNvSpPr/>
          <p:nvPr/>
        </p:nvSpPr>
        <p:spPr>
          <a:xfrm>
            <a:off x="558800" y="1629226"/>
            <a:ext cx="3285067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endParaRPr dirty="0"/>
          </a:p>
          <a:p>
            <a:pPr algn="ctr">
              <a:defRPr sz="3000" b="1"/>
            </a:pPr>
            <a:r>
              <a:rPr dirty="0"/>
              <a:t>COHESIÓN </a:t>
            </a:r>
          </a:p>
          <a:p>
            <a:pPr algn="ctr">
              <a:defRPr sz="3000" b="1"/>
            </a:pPr>
            <a:r>
              <a:rPr dirty="0"/>
              <a:t>SOCIAL</a:t>
            </a:r>
          </a:p>
          <a:p>
            <a:pPr algn="ctr">
              <a:defRPr sz="1600" b="1"/>
            </a:pPr>
            <a:endParaRPr dirty="0"/>
          </a:p>
          <a:p>
            <a:pPr algn="ctr">
              <a:defRPr sz="1600" b="1"/>
            </a:pPr>
            <a:r>
              <a:rPr dirty="0"/>
              <a:t>Áreas de interés:</a:t>
            </a:r>
          </a:p>
          <a:p>
            <a:pPr algn="ctr">
              <a:defRPr sz="1600"/>
            </a:pPr>
            <a:r>
              <a:rPr dirty="0"/>
              <a:t>-Inseguridad</a:t>
            </a:r>
          </a:p>
          <a:p>
            <a:pPr algn="ctr">
              <a:defRPr sz="1600"/>
            </a:pPr>
            <a:r>
              <a:rPr dirty="0"/>
              <a:t>-Desempleo</a:t>
            </a:r>
          </a:p>
          <a:p>
            <a:pPr algn="ctr">
              <a:defRPr sz="1600"/>
            </a:pPr>
            <a:r>
              <a:rPr dirty="0"/>
              <a:t>-Desintegración de la comunidad</a:t>
            </a:r>
          </a:p>
          <a:p>
            <a:pPr algn="ctr">
              <a:defRPr sz="1600" b="1"/>
            </a:pPr>
            <a:endParaRPr dirty="0"/>
          </a:p>
          <a:p>
            <a:pPr algn="ctr">
              <a:defRPr sz="1600" b="1"/>
            </a:pPr>
            <a:r>
              <a:rPr dirty="0"/>
              <a:t>Estrategias:</a:t>
            </a:r>
          </a:p>
          <a:p>
            <a:pPr algn="ctr">
              <a:defRPr sz="1600"/>
            </a:pPr>
            <a:r>
              <a:rPr dirty="0"/>
              <a:t>-Integración Comunitaria Intergeneracional</a:t>
            </a:r>
          </a:p>
          <a:p>
            <a:pPr algn="ctr">
              <a:defRPr sz="1600"/>
            </a:pPr>
            <a:r>
              <a:rPr dirty="0"/>
              <a:t>-Desarrollando </a:t>
            </a:r>
            <a:r>
              <a:rPr dirty="0" smtClean="0"/>
              <a:t>habilidades</a:t>
            </a:r>
            <a:endParaRPr dirty="0"/>
          </a:p>
          <a:p>
            <a:pPr algn="ctr">
              <a:defRPr sz="1600"/>
            </a:pPr>
            <a:r>
              <a:rPr dirty="0" smtClean="0"/>
              <a:t>-</a:t>
            </a:r>
            <a:r>
              <a:rPr lang="es-ES_tradnl" dirty="0"/>
              <a:t> </a:t>
            </a:r>
            <a:r>
              <a:rPr lang="es-ES_tradnl" dirty="0" smtClean="0"/>
              <a:t>Cultura de </a:t>
            </a:r>
            <a:r>
              <a:rPr lang="es-ES_tradnl" dirty="0"/>
              <a:t>v</a:t>
            </a:r>
            <a:r>
              <a:rPr dirty="0" smtClean="0"/>
              <a:t>oluntariado </a:t>
            </a:r>
            <a:r>
              <a:rPr dirty="0"/>
              <a:t>y </a:t>
            </a:r>
            <a:r>
              <a:rPr dirty="0" smtClean="0"/>
              <a:t>de </a:t>
            </a:r>
            <a:r>
              <a:rPr dirty="0"/>
              <a:t>servicio social.</a:t>
            </a:r>
          </a:p>
        </p:txBody>
      </p:sp>
      <p:sp>
        <p:nvSpPr>
          <p:cNvPr id="227" name="Rectángulo 9"/>
          <p:cNvSpPr/>
          <p:nvPr/>
        </p:nvSpPr>
        <p:spPr>
          <a:xfrm>
            <a:off x="1709371" y="496561"/>
            <a:ext cx="983924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chemeClr val="accent3"/>
                </a:solidFill>
              </a:defRPr>
            </a:lvl1pPr>
          </a:lstStyle>
          <a:p>
            <a:r>
              <a:t>2</a:t>
            </a:r>
          </a:p>
        </p:txBody>
      </p:sp>
      <p:pic>
        <p:nvPicPr>
          <p:cNvPr id="6" name="Picture 4" descr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253655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37" y="6159062"/>
            <a:ext cx="693191" cy="59383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n 9" descr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09988" y="12700"/>
            <a:ext cx="3483131" cy="3483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n 11" descr="Imagen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987" y="3771900"/>
            <a:ext cx="3483132" cy="267585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CuadroTexto 3"/>
          <p:cNvSpPr/>
          <p:nvPr/>
        </p:nvSpPr>
        <p:spPr>
          <a:xfrm>
            <a:off x="558800" y="1629226"/>
            <a:ext cx="3285067" cy="4278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endParaRPr dirty="0"/>
          </a:p>
          <a:p>
            <a:pPr algn="ctr">
              <a:defRPr sz="3000" b="1"/>
            </a:pPr>
            <a:r>
              <a:rPr lang="es-ES" dirty="0" smtClean="0"/>
              <a:t>CAMPO A LA CIUDAD</a:t>
            </a:r>
            <a:endParaRPr dirty="0"/>
          </a:p>
          <a:p>
            <a:pPr algn="ctr"/>
            <a:endParaRPr dirty="0"/>
          </a:p>
          <a:p>
            <a:pPr algn="ctr">
              <a:defRPr sz="1600" b="1"/>
            </a:pPr>
            <a:r>
              <a:rPr dirty="0"/>
              <a:t>Áreas de interés:</a:t>
            </a:r>
          </a:p>
          <a:p>
            <a:pPr algn="ctr">
              <a:defRPr sz="1600"/>
            </a:pPr>
            <a:r>
              <a:rPr dirty="0"/>
              <a:t>- Falta de espacio público </a:t>
            </a:r>
            <a:r>
              <a:rPr dirty="0" smtClean="0"/>
              <a:t>de</a:t>
            </a:r>
            <a:r>
              <a:rPr lang="es-ES" dirty="0" smtClean="0"/>
              <a:t> calidad </a:t>
            </a:r>
            <a:endParaRPr dirty="0"/>
          </a:p>
          <a:p>
            <a:pPr algn="ctr">
              <a:defRPr sz="1600"/>
            </a:pPr>
            <a:r>
              <a:rPr dirty="0"/>
              <a:t>-Desconexión de la naturaleza </a:t>
            </a:r>
            <a:endParaRPr lang="es-ES" dirty="0" smtClean="0"/>
          </a:p>
          <a:p>
            <a:pPr algn="ctr">
              <a:defRPr sz="1600"/>
            </a:pPr>
            <a:r>
              <a:rPr lang="es-ES" dirty="0" smtClean="0"/>
              <a:t>-Valor al trabajo del campesino </a:t>
            </a:r>
          </a:p>
          <a:p>
            <a:pPr algn="ctr">
              <a:defRPr sz="1600"/>
            </a:pPr>
            <a:endParaRPr dirty="0"/>
          </a:p>
          <a:p>
            <a:pPr algn="ctr">
              <a:defRPr sz="1600" b="1"/>
            </a:pPr>
            <a:r>
              <a:rPr dirty="0"/>
              <a:t>Estrategias:</a:t>
            </a:r>
          </a:p>
          <a:p>
            <a:pPr algn="ctr">
              <a:defRPr sz="1600"/>
            </a:pPr>
            <a:r>
              <a:rPr dirty="0"/>
              <a:t>-Transformación y regeneración de espacios públicos y áreas verdes.</a:t>
            </a:r>
          </a:p>
          <a:p>
            <a:pPr algn="ctr">
              <a:defRPr sz="1600"/>
            </a:pPr>
            <a:r>
              <a:rPr dirty="0"/>
              <a:t>-Apropiación de espacios por la </a:t>
            </a:r>
            <a:r>
              <a:rPr dirty="0" smtClean="0"/>
              <a:t>comunidad</a:t>
            </a:r>
            <a:endParaRPr dirty="0"/>
          </a:p>
          <a:p>
            <a:pPr algn="ctr">
              <a:defRPr sz="1600"/>
            </a:pPr>
            <a:r>
              <a:rPr dirty="0"/>
              <a:t>- Resiliencia ambiental</a:t>
            </a:r>
          </a:p>
        </p:txBody>
      </p:sp>
      <p:sp>
        <p:nvSpPr>
          <p:cNvPr id="232" name="Rectángulo 9"/>
          <p:cNvSpPr/>
          <p:nvPr/>
        </p:nvSpPr>
        <p:spPr>
          <a:xfrm>
            <a:off x="1709371" y="496561"/>
            <a:ext cx="983924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solidFill>
                  <a:schemeClr val="accent3"/>
                </a:solidFill>
              </a:defRPr>
            </a:lvl1pPr>
          </a:lstStyle>
          <a:p>
            <a:r>
              <a:t>3</a:t>
            </a:r>
          </a:p>
        </p:txBody>
      </p:sp>
      <p:pic>
        <p:nvPicPr>
          <p:cNvPr id="6" name="Picture 4" descr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253655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37" y="6159062"/>
            <a:ext cx="693191" cy="59383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00"/>
            <a:ext cx="9144000" cy="50279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458308" y="293077"/>
            <a:ext cx="180594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Mapa </a:t>
            </a:r>
            <a:r>
              <a:rPr kumimoji="0" lang="es-ES_tradnl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HuertosMX</a:t>
            </a:r>
            <a:r>
              <a:rPr kumimoji="0" lang="es-ES_tradnl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_tradnl" dirty="0" smtClean="0"/>
              <a:t>      2016-2018</a:t>
            </a:r>
            <a:endParaRPr kumimoji="0" lang="es-ES_tradn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4" descr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253655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37" y="6159062"/>
            <a:ext cx="693191" cy="5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1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787" y="1645920"/>
            <a:ext cx="6197609" cy="3494763"/>
          </a:xfrm>
          <a:prstGeom prst="rect">
            <a:avLst/>
          </a:prstGeom>
        </p:spPr>
      </p:pic>
      <p:pic>
        <p:nvPicPr>
          <p:cNvPr id="3" name="Picture 4" descr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253655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37" y="6159062"/>
            <a:ext cx="693191" cy="5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91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7720"/>
            <a:ext cx="9144000" cy="524256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28542" y="3234034"/>
            <a:ext cx="440574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/>
            <a:r>
              <a:rPr lang="es-ES_tradnl" dirty="0" smtClean="0"/>
              <a:t>821 millones de personas subalimentadas en el mundo </a:t>
            </a:r>
          </a:p>
          <a:p>
            <a:pPr lvl="0"/>
            <a:r>
              <a:rPr lang="es-ES_tradnl" dirty="0" smtClean="0"/>
              <a:t>1/3 de los alimentos que se producen en el mundo  se desperdician </a:t>
            </a:r>
          </a:p>
          <a:p>
            <a:pPr lvl="0"/>
            <a:r>
              <a:rPr lang="es-ES_tradnl" sz="1200" dirty="0" smtClean="0"/>
              <a:t>Fuente: FAO 2017</a:t>
            </a:r>
            <a:endParaRPr lang="es-ES_tradnl" sz="1200" dirty="0"/>
          </a:p>
        </p:txBody>
      </p:sp>
      <p:pic>
        <p:nvPicPr>
          <p:cNvPr id="4" name="Picture 4" descr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253655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37" y="6159062"/>
            <a:ext cx="693191" cy="5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8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3672"/>
            <a:ext cx="9144000" cy="5250656"/>
          </a:xfrm>
          <a:prstGeom prst="rect">
            <a:avLst/>
          </a:prstGeom>
        </p:spPr>
      </p:pic>
      <p:pic>
        <p:nvPicPr>
          <p:cNvPr id="3" name="Picture 4" descr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253655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37" y="6159062"/>
            <a:ext cx="693191" cy="5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76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ítulo 1"/>
          <p:cNvSpPr>
            <a:spLocks noGrp="1"/>
          </p:cNvSpPr>
          <p:nvPr>
            <p:ph type="ctrTitle"/>
          </p:nvPr>
        </p:nvSpPr>
        <p:spPr>
          <a:xfrm>
            <a:off x="685800" y="2535238"/>
            <a:ext cx="7772400" cy="14700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65175">
              <a:defRPr sz="1856">
                <a:solidFill>
                  <a:srgbClr val="144D1D"/>
                </a:solidFill>
              </a:defRPr>
            </a:pPr>
            <a:r>
              <a:t>“</a:t>
            </a:r>
            <a:r>
              <a:rPr>
                <a:solidFill>
                  <a:srgbClr val="000000"/>
                </a:solidFill>
              </a:rPr>
              <a:t>Of all the underlying forces working toward emancipation of the city dweller, the most important is the gradual reawakening of the primitive instincts of the AGRARIAN”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/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                      Frank Lloyd Wright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329381" y="1924221"/>
            <a:ext cx="147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 </a:t>
            </a:r>
            <a:r>
              <a:rPr lang="is-IS" dirty="0"/>
              <a:t>  </a:t>
            </a:r>
            <a:endParaRPr lang="es-ES_tradnl" dirty="0"/>
          </a:p>
        </p:txBody>
      </p:sp>
      <p:pic>
        <p:nvPicPr>
          <p:cNvPr id="1026" name="Picture 2" descr="https://lh5.googleusercontent.com/TMwTJBWuM-ZE5Uumq6hspyXbybBQycMWRJOtU8MegBSSbdj6tevVpUX3RjNgwYvD2f0O29y7oXUQhwd--9f5u62a4DQ_ce2CCh62F1AcDMHtFA8CR0179jke7CrfB-J-KFIgaGGM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2980" y="48123"/>
            <a:ext cx="10166685" cy="67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94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s-MX"/>
          </a:p>
        </p:txBody>
      </p:sp>
      <p:pic>
        <p:nvPicPr>
          <p:cNvPr id="36867" name="Imagen 2" descr="Brooklyn-Gran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9144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771896" y="166255"/>
            <a:ext cx="8018813" cy="2164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265175" hangingPunct="1">
              <a:defRPr sz="1856">
                <a:solidFill>
                  <a:srgbClr val="144D1D"/>
                </a:solidFill>
              </a:defRPr>
            </a:pPr>
            <a:r>
              <a:rPr lang="es-ES" sz="1856" dirty="0" smtClean="0">
                <a:solidFill>
                  <a:srgbClr val="144D1D"/>
                </a:solidFill>
              </a:rPr>
              <a:t>“</a:t>
            </a:r>
            <a:r>
              <a:rPr lang="es-ES" sz="1856" dirty="0" smtClean="0">
                <a:solidFill>
                  <a:schemeClr val="tx1"/>
                </a:solidFill>
              </a:rPr>
              <a:t>De todas las fuerzas que se mueven hacia la emancipación del habitante urbano la mas importante es el gradual despertar del instinto primitivo del AGRARIO</a:t>
            </a:r>
            <a:r>
              <a:rPr lang="es-ES" sz="1856" dirty="0" smtClean="0">
                <a:solidFill>
                  <a:srgbClr val="144D1D"/>
                </a:solidFill>
              </a:rPr>
              <a:t>”  </a:t>
            </a:r>
            <a:r>
              <a:rPr lang="es-ES" sz="1856" dirty="0" smtClean="0"/>
              <a:t/>
            </a:r>
            <a:br>
              <a:rPr lang="es-ES" sz="1856" dirty="0" smtClean="0"/>
            </a:br>
            <a:r>
              <a:rPr lang="es-ES" sz="1856" dirty="0" smtClean="0"/>
              <a:t/>
            </a:r>
            <a:br>
              <a:rPr lang="es-ES" sz="1856" dirty="0" smtClean="0"/>
            </a:br>
            <a:r>
              <a:rPr lang="es-ES" sz="1856" dirty="0" smtClean="0"/>
              <a:t>                      Frank Lloyd Wright</a:t>
            </a:r>
            <a:endParaRPr lang="es-ES" sz="1856" dirty="0"/>
          </a:p>
        </p:txBody>
      </p:sp>
      <p:pic>
        <p:nvPicPr>
          <p:cNvPr id="5" name="Picture 4" descr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336780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517" y="6339577"/>
            <a:ext cx="605163" cy="51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body" idx="2"/>
          </p:nvPr>
        </p:nvSpPr>
        <p:spPr>
          <a:xfrm>
            <a:off x="892688" y="1517063"/>
            <a:ext cx="7736625" cy="406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2250" dirty="0"/>
              <a:t>PRODUCCIÓN </a:t>
            </a:r>
            <a:r>
              <a:rPr lang="en-US" sz="2250" dirty="0" smtClean="0"/>
              <a:t>GLOBAL DE </a:t>
            </a:r>
            <a:r>
              <a:rPr lang="en-US" sz="2250" dirty="0"/>
              <a:t>ALIMENTOS </a:t>
            </a:r>
            <a:r>
              <a:rPr lang="en-US" sz="2250" dirty="0" smtClean="0"/>
              <a:t>:</a:t>
            </a:r>
            <a:endParaRPr sz="2250" dirty="0"/>
          </a:p>
          <a:p>
            <a:pPr marL="0" indent="0" algn="ctr"/>
            <a:r>
              <a:rPr lang="en-US" sz="2250" dirty="0">
                <a:solidFill>
                  <a:srgbClr val="7F6000"/>
                </a:solidFill>
              </a:rPr>
              <a:t>800 </a:t>
            </a:r>
            <a:r>
              <a:rPr lang="en-US" sz="2250" dirty="0" err="1">
                <a:solidFill>
                  <a:srgbClr val="7F6000"/>
                </a:solidFill>
              </a:rPr>
              <a:t>millones</a:t>
            </a:r>
            <a:r>
              <a:rPr lang="en-US" sz="2250" dirty="0">
                <a:solidFill>
                  <a:srgbClr val="7F6000"/>
                </a:solidFill>
              </a:rPr>
              <a:t> de personas </a:t>
            </a:r>
            <a:r>
              <a:rPr lang="en-US" sz="2250" dirty="0" err="1">
                <a:solidFill>
                  <a:srgbClr val="7F6000"/>
                </a:solidFill>
              </a:rPr>
              <a:t>siembran</a:t>
            </a:r>
            <a:r>
              <a:rPr lang="en-US" sz="2250" dirty="0">
                <a:solidFill>
                  <a:srgbClr val="7F6000"/>
                </a:solidFill>
              </a:rPr>
              <a:t> </a:t>
            </a:r>
            <a:r>
              <a:rPr lang="en-US" sz="2250" dirty="0" err="1">
                <a:solidFill>
                  <a:srgbClr val="7F6000"/>
                </a:solidFill>
              </a:rPr>
              <a:t>en</a:t>
            </a:r>
            <a:r>
              <a:rPr lang="en-US" sz="2250" dirty="0">
                <a:solidFill>
                  <a:srgbClr val="7F6000"/>
                </a:solidFill>
              </a:rPr>
              <a:t> las </a:t>
            </a:r>
            <a:r>
              <a:rPr lang="en-US" sz="2250" dirty="0" err="1">
                <a:solidFill>
                  <a:srgbClr val="7F6000"/>
                </a:solidFill>
              </a:rPr>
              <a:t>ciudades</a:t>
            </a:r>
            <a:r>
              <a:rPr lang="en-US" sz="2250" dirty="0">
                <a:solidFill>
                  <a:srgbClr val="7F6000"/>
                </a:solidFill>
              </a:rPr>
              <a:t> </a:t>
            </a:r>
            <a:endParaRPr sz="2250" dirty="0">
              <a:solidFill>
                <a:srgbClr val="7F6000"/>
              </a:solidFill>
            </a:endParaRPr>
          </a:p>
          <a:p>
            <a:pPr marL="0" indent="0" algn="ctr">
              <a:spcBef>
                <a:spcPts val="0"/>
              </a:spcBef>
            </a:pPr>
            <a:r>
              <a:rPr lang="en-US" sz="2250" dirty="0">
                <a:solidFill>
                  <a:schemeClr val="accent6"/>
                </a:solidFill>
              </a:rPr>
              <a:t>20% </a:t>
            </a:r>
            <a:r>
              <a:rPr lang="en-US" sz="2250" dirty="0" err="1">
                <a:solidFill>
                  <a:schemeClr val="accent6"/>
                </a:solidFill>
              </a:rPr>
              <a:t>alimentos</a:t>
            </a:r>
            <a:r>
              <a:rPr lang="en-US" sz="2250" dirty="0">
                <a:solidFill>
                  <a:schemeClr val="accent6"/>
                </a:solidFill>
              </a:rPr>
              <a:t> </a:t>
            </a:r>
            <a:r>
              <a:rPr lang="en-US" sz="2250" dirty="0" err="1">
                <a:solidFill>
                  <a:schemeClr val="accent6"/>
                </a:solidFill>
              </a:rPr>
              <a:t>mundiales</a:t>
            </a:r>
            <a:r>
              <a:rPr lang="en-US" sz="2250" dirty="0">
                <a:solidFill>
                  <a:schemeClr val="accent6"/>
                </a:solidFill>
              </a:rPr>
              <a:t> </a:t>
            </a:r>
            <a:r>
              <a:rPr lang="en-US" sz="2250" dirty="0" err="1">
                <a:solidFill>
                  <a:schemeClr val="accent6"/>
                </a:solidFill>
              </a:rPr>
              <a:t>es</a:t>
            </a:r>
            <a:r>
              <a:rPr lang="en-US" sz="2250" dirty="0">
                <a:solidFill>
                  <a:schemeClr val="accent6"/>
                </a:solidFill>
              </a:rPr>
              <a:t> </a:t>
            </a:r>
            <a:r>
              <a:rPr lang="en-US" sz="2250" dirty="0" err="1">
                <a:solidFill>
                  <a:schemeClr val="accent6"/>
                </a:solidFill>
              </a:rPr>
              <a:t>cultivado</a:t>
            </a:r>
            <a:r>
              <a:rPr lang="en-US" sz="2250" dirty="0">
                <a:solidFill>
                  <a:schemeClr val="accent6"/>
                </a:solidFill>
              </a:rPr>
              <a:t> </a:t>
            </a:r>
            <a:r>
              <a:rPr lang="en-US" sz="2250" dirty="0" err="1">
                <a:solidFill>
                  <a:schemeClr val="accent6"/>
                </a:solidFill>
              </a:rPr>
              <a:t>en</a:t>
            </a:r>
            <a:r>
              <a:rPr lang="en-US" sz="2250" dirty="0">
                <a:solidFill>
                  <a:schemeClr val="accent6"/>
                </a:solidFill>
              </a:rPr>
              <a:t> zonas </a:t>
            </a:r>
            <a:r>
              <a:rPr lang="en-US" sz="2250" dirty="0" err="1">
                <a:solidFill>
                  <a:schemeClr val="accent6"/>
                </a:solidFill>
              </a:rPr>
              <a:t>urbanas</a:t>
            </a:r>
            <a:endParaRPr sz="2250" dirty="0"/>
          </a:p>
          <a:p>
            <a:pPr marL="0" indent="0"/>
            <a:endParaRPr sz="1800" dirty="0"/>
          </a:p>
          <a:p>
            <a:pPr marL="0" indent="0" algn="ctr"/>
            <a:r>
              <a:rPr lang="en-US" sz="2250" b="1" dirty="0" err="1"/>
              <a:t>Urbanismo</a:t>
            </a:r>
            <a:r>
              <a:rPr lang="en-US" sz="2250" b="1" dirty="0"/>
              <a:t> </a:t>
            </a:r>
            <a:r>
              <a:rPr lang="en-US" sz="2250" b="1" dirty="0" err="1"/>
              <a:t>Agrario</a:t>
            </a:r>
            <a:r>
              <a:rPr lang="en-US" sz="2250" b="1" dirty="0"/>
              <a:t>: </a:t>
            </a:r>
            <a:endParaRPr sz="2250" b="1" dirty="0"/>
          </a:p>
          <a:p>
            <a:pPr marL="0" indent="0" algn="ctr"/>
            <a:r>
              <a:rPr lang="en-US" sz="2250" dirty="0" err="1"/>
              <a:t>Estrategia</a:t>
            </a:r>
            <a:r>
              <a:rPr lang="en-US" sz="2250" dirty="0"/>
              <a:t> </a:t>
            </a:r>
            <a:r>
              <a:rPr lang="en-US" sz="2250" dirty="0" err="1"/>
              <a:t>regenerativa</a:t>
            </a:r>
            <a:r>
              <a:rPr lang="en-US" sz="2250" dirty="0"/>
              <a:t>, de </a:t>
            </a:r>
            <a:r>
              <a:rPr lang="en-US" sz="2250" dirty="0" err="1"/>
              <a:t>salud</a:t>
            </a:r>
            <a:r>
              <a:rPr lang="en-US" sz="2250" dirty="0"/>
              <a:t> y </a:t>
            </a:r>
            <a:endParaRPr sz="2250" dirty="0"/>
          </a:p>
          <a:p>
            <a:pPr marL="0" indent="0" algn="ctr"/>
            <a:r>
              <a:rPr lang="en-US" sz="2250" dirty="0" err="1"/>
              <a:t>transformación</a:t>
            </a:r>
            <a:r>
              <a:rPr lang="en-US" sz="2250" dirty="0"/>
              <a:t> de </a:t>
            </a:r>
            <a:r>
              <a:rPr lang="en-US" sz="2250" dirty="0" err="1"/>
              <a:t>comunidades</a:t>
            </a:r>
            <a:r>
              <a:rPr lang="en-US" sz="2250" dirty="0"/>
              <a:t> </a:t>
            </a:r>
            <a:r>
              <a:rPr lang="en-US" sz="2250" dirty="0" err="1"/>
              <a:t>urbanas</a:t>
            </a:r>
            <a:r>
              <a:rPr lang="en-US" sz="2250" dirty="0"/>
              <a:t>,</a:t>
            </a:r>
            <a:endParaRPr dirty="0"/>
          </a:p>
          <a:p>
            <a:pPr marL="0" indent="0" algn="ctr"/>
            <a:r>
              <a:rPr lang="en-US" sz="2250" dirty="0" err="1"/>
              <a:t>donde</a:t>
            </a:r>
            <a:r>
              <a:rPr lang="en-US" sz="2250" dirty="0"/>
              <a:t> las personas se </a:t>
            </a:r>
            <a:r>
              <a:rPr lang="en-US" sz="2250" dirty="0" err="1"/>
              <a:t>acercan</a:t>
            </a:r>
            <a:r>
              <a:rPr lang="en-US" sz="2250" dirty="0"/>
              <a:t>,  </a:t>
            </a:r>
            <a:r>
              <a:rPr lang="en-US" sz="2250" dirty="0" err="1"/>
              <a:t>involucran</a:t>
            </a:r>
            <a:r>
              <a:rPr lang="en-US" sz="2250" dirty="0"/>
              <a:t> y </a:t>
            </a:r>
            <a:r>
              <a:rPr lang="en-US" sz="2250" dirty="0" err="1"/>
              <a:t>comprometen</a:t>
            </a:r>
            <a:r>
              <a:rPr lang="en-US" sz="2250" dirty="0"/>
              <a:t> con </a:t>
            </a:r>
            <a:r>
              <a:rPr lang="en-US" sz="2250" dirty="0" err="1"/>
              <a:t>los</a:t>
            </a:r>
            <a:r>
              <a:rPr lang="en-US" sz="2250" dirty="0"/>
              <a:t> </a:t>
            </a:r>
            <a:r>
              <a:rPr lang="en-US" sz="2250" dirty="0" err="1"/>
              <a:t>procesos</a:t>
            </a:r>
            <a:r>
              <a:rPr lang="en-US" sz="2250" dirty="0"/>
              <a:t> de </a:t>
            </a:r>
            <a:r>
              <a:rPr lang="en-US" sz="2250" dirty="0" err="1"/>
              <a:t>producción</a:t>
            </a:r>
            <a:r>
              <a:rPr lang="en-US" sz="2250" dirty="0"/>
              <a:t> de </a:t>
            </a:r>
            <a:r>
              <a:rPr lang="en-US" sz="2250" dirty="0" err="1"/>
              <a:t>alimentos</a:t>
            </a:r>
            <a:r>
              <a:rPr lang="en-US" sz="2250" dirty="0"/>
              <a:t> locales</a:t>
            </a:r>
            <a:endParaRPr sz="2250" dirty="0"/>
          </a:p>
        </p:txBody>
      </p:sp>
      <p:pic>
        <p:nvPicPr>
          <p:cNvPr id="3" name="Picture 4" descr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253655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37" y="6159062"/>
            <a:ext cx="693191" cy="5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Rectángulo"/>
          <p:cNvSpPr>
            <a:spLocks noChangeArrowheads="1"/>
          </p:cNvSpPr>
          <p:nvPr/>
        </p:nvSpPr>
        <p:spPr bwMode="auto"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s-MX" sz="1350"/>
          </a:p>
        </p:txBody>
      </p:sp>
      <p:sp>
        <p:nvSpPr>
          <p:cNvPr id="17411" name="3 CuadroTexto"/>
          <p:cNvSpPr txBox="1">
            <a:spLocks noChangeArrowheads="1"/>
          </p:cNvSpPr>
          <p:nvPr/>
        </p:nvSpPr>
        <p:spPr bwMode="auto">
          <a:xfrm>
            <a:off x="3105151" y="1023365"/>
            <a:ext cx="143589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s-MX" sz="900" smtClean="0"/>
              <a:t>Educación alimentaria</a:t>
            </a:r>
          </a:p>
          <a:p>
            <a:pPr algn="ctr"/>
            <a:r>
              <a:rPr lang="es-MX" sz="900" dirty="0" smtClean="0"/>
              <a:t>Conciencia</a:t>
            </a:r>
            <a:endParaRPr lang="es-MX" sz="900" dirty="0"/>
          </a:p>
          <a:p>
            <a:pPr algn="ctr"/>
            <a:r>
              <a:rPr lang="es-MX" sz="900" dirty="0"/>
              <a:t>Empoderamiento</a:t>
            </a:r>
          </a:p>
        </p:txBody>
      </p:sp>
      <p:sp>
        <p:nvSpPr>
          <p:cNvPr id="17412" name="4 CuadroTexto"/>
          <p:cNvSpPr txBox="1">
            <a:spLocks noChangeArrowheads="1"/>
          </p:cNvSpPr>
          <p:nvPr/>
        </p:nvSpPr>
        <p:spPr bwMode="auto">
          <a:xfrm>
            <a:off x="1403748" y="998935"/>
            <a:ext cx="1308371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MX" sz="900"/>
              <a:t>Participación Social</a:t>
            </a:r>
          </a:p>
          <a:p>
            <a:r>
              <a:rPr lang="es-MX" sz="900"/>
              <a:t>Integración comunitaria</a:t>
            </a:r>
          </a:p>
          <a:p>
            <a:r>
              <a:rPr lang="es-MX" sz="900"/>
              <a:t>Disminuye la violencia</a:t>
            </a:r>
          </a:p>
          <a:p>
            <a:endParaRPr lang="es-MX" sz="1050" b="1"/>
          </a:p>
        </p:txBody>
      </p:sp>
      <p:sp>
        <p:nvSpPr>
          <p:cNvPr id="17413" name="12 CuadroTexto"/>
          <p:cNvSpPr txBox="1">
            <a:spLocks noChangeArrowheads="1"/>
          </p:cNvSpPr>
          <p:nvPr/>
        </p:nvSpPr>
        <p:spPr bwMode="auto">
          <a:xfrm>
            <a:off x="1660924" y="5430441"/>
            <a:ext cx="923651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MX" sz="900"/>
              <a:t>Biodiversidad, </a:t>
            </a:r>
          </a:p>
          <a:p>
            <a:r>
              <a:rPr lang="es-MX" sz="900"/>
              <a:t>Cierre de ciclos,</a:t>
            </a:r>
          </a:p>
          <a:p>
            <a:r>
              <a:rPr lang="es-MX" sz="900"/>
              <a:t>Resiliencia</a:t>
            </a:r>
          </a:p>
          <a:p>
            <a:endParaRPr lang="es-MX" sz="1050" b="1"/>
          </a:p>
        </p:txBody>
      </p:sp>
      <p:sp>
        <p:nvSpPr>
          <p:cNvPr id="17414" name="13 CuadroTexto"/>
          <p:cNvSpPr txBox="1">
            <a:spLocks noChangeArrowheads="1"/>
          </p:cNvSpPr>
          <p:nvPr/>
        </p:nvSpPr>
        <p:spPr bwMode="auto">
          <a:xfrm>
            <a:off x="3153966" y="5416154"/>
            <a:ext cx="1107996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MX" sz="900"/>
              <a:t>Acceso a alimentos </a:t>
            </a:r>
          </a:p>
          <a:p>
            <a:r>
              <a:rPr lang="es-MX" sz="900"/>
              <a:t>Sanos</a:t>
            </a:r>
          </a:p>
          <a:p>
            <a:r>
              <a:rPr lang="es-MX" sz="900"/>
              <a:t>Para </a:t>
            </a:r>
            <a:r>
              <a:rPr lang="es-MX" sz="900" b="1"/>
              <a:t>TODOS</a:t>
            </a:r>
          </a:p>
          <a:p>
            <a:r>
              <a:rPr lang="es-MX" sz="1350"/>
              <a:t> </a:t>
            </a:r>
          </a:p>
        </p:txBody>
      </p:sp>
      <p:sp>
        <p:nvSpPr>
          <p:cNvPr id="17415" name="14 CuadroTexto"/>
          <p:cNvSpPr txBox="1">
            <a:spLocks noChangeArrowheads="1"/>
          </p:cNvSpPr>
          <p:nvPr/>
        </p:nvSpPr>
        <p:spPr bwMode="auto">
          <a:xfrm>
            <a:off x="4722056" y="1028701"/>
            <a:ext cx="135485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MX" sz="900" dirty="0"/>
              <a:t>Apropiación de Espacio</a:t>
            </a:r>
          </a:p>
          <a:p>
            <a:pPr algn="ctr"/>
            <a:r>
              <a:rPr lang="es-MX" sz="900" dirty="0" smtClean="0"/>
              <a:t>Areas verdes de calidad .</a:t>
            </a:r>
            <a:endParaRPr lang="es-MX" sz="900" dirty="0"/>
          </a:p>
          <a:p>
            <a:pPr algn="ctr"/>
            <a:r>
              <a:rPr lang="es-MX" sz="900" dirty="0" smtClean="0"/>
              <a:t>Creando microclimas </a:t>
            </a:r>
            <a:endParaRPr lang="es-MX" sz="900" dirty="0"/>
          </a:p>
        </p:txBody>
      </p:sp>
      <p:sp>
        <p:nvSpPr>
          <p:cNvPr id="17416" name="15 CuadroTexto"/>
          <p:cNvSpPr txBox="1">
            <a:spLocks noChangeArrowheads="1"/>
          </p:cNvSpPr>
          <p:nvPr/>
        </p:nvSpPr>
        <p:spPr bwMode="auto">
          <a:xfrm>
            <a:off x="6287130" y="1041224"/>
            <a:ext cx="139653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MX" sz="900" dirty="0"/>
              <a:t>Integración económica</a:t>
            </a:r>
          </a:p>
          <a:p>
            <a:pPr algn="ctr"/>
            <a:r>
              <a:rPr lang="es-MX" sz="900" dirty="0"/>
              <a:t>Combate </a:t>
            </a:r>
            <a:r>
              <a:rPr lang="es-MX" sz="900" dirty="0" smtClean="0"/>
              <a:t>pobreza</a:t>
            </a:r>
          </a:p>
          <a:p>
            <a:pPr algn="ctr"/>
            <a:r>
              <a:rPr lang="es-MX" sz="900" dirty="0" smtClean="0"/>
              <a:t>Economía local y Familiar </a:t>
            </a:r>
            <a:endParaRPr lang="es-MX" sz="900" dirty="0"/>
          </a:p>
        </p:txBody>
      </p:sp>
      <p:sp>
        <p:nvSpPr>
          <p:cNvPr id="17417" name="16 CuadroTexto"/>
          <p:cNvSpPr txBox="1">
            <a:spLocks noChangeArrowheads="1"/>
          </p:cNvSpPr>
          <p:nvPr/>
        </p:nvSpPr>
        <p:spPr bwMode="auto">
          <a:xfrm>
            <a:off x="6216253" y="5416153"/>
            <a:ext cx="1459054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MX" sz="900"/>
              <a:t>Contacto con la naturaleza,</a:t>
            </a:r>
          </a:p>
          <a:p>
            <a:r>
              <a:rPr lang="es-MX" sz="900"/>
              <a:t>Espacios de relajación </a:t>
            </a:r>
          </a:p>
          <a:p>
            <a:r>
              <a:rPr lang="es-MX" sz="900"/>
              <a:t>Y convivencia</a:t>
            </a:r>
          </a:p>
          <a:p>
            <a:endParaRPr lang="es-MX" sz="1050" b="1"/>
          </a:p>
        </p:txBody>
      </p:sp>
      <p:sp>
        <p:nvSpPr>
          <p:cNvPr id="17418" name="17 CuadroTexto"/>
          <p:cNvSpPr txBox="1">
            <a:spLocks noChangeArrowheads="1"/>
          </p:cNvSpPr>
          <p:nvPr/>
        </p:nvSpPr>
        <p:spPr bwMode="auto">
          <a:xfrm>
            <a:off x="4930254" y="5445920"/>
            <a:ext cx="1059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MX" sz="900"/>
              <a:t>Salud física, </a:t>
            </a:r>
          </a:p>
          <a:p>
            <a:pPr algn="ctr"/>
            <a:r>
              <a:rPr lang="es-MX" sz="900"/>
              <a:t>mental y espiritual</a:t>
            </a:r>
          </a:p>
        </p:txBody>
      </p:sp>
      <p:pic>
        <p:nvPicPr>
          <p:cNvPr id="17419" name="2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5" t="8017" r="2"/>
          <a:stretch>
            <a:fillRect/>
          </a:stretch>
        </p:blipFill>
        <p:spPr bwMode="auto">
          <a:xfrm>
            <a:off x="2311005" y="2349105"/>
            <a:ext cx="4535090" cy="195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2 Elipse"/>
          <p:cNvSpPr>
            <a:spLocks noChangeArrowheads="1"/>
          </p:cNvSpPr>
          <p:nvPr/>
        </p:nvSpPr>
        <p:spPr bwMode="auto">
          <a:xfrm>
            <a:off x="1615679" y="4258866"/>
            <a:ext cx="1171575" cy="1157288"/>
          </a:xfrm>
          <a:prstGeom prst="ellipse">
            <a:avLst/>
          </a:prstGeom>
          <a:noFill/>
          <a:ln w="28575">
            <a:solidFill>
              <a:srgbClr val="A4181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s-MX" sz="1050" dirty="0"/>
          </a:p>
          <a:p>
            <a:pPr algn="ctr"/>
            <a:r>
              <a:rPr lang="es-MX" sz="1050" b="1" dirty="0">
                <a:solidFill>
                  <a:srgbClr val="FF0000"/>
                </a:solidFill>
              </a:rPr>
              <a:t>Medio Ambiente</a:t>
            </a:r>
          </a:p>
        </p:txBody>
      </p:sp>
      <p:sp>
        <p:nvSpPr>
          <p:cNvPr id="17421" name="6 Elipse"/>
          <p:cNvSpPr>
            <a:spLocks noChangeArrowheads="1"/>
          </p:cNvSpPr>
          <p:nvPr/>
        </p:nvSpPr>
        <p:spPr bwMode="auto">
          <a:xfrm>
            <a:off x="3237310" y="4258866"/>
            <a:ext cx="1171575" cy="1157288"/>
          </a:xfrm>
          <a:prstGeom prst="ellipse">
            <a:avLst/>
          </a:prstGeom>
          <a:noFill/>
          <a:ln w="28575">
            <a:solidFill>
              <a:srgbClr val="A4181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s-MX" sz="1050"/>
          </a:p>
          <a:p>
            <a:pPr algn="ctr"/>
            <a:r>
              <a:rPr lang="es-MX" sz="1050"/>
              <a:t>Seguridad Alimentaria</a:t>
            </a:r>
          </a:p>
        </p:txBody>
      </p:sp>
      <p:sp>
        <p:nvSpPr>
          <p:cNvPr id="17422" name="7 Elipse"/>
          <p:cNvSpPr>
            <a:spLocks noChangeArrowheads="1"/>
          </p:cNvSpPr>
          <p:nvPr/>
        </p:nvSpPr>
        <p:spPr bwMode="auto">
          <a:xfrm>
            <a:off x="4874419" y="4280297"/>
            <a:ext cx="1171575" cy="1156097"/>
          </a:xfrm>
          <a:prstGeom prst="ellipse">
            <a:avLst/>
          </a:prstGeom>
          <a:noFill/>
          <a:ln w="28575">
            <a:solidFill>
              <a:srgbClr val="A4181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s-MX" sz="1050" dirty="0"/>
          </a:p>
          <a:p>
            <a:pPr algn="ctr"/>
            <a:r>
              <a:rPr lang="es-MX" sz="1200" b="1" dirty="0">
                <a:solidFill>
                  <a:srgbClr val="00B050"/>
                </a:solidFill>
              </a:rPr>
              <a:t>Salud Integral</a:t>
            </a:r>
          </a:p>
        </p:txBody>
      </p:sp>
      <p:sp>
        <p:nvSpPr>
          <p:cNvPr id="17423" name="8 Elipse"/>
          <p:cNvSpPr>
            <a:spLocks noChangeArrowheads="1"/>
          </p:cNvSpPr>
          <p:nvPr/>
        </p:nvSpPr>
        <p:spPr bwMode="auto">
          <a:xfrm>
            <a:off x="6399610" y="4258866"/>
            <a:ext cx="1171575" cy="1157288"/>
          </a:xfrm>
          <a:prstGeom prst="ellipse">
            <a:avLst/>
          </a:prstGeom>
          <a:noFill/>
          <a:ln w="28575">
            <a:solidFill>
              <a:srgbClr val="A4181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s-MX" sz="1050"/>
          </a:p>
          <a:p>
            <a:pPr algn="ctr"/>
            <a:r>
              <a:rPr lang="es-MX" sz="1050"/>
              <a:t>Actividad Recreativa</a:t>
            </a:r>
          </a:p>
        </p:txBody>
      </p:sp>
      <p:sp>
        <p:nvSpPr>
          <p:cNvPr id="17424" name="5 Elipse"/>
          <p:cNvSpPr>
            <a:spLocks noChangeArrowheads="1"/>
          </p:cNvSpPr>
          <p:nvPr/>
        </p:nvSpPr>
        <p:spPr bwMode="auto">
          <a:xfrm>
            <a:off x="1615679" y="1522810"/>
            <a:ext cx="1171575" cy="1156097"/>
          </a:xfrm>
          <a:prstGeom prst="ellipse">
            <a:avLst/>
          </a:prstGeom>
          <a:noFill/>
          <a:ln w="28575">
            <a:solidFill>
              <a:srgbClr val="A4181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s-MX" sz="1050"/>
          </a:p>
          <a:p>
            <a:pPr algn="ctr"/>
            <a:r>
              <a:rPr lang="es-MX" sz="1050"/>
              <a:t>Vínculos sociales</a:t>
            </a:r>
          </a:p>
          <a:p>
            <a:pPr algn="ctr"/>
            <a:endParaRPr lang="es-MX" sz="1050"/>
          </a:p>
        </p:txBody>
      </p:sp>
      <p:sp>
        <p:nvSpPr>
          <p:cNvPr id="17425" name="9 Elipse"/>
          <p:cNvSpPr>
            <a:spLocks noChangeArrowheads="1"/>
          </p:cNvSpPr>
          <p:nvPr/>
        </p:nvSpPr>
        <p:spPr bwMode="auto">
          <a:xfrm>
            <a:off x="6399610" y="1521619"/>
            <a:ext cx="1171575" cy="1157288"/>
          </a:xfrm>
          <a:prstGeom prst="ellipse">
            <a:avLst/>
          </a:prstGeom>
          <a:noFill/>
          <a:ln w="28575">
            <a:solidFill>
              <a:srgbClr val="A4181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s-MX" sz="1050"/>
          </a:p>
          <a:p>
            <a:pPr algn="ctr"/>
            <a:r>
              <a:rPr lang="es-MX" sz="1050"/>
              <a:t>Desarrollo Económico</a:t>
            </a:r>
          </a:p>
        </p:txBody>
      </p:sp>
      <p:sp>
        <p:nvSpPr>
          <p:cNvPr id="17426" name="10 Elipse"/>
          <p:cNvSpPr>
            <a:spLocks noChangeArrowheads="1"/>
          </p:cNvSpPr>
          <p:nvPr/>
        </p:nvSpPr>
        <p:spPr bwMode="auto">
          <a:xfrm>
            <a:off x="4874419" y="1522810"/>
            <a:ext cx="1172766" cy="1156097"/>
          </a:xfrm>
          <a:prstGeom prst="ellipse">
            <a:avLst/>
          </a:prstGeom>
          <a:noFill/>
          <a:ln w="28575">
            <a:solidFill>
              <a:srgbClr val="A4181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s-MX" sz="1050" dirty="0"/>
          </a:p>
          <a:p>
            <a:pPr algn="ctr"/>
            <a:r>
              <a:rPr lang="es-MX" sz="1050" b="1" dirty="0">
                <a:solidFill>
                  <a:srgbClr val="FF0000"/>
                </a:solidFill>
              </a:rPr>
              <a:t>Planeación Urbana</a:t>
            </a:r>
          </a:p>
        </p:txBody>
      </p:sp>
      <p:sp>
        <p:nvSpPr>
          <p:cNvPr id="17427" name="11 Elipse"/>
          <p:cNvSpPr>
            <a:spLocks noChangeArrowheads="1"/>
          </p:cNvSpPr>
          <p:nvPr/>
        </p:nvSpPr>
        <p:spPr bwMode="auto">
          <a:xfrm>
            <a:off x="3237310" y="1521619"/>
            <a:ext cx="1171575" cy="1157288"/>
          </a:xfrm>
          <a:prstGeom prst="ellipse">
            <a:avLst/>
          </a:prstGeom>
          <a:noFill/>
          <a:ln w="28575">
            <a:solidFill>
              <a:srgbClr val="A41818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s-MX" sz="1200" dirty="0"/>
          </a:p>
          <a:p>
            <a:pPr algn="ctr"/>
            <a:r>
              <a:rPr lang="es-MX" sz="1200" b="1" dirty="0">
                <a:solidFill>
                  <a:srgbClr val="00B050"/>
                </a:solidFill>
              </a:rPr>
              <a:t>Educación</a:t>
            </a:r>
          </a:p>
        </p:txBody>
      </p:sp>
      <p:pic>
        <p:nvPicPr>
          <p:cNvPr id="20" name="Picture 4" descr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253655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37" y="6159062"/>
            <a:ext cx="693191" cy="5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n 1" descr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66" y="588579"/>
            <a:ext cx="7378262" cy="546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24" y="6253655"/>
            <a:ext cx="772306" cy="499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637" y="6159062"/>
            <a:ext cx="693191" cy="5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20004</TotalTime>
  <Words>688</Words>
  <Application>Microsoft Office PowerPoint</Application>
  <PresentationFormat>On-screen Show (4:3)</PresentationFormat>
  <Paragraphs>123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Tema de Office</vt:lpstr>
      <vt:lpstr>PowerPoint Presentation</vt:lpstr>
      <vt:lpstr>PowerPoint Presentation</vt:lpstr>
      <vt:lpstr>PowerPoint Presentation</vt:lpstr>
      <vt:lpstr>“Of all the underlying forces working toward emancipation of the city dweller, the most important is the gradual reawakening of the primitive instincts of the AGRARIAN”                        Frank Lloyd Wright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Windows User</cp:lastModifiedBy>
  <cp:revision>93</cp:revision>
  <cp:lastPrinted>2019-06-21T21:10:49Z</cp:lastPrinted>
  <dcterms:modified xsi:type="dcterms:W3CDTF">2019-06-24T17:23:08Z</dcterms:modified>
</cp:coreProperties>
</file>