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8" d="100"/>
          <a:sy n="118" d="100"/>
        </p:scale>
        <p:origin x="-104" y="-4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" name="Shape 1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3751563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j-lt"/>
        <a:ea typeface="+mj-ea"/>
        <a:cs typeface="+mj-cs"/>
        <a:sym typeface="Calibri"/>
      </a:defRPr>
    </a:lvl1pPr>
    <a:lvl2pPr indent="2286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2pPr>
    <a:lvl3pPr indent="4572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3pPr>
    <a:lvl4pPr indent="6858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4pPr>
    <a:lvl5pPr indent="9144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5pPr>
    <a:lvl6pPr indent="11430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6pPr>
    <a:lvl7pPr indent="13716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7pPr>
    <a:lvl8pPr indent="16002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8pPr>
    <a:lvl9pPr indent="18288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Relationship Id="rId3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2818" y="6404292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xmlns:p14="http://schemas.microsoft.com/office/powerpoint/2010/main"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2352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924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496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6068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640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OWER TO THE PEOPLE"/>
          <p:cNvSpPr txBox="1">
            <a:spLocks noGrp="1"/>
          </p:cNvSpPr>
          <p:nvPr>
            <p:ph type="title" idx="4294967295"/>
          </p:nvPr>
        </p:nvSpPr>
        <p:spPr>
          <a:xfrm>
            <a:off x="468312" y="0"/>
            <a:ext cx="8229601" cy="2565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/>
            </a:lvl1pPr>
          </a:lstStyle>
          <a:p>
            <a:r>
              <a:t>POWER TO THE PEOPLE</a:t>
            </a:r>
          </a:p>
        </p:txBody>
      </p:sp>
      <p:pic>
        <p:nvPicPr>
          <p:cNvPr id="21" name="let3" descr="let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87675" y="2852737"/>
            <a:ext cx="3240088" cy="31543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9 Solar trainees employed to install Solar hot water &amp;Photovoltaic panels"/>
          <p:cNvSpPr txBox="1">
            <a:spLocks noGrp="1"/>
          </p:cNvSpPr>
          <p:nvPr>
            <p:ph type="title" idx="4294967295"/>
          </p:nvPr>
        </p:nvSpPr>
        <p:spPr>
          <a:xfrm>
            <a:off x="457200" y="476250"/>
            <a:ext cx="8229600" cy="792163"/>
          </a:xfrm>
          <a:prstGeom prst="rect">
            <a:avLst/>
          </a:prstGeom>
        </p:spPr>
        <p:txBody>
          <a:bodyPr>
            <a:normAutofit/>
          </a:bodyPr>
          <a:lstStyle>
            <a:lvl1pPr defTabSz="539495">
              <a:defRPr sz="2359"/>
            </a:lvl1pPr>
          </a:lstStyle>
          <a:p>
            <a:r>
              <a:t>9 Solar trainees employed to install Solar hot water &amp;Photovoltaic panels</a:t>
            </a:r>
          </a:p>
        </p:txBody>
      </p:sp>
      <p:pic>
        <p:nvPicPr>
          <p:cNvPr id="48" name="Pit Cook 25th April 2009 004.JPG" descr="Pit Cook 25th April 2009 00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1912" y="1739900"/>
            <a:ext cx="6624638" cy="5118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023.JPG" descr="0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’Sou-ke Smart Energy Group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T’Sou-ke Smart Energy Group</a:t>
            </a:r>
          </a:p>
        </p:txBody>
      </p:sp>
      <p:pic>
        <p:nvPicPr>
          <p:cNvPr id="53" name="TSEG 016.JPG" descr="TSEG 0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6337" y="1600200"/>
            <a:ext cx="6791326" cy="45259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onservation convert"/>
          <p:cNvSpPr txBox="1">
            <a:spLocks noGrp="1"/>
          </p:cNvSpPr>
          <p:nvPr>
            <p:ph type="title" idx="4294967295"/>
          </p:nvPr>
        </p:nvSpPr>
        <p:spPr>
          <a:xfrm>
            <a:off x="457200" y="188912"/>
            <a:ext cx="8229600" cy="7921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Conservation convert</a:t>
            </a:r>
          </a:p>
        </p:txBody>
      </p:sp>
      <p:pic>
        <p:nvPicPr>
          <p:cNvPr id="56" name="Haida Gwaii Young student.jpg" descr="Haida Gwaii Young studen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8662" y="981075"/>
            <a:ext cx="7731126" cy="57991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Earth Challenge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633413"/>
          </a:xfrm>
          <a:prstGeom prst="rect">
            <a:avLst/>
          </a:prstGeom>
        </p:spPr>
        <p:txBody>
          <a:bodyPr>
            <a:normAutofit/>
          </a:bodyPr>
          <a:lstStyle>
            <a:lvl1pPr defTabSz="777240">
              <a:defRPr sz="3740"/>
            </a:lvl1pPr>
          </a:lstStyle>
          <a:p>
            <a:r>
              <a:t>Earth Challenge</a:t>
            </a:r>
          </a:p>
        </p:txBody>
      </p:sp>
      <p:pic>
        <p:nvPicPr>
          <p:cNvPr id="59" name="Haida Gwaii Stars.jpg" descr="Haida Gwaii Star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0750" y="1125537"/>
            <a:ext cx="7467600" cy="5600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FOOD SECURITY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1400"/>
              </a:spcBef>
              <a:buSzTx/>
              <a:buNone/>
              <a:defRPr sz="6000">
                <a:solidFill>
                  <a:srgbClr val="00B050"/>
                </a:solidFill>
              </a:defRPr>
            </a:lvl1pPr>
          </a:lstStyle>
          <a:p>
            <a:r>
              <a:t>FOOD SECURITY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Ladybug Garden"/>
          <p:cNvSpPr txBox="1">
            <a:spLocks noGrp="1"/>
          </p:cNvSpPr>
          <p:nvPr>
            <p:ph type="title" idx="4294967295"/>
          </p:nvPr>
        </p:nvSpPr>
        <p:spPr>
          <a:xfrm>
            <a:off x="755650" y="274637"/>
            <a:ext cx="7931150" cy="561976"/>
          </a:xfrm>
          <a:prstGeom prst="rect">
            <a:avLst/>
          </a:prstGeom>
        </p:spPr>
        <p:txBody>
          <a:bodyPr>
            <a:normAutofit/>
          </a:bodyPr>
          <a:lstStyle>
            <a:lvl1pPr defTabSz="667512">
              <a:defRPr sz="3212"/>
            </a:lvl1pPr>
          </a:lstStyle>
          <a:p>
            <a:r>
              <a:t>Ladybug Garden</a:t>
            </a:r>
          </a:p>
        </p:txBody>
      </p:sp>
      <p:pic>
        <p:nvPicPr>
          <p:cNvPr id="64" name="gardens and mural 040.JPG" descr="gardens and mural 04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81275" y="877887"/>
            <a:ext cx="4222750" cy="56467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’Sou-ke Greenhouse"/>
          <p:cNvSpPr txBox="1">
            <a:spLocks noGrp="1"/>
          </p:cNvSpPr>
          <p:nvPr>
            <p:ph type="title" idx="4294967295"/>
          </p:nvPr>
        </p:nvSpPr>
        <p:spPr>
          <a:xfrm>
            <a:off x="468312" y="0"/>
            <a:ext cx="8229601" cy="98107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T’Sou-ke Greenhouse</a:t>
            </a:r>
          </a:p>
        </p:txBody>
      </p:sp>
      <p:pic>
        <p:nvPicPr>
          <p:cNvPr id="67" name="gardens and mural 034.JPG" descr="gardens and mural 03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3412" y="908050"/>
            <a:ext cx="7539038" cy="56546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reserving Vegetables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706438"/>
          </a:xfrm>
          <a:prstGeom prst="rect">
            <a:avLst/>
          </a:prstGeom>
        </p:spPr>
        <p:txBody>
          <a:bodyPr>
            <a:normAutofit/>
          </a:bodyPr>
          <a:lstStyle>
            <a:lvl1pPr defTabSz="886968">
              <a:defRPr sz="4268"/>
            </a:lvl1pPr>
          </a:lstStyle>
          <a:p>
            <a:r>
              <a:t>Preserving Vegetables</a:t>
            </a:r>
          </a:p>
        </p:txBody>
      </p:sp>
      <p:pic>
        <p:nvPicPr>
          <p:cNvPr id="70" name="Canning Veggies02.JPG" descr="Canning Veggies0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0750" y="1125537"/>
            <a:ext cx="7467600" cy="5600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Making Jams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633413"/>
          </a:xfrm>
          <a:prstGeom prst="rect">
            <a:avLst/>
          </a:prstGeom>
        </p:spPr>
        <p:txBody>
          <a:bodyPr>
            <a:normAutofit/>
          </a:bodyPr>
          <a:lstStyle>
            <a:lvl1pPr defTabSz="777240">
              <a:defRPr sz="3740"/>
            </a:lvl1pPr>
          </a:lstStyle>
          <a:p>
            <a:r>
              <a:t>Making Jams</a:t>
            </a:r>
          </a:p>
        </p:txBody>
      </p:sp>
      <p:pic>
        <p:nvPicPr>
          <p:cNvPr id="73" name="Jam making.jpg" descr="Jam makin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8662" y="981075"/>
            <a:ext cx="7659688" cy="57451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NERGY AUTONOMY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740663">
              <a:defRPr sz="3564" b="1">
                <a:solidFill>
                  <a:srgbClr val="C00000"/>
                </a:solidFill>
              </a:defRPr>
            </a:pPr>
            <a:r>
              <a:t>ENERGY AUTONOMY</a:t>
            </a:r>
            <a:br/>
            <a:endParaRPr/>
          </a:p>
        </p:txBody>
      </p:sp>
      <p:pic>
        <p:nvPicPr>
          <p:cNvPr id="24" name="solar community image.jpg" descr="solar community 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84387" y="1600200"/>
            <a:ext cx="4975226" cy="45259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Zero Mile Diet - Beach Party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Zero Mile Diet - Beach Party</a:t>
            </a:r>
          </a:p>
        </p:txBody>
      </p:sp>
      <p:pic>
        <p:nvPicPr>
          <p:cNvPr id="76" name="Children on the beach.jpg" descr="Children on the beach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8087" y="1341437"/>
            <a:ext cx="6964363" cy="5221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Lunch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274638"/>
          </a:xfrm>
          <a:prstGeom prst="rect">
            <a:avLst/>
          </a:prstGeom>
        </p:spPr>
        <p:txBody>
          <a:bodyPr>
            <a:normAutofit/>
          </a:bodyPr>
          <a:lstStyle>
            <a:lvl1pPr defTabSz="365760">
              <a:defRPr sz="1760"/>
            </a:lvl1pPr>
          </a:lstStyle>
          <a:p>
            <a:r>
              <a:t>Lunch</a:t>
            </a:r>
          </a:p>
        </p:txBody>
      </p:sp>
      <p:pic>
        <p:nvPicPr>
          <p:cNvPr id="79" name="Beach Party 004.JPG" descr="Beach Party 00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00787" y="333375"/>
            <a:ext cx="2519363" cy="3779838"/>
          </a:xfrm>
          <a:prstGeom prst="rect">
            <a:avLst/>
          </a:prstGeom>
          <a:ln w="12700">
            <a:miter lim="400000"/>
          </a:ln>
        </p:spPr>
      </p:pic>
      <p:sp>
        <p:nvSpPr>
          <p:cNvPr id="80" name="Square"/>
          <p:cNvSpPr/>
          <p:nvPr/>
        </p:nvSpPr>
        <p:spPr>
          <a:xfrm>
            <a:off x="1619250" y="1484312"/>
            <a:ext cx="914400" cy="914401"/>
          </a:xfrm>
          <a:prstGeom prst="rect">
            <a:avLst/>
          </a:prstGeom>
          <a:solidFill>
            <a:schemeClr val="accent1"/>
          </a:solidFill>
          <a:ln w="25400">
            <a:solidFill>
              <a:srgbClr val="385D8A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81" name="Handfull of Eels.jpg" descr="Handfull of Eels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3024188" cy="3444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82" name="Octapus.jpg" descr="Octapus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76450" y="3778250"/>
            <a:ext cx="3943350" cy="29559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Zero mile diet -Beach Party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706438"/>
          </a:xfrm>
          <a:prstGeom prst="rect">
            <a:avLst/>
          </a:prstGeom>
        </p:spPr>
        <p:txBody>
          <a:bodyPr>
            <a:normAutofit/>
          </a:bodyPr>
          <a:lstStyle>
            <a:lvl1pPr defTabSz="886968">
              <a:defRPr sz="4268"/>
            </a:lvl1pPr>
          </a:lstStyle>
          <a:p>
            <a:r>
              <a:t>Zero mile diet -Beach Party </a:t>
            </a:r>
          </a:p>
        </p:txBody>
      </p:sp>
      <p:pic>
        <p:nvPicPr>
          <p:cNvPr id="85" name="Beach Party 021.JPG" descr="Beach Party 02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94000" y="1196975"/>
            <a:ext cx="3722688" cy="55832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Market Stall"/>
          <p:cNvSpPr txBox="1">
            <a:spLocks noGrp="1"/>
          </p:cNvSpPr>
          <p:nvPr>
            <p:ph type="title" idx="4294967295"/>
          </p:nvPr>
        </p:nvSpPr>
        <p:spPr>
          <a:xfrm>
            <a:off x="755650" y="274637"/>
            <a:ext cx="7931150" cy="633413"/>
          </a:xfrm>
          <a:prstGeom prst="rect">
            <a:avLst/>
          </a:prstGeom>
        </p:spPr>
        <p:txBody>
          <a:bodyPr>
            <a:normAutofit/>
          </a:bodyPr>
          <a:lstStyle>
            <a:lvl1pPr defTabSz="777240">
              <a:defRPr sz="3740"/>
            </a:lvl1pPr>
          </a:lstStyle>
          <a:p>
            <a:r>
              <a:t>Market Stall</a:t>
            </a:r>
          </a:p>
        </p:txBody>
      </p:sp>
      <p:pic>
        <p:nvPicPr>
          <p:cNvPr id="88" name="IMG_8303.JPG" descr="IMG_830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4212" y="981075"/>
            <a:ext cx="8243888" cy="54959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Members building three Greenhouses"/>
          <p:cNvSpPr txBox="1">
            <a:spLocks noGrp="1"/>
          </p:cNvSpPr>
          <p:nvPr>
            <p:ph type="title" idx="4294967295"/>
          </p:nvPr>
        </p:nvSpPr>
        <p:spPr>
          <a:xfrm>
            <a:off x="457200" y="115887"/>
            <a:ext cx="8229600" cy="1301751"/>
          </a:xfrm>
          <a:prstGeom prst="rect">
            <a:avLst/>
          </a:prstGeom>
        </p:spPr>
        <p:txBody>
          <a:bodyPr>
            <a:normAutofit/>
          </a:bodyPr>
          <a:lstStyle>
            <a:lvl1pPr defTabSz="850391">
              <a:defRPr sz="4092"/>
            </a:lvl1pPr>
          </a:lstStyle>
          <a:p>
            <a:r>
              <a:t>Members building three Greenhouses</a:t>
            </a:r>
          </a:p>
        </p:txBody>
      </p:sp>
      <p:pic>
        <p:nvPicPr>
          <p:cNvPr id="91" name="image.jpg" descr="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04925" y="1412875"/>
            <a:ext cx="7083425" cy="53133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Wasabi Greenhouse planting"/>
          <p:cNvSpPr txBox="1">
            <a:spLocks noGrp="1"/>
          </p:cNvSpPr>
          <p:nvPr>
            <p:ph type="title" idx="4294967295"/>
          </p:nvPr>
        </p:nvSpPr>
        <p:spPr>
          <a:xfrm>
            <a:off x="457200" y="115887"/>
            <a:ext cx="8229600" cy="720726"/>
          </a:xfrm>
          <a:prstGeom prst="rect">
            <a:avLst/>
          </a:prstGeom>
        </p:spPr>
        <p:txBody>
          <a:bodyPr>
            <a:normAutofit/>
          </a:bodyPr>
          <a:lstStyle>
            <a:lvl1pPr defTabSz="896111">
              <a:defRPr sz="4312"/>
            </a:lvl1pPr>
          </a:lstStyle>
          <a:p>
            <a:r>
              <a:t>Wasabi Greenhouse planting</a:t>
            </a:r>
          </a:p>
        </p:txBody>
      </p:sp>
      <p:pic>
        <p:nvPicPr>
          <p:cNvPr id="94" name="image.jpg" descr="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6575" y="836612"/>
            <a:ext cx="7707313" cy="57800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Wasabi Crop Growing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Wasabi Crop Growing</a:t>
            </a:r>
          </a:p>
        </p:txBody>
      </p:sp>
      <p:pic>
        <p:nvPicPr>
          <p:cNvPr id="97" name="image.jpg" descr="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2837" y="1268412"/>
            <a:ext cx="6988176" cy="52403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CULTURAL RENAISSANCE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1700"/>
              </a:spcBef>
              <a:buSzTx/>
              <a:buNone/>
              <a:defRPr sz="7200" b="1">
                <a:solidFill>
                  <a:srgbClr val="7030A0"/>
                </a:solidFill>
              </a:defRPr>
            </a:lvl1pPr>
          </a:lstStyle>
          <a:p>
            <a:r>
              <a:t>CULTURAL RENAISSANCE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ribal Journey at T’Sou-ke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633413"/>
          </a:xfrm>
          <a:prstGeom prst="rect">
            <a:avLst/>
          </a:prstGeom>
        </p:spPr>
        <p:txBody>
          <a:bodyPr>
            <a:normAutofit/>
          </a:bodyPr>
          <a:lstStyle>
            <a:lvl1pPr defTabSz="777240">
              <a:defRPr sz="3740"/>
            </a:lvl1pPr>
          </a:lstStyle>
          <a:p>
            <a:r>
              <a:t>Tribal Journey at T’Sou-ke</a:t>
            </a:r>
          </a:p>
        </p:txBody>
      </p:sp>
      <p:pic>
        <p:nvPicPr>
          <p:cNvPr id="102" name="IMG_0406.JPG" descr="IMG_040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4012" y="1052512"/>
            <a:ext cx="8213726" cy="54721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ribal Journey"/>
          <p:cNvSpPr txBox="1">
            <a:spLocks noGrp="1"/>
          </p:cNvSpPr>
          <p:nvPr>
            <p:ph type="title" idx="4294967295"/>
          </p:nvPr>
        </p:nvSpPr>
        <p:spPr>
          <a:xfrm>
            <a:off x="457200" y="0"/>
            <a:ext cx="8229600" cy="76517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Tribal Journey</a:t>
            </a:r>
          </a:p>
        </p:txBody>
      </p:sp>
      <p:pic>
        <p:nvPicPr>
          <p:cNvPr id="105" name="IMG_0436.JPG" descr="IMG_043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2987" y="801687"/>
            <a:ext cx="7370763" cy="56991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’Sou-ke Solar from the air."/>
          <p:cNvSpPr txBox="1">
            <a:spLocks noGrp="1"/>
          </p:cNvSpPr>
          <p:nvPr>
            <p:ph type="title" idx="4294967295"/>
          </p:nvPr>
        </p:nvSpPr>
        <p:spPr>
          <a:xfrm>
            <a:off x="539750" y="0"/>
            <a:ext cx="8229600" cy="83661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T’Sou-ke Solar from the air.</a:t>
            </a:r>
          </a:p>
        </p:txBody>
      </p:sp>
      <p:pic>
        <p:nvPicPr>
          <p:cNvPr id="27" name="I:\Tsouke_Backup\2011-12-23_13-27-47\Memeo\2011-12-23_13-27-47\C_\Users\Tsouke\Pictures\2010-07-08 Microlight\Microlight 111.JPG" descr="I:\Tsouke_Backup\2011-12-23_13-27-47\Memeo\2011-12-23_13-27-47\C_\Users\Tsouke\Pictures\2010-07-08 Microlight\Microlight 1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3437" y="692150"/>
            <a:ext cx="7927976" cy="61134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Cedar Bark Workshop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706438"/>
          </a:xfrm>
          <a:prstGeom prst="rect">
            <a:avLst/>
          </a:prstGeom>
        </p:spPr>
        <p:txBody>
          <a:bodyPr>
            <a:normAutofit/>
          </a:bodyPr>
          <a:lstStyle>
            <a:lvl1pPr defTabSz="886968">
              <a:defRPr sz="4268"/>
            </a:lvl1pPr>
          </a:lstStyle>
          <a:p>
            <a:r>
              <a:t>Cedar Bark Workshop</a:t>
            </a:r>
          </a:p>
        </p:txBody>
      </p:sp>
      <p:pic>
        <p:nvPicPr>
          <p:cNvPr id="108" name="Cedar Weaving Classes 064.jpg" descr="Cedar Weaving Classes 06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9750" y="1176337"/>
            <a:ext cx="8243888" cy="54927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Weaving Workshop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490538"/>
          </a:xfrm>
          <a:prstGeom prst="rect">
            <a:avLst/>
          </a:prstGeom>
        </p:spPr>
        <p:txBody>
          <a:bodyPr>
            <a:normAutofit/>
          </a:bodyPr>
          <a:lstStyle>
            <a:lvl1pPr defTabSz="585215">
              <a:defRPr sz="2816"/>
            </a:lvl1pPr>
          </a:lstStyle>
          <a:p>
            <a:r>
              <a:t>Weaving Workshop</a:t>
            </a:r>
          </a:p>
        </p:txBody>
      </p:sp>
      <p:pic>
        <p:nvPicPr>
          <p:cNvPr id="111" name="PV April 16th 049.JPG" descr="PV April 16th 04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9800" y="908050"/>
            <a:ext cx="7456488" cy="57610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rass and Cedar Work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633413"/>
          </a:xfrm>
          <a:prstGeom prst="rect">
            <a:avLst/>
          </a:prstGeom>
        </p:spPr>
        <p:txBody>
          <a:bodyPr>
            <a:normAutofit/>
          </a:bodyPr>
          <a:lstStyle>
            <a:lvl1pPr defTabSz="777240">
              <a:defRPr sz="3740"/>
            </a:lvl1pPr>
          </a:lstStyle>
          <a:p>
            <a:r>
              <a:t>Grass and Cedar Work</a:t>
            </a:r>
          </a:p>
        </p:txBody>
      </p:sp>
      <p:pic>
        <p:nvPicPr>
          <p:cNvPr id="114" name="PV April 16th 022.jpg" descr="PV April 16th 0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4212" y="946150"/>
            <a:ext cx="7848601" cy="58880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Catholic Church soon to become T’Sou-ke Arts Centre with Gift Shop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 defTabSz="740663">
              <a:defRPr sz="3564"/>
            </a:lvl1pPr>
          </a:lstStyle>
          <a:p>
            <a:r>
              <a:t>Catholic Church soon to become T’Sou-ke Arts Centre with Gift Shop</a:t>
            </a:r>
          </a:p>
        </p:txBody>
      </p:sp>
      <p:pic>
        <p:nvPicPr>
          <p:cNvPr id="117" name="Church Arts centre 024.JPG" descr="Church Arts centre 0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5412" y="1484312"/>
            <a:ext cx="6924676" cy="51847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Arts and Craft Centre Sale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561976"/>
          </a:xfrm>
          <a:prstGeom prst="rect">
            <a:avLst/>
          </a:prstGeom>
        </p:spPr>
        <p:txBody>
          <a:bodyPr>
            <a:normAutofit/>
          </a:bodyPr>
          <a:lstStyle>
            <a:lvl1pPr defTabSz="667512">
              <a:defRPr sz="3212"/>
            </a:lvl1pPr>
          </a:lstStyle>
          <a:p>
            <a:r>
              <a:t>Arts and Craft Centre Sale </a:t>
            </a:r>
          </a:p>
        </p:txBody>
      </p:sp>
      <p:pic>
        <p:nvPicPr>
          <p:cNvPr id="120" name="image.jpg" descr="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4675" y="981075"/>
            <a:ext cx="7835900" cy="58769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Drums Stall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Drums Stall</a:t>
            </a:r>
          </a:p>
        </p:txBody>
      </p:sp>
      <p:pic>
        <p:nvPicPr>
          <p:cNvPr id="123" name="Dolly's Table of Drums.jpg" descr="Dolly's Table of Drum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16112"/>
            <a:ext cx="9188450" cy="42497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pirit Festival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706438"/>
          </a:xfrm>
          <a:prstGeom prst="rect">
            <a:avLst/>
          </a:prstGeom>
        </p:spPr>
        <p:txBody>
          <a:bodyPr>
            <a:normAutofit/>
          </a:bodyPr>
          <a:lstStyle>
            <a:lvl1pPr defTabSz="886968">
              <a:defRPr sz="4268"/>
            </a:lvl1pPr>
          </a:lstStyle>
          <a:p>
            <a:r>
              <a:t>Spirit Festival</a:t>
            </a:r>
          </a:p>
        </p:txBody>
      </p:sp>
      <p:pic>
        <p:nvPicPr>
          <p:cNvPr id="126" name="ANNEX I Spirit Festival 003.JPG" descr="ANNEX I Spirit Festival 00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0900" y="981075"/>
            <a:ext cx="7466013" cy="57832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’Sou-ke children engaged to act in APTN TV series"/>
          <p:cNvSpPr txBox="1">
            <a:spLocks noGrp="1"/>
          </p:cNvSpPr>
          <p:nvPr>
            <p:ph type="title" idx="4294967295"/>
          </p:nvPr>
        </p:nvSpPr>
        <p:spPr>
          <a:xfrm>
            <a:off x="457200" y="188912"/>
            <a:ext cx="8229600" cy="792163"/>
          </a:xfrm>
          <a:prstGeom prst="rect">
            <a:avLst/>
          </a:prstGeom>
        </p:spPr>
        <p:txBody>
          <a:bodyPr>
            <a:normAutofit/>
          </a:bodyPr>
          <a:lstStyle>
            <a:lvl1pPr defTabSz="576072">
              <a:defRPr sz="2772"/>
            </a:lvl1pPr>
          </a:lstStyle>
          <a:p>
            <a:r>
              <a:t>T’Sou-ke children engaged to act in APTN TV series</a:t>
            </a:r>
          </a:p>
        </p:txBody>
      </p:sp>
      <p:pic>
        <p:nvPicPr>
          <p:cNvPr id="129" name="APTN 069.JPG" descr="APTN 06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0750" y="1341437"/>
            <a:ext cx="7643813" cy="55165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Hopi Elder Speaks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493776">
              <a:defRPr sz="3564">
                <a:solidFill>
                  <a:srgbClr val="FF0000"/>
                </a:solidFill>
              </a:defRPr>
            </a:pPr>
            <a:r>
              <a:t>Hopi Elder Speaks</a:t>
            </a:r>
            <a:br/>
            <a:endParaRPr/>
          </a:p>
        </p:txBody>
      </p:sp>
      <p:sp>
        <p:nvSpPr>
          <p:cNvPr id="132" name="The time for the lone wolf is over. Gather yourselves! Banish the word struggle from your attitude and vocabulary. All that we do now must be done in a sacred manner and in celebration.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 defTabSz="832104">
              <a:spcBef>
                <a:spcPts val="600"/>
              </a:spcBef>
              <a:buSzTx/>
              <a:buNone/>
              <a:defRPr sz="2912">
                <a:solidFill>
                  <a:srgbClr val="002060"/>
                </a:solidFill>
              </a:defRPr>
            </a:pPr>
            <a:r>
              <a:t>The time for the lone wolf is over. Gather yourselves! Banish the word struggle from your attitude and vocabulary. All that we do now must be done in a sacred manner and in celebration.</a:t>
            </a:r>
          </a:p>
          <a:p>
            <a:pPr marL="0" indent="0" algn="ctr" defTabSz="832104">
              <a:spcBef>
                <a:spcPts val="600"/>
              </a:spcBef>
              <a:buSzTx/>
              <a:buNone/>
              <a:defRPr sz="2548">
                <a:solidFill>
                  <a:srgbClr val="002060"/>
                </a:solidFill>
              </a:defRPr>
            </a:pPr>
            <a:endParaRPr/>
          </a:p>
          <a:p>
            <a:pPr marL="0" indent="0" algn="ctr" defTabSz="832104">
              <a:spcBef>
                <a:spcPts val="1300"/>
              </a:spcBef>
              <a:buSzTx/>
              <a:buNone/>
              <a:defRPr sz="5460">
                <a:solidFill>
                  <a:srgbClr val="002060"/>
                </a:solidFill>
              </a:defRPr>
            </a:pPr>
            <a:r>
              <a:t>We are the ones we have been waiting for.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Hisw-ke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633413"/>
          </a:xfrm>
          <a:prstGeom prst="rect">
            <a:avLst/>
          </a:prstGeom>
        </p:spPr>
        <p:txBody>
          <a:bodyPr>
            <a:normAutofit/>
          </a:bodyPr>
          <a:lstStyle>
            <a:lvl1pPr defTabSz="429768">
              <a:defRPr sz="3759"/>
            </a:lvl1pPr>
          </a:lstStyle>
          <a:p>
            <a:r>
              <a:t>Hisw-ke</a:t>
            </a:r>
          </a:p>
        </p:txBody>
      </p:sp>
      <p:pic>
        <p:nvPicPr>
          <p:cNvPr id="135" name="DAY4 Chief.jpg" descr="DAY4 Chief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27312" y="1271587"/>
            <a:ext cx="4176713" cy="55673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Minister Ida Chong with certificates for trainees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 defTabSz="813816">
              <a:defRPr sz="3559"/>
            </a:lvl1pPr>
          </a:lstStyle>
          <a:p>
            <a:r>
              <a:t>Minister Ida Chong with certificates for trainees</a:t>
            </a:r>
          </a:p>
        </p:txBody>
      </p:sp>
      <p:pic>
        <p:nvPicPr>
          <p:cNvPr id="30" name="Launch Day 052.JPG" descr="Launch Day 05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1575" y="1600200"/>
            <a:ext cx="6800850" cy="45259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isheries building demonstrating ‘Off Grid’ Summer setting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 defTabSz="740663">
              <a:defRPr sz="3564"/>
            </a:lvl1pPr>
          </a:lstStyle>
          <a:p>
            <a:r>
              <a:t>Fisheries building demonstrating ‘Off Grid’ Summer setting</a:t>
            </a:r>
          </a:p>
        </p:txBody>
      </p:sp>
      <p:pic>
        <p:nvPicPr>
          <p:cNvPr id="33" name="Embankment PV Arrays 006 (2).JPG" descr="Embankment PV Arrays 006 (2)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17625" y="1600200"/>
            <a:ext cx="6508750" cy="45259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Administration Building demonstrating Net Zero Energy"/>
          <p:cNvSpPr txBox="1">
            <a:spLocks noGrp="1"/>
          </p:cNvSpPr>
          <p:nvPr>
            <p:ph type="title" idx="4294967295"/>
          </p:nvPr>
        </p:nvSpPr>
        <p:spPr>
          <a:xfrm>
            <a:off x="457200" y="115887"/>
            <a:ext cx="8229600" cy="1009651"/>
          </a:xfrm>
          <a:prstGeom prst="rect">
            <a:avLst/>
          </a:prstGeom>
        </p:spPr>
        <p:txBody>
          <a:bodyPr>
            <a:normAutofit/>
          </a:bodyPr>
          <a:lstStyle>
            <a:lvl1pPr defTabSz="649223">
              <a:defRPr sz="3124"/>
            </a:lvl1pPr>
          </a:lstStyle>
          <a:p>
            <a:r>
              <a:t>Administration Building demonstrating Net Zero Energy</a:t>
            </a:r>
          </a:p>
        </p:txBody>
      </p:sp>
      <p:pic>
        <p:nvPicPr>
          <p:cNvPr id="36" name="image.jpg" descr="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0775" y="1341437"/>
            <a:ext cx="6661150" cy="53276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hotovoltaic Installation  Canoe Shed extension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561976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365760">
              <a:defRPr sz="1760"/>
            </a:pPr>
            <a:r>
              <a:t>Photovoltaic Installation </a:t>
            </a:r>
            <a:br/>
            <a:r>
              <a:t>Canoe Shed extension</a:t>
            </a:r>
          </a:p>
        </p:txBody>
      </p:sp>
      <p:pic>
        <p:nvPicPr>
          <p:cNvPr id="39" name="PV April 16th 022.JPG" descr="PV April 16th 0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24075" y="1120775"/>
            <a:ext cx="4144963" cy="55276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Installing Solar hot water panel"/>
          <p:cNvSpPr txBox="1"/>
          <p:nvPr/>
        </p:nvSpPr>
        <p:spPr>
          <a:xfrm>
            <a:off x="900112" y="260350"/>
            <a:ext cx="7561263" cy="1386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600"/>
              </a:spcBef>
              <a:defRPr sz="4400"/>
            </a:lvl1pPr>
          </a:lstStyle>
          <a:p>
            <a:r>
              <a:t>Installing Solar hot water panel</a:t>
            </a:r>
          </a:p>
        </p:txBody>
      </p:sp>
      <p:pic>
        <p:nvPicPr>
          <p:cNvPr id="42" name="Pictures and scan 084.JPG" descr="Pictures and scan 08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54162" y="1600200"/>
            <a:ext cx="6035676" cy="45259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’Sou-ke Trainees installing  Solar Hot Water"/>
          <p:cNvSpPr txBox="1"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268413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822959">
              <a:defRPr sz="3959"/>
            </a:pPr>
            <a:r>
              <a:t>T’Sou-ke Trainees installing </a:t>
            </a:r>
            <a:br/>
            <a:r>
              <a:t>Solar Hot Water</a:t>
            </a:r>
          </a:p>
        </p:txBody>
      </p:sp>
      <p:pic>
        <p:nvPicPr>
          <p:cNvPr id="45" name="Trainees and SHW Installation.jpg" descr="Trainees and SHW Installatio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55875" y="1333500"/>
            <a:ext cx="4392613" cy="55102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213</Words>
  <Application>Microsoft Macintosh PowerPoint</Application>
  <PresentationFormat>On-screen Show (4:3)</PresentationFormat>
  <Paragraphs>41</Paragraphs>
  <Slides>39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POWER TO THE PEOPLE</vt:lpstr>
      <vt:lpstr>ENERGY AUTONOMY </vt:lpstr>
      <vt:lpstr>T’Sou-ke Solar from the air.</vt:lpstr>
      <vt:lpstr>Minister Ida Chong with certificates for trainees</vt:lpstr>
      <vt:lpstr>Fisheries building demonstrating ‘Off Grid’ Summer setting</vt:lpstr>
      <vt:lpstr>Administration Building demonstrating Net Zero Energy</vt:lpstr>
      <vt:lpstr>Photovoltaic Installation  Canoe Shed extension</vt:lpstr>
      <vt:lpstr>PowerPoint Presentation</vt:lpstr>
      <vt:lpstr>T’Sou-ke Trainees installing  Solar Hot Water</vt:lpstr>
      <vt:lpstr>9 Solar trainees employed to install Solar hot water &amp;Photovoltaic panels</vt:lpstr>
      <vt:lpstr>PowerPoint Presentation</vt:lpstr>
      <vt:lpstr>T’Sou-ke Smart Energy Group</vt:lpstr>
      <vt:lpstr>Conservation convert</vt:lpstr>
      <vt:lpstr>Earth Challenge</vt:lpstr>
      <vt:lpstr>PowerPoint Presentation</vt:lpstr>
      <vt:lpstr>Ladybug Garden</vt:lpstr>
      <vt:lpstr>T’Sou-ke Greenhouse</vt:lpstr>
      <vt:lpstr>Preserving Vegetables</vt:lpstr>
      <vt:lpstr>Making Jams</vt:lpstr>
      <vt:lpstr>Zero Mile Diet - Beach Party</vt:lpstr>
      <vt:lpstr>Lunch</vt:lpstr>
      <vt:lpstr>Zero mile diet -Beach Party </vt:lpstr>
      <vt:lpstr>Market Stall</vt:lpstr>
      <vt:lpstr>Members building three Greenhouses</vt:lpstr>
      <vt:lpstr>Wasabi Greenhouse planting</vt:lpstr>
      <vt:lpstr>Wasabi Crop Growing</vt:lpstr>
      <vt:lpstr>PowerPoint Presentation</vt:lpstr>
      <vt:lpstr>Tribal Journey at T’Sou-ke</vt:lpstr>
      <vt:lpstr>Tribal Journey</vt:lpstr>
      <vt:lpstr>Cedar Bark Workshop</vt:lpstr>
      <vt:lpstr>Weaving Workshop</vt:lpstr>
      <vt:lpstr>Grass and Cedar Work</vt:lpstr>
      <vt:lpstr>Catholic Church soon to become T’Sou-ke Arts Centre with Gift Shop</vt:lpstr>
      <vt:lpstr>Arts and Craft Centre Sale </vt:lpstr>
      <vt:lpstr>Drums Stall</vt:lpstr>
      <vt:lpstr>Spirit Festival</vt:lpstr>
      <vt:lpstr>T’Sou-ke children engaged to act in APTN TV series</vt:lpstr>
      <vt:lpstr>Hopi Elder Speaks </vt:lpstr>
      <vt:lpstr>Hisw-ke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TO THE PEOPLE</dc:title>
  <cp:lastModifiedBy>CEC Publications</cp:lastModifiedBy>
  <cp:revision>1</cp:revision>
  <dcterms:modified xsi:type="dcterms:W3CDTF">2019-06-14T17:53:25Z</dcterms:modified>
</cp:coreProperties>
</file>