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9" r:id="rId3"/>
    <p:sldId id="270" r:id="rId4"/>
    <p:sldId id="271" r:id="rId5"/>
    <p:sldId id="273" r:id="rId6"/>
    <p:sldId id="274" r:id="rId7"/>
    <p:sldId id="275" r:id="rId8"/>
    <p:sldId id="265" r:id="rId9"/>
    <p:sldId id="277" r:id="rId10"/>
    <p:sldId id="27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ela Orozco" initials="M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2" d="100"/>
          <a:sy n="112" d="100"/>
        </p:scale>
        <p:origin x="-1500" y="-78"/>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2B95E-DFAD-4672-BC65-5118C5F0CCBF}" type="datetimeFigureOut">
              <a:rPr lang="en-US" smtClean="0"/>
              <a:t>6/20/2019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25C10-0F4C-450E-99D3-7744753BB1F0}" type="slidenum">
              <a:rPr lang="en-US" smtClean="0"/>
              <a:t>‹#›</a:t>
            </a:fld>
            <a:endParaRPr lang="en-US"/>
          </a:p>
        </p:txBody>
      </p:sp>
    </p:spTree>
    <p:extLst>
      <p:ext uri="{BB962C8B-B14F-4D97-AF65-F5344CB8AC3E}">
        <p14:creationId xmlns:p14="http://schemas.microsoft.com/office/powerpoint/2010/main" val="128848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noFill/>
        </p:spPr>
      </p:sp>
      <p:sp>
        <p:nvSpPr>
          <p:cNvPr id="23555" name="Notes Placeholder 2"/>
          <p:cNvSpPr>
            <a:spLocks noGrp="1"/>
          </p:cNvSpPr>
          <p:nvPr>
            <p:ph type="body" idx="1"/>
          </p:nvPr>
        </p:nvSpPr>
        <p:spPr>
          <a:noFill/>
        </p:spPr>
        <p:txBody>
          <a:bodyPr/>
          <a:lstStyle/>
          <a:p>
            <a:endParaRPr lang="en-US" altLang="en-US"/>
          </a:p>
        </p:txBody>
      </p:sp>
      <p:sp>
        <p:nvSpPr>
          <p:cNvPr id="23556" name="Slide Number Placeholder 3"/>
          <p:cNvSpPr>
            <a:spLocks noGrp="1"/>
          </p:cNvSpPr>
          <p:nvPr>
            <p:ph type="sldNum" sz="quarter" idx="5"/>
          </p:nvPr>
        </p:nvSpPr>
        <p:spPr>
          <a:noFill/>
          <a:ln>
            <a:miter lim="800000"/>
            <a:headEnd/>
            <a:tailEnd/>
          </a:ln>
        </p:spPr>
        <p:txBody>
          <a:bodyPr/>
          <a:lstStyle/>
          <a:p>
            <a:fld id="{83C701B4-23F0-44CC-A128-6BCDB9F792B8}"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noFill/>
        </p:spPr>
      </p:sp>
      <p:sp>
        <p:nvSpPr>
          <p:cNvPr id="3" name="Notes Placeholder 2"/>
          <p:cNvSpPr>
            <a:spLocks noGrp="1"/>
          </p:cNvSpPr>
          <p:nvPr>
            <p:ph type="body" idx="1"/>
          </p:nvPr>
        </p:nvSpPr>
        <p:spPr/>
        <p:txBody>
          <a:bodyPr/>
          <a:lstStyle/>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Through the CEC, US and Canada have helped enhancing domestic capacity in Mexico to achieve environmental objectives of the NAAEC (pollution prevention, toxic chemicals, and pollutant release inventories)</a:t>
            </a:r>
          </a:p>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Sound Management of Chemicals (SMOC) initiative, designed to eliminate / reduce use of toxic chemicals of common concern; included development / implementation of North American Regional Action Plans for toxic chemicals (DDT, chlordane, PCB, mercury, and </a:t>
            </a:r>
            <a:r>
              <a:rPr lang="en-US" dirty="0" err="1">
                <a:solidFill>
                  <a:prstClr val="black"/>
                </a:solidFill>
                <a:latin typeface="Arial" panose="020B0604020202020204" pitchFamily="34" charset="0"/>
                <a:ea typeface="+mn-ea"/>
                <a:cs typeface="Arial" panose="020B0604020202020204" pitchFamily="34" charset="0"/>
              </a:rPr>
              <a:t>lindane</a:t>
            </a:r>
            <a:r>
              <a:rPr lang="en-US" dirty="0">
                <a:solidFill>
                  <a:prstClr val="black"/>
                </a:solidFill>
                <a:latin typeface="Arial" panose="020B0604020202020204" pitchFamily="34" charset="0"/>
                <a:ea typeface="+mn-ea"/>
                <a:cs typeface="Arial" panose="020B0604020202020204" pitchFamily="34" charset="0"/>
              </a:rPr>
              <a:t>), and environmental monitoring and assessment</a:t>
            </a:r>
          </a:p>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Key outcome of SMOC was contributing to halt the DDT use in Mexico (2000), that shared lessons learned with other countries in Latin America</a:t>
            </a:r>
          </a:p>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Success story from FIPREV (in partnership with Mexican Industrial Chambers); a mechanism for financing pollution prevention projects providing loans to small and medium-size businesses (6 years, 83 loans, US$21.9 million, 3,675 tons of chemicals per year preventing from entering the environment)</a:t>
            </a:r>
          </a:p>
          <a:p>
            <a:pPr marL="280406" defTabSz="897301">
              <a:spcBef>
                <a:spcPts val="589"/>
              </a:spcBef>
              <a:spcAft>
                <a:spcPts val="589"/>
              </a:spcAft>
              <a:defRPr/>
            </a:pPr>
            <a:r>
              <a:rPr lang="en-US" dirty="0">
                <a:latin typeface="Arial" panose="020B0604020202020204" pitchFamily="34" charset="0"/>
                <a:cs typeface="Arial" panose="020B0604020202020204" pitchFamily="34" charset="0"/>
              </a:rPr>
              <a:t>RETC (</a:t>
            </a:r>
            <a:r>
              <a:rPr lang="en-US" dirty="0" err="1">
                <a:latin typeface="Arial" panose="020B0604020202020204" pitchFamily="34" charset="0"/>
                <a:cs typeface="Arial" panose="020B0604020202020204" pitchFamily="34" charset="0"/>
              </a:rPr>
              <a:t>Registro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Emisiones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Transferencias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Contaminantes</a:t>
            </a:r>
            <a:r>
              <a:rPr lang="en-US" dirty="0">
                <a:latin typeface="Arial" panose="020B0604020202020204" pitchFamily="34" charset="0"/>
                <a:cs typeface="Arial" panose="020B0604020202020204" pitchFamily="34" charset="0"/>
              </a:rPr>
              <a:t>) – establishment of a Pollution Release and Transfer Registry in Mexico</a:t>
            </a:r>
          </a:p>
          <a:p>
            <a:pPr marL="280406" indent="-280406" defTabSz="897301">
              <a:spcBef>
                <a:spcPts val="589"/>
              </a:spcBef>
              <a:spcAft>
                <a:spcPts val="589"/>
              </a:spcAft>
              <a:buFont typeface="Wingdings" panose="05000000000000000000" pitchFamily="2" charset="2"/>
              <a:buChar char="ü"/>
              <a:defRPr/>
            </a:pPr>
            <a:endParaRPr lang="en-US" sz="1800" b="1" i="1" dirty="0">
              <a:solidFill>
                <a:prstClr val="black"/>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a:noFill/>
          <a:ln>
            <a:miter lim="800000"/>
            <a:headEnd/>
            <a:tailEnd/>
          </a:ln>
        </p:spPr>
        <p:txBody>
          <a:bodyPr/>
          <a:lstStyle/>
          <a:p>
            <a:fld id="{FB7BB387-06A4-4A76-8FA6-E787FBC27B0F}"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noFill/>
        </p:spPr>
      </p:sp>
      <p:sp>
        <p:nvSpPr>
          <p:cNvPr id="3" name="Notes Placeholder 2"/>
          <p:cNvSpPr>
            <a:spLocks noGrp="1"/>
          </p:cNvSpPr>
          <p:nvPr>
            <p:ph type="body" idx="1"/>
          </p:nvPr>
        </p:nvSpPr>
        <p:spPr/>
        <p:txBody>
          <a:bodyPr/>
          <a:lstStyle/>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Through the CEC, US and Canada have helped enhancing domestic capacity in Mexico to achieve environmental objectives of the NAAEC (pollution prevention, toxic chemicals, and pollutant release inventories)</a:t>
            </a:r>
          </a:p>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Sound Management of Chemicals (SMOC) initiative, designed to eliminate / reduce use of toxic chemicals of common concern; included development / implementation of North American Regional Action Plans for toxic chemicals (DDT, chlordane, PCB, mercury, and </a:t>
            </a:r>
            <a:r>
              <a:rPr lang="en-US" dirty="0" err="1">
                <a:solidFill>
                  <a:prstClr val="black"/>
                </a:solidFill>
                <a:latin typeface="Arial" panose="020B0604020202020204" pitchFamily="34" charset="0"/>
                <a:ea typeface="+mn-ea"/>
                <a:cs typeface="Arial" panose="020B0604020202020204" pitchFamily="34" charset="0"/>
              </a:rPr>
              <a:t>lindane</a:t>
            </a:r>
            <a:r>
              <a:rPr lang="en-US" dirty="0">
                <a:solidFill>
                  <a:prstClr val="black"/>
                </a:solidFill>
                <a:latin typeface="Arial" panose="020B0604020202020204" pitchFamily="34" charset="0"/>
                <a:ea typeface="+mn-ea"/>
                <a:cs typeface="Arial" panose="020B0604020202020204" pitchFamily="34" charset="0"/>
              </a:rPr>
              <a:t>), and environmental monitoring and assessment</a:t>
            </a:r>
          </a:p>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Key outcome of SMOC was contributing to halt the DDT use in Mexico (2000), that shared lessons learned with other countries in Latin America</a:t>
            </a:r>
          </a:p>
          <a:p>
            <a:pPr marL="280406" defTabSz="897301">
              <a:spcBef>
                <a:spcPts val="589"/>
              </a:spcBef>
              <a:spcAft>
                <a:spcPts val="589"/>
              </a:spcAft>
              <a:defRPr/>
            </a:pPr>
            <a:r>
              <a:rPr lang="en-US" dirty="0">
                <a:solidFill>
                  <a:prstClr val="black"/>
                </a:solidFill>
                <a:latin typeface="Arial" panose="020B0604020202020204" pitchFamily="34" charset="0"/>
                <a:ea typeface="+mn-ea"/>
                <a:cs typeface="Arial" panose="020B0604020202020204" pitchFamily="34" charset="0"/>
              </a:rPr>
              <a:t>Success story from FIPREV (in partnership with Mexican Industrial Chambers); a mechanism for financing pollution prevention projects providing loans to small and medium-size businesses (6 years, 83 loans, US$21.9 million, 3,675 tons of chemicals per year preventing from entering the environment)</a:t>
            </a:r>
          </a:p>
          <a:p>
            <a:pPr marL="280406" defTabSz="897301">
              <a:spcBef>
                <a:spcPts val="589"/>
              </a:spcBef>
              <a:spcAft>
                <a:spcPts val="589"/>
              </a:spcAft>
              <a:defRPr/>
            </a:pPr>
            <a:r>
              <a:rPr lang="en-US" dirty="0">
                <a:latin typeface="Arial" panose="020B0604020202020204" pitchFamily="34" charset="0"/>
                <a:cs typeface="Arial" panose="020B0604020202020204" pitchFamily="34" charset="0"/>
              </a:rPr>
              <a:t>RETC (</a:t>
            </a:r>
            <a:r>
              <a:rPr lang="en-US" dirty="0" err="1">
                <a:latin typeface="Arial" panose="020B0604020202020204" pitchFamily="34" charset="0"/>
                <a:cs typeface="Arial" panose="020B0604020202020204" pitchFamily="34" charset="0"/>
              </a:rPr>
              <a:t>Registro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Emisiones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Transferencias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Contaminantes</a:t>
            </a:r>
            <a:r>
              <a:rPr lang="en-US" dirty="0">
                <a:latin typeface="Arial" panose="020B0604020202020204" pitchFamily="34" charset="0"/>
                <a:cs typeface="Arial" panose="020B0604020202020204" pitchFamily="34" charset="0"/>
              </a:rPr>
              <a:t>) – establishment of a Pollution Release and Transfer Registry in Mexico</a:t>
            </a:r>
          </a:p>
          <a:p>
            <a:pPr marL="280406" indent="-280406" defTabSz="897301">
              <a:spcBef>
                <a:spcPts val="589"/>
              </a:spcBef>
              <a:spcAft>
                <a:spcPts val="589"/>
              </a:spcAft>
              <a:buFont typeface="Wingdings" panose="05000000000000000000" pitchFamily="2" charset="2"/>
              <a:buChar char="ü"/>
              <a:defRPr/>
            </a:pPr>
            <a:endParaRPr lang="en-US" sz="1800" b="1" i="1" dirty="0">
              <a:solidFill>
                <a:prstClr val="black"/>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a:noFill/>
          <a:ln>
            <a:miter lim="800000"/>
            <a:headEnd/>
            <a:tailEnd/>
          </a:ln>
        </p:spPr>
        <p:txBody>
          <a:bodyPr/>
          <a:lstStyle/>
          <a:p>
            <a:fld id="{FB7BB387-06A4-4A76-8FA6-E787FBC27B0F}"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0" dirty="0">
                <a:solidFill>
                  <a:prstClr val="black"/>
                </a:solidFill>
                <a:latin typeface="Calibri" panose="020F0502020204030204" pitchFamily="34" charset="0"/>
                <a:cs typeface="Calibri" panose="020F0502020204030204" pitchFamily="34" charset="0"/>
              </a:rPr>
              <a:t>Partnerships on preparedness and resilience to extreme events in North America</a:t>
            </a:r>
          </a:p>
          <a:p>
            <a:endParaRPr lang="en-US" b="1" kern="0" dirty="0">
              <a:solidFill>
                <a:prstClr val="black"/>
              </a:solidFill>
              <a:latin typeface="Calibri" panose="020F0502020204030204" pitchFamily="34" charset="0"/>
              <a:cs typeface="Calibri" panose="020F0502020204030204" pitchFamily="34" charset="0"/>
            </a:endParaRPr>
          </a:p>
          <a:p>
            <a:r>
              <a:rPr lang="en-US" b="1" kern="0" dirty="0">
                <a:solidFill>
                  <a:prstClr val="black"/>
                </a:solidFill>
                <a:latin typeface="Calibri" panose="020F0502020204030204" pitchFamily="34" charset="0"/>
                <a:cs typeface="Calibri" panose="020F0502020204030204" pitchFamily="34" charset="0"/>
              </a:rPr>
              <a:t>North American Academic Network for Sustainability and Innovation</a:t>
            </a:r>
          </a:p>
          <a:p>
            <a:endParaRPr lang="en-US" b="1" kern="0" dirty="0">
              <a:solidFill>
                <a:prstClr val="black"/>
              </a:solidFill>
              <a:latin typeface="Calibri" panose="020F0502020204030204" pitchFamily="34" charset="0"/>
              <a:cs typeface="Calibri" panose="020F0502020204030204" pitchFamily="34" charset="0"/>
            </a:endParaRPr>
          </a:p>
          <a:p>
            <a:r>
              <a:rPr lang="en-US" b="1" kern="0" dirty="0">
                <a:solidFill>
                  <a:prstClr val="black"/>
                </a:solidFill>
                <a:latin typeface="Calibri" panose="020F0502020204030204" pitchFamily="34" charset="0"/>
                <a:cs typeface="Calibri" panose="020F0502020204030204" pitchFamily="34" charset="0"/>
              </a:rPr>
              <a:t>Traditional Ecological Knowledge (TEK) Initiative</a:t>
            </a:r>
          </a:p>
          <a:p>
            <a:r>
              <a:rPr lang="en-US" b="1" u="sng" dirty="0"/>
              <a:t>Objectives:</a:t>
            </a:r>
            <a:r>
              <a:rPr lang="en-US" b="1" dirty="0"/>
              <a:t>  </a:t>
            </a:r>
            <a:r>
              <a:rPr lang="en-US" dirty="0"/>
              <a:t>Identify and compile information on communities and experts associated with Traditional Ecological Knowledge (TEK) in North America, including: </a:t>
            </a:r>
          </a:p>
          <a:p>
            <a:pPr marL="168235" indent="-168235">
              <a:buFont typeface="Arial" panose="020B0604020202020204" pitchFamily="34" charset="0"/>
              <a:buChar char="•"/>
            </a:pPr>
            <a:r>
              <a:rPr lang="en-US" dirty="0"/>
              <a:t>A comprehensive inventory and summary of relevant frameworks and mechanisms in each country for the engagement of indigenous communities;</a:t>
            </a:r>
          </a:p>
          <a:p>
            <a:pPr marL="168235" indent="-168235">
              <a:buFont typeface="Arial" panose="020B0604020202020204" pitchFamily="34" charset="0"/>
              <a:buChar char="•"/>
            </a:pPr>
            <a:r>
              <a:rPr lang="en-US" dirty="0"/>
              <a:t>An inventory and summary descriptions of examples of TEK-based projects in universities or other research/public institutions and private sector partners; </a:t>
            </a:r>
          </a:p>
          <a:p>
            <a:pPr marL="168235" indent="-168235">
              <a:buFont typeface="Arial" panose="020B0604020202020204" pitchFamily="34" charset="0"/>
              <a:buChar char="•"/>
            </a:pPr>
            <a:r>
              <a:rPr lang="en-US" dirty="0"/>
              <a:t>A list of indigenous and local communities that have engaged TEK as part of university, other research institution, or private-sector partner consultations.  </a:t>
            </a:r>
          </a:p>
          <a:p>
            <a:r>
              <a:rPr lang="en-US" b="1" u="sng" dirty="0"/>
              <a:t>Progress</a:t>
            </a:r>
            <a:r>
              <a:rPr lang="en-US" b="1" dirty="0"/>
              <a:t>:</a:t>
            </a:r>
          </a:p>
          <a:p>
            <a:pPr marL="168235" indent="-168235">
              <a:buFont typeface="Arial" panose="020B0604020202020204" pitchFamily="34" charset="0"/>
              <a:buChar char="•"/>
            </a:pPr>
            <a:r>
              <a:rPr lang="en-US" dirty="0"/>
              <a:t>The work is currently underway,</a:t>
            </a:r>
            <a:r>
              <a:rPr lang="en-US" baseline="0" dirty="0"/>
              <a:t> and e</a:t>
            </a:r>
            <a:r>
              <a:rPr lang="en-US" dirty="0"/>
              <a:t>ach consultant provided an</a:t>
            </a:r>
            <a:r>
              <a:rPr lang="en-US" baseline="0" dirty="0"/>
              <a:t> update o</a:t>
            </a:r>
            <a:r>
              <a:rPr lang="en-US" dirty="0"/>
              <a:t>n their work at the end of November, and most recently on 15 January.  The</a:t>
            </a:r>
            <a:r>
              <a:rPr lang="en-US" baseline="0" dirty="0"/>
              <a:t> preliminary final reports </a:t>
            </a:r>
            <a:r>
              <a:rPr lang="en-US" dirty="0"/>
              <a:t>are due on </a:t>
            </a:r>
            <a:r>
              <a:rPr lang="en-US" b="1" dirty="0"/>
              <a:t>15 February</a:t>
            </a:r>
            <a:r>
              <a:rPr lang="en-US" b="0" dirty="0"/>
              <a:t>, and will be </a:t>
            </a:r>
            <a:r>
              <a:rPr lang="en-US" dirty="0"/>
              <a:t>review by the Parties and the three TEKEG</a:t>
            </a:r>
            <a:r>
              <a:rPr lang="en-US" baseline="0" dirty="0"/>
              <a:t> leads. </a:t>
            </a:r>
          </a:p>
          <a:p>
            <a:pPr marL="168235" indent="-168235">
              <a:buFont typeface="Arial" panose="020B0604020202020204" pitchFamily="34" charset="0"/>
              <a:buChar char="•"/>
            </a:pPr>
            <a:r>
              <a:rPr lang="en-US" baseline="0" dirty="0"/>
              <a:t>Once we conclude the review process and if there are no delays, we expect to have their final reports by </a:t>
            </a:r>
            <a:r>
              <a:rPr lang="en-US" b="1" baseline="0" dirty="0"/>
              <a:t>15 March</a:t>
            </a:r>
            <a:r>
              <a:rPr lang="en-US" baseline="0" dirty="0"/>
              <a:t>. </a:t>
            </a:r>
            <a:endParaRPr lang="en-US" dirty="0"/>
          </a:p>
          <a:p>
            <a:pPr marL="168235" indent="-168235">
              <a:buFont typeface="Arial" panose="020B0604020202020204" pitchFamily="34" charset="0"/>
              <a:buChar char="•"/>
            </a:pPr>
            <a:r>
              <a:rPr lang="en-US" dirty="0"/>
              <a:t>The Secretariat is currently finalizing an in-house inventory of CEC engagement with Indigenous communities since 1995. </a:t>
            </a:r>
            <a:r>
              <a:rPr lang="en-US" baseline="0" dirty="0"/>
              <a:t> This work is expected to be finalized before the end of </a:t>
            </a:r>
            <a:r>
              <a:rPr lang="en-US" b="1" baseline="0" dirty="0"/>
              <a:t>January 2019</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6F344EC9-47B3-4033-91AA-029FFE0D5C7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502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0" dirty="0">
                <a:solidFill>
                  <a:prstClr val="black"/>
                </a:solidFill>
                <a:latin typeface="Calibri" panose="020F0502020204030204" pitchFamily="34" charset="0"/>
                <a:cs typeface="Calibri" panose="020F0502020204030204" pitchFamily="34" charset="0"/>
              </a:rPr>
              <a:t>Partnerships on preparedness and resilience to extreme events in North America</a:t>
            </a:r>
          </a:p>
          <a:p>
            <a:endParaRPr lang="en-US" b="1" kern="0" dirty="0">
              <a:solidFill>
                <a:prstClr val="black"/>
              </a:solidFill>
              <a:latin typeface="Calibri" panose="020F0502020204030204" pitchFamily="34" charset="0"/>
              <a:cs typeface="Calibri" panose="020F0502020204030204" pitchFamily="34" charset="0"/>
            </a:endParaRPr>
          </a:p>
          <a:p>
            <a:r>
              <a:rPr lang="en-US" b="1" kern="0" dirty="0">
                <a:solidFill>
                  <a:prstClr val="black"/>
                </a:solidFill>
                <a:latin typeface="Calibri" panose="020F0502020204030204" pitchFamily="34" charset="0"/>
                <a:cs typeface="Calibri" panose="020F0502020204030204" pitchFamily="34" charset="0"/>
              </a:rPr>
              <a:t>North American Academic Network for Sustainability and Innovation</a:t>
            </a:r>
          </a:p>
          <a:p>
            <a:endParaRPr lang="en-US" b="1" kern="0" dirty="0">
              <a:solidFill>
                <a:prstClr val="black"/>
              </a:solidFill>
              <a:latin typeface="Calibri" panose="020F0502020204030204" pitchFamily="34" charset="0"/>
              <a:cs typeface="Calibri" panose="020F0502020204030204" pitchFamily="34" charset="0"/>
            </a:endParaRPr>
          </a:p>
          <a:p>
            <a:r>
              <a:rPr lang="en-US" b="1" kern="0" dirty="0">
                <a:solidFill>
                  <a:prstClr val="black"/>
                </a:solidFill>
                <a:latin typeface="Calibri" panose="020F0502020204030204" pitchFamily="34" charset="0"/>
                <a:cs typeface="Calibri" panose="020F0502020204030204" pitchFamily="34" charset="0"/>
              </a:rPr>
              <a:t>Traditional Ecological Knowledge (TEK) Initiative</a:t>
            </a:r>
          </a:p>
          <a:p>
            <a:r>
              <a:rPr lang="en-US" b="1" u="sng" dirty="0"/>
              <a:t>Objectives:</a:t>
            </a:r>
            <a:r>
              <a:rPr lang="en-US" b="1" dirty="0"/>
              <a:t>  </a:t>
            </a:r>
            <a:r>
              <a:rPr lang="en-US" dirty="0"/>
              <a:t>Identify and compile information on communities and experts associated with Traditional Ecological Knowledge (TEK) in North America, including: </a:t>
            </a:r>
          </a:p>
          <a:p>
            <a:pPr marL="168235" indent="-168235">
              <a:buFont typeface="Arial" panose="020B0604020202020204" pitchFamily="34" charset="0"/>
              <a:buChar char="•"/>
            </a:pPr>
            <a:r>
              <a:rPr lang="en-US" dirty="0"/>
              <a:t>A comprehensive inventory and summary of relevant frameworks and mechanisms in each country for the engagement of indigenous communities;</a:t>
            </a:r>
          </a:p>
          <a:p>
            <a:pPr marL="168235" indent="-168235">
              <a:buFont typeface="Arial" panose="020B0604020202020204" pitchFamily="34" charset="0"/>
              <a:buChar char="•"/>
            </a:pPr>
            <a:r>
              <a:rPr lang="en-US" dirty="0"/>
              <a:t>An inventory and summary descriptions of examples of TEK-based projects in universities or other research/public institutions and private sector partners; </a:t>
            </a:r>
          </a:p>
          <a:p>
            <a:pPr marL="168235" indent="-168235">
              <a:buFont typeface="Arial" panose="020B0604020202020204" pitchFamily="34" charset="0"/>
              <a:buChar char="•"/>
            </a:pPr>
            <a:r>
              <a:rPr lang="en-US" dirty="0"/>
              <a:t>A list of indigenous and local communities that have engaged TEK as part of university, other research institution, or private-sector partner consultations.  </a:t>
            </a:r>
          </a:p>
          <a:p>
            <a:r>
              <a:rPr lang="en-US" b="1" u="sng" dirty="0"/>
              <a:t>Progress</a:t>
            </a:r>
            <a:r>
              <a:rPr lang="en-US" b="1" dirty="0"/>
              <a:t>:</a:t>
            </a:r>
          </a:p>
          <a:p>
            <a:pPr marL="168235" indent="-168235">
              <a:buFont typeface="Arial" panose="020B0604020202020204" pitchFamily="34" charset="0"/>
              <a:buChar char="•"/>
            </a:pPr>
            <a:r>
              <a:rPr lang="en-US" dirty="0"/>
              <a:t>The work is currently underway,</a:t>
            </a:r>
            <a:r>
              <a:rPr lang="en-US" baseline="0" dirty="0"/>
              <a:t> and e</a:t>
            </a:r>
            <a:r>
              <a:rPr lang="en-US" dirty="0"/>
              <a:t>ach consultant provided an</a:t>
            </a:r>
            <a:r>
              <a:rPr lang="en-US" baseline="0" dirty="0"/>
              <a:t> update o</a:t>
            </a:r>
            <a:r>
              <a:rPr lang="en-US" dirty="0"/>
              <a:t>n their work at the end of November, and most recently on 15 January.  The</a:t>
            </a:r>
            <a:r>
              <a:rPr lang="en-US" baseline="0" dirty="0"/>
              <a:t> preliminary final reports </a:t>
            </a:r>
            <a:r>
              <a:rPr lang="en-US" dirty="0"/>
              <a:t>are due on </a:t>
            </a:r>
            <a:r>
              <a:rPr lang="en-US" b="1" dirty="0"/>
              <a:t>15 February</a:t>
            </a:r>
            <a:r>
              <a:rPr lang="en-US" b="0" dirty="0"/>
              <a:t>, and will be </a:t>
            </a:r>
            <a:r>
              <a:rPr lang="en-US" dirty="0"/>
              <a:t>review by the Parties and the three TEKEG</a:t>
            </a:r>
            <a:r>
              <a:rPr lang="en-US" baseline="0" dirty="0"/>
              <a:t> leads. </a:t>
            </a:r>
          </a:p>
          <a:p>
            <a:pPr marL="168235" indent="-168235">
              <a:buFont typeface="Arial" panose="020B0604020202020204" pitchFamily="34" charset="0"/>
              <a:buChar char="•"/>
            </a:pPr>
            <a:r>
              <a:rPr lang="en-US" baseline="0" dirty="0"/>
              <a:t>Once we conclude the review process and if there are no delays, we expect to have their final reports by </a:t>
            </a:r>
            <a:r>
              <a:rPr lang="en-US" b="1" baseline="0" dirty="0"/>
              <a:t>15 March</a:t>
            </a:r>
            <a:r>
              <a:rPr lang="en-US" baseline="0" dirty="0"/>
              <a:t>. </a:t>
            </a:r>
            <a:endParaRPr lang="en-US" dirty="0"/>
          </a:p>
          <a:p>
            <a:pPr marL="168235" indent="-168235">
              <a:buFont typeface="Arial" panose="020B0604020202020204" pitchFamily="34" charset="0"/>
              <a:buChar char="•"/>
            </a:pPr>
            <a:r>
              <a:rPr lang="en-US" dirty="0"/>
              <a:t>The Secretariat is currently finalizing an in-house inventory of CEC engagement with Indigenous communities since 1995. </a:t>
            </a:r>
            <a:r>
              <a:rPr lang="en-US" baseline="0" dirty="0"/>
              <a:t> This work is expected to be finalized before the end of </a:t>
            </a:r>
            <a:r>
              <a:rPr lang="en-US" b="1" baseline="0" dirty="0"/>
              <a:t>January 2019</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6F344EC9-47B3-4033-91AA-029FFE0D5C7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502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noFill/>
        </p:spPr>
      </p:sp>
      <p:sp>
        <p:nvSpPr>
          <p:cNvPr id="24579" name="Notes Placeholder 2"/>
          <p:cNvSpPr>
            <a:spLocks noGrp="1"/>
          </p:cNvSpPr>
          <p:nvPr>
            <p:ph type="body" idx="1"/>
          </p:nvPr>
        </p:nvSpPr>
        <p:spPr>
          <a:noFill/>
        </p:spPr>
        <p:txBody>
          <a:bodyPr/>
          <a:lstStyle/>
          <a:p>
            <a:endParaRPr lang="en-US" altLang="en-US" smtClean="0"/>
          </a:p>
        </p:txBody>
      </p:sp>
      <p:sp>
        <p:nvSpPr>
          <p:cNvPr id="24580" name="Slide Number Placeholder 3"/>
          <p:cNvSpPr>
            <a:spLocks noGrp="1"/>
          </p:cNvSpPr>
          <p:nvPr>
            <p:ph type="sldNum" sz="quarter" idx="5"/>
          </p:nvPr>
        </p:nvSpPr>
        <p:spPr>
          <a:noFill/>
          <a:ln>
            <a:miter lim="800000"/>
            <a:headEnd/>
            <a:tailEnd/>
          </a:ln>
        </p:spPr>
        <p:txBody>
          <a:bodyPr/>
          <a:lstStyle/>
          <a:p>
            <a:fld id="{A2561966-71E1-4088-8333-69C773847B12}"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50A72E-1BF5-42C1-8B8A-C3899F681BF8}" type="slidenum">
              <a:rPr lang="en-US" altLang="en-US" smtClean="0"/>
              <a:pPr>
                <a:defRPr/>
              </a:pPr>
              <a:t>9</a:t>
            </a:fld>
            <a:endParaRPr lang="en-US" altLang="en-US"/>
          </a:p>
        </p:txBody>
      </p:sp>
    </p:spTree>
    <p:extLst>
      <p:ext uri="{BB962C8B-B14F-4D97-AF65-F5344CB8AC3E}">
        <p14:creationId xmlns:p14="http://schemas.microsoft.com/office/powerpoint/2010/main" val="142658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a:noFill/>
        </p:spPr>
      </p:sp>
      <p:sp>
        <p:nvSpPr>
          <p:cNvPr id="37891" name="Rectangle 3"/>
          <p:cNvSpPr>
            <a:spLocks noGrp="1"/>
          </p:cNvSpPr>
          <p:nvPr>
            <p:ph type="body" idx="1"/>
          </p:nvPr>
        </p:nvSpPr>
        <p:spPr>
          <a:noFill/>
        </p:spPr>
        <p:txBody>
          <a:bodyPr/>
          <a:lstStyle/>
          <a:p>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1AB91-A361-445E-92B0-1CC3BA03A644}"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361702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AB91-A361-445E-92B0-1CC3BA03A644}"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307296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AB91-A361-445E-92B0-1CC3BA03A644}"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5263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AB91-A361-445E-92B0-1CC3BA03A644}"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362392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1AB91-A361-445E-92B0-1CC3BA03A644}"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187148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1AB91-A361-445E-92B0-1CC3BA03A644}"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324726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1AB91-A361-445E-92B0-1CC3BA03A644}"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230834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1AB91-A361-445E-92B0-1CC3BA03A644}"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312575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1AB91-A361-445E-92B0-1CC3BA03A644}"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105240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AB91-A361-445E-92B0-1CC3BA03A644}"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349175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AB91-A361-445E-92B0-1CC3BA03A644}"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8B6A6-B3F9-4258-B4DA-BCDEE6A6B91A}" type="slidenum">
              <a:rPr lang="en-US" smtClean="0"/>
              <a:t>‹#›</a:t>
            </a:fld>
            <a:endParaRPr lang="en-US"/>
          </a:p>
        </p:txBody>
      </p:sp>
    </p:spTree>
    <p:extLst>
      <p:ext uri="{BB962C8B-B14F-4D97-AF65-F5344CB8AC3E}">
        <p14:creationId xmlns:p14="http://schemas.microsoft.com/office/powerpoint/2010/main" val="4459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1AB91-A361-445E-92B0-1CC3BA03A644}" type="datetimeFigureOut">
              <a:rPr lang="en-US" smtClean="0"/>
              <a:t>6/20/2019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8B6A6-B3F9-4258-B4DA-BCDEE6A6B91A}" type="slidenum">
              <a:rPr lang="en-US" smtClean="0"/>
              <a:t>‹#›</a:t>
            </a:fld>
            <a:endParaRPr lang="en-US"/>
          </a:p>
        </p:txBody>
      </p:sp>
    </p:spTree>
    <p:extLst>
      <p:ext uri="{BB962C8B-B14F-4D97-AF65-F5344CB8AC3E}">
        <p14:creationId xmlns:p14="http://schemas.microsoft.com/office/powerpoint/2010/main" val="3985595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1124744"/>
            <a:ext cx="8136904" cy="5220580"/>
          </a:xfrm>
        </p:spPr>
        <p:txBody>
          <a:bodyPr>
            <a:normAutofit fontScale="90000"/>
          </a:bodyPr>
          <a:lstStyle/>
          <a:p>
            <a:r>
              <a:rPr lang="en-US" sz="2700" b="1" dirty="0"/>
              <a:t>THE COMMISSION FOR ENVIRONMENTAL</a:t>
            </a:r>
            <a:r>
              <a:rPr lang="en-US" sz="2700" dirty="0"/>
              <a:t/>
            </a:r>
            <a:br>
              <a:rPr lang="en-US" sz="2700" dirty="0"/>
            </a:br>
            <a:r>
              <a:rPr lang="en-US" sz="2700" b="1" dirty="0"/>
              <a:t>COOPERATION OF NORTH AMERICA</a:t>
            </a:r>
            <a:r>
              <a:rPr lang="en-US" sz="2900" dirty="0"/>
              <a:t/>
            </a:r>
            <a:br>
              <a:rPr lang="en-US" sz="2900" dirty="0"/>
            </a:br>
            <a:r>
              <a:rPr lang="en-US" sz="2900" b="1" dirty="0"/>
              <a:t> </a:t>
            </a:r>
            <a:r>
              <a:rPr lang="en-US" sz="2900" dirty="0"/>
              <a:t/>
            </a:r>
            <a:br>
              <a:rPr lang="en-US" sz="2900" dirty="0"/>
            </a:br>
            <a:r>
              <a:rPr lang="en-US" sz="2900" b="1" dirty="0"/>
              <a:t> </a:t>
            </a:r>
            <a:r>
              <a:rPr lang="en-US" sz="2900" b="1" dirty="0" smtClean="0"/>
              <a:t/>
            </a:r>
            <a:br>
              <a:rPr lang="en-US" sz="2900" b="1" dirty="0" smtClean="0"/>
            </a:br>
            <a:r>
              <a:rPr lang="en-US" sz="2900" dirty="0"/>
              <a:t/>
            </a:r>
            <a:br>
              <a:rPr lang="en-US" sz="2900" dirty="0"/>
            </a:br>
            <a:r>
              <a:rPr lang="en-US" sz="2900" b="1" dirty="0"/>
              <a:t> </a:t>
            </a:r>
            <a:r>
              <a:rPr lang="en-US" sz="2900" dirty="0"/>
              <a:t/>
            </a:r>
            <a:br>
              <a:rPr lang="en-US" sz="2900" dirty="0"/>
            </a:br>
            <a:r>
              <a:rPr lang="en-US" altLang="en-US" b="1" dirty="0" smtClean="0"/>
              <a:t>The CEC </a:t>
            </a:r>
            <a:r>
              <a:rPr lang="en-US" altLang="en-US" b="1" dirty="0"/>
              <a:t>on Disaster Resilient Communities</a:t>
            </a:r>
            <a:br>
              <a:rPr lang="en-US" altLang="en-US" b="1" dirty="0"/>
            </a:br>
            <a:r>
              <a:rPr lang="en-US" sz="3600" dirty="0"/>
              <a:t>JPAC Regular Session 19-01</a:t>
            </a:r>
            <a:r>
              <a:rPr lang="en-US" b="1" dirty="0" smtClean="0"/>
              <a:t/>
            </a:r>
            <a:br>
              <a:rPr lang="en-US" b="1" dirty="0" smtClean="0"/>
            </a:br>
            <a:r>
              <a:rPr lang="en-US" sz="3200" b="1" dirty="0" smtClean="0"/>
              <a:t/>
            </a:r>
            <a:br>
              <a:rPr lang="en-US" sz="3200" b="1" dirty="0" smtClean="0"/>
            </a:br>
            <a:r>
              <a:rPr lang="en-US" sz="2900" dirty="0"/>
              <a:t/>
            </a:r>
            <a:br>
              <a:rPr lang="en-US" sz="2900" dirty="0"/>
            </a:br>
            <a:r>
              <a:rPr lang="en-US" sz="2200" dirty="0"/>
              <a:t>Mexico City, Mexico, June the </a:t>
            </a:r>
            <a:r>
              <a:rPr lang="en-US" sz="2200" dirty="0" smtClean="0"/>
              <a:t>24th</a:t>
            </a:r>
            <a:r>
              <a:rPr lang="en-US" sz="2200" dirty="0"/>
              <a:t>, </a:t>
            </a:r>
            <a:r>
              <a:rPr lang="en-US" sz="2200" dirty="0" smtClean="0"/>
              <a:t>2019</a:t>
            </a:r>
            <a:endParaRPr lang="en-US" sz="3600" dirty="0"/>
          </a:p>
        </p:txBody>
      </p:sp>
    </p:spTree>
    <p:extLst>
      <p:ext uri="{BB962C8B-B14F-4D97-AF65-F5344CB8AC3E}">
        <p14:creationId xmlns:p14="http://schemas.microsoft.com/office/powerpoint/2010/main" val="353788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190500" y="2932093"/>
            <a:ext cx="8763000" cy="954107"/>
          </a:xfrm>
          <a:prstGeom prst="rect">
            <a:avLst/>
          </a:prstGeom>
          <a:noFill/>
          <a:ln w="9525">
            <a:noFill/>
            <a:miter lim="800000"/>
            <a:headEnd/>
            <a:tailEnd/>
          </a:ln>
        </p:spPr>
        <p:txBody>
          <a:bodyPr>
            <a:spAutoFit/>
          </a:bodyPr>
          <a:lstStyle/>
          <a:p>
            <a:pPr algn="ctr"/>
            <a:endParaRPr lang="en-US" altLang="en-US" b="1" dirty="0">
              <a:solidFill>
                <a:schemeClr val="tx1"/>
              </a:solidFill>
            </a:endParaRPr>
          </a:p>
          <a:p>
            <a:pPr algn="ctr"/>
            <a:r>
              <a:rPr lang="en-US" altLang="en-US" b="1" dirty="0">
                <a:solidFill>
                  <a:schemeClr val="tx1"/>
                </a:solidFill>
              </a:rPr>
              <a:t>Three countries. One environment.</a:t>
            </a:r>
          </a:p>
        </p:txBody>
      </p:sp>
      <p:sp>
        <p:nvSpPr>
          <p:cNvPr id="20483" name="TextBox 7"/>
          <p:cNvSpPr txBox="1">
            <a:spLocks noChangeArrowheads="1"/>
          </p:cNvSpPr>
          <p:nvPr/>
        </p:nvSpPr>
        <p:spPr bwMode="auto">
          <a:xfrm>
            <a:off x="152400" y="6448425"/>
            <a:ext cx="3048000" cy="198438"/>
          </a:xfrm>
          <a:prstGeom prst="rect">
            <a:avLst/>
          </a:prstGeom>
          <a:noFill/>
          <a:ln w="9525">
            <a:noFill/>
            <a:miter lim="800000"/>
            <a:headEnd/>
            <a:tailEnd/>
          </a:ln>
        </p:spPr>
        <p:txBody>
          <a:bodyPr>
            <a:spAutoFit/>
          </a:bodyPr>
          <a:lstStyle/>
          <a:p>
            <a:r>
              <a:rPr lang="en-US" altLang="en-US" sz="700">
                <a:solidFill>
                  <a:srgbClr val="F2F2F2"/>
                </a:solidFill>
                <a:latin typeface="Calibri (Body)" charset="0"/>
              </a:rPr>
              <a:t>© Commission for Environmental Cooperation / 2013</a:t>
            </a:r>
          </a:p>
        </p:txBody>
      </p:sp>
      <p:pic>
        <p:nvPicPr>
          <p:cNvPr id="20484" name="Picture 4" descr="CEC_Logo_2n.png"/>
          <p:cNvPicPr>
            <a:picLocks noChangeAspect="1"/>
          </p:cNvPicPr>
          <p:nvPr/>
        </p:nvPicPr>
        <p:blipFill>
          <a:blip r:embed="rId3"/>
          <a:srcRect/>
          <a:stretch>
            <a:fillRect/>
          </a:stretch>
        </p:blipFill>
        <p:spPr bwMode="auto">
          <a:xfrm>
            <a:off x="3562350" y="533400"/>
            <a:ext cx="1847850" cy="1549400"/>
          </a:xfrm>
          <a:prstGeom prst="rect">
            <a:avLst/>
          </a:prstGeom>
          <a:noFill/>
          <a:ln w="9525">
            <a:noFill/>
            <a:miter lim="800000"/>
            <a:headEnd/>
            <a:tailEnd/>
          </a:ln>
        </p:spPr>
      </p:pic>
      <p:sp>
        <p:nvSpPr>
          <p:cNvPr id="20485" name="TextBox 1"/>
          <p:cNvSpPr txBox="1">
            <a:spLocks noChangeArrowheads="1"/>
          </p:cNvSpPr>
          <p:nvPr/>
        </p:nvSpPr>
        <p:spPr bwMode="auto">
          <a:xfrm>
            <a:off x="2947262" y="4953000"/>
            <a:ext cx="3274679" cy="954107"/>
          </a:xfrm>
          <a:prstGeom prst="rect">
            <a:avLst/>
          </a:prstGeom>
          <a:noFill/>
          <a:ln w="9525">
            <a:noFill/>
            <a:miter lim="800000"/>
            <a:headEnd/>
            <a:tailEnd/>
          </a:ln>
        </p:spPr>
        <p:txBody>
          <a:bodyPr wrap="none">
            <a:spAutoFit/>
          </a:bodyPr>
          <a:lstStyle/>
          <a:p>
            <a:pPr algn="ctr"/>
            <a:r>
              <a:rPr lang="en-US" altLang="es-MX" b="1" dirty="0">
                <a:solidFill>
                  <a:schemeClr val="tx1"/>
                </a:solidFill>
              </a:rPr>
              <a:t>César Rafael CHÁVEZ</a:t>
            </a:r>
          </a:p>
          <a:p>
            <a:pPr algn="ctr"/>
            <a:r>
              <a:rPr lang="en-US" altLang="es-MX" dirty="0">
                <a:solidFill>
                  <a:schemeClr val="tx1"/>
                </a:solidFill>
              </a:rPr>
              <a:t>crchavez@cec.org</a:t>
            </a:r>
          </a:p>
        </p:txBody>
      </p:sp>
    </p:spTree>
    <p:extLst>
      <p:ext uri="{BB962C8B-B14F-4D97-AF65-F5344CB8AC3E}">
        <p14:creationId xmlns:p14="http://schemas.microsoft.com/office/powerpoint/2010/main" val="325553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62000" y="152400"/>
            <a:ext cx="7848600" cy="685800"/>
          </a:xfrm>
        </p:spPr>
        <p:txBody>
          <a:bodyPr>
            <a:normAutofit fontScale="90000"/>
          </a:bodyPr>
          <a:lstStyle/>
          <a:p>
            <a:pPr algn="r"/>
            <a:r>
              <a:rPr lang="en-US" altLang="en-US" sz="4000" b="1" dirty="0">
                <a:cs typeface="Arial" pitchFamily="34" charset="0"/>
              </a:rPr>
              <a:t>THE CEC ORIGINS</a:t>
            </a:r>
            <a:endParaRPr lang="en-US" altLang="en-US" sz="4000" dirty="0"/>
          </a:p>
        </p:txBody>
      </p:sp>
      <p:sp>
        <p:nvSpPr>
          <p:cNvPr id="5123" name="Subtitle 2"/>
          <p:cNvSpPr>
            <a:spLocks noGrp="1"/>
          </p:cNvSpPr>
          <p:nvPr>
            <p:ph type="subTitle" idx="1"/>
          </p:nvPr>
        </p:nvSpPr>
        <p:spPr>
          <a:xfrm>
            <a:off x="285750" y="1232756"/>
            <a:ext cx="8572500" cy="4010025"/>
          </a:xfrm>
        </p:spPr>
        <p:txBody>
          <a:bodyPr/>
          <a:lstStyle/>
          <a:p>
            <a:pPr algn="l">
              <a:spcBef>
                <a:spcPts val="600"/>
              </a:spcBef>
              <a:spcAft>
                <a:spcPts val="600"/>
              </a:spcAft>
            </a:pPr>
            <a:r>
              <a:rPr lang="en-US" altLang="en-US" sz="1800" dirty="0" smtClean="0">
                <a:solidFill>
                  <a:schemeClr val="tx1"/>
                </a:solidFill>
                <a:latin typeface="+mj-lt"/>
                <a:cs typeface="Arial" panose="020B0604020202020204" pitchFamily="34" charset="0"/>
              </a:rPr>
              <a:t>The </a:t>
            </a:r>
            <a:r>
              <a:rPr lang="en-US" altLang="en-US" sz="1800" b="1" dirty="0" smtClean="0">
                <a:solidFill>
                  <a:schemeClr val="tx1"/>
                </a:solidFill>
                <a:latin typeface="+mj-lt"/>
                <a:cs typeface="Arial" panose="020B0604020202020204" pitchFamily="34" charset="0"/>
              </a:rPr>
              <a:t>North </a:t>
            </a:r>
            <a:r>
              <a:rPr lang="en-US" altLang="en-US" sz="1800" b="1" dirty="0">
                <a:solidFill>
                  <a:schemeClr val="tx1"/>
                </a:solidFill>
                <a:latin typeface="+mj-lt"/>
                <a:cs typeface="Arial" panose="020B0604020202020204" pitchFamily="34" charset="0"/>
              </a:rPr>
              <a:t>American Agreement for Environmental Cooperation </a:t>
            </a:r>
            <a:r>
              <a:rPr lang="en-US" altLang="en-US" sz="1800" dirty="0">
                <a:solidFill>
                  <a:schemeClr val="tx1"/>
                </a:solidFill>
                <a:latin typeface="+mj-lt"/>
                <a:cs typeface="Arial" panose="020B0604020202020204" pitchFamily="34" charset="0"/>
              </a:rPr>
              <a:t>(</a:t>
            </a:r>
            <a:r>
              <a:rPr lang="en-US" altLang="en-US" sz="1800" dirty="0" smtClean="0">
                <a:solidFill>
                  <a:schemeClr val="tx1"/>
                </a:solidFill>
                <a:latin typeface="+mj-lt"/>
                <a:cs typeface="Arial" panose="020B0604020202020204" pitchFamily="34" charset="0"/>
              </a:rPr>
              <a:t>NAAEC, 1994), as environmental </a:t>
            </a:r>
            <a:r>
              <a:rPr lang="en-US" altLang="en-US" sz="1800" dirty="0">
                <a:solidFill>
                  <a:schemeClr val="tx1"/>
                </a:solidFill>
                <a:latin typeface="+mj-lt"/>
                <a:cs typeface="Arial" panose="020B0604020202020204" pitchFamily="34" charset="0"/>
              </a:rPr>
              <a:t>arm of the </a:t>
            </a:r>
            <a:r>
              <a:rPr lang="en-US" altLang="en-US" sz="1800" b="1" dirty="0">
                <a:solidFill>
                  <a:schemeClr val="tx1"/>
                </a:solidFill>
                <a:latin typeface="+mj-lt"/>
                <a:cs typeface="Arial" panose="020B0604020202020204" pitchFamily="34" charset="0"/>
              </a:rPr>
              <a:t>North American Free Trade Agreement </a:t>
            </a:r>
            <a:r>
              <a:rPr lang="en-US" altLang="en-US" sz="1800" dirty="0">
                <a:solidFill>
                  <a:schemeClr val="tx1"/>
                </a:solidFill>
                <a:latin typeface="+mj-lt"/>
                <a:cs typeface="Arial" panose="020B0604020202020204" pitchFamily="34" charset="0"/>
              </a:rPr>
              <a:t>(NAFTA), </a:t>
            </a:r>
            <a:r>
              <a:rPr lang="en-US" altLang="en-US" sz="1800" dirty="0" smtClean="0">
                <a:solidFill>
                  <a:schemeClr val="tx1"/>
                </a:solidFill>
                <a:latin typeface="+mj-lt"/>
                <a:cs typeface="Arial" panose="020B0604020202020204" pitchFamily="34" charset="0"/>
              </a:rPr>
              <a:t>represents the countries’ </a:t>
            </a:r>
            <a:r>
              <a:rPr lang="en-US" altLang="en-US" sz="1800" dirty="0">
                <a:solidFill>
                  <a:schemeClr val="tx1"/>
                </a:solidFill>
                <a:latin typeface="+mj-lt"/>
                <a:cs typeface="Arial" panose="020B0604020202020204" pitchFamily="34" charset="0"/>
              </a:rPr>
              <a:t>commitment to accompany trade liberalization and economic growth with cooperation for protecting the </a:t>
            </a:r>
            <a:r>
              <a:rPr lang="en-US" altLang="en-US" sz="1800" dirty="0" smtClean="0">
                <a:solidFill>
                  <a:schemeClr val="tx1"/>
                </a:solidFill>
                <a:latin typeface="+mj-lt"/>
                <a:cs typeface="Arial" panose="020B0604020202020204" pitchFamily="34" charset="0"/>
              </a:rPr>
              <a:t>environment</a:t>
            </a:r>
            <a:endParaRPr lang="en-US" altLang="en-US" sz="1800" dirty="0">
              <a:solidFill>
                <a:schemeClr val="tx1"/>
              </a:solidFill>
              <a:latin typeface="+mj-lt"/>
              <a:cs typeface="Arial" panose="020B0604020202020204" pitchFamily="34" charset="0"/>
            </a:endParaRPr>
          </a:p>
          <a:p>
            <a:pPr algn="l">
              <a:spcBef>
                <a:spcPts val="600"/>
              </a:spcBef>
              <a:spcAft>
                <a:spcPts val="600"/>
              </a:spcAft>
            </a:pPr>
            <a:r>
              <a:rPr lang="en-US" altLang="en-US" sz="1800" dirty="0" smtClean="0">
                <a:solidFill>
                  <a:schemeClr val="tx1"/>
                </a:solidFill>
                <a:latin typeface="+mj-lt"/>
                <a:cs typeface="Arial" panose="020B0604020202020204" pitchFamily="34" charset="0"/>
              </a:rPr>
              <a:t>The </a:t>
            </a:r>
            <a:r>
              <a:rPr lang="en-US" altLang="en-US" sz="1800" b="1" dirty="0">
                <a:solidFill>
                  <a:schemeClr val="tx1"/>
                </a:solidFill>
                <a:latin typeface="+mj-lt"/>
                <a:cs typeface="Arial" panose="020B0604020202020204" pitchFamily="34" charset="0"/>
              </a:rPr>
              <a:t>Commission for Environmental Cooperation (CEC)</a:t>
            </a:r>
            <a:r>
              <a:rPr lang="en-US" altLang="en-US" sz="1800" dirty="0">
                <a:solidFill>
                  <a:schemeClr val="tx1"/>
                </a:solidFill>
                <a:latin typeface="+mj-lt"/>
                <a:cs typeface="Arial" panose="020B0604020202020204" pitchFamily="34" charset="0"/>
              </a:rPr>
              <a:t> is composed of a Council, a Secretariat and a Joint Public Advisory Committee (JPAC)</a:t>
            </a:r>
          </a:p>
          <a:p>
            <a:pPr marL="742950" lvl="1" indent="-285750" algn="l">
              <a:spcBef>
                <a:spcPts val="600"/>
              </a:spcBef>
              <a:spcAft>
                <a:spcPts val="600"/>
              </a:spcAft>
              <a:buFont typeface="Arial" panose="020B0604020202020204" pitchFamily="34" charset="0"/>
              <a:buChar char="•"/>
            </a:pPr>
            <a:r>
              <a:rPr lang="en-US" altLang="en-US" sz="1700" b="1" dirty="0">
                <a:solidFill>
                  <a:schemeClr val="tx1"/>
                </a:solidFill>
                <a:latin typeface="+mj-lt"/>
                <a:cs typeface="Arial" panose="020B0604020202020204" pitchFamily="34" charset="0"/>
              </a:rPr>
              <a:t>Council</a:t>
            </a:r>
            <a:r>
              <a:rPr lang="en-US" altLang="en-US" sz="1700" dirty="0">
                <a:solidFill>
                  <a:schemeClr val="tx1"/>
                </a:solidFill>
                <a:latin typeface="+mj-lt"/>
                <a:cs typeface="Arial" panose="020B0604020202020204" pitchFamily="34" charset="0"/>
              </a:rPr>
              <a:t>:</a:t>
            </a:r>
            <a:r>
              <a:rPr lang="en-US" altLang="en-US" sz="1700" b="1" dirty="0">
                <a:solidFill>
                  <a:schemeClr val="tx1"/>
                </a:solidFill>
                <a:latin typeface="+mj-lt"/>
                <a:cs typeface="Arial" panose="020B0604020202020204" pitchFamily="34" charset="0"/>
              </a:rPr>
              <a:t> </a:t>
            </a:r>
            <a:r>
              <a:rPr lang="en-US" altLang="en-US" sz="1700" dirty="0">
                <a:solidFill>
                  <a:schemeClr val="tx1"/>
                </a:solidFill>
                <a:latin typeface="+mj-lt"/>
                <a:cs typeface="Arial" panose="020B0604020202020204" pitchFamily="34" charset="0"/>
              </a:rPr>
              <a:t>governing body, cabinet-level environmental representatives of the Parties to the NAAEC </a:t>
            </a:r>
          </a:p>
          <a:p>
            <a:pPr marL="742950" lvl="1" indent="-285750" algn="l">
              <a:spcBef>
                <a:spcPts val="600"/>
              </a:spcBef>
              <a:spcAft>
                <a:spcPts val="600"/>
              </a:spcAft>
              <a:buFont typeface="Arial" panose="020B0604020202020204" pitchFamily="34" charset="0"/>
              <a:buChar char="•"/>
            </a:pPr>
            <a:r>
              <a:rPr lang="en-US" altLang="en-US" sz="1700" b="1" dirty="0">
                <a:solidFill>
                  <a:schemeClr val="tx1"/>
                </a:solidFill>
                <a:latin typeface="+mj-lt"/>
                <a:cs typeface="Arial" panose="020B0604020202020204" pitchFamily="34" charset="0"/>
              </a:rPr>
              <a:t>Secretariat</a:t>
            </a:r>
            <a:r>
              <a:rPr lang="en-US" altLang="en-US" sz="1700" dirty="0">
                <a:solidFill>
                  <a:schemeClr val="tx1"/>
                </a:solidFill>
                <a:latin typeface="+mj-lt"/>
                <a:cs typeface="Arial" panose="020B0604020202020204" pitchFamily="34" charset="0"/>
              </a:rPr>
              <a:t>: responsible for technical, administrative and operational support to the Council, committees and groups, based in Montreal</a:t>
            </a:r>
          </a:p>
          <a:p>
            <a:pPr marL="742950" lvl="1" indent="-285750" algn="l">
              <a:spcBef>
                <a:spcPts val="600"/>
              </a:spcBef>
              <a:spcAft>
                <a:spcPts val="600"/>
              </a:spcAft>
              <a:buFont typeface="Arial" panose="020B0604020202020204" pitchFamily="34" charset="0"/>
              <a:buChar char="•"/>
            </a:pPr>
            <a:r>
              <a:rPr lang="en-US" altLang="en-US" sz="1700" b="1" dirty="0">
                <a:solidFill>
                  <a:schemeClr val="tx1"/>
                </a:solidFill>
                <a:latin typeface="+mj-lt"/>
                <a:cs typeface="Arial" panose="020B0604020202020204" pitchFamily="34" charset="0"/>
              </a:rPr>
              <a:t>JPAC</a:t>
            </a:r>
            <a:r>
              <a:rPr lang="en-US" altLang="en-US" sz="1700" dirty="0">
                <a:solidFill>
                  <a:schemeClr val="tx1"/>
                </a:solidFill>
                <a:latin typeface="+mj-lt"/>
                <a:cs typeface="Arial" panose="020B0604020202020204" pitchFamily="34" charset="0"/>
              </a:rPr>
              <a:t>:</a:t>
            </a:r>
            <a:r>
              <a:rPr lang="en-US" altLang="en-US" sz="1700" b="1" dirty="0">
                <a:solidFill>
                  <a:schemeClr val="tx1"/>
                </a:solidFill>
                <a:latin typeface="+mj-lt"/>
                <a:cs typeface="Arial" panose="020B0604020202020204" pitchFamily="34" charset="0"/>
              </a:rPr>
              <a:t> </a:t>
            </a:r>
            <a:r>
              <a:rPr lang="en-US" altLang="en-US" sz="1700" dirty="0">
                <a:solidFill>
                  <a:schemeClr val="tx1"/>
                </a:solidFill>
                <a:latin typeface="+mj-lt"/>
                <a:cs typeface="Arial" panose="020B0604020202020204" pitchFamily="34" charset="0"/>
              </a:rPr>
              <a:t>5 </a:t>
            </a:r>
            <a:r>
              <a:rPr lang="en-US" altLang="en-US" sz="1700" dirty="0" smtClean="0">
                <a:solidFill>
                  <a:schemeClr val="tx1"/>
                </a:solidFill>
                <a:latin typeface="+mj-lt"/>
                <a:cs typeface="Arial" panose="020B0604020202020204" pitchFamily="34" charset="0"/>
              </a:rPr>
              <a:t>volunteer citizens from </a:t>
            </a:r>
            <a:r>
              <a:rPr lang="en-US" altLang="en-US" sz="1700" dirty="0">
                <a:solidFill>
                  <a:schemeClr val="tx1"/>
                </a:solidFill>
                <a:latin typeface="+mj-lt"/>
                <a:cs typeface="Arial" panose="020B0604020202020204" pitchFamily="34" charset="0"/>
              </a:rPr>
              <a:t>each country, appointed by the Council, </a:t>
            </a:r>
            <a:r>
              <a:rPr lang="en-US" altLang="en-US" sz="1700" dirty="0" smtClean="0">
                <a:solidFill>
                  <a:schemeClr val="tx1"/>
                </a:solidFill>
                <a:latin typeface="+mj-lt"/>
                <a:cs typeface="Arial" panose="020B0604020202020204" pitchFamily="34" charset="0"/>
              </a:rPr>
              <a:t>to </a:t>
            </a:r>
            <a:r>
              <a:rPr lang="en-US" altLang="en-US" sz="1700" dirty="0">
                <a:solidFill>
                  <a:schemeClr val="tx1"/>
                </a:solidFill>
                <a:latin typeface="+mj-lt"/>
                <a:cs typeface="Arial" panose="020B0604020202020204" pitchFamily="34" charset="0"/>
              </a:rPr>
              <a:t>provide advice within the scope of NAAEC</a:t>
            </a:r>
          </a:p>
        </p:txBody>
      </p:sp>
      <p:grpSp>
        <p:nvGrpSpPr>
          <p:cNvPr id="3" name="Group 2"/>
          <p:cNvGrpSpPr/>
          <p:nvPr/>
        </p:nvGrpSpPr>
        <p:grpSpPr>
          <a:xfrm>
            <a:off x="395536" y="5337212"/>
            <a:ext cx="8316924" cy="1321370"/>
            <a:chOff x="457200" y="5087814"/>
            <a:chExt cx="7772400" cy="1465386"/>
          </a:xfrm>
        </p:grpSpPr>
        <p:pic>
          <p:nvPicPr>
            <p:cNvPr id="4" name="Picture 2" descr="C:\Users\crchavez\Desktop\JPAC meeting 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087814"/>
              <a:ext cx="5400675" cy="1465386"/>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875" y="5105400"/>
              <a:ext cx="1184256" cy="1447800"/>
            </a:xfrm>
            <a:prstGeom prst="rect">
              <a:avLst/>
            </a:prstGeom>
            <a:ln>
              <a:solidFill>
                <a:schemeClr val="tx1">
                  <a:lumMod val="85000"/>
                  <a:lumOff val="15000"/>
                </a:schemeClr>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5104961"/>
              <a:ext cx="1219200" cy="1448239"/>
            </a:xfrm>
            <a:prstGeom prst="rect">
              <a:avLst/>
            </a:prstGeom>
            <a:ln>
              <a:solidFill>
                <a:schemeClr val="tx1">
                  <a:lumMod val="85000"/>
                  <a:lumOff val="15000"/>
                </a:schemeClr>
              </a:solidFill>
            </a:ln>
          </p:spPr>
        </p:pic>
      </p:grpSp>
    </p:spTree>
    <p:extLst>
      <p:ext uri="{BB962C8B-B14F-4D97-AF65-F5344CB8AC3E}">
        <p14:creationId xmlns:p14="http://schemas.microsoft.com/office/powerpoint/2010/main" val="138252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8870" y="1304764"/>
            <a:ext cx="8554244" cy="3581400"/>
          </a:xfrm>
        </p:spPr>
        <p:txBody>
          <a:bodyPr>
            <a:noAutofit/>
          </a:bodyPr>
          <a:lstStyle/>
          <a:p>
            <a:pPr marL="285750" indent="-285750" algn="l">
              <a:spcBef>
                <a:spcPts val="600"/>
              </a:spcBef>
              <a:spcAft>
                <a:spcPts val="600"/>
              </a:spcAft>
              <a:buFont typeface="Arial" panose="020B0604020202020204" pitchFamily="34" charset="0"/>
              <a:buChar char="•"/>
              <a:defRPr/>
            </a:pPr>
            <a:r>
              <a:rPr lang="en-US" sz="1800" dirty="0" smtClean="0">
                <a:solidFill>
                  <a:schemeClr val="tx1"/>
                </a:solidFill>
                <a:latin typeface="+mj-lt"/>
                <a:cs typeface="Arial" panose="020B0604020202020204" pitchFamily="34" charset="0"/>
              </a:rPr>
              <a:t>Throughout 25 years, the CEC has worked in different fields and paths</a:t>
            </a:r>
          </a:p>
          <a:p>
            <a:pPr marL="285750" indent="-285750" algn="l">
              <a:spcBef>
                <a:spcPts val="600"/>
              </a:spcBef>
              <a:spcAft>
                <a:spcPts val="600"/>
              </a:spcAft>
              <a:buFont typeface="Arial" panose="020B0604020202020204" pitchFamily="34" charset="0"/>
              <a:buChar char="•"/>
              <a:defRPr/>
            </a:pPr>
            <a:r>
              <a:rPr lang="en-US" sz="1800" dirty="0" smtClean="0">
                <a:solidFill>
                  <a:schemeClr val="tx1"/>
                </a:solidFill>
                <a:latin typeface="+mj-lt"/>
                <a:cs typeface="Arial" panose="020B0604020202020204" pitchFamily="34" charset="0"/>
              </a:rPr>
              <a:t>In early years priorities were mostly associated with ensuring environmental objectives </a:t>
            </a:r>
            <a:r>
              <a:rPr lang="en-US" sz="1800" dirty="0">
                <a:solidFill>
                  <a:schemeClr val="tx1"/>
                </a:solidFill>
                <a:latin typeface="+mj-lt"/>
                <a:cs typeface="Arial" panose="020B0604020202020204" pitchFamily="34" charset="0"/>
              </a:rPr>
              <a:t>of the </a:t>
            </a:r>
            <a:r>
              <a:rPr lang="en-US" sz="1800" dirty="0" smtClean="0">
                <a:solidFill>
                  <a:schemeClr val="tx1"/>
                </a:solidFill>
                <a:latin typeface="+mj-lt"/>
                <a:cs typeface="Arial" panose="020B0604020202020204" pitchFamily="34" charset="0"/>
              </a:rPr>
              <a:t>NAAEC were met, while the last 15 years have been mostly focused on environmental cooperation between the countries</a:t>
            </a:r>
          </a:p>
          <a:p>
            <a:pPr marL="285750" indent="-285750" algn="l">
              <a:spcBef>
                <a:spcPts val="600"/>
              </a:spcBef>
              <a:spcAft>
                <a:spcPts val="600"/>
              </a:spcAft>
              <a:buFont typeface="Arial" panose="020B0604020202020204" pitchFamily="34" charset="0"/>
              <a:buChar char="•"/>
              <a:defRPr/>
            </a:pPr>
            <a:r>
              <a:rPr lang="en-US" sz="1800" dirty="0" smtClean="0">
                <a:solidFill>
                  <a:schemeClr val="tx1"/>
                </a:solidFill>
                <a:latin typeface="+mj-lt"/>
                <a:cs typeface="Arial" panose="020B0604020202020204" pitchFamily="34" charset="0"/>
              </a:rPr>
              <a:t>Some of the main achievements of the CEC are part of the exhibition that you will be able to walk around starting today, and during this week, located in the Main Lobby </a:t>
            </a:r>
          </a:p>
          <a:p>
            <a:pPr marL="285750" indent="-285750" algn="l">
              <a:spcBef>
                <a:spcPts val="600"/>
              </a:spcBef>
              <a:spcAft>
                <a:spcPts val="600"/>
              </a:spcAft>
              <a:buFont typeface="Arial" panose="020B0604020202020204" pitchFamily="34" charset="0"/>
              <a:buChar char="•"/>
              <a:defRPr/>
            </a:pPr>
            <a:r>
              <a:rPr lang="en-US" sz="1800" dirty="0" smtClean="0">
                <a:solidFill>
                  <a:schemeClr val="tx1"/>
                </a:solidFill>
                <a:latin typeface="+mj-lt"/>
                <a:cs typeface="Arial" panose="020B0604020202020204" pitchFamily="34" charset="0"/>
              </a:rPr>
              <a:t>A special feature displayed is the 25</a:t>
            </a:r>
            <a:r>
              <a:rPr lang="en-US" sz="1800" baseline="30000" dirty="0" smtClean="0">
                <a:solidFill>
                  <a:schemeClr val="tx1"/>
                </a:solidFill>
                <a:latin typeface="+mj-lt"/>
                <a:cs typeface="Arial" panose="020B0604020202020204" pitchFamily="34" charset="0"/>
              </a:rPr>
              <a:t>th</a:t>
            </a:r>
            <a:r>
              <a:rPr lang="en-US" sz="1800" dirty="0" smtClean="0">
                <a:solidFill>
                  <a:schemeClr val="tx1"/>
                </a:solidFill>
                <a:latin typeface="+mj-lt"/>
                <a:cs typeface="Arial" panose="020B0604020202020204" pitchFamily="34" charset="0"/>
              </a:rPr>
              <a:t> anniversary timeline, where major events involving the CEC are featured </a:t>
            </a:r>
          </a:p>
          <a:p>
            <a:pPr marL="285750" indent="-285750" algn="l">
              <a:spcBef>
                <a:spcPts val="600"/>
              </a:spcBef>
              <a:spcAft>
                <a:spcPts val="600"/>
              </a:spcAft>
              <a:buFont typeface="Arial" panose="020B0604020202020204" pitchFamily="34" charset="0"/>
              <a:buChar char="•"/>
              <a:defRPr/>
            </a:pPr>
            <a:r>
              <a:rPr lang="en-US" sz="1800" dirty="0" smtClean="0">
                <a:solidFill>
                  <a:schemeClr val="tx1"/>
                </a:solidFill>
                <a:latin typeface="+mj-lt"/>
                <a:cs typeface="Arial" panose="020B0604020202020204" pitchFamily="34" charset="0"/>
              </a:rPr>
              <a:t>You will also be able to be able to enjoy a video that celebrates our first 25 years and you are invited to visit our website to view special anniversary features </a:t>
            </a:r>
            <a:endParaRPr lang="en-US" sz="1800" dirty="0">
              <a:solidFill>
                <a:schemeClr val="tx1"/>
              </a:solidFill>
              <a:latin typeface="+mj-lt"/>
              <a:cs typeface="Arial" panose="020B0604020202020204" pitchFamily="34" charset="0"/>
            </a:endParaRPr>
          </a:p>
        </p:txBody>
      </p:sp>
      <p:sp>
        <p:nvSpPr>
          <p:cNvPr id="7171" name="TextBox 2"/>
          <p:cNvSpPr txBox="1">
            <a:spLocks noChangeArrowheads="1"/>
          </p:cNvSpPr>
          <p:nvPr/>
        </p:nvSpPr>
        <p:spPr bwMode="auto">
          <a:xfrm>
            <a:off x="930275" y="228600"/>
            <a:ext cx="7912100" cy="646331"/>
          </a:xfrm>
          <a:prstGeom prst="rect">
            <a:avLst/>
          </a:prstGeom>
          <a:noFill/>
          <a:ln w="9525">
            <a:noFill/>
            <a:miter lim="800000"/>
            <a:headEnd/>
            <a:tailEnd/>
          </a:ln>
        </p:spPr>
        <p:txBody>
          <a:bodyPr>
            <a:spAutoFit/>
          </a:bodyPr>
          <a:lstStyle/>
          <a:p>
            <a:pPr algn="r" eaLnBrk="0" hangingPunct="0"/>
            <a:r>
              <a:rPr lang="en-US" altLang="en-US" sz="3600" b="1" dirty="0" smtClean="0">
                <a:solidFill>
                  <a:schemeClr val="tx1"/>
                </a:solidFill>
              </a:rPr>
              <a:t>25 YEARS OF THE CEC</a:t>
            </a:r>
            <a:endParaRPr lang="en-US" altLang="en-US" sz="3600" dirty="0"/>
          </a:p>
        </p:txBody>
      </p:sp>
      <p:grpSp>
        <p:nvGrpSpPr>
          <p:cNvPr id="4" name="Group 3"/>
          <p:cNvGrpSpPr/>
          <p:nvPr/>
        </p:nvGrpSpPr>
        <p:grpSpPr>
          <a:xfrm>
            <a:off x="381000" y="5026194"/>
            <a:ext cx="8543925" cy="1571158"/>
            <a:chOff x="381000" y="4915804"/>
            <a:chExt cx="8543925" cy="1455954"/>
          </a:xfrm>
        </p:grpSpPr>
        <p:pic>
          <p:nvPicPr>
            <p:cNvPr id="8" name="Picture 3"/>
            <p:cNvPicPr>
              <a:picLocks noChangeAspect="1" noChangeArrowheads="1"/>
            </p:cNvPicPr>
            <p:nvPr/>
          </p:nvPicPr>
          <p:blipFill>
            <a:blip r:embed="rId3"/>
            <a:srcRect/>
            <a:stretch>
              <a:fillRect/>
            </a:stretch>
          </p:blipFill>
          <p:spPr bwMode="auto">
            <a:xfrm>
              <a:off x="381000" y="4915804"/>
              <a:ext cx="2776538" cy="1455954"/>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3148013" y="4915804"/>
              <a:ext cx="2875958" cy="1455954"/>
            </a:xfrm>
            <a:prstGeom prst="rect">
              <a:avLst/>
            </a:prstGeom>
            <a:noFill/>
            <a:ln w="9525">
              <a:noFill/>
              <a:miter lim="800000"/>
              <a:headEnd/>
              <a:tailEnd/>
            </a:ln>
          </p:spPr>
        </p:pic>
        <p:pic>
          <p:nvPicPr>
            <p:cNvPr id="10" name="Picture 2"/>
            <p:cNvPicPr>
              <a:picLocks noChangeAspect="1" noChangeArrowheads="1"/>
            </p:cNvPicPr>
            <p:nvPr/>
          </p:nvPicPr>
          <p:blipFill>
            <a:blip r:embed="rId5"/>
            <a:srcRect/>
            <a:stretch>
              <a:fillRect/>
            </a:stretch>
          </p:blipFill>
          <p:spPr bwMode="auto">
            <a:xfrm>
              <a:off x="6023971" y="4915804"/>
              <a:ext cx="2900954" cy="1455954"/>
            </a:xfrm>
            <a:prstGeom prst="rect">
              <a:avLst/>
            </a:prstGeom>
            <a:noFill/>
            <a:ln w="9525">
              <a:noFill/>
              <a:miter lim="800000"/>
              <a:headEnd/>
              <a:tailEnd/>
            </a:ln>
            <a:effectLst/>
          </p:spPr>
        </p:pic>
      </p:grpSp>
    </p:spTree>
    <p:extLst>
      <p:ext uri="{BB962C8B-B14F-4D97-AF65-F5344CB8AC3E}">
        <p14:creationId xmlns:p14="http://schemas.microsoft.com/office/powerpoint/2010/main" val="253292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9532" y="1295400"/>
            <a:ext cx="8554244" cy="4267200"/>
          </a:xfrm>
        </p:spPr>
        <p:txBody>
          <a:bodyPr>
            <a:noAutofit/>
          </a:bodyPr>
          <a:lstStyle/>
          <a:p>
            <a:pPr algn="l">
              <a:spcBef>
                <a:spcPts val="1200"/>
              </a:spcBef>
              <a:spcAft>
                <a:spcPts val="1200"/>
              </a:spcAft>
            </a:pPr>
            <a:r>
              <a:rPr lang="en-US" sz="2000" kern="0" dirty="0" smtClean="0">
                <a:solidFill>
                  <a:prstClr val="black"/>
                </a:solidFill>
                <a:latin typeface="+mj-lt"/>
                <a:cs typeface="Arial" panose="020B0604020202020204" pitchFamily="34" charset="0"/>
              </a:rPr>
              <a:t>The OP 17 -18 </a:t>
            </a:r>
            <a:r>
              <a:rPr lang="en-US" sz="2000" kern="0" dirty="0" smtClean="0">
                <a:solidFill>
                  <a:schemeClr val="tx1"/>
                </a:solidFill>
                <a:latin typeface="+mj-lt"/>
                <a:cs typeface="Arial" panose="020B0604020202020204" pitchFamily="34" charset="0"/>
              </a:rPr>
              <a:t>included </a:t>
            </a:r>
            <a:r>
              <a:rPr lang="en-US" sz="2000" kern="0" dirty="0">
                <a:solidFill>
                  <a:schemeClr val="tx1"/>
                </a:solidFill>
                <a:latin typeface="+mj-lt"/>
                <a:cs typeface="Arial" panose="020B0604020202020204" pitchFamily="34" charset="0"/>
              </a:rPr>
              <a:t>a</a:t>
            </a:r>
            <a:r>
              <a:rPr lang="en-US" sz="2000" kern="0" dirty="0" smtClean="0">
                <a:solidFill>
                  <a:schemeClr val="tx1"/>
                </a:solidFill>
                <a:latin typeface="+mj-lt"/>
                <a:cs typeface="Arial" panose="020B0604020202020204" pitchFamily="34" charset="0"/>
              </a:rPr>
              <a:t> project on the topic of </a:t>
            </a:r>
            <a:r>
              <a:rPr lang="en-US" sz="2000" kern="0" dirty="0">
                <a:solidFill>
                  <a:schemeClr val="tx1"/>
                </a:solidFill>
                <a:latin typeface="+mj-lt"/>
                <a:cs typeface="Arial" panose="020B0604020202020204" pitchFamily="34" charset="0"/>
              </a:rPr>
              <a:t>extreme </a:t>
            </a:r>
            <a:r>
              <a:rPr lang="en-US" sz="2000" kern="0" dirty="0" smtClean="0">
                <a:solidFill>
                  <a:prstClr val="black"/>
                </a:solidFill>
                <a:latin typeface="+mj-lt"/>
                <a:cs typeface="Arial" panose="020B0604020202020204" pitchFamily="34" charset="0"/>
              </a:rPr>
              <a:t>heat. Its acceptance and possibilities of being shared by the three countries opened the door to a </a:t>
            </a:r>
            <a:r>
              <a:rPr lang="en-US" sz="2000" kern="0" dirty="0">
                <a:solidFill>
                  <a:prstClr val="black"/>
                </a:solidFill>
                <a:latin typeface="+mj-lt"/>
                <a:cs typeface="Arial" panose="020B0604020202020204" pitchFamily="34" charset="0"/>
              </a:rPr>
              <a:t>new </a:t>
            </a:r>
            <a:r>
              <a:rPr lang="en-US" sz="2000" kern="0" dirty="0" smtClean="0">
                <a:solidFill>
                  <a:prstClr val="black"/>
                </a:solidFill>
                <a:latin typeface="+mj-lt"/>
                <a:cs typeface="Arial" panose="020B0604020202020204" pitchFamily="34" charset="0"/>
              </a:rPr>
              <a:t>initiative to address the </a:t>
            </a:r>
            <a:r>
              <a:rPr lang="en-US" sz="2000" kern="0" dirty="0">
                <a:solidFill>
                  <a:prstClr val="black"/>
                </a:solidFill>
                <a:latin typeface="+mj-lt"/>
                <a:cs typeface="Arial" panose="020B0604020202020204" pitchFamily="34" charset="0"/>
              </a:rPr>
              <a:t>topic of </a:t>
            </a:r>
            <a:r>
              <a:rPr lang="en-US" sz="2000" b="1" kern="0" dirty="0">
                <a:solidFill>
                  <a:prstClr val="black"/>
                </a:solidFill>
                <a:latin typeface="+mj-lt"/>
                <a:cs typeface="Arial" panose="020B0604020202020204" pitchFamily="34" charset="0"/>
              </a:rPr>
              <a:t>extreme weather </a:t>
            </a:r>
            <a:r>
              <a:rPr lang="en-US" sz="2000" b="1" kern="0" dirty="0" smtClean="0">
                <a:solidFill>
                  <a:prstClr val="black"/>
                </a:solidFill>
                <a:latin typeface="+mj-lt"/>
                <a:cs typeface="Arial" panose="020B0604020202020204" pitchFamily="34" charset="0"/>
              </a:rPr>
              <a:t>events.</a:t>
            </a:r>
          </a:p>
          <a:p>
            <a:pPr algn="l">
              <a:spcBef>
                <a:spcPts val="1200"/>
              </a:spcBef>
              <a:spcAft>
                <a:spcPts val="1200"/>
              </a:spcAft>
            </a:pPr>
            <a:r>
              <a:rPr lang="en-US" sz="2000" kern="0" dirty="0">
                <a:solidFill>
                  <a:prstClr val="black"/>
                </a:solidFill>
                <a:latin typeface="+mj-lt"/>
                <a:cs typeface="Arial" panose="020B0604020202020204" pitchFamily="34" charset="0"/>
              </a:rPr>
              <a:t>Hence, last year in Oklahoma, </a:t>
            </a:r>
            <a:r>
              <a:rPr lang="en-US" sz="2000" kern="0" dirty="0" smtClean="0">
                <a:solidFill>
                  <a:prstClr val="black"/>
                </a:solidFill>
                <a:latin typeface="+mj-lt"/>
                <a:cs typeface="Arial" panose="020B0604020202020204" pitchFamily="34" charset="0"/>
              </a:rPr>
              <a:t>an initiative was launched on creating </a:t>
            </a:r>
            <a:r>
              <a:rPr lang="en-US" sz="2000" b="1" kern="0" dirty="0">
                <a:solidFill>
                  <a:prstClr val="black"/>
                </a:solidFill>
                <a:latin typeface="+mj-lt"/>
                <a:cs typeface="Arial" panose="020B0604020202020204" pitchFamily="34" charset="0"/>
              </a:rPr>
              <a:t>institutional partnerships to improve prediction, preparedness, response and resilience to extreme events </a:t>
            </a:r>
            <a:r>
              <a:rPr lang="en-US" sz="2000" kern="0" dirty="0">
                <a:solidFill>
                  <a:prstClr val="black"/>
                </a:solidFill>
                <a:latin typeface="+mj-lt"/>
                <a:cs typeface="Arial" panose="020B0604020202020204" pitchFamily="34" charset="0"/>
              </a:rPr>
              <a:t>(wildfires, floods, droughts, extreme temperatures) affecting communities in North America; complementing the current CEC work on monitoring health impacts from extreme heat events</a:t>
            </a:r>
          </a:p>
          <a:p>
            <a:pPr algn="l">
              <a:spcBef>
                <a:spcPts val="300"/>
              </a:spcBef>
              <a:spcAft>
                <a:spcPts val="300"/>
              </a:spcAft>
            </a:pPr>
            <a:endParaRPr lang="en-US" sz="1600" kern="0" dirty="0" smtClean="0">
              <a:solidFill>
                <a:prstClr val="black"/>
              </a:solidFill>
              <a:latin typeface="Arial" panose="020B0604020202020204" pitchFamily="34" charset="0"/>
              <a:cs typeface="Arial" panose="020B0604020202020204" pitchFamily="34" charset="0"/>
            </a:endParaRPr>
          </a:p>
        </p:txBody>
      </p:sp>
      <p:sp>
        <p:nvSpPr>
          <p:cNvPr id="7171" name="TextBox 2"/>
          <p:cNvSpPr txBox="1">
            <a:spLocks noChangeArrowheads="1"/>
          </p:cNvSpPr>
          <p:nvPr/>
        </p:nvSpPr>
        <p:spPr bwMode="auto">
          <a:xfrm>
            <a:off x="930275" y="228600"/>
            <a:ext cx="7912100" cy="646331"/>
          </a:xfrm>
          <a:prstGeom prst="rect">
            <a:avLst/>
          </a:prstGeom>
          <a:noFill/>
          <a:ln w="9525">
            <a:noFill/>
            <a:miter lim="800000"/>
            <a:headEnd/>
            <a:tailEnd/>
          </a:ln>
        </p:spPr>
        <p:txBody>
          <a:bodyPr>
            <a:spAutoFit/>
          </a:bodyPr>
          <a:lstStyle/>
          <a:p>
            <a:pPr algn="r" eaLnBrk="0" hangingPunct="0"/>
            <a:r>
              <a:rPr lang="en-US" altLang="en-US" sz="3600" b="1" dirty="0" smtClean="0">
                <a:solidFill>
                  <a:schemeClr val="tx1"/>
                </a:solidFill>
              </a:rPr>
              <a:t>GETTING TO OUR TOPIC</a:t>
            </a:r>
            <a:endParaRPr lang="en-US" altLang="en-US" sz="3600" dirty="0"/>
          </a:p>
        </p:txBody>
      </p:sp>
      <p:grpSp>
        <p:nvGrpSpPr>
          <p:cNvPr id="6" name="Group 5"/>
          <p:cNvGrpSpPr/>
          <p:nvPr/>
        </p:nvGrpSpPr>
        <p:grpSpPr>
          <a:xfrm>
            <a:off x="313556" y="4617132"/>
            <a:ext cx="8465262" cy="1523999"/>
            <a:chOff x="590550" y="4876799"/>
            <a:chExt cx="8324850" cy="1638748"/>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676" y="4876800"/>
              <a:ext cx="3026724" cy="1638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21" y="4876799"/>
              <a:ext cx="2463779" cy="16387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550" y="4876800"/>
              <a:ext cx="2914650" cy="1638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6597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632" y="224644"/>
            <a:ext cx="8305800" cy="1077218"/>
          </a:xfrm>
          <a:prstGeom prst="rect">
            <a:avLst/>
          </a:prstGeom>
          <a:noFill/>
        </p:spPr>
        <p:txBody>
          <a:bodyPr wrap="square" rtlCol="0">
            <a:spAutoFit/>
          </a:bodyPr>
          <a:lstStyle/>
          <a:p>
            <a:pPr algn="r"/>
            <a:r>
              <a:rPr lang="en-US" sz="3600" b="1" kern="0" dirty="0">
                <a:solidFill>
                  <a:schemeClr val="bg1"/>
                </a:solidFill>
                <a:latin typeface="Calibri" panose="020F0502020204030204" pitchFamily="34" charset="0"/>
                <a:cs typeface="Calibri" panose="020F0502020204030204" pitchFamily="34" charset="0"/>
              </a:rPr>
              <a:t>2018 </a:t>
            </a:r>
            <a:r>
              <a:rPr lang="en-US" sz="2800" b="1" kern="0" dirty="0" smtClean="0">
                <a:solidFill>
                  <a:prstClr val="black"/>
                </a:solidFill>
                <a:latin typeface="Calibri" panose="020F0502020204030204" pitchFamily="34" charset="0"/>
                <a:cs typeface="Calibri" panose="020F0502020204030204" pitchFamily="34" charset="0"/>
              </a:rPr>
              <a:t>PARTNERSHIP ON BUILDING NORTH AMERICAN RESILIENCE TO EXTREME EVENTS</a:t>
            </a:r>
            <a:endParaRPr lang="en-US" sz="2800" dirty="0">
              <a:solidFill>
                <a:prstClr val="black"/>
              </a:solidFill>
              <a:latin typeface="Calibri" panose="020F0502020204030204" pitchFamily="34" charset="0"/>
              <a:cs typeface="Calibri" panose="020F0502020204030204" pitchFamily="34" charset="0"/>
            </a:endParaRPr>
          </a:p>
        </p:txBody>
      </p:sp>
      <p:sp>
        <p:nvSpPr>
          <p:cNvPr id="10" name="Rectangle 9"/>
          <p:cNvSpPr/>
          <p:nvPr/>
        </p:nvSpPr>
        <p:spPr>
          <a:xfrm>
            <a:off x="359532" y="1484784"/>
            <a:ext cx="8430900" cy="3016210"/>
          </a:xfrm>
          <a:prstGeom prst="rect">
            <a:avLst/>
          </a:prstGeom>
          <a:noFill/>
        </p:spPr>
        <p:txBody>
          <a:bodyPr wrap="square">
            <a:spAutoFit/>
          </a:bodyPr>
          <a:lstStyle/>
          <a:p>
            <a:pPr marL="342900" indent="-342900">
              <a:buFont typeface="Arial" panose="020B0604020202020204" pitchFamily="34" charset="0"/>
              <a:buChar char="•"/>
            </a:pPr>
            <a:r>
              <a:rPr lang="en-CA" sz="1900" dirty="0" smtClean="0">
                <a:solidFill>
                  <a:schemeClr val="tx1"/>
                </a:solidFill>
                <a:latin typeface="Calibri" panose="020F0502020204030204" pitchFamily="34" charset="0"/>
                <a:cs typeface="Calibri" panose="020F0502020204030204" pitchFamily="34" charset="0"/>
              </a:rPr>
              <a:t>Improving </a:t>
            </a:r>
            <a:r>
              <a:rPr lang="en-CA" sz="1900" dirty="0">
                <a:solidFill>
                  <a:schemeClr val="tx1"/>
                </a:solidFill>
                <a:latin typeface="Calibri" panose="020F0502020204030204" pitchFamily="34" charset="0"/>
                <a:cs typeface="Calibri" panose="020F0502020204030204" pitchFamily="34" charset="0"/>
              </a:rPr>
              <a:t>local capacity of early warning systems for drought across North America</a:t>
            </a:r>
          </a:p>
          <a:p>
            <a:pPr marL="742950" lvl="1" indent="-285750">
              <a:buFont typeface="Wingdings" panose="05000000000000000000" pitchFamily="2" charset="2"/>
              <a:buChar char="ü"/>
            </a:pPr>
            <a:r>
              <a:rPr lang="en-CA" sz="1900" i="1" dirty="0">
                <a:solidFill>
                  <a:schemeClr val="tx1"/>
                </a:solidFill>
                <a:latin typeface="Calibri" panose="020F0502020204030204" pitchFamily="34" charset="0"/>
                <a:cs typeface="Calibri" panose="020F0502020204030204" pitchFamily="34" charset="0"/>
              </a:rPr>
              <a:t>Increase </a:t>
            </a:r>
            <a:r>
              <a:rPr lang="en-CA" sz="1900" dirty="0">
                <a:solidFill>
                  <a:schemeClr val="tx1"/>
                </a:solidFill>
                <a:latin typeface="Calibri" panose="020F0502020204030204" pitchFamily="34" charset="0"/>
                <a:cs typeface="Calibri" panose="020F0502020204030204" pitchFamily="34" charset="0"/>
              </a:rPr>
              <a:t>local capacity to use drought information for planning and risk management  and develop guidelines for the use of drought indicators tailored to North America.</a:t>
            </a:r>
          </a:p>
          <a:p>
            <a:pPr marL="342900" indent="-342900">
              <a:buFont typeface="Arial" panose="020B0604020202020204" pitchFamily="34" charset="0"/>
              <a:buChar char="•"/>
            </a:pPr>
            <a:endParaRPr lang="en-CA" sz="19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1900" dirty="0">
                <a:solidFill>
                  <a:schemeClr val="tx1"/>
                </a:solidFill>
                <a:latin typeface="Calibri" panose="020F0502020204030204" pitchFamily="34" charset="0"/>
                <a:cs typeface="Calibri" panose="020F0502020204030204" pitchFamily="34" charset="0"/>
              </a:rPr>
              <a:t>Using Volunteer Observer Networks to inform Prediction and Monitoring of Precipitation and Wildfires</a:t>
            </a:r>
          </a:p>
          <a:p>
            <a:pPr marL="742950" lvl="1" indent="-285750">
              <a:buFont typeface="Wingdings" panose="05000000000000000000" pitchFamily="2" charset="2"/>
              <a:buChar char="ü"/>
            </a:pPr>
            <a:r>
              <a:rPr lang="en-CA" sz="1900" dirty="0">
                <a:solidFill>
                  <a:schemeClr val="tx1"/>
                </a:solidFill>
                <a:latin typeface="Calibri" panose="020F0502020204030204" pitchFamily="34" charset="0"/>
                <a:cs typeface="Calibri" panose="020F0502020204030204" pitchFamily="34" charset="0"/>
              </a:rPr>
              <a:t>Assess the expansion of the</a:t>
            </a:r>
            <a:r>
              <a:rPr lang="en-CA" sz="1900" b="1" dirty="0">
                <a:solidFill>
                  <a:schemeClr val="tx1"/>
                </a:solidFill>
                <a:latin typeface="Calibri" panose="020F0502020204030204" pitchFamily="34" charset="0"/>
                <a:cs typeface="Calibri" panose="020F0502020204030204" pitchFamily="34" charset="0"/>
              </a:rPr>
              <a:t> </a:t>
            </a:r>
            <a:r>
              <a:rPr lang="en-CA" sz="1900" b="1" dirty="0" err="1">
                <a:solidFill>
                  <a:schemeClr val="tx1"/>
                </a:solidFill>
                <a:latin typeface="Calibri" panose="020F0502020204030204" pitchFamily="34" charset="0"/>
                <a:cs typeface="Calibri" panose="020F0502020204030204" pitchFamily="34" charset="0"/>
              </a:rPr>
              <a:t>CoCoRaHS</a:t>
            </a:r>
            <a:r>
              <a:rPr lang="en-CA" sz="1900" b="1" dirty="0">
                <a:solidFill>
                  <a:schemeClr val="tx1"/>
                </a:solidFill>
                <a:latin typeface="Calibri" panose="020F0502020204030204" pitchFamily="34" charset="0"/>
                <a:cs typeface="Calibri" panose="020F0502020204030204" pitchFamily="34" charset="0"/>
              </a:rPr>
              <a:t> and other networks</a:t>
            </a:r>
            <a:r>
              <a:rPr lang="en-CA" sz="1900" dirty="0">
                <a:solidFill>
                  <a:schemeClr val="tx1"/>
                </a:solidFill>
                <a:latin typeface="Calibri" panose="020F0502020204030204" pitchFamily="34" charset="0"/>
                <a:cs typeface="Calibri" panose="020F0502020204030204" pitchFamily="34" charset="0"/>
              </a:rPr>
              <a:t> to address information gaps relative to predicting and monitoring extreme events.</a:t>
            </a:r>
            <a:r>
              <a:rPr lang="en-US" sz="1900" b="1" kern="0" dirty="0">
                <a:solidFill>
                  <a:schemeClr val="tx1"/>
                </a:solidFill>
                <a:latin typeface="Calibri" panose="020F0502020204030204" pitchFamily="34" charset="0"/>
                <a:cs typeface="Calibri" panose="020F0502020204030204" pitchFamily="34" charset="0"/>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66675"/>
            <a:ext cx="1127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66056" y="4724400"/>
            <a:ext cx="8763000" cy="1828800"/>
            <a:chOff x="762000" y="5408491"/>
            <a:chExt cx="7799832" cy="1068509"/>
          </a:xfrm>
        </p:grpSpPr>
        <p:grpSp>
          <p:nvGrpSpPr>
            <p:cNvPr id="2" name="Group 1"/>
            <p:cNvGrpSpPr/>
            <p:nvPr/>
          </p:nvGrpSpPr>
          <p:grpSpPr>
            <a:xfrm>
              <a:off x="762000" y="5410200"/>
              <a:ext cx="7799832" cy="1066800"/>
              <a:chOff x="680117" y="4874170"/>
              <a:chExt cx="7721874" cy="1641377"/>
            </a:xfrm>
          </p:grpSpPr>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78716" y="4876801"/>
                <a:ext cx="2023275" cy="1638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117" y="4876798"/>
                <a:ext cx="1798465" cy="16387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2299" y="4874170"/>
                <a:ext cx="1896416" cy="1638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562894" y="5408491"/>
              <a:ext cx="205514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7" name="Marcador de número de diapositiva 6">
            <a:extLst>
              <a:ext uri="{FF2B5EF4-FFF2-40B4-BE49-F238E27FC236}">
                <a16:creationId xmlns:a16="http://schemas.microsoft.com/office/drawing/2014/main" xmlns="" id="{4F3AFA31-3305-48D8-9495-2CEDB8252099}"/>
              </a:ext>
            </a:extLst>
          </p:cNvPr>
          <p:cNvSpPr>
            <a:spLocks noGrp="1"/>
          </p:cNvSpPr>
          <p:nvPr>
            <p:ph type="sldNum" sz="quarter" idx="12"/>
          </p:nvPr>
        </p:nvSpPr>
        <p:spPr/>
        <p:txBody>
          <a:bodyPr/>
          <a:lstStyle/>
          <a:p>
            <a:fld id="{322C3517-8C88-4E88-ADDF-367DDD5D40C6}" type="slidenum">
              <a:rPr lang="en-US" altLang="en-US" smtClean="0">
                <a:solidFill>
                  <a:prstClr val="black"/>
                </a:solidFill>
              </a:rPr>
              <a:pPr/>
              <a:t>5</a:t>
            </a:fld>
            <a:endParaRPr lang="en-US" altLang="en-US" dirty="0">
              <a:solidFill>
                <a:prstClr val="black"/>
              </a:solidFill>
            </a:endParaRPr>
          </a:p>
        </p:txBody>
      </p:sp>
    </p:spTree>
    <p:extLst>
      <p:ext uri="{BB962C8B-B14F-4D97-AF65-F5344CB8AC3E}">
        <p14:creationId xmlns:p14="http://schemas.microsoft.com/office/powerpoint/2010/main" val="91134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632" y="304800"/>
            <a:ext cx="8305800" cy="1077218"/>
          </a:xfrm>
          <a:prstGeom prst="rect">
            <a:avLst/>
          </a:prstGeom>
          <a:noFill/>
        </p:spPr>
        <p:txBody>
          <a:bodyPr wrap="square" rtlCol="0">
            <a:spAutoFit/>
          </a:bodyPr>
          <a:lstStyle/>
          <a:p>
            <a:pPr algn="r"/>
            <a:r>
              <a:rPr lang="en-US" sz="3600" b="1" kern="0" dirty="0">
                <a:solidFill>
                  <a:schemeClr val="bg1"/>
                </a:solidFill>
                <a:latin typeface="Calibri" panose="020F0502020204030204" pitchFamily="34" charset="0"/>
                <a:cs typeface="Calibri" panose="020F0502020204030204" pitchFamily="34" charset="0"/>
              </a:rPr>
              <a:t>2018 COUNCIL INITIATIVES</a:t>
            </a:r>
          </a:p>
          <a:p>
            <a:pPr algn="r"/>
            <a:endParaRPr lang="en-US" sz="2800" dirty="0">
              <a:solidFill>
                <a:prstClr val="black"/>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5536" y="1447800"/>
            <a:ext cx="8316924" cy="3016210"/>
          </a:xfrm>
          <a:prstGeom prst="rect">
            <a:avLst/>
          </a:prstGeom>
          <a:noFill/>
        </p:spPr>
        <p:txBody>
          <a:bodyPr wrap="square">
            <a:spAutoFit/>
          </a:bodyPr>
          <a:lstStyle/>
          <a:p>
            <a:pPr marL="342900" indent="-342900">
              <a:buFont typeface="Arial" panose="020B0604020202020204" pitchFamily="34" charset="0"/>
              <a:buChar char="•"/>
            </a:pPr>
            <a:r>
              <a:rPr lang="en-CA" sz="1900" dirty="0" smtClean="0">
                <a:solidFill>
                  <a:schemeClr val="tx1"/>
                </a:solidFill>
                <a:latin typeface="Calibri" panose="020F0502020204030204" pitchFamily="34" charset="0"/>
                <a:cs typeface="Calibri" panose="020F0502020204030204" pitchFamily="34" charset="0"/>
              </a:rPr>
              <a:t>Costing </a:t>
            </a:r>
            <a:r>
              <a:rPr lang="en-CA" sz="1900" dirty="0">
                <a:solidFill>
                  <a:schemeClr val="tx1"/>
                </a:solidFill>
                <a:latin typeface="Calibri" panose="020F0502020204030204" pitchFamily="34" charset="0"/>
                <a:cs typeface="Calibri" panose="020F0502020204030204" pitchFamily="34" charset="0"/>
              </a:rPr>
              <a:t>Floods and Other Extreme Events</a:t>
            </a:r>
          </a:p>
          <a:p>
            <a:pPr marL="1200150" lvl="2" indent="-285750">
              <a:buFont typeface="Wingdings" panose="05000000000000000000" pitchFamily="2" charset="2"/>
              <a:buChar char="ü"/>
            </a:pPr>
            <a:r>
              <a:rPr lang="en-CA" sz="1900" dirty="0">
                <a:solidFill>
                  <a:schemeClr val="tx1"/>
                </a:solidFill>
                <a:latin typeface="Calibri" panose="020F0502020204030204" pitchFamily="34" charset="0"/>
                <a:cs typeface="Calibri" panose="020F0502020204030204" pitchFamily="34" charset="0"/>
              </a:rPr>
              <a:t>Develop a standardized methodology for assessing the cost of extreme floods in the US, Mexico, and Canada</a:t>
            </a:r>
          </a:p>
          <a:p>
            <a:endParaRPr lang="en-CA" sz="19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1900" dirty="0">
                <a:solidFill>
                  <a:schemeClr val="tx1"/>
                </a:solidFill>
                <a:latin typeface="Calibri" panose="020F0502020204030204" pitchFamily="34" charset="0"/>
                <a:cs typeface="Calibri" panose="020F0502020204030204" pitchFamily="34" charset="0"/>
              </a:rPr>
              <a:t>Use of remote sensing to improve preparedness and response to extreme events</a:t>
            </a:r>
          </a:p>
          <a:p>
            <a:pPr marL="1200150" lvl="2" indent="-285750">
              <a:buFont typeface="Wingdings" panose="05000000000000000000" pitchFamily="2" charset="2"/>
              <a:buChar char="ü"/>
            </a:pPr>
            <a:r>
              <a:rPr lang="en-CA" sz="1900" dirty="0">
                <a:solidFill>
                  <a:schemeClr val="tx1"/>
                </a:solidFill>
                <a:latin typeface="Calibri" panose="020F0502020204030204" pitchFamily="34" charset="0"/>
                <a:cs typeface="Calibri" panose="020F0502020204030204" pitchFamily="34" charset="0"/>
              </a:rPr>
              <a:t>Build local and regional capacities of first responders, emergency managers, and decision-makers  relative to obtaining and using real-time satellite imagery in the preparation and response to extreme </a:t>
            </a:r>
            <a:r>
              <a:rPr lang="en-CA" sz="1900" dirty="0" smtClean="0">
                <a:solidFill>
                  <a:schemeClr val="tx1"/>
                </a:solidFill>
                <a:latin typeface="Calibri" panose="020F0502020204030204" pitchFamily="34" charset="0"/>
                <a:cs typeface="Calibri" panose="020F0502020204030204" pitchFamily="34" charset="0"/>
              </a:rPr>
              <a:t>events</a:t>
            </a:r>
            <a:endParaRPr lang="en-US" b="1" kern="0" dirty="0">
              <a:solidFill>
                <a:prstClr val="black"/>
              </a:solidFill>
              <a:latin typeface="Calibri" panose="020F0502020204030204" pitchFamily="34" charset="0"/>
              <a:cs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52400"/>
            <a:ext cx="1127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66056" y="4648200"/>
            <a:ext cx="8763000" cy="1982702"/>
            <a:chOff x="762000" y="5408491"/>
            <a:chExt cx="7799832" cy="1068509"/>
          </a:xfrm>
        </p:grpSpPr>
        <p:grpSp>
          <p:nvGrpSpPr>
            <p:cNvPr id="13" name="Group 12"/>
            <p:cNvGrpSpPr/>
            <p:nvPr/>
          </p:nvGrpSpPr>
          <p:grpSpPr>
            <a:xfrm>
              <a:off x="762000" y="5410200"/>
              <a:ext cx="7799832" cy="1066800"/>
              <a:chOff x="680117" y="4874170"/>
              <a:chExt cx="7721874" cy="1641377"/>
            </a:xfrm>
          </p:grpSpPr>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78716" y="4876801"/>
                <a:ext cx="2023275" cy="1638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117" y="4876798"/>
                <a:ext cx="1798465" cy="16387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2299" y="4874170"/>
                <a:ext cx="1896416" cy="1638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562894" y="5408491"/>
              <a:ext cx="205514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 name="Marcador de número de diapositiva 1">
            <a:extLst>
              <a:ext uri="{FF2B5EF4-FFF2-40B4-BE49-F238E27FC236}">
                <a16:creationId xmlns:a16="http://schemas.microsoft.com/office/drawing/2014/main" xmlns="" id="{FEF98C8B-742E-4CB1-B488-D310BC0B4AC7}"/>
              </a:ext>
            </a:extLst>
          </p:cNvPr>
          <p:cNvSpPr>
            <a:spLocks noGrp="1"/>
          </p:cNvSpPr>
          <p:nvPr>
            <p:ph type="sldNum" sz="quarter" idx="12"/>
          </p:nvPr>
        </p:nvSpPr>
        <p:spPr/>
        <p:txBody>
          <a:bodyPr/>
          <a:lstStyle/>
          <a:p>
            <a:fld id="{322C3517-8C88-4E88-ADDF-367DDD5D40C6}" type="slidenum">
              <a:rPr lang="en-US" altLang="en-US" smtClean="0">
                <a:solidFill>
                  <a:prstClr val="black"/>
                </a:solidFill>
              </a:rPr>
              <a:pPr/>
              <a:t>6</a:t>
            </a:fld>
            <a:endParaRPr lang="en-US" altLang="en-US" dirty="0">
              <a:solidFill>
                <a:prstClr val="black"/>
              </a:solidFill>
            </a:endParaRPr>
          </a:p>
        </p:txBody>
      </p:sp>
      <p:sp>
        <p:nvSpPr>
          <p:cNvPr id="18" name="TextBox 17"/>
          <p:cNvSpPr txBox="1"/>
          <p:nvPr/>
        </p:nvSpPr>
        <p:spPr>
          <a:xfrm>
            <a:off x="484632" y="224644"/>
            <a:ext cx="8305800" cy="1077218"/>
          </a:xfrm>
          <a:prstGeom prst="rect">
            <a:avLst/>
          </a:prstGeom>
          <a:noFill/>
        </p:spPr>
        <p:txBody>
          <a:bodyPr wrap="square" rtlCol="0">
            <a:spAutoFit/>
          </a:bodyPr>
          <a:lstStyle/>
          <a:p>
            <a:pPr algn="r"/>
            <a:r>
              <a:rPr lang="en-US" sz="3600" b="1" kern="0" dirty="0">
                <a:solidFill>
                  <a:schemeClr val="bg1"/>
                </a:solidFill>
                <a:latin typeface="Calibri" panose="020F0502020204030204" pitchFamily="34" charset="0"/>
                <a:cs typeface="Calibri" panose="020F0502020204030204" pitchFamily="34" charset="0"/>
              </a:rPr>
              <a:t>2018 </a:t>
            </a:r>
            <a:r>
              <a:rPr lang="en-US" sz="2800" b="1" kern="0" dirty="0" smtClean="0">
                <a:solidFill>
                  <a:prstClr val="black"/>
                </a:solidFill>
                <a:latin typeface="Calibri" panose="020F0502020204030204" pitchFamily="34" charset="0"/>
                <a:cs typeface="Calibri" panose="020F0502020204030204" pitchFamily="34" charset="0"/>
              </a:rPr>
              <a:t>PARTNERSHIP ON BUILDING NORTH AMERICAN RESILIENCE TO EXTREME EVENTS</a:t>
            </a:r>
            <a:endParaRPr 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35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438150" y="1447800"/>
            <a:ext cx="8267700" cy="2514600"/>
          </a:xfrm>
        </p:spPr>
        <p:txBody>
          <a:bodyPr>
            <a:normAutofit/>
          </a:bodyPr>
          <a:lstStyle/>
          <a:p>
            <a:pPr marL="285750" indent="-285750" algn="l">
              <a:spcBef>
                <a:spcPts val="600"/>
              </a:spcBef>
              <a:spcAft>
                <a:spcPts val="600"/>
              </a:spcAft>
              <a:buFont typeface="Wingdings" panose="05000000000000000000" pitchFamily="2" charset="2"/>
              <a:buChar char="§"/>
            </a:pPr>
            <a:r>
              <a:rPr lang="en-US" sz="2000" dirty="0" smtClean="0">
                <a:solidFill>
                  <a:schemeClr val="tx1"/>
                </a:solidFill>
                <a:latin typeface="+mj-lt"/>
                <a:cs typeface="Arial" panose="020B0604020202020204" pitchFamily="34" charset="0"/>
              </a:rPr>
              <a:t>The JPAC contributes to the development of the topic of </a:t>
            </a:r>
            <a:r>
              <a:rPr lang="en-US" sz="2000" dirty="0">
                <a:solidFill>
                  <a:schemeClr val="tx1"/>
                </a:solidFill>
                <a:latin typeface="+mj-lt"/>
                <a:cs typeface="Arial" panose="020B0604020202020204" pitchFamily="34" charset="0"/>
              </a:rPr>
              <a:t>extreme weather </a:t>
            </a:r>
            <a:r>
              <a:rPr lang="en-US" sz="2000" dirty="0" smtClean="0">
                <a:solidFill>
                  <a:schemeClr val="tx1"/>
                </a:solidFill>
                <a:latin typeface="+mj-lt"/>
                <a:cs typeface="Arial" panose="020B0604020202020204" pitchFamily="34" charset="0"/>
              </a:rPr>
              <a:t>events such as floods</a:t>
            </a:r>
            <a:r>
              <a:rPr lang="en-US" sz="2000" dirty="0">
                <a:solidFill>
                  <a:schemeClr val="tx1"/>
                </a:solidFill>
                <a:latin typeface="+mj-lt"/>
                <a:cs typeface="Arial" panose="020B0604020202020204" pitchFamily="34" charset="0"/>
              </a:rPr>
              <a:t>, drought, </a:t>
            </a:r>
            <a:r>
              <a:rPr lang="en-US" sz="2000" dirty="0" smtClean="0">
                <a:solidFill>
                  <a:schemeClr val="tx1"/>
                </a:solidFill>
                <a:latin typeface="+mj-lt"/>
                <a:cs typeface="Arial" panose="020B0604020202020204" pitchFamily="34" charset="0"/>
              </a:rPr>
              <a:t>hurricanes or </a:t>
            </a:r>
            <a:r>
              <a:rPr lang="en-US" sz="2000" dirty="0">
                <a:solidFill>
                  <a:schemeClr val="tx1"/>
                </a:solidFill>
                <a:latin typeface="+mj-lt"/>
                <a:cs typeface="Arial" panose="020B0604020202020204" pitchFamily="34" charset="0"/>
              </a:rPr>
              <a:t>wildfires </a:t>
            </a:r>
            <a:endParaRPr lang="en-US" sz="2000" dirty="0" smtClean="0">
              <a:solidFill>
                <a:schemeClr val="tx1"/>
              </a:solidFill>
              <a:latin typeface="+mj-lt"/>
              <a:cs typeface="Arial" panose="020B0604020202020204" pitchFamily="34" charset="0"/>
            </a:endParaRPr>
          </a:p>
          <a:p>
            <a:pPr marL="285750" indent="-285750" algn="l">
              <a:spcBef>
                <a:spcPts val="600"/>
              </a:spcBef>
              <a:spcAft>
                <a:spcPts val="600"/>
              </a:spcAft>
              <a:buFont typeface="Wingdings" panose="05000000000000000000" pitchFamily="2" charset="2"/>
              <a:buChar char="§"/>
            </a:pPr>
            <a:r>
              <a:rPr lang="en-US" sz="2000" dirty="0" smtClean="0">
                <a:solidFill>
                  <a:schemeClr val="tx1"/>
                </a:solidFill>
                <a:latin typeface="+mj-lt"/>
                <a:cs typeface="Arial" panose="020B0604020202020204" pitchFamily="34" charset="0"/>
              </a:rPr>
              <a:t>North </a:t>
            </a:r>
            <a:r>
              <a:rPr lang="en-US" sz="2000" dirty="0">
                <a:solidFill>
                  <a:schemeClr val="tx1"/>
                </a:solidFill>
                <a:latin typeface="+mj-lt"/>
                <a:cs typeface="Arial" panose="020B0604020202020204" pitchFamily="34" charset="0"/>
              </a:rPr>
              <a:t>American </a:t>
            </a:r>
            <a:r>
              <a:rPr lang="en-US" sz="2000" dirty="0" smtClean="0">
                <a:solidFill>
                  <a:schemeClr val="tx1"/>
                </a:solidFill>
                <a:latin typeface="+mj-lt"/>
                <a:cs typeface="Arial" panose="020B0604020202020204" pitchFamily="34" charset="0"/>
              </a:rPr>
              <a:t>communities, in settlements of every size, face increasing </a:t>
            </a:r>
            <a:r>
              <a:rPr lang="en-US" sz="2000" dirty="0">
                <a:solidFill>
                  <a:schemeClr val="tx1"/>
                </a:solidFill>
                <a:latin typeface="+mj-lt"/>
                <a:cs typeface="Arial" panose="020B0604020202020204" pitchFamily="34" charset="0"/>
              </a:rPr>
              <a:t>climate </a:t>
            </a:r>
            <a:r>
              <a:rPr lang="en-US" sz="2000" dirty="0" smtClean="0">
                <a:solidFill>
                  <a:schemeClr val="tx1"/>
                </a:solidFill>
                <a:latin typeface="+mj-lt"/>
                <a:cs typeface="Arial" panose="020B0604020202020204" pitchFamily="34" charset="0"/>
              </a:rPr>
              <a:t>instability, raising serious concerns to build </a:t>
            </a:r>
            <a:r>
              <a:rPr lang="en-US" sz="2000" dirty="0">
                <a:solidFill>
                  <a:schemeClr val="tx1"/>
                </a:solidFill>
                <a:latin typeface="+mj-lt"/>
                <a:cs typeface="Arial" panose="020B0604020202020204" pitchFamily="34" charset="0"/>
              </a:rPr>
              <a:t>local </a:t>
            </a:r>
            <a:r>
              <a:rPr lang="en-US" sz="2000" dirty="0" smtClean="0">
                <a:solidFill>
                  <a:schemeClr val="tx1"/>
                </a:solidFill>
                <a:latin typeface="+mj-lt"/>
                <a:cs typeface="Arial" panose="020B0604020202020204" pitchFamily="34" charset="0"/>
              </a:rPr>
              <a:t>resilience</a:t>
            </a:r>
          </a:p>
          <a:p>
            <a:pPr marL="285750" indent="-285750" algn="l">
              <a:spcBef>
                <a:spcPts val="600"/>
              </a:spcBef>
              <a:spcAft>
                <a:spcPts val="600"/>
              </a:spcAft>
              <a:buFont typeface="Wingdings" panose="05000000000000000000" pitchFamily="2" charset="2"/>
              <a:buChar char="§"/>
            </a:pPr>
            <a:r>
              <a:rPr lang="en-US" sz="2000" dirty="0" smtClean="0">
                <a:solidFill>
                  <a:schemeClr val="tx1"/>
                </a:solidFill>
                <a:latin typeface="+mj-lt"/>
                <a:cs typeface="Arial" panose="020B0604020202020204" pitchFamily="34" charset="0"/>
              </a:rPr>
              <a:t>Therefore, an additional concern is </a:t>
            </a:r>
            <a:r>
              <a:rPr lang="en-US" sz="2000" dirty="0">
                <a:solidFill>
                  <a:schemeClr val="tx1"/>
                </a:solidFill>
                <a:latin typeface="+mj-lt"/>
                <a:cs typeface="Arial" panose="020B0604020202020204" pitchFamily="34" charset="0"/>
              </a:rPr>
              <a:t>food security and the challenge of enhancing food system resilience in the era of extreme weather </a:t>
            </a:r>
            <a:r>
              <a:rPr lang="en-US" sz="2000" dirty="0" smtClean="0">
                <a:solidFill>
                  <a:schemeClr val="tx1"/>
                </a:solidFill>
                <a:latin typeface="+mj-lt"/>
                <a:cs typeface="Arial" panose="020B0604020202020204" pitchFamily="34" charset="0"/>
              </a:rPr>
              <a:t>events</a:t>
            </a:r>
            <a:endParaRPr lang="en-US" sz="2000" dirty="0">
              <a:solidFill>
                <a:schemeClr val="tx1"/>
              </a:solidFill>
              <a:latin typeface="+mj-lt"/>
              <a:cs typeface="Arial" panose="020B0604020202020204" pitchFamily="34" charset="0"/>
            </a:endParaRPr>
          </a:p>
        </p:txBody>
      </p:sp>
      <p:sp>
        <p:nvSpPr>
          <p:cNvPr id="6147" name="TextBox 2"/>
          <p:cNvSpPr txBox="1">
            <a:spLocks noChangeArrowheads="1"/>
          </p:cNvSpPr>
          <p:nvPr/>
        </p:nvSpPr>
        <p:spPr bwMode="auto">
          <a:xfrm>
            <a:off x="1511660" y="404664"/>
            <a:ext cx="7293756" cy="523220"/>
          </a:xfrm>
          <a:prstGeom prst="rect">
            <a:avLst/>
          </a:prstGeom>
          <a:noFill/>
          <a:ln w="9525">
            <a:noFill/>
            <a:miter lim="800000"/>
            <a:headEnd/>
            <a:tailEnd/>
          </a:ln>
        </p:spPr>
        <p:txBody>
          <a:bodyPr wrap="square">
            <a:spAutoFit/>
          </a:bodyPr>
          <a:lstStyle/>
          <a:p>
            <a:pPr algn="r" eaLnBrk="0" hangingPunct="0"/>
            <a:r>
              <a:rPr lang="en-US" sz="2800" b="1" dirty="0" smtClean="0">
                <a:solidFill>
                  <a:schemeClr val="tx1"/>
                </a:solidFill>
                <a:latin typeface="+mj-lt"/>
                <a:cs typeface="Arial" panose="020B0604020202020204" pitchFamily="34" charset="0"/>
              </a:rPr>
              <a:t>BUILDING DISASTER-RESILIENT COMMUNITIES</a:t>
            </a:r>
            <a:endParaRPr lang="en-US" altLang="en-US" sz="2800" dirty="0">
              <a:solidFill>
                <a:schemeClr val="tx1"/>
              </a:solidFill>
            </a:endParaRPr>
          </a:p>
        </p:txBody>
      </p:sp>
      <p:grpSp>
        <p:nvGrpSpPr>
          <p:cNvPr id="4" name="Group 3"/>
          <p:cNvGrpSpPr/>
          <p:nvPr/>
        </p:nvGrpSpPr>
        <p:grpSpPr>
          <a:xfrm>
            <a:off x="408283" y="4132106"/>
            <a:ext cx="8340181" cy="2351720"/>
            <a:chOff x="359532" y="4132106"/>
            <a:chExt cx="8340181" cy="235172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0112" y="4132106"/>
              <a:ext cx="3119601" cy="233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32" y="4144124"/>
              <a:ext cx="3647305" cy="23397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743" y="4144124"/>
              <a:ext cx="2324385" cy="2339702"/>
            </a:xfrm>
            <a:prstGeom prst="rect">
              <a:avLst/>
            </a:prstGeom>
          </p:spPr>
        </p:pic>
      </p:grpSp>
    </p:spTree>
    <p:extLst>
      <p:ext uri="{BB962C8B-B14F-4D97-AF65-F5344CB8AC3E}">
        <p14:creationId xmlns:p14="http://schemas.microsoft.com/office/powerpoint/2010/main" val="157024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546" y="1556792"/>
            <a:ext cx="8172908" cy="4247317"/>
          </a:xfrm>
          <a:prstGeom prst="rect">
            <a:avLst/>
          </a:prstGeom>
          <a:noFill/>
        </p:spPr>
        <p:txBody>
          <a:bodyPr wrap="square" rtlCol="0">
            <a:spAutoFit/>
          </a:bodyPr>
          <a:lstStyle/>
          <a:p>
            <a:r>
              <a:rPr lang="en-US" b="1" dirty="0" smtClean="0"/>
              <a:t>The Operational Plan 2019-2020 </a:t>
            </a:r>
            <a:r>
              <a:rPr lang="en-US" dirty="0" smtClean="0"/>
              <a:t>is presented to </a:t>
            </a:r>
            <a:r>
              <a:rPr lang="en-US" dirty="0"/>
              <a:t>the Council for its approval </a:t>
            </a:r>
          </a:p>
          <a:p>
            <a:r>
              <a:rPr lang="en-US" dirty="0"/>
              <a:t> </a:t>
            </a:r>
          </a:p>
          <a:p>
            <a:r>
              <a:rPr lang="en-US" dirty="0" smtClean="0"/>
              <a:t>An </a:t>
            </a:r>
            <a:r>
              <a:rPr lang="en-US" b="1" dirty="0" smtClean="0"/>
              <a:t>Operational </a:t>
            </a:r>
            <a:r>
              <a:rPr lang="en-US" b="1" dirty="0"/>
              <a:t>Plan</a:t>
            </a:r>
            <a:r>
              <a:rPr lang="en-US" dirty="0"/>
              <a:t> </a:t>
            </a:r>
            <a:r>
              <a:rPr lang="en-US" dirty="0" smtClean="0"/>
              <a:t>aiming at c</a:t>
            </a:r>
            <a:r>
              <a:rPr lang="en-US" b="1" dirty="0" smtClean="0"/>
              <a:t>ontributing </a:t>
            </a:r>
            <a:r>
              <a:rPr lang="en-US" b="1" dirty="0"/>
              <a:t>to conserve, protect and / or enhance the North American </a:t>
            </a:r>
            <a:r>
              <a:rPr lang="en-US" b="1" dirty="0" smtClean="0"/>
              <a:t>environment</a:t>
            </a:r>
            <a:r>
              <a:rPr lang="en-US" dirty="0" smtClean="0"/>
              <a:t> </a:t>
            </a:r>
            <a:r>
              <a:rPr lang="en-US" dirty="0"/>
              <a:t>and to support national and tri-national efforts of the </a:t>
            </a:r>
            <a:r>
              <a:rPr lang="en-US" dirty="0" smtClean="0"/>
              <a:t>Parties. Addresses </a:t>
            </a:r>
            <a:r>
              <a:rPr lang="en-US" dirty="0"/>
              <a:t>the following </a:t>
            </a:r>
            <a:r>
              <a:rPr lang="en-US" b="1" dirty="0"/>
              <a:t>priority areas</a:t>
            </a:r>
            <a:r>
              <a:rPr lang="en-US" dirty="0"/>
              <a:t>: </a:t>
            </a:r>
            <a:endParaRPr lang="en-US" dirty="0" smtClean="0"/>
          </a:p>
          <a:p>
            <a:endParaRPr lang="en-US" dirty="0"/>
          </a:p>
          <a:p>
            <a:pPr marL="1200150" lvl="2" indent="-285750">
              <a:buFont typeface="Arial" panose="020B0604020202020204" pitchFamily="34" charset="0"/>
              <a:buChar char="•"/>
            </a:pPr>
            <a:r>
              <a:rPr lang="en-US" b="1" dirty="0"/>
              <a:t>Circular economy and resource efficiency </a:t>
            </a:r>
            <a:endParaRPr lang="en-US" dirty="0"/>
          </a:p>
          <a:p>
            <a:pPr marL="1200150" lvl="2" indent="-285750">
              <a:buFont typeface="Arial" panose="020B0604020202020204" pitchFamily="34" charset="0"/>
              <a:buChar char="•"/>
            </a:pPr>
            <a:r>
              <a:rPr lang="en-US" dirty="0"/>
              <a:t>Community </a:t>
            </a:r>
            <a:r>
              <a:rPr lang="en-US" b="1" dirty="0"/>
              <a:t>adaptation, resilience and air quality</a:t>
            </a:r>
            <a:r>
              <a:rPr lang="en-US" dirty="0"/>
              <a:t> </a:t>
            </a:r>
          </a:p>
          <a:p>
            <a:pPr marL="1200150" lvl="2" indent="-285750">
              <a:buFont typeface="Arial" panose="020B0604020202020204" pitchFamily="34" charset="0"/>
              <a:buChar char="•"/>
            </a:pPr>
            <a:r>
              <a:rPr lang="en-US" b="1" dirty="0"/>
              <a:t>Conservation</a:t>
            </a:r>
            <a:r>
              <a:rPr lang="en-US" dirty="0"/>
              <a:t> of species and ecosystems </a:t>
            </a:r>
          </a:p>
          <a:p>
            <a:pPr marL="1200150" lvl="2" indent="-285750">
              <a:buFont typeface="Arial" panose="020B0604020202020204" pitchFamily="34" charset="0"/>
              <a:buChar char="•"/>
            </a:pPr>
            <a:r>
              <a:rPr lang="en-US" dirty="0"/>
              <a:t>Engaging tribes, First Nations and local and indigenous </a:t>
            </a:r>
            <a:r>
              <a:rPr lang="en-US" dirty="0" smtClean="0"/>
              <a:t>communities</a:t>
            </a:r>
          </a:p>
          <a:p>
            <a:endParaRPr lang="en-US" dirty="0" smtClean="0"/>
          </a:p>
          <a:p>
            <a:r>
              <a:rPr lang="en-US" dirty="0" smtClean="0"/>
              <a:t>A </a:t>
            </a:r>
            <a:r>
              <a:rPr lang="en-US" b="1" dirty="0"/>
              <a:t>planning tool</a:t>
            </a:r>
            <a:r>
              <a:rPr lang="en-US" dirty="0"/>
              <a:t> that is effective, efficient, and results – </a:t>
            </a:r>
            <a:r>
              <a:rPr lang="en-US" dirty="0" smtClean="0"/>
              <a:t>oriented</a:t>
            </a:r>
            <a:endParaRPr lang="en-US" dirty="0"/>
          </a:p>
          <a:p>
            <a:r>
              <a:rPr lang="en-US" dirty="0"/>
              <a:t> </a:t>
            </a:r>
          </a:p>
          <a:p>
            <a:r>
              <a:rPr lang="en-US" dirty="0"/>
              <a:t>The </a:t>
            </a:r>
            <a:r>
              <a:rPr lang="en-US" b="1" dirty="0"/>
              <a:t>Submissions on Enforcement Matters </a:t>
            </a:r>
            <a:r>
              <a:rPr lang="en-US" dirty="0"/>
              <a:t>process, the </a:t>
            </a:r>
            <a:r>
              <a:rPr lang="en-US" b="1" dirty="0"/>
              <a:t>NAPECA</a:t>
            </a:r>
            <a:r>
              <a:rPr lang="en-US" dirty="0"/>
              <a:t> grant program, </a:t>
            </a:r>
            <a:r>
              <a:rPr lang="en-US" dirty="0" smtClean="0"/>
              <a:t>initiatives </a:t>
            </a:r>
            <a:r>
              <a:rPr lang="en-US" b="1" dirty="0" smtClean="0"/>
              <a:t>(Environmental Atlas, PRTR)</a:t>
            </a:r>
            <a:r>
              <a:rPr lang="en-US" dirty="0" smtClean="0"/>
              <a:t> </a:t>
            </a:r>
            <a:r>
              <a:rPr lang="en-US" dirty="0"/>
              <a:t>are also </a:t>
            </a:r>
            <a:r>
              <a:rPr lang="en-US" dirty="0" smtClean="0"/>
              <a:t>part of the OP </a:t>
            </a:r>
            <a:endParaRPr lang="en-US" dirty="0"/>
          </a:p>
        </p:txBody>
      </p:sp>
      <p:sp>
        <p:nvSpPr>
          <p:cNvPr id="6" name="TextBox 5"/>
          <p:cNvSpPr txBox="1"/>
          <p:nvPr/>
        </p:nvSpPr>
        <p:spPr>
          <a:xfrm>
            <a:off x="2411760" y="296652"/>
            <a:ext cx="6120680" cy="523220"/>
          </a:xfrm>
          <a:prstGeom prst="rect">
            <a:avLst/>
          </a:prstGeom>
          <a:noFill/>
        </p:spPr>
        <p:txBody>
          <a:bodyPr wrap="square" rtlCol="0">
            <a:spAutoFit/>
          </a:bodyPr>
          <a:lstStyle/>
          <a:p>
            <a:pPr algn="r"/>
            <a:r>
              <a:rPr lang="en-US" sz="2800" b="1" dirty="0" smtClean="0"/>
              <a:t>INTO THE FUTURE  OP 2019 - 2020</a:t>
            </a:r>
            <a:endParaRPr lang="en-US" sz="2800" dirty="0"/>
          </a:p>
        </p:txBody>
      </p:sp>
    </p:spTree>
    <p:extLst>
      <p:ext uri="{BB962C8B-B14F-4D97-AF65-F5344CB8AC3E}">
        <p14:creationId xmlns:p14="http://schemas.microsoft.com/office/powerpoint/2010/main" val="235901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457200" y="304800"/>
            <a:ext cx="8126413" cy="646331"/>
          </a:xfrm>
          <a:prstGeom prst="rect">
            <a:avLst/>
          </a:prstGeom>
          <a:noFill/>
          <a:ln w="9525">
            <a:noFill/>
            <a:miter lim="800000"/>
            <a:headEnd/>
            <a:tailEnd/>
          </a:ln>
        </p:spPr>
        <p:txBody>
          <a:bodyPr>
            <a:spAutoFit/>
          </a:bodyPr>
          <a:lstStyle/>
          <a:p>
            <a:pPr algn="r" hangingPunct="0"/>
            <a:r>
              <a:rPr lang="en-US" altLang="en-US" sz="3600" b="1" dirty="0">
                <a:solidFill>
                  <a:schemeClr val="tx1"/>
                </a:solidFill>
              </a:rPr>
              <a:t>THE CEC: LOOKING TO THE FUTURE  </a:t>
            </a:r>
            <a:endParaRPr lang="en-US" altLang="en-US" sz="3600" dirty="0">
              <a:solidFill>
                <a:schemeClr val="tx1"/>
              </a:solidFill>
            </a:endParaRPr>
          </a:p>
        </p:txBody>
      </p:sp>
      <p:sp>
        <p:nvSpPr>
          <p:cNvPr id="5" name="TextBox 4"/>
          <p:cNvSpPr txBox="1"/>
          <p:nvPr/>
        </p:nvSpPr>
        <p:spPr>
          <a:xfrm>
            <a:off x="541089" y="1304764"/>
            <a:ext cx="8061821" cy="2970044"/>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defRPr/>
            </a:pPr>
            <a:r>
              <a:rPr lang="en-US" sz="1900" dirty="0" smtClean="0">
                <a:solidFill>
                  <a:schemeClr val="tx1"/>
                </a:solidFill>
                <a:latin typeface="+mj-lt"/>
                <a:cs typeface="Arial" panose="020B0604020202020204" pitchFamily="34" charset="0"/>
              </a:rPr>
              <a:t>Further </a:t>
            </a:r>
            <a:r>
              <a:rPr lang="en-US" sz="1900" dirty="0">
                <a:solidFill>
                  <a:schemeClr val="tx1"/>
                </a:solidFill>
                <a:latin typeface="+mj-lt"/>
                <a:cs typeface="Arial" panose="020B0604020202020204" pitchFamily="34" charset="0"/>
              </a:rPr>
              <a:t>strengthening nexus between trade and environment</a:t>
            </a:r>
          </a:p>
          <a:p>
            <a:pPr marL="285750" indent="-285750">
              <a:spcBef>
                <a:spcPts val="300"/>
              </a:spcBef>
              <a:spcAft>
                <a:spcPts val="300"/>
              </a:spcAft>
              <a:buFont typeface="Arial" panose="020B0604020202020204" pitchFamily="34" charset="0"/>
              <a:buChar char="•"/>
              <a:defRPr/>
            </a:pPr>
            <a:r>
              <a:rPr lang="en-US" sz="1900" dirty="0">
                <a:solidFill>
                  <a:schemeClr val="tx1"/>
                </a:solidFill>
                <a:latin typeface="+mj-lt"/>
                <a:cs typeface="Arial" panose="020B0604020202020204" pitchFamily="34" charset="0"/>
              </a:rPr>
              <a:t>Ensuring better continuity of work</a:t>
            </a:r>
          </a:p>
          <a:p>
            <a:pPr marL="285750" indent="-285750">
              <a:spcBef>
                <a:spcPts val="300"/>
              </a:spcBef>
              <a:spcAft>
                <a:spcPts val="300"/>
              </a:spcAft>
              <a:buFont typeface="Arial" panose="020B0604020202020204" pitchFamily="34" charset="0"/>
              <a:buChar char="•"/>
              <a:defRPr/>
            </a:pPr>
            <a:r>
              <a:rPr lang="en-US" sz="1900" dirty="0">
                <a:solidFill>
                  <a:schemeClr val="tx1"/>
                </a:solidFill>
                <a:latin typeface="+mj-lt"/>
                <a:cs typeface="Arial" panose="020B0604020202020204" pitchFamily="34" charset="0"/>
              </a:rPr>
              <a:t>Tracking long-term performance of the organization and projects</a:t>
            </a:r>
          </a:p>
          <a:p>
            <a:pPr marL="285750" indent="-285750">
              <a:spcBef>
                <a:spcPts val="300"/>
              </a:spcBef>
              <a:spcAft>
                <a:spcPts val="300"/>
              </a:spcAft>
              <a:buFont typeface="Arial" panose="020B0604020202020204" pitchFamily="34" charset="0"/>
              <a:buChar char="•"/>
              <a:defRPr/>
            </a:pPr>
            <a:r>
              <a:rPr lang="en-US" sz="1900" dirty="0">
                <a:solidFill>
                  <a:schemeClr val="tx1"/>
                </a:solidFill>
                <a:latin typeface="+mj-lt"/>
                <a:cs typeface="Arial" panose="020B0604020202020204" pitchFamily="34" charset="0"/>
              </a:rPr>
              <a:t>Improving scope and effectiveness of public participation </a:t>
            </a:r>
          </a:p>
          <a:p>
            <a:pPr marL="285750" indent="-285750">
              <a:spcBef>
                <a:spcPts val="300"/>
              </a:spcBef>
              <a:spcAft>
                <a:spcPts val="300"/>
              </a:spcAft>
              <a:buFont typeface="Arial" panose="020B0604020202020204" pitchFamily="34" charset="0"/>
              <a:buChar char="•"/>
              <a:defRPr/>
            </a:pPr>
            <a:r>
              <a:rPr lang="en-US" sz="1900" dirty="0">
                <a:solidFill>
                  <a:schemeClr val="tx1"/>
                </a:solidFill>
                <a:latin typeface="+mj-lt"/>
                <a:cs typeface="Arial" panose="020B0604020202020204" pitchFamily="34" charset="0"/>
              </a:rPr>
              <a:t>Improving effectiveness of communications and messaging to the </a:t>
            </a:r>
            <a:r>
              <a:rPr lang="en-US" sz="1900" dirty="0" smtClean="0">
                <a:solidFill>
                  <a:schemeClr val="tx1"/>
                </a:solidFill>
                <a:latin typeface="+mj-lt"/>
                <a:cs typeface="Arial" panose="020B0604020202020204" pitchFamily="34" charset="0"/>
              </a:rPr>
              <a:t>public</a:t>
            </a:r>
          </a:p>
          <a:p>
            <a:pPr marL="285750" indent="-285750">
              <a:spcBef>
                <a:spcPts val="300"/>
              </a:spcBef>
              <a:spcAft>
                <a:spcPts val="300"/>
              </a:spcAft>
              <a:buFont typeface="Arial" panose="020B0604020202020204" pitchFamily="34" charset="0"/>
              <a:buChar char="•"/>
              <a:defRPr/>
            </a:pPr>
            <a:r>
              <a:rPr lang="en-GB" sz="1900" dirty="0" smtClean="0">
                <a:solidFill>
                  <a:schemeClr val="tx1"/>
                </a:solidFill>
                <a:latin typeface="+mj-lt"/>
                <a:cs typeface="Arial" panose="020B0604020202020204" pitchFamily="34" charset="0"/>
              </a:rPr>
              <a:t>Expanding the life span of CEC projects and initiatives through partnerships </a:t>
            </a:r>
          </a:p>
          <a:p>
            <a:pPr marL="285750" indent="-285750">
              <a:spcBef>
                <a:spcPts val="300"/>
              </a:spcBef>
              <a:spcAft>
                <a:spcPts val="300"/>
              </a:spcAft>
              <a:buFont typeface="Arial" panose="020B0604020202020204" pitchFamily="34" charset="0"/>
              <a:buChar char="•"/>
              <a:defRPr/>
            </a:pPr>
            <a:r>
              <a:rPr lang="en-US" sz="1900" dirty="0" smtClean="0">
                <a:solidFill>
                  <a:schemeClr val="tx1"/>
                </a:solidFill>
                <a:latin typeface="+mj-lt"/>
                <a:cs typeface="Arial" panose="020B0604020202020204" pitchFamily="34" charset="0"/>
              </a:rPr>
              <a:t>Ensuring </a:t>
            </a:r>
            <a:r>
              <a:rPr lang="en-US" sz="1900" dirty="0">
                <a:solidFill>
                  <a:schemeClr val="tx1"/>
                </a:solidFill>
                <a:latin typeface="+mj-lt"/>
                <a:cs typeface="Arial" panose="020B0604020202020204" pitchFamily="34" charset="0"/>
              </a:rPr>
              <a:t>CEC’s work leads to tangible results</a:t>
            </a:r>
          </a:p>
          <a:p>
            <a:pPr marL="285750" indent="-285750">
              <a:spcBef>
                <a:spcPts val="300"/>
              </a:spcBef>
              <a:spcAft>
                <a:spcPts val="300"/>
              </a:spcAft>
              <a:buFont typeface="Arial" panose="020B0604020202020204" pitchFamily="34" charset="0"/>
              <a:buChar char="•"/>
              <a:defRPr/>
            </a:pPr>
            <a:r>
              <a:rPr lang="en-US" sz="1900" dirty="0">
                <a:solidFill>
                  <a:schemeClr val="tx1"/>
                </a:solidFill>
                <a:latin typeface="+mj-lt"/>
                <a:cs typeface="Arial" panose="020B0604020202020204" pitchFamily="34" charset="0"/>
              </a:rPr>
              <a:t>Strengthening  link between project activities and strategic vision</a:t>
            </a:r>
          </a:p>
        </p:txBody>
      </p:sp>
      <p:grpSp>
        <p:nvGrpSpPr>
          <p:cNvPr id="4" name="Group 3"/>
          <p:cNvGrpSpPr/>
          <p:nvPr/>
        </p:nvGrpSpPr>
        <p:grpSpPr>
          <a:xfrm>
            <a:off x="452437" y="4880756"/>
            <a:ext cx="8386763" cy="1752600"/>
            <a:chOff x="457200" y="4721376"/>
            <a:chExt cx="8234363" cy="1613590"/>
          </a:xfrm>
        </p:grpSpPr>
        <p:pic>
          <p:nvPicPr>
            <p:cNvPr id="6" name="Picture 2"/>
            <p:cNvPicPr>
              <a:picLocks noChangeAspect="1" noChangeArrowheads="1"/>
            </p:cNvPicPr>
            <p:nvPr/>
          </p:nvPicPr>
          <p:blipFill>
            <a:blip r:embed="rId3"/>
            <a:srcRect/>
            <a:stretch>
              <a:fillRect/>
            </a:stretch>
          </p:blipFill>
          <p:spPr bwMode="auto">
            <a:xfrm>
              <a:off x="457200" y="4721376"/>
              <a:ext cx="2923028" cy="161359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5768535" y="4721376"/>
              <a:ext cx="2923028" cy="161359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3166842" y="4721376"/>
              <a:ext cx="2923028" cy="1613590"/>
            </a:xfrm>
            <a:prstGeom prst="rect">
              <a:avLst/>
            </a:prstGeom>
            <a:noFill/>
            <a:ln w="9525">
              <a:noFill/>
              <a:miter lim="800000"/>
              <a:headEnd/>
              <a:tailEnd/>
            </a:ln>
            <a:effectLst/>
          </p:spPr>
        </p:pic>
      </p:grpSp>
    </p:spTree>
    <p:extLst>
      <p:ext uri="{BB962C8B-B14F-4D97-AF65-F5344CB8AC3E}">
        <p14:creationId xmlns:p14="http://schemas.microsoft.com/office/powerpoint/2010/main" val="3354993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1521</Words>
  <Application>Microsoft Office PowerPoint</Application>
  <PresentationFormat>On-screen Show (4:3)</PresentationFormat>
  <Paragraphs>105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COMMISSION FOR ENVIRONMENTAL COOPERATION OF NORTH AMERICA        The CEC on Disaster Resilient Communities JPAC Regular Session 19-01   Mexico City, Mexico, June the 24th, 2019</vt:lpstr>
      <vt:lpstr>THE CEC ORIGINS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César Rafael Chávez</dc:creator>
  <cp:lastModifiedBy>Dominique Croteau</cp:lastModifiedBy>
  <cp:revision>28</cp:revision>
  <dcterms:created xsi:type="dcterms:W3CDTF">2019-06-12T17:21:45Z</dcterms:created>
  <dcterms:modified xsi:type="dcterms:W3CDTF">2019-06-20T14:50:56Z</dcterms:modified>
</cp:coreProperties>
</file>