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56" r:id="rId2"/>
    <p:sldId id="264" r:id="rId3"/>
    <p:sldId id="289" r:id="rId4"/>
    <p:sldId id="288" r:id="rId5"/>
    <p:sldId id="284" r:id="rId6"/>
    <p:sldId id="278" r:id="rId7"/>
    <p:sldId id="281" r:id="rId8"/>
    <p:sldId id="279" r:id="rId9"/>
    <p:sldId id="293" r:id="rId10"/>
    <p:sldId id="290" r:id="rId11"/>
    <p:sldId id="285" r:id="rId12"/>
    <p:sldId id="286" r:id="rId13"/>
    <p:sldId id="287" r:id="rId14"/>
    <p:sldId id="291" r:id="rId15"/>
    <p:sldId id="292" r:id="rId16"/>
    <p:sldId id="275" r:id="rId17"/>
    <p:sldId id="276" r:id="rId18"/>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pe Dunsky" initials="PD" lastIdx="9" clrIdx="0">
    <p:extLst/>
  </p:cmAuthor>
  <p:cmAuthor id="2" name="Katherine Preiss" initials="KP"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D84829"/>
    <a:srgbClr val="73B632"/>
    <a:srgbClr val="FFD24F"/>
    <a:srgbClr val="333333"/>
    <a:srgbClr val="2D6C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0" autoAdjust="0"/>
    <p:restoredTop sz="94675" autoAdjust="0"/>
  </p:normalViewPr>
  <p:slideViewPr>
    <p:cSldViewPr snapToGrid="0" snapToObjects="1">
      <p:cViewPr varScale="1">
        <p:scale>
          <a:sx n="85" d="100"/>
          <a:sy n="85" d="100"/>
        </p:scale>
        <p:origin x="152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E8B0AA6E-53C9-A84E-BD0B-04141A170F12}" type="datetimeFigureOut">
              <a:t>11/4/2016</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BD559EC0-3745-7644-96AF-ABF4168E5481}" type="slidenum">
              <a:t>‹#›</a:t>
            </a:fld>
            <a:endParaRPr lang="en-US"/>
          </a:p>
        </p:txBody>
      </p:sp>
    </p:spTree>
    <p:extLst>
      <p:ext uri="{BB962C8B-B14F-4D97-AF65-F5344CB8AC3E}">
        <p14:creationId xmlns:p14="http://schemas.microsoft.com/office/powerpoint/2010/main" val="20317456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FE20AB24-8888-034B-AF15-A08520569A21}" type="datetimeFigureOut">
              <a:t>11/4/2016</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10952A24-37B6-5D4C-B418-0FE40245BCB4}" type="slidenum">
              <a:t>‹#›</a:t>
            </a:fld>
            <a:endParaRPr lang="en-US"/>
          </a:p>
        </p:txBody>
      </p:sp>
    </p:spTree>
    <p:extLst>
      <p:ext uri="{BB962C8B-B14F-4D97-AF65-F5344CB8AC3E}">
        <p14:creationId xmlns:p14="http://schemas.microsoft.com/office/powerpoint/2010/main" val="3667794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port Cover Page">
    <p:spTree>
      <p:nvGrpSpPr>
        <p:cNvPr id="1" name=""/>
        <p:cNvGrpSpPr/>
        <p:nvPr/>
      </p:nvGrpSpPr>
      <p:grpSpPr>
        <a:xfrm>
          <a:off x="0" y="0"/>
          <a:ext cx="0" cy="0"/>
          <a:chOff x="0" y="0"/>
          <a:chExt cx="0" cy="0"/>
        </a:xfrm>
      </p:grpSpPr>
      <p:pic>
        <p:nvPicPr>
          <p:cNvPr id="8" name="Picture 7" descr="CEEA Logo GraphicNoTxt.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7713"/>
            <a:ext cx="1455139" cy="1378183"/>
          </a:xfrm>
          <a:prstGeom prst="rect">
            <a:avLst/>
          </a:prstGeom>
        </p:spPr>
      </p:pic>
      <p:pic>
        <p:nvPicPr>
          <p:cNvPr id="14" name="Picture 13" descr="iStock_000012213414XXXLarge copy.jpg"/>
          <p:cNvPicPr>
            <a:picLocks noChangeAspect="1"/>
          </p:cNvPicPr>
          <p:nvPr userDrawn="1"/>
        </p:nvPicPr>
        <p:blipFill rotWithShape="1">
          <a:blip r:embed="rId3">
            <a:extLst>
              <a:ext uri="{28A0092B-C50C-407E-A947-70E740481C1C}">
                <a14:useLocalDpi xmlns:a14="http://schemas.microsoft.com/office/drawing/2010/main" val="0"/>
              </a:ext>
            </a:extLst>
          </a:blip>
          <a:srcRect t="43084"/>
          <a:stretch/>
        </p:blipFill>
        <p:spPr>
          <a:xfrm>
            <a:off x="3954935" y="2676719"/>
            <a:ext cx="5201782" cy="925206"/>
          </a:xfrm>
          <a:prstGeom prst="rect">
            <a:avLst/>
          </a:prstGeom>
        </p:spPr>
      </p:pic>
      <p:pic>
        <p:nvPicPr>
          <p:cNvPr id="12" name="Picture 11" descr="iStock_000012213414XXXLarge copy.jpg"/>
          <p:cNvPicPr>
            <a:picLocks noChangeAspect="1"/>
          </p:cNvPicPr>
          <p:nvPr userDrawn="1"/>
        </p:nvPicPr>
        <p:blipFill rotWithShape="1">
          <a:blip r:embed="rId3">
            <a:extLst>
              <a:ext uri="{28A0092B-C50C-407E-A947-70E740481C1C}">
                <a14:useLocalDpi xmlns:a14="http://schemas.microsoft.com/office/drawing/2010/main" val="0"/>
              </a:ext>
            </a:extLst>
          </a:blip>
          <a:srcRect t="43084"/>
          <a:stretch/>
        </p:blipFill>
        <p:spPr>
          <a:xfrm>
            <a:off x="0" y="2676719"/>
            <a:ext cx="5201782" cy="925206"/>
          </a:xfrm>
          <a:prstGeom prst="rect">
            <a:avLst/>
          </a:prstGeom>
        </p:spPr>
      </p:pic>
      <p:sp>
        <p:nvSpPr>
          <p:cNvPr id="11" name="Rectangle 10"/>
          <p:cNvSpPr/>
          <p:nvPr userDrawn="1"/>
        </p:nvSpPr>
        <p:spPr>
          <a:xfrm>
            <a:off x="1" y="3279000"/>
            <a:ext cx="9156716" cy="1645920"/>
          </a:xfrm>
          <a:prstGeom prst="rect">
            <a:avLst/>
          </a:prstGeom>
          <a:solidFill>
            <a:srgbClr val="2D6C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ChangeAspect="1"/>
          </p:cNvSpPr>
          <p:nvPr userDrawn="1"/>
        </p:nvSpPr>
        <p:spPr>
          <a:xfrm>
            <a:off x="1338394" y="0"/>
            <a:ext cx="2743200" cy="1415896"/>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EEA Logo EN-O.eps"/>
          <p:cNvPicPr>
            <a:picLocks noChangeAspect="1"/>
          </p:cNvPicPr>
          <p:nvPr userDrawn="1"/>
        </p:nvPicPr>
        <p:blipFill rotWithShape="1">
          <a:blip r:embed="rId4">
            <a:extLst>
              <a:ext uri="{28A0092B-C50C-407E-A947-70E740481C1C}">
                <a14:useLocalDpi xmlns:a14="http://schemas.microsoft.com/office/drawing/2010/main" val="0"/>
              </a:ext>
            </a:extLst>
          </a:blip>
          <a:srcRect l="23618" r="2139"/>
          <a:stretch/>
        </p:blipFill>
        <p:spPr>
          <a:xfrm>
            <a:off x="1472512" y="326218"/>
            <a:ext cx="2504319" cy="805077"/>
          </a:xfrm>
          <a:prstGeom prst="rect">
            <a:avLst/>
          </a:prstGeom>
        </p:spPr>
      </p:pic>
      <p:sp>
        <p:nvSpPr>
          <p:cNvPr id="18" name="Title 1"/>
          <p:cNvSpPr>
            <a:spLocks noGrp="1"/>
          </p:cNvSpPr>
          <p:nvPr>
            <p:ph type="ctrTitle" hasCustomPrompt="1"/>
          </p:nvPr>
        </p:nvSpPr>
        <p:spPr>
          <a:xfrm>
            <a:off x="678506" y="3322009"/>
            <a:ext cx="7772400" cy="1470025"/>
          </a:xfrm>
        </p:spPr>
        <p:txBody>
          <a:bodyPr>
            <a:norm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58271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AC21E0-F6CC-6E41-82DE-AF156E3B0EAA}" type="datetime1">
              <a:t>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18012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E0E8BE-91FD-0949-9228-40B4B0C69D62}" type="datetime1">
              <a:t>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4006939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0B82A-6BCB-0746-B275-D10FBEE5EE35}" type="datetime1">
              <a:t>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3208688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52267-183B-E043-ADCC-9293878E0378}" type="datetime1">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1197441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0267DE-48F9-0E44-BDB6-B841149D9436}" type="datetime1">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2592162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33BE1-7951-DA43-B9B3-D51BF3B33B20}" type="datetime1">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3972825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4FFFA1-9105-E24C-B2E4-C9BB32FEAD94}" type="datetime1">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4295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anded Master Page-1">
    <p:spTree>
      <p:nvGrpSpPr>
        <p:cNvPr id="1" name=""/>
        <p:cNvGrpSpPr/>
        <p:nvPr/>
      </p:nvGrpSpPr>
      <p:grpSpPr>
        <a:xfrm>
          <a:off x="0" y="0"/>
          <a:ext cx="0" cy="0"/>
          <a:chOff x="0" y="0"/>
          <a:chExt cx="0" cy="0"/>
        </a:xfrm>
      </p:grpSpPr>
      <p:sp>
        <p:nvSpPr>
          <p:cNvPr id="21" name="Rectangle 20"/>
          <p:cNvSpPr/>
          <p:nvPr userDrawn="1"/>
        </p:nvSpPr>
        <p:spPr>
          <a:xfrm>
            <a:off x="0" y="6290732"/>
            <a:ext cx="9144000" cy="567267"/>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487362" y="6290733"/>
            <a:ext cx="415557" cy="365125"/>
          </a:xfrm>
        </p:spPr>
        <p:txBody>
          <a:bodyPr/>
          <a:lstStyle>
            <a:lvl1pPr>
              <a:defRPr sz="1100" b="0" i="0">
                <a:latin typeface="Open Sans Semibold"/>
                <a:cs typeface="Open Sans Semibold"/>
              </a:defRPr>
            </a:lvl1pPr>
          </a:lstStyle>
          <a:p>
            <a:fld id="{01A705CA-CEEE-EE43-AEEB-B40C1D80C33D}" type="slidenum">
              <a:rPr lang="en-US"/>
              <a:pPr/>
              <a:t>‹#›</a:t>
            </a:fld>
            <a:endParaRPr lang="en-US"/>
          </a:p>
        </p:txBody>
      </p:sp>
      <p:pic>
        <p:nvPicPr>
          <p:cNvPr id="18" name="Picture 17" descr="CEEA Logo GraphicNoTxt.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7713"/>
            <a:ext cx="837131" cy="792859"/>
          </a:xfrm>
          <a:prstGeom prst="rect">
            <a:avLst/>
          </a:prstGeom>
        </p:spPr>
      </p:pic>
      <p:sp>
        <p:nvSpPr>
          <p:cNvPr id="15" name="Rectangle 14"/>
          <p:cNvSpPr>
            <a:spLocks/>
          </p:cNvSpPr>
          <p:nvPr userDrawn="1"/>
        </p:nvSpPr>
        <p:spPr>
          <a:xfrm>
            <a:off x="8686800" y="-1"/>
            <a:ext cx="457200" cy="914400"/>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835637" y="-1"/>
            <a:ext cx="1655064" cy="854257"/>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EEA Logo EN-O.eps"/>
          <p:cNvPicPr>
            <a:picLocks noChangeAspect="1"/>
          </p:cNvPicPr>
          <p:nvPr userDrawn="1"/>
        </p:nvPicPr>
        <p:blipFill rotWithShape="1">
          <a:blip r:embed="rId3">
            <a:extLst>
              <a:ext uri="{28A0092B-C50C-407E-A947-70E740481C1C}">
                <a14:useLocalDpi xmlns:a14="http://schemas.microsoft.com/office/drawing/2010/main" val="0"/>
              </a:ext>
            </a:extLst>
          </a:blip>
          <a:srcRect l="23618" r="2139"/>
          <a:stretch/>
        </p:blipFill>
        <p:spPr>
          <a:xfrm>
            <a:off x="931140" y="208744"/>
            <a:ext cx="1485392" cy="477517"/>
          </a:xfrm>
          <a:prstGeom prst="rect">
            <a:avLst/>
          </a:prstGeom>
        </p:spPr>
      </p:pic>
      <p:sp>
        <p:nvSpPr>
          <p:cNvPr id="17" name="Title Placeholder 1"/>
          <p:cNvSpPr>
            <a:spLocks noGrp="1"/>
          </p:cNvSpPr>
          <p:nvPr>
            <p:ph type="title"/>
          </p:nvPr>
        </p:nvSpPr>
        <p:spPr>
          <a:xfrm>
            <a:off x="835637" y="1333039"/>
            <a:ext cx="7425873" cy="849259"/>
          </a:xfrm>
          <a:prstGeom prst="rect">
            <a:avLst/>
          </a:prstGeom>
        </p:spPr>
        <p:txBody>
          <a:bodyPr vert="horz" lIns="91440" tIns="45720" rIns="91440" bIns="45720" rtlCol="0" anchor="ctr">
            <a:normAutofit/>
          </a:bodyPr>
          <a:lstStyle>
            <a:lvl1pPr algn="l">
              <a:defRPr sz="1800" b="1" i="0">
                <a:latin typeface="Open Sans"/>
                <a:cs typeface="Open Sans"/>
              </a:defRPr>
            </a:lvl1pPr>
          </a:lstStyle>
          <a:p>
            <a:r>
              <a:rPr lang="en-US"/>
              <a:t>Click to edit Master title style</a:t>
            </a:r>
          </a:p>
        </p:txBody>
      </p:sp>
      <p:sp>
        <p:nvSpPr>
          <p:cNvPr id="24" name="Content Placeholder 2"/>
          <p:cNvSpPr>
            <a:spLocks noGrp="1"/>
          </p:cNvSpPr>
          <p:nvPr>
            <p:ph idx="1"/>
          </p:nvPr>
        </p:nvSpPr>
        <p:spPr>
          <a:xfrm>
            <a:off x="835637" y="4273536"/>
            <a:ext cx="7425873" cy="1455911"/>
          </a:xfrm>
          <a:prstGeom prst="rect">
            <a:avLst/>
          </a:prstGeo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p:cNvSpPr>
            <a:spLocks noGrp="1"/>
          </p:cNvSpPr>
          <p:nvPr>
            <p:ph idx="13"/>
          </p:nvPr>
        </p:nvSpPr>
        <p:spPr>
          <a:xfrm>
            <a:off x="835637" y="2300287"/>
            <a:ext cx="7425873" cy="1838053"/>
          </a:xfrm>
          <a:prstGeom prst="rect">
            <a:avLst/>
          </a:prstGeom>
        </p:spPr>
        <p:txBody>
          <a:bodyPr/>
          <a:lstStyle>
            <a:lvl1pPr marL="0" indent="0" algn="just">
              <a:buNone/>
              <a:defRPr sz="1100"/>
            </a:lvl1pPr>
            <a:lvl2pPr>
              <a:defRPr sz="1100"/>
            </a:lvl2pPr>
            <a:lvl3pPr>
              <a:defRPr sz="11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252318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nded Master Page-2">
    <p:spTree>
      <p:nvGrpSpPr>
        <p:cNvPr id="1" name=""/>
        <p:cNvGrpSpPr/>
        <p:nvPr/>
      </p:nvGrpSpPr>
      <p:grpSpPr>
        <a:xfrm>
          <a:off x="0" y="0"/>
          <a:ext cx="0" cy="0"/>
          <a:chOff x="0" y="0"/>
          <a:chExt cx="0" cy="0"/>
        </a:xfrm>
      </p:grpSpPr>
      <p:sp>
        <p:nvSpPr>
          <p:cNvPr id="21" name="Rectangle 20"/>
          <p:cNvSpPr/>
          <p:nvPr userDrawn="1"/>
        </p:nvSpPr>
        <p:spPr>
          <a:xfrm>
            <a:off x="0" y="6290732"/>
            <a:ext cx="9144000" cy="567267"/>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userDrawn="1"/>
        </p:nvSpPr>
        <p:spPr>
          <a:xfrm flipV="1">
            <a:off x="4027833" y="6076918"/>
            <a:ext cx="4281251" cy="578933"/>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487362" y="6290733"/>
            <a:ext cx="415557" cy="365125"/>
          </a:xfrm>
        </p:spPr>
        <p:txBody>
          <a:bodyPr/>
          <a:lstStyle>
            <a:lvl1pPr>
              <a:defRPr sz="1100" b="0" i="0">
                <a:latin typeface="Open Sans Semibold"/>
                <a:cs typeface="Open Sans Semibold"/>
              </a:defRPr>
            </a:lvl1pPr>
          </a:lstStyle>
          <a:p>
            <a:fld id="{01A705CA-CEEE-EE43-AEEB-B40C1D80C33D}" type="slidenum">
              <a:rPr lang="en-US"/>
              <a:pPr/>
              <a:t>‹#›</a:t>
            </a:fld>
            <a:endParaRPr lang="en-US"/>
          </a:p>
        </p:txBody>
      </p:sp>
      <p:pic>
        <p:nvPicPr>
          <p:cNvPr id="18" name="Picture 17" descr="CEEA Logo GraphicNoTxt.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7713"/>
            <a:ext cx="837131" cy="792859"/>
          </a:xfrm>
          <a:prstGeom prst="rect">
            <a:avLst/>
          </a:prstGeom>
        </p:spPr>
      </p:pic>
      <p:sp>
        <p:nvSpPr>
          <p:cNvPr id="15" name="Rectangle 14"/>
          <p:cNvSpPr>
            <a:spLocks/>
          </p:cNvSpPr>
          <p:nvPr userDrawn="1"/>
        </p:nvSpPr>
        <p:spPr>
          <a:xfrm>
            <a:off x="8686800" y="-1"/>
            <a:ext cx="457200" cy="914400"/>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835637" y="-1"/>
            <a:ext cx="1655064" cy="854257"/>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EEA Logo EN-O.eps"/>
          <p:cNvPicPr>
            <a:picLocks noChangeAspect="1"/>
          </p:cNvPicPr>
          <p:nvPr userDrawn="1"/>
        </p:nvPicPr>
        <p:blipFill rotWithShape="1">
          <a:blip r:embed="rId3">
            <a:extLst>
              <a:ext uri="{28A0092B-C50C-407E-A947-70E740481C1C}">
                <a14:useLocalDpi xmlns:a14="http://schemas.microsoft.com/office/drawing/2010/main" val="0"/>
              </a:ext>
            </a:extLst>
          </a:blip>
          <a:srcRect l="23618" r="2139"/>
          <a:stretch/>
        </p:blipFill>
        <p:spPr>
          <a:xfrm>
            <a:off x="931140" y="208744"/>
            <a:ext cx="1485392" cy="477517"/>
          </a:xfrm>
          <a:prstGeom prst="rect">
            <a:avLst/>
          </a:prstGeom>
        </p:spPr>
      </p:pic>
      <p:sp>
        <p:nvSpPr>
          <p:cNvPr id="17" name="Title Placeholder 1"/>
          <p:cNvSpPr>
            <a:spLocks noGrp="1"/>
          </p:cNvSpPr>
          <p:nvPr>
            <p:ph type="title"/>
          </p:nvPr>
        </p:nvSpPr>
        <p:spPr>
          <a:xfrm>
            <a:off x="835637" y="1333039"/>
            <a:ext cx="7425873" cy="849259"/>
          </a:xfrm>
          <a:prstGeom prst="rect">
            <a:avLst/>
          </a:prstGeom>
        </p:spPr>
        <p:txBody>
          <a:bodyPr vert="horz" lIns="91440" tIns="45720" rIns="91440" bIns="45720" rtlCol="0" anchor="ctr">
            <a:normAutofit/>
          </a:bodyPr>
          <a:lstStyle>
            <a:lvl1pPr algn="l">
              <a:defRPr sz="1800" b="1" i="0">
                <a:latin typeface="Open Sans"/>
                <a:cs typeface="Open Sans"/>
              </a:defRPr>
            </a:lvl1pPr>
          </a:lstStyle>
          <a:p>
            <a:r>
              <a:rPr lang="en-US"/>
              <a:t>Click to edit Master title style</a:t>
            </a:r>
          </a:p>
        </p:txBody>
      </p:sp>
      <p:sp>
        <p:nvSpPr>
          <p:cNvPr id="24" name="Content Placeholder 2"/>
          <p:cNvSpPr>
            <a:spLocks noGrp="1"/>
          </p:cNvSpPr>
          <p:nvPr>
            <p:ph idx="1"/>
          </p:nvPr>
        </p:nvSpPr>
        <p:spPr>
          <a:xfrm>
            <a:off x="835637" y="4273536"/>
            <a:ext cx="7425873" cy="1455911"/>
          </a:xfrm>
          <a:prstGeom prst="rect">
            <a:avLst/>
          </a:prstGeom>
        </p:spPr>
        <p:txBody>
          <a:bodyPr/>
          <a:lstStyle>
            <a:lvl1pPr>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p:cNvSpPr>
            <a:spLocks noGrp="1"/>
          </p:cNvSpPr>
          <p:nvPr>
            <p:ph idx="13"/>
          </p:nvPr>
        </p:nvSpPr>
        <p:spPr>
          <a:xfrm>
            <a:off x="835637" y="2300287"/>
            <a:ext cx="7425873" cy="1838053"/>
          </a:xfrm>
          <a:prstGeom prst="rect">
            <a:avLst/>
          </a:prstGeom>
        </p:spPr>
        <p:txBody>
          <a:bodyPr/>
          <a:lstStyle>
            <a:lvl1pPr marL="0" indent="0" algn="just">
              <a:buNone/>
              <a:defRPr sz="1100"/>
            </a:lvl1pPr>
            <a:lvl2pPr>
              <a:defRPr sz="1100"/>
            </a:lvl2pPr>
            <a:lvl3pPr>
              <a:defRPr sz="11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342835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anded Blank Page-1">
    <p:spTree>
      <p:nvGrpSpPr>
        <p:cNvPr id="1" name=""/>
        <p:cNvGrpSpPr/>
        <p:nvPr/>
      </p:nvGrpSpPr>
      <p:grpSpPr>
        <a:xfrm>
          <a:off x="0" y="0"/>
          <a:ext cx="0" cy="0"/>
          <a:chOff x="0" y="0"/>
          <a:chExt cx="0" cy="0"/>
        </a:xfrm>
      </p:grpSpPr>
      <p:sp>
        <p:nvSpPr>
          <p:cNvPr id="21" name="Rectangle 20"/>
          <p:cNvSpPr/>
          <p:nvPr userDrawn="1"/>
        </p:nvSpPr>
        <p:spPr>
          <a:xfrm>
            <a:off x="0" y="6290732"/>
            <a:ext cx="9144000" cy="567267"/>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487362" y="6290733"/>
            <a:ext cx="415557" cy="365125"/>
          </a:xfrm>
        </p:spPr>
        <p:txBody>
          <a:bodyPr/>
          <a:lstStyle/>
          <a:p>
            <a:fld id="{01A705CA-CEEE-EE43-AEEB-B40C1D80C33D}" type="slidenum">
              <a:rPr lang="en-US"/>
              <a:pPr/>
              <a:t>‹#›</a:t>
            </a:fld>
            <a:endParaRPr lang="en-US"/>
          </a:p>
        </p:txBody>
      </p:sp>
      <p:pic>
        <p:nvPicPr>
          <p:cNvPr id="18" name="Picture 17" descr="CEEA Logo GraphicNoTxt.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7713"/>
            <a:ext cx="837131" cy="792859"/>
          </a:xfrm>
          <a:prstGeom prst="rect">
            <a:avLst/>
          </a:prstGeom>
        </p:spPr>
      </p:pic>
      <p:sp>
        <p:nvSpPr>
          <p:cNvPr id="15" name="Rectangle 14"/>
          <p:cNvSpPr>
            <a:spLocks/>
          </p:cNvSpPr>
          <p:nvPr userDrawn="1"/>
        </p:nvSpPr>
        <p:spPr>
          <a:xfrm>
            <a:off x="8686800" y="-1"/>
            <a:ext cx="457200" cy="914400"/>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835637" y="-1"/>
            <a:ext cx="1655064" cy="854257"/>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EEA Logo EN-O.eps"/>
          <p:cNvPicPr>
            <a:picLocks noChangeAspect="1"/>
          </p:cNvPicPr>
          <p:nvPr userDrawn="1"/>
        </p:nvPicPr>
        <p:blipFill rotWithShape="1">
          <a:blip r:embed="rId3">
            <a:extLst>
              <a:ext uri="{28A0092B-C50C-407E-A947-70E740481C1C}">
                <a14:useLocalDpi xmlns:a14="http://schemas.microsoft.com/office/drawing/2010/main" val="0"/>
              </a:ext>
            </a:extLst>
          </a:blip>
          <a:srcRect l="23618" r="2139"/>
          <a:stretch/>
        </p:blipFill>
        <p:spPr>
          <a:xfrm>
            <a:off x="931140" y="208744"/>
            <a:ext cx="1485392" cy="477517"/>
          </a:xfrm>
          <a:prstGeom prst="rect">
            <a:avLst/>
          </a:prstGeom>
        </p:spPr>
      </p:pic>
    </p:spTree>
    <p:extLst>
      <p:ext uri="{BB962C8B-B14F-4D97-AF65-F5344CB8AC3E}">
        <p14:creationId xmlns:p14="http://schemas.microsoft.com/office/powerpoint/2010/main" val="184599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anded Blank Page-2">
    <p:spTree>
      <p:nvGrpSpPr>
        <p:cNvPr id="1" name=""/>
        <p:cNvGrpSpPr/>
        <p:nvPr/>
      </p:nvGrpSpPr>
      <p:grpSpPr>
        <a:xfrm>
          <a:off x="0" y="0"/>
          <a:ext cx="0" cy="0"/>
          <a:chOff x="0" y="0"/>
          <a:chExt cx="0" cy="0"/>
        </a:xfrm>
      </p:grpSpPr>
      <p:sp>
        <p:nvSpPr>
          <p:cNvPr id="21" name="Rectangle 20"/>
          <p:cNvSpPr/>
          <p:nvPr userDrawn="1"/>
        </p:nvSpPr>
        <p:spPr>
          <a:xfrm>
            <a:off x="0" y="6290732"/>
            <a:ext cx="9144000" cy="567267"/>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userDrawn="1"/>
        </p:nvSpPr>
        <p:spPr>
          <a:xfrm flipV="1">
            <a:off x="4027833" y="6076918"/>
            <a:ext cx="4281251" cy="578933"/>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487362" y="6290733"/>
            <a:ext cx="415557" cy="365125"/>
          </a:xfrm>
        </p:spPr>
        <p:txBody>
          <a:bodyPr/>
          <a:lstStyle/>
          <a:p>
            <a:fld id="{01A705CA-CEEE-EE43-AEEB-B40C1D80C33D}" type="slidenum">
              <a:rPr lang="en-US"/>
              <a:pPr/>
              <a:t>‹#›</a:t>
            </a:fld>
            <a:endParaRPr lang="en-US"/>
          </a:p>
        </p:txBody>
      </p:sp>
      <p:pic>
        <p:nvPicPr>
          <p:cNvPr id="18" name="Picture 17" descr="CEEA Logo GraphicNoTxt.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7713"/>
            <a:ext cx="837131" cy="792859"/>
          </a:xfrm>
          <a:prstGeom prst="rect">
            <a:avLst/>
          </a:prstGeom>
        </p:spPr>
      </p:pic>
      <p:sp>
        <p:nvSpPr>
          <p:cNvPr id="15" name="Rectangle 14"/>
          <p:cNvSpPr>
            <a:spLocks/>
          </p:cNvSpPr>
          <p:nvPr userDrawn="1"/>
        </p:nvSpPr>
        <p:spPr>
          <a:xfrm>
            <a:off x="8686800" y="-1"/>
            <a:ext cx="457200" cy="914400"/>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a:off x="835637" y="-1"/>
            <a:ext cx="1655064" cy="854257"/>
          </a:xfrm>
          <a:prstGeom prst="rect">
            <a:avLst/>
          </a:prstGeom>
          <a:solidFill>
            <a:srgbClr val="FFD2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EEA Logo EN-O.eps"/>
          <p:cNvPicPr>
            <a:picLocks noChangeAspect="1"/>
          </p:cNvPicPr>
          <p:nvPr userDrawn="1"/>
        </p:nvPicPr>
        <p:blipFill rotWithShape="1">
          <a:blip r:embed="rId3">
            <a:extLst>
              <a:ext uri="{28A0092B-C50C-407E-A947-70E740481C1C}">
                <a14:useLocalDpi xmlns:a14="http://schemas.microsoft.com/office/drawing/2010/main" val="0"/>
              </a:ext>
            </a:extLst>
          </a:blip>
          <a:srcRect l="23618" r="2139"/>
          <a:stretch/>
        </p:blipFill>
        <p:spPr>
          <a:xfrm>
            <a:off x="931140" y="208744"/>
            <a:ext cx="1485392" cy="477517"/>
          </a:xfrm>
          <a:prstGeom prst="rect">
            <a:avLst/>
          </a:prstGeom>
        </p:spPr>
      </p:pic>
    </p:spTree>
    <p:extLst>
      <p:ext uri="{BB962C8B-B14F-4D97-AF65-F5344CB8AC3E}">
        <p14:creationId xmlns:p14="http://schemas.microsoft.com/office/powerpoint/2010/main" val="3104275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ED4C0C-2243-A94F-A151-77DB65C498BC}" type="datetime1">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146076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374902-EBB2-2B4C-AC28-6CCBA555506C}" type="datetime1">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330160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4DDC3C-1B8F-774F-AD07-1C432EB7D35A}" type="datetime1">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2434251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02AB1F-6C70-6E46-BBD0-9FD11901F58B}" type="datetime1">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05CA-CEEE-EE43-AEEB-B40C1D80C33D}" type="slidenum">
              <a:t>‹#›</a:t>
            </a:fld>
            <a:endParaRPr lang="en-US"/>
          </a:p>
        </p:txBody>
      </p:sp>
    </p:spTree>
    <p:extLst>
      <p:ext uri="{BB962C8B-B14F-4D97-AF65-F5344CB8AC3E}">
        <p14:creationId xmlns:p14="http://schemas.microsoft.com/office/powerpoint/2010/main" val="36207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595959"/>
                </a:solidFill>
              </a:defRPr>
            </a:lvl1pPr>
          </a:lstStyle>
          <a:p>
            <a:fld id="{B77A0ED6-03DB-2F48-B267-D87E3410E7C8}" type="datetime1">
              <a:rPr lang="en-CA"/>
              <a:pPr/>
              <a:t>2016-11-04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595959"/>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595959"/>
                </a:solidFill>
              </a:defRPr>
            </a:lvl1pPr>
          </a:lstStyle>
          <a:p>
            <a:fld id="{01A705CA-CEEE-EE43-AEEB-B40C1D80C33D}" type="slidenum">
              <a:rPr lang="en-US"/>
              <a:pPr/>
              <a:t>‹#›</a:t>
            </a:fld>
            <a:endParaRPr lang="en-US"/>
          </a:p>
        </p:txBody>
      </p:sp>
    </p:spTree>
    <p:extLst>
      <p:ext uri="{BB962C8B-B14F-4D97-AF65-F5344CB8AC3E}">
        <p14:creationId xmlns:p14="http://schemas.microsoft.com/office/powerpoint/2010/main" val="1304032398"/>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2" r:id="rId3"/>
    <p:sldLayoutId id="2147483663" r:id="rId4"/>
    <p:sldLayoutId id="2147483660"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hf hdr="0" ftr="0" dt="0"/>
  <p:txStyles>
    <p:titleStyle>
      <a:lvl1pPr algn="ctr" defTabSz="457200" rtl="0" eaLnBrk="1" latinLnBrk="0" hangingPunct="1">
        <a:spcBef>
          <a:spcPct val="0"/>
        </a:spcBef>
        <a:buNone/>
        <a:defRPr sz="4000" b="1" i="0" kern="1200">
          <a:solidFill>
            <a:srgbClr val="2D6CB5"/>
          </a:solidFill>
          <a:latin typeface="Open Sans"/>
          <a:ea typeface="+mj-ea"/>
          <a:cs typeface="Open Sans"/>
        </a:defRPr>
      </a:lvl1pPr>
    </p:titleStyle>
    <p:bodyStyle>
      <a:lvl1pPr marL="342900" indent="-342900" algn="l" defTabSz="457200" rtl="0" eaLnBrk="1" latinLnBrk="0" hangingPunct="1">
        <a:spcBef>
          <a:spcPct val="20000"/>
        </a:spcBef>
        <a:buFont typeface="Arial"/>
        <a:buChar char="•"/>
        <a:defRPr sz="3200" b="0" i="0" kern="1200">
          <a:solidFill>
            <a:srgbClr val="595959"/>
          </a:solidFill>
          <a:latin typeface="Open Sans"/>
          <a:ea typeface="+mn-ea"/>
          <a:cs typeface="Open Sans"/>
        </a:defRPr>
      </a:lvl1pPr>
      <a:lvl2pPr marL="742950" indent="-285750" algn="l" defTabSz="457200" rtl="0" eaLnBrk="1" latinLnBrk="0" hangingPunct="1">
        <a:spcBef>
          <a:spcPct val="20000"/>
        </a:spcBef>
        <a:buFont typeface="Arial"/>
        <a:buChar char="–"/>
        <a:defRPr sz="2800" b="0" i="0" kern="1200">
          <a:solidFill>
            <a:srgbClr val="595959"/>
          </a:solidFill>
          <a:latin typeface="Open Sans"/>
          <a:ea typeface="+mn-ea"/>
          <a:cs typeface="Open Sans"/>
        </a:defRPr>
      </a:lvl2pPr>
      <a:lvl3pPr marL="1143000" indent="-228600" algn="l" defTabSz="457200" rtl="0" eaLnBrk="1" latinLnBrk="0" hangingPunct="1">
        <a:spcBef>
          <a:spcPct val="20000"/>
        </a:spcBef>
        <a:buFont typeface="Arial"/>
        <a:buChar char="•"/>
        <a:defRPr sz="2400" b="0" i="0" kern="1200">
          <a:solidFill>
            <a:srgbClr val="595959"/>
          </a:solidFill>
          <a:latin typeface="Open Sans"/>
          <a:ea typeface="+mn-ea"/>
          <a:cs typeface="Open Sans"/>
        </a:defRPr>
      </a:lvl3pPr>
      <a:lvl4pPr marL="1600200" indent="-228600" algn="l" defTabSz="457200" rtl="0" eaLnBrk="1" latinLnBrk="0" hangingPunct="1">
        <a:spcBef>
          <a:spcPct val="20000"/>
        </a:spcBef>
        <a:buFont typeface="Arial"/>
        <a:buChar char="–"/>
        <a:defRPr sz="2000" b="0" i="0" kern="1200">
          <a:solidFill>
            <a:srgbClr val="595959"/>
          </a:solidFill>
          <a:latin typeface="Open Sans"/>
          <a:ea typeface="+mn-ea"/>
          <a:cs typeface="Open Sans"/>
        </a:defRPr>
      </a:lvl4pPr>
      <a:lvl5pPr marL="2057400" indent="-228600" algn="l" defTabSz="457200" rtl="0" eaLnBrk="1" latinLnBrk="0" hangingPunct="1">
        <a:spcBef>
          <a:spcPct val="20000"/>
        </a:spcBef>
        <a:buFont typeface="Arial"/>
        <a:buChar char="»"/>
        <a:defRPr sz="2000" b="0" i="0" kern="1200">
          <a:solidFill>
            <a:srgbClr val="595959"/>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thermalenergy.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elizabethmcdonald@energyefficiency.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CA" dirty="0">
                <a:latin typeface="Arial"/>
                <a:cs typeface="Arial"/>
              </a:rPr>
              <a:t>Advancing Sustainable Clean Energy Cooperation in North America</a:t>
            </a:r>
            <a:br>
              <a:rPr lang="en-CA" dirty="0">
                <a:latin typeface="Arial"/>
                <a:cs typeface="Arial"/>
              </a:rPr>
            </a:br>
            <a:r>
              <a:rPr lang="en-CA" dirty="0">
                <a:solidFill>
                  <a:schemeClr val="tx1"/>
                </a:solidFill>
                <a:latin typeface="Arial"/>
                <a:cs typeface="Arial"/>
              </a:rPr>
              <a:t>Ottawa, November 2016 </a:t>
            </a:r>
            <a:endParaRPr lang="en-US" dirty="0">
              <a:solidFill>
                <a:schemeClr val="tx1"/>
              </a:solidFill>
              <a:latin typeface="Arial"/>
              <a:cs typeface="Arial"/>
            </a:endParaRPr>
          </a:p>
        </p:txBody>
      </p:sp>
    </p:spTree>
    <p:extLst>
      <p:ext uri="{BB962C8B-B14F-4D97-AF65-F5344CB8AC3E}">
        <p14:creationId xmlns:p14="http://schemas.microsoft.com/office/powerpoint/2010/main" val="4155303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10</a:t>
            </a:fld>
            <a:endParaRPr lang="en-US"/>
          </a:p>
        </p:txBody>
      </p:sp>
      <p:sp>
        <p:nvSpPr>
          <p:cNvPr id="3" name="Title 2"/>
          <p:cNvSpPr>
            <a:spLocks noGrp="1"/>
          </p:cNvSpPr>
          <p:nvPr>
            <p:ph type="title"/>
          </p:nvPr>
        </p:nvSpPr>
        <p:spPr>
          <a:xfrm>
            <a:off x="835637" y="958890"/>
            <a:ext cx="7425873" cy="699730"/>
          </a:xfrm>
        </p:spPr>
        <p:txBody>
          <a:bodyPr>
            <a:normAutofit/>
          </a:bodyPr>
          <a:lstStyle/>
          <a:p>
            <a:pPr algn="ctr"/>
            <a:r>
              <a:rPr lang="en-CA" sz="2400" dirty="0">
                <a:latin typeface="Arial"/>
                <a:cs typeface="Arial"/>
              </a:rPr>
              <a:t>WHY WE SHOULD COOPERATE: </a:t>
            </a:r>
          </a:p>
        </p:txBody>
      </p:sp>
      <p:sp>
        <p:nvSpPr>
          <p:cNvPr id="5" name="Content Placeholder 4"/>
          <p:cNvSpPr>
            <a:spLocks noGrp="1"/>
          </p:cNvSpPr>
          <p:nvPr>
            <p:ph idx="13"/>
          </p:nvPr>
        </p:nvSpPr>
        <p:spPr>
          <a:xfrm>
            <a:off x="847185" y="1658621"/>
            <a:ext cx="7425873" cy="4379788"/>
          </a:xfrm>
        </p:spPr>
        <p:txBody>
          <a:bodyPr/>
          <a:lstStyle/>
          <a:p>
            <a:pPr marL="342900" indent="-342900" algn="l">
              <a:buClr>
                <a:schemeClr val="accent3"/>
              </a:buClr>
              <a:buFont typeface="Wingdings" charset="2"/>
              <a:buChar char="u"/>
            </a:pPr>
            <a:r>
              <a:rPr lang="en-CA" sz="2400" dirty="0">
                <a:solidFill>
                  <a:schemeClr val="tx1"/>
                </a:solidFill>
                <a:latin typeface="Arial"/>
                <a:cs typeface="Arial"/>
              </a:rPr>
              <a:t>Our three countries are working to align themselves in terms of codes and standards. </a:t>
            </a:r>
          </a:p>
          <a:p>
            <a:pPr algn="l">
              <a:buClr>
                <a:schemeClr val="accent3"/>
              </a:buClr>
            </a:pPr>
            <a:endParaRPr lang="en-CA" sz="1600" dirty="0">
              <a:solidFill>
                <a:schemeClr val="tx1"/>
              </a:solidFill>
              <a:latin typeface="Arial"/>
              <a:cs typeface="Arial"/>
            </a:endParaRPr>
          </a:p>
          <a:p>
            <a:pPr marL="342900" indent="-342900" algn="l">
              <a:buClr>
                <a:schemeClr val="accent3"/>
              </a:buClr>
              <a:buFont typeface="Wingdings" charset="2"/>
              <a:buChar char="u"/>
            </a:pPr>
            <a:r>
              <a:rPr lang="en-CA" sz="2400" dirty="0">
                <a:solidFill>
                  <a:schemeClr val="tx1"/>
                </a:solidFill>
                <a:latin typeface="Arial"/>
                <a:cs typeface="Arial"/>
              </a:rPr>
              <a:t>This should mean that we all expand our markets to a continental market. </a:t>
            </a:r>
          </a:p>
          <a:p>
            <a:pPr algn="l">
              <a:buClr>
                <a:schemeClr val="accent3"/>
              </a:buClr>
            </a:pPr>
            <a:endParaRPr lang="en-CA" sz="1600" dirty="0">
              <a:solidFill>
                <a:schemeClr val="tx1"/>
              </a:solidFill>
              <a:latin typeface="Arial"/>
              <a:cs typeface="Arial"/>
            </a:endParaRPr>
          </a:p>
          <a:p>
            <a:pPr marL="342900" indent="-342900" algn="l">
              <a:buClr>
                <a:schemeClr val="accent3"/>
              </a:buClr>
              <a:buFont typeface="Wingdings" charset="2"/>
              <a:buChar char="u"/>
            </a:pPr>
            <a:r>
              <a:rPr lang="en-CA" sz="2400" dirty="0">
                <a:solidFill>
                  <a:schemeClr val="tx1"/>
                </a:solidFill>
                <a:latin typeface="Arial"/>
                <a:cs typeface="Arial"/>
              </a:rPr>
              <a:t>Solving climate change issues will require innovation. </a:t>
            </a:r>
          </a:p>
          <a:p>
            <a:pPr algn="l">
              <a:buClr>
                <a:schemeClr val="accent3"/>
              </a:buClr>
            </a:pPr>
            <a:endParaRPr lang="en-CA" sz="1600" dirty="0">
              <a:solidFill>
                <a:schemeClr val="tx1"/>
              </a:solidFill>
              <a:latin typeface="Arial"/>
              <a:cs typeface="Arial"/>
            </a:endParaRPr>
          </a:p>
          <a:p>
            <a:pPr marL="342900" indent="-342900" algn="l">
              <a:buClr>
                <a:schemeClr val="accent3"/>
              </a:buClr>
              <a:buFont typeface="Wingdings" charset="2"/>
              <a:buChar char="u"/>
            </a:pPr>
            <a:r>
              <a:rPr lang="en-CA" sz="2400" dirty="0">
                <a:solidFill>
                  <a:schemeClr val="tx1"/>
                </a:solidFill>
                <a:latin typeface="Arial"/>
                <a:cs typeface="Arial"/>
              </a:rPr>
              <a:t>Three-country cooperation should lead to solutions that have global potential. </a:t>
            </a:r>
          </a:p>
        </p:txBody>
      </p:sp>
    </p:spTree>
    <p:extLst>
      <p:ext uri="{BB962C8B-B14F-4D97-AF65-F5344CB8AC3E}">
        <p14:creationId xmlns:p14="http://schemas.microsoft.com/office/powerpoint/2010/main" val="41266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11</a:t>
            </a:fld>
            <a:endParaRPr lang="en-US"/>
          </a:p>
        </p:txBody>
      </p:sp>
      <p:sp>
        <p:nvSpPr>
          <p:cNvPr id="3" name="Title 2"/>
          <p:cNvSpPr>
            <a:spLocks noGrp="1"/>
          </p:cNvSpPr>
          <p:nvPr>
            <p:ph type="title"/>
          </p:nvPr>
        </p:nvSpPr>
        <p:spPr>
          <a:xfrm>
            <a:off x="697807" y="984805"/>
            <a:ext cx="7789555" cy="1516081"/>
          </a:xfrm>
        </p:spPr>
        <p:txBody>
          <a:bodyPr>
            <a:normAutofit/>
          </a:bodyPr>
          <a:lstStyle/>
          <a:p>
            <a:pPr algn="ctr"/>
            <a:r>
              <a:rPr lang="en-CA" dirty="0"/>
              <a:t>	</a:t>
            </a:r>
            <a:br>
              <a:rPr lang="en-CA" dirty="0"/>
            </a:br>
            <a:r>
              <a:rPr lang="en-CA" sz="2400" dirty="0">
                <a:latin typeface="Arial"/>
                <a:cs typeface="Arial"/>
              </a:rPr>
              <a:t>CANADA’S STRENGTH IN ENERGY EFFICIENCY IS DIVERSE TECHNOLOGY THAT ADDRESSES INDUSTRIAL CHALLENGES</a:t>
            </a:r>
          </a:p>
        </p:txBody>
      </p:sp>
      <p:sp>
        <p:nvSpPr>
          <p:cNvPr id="5" name="Content Placeholder 4"/>
          <p:cNvSpPr>
            <a:spLocks noGrp="1"/>
          </p:cNvSpPr>
          <p:nvPr>
            <p:ph idx="13"/>
          </p:nvPr>
        </p:nvSpPr>
        <p:spPr>
          <a:xfrm>
            <a:off x="842317" y="2656383"/>
            <a:ext cx="7645045" cy="3535166"/>
          </a:xfrm>
        </p:spPr>
        <p:txBody>
          <a:bodyPr/>
          <a:lstStyle/>
          <a:p>
            <a:pPr algn="l">
              <a:lnSpc>
                <a:spcPct val="150000"/>
              </a:lnSpc>
            </a:pPr>
            <a:r>
              <a:rPr lang="en-CA" sz="2000" b="1" dirty="0">
                <a:solidFill>
                  <a:srgbClr val="000000"/>
                </a:solidFill>
                <a:latin typeface="Arial"/>
                <a:cs typeface="Arial"/>
              </a:rPr>
              <a:t>EXAMPLE:</a:t>
            </a:r>
            <a:r>
              <a:rPr lang="en-CA" sz="2000" dirty="0">
                <a:solidFill>
                  <a:srgbClr val="000000"/>
                </a:solidFill>
                <a:latin typeface="Arial"/>
                <a:cs typeface="Arial"/>
              </a:rPr>
              <a:t> CEEA member, Thermal Energy International Inc. (</a:t>
            </a:r>
            <a:r>
              <a:rPr lang="en-CA" sz="2000" u="sng" dirty="0">
                <a:solidFill>
                  <a:srgbClr val="000000"/>
                </a:solidFill>
                <a:latin typeface="Arial"/>
                <a:cs typeface="Arial"/>
                <a:hlinkClick r:id="rId2"/>
              </a:rPr>
              <a:t>www.thermalenergy.com</a:t>
            </a:r>
            <a:r>
              <a:rPr lang="en-CA" sz="2000" dirty="0">
                <a:solidFill>
                  <a:srgbClr val="000000"/>
                </a:solidFill>
                <a:latin typeface="Arial"/>
                <a:cs typeface="Arial"/>
              </a:rPr>
              <a:t>), is an established global supplier of proprietary and proven energy efficiency and emission reduction solutions to the industrial and institutional sectors worldwide. They save their customers money and improve their bottom line by reducing their fuel use and cutting their carbon emissions. </a:t>
            </a:r>
          </a:p>
          <a:p>
            <a:pPr marL="171450" indent="-171450">
              <a:buFont typeface="Arial" panose="020B0604020202020204" pitchFamily="34" charset="0"/>
              <a:buChar char="•"/>
            </a:pPr>
            <a:endParaRPr lang="en-CA" sz="2000" dirty="0">
              <a:solidFill>
                <a:srgbClr val="000000"/>
              </a:solidFill>
              <a:latin typeface="Arial"/>
              <a:cs typeface="Arial"/>
            </a:endParaRPr>
          </a:p>
          <a:p>
            <a:pPr marL="171450" indent="-171450">
              <a:buFont typeface="Arial" panose="020B0604020202020204" pitchFamily="34" charset="0"/>
              <a:buChar char="•"/>
            </a:pPr>
            <a:endParaRPr lang="en-CA" sz="2000" dirty="0"/>
          </a:p>
        </p:txBody>
      </p:sp>
    </p:spTree>
    <p:extLst>
      <p:ext uri="{BB962C8B-B14F-4D97-AF65-F5344CB8AC3E}">
        <p14:creationId xmlns:p14="http://schemas.microsoft.com/office/powerpoint/2010/main" val="3101750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12</a:t>
            </a:fld>
            <a:endParaRPr lang="en-US"/>
          </a:p>
        </p:txBody>
      </p:sp>
      <p:sp>
        <p:nvSpPr>
          <p:cNvPr id="3" name="Title 2"/>
          <p:cNvSpPr>
            <a:spLocks noGrp="1"/>
          </p:cNvSpPr>
          <p:nvPr>
            <p:ph type="title"/>
          </p:nvPr>
        </p:nvSpPr>
        <p:spPr>
          <a:xfrm>
            <a:off x="835637" y="1075511"/>
            <a:ext cx="7768956" cy="660857"/>
          </a:xfrm>
        </p:spPr>
        <p:txBody>
          <a:bodyPr>
            <a:noAutofit/>
          </a:bodyPr>
          <a:lstStyle/>
          <a:p>
            <a:pPr algn="ctr"/>
            <a:r>
              <a:rPr lang="en-CA" sz="2000" dirty="0">
                <a:latin typeface="Arial"/>
                <a:cs typeface="Arial"/>
              </a:rPr>
              <a:t>EFFICIENCYONE: CUSTOMISED RESPONSE SERVICES</a:t>
            </a:r>
          </a:p>
        </p:txBody>
      </p:sp>
      <p:sp>
        <p:nvSpPr>
          <p:cNvPr id="5" name="Content Placeholder 4"/>
          <p:cNvSpPr>
            <a:spLocks noGrp="1"/>
          </p:cNvSpPr>
          <p:nvPr>
            <p:ph idx="13"/>
          </p:nvPr>
        </p:nvSpPr>
        <p:spPr>
          <a:xfrm>
            <a:off x="835637" y="1736368"/>
            <a:ext cx="7768956" cy="4418663"/>
          </a:xfrm>
        </p:spPr>
        <p:txBody>
          <a:bodyPr/>
          <a:lstStyle/>
          <a:p>
            <a:pPr algn="l">
              <a:lnSpc>
                <a:spcPct val="150000"/>
              </a:lnSpc>
            </a:pPr>
            <a:r>
              <a:rPr lang="en-US" sz="2000" dirty="0">
                <a:solidFill>
                  <a:schemeClr val="tx1"/>
                </a:solidFill>
                <a:latin typeface="Arial"/>
                <a:cs typeface="Arial"/>
              </a:rPr>
              <a:t>CEEA member </a:t>
            </a:r>
            <a:r>
              <a:rPr lang="en-US" sz="2000" dirty="0" err="1">
                <a:solidFill>
                  <a:schemeClr val="tx1"/>
                </a:solidFill>
                <a:latin typeface="Arial"/>
                <a:cs typeface="Arial"/>
              </a:rPr>
              <a:t>EfficiencyOne</a:t>
            </a:r>
            <a:r>
              <a:rPr lang="en-US" sz="2000" dirty="0">
                <a:solidFill>
                  <a:schemeClr val="tx1"/>
                </a:solidFill>
                <a:latin typeface="Arial"/>
                <a:cs typeface="Arial"/>
              </a:rPr>
              <a:t> is a leader in the design and delivery of resource efficiency programs and services for households, businesses, and large industrials. Based in Nova Scotia, Canada, they have a  diverse team of energy experts who offer customizable solutions to help utilities, governments, and a wide range of private and non-profit partners solve energy challenges. </a:t>
            </a:r>
            <a:r>
              <a:rPr lang="en-US" sz="2000" dirty="0" err="1">
                <a:solidFill>
                  <a:schemeClr val="tx1"/>
                </a:solidFill>
                <a:latin typeface="Arial"/>
                <a:cs typeface="Arial"/>
              </a:rPr>
              <a:t>EfficiencyOne</a:t>
            </a:r>
            <a:r>
              <a:rPr lang="en-US" sz="2000" dirty="0">
                <a:solidFill>
                  <a:schemeClr val="tx1"/>
                </a:solidFill>
                <a:latin typeface="Arial"/>
                <a:cs typeface="Arial"/>
              </a:rPr>
              <a:t> markets its expertise and services to customers outside of Nova Scotia through its subsidiary, </a:t>
            </a:r>
            <a:r>
              <a:rPr lang="en-US" sz="2000" dirty="0" err="1">
                <a:solidFill>
                  <a:schemeClr val="tx1"/>
                </a:solidFill>
                <a:latin typeface="Arial"/>
                <a:cs typeface="Arial"/>
              </a:rPr>
              <a:t>EfficiencyOne</a:t>
            </a:r>
            <a:r>
              <a:rPr lang="en-US" sz="2000" dirty="0">
                <a:solidFill>
                  <a:schemeClr val="tx1"/>
                </a:solidFill>
                <a:latin typeface="Arial"/>
                <a:cs typeface="Arial"/>
              </a:rPr>
              <a:t> Services.</a:t>
            </a:r>
            <a:endParaRPr lang="en-CA" sz="2000" dirty="0">
              <a:solidFill>
                <a:schemeClr val="tx1"/>
              </a:solidFill>
              <a:latin typeface="Arial"/>
              <a:cs typeface="Arial"/>
            </a:endParaRPr>
          </a:p>
          <a:p>
            <a:pPr>
              <a:lnSpc>
                <a:spcPct val="150000"/>
              </a:lnSpc>
            </a:pPr>
            <a:r>
              <a:rPr lang="en-US" sz="2000" dirty="0">
                <a:solidFill>
                  <a:schemeClr val="tx1"/>
                </a:solidFill>
                <a:latin typeface="Arial"/>
                <a:cs typeface="Arial"/>
              </a:rPr>
              <a:t> </a:t>
            </a:r>
            <a:endParaRPr lang="en-CA" sz="2000" b="1" dirty="0">
              <a:solidFill>
                <a:schemeClr val="tx1"/>
              </a:solidFill>
              <a:latin typeface="Arial"/>
              <a:cs typeface="Arial"/>
            </a:endParaRPr>
          </a:p>
        </p:txBody>
      </p:sp>
    </p:spTree>
    <p:extLst>
      <p:ext uri="{BB962C8B-B14F-4D97-AF65-F5344CB8AC3E}">
        <p14:creationId xmlns:p14="http://schemas.microsoft.com/office/powerpoint/2010/main" val="170098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13</a:t>
            </a:fld>
            <a:endParaRPr lang="en-US"/>
          </a:p>
        </p:txBody>
      </p:sp>
      <p:sp>
        <p:nvSpPr>
          <p:cNvPr id="4" name="Title 2"/>
          <p:cNvSpPr txBox="1">
            <a:spLocks/>
          </p:cNvSpPr>
          <p:nvPr/>
        </p:nvSpPr>
        <p:spPr>
          <a:xfrm>
            <a:off x="835637" y="1010721"/>
            <a:ext cx="8067282" cy="842267"/>
          </a:xfrm>
          <a:prstGeom prst="rect">
            <a:avLst/>
          </a:prstGeom>
        </p:spPr>
        <p:txBody>
          <a:bodyPr/>
          <a:lstStyle>
            <a:lvl1pPr algn="ctr" defTabSz="457200" rtl="0" eaLnBrk="1" latinLnBrk="0" hangingPunct="1">
              <a:spcBef>
                <a:spcPct val="0"/>
              </a:spcBef>
              <a:buNone/>
              <a:defRPr sz="4000" b="1" i="0" kern="1200">
                <a:solidFill>
                  <a:srgbClr val="2D6CB5"/>
                </a:solidFill>
                <a:latin typeface="Open Sans"/>
                <a:ea typeface="+mj-ea"/>
                <a:cs typeface="Open Sans"/>
              </a:defRPr>
            </a:lvl1pPr>
          </a:lstStyle>
          <a:p>
            <a:r>
              <a:rPr lang="en-CA" sz="2400" dirty="0">
                <a:latin typeface="Arial"/>
                <a:cs typeface="Arial"/>
              </a:rPr>
              <a:t>ECONOLER: ALREADY LOCALLY PRESENT IN BOTH THE US AND MEXICO </a:t>
            </a:r>
          </a:p>
        </p:txBody>
      </p:sp>
      <p:sp>
        <p:nvSpPr>
          <p:cNvPr id="5" name="Content Placeholder 4"/>
          <p:cNvSpPr txBox="1">
            <a:spLocks/>
          </p:cNvSpPr>
          <p:nvPr/>
        </p:nvSpPr>
        <p:spPr>
          <a:xfrm>
            <a:off x="835637" y="1852988"/>
            <a:ext cx="7651725" cy="4159505"/>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595959"/>
                </a:solidFill>
                <a:latin typeface="Open Sans"/>
                <a:ea typeface="+mn-ea"/>
                <a:cs typeface="Open Sans"/>
              </a:defRPr>
            </a:lvl1pPr>
            <a:lvl2pPr marL="742950" indent="-285750" algn="l" defTabSz="457200" rtl="0" eaLnBrk="1" latinLnBrk="0" hangingPunct="1">
              <a:spcBef>
                <a:spcPct val="20000"/>
              </a:spcBef>
              <a:buFont typeface="Arial"/>
              <a:buChar char="–"/>
              <a:defRPr sz="2800" b="0" i="0" kern="1200">
                <a:solidFill>
                  <a:srgbClr val="595959"/>
                </a:solidFill>
                <a:latin typeface="Open Sans"/>
                <a:ea typeface="+mn-ea"/>
                <a:cs typeface="Open Sans"/>
              </a:defRPr>
            </a:lvl2pPr>
            <a:lvl3pPr marL="1143000" indent="-228600" algn="l" defTabSz="457200" rtl="0" eaLnBrk="1" latinLnBrk="0" hangingPunct="1">
              <a:spcBef>
                <a:spcPct val="20000"/>
              </a:spcBef>
              <a:buFont typeface="Arial"/>
              <a:buChar char="•"/>
              <a:defRPr sz="2400" b="0" i="0" kern="1200">
                <a:solidFill>
                  <a:srgbClr val="595959"/>
                </a:solidFill>
                <a:latin typeface="Open Sans"/>
                <a:ea typeface="+mn-ea"/>
                <a:cs typeface="Open Sans"/>
              </a:defRPr>
            </a:lvl3pPr>
            <a:lvl4pPr marL="1600200" indent="-228600" algn="l" defTabSz="457200" rtl="0" eaLnBrk="1" latinLnBrk="0" hangingPunct="1">
              <a:spcBef>
                <a:spcPct val="20000"/>
              </a:spcBef>
              <a:buFont typeface="Arial"/>
              <a:buChar char="–"/>
              <a:defRPr sz="2000" b="0" i="0" kern="1200">
                <a:solidFill>
                  <a:srgbClr val="595959"/>
                </a:solidFill>
                <a:latin typeface="Open Sans"/>
                <a:ea typeface="+mn-ea"/>
                <a:cs typeface="Open Sans"/>
              </a:defRPr>
            </a:lvl4pPr>
            <a:lvl5pPr marL="2057400" indent="-228600" algn="l" defTabSz="457200" rtl="0" eaLnBrk="1" latinLnBrk="0" hangingPunct="1">
              <a:spcBef>
                <a:spcPct val="20000"/>
              </a:spcBef>
              <a:buFont typeface="Arial"/>
              <a:buChar char="»"/>
              <a:defRPr sz="2000" b="0" i="0" kern="1200">
                <a:solidFill>
                  <a:srgbClr val="595959"/>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ts val="900"/>
              </a:spcBef>
              <a:spcAft>
                <a:spcPts val="900"/>
              </a:spcAft>
              <a:buNone/>
            </a:pPr>
            <a:r>
              <a:rPr lang="en-CA" sz="2000" dirty="0" err="1">
                <a:solidFill>
                  <a:srgbClr val="000000"/>
                </a:solidFill>
                <a:latin typeface="Arial"/>
                <a:ea typeface="Times New Roman" panose="02020603050405020304" pitchFamily="18" charset="0"/>
                <a:cs typeface="Arial"/>
              </a:rPr>
              <a:t>Econoler</a:t>
            </a:r>
            <a:r>
              <a:rPr lang="en-CA" sz="2000" dirty="0">
                <a:solidFill>
                  <a:srgbClr val="000000"/>
                </a:solidFill>
                <a:latin typeface="Arial"/>
                <a:ea typeface="Times New Roman" panose="02020603050405020304" pitchFamily="18" charset="0"/>
                <a:cs typeface="Arial"/>
              </a:rPr>
              <a:t> is a world-renowned consulting firm specializing in the design, implementation, evaluation and financing of energy efficiency programs and projects. The firm also boasts experience in renewable energy, energy performance contracting, climate change mitigation and carbon financing. </a:t>
            </a:r>
          </a:p>
          <a:p>
            <a:pPr marL="0" indent="0">
              <a:lnSpc>
                <a:spcPct val="150000"/>
              </a:lnSpc>
              <a:spcBef>
                <a:spcPts val="900"/>
              </a:spcBef>
              <a:spcAft>
                <a:spcPts val="900"/>
              </a:spcAft>
              <a:buNone/>
            </a:pPr>
            <a:r>
              <a:rPr lang="en-CA" sz="2000" dirty="0" err="1">
                <a:solidFill>
                  <a:srgbClr val="000000"/>
                </a:solidFill>
                <a:latin typeface="Arial"/>
                <a:ea typeface="Times New Roman" panose="02020603050405020304" pitchFamily="18" charset="0"/>
                <a:cs typeface="Arial"/>
              </a:rPr>
              <a:t>Econoler</a:t>
            </a:r>
            <a:r>
              <a:rPr lang="en-CA" sz="2000" dirty="0">
                <a:solidFill>
                  <a:srgbClr val="000000"/>
                </a:solidFill>
                <a:latin typeface="Arial"/>
                <a:ea typeface="Times New Roman" panose="02020603050405020304" pitchFamily="18" charset="0"/>
                <a:cs typeface="Arial"/>
              </a:rPr>
              <a:t> has been operating for the past 30 years globally on more than 4,000 assignments worldwide, including in the US, Latin America and Mexico. </a:t>
            </a:r>
          </a:p>
        </p:txBody>
      </p:sp>
    </p:spTree>
    <p:extLst>
      <p:ext uri="{BB962C8B-B14F-4D97-AF65-F5344CB8AC3E}">
        <p14:creationId xmlns:p14="http://schemas.microsoft.com/office/powerpoint/2010/main" val="2969082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14</a:t>
            </a:fld>
            <a:endParaRPr lang="en-US"/>
          </a:p>
        </p:txBody>
      </p:sp>
      <p:sp>
        <p:nvSpPr>
          <p:cNvPr id="3" name="Title 2"/>
          <p:cNvSpPr>
            <a:spLocks noGrp="1"/>
          </p:cNvSpPr>
          <p:nvPr>
            <p:ph type="title"/>
          </p:nvPr>
        </p:nvSpPr>
        <p:spPr>
          <a:xfrm>
            <a:off x="492433" y="1360585"/>
            <a:ext cx="7994930" cy="894100"/>
          </a:xfrm>
        </p:spPr>
        <p:txBody>
          <a:bodyPr>
            <a:normAutofit/>
          </a:bodyPr>
          <a:lstStyle/>
          <a:p>
            <a:pPr algn="ctr"/>
            <a:r>
              <a:rPr lang="en-CA" sz="2000" dirty="0">
                <a:latin typeface="Arial"/>
                <a:cs typeface="Arial"/>
              </a:rPr>
              <a:t>CANADA CAN BRING SIGNIFICANT EXPERTISE TO THE TABLE </a:t>
            </a:r>
          </a:p>
        </p:txBody>
      </p:sp>
      <p:sp>
        <p:nvSpPr>
          <p:cNvPr id="5" name="Content Placeholder 4"/>
          <p:cNvSpPr>
            <a:spLocks noGrp="1"/>
          </p:cNvSpPr>
          <p:nvPr>
            <p:ph idx="13"/>
          </p:nvPr>
        </p:nvSpPr>
        <p:spPr>
          <a:xfrm>
            <a:off x="835637" y="2384265"/>
            <a:ext cx="7535699" cy="3265405"/>
          </a:xfrm>
        </p:spPr>
        <p:txBody>
          <a:bodyPr/>
          <a:lstStyle/>
          <a:p>
            <a:pPr marL="342900" indent="-342900" algn="l">
              <a:buClr>
                <a:schemeClr val="accent3"/>
              </a:buClr>
              <a:buFont typeface="Wingdings" charset="2"/>
              <a:buChar char="u"/>
            </a:pPr>
            <a:r>
              <a:rPr lang="en-CA" sz="2000" dirty="0">
                <a:solidFill>
                  <a:srgbClr val="000000"/>
                </a:solidFill>
                <a:latin typeface="Arial"/>
                <a:cs typeface="Arial"/>
              </a:rPr>
              <a:t>Our climate makes us pay careful attention to the way we build buildings: residential &amp; commercial / industrial.</a:t>
            </a:r>
          </a:p>
          <a:p>
            <a:pPr algn="l">
              <a:buClr>
                <a:schemeClr val="accent3"/>
              </a:buClr>
            </a:pPr>
            <a:endParaRPr lang="en-CA" sz="2000" dirty="0">
              <a:solidFill>
                <a:srgbClr val="000000"/>
              </a:solidFill>
              <a:latin typeface="Arial"/>
              <a:cs typeface="Arial"/>
            </a:endParaRPr>
          </a:p>
          <a:p>
            <a:pPr marL="342900" indent="-342900" algn="l">
              <a:buClr>
                <a:schemeClr val="accent3"/>
              </a:buClr>
              <a:buFont typeface="Wingdings" charset="2"/>
              <a:buChar char="u"/>
            </a:pPr>
            <a:r>
              <a:rPr lang="en-CA" sz="2000" dirty="0">
                <a:solidFill>
                  <a:srgbClr val="000000"/>
                </a:solidFill>
                <a:latin typeface="Arial"/>
                <a:cs typeface="Arial"/>
              </a:rPr>
              <a:t>All three countries are looking for new economy jobs. Climate change with energy efficiency can deliver these opportunities. </a:t>
            </a:r>
          </a:p>
          <a:p>
            <a:pPr algn="l">
              <a:buClr>
                <a:schemeClr val="accent3"/>
              </a:buClr>
            </a:pPr>
            <a:endParaRPr lang="en-CA" sz="2000" dirty="0">
              <a:solidFill>
                <a:srgbClr val="000000"/>
              </a:solidFill>
              <a:latin typeface="Arial"/>
              <a:cs typeface="Arial"/>
            </a:endParaRPr>
          </a:p>
          <a:p>
            <a:pPr marL="342900" indent="-342900" algn="l">
              <a:buClr>
                <a:schemeClr val="accent3"/>
              </a:buClr>
              <a:buFont typeface="Wingdings" charset="2"/>
              <a:buChar char="u"/>
            </a:pPr>
            <a:r>
              <a:rPr lang="en-CA" sz="2000" dirty="0">
                <a:solidFill>
                  <a:srgbClr val="000000"/>
                </a:solidFill>
                <a:latin typeface="Arial"/>
                <a:cs typeface="Arial"/>
              </a:rPr>
              <a:t>We are in this together! Working together, we will create win-win environmental and economic solutions. </a:t>
            </a:r>
          </a:p>
        </p:txBody>
      </p:sp>
    </p:spTree>
    <p:extLst>
      <p:ext uri="{BB962C8B-B14F-4D97-AF65-F5344CB8AC3E}">
        <p14:creationId xmlns:p14="http://schemas.microsoft.com/office/powerpoint/2010/main" val="2931611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15</a:t>
            </a:fld>
            <a:endParaRPr lang="en-US"/>
          </a:p>
        </p:txBody>
      </p:sp>
      <p:sp>
        <p:nvSpPr>
          <p:cNvPr id="3" name="Title 2"/>
          <p:cNvSpPr>
            <a:spLocks noGrp="1"/>
          </p:cNvSpPr>
          <p:nvPr>
            <p:ph type="title"/>
          </p:nvPr>
        </p:nvSpPr>
        <p:spPr>
          <a:xfrm>
            <a:off x="835637" y="997764"/>
            <a:ext cx="7425873" cy="621982"/>
          </a:xfrm>
        </p:spPr>
        <p:txBody>
          <a:bodyPr>
            <a:normAutofit/>
          </a:bodyPr>
          <a:lstStyle/>
          <a:p>
            <a:pPr algn="ctr"/>
            <a:r>
              <a:rPr lang="en-CA" sz="2400" dirty="0">
                <a:latin typeface="Arial"/>
                <a:cs typeface="Arial"/>
              </a:rPr>
              <a:t>WHERE SHOULD WE BEGIN? </a:t>
            </a:r>
          </a:p>
        </p:txBody>
      </p:sp>
      <p:sp>
        <p:nvSpPr>
          <p:cNvPr id="5" name="Content Placeholder 4"/>
          <p:cNvSpPr>
            <a:spLocks noGrp="1"/>
          </p:cNvSpPr>
          <p:nvPr>
            <p:ph idx="13"/>
          </p:nvPr>
        </p:nvSpPr>
        <p:spPr>
          <a:xfrm>
            <a:off x="1016000" y="1762282"/>
            <a:ext cx="7575634" cy="4340916"/>
          </a:xfrm>
        </p:spPr>
        <p:txBody>
          <a:bodyPr/>
          <a:lstStyle/>
          <a:p>
            <a:pPr marL="342900" indent="-342900" algn="l">
              <a:buClr>
                <a:schemeClr val="accent3"/>
              </a:buClr>
              <a:buFont typeface="Wingdings" charset="2"/>
              <a:buChar char="u"/>
            </a:pPr>
            <a:r>
              <a:rPr lang="en-CA" sz="2000" dirty="0">
                <a:solidFill>
                  <a:srgbClr val="000000"/>
                </a:solidFill>
                <a:latin typeface="Arial"/>
                <a:cs typeface="Arial"/>
              </a:rPr>
              <a:t>Work with partners like CEEA and the Alliance to Save Energy (US) to identify common standards, programs and opportunities. </a:t>
            </a:r>
          </a:p>
          <a:p>
            <a:pPr algn="l">
              <a:buClr>
                <a:schemeClr val="accent3"/>
              </a:buClr>
            </a:pPr>
            <a:endParaRPr lang="en-CA" sz="2000" dirty="0">
              <a:solidFill>
                <a:srgbClr val="000000"/>
              </a:solidFill>
              <a:latin typeface="Arial"/>
              <a:cs typeface="Arial"/>
            </a:endParaRPr>
          </a:p>
          <a:p>
            <a:pPr marL="342900" indent="-342900" algn="l">
              <a:buClr>
                <a:schemeClr val="accent3"/>
              </a:buClr>
              <a:buFont typeface="Wingdings" charset="2"/>
              <a:buChar char="u"/>
            </a:pPr>
            <a:r>
              <a:rPr lang="en-CA" sz="2000" dirty="0">
                <a:solidFill>
                  <a:srgbClr val="000000"/>
                </a:solidFill>
                <a:latin typeface="Arial"/>
                <a:cs typeface="Arial"/>
              </a:rPr>
              <a:t>Develop a strong economic story for North America that underlines the potential for energy efficiency. </a:t>
            </a:r>
          </a:p>
          <a:p>
            <a:pPr algn="l">
              <a:buClr>
                <a:schemeClr val="accent3"/>
              </a:buClr>
            </a:pPr>
            <a:endParaRPr lang="en-CA" sz="2000" dirty="0">
              <a:solidFill>
                <a:srgbClr val="000000"/>
              </a:solidFill>
              <a:latin typeface="Arial"/>
              <a:cs typeface="Arial"/>
            </a:endParaRPr>
          </a:p>
          <a:p>
            <a:pPr marL="342900" indent="-342900" algn="l">
              <a:buClr>
                <a:schemeClr val="accent3"/>
              </a:buClr>
              <a:buFont typeface="Wingdings" charset="2"/>
              <a:buChar char="u"/>
            </a:pPr>
            <a:r>
              <a:rPr lang="en-CA" sz="2000" dirty="0">
                <a:solidFill>
                  <a:srgbClr val="000000"/>
                </a:solidFill>
                <a:latin typeface="Arial"/>
                <a:cs typeface="Arial"/>
              </a:rPr>
              <a:t>Encourage more three-country meetings to develop better understanding.  </a:t>
            </a:r>
          </a:p>
          <a:p>
            <a:pPr algn="l">
              <a:buClr>
                <a:schemeClr val="accent3"/>
              </a:buClr>
            </a:pPr>
            <a:endParaRPr lang="en-CA" sz="2000" dirty="0">
              <a:solidFill>
                <a:srgbClr val="000000"/>
              </a:solidFill>
              <a:latin typeface="Arial"/>
              <a:cs typeface="Arial"/>
            </a:endParaRPr>
          </a:p>
          <a:p>
            <a:pPr marL="342900" indent="-342900" algn="l">
              <a:buClr>
                <a:schemeClr val="accent3"/>
              </a:buClr>
              <a:buFont typeface="Wingdings" charset="2"/>
              <a:buChar char="u"/>
            </a:pPr>
            <a:r>
              <a:rPr lang="en-CA" sz="2000" dirty="0">
                <a:solidFill>
                  <a:srgbClr val="000000"/>
                </a:solidFill>
                <a:latin typeface="Arial"/>
                <a:cs typeface="Arial"/>
              </a:rPr>
              <a:t>Work to ensure we present common positions to our governments.   </a:t>
            </a:r>
          </a:p>
        </p:txBody>
      </p:sp>
    </p:spTree>
    <p:extLst>
      <p:ext uri="{BB962C8B-B14F-4D97-AF65-F5344CB8AC3E}">
        <p14:creationId xmlns:p14="http://schemas.microsoft.com/office/powerpoint/2010/main" val="3020080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16</a:t>
            </a:fld>
            <a:endParaRPr lang="en-US"/>
          </a:p>
        </p:txBody>
      </p:sp>
      <p:sp>
        <p:nvSpPr>
          <p:cNvPr id="3" name="Title 2"/>
          <p:cNvSpPr>
            <a:spLocks noGrp="1"/>
          </p:cNvSpPr>
          <p:nvPr>
            <p:ph type="title"/>
          </p:nvPr>
        </p:nvSpPr>
        <p:spPr>
          <a:xfrm>
            <a:off x="835637" y="1127343"/>
            <a:ext cx="7820791" cy="855226"/>
          </a:xfrm>
        </p:spPr>
        <p:txBody>
          <a:bodyPr>
            <a:normAutofit/>
          </a:bodyPr>
          <a:lstStyle/>
          <a:p>
            <a:pPr algn="ctr"/>
            <a:r>
              <a:rPr lang="en-CA" sz="2000" dirty="0">
                <a:latin typeface="Arial"/>
                <a:cs typeface="Arial"/>
              </a:rPr>
              <a:t>ENERGY EFFICIENCY IS A CRITICAL TOOL TO MEET CLIMATE CHANGE OBJECTIVE </a:t>
            </a:r>
          </a:p>
        </p:txBody>
      </p:sp>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405" y="2091592"/>
            <a:ext cx="6325508" cy="38159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59213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17</a:t>
            </a:fld>
            <a:endParaRPr lang="en-US"/>
          </a:p>
        </p:txBody>
      </p:sp>
      <p:sp>
        <p:nvSpPr>
          <p:cNvPr id="3" name="Title 2"/>
          <p:cNvSpPr>
            <a:spLocks noGrp="1"/>
          </p:cNvSpPr>
          <p:nvPr>
            <p:ph type="title"/>
          </p:nvPr>
        </p:nvSpPr>
        <p:spPr>
          <a:xfrm>
            <a:off x="835637" y="1010722"/>
            <a:ext cx="7425873" cy="660856"/>
          </a:xfrm>
        </p:spPr>
        <p:txBody>
          <a:bodyPr>
            <a:normAutofit/>
          </a:bodyPr>
          <a:lstStyle/>
          <a:p>
            <a:pPr algn="ctr"/>
            <a:r>
              <a:rPr lang="en-CA" sz="2400" dirty="0">
                <a:latin typeface="Arial"/>
                <a:cs typeface="Arial"/>
              </a:rPr>
              <a:t>CEEA WORKS FOR SUCCESS </a:t>
            </a:r>
          </a:p>
        </p:txBody>
      </p:sp>
      <p:sp>
        <p:nvSpPr>
          <p:cNvPr id="4" name="Content Placeholder 3"/>
          <p:cNvSpPr>
            <a:spLocks noGrp="1"/>
          </p:cNvSpPr>
          <p:nvPr>
            <p:ph idx="1"/>
          </p:nvPr>
        </p:nvSpPr>
        <p:spPr>
          <a:xfrm>
            <a:off x="835637" y="4836325"/>
            <a:ext cx="7425873" cy="1455911"/>
          </a:xfrm>
        </p:spPr>
        <p:txBody>
          <a:bodyPr/>
          <a:lstStyle/>
          <a:p>
            <a:pPr marL="0" indent="0" algn="ctr">
              <a:buNone/>
            </a:pPr>
            <a:r>
              <a:rPr lang="en-CA" sz="1600" dirty="0">
                <a:solidFill>
                  <a:srgbClr val="000000"/>
                </a:solidFill>
                <a:latin typeface="Arial"/>
                <a:cs typeface="Arial"/>
              </a:rPr>
              <a:t>For more information, please contact:</a:t>
            </a:r>
          </a:p>
          <a:p>
            <a:pPr marL="0" indent="0" algn="ctr">
              <a:buNone/>
            </a:pPr>
            <a:r>
              <a:rPr lang="en-CA" sz="1600" dirty="0">
                <a:solidFill>
                  <a:srgbClr val="000000"/>
                </a:solidFill>
                <a:latin typeface="Arial"/>
                <a:cs typeface="Arial"/>
              </a:rPr>
              <a:t>Elizabeth McDonald</a:t>
            </a:r>
          </a:p>
          <a:p>
            <a:pPr marL="0" indent="0" algn="ctr">
              <a:buNone/>
            </a:pPr>
            <a:r>
              <a:rPr lang="en-CA" sz="1600" dirty="0">
                <a:solidFill>
                  <a:srgbClr val="000000"/>
                </a:solidFill>
                <a:latin typeface="Arial"/>
                <a:cs typeface="Arial"/>
              </a:rPr>
              <a:t>President / CEO CEEA</a:t>
            </a:r>
            <a:br>
              <a:rPr lang="en-CA" sz="1600" dirty="0">
                <a:solidFill>
                  <a:srgbClr val="000000"/>
                </a:solidFill>
                <a:latin typeface="Arial"/>
                <a:cs typeface="Arial"/>
              </a:rPr>
            </a:br>
            <a:r>
              <a:rPr lang="en-CA" sz="1600" dirty="0">
                <a:solidFill>
                  <a:srgbClr val="000000"/>
                </a:solidFill>
                <a:latin typeface="Arial"/>
                <a:cs typeface="Arial"/>
                <a:hlinkClick r:id="rId2"/>
              </a:rPr>
              <a:t>elizabethmcdonald@energyefficiency.org</a:t>
            </a:r>
            <a:endParaRPr lang="en-CA" sz="1600" dirty="0">
              <a:solidFill>
                <a:srgbClr val="000000"/>
              </a:solidFill>
              <a:latin typeface="Arial"/>
              <a:cs typeface="Arial"/>
            </a:endParaRPr>
          </a:p>
          <a:p>
            <a:pPr marL="0" indent="0" algn="ctr">
              <a:buNone/>
            </a:pPr>
            <a:r>
              <a:rPr lang="en-CA" sz="1600" dirty="0">
                <a:solidFill>
                  <a:srgbClr val="000000"/>
                </a:solidFill>
                <a:latin typeface="Arial"/>
                <a:cs typeface="Arial"/>
              </a:rPr>
              <a:t>613.851.1330</a:t>
            </a:r>
          </a:p>
        </p:txBody>
      </p:sp>
      <p:sp>
        <p:nvSpPr>
          <p:cNvPr id="5" name="Content Placeholder 4"/>
          <p:cNvSpPr>
            <a:spLocks noGrp="1"/>
          </p:cNvSpPr>
          <p:nvPr>
            <p:ph idx="13"/>
          </p:nvPr>
        </p:nvSpPr>
        <p:spPr>
          <a:xfrm>
            <a:off x="472410" y="1788198"/>
            <a:ext cx="8222730" cy="2902583"/>
          </a:xfrm>
        </p:spPr>
        <p:txBody>
          <a:bodyPr/>
          <a:lstStyle/>
          <a:p>
            <a:pPr lvl="1" indent="-342900">
              <a:lnSpc>
                <a:spcPct val="120000"/>
              </a:lnSpc>
              <a:buClr>
                <a:srgbClr val="73B632"/>
              </a:buClr>
              <a:buFont typeface="Wingdings" charset="2"/>
              <a:buChar char="u"/>
            </a:pPr>
            <a:r>
              <a:rPr lang="en-CA" sz="2000" dirty="0">
                <a:solidFill>
                  <a:srgbClr val="000000"/>
                </a:solidFill>
                <a:latin typeface="Arial"/>
                <a:ea typeface="MS PGothic" charset="0"/>
                <a:cs typeface="Arial"/>
              </a:rPr>
              <a:t>Our polls show that Canadian business and consumers want to do more. </a:t>
            </a:r>
          </a:p>
          <a:p>
            <a:pPr lvl="1" indent="-342900">
              <a:lnSpc>
                <a:spcPct val="120000"/>
              </a:lnSpc>
              <a:buClr>
                <a:srgbClr val="73B632"/>
              </a:buClr>
              <a:buFont typeface="Wingdings" charset="2"/>
              <a:buChar char="u"/>
            </a:pPr>
            <a:r>
              <a:rPr lang="en-CA" sz="2000" dirty="0">
                <a:solidFill>
                  <a:srgbClr val="000000"/>
                </a:solidFill>
                <a:latin typeface="Arial"/>
                <a:ea typeface="MS PGothic" charset="0"/>
                <a:cs typeface="Arial"/>
              </a:rPr>
              <a:t>Energy efficiency makes climate change real for Canadians and the rest of North America. </a:t>
            </a:r>
          </a:p>
          <a:p>
            <a:pPr lvl="1" indent="-342900">
              <a:lnSpc>
                <a:spcPct val="120000"/>
              </a:lnSpc>
              <a:buClr>
                <a:srgbClr val="73B632"/>
              </a:buClr>
              <a:buFont typeface="Wingdings" charset="2"/>
              <a:buChar char="u"/>
            </a:pPr>
            <a:r>
              <a:rPr lang="en-CA" sz="2000" dirty="0">
                <a:solidFill>
                  <a:srgbClr val="000000"/>
                </a:solidFill>
                <a:latin typeface="Arial"/>
                <a:ea typeface="MS PGothic" charset="0"/>
                <a:cs typeface="Arial"/>
              </a:rPr>
              <a:t>We want to work with all levels of government and our North American partners to ensure we meet our climate change and economic goals through energy efficiency. </a:t>
            </a:r>
          </a:p>
          <a:p>
            <a:endParaRPr lang="en-CA" sz="2000" dirty="0"/>
          </a:p>
        </p:txBody>
      </p:sp>
    </p:spTree>
    <p:extLst>
      <p:ext uri="{BB962C8B-B14F-4D97-AF65-F5344CB8AC3E}">
        <p14:creationId xmlns:p14="http://schemas.microsoft.com/office/powerpoint/2010/main" val="95862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2</a:t>
            </a:fld>
            <a:endParaRPr lang="en-US"/>
          </a:p>
        </p:txBody>
      </p:sp>
      <p:sp>
        <p:nvSpPr>
          <p:cNvPr id="3" name="Content Placeholder 2"/>
          <p:cNvSpPr>
            <a:spLocks noGrp="1"/>
          </p:cNvSpPr>
          <p:nvPr>
            <p:ph idx="13"/>
          </p:nvPr>
        </p:nvSpPr>
        <p:spPr>
          <a:xfrm>
            <a:off x="835637" y="2300287"/>
            <a:ext cx="7651725" cy="2455284"/>
          </a:xfrm>
        </p:spPr>
        <p:txBody>
          <a:bodyPr/>
          <a:lstStyle/>
          <a:p>
            <a:pPr algn="ctr"/>
            <a:r>
              <a:rPr lang="en-CA" sz="2800" dirty="0">
                <a:solidFill>
                  <a:srgbClr val="2D6CB5"/>
                </a:solidFill>
                <a:latin typeface="Arial"/>
                <a:cs typeface="Arial"/>
              </a:rPr>
              <a:t>The first fuel to combat climate change?</a:t>
            </a:r>
          </a:p>
          <a:p>
            <a:pPr algn="ctr"/>
            <a:r>
              <a:rPr lang="en-CA" sz="2800" dirty="0">
                <a:solidFill>
                  <a:srgbClr val="2D6CB5"/>
                </a:solidFill>
                <a:latin typeface="Arial"/>
                <a:cs typeface="Arial"/>
              </a:rPr>
              <a:t>Energy efficiency</a:t>
            </a:r>
          </a:p>
          <a:p>
            <a:pPr algn="ctr"/>
            <a:endParaRPr lang="en-CA" sz="2400" dirty="0">
              <a:cs typeface="Arial" panose="020B0604020202020204" pitchFamily="34" charset="0"/>
            </a:endParaRPr>
          </a:p>
          <a:p>
            <a:pPr algn="ctr"/>
            <a:r>
              <a:rPr lang="en-CA" sz="2800" dirty="0">
                <a:solidFill>
                  <a:srgbClr val="000000"/>
                </a:solidFill>
                <a:latin typeface="Arial"/>
                <a:cs typeface="Arial"/>
              </a:rPr>
              <a:t>www.energyefficiency.org</a:t>
            </a:r>
          </a:p>
          <a:p>
            <a:endParaRPr lang="en-CA" dirty="0"/>
          </a:p>
        </p:txBody>
      </p:sp>
    </p:spTree>
    <p:extLst>
      <p:ext uri="{BB962C8B-B14F-4D97-AF65-F5344CB8AC3E}">
        <p14:creationId xmlns:p14="http://schemas.microsoft.com/office/powerpoint/2010/main" val="331615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3</a:t>
            </a:fld>
            <a:endParaRPr lang="en-US"/>
          </a:p>
        </p:txBody>
      </p:sp>
      <p:sp>
        <p:nvSpPr>
          <p:cNvPr id="3" name="Title 2"/>
          <p:cNvSpPr>
            <a:spLocks noGrp="1"/>
          </p:cNvSpPr>
          <p:nvPr>
            <p:ph type="title"/>
          </p:nvPr>
        </p:nvSpPr>
        <p:spPr/>
        <p:txBody>
          <a:bodyPr/>
          <a:lstStyle/>
          <a:p>
            <a:endParaRPr lang="en-CA" dirty="0"/>
          </a:p>
        </p:txBody>
      </p:sp>
      <p:sp>
        <p:nvSpPr>
          <p:cNvPr id="4" name="Content Placeholder 3"/>
          <p:cNvSpPr>
            <a:spLocks noGrp="1"/>
          </p:cNvSpPr>
          <p:nvPr>
            <p:ph idx="1"/>
          </p:nvPr>
        </p:nvSpPr>
        <p:spPr>
          <a:xfrm>
            <a:off x="648829" y="4138339"/>
            <a:ext cx="8034434" cy="2032825"/>
          </a:xfrm>
        </p:spPr>
        <p:txBody>
          <a:bodyPr/>
          <a:lstStyle/>
          <a:p>
            <a:pPr>
              <a:buClr>
                <a:schemeClr val="accent3"/>
              </a:buClr>
              <a:buFont typeface="Wingdings" charset="2"/>
              <a:buChar char="u"/>
            </a:pPr>
            <a:r>
              <a:rPr lang="en-CA" sz="2400" dirty="0">
                <a:solidFill>
                  <a:schemeClr val="tx1"/>
                </a:solidFill>
                <a:latin typeface="Arial"/>
                <a:cs typeface="Arial"/>
              </a:rPr>
              <a:t>According to the National Climate Institute, coffee- growing areas, suitable for coffee production, will be halved by 2050, posing a severe risk to the industry and driving prices up. </a:t>
            </a:r>
          </a:p>
          <a:p>
            <a:pPr>
              <a:buClr>
                <a:schemeClr val="accent3"/>
              </a:buClr>
              <a:buFont typeface="Wingdings" charset="2"/>
              <a:buChar char="u"/>
            </a:pPr>
            <a:r>
              <a:rPr lang="en-CA" sz="2400" dirty="0">
                <a:solidFill>
                  <a:schemeClr val="tx1"/>
                </a:solidFill>
                <a:latin typeface="Arial"/>
                <a:cs typeface="Arial"/>
              </a:rPr>
              <a:t>Climate change is real and it is impacting us already. </a:t>
            </a:r>
          </a:p>
        </p:txBody>
      </p:sp>
      <p:pic>
        <p:nvPicPr>
          <p:cNvPr id="1026" name="Picture 2" descr="https://scontent-ort2-1.xx.fbcdn.net/t31.0-8/13411676_1415019145182321_2585492317345126011_o.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68" y="898355"/>
            <a:ext cx="7469442" cy="32399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71662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4</a:t>
            </a:fld>
            <a:endParaRPr lang="en-US"/>
          </a:p>
        </p:txBody>
      </p:sp>
      <p:sp>
        <p:nvSpPr>
          <p:cNvPr id="3" name="Title 2"/>
          <p:cNvSpPr>
            <a:spLocks noGrp="1"/>
          </p:cNvSpPr>
          <p:nvPr>
            <p:ph type="title"/>
          </p:nvPr>
        </p:nvSpPr>
        <p:spPr>
          <a:xfrm>
            <a:off x="835637" y="1101428"/>
            <a:ext cx="7807832" cy="764518"/>
          </a:xfrm>
        </p:spPr>
        <p:txBody>
          <a:bodyPr>
            <a:normAutofit/>
          </a:bodyPr>
          <a:lstStyle/>
          <a:p>
            <a:pPr algn="ctr"/>
            <a:r>
              <a:rPr lang="en-CA" sz="2000" dirty="0">
                <a:latin typeface="Arial"/>
                <a:cs typeface="Arial"/>
              </a:rPr>
              <a:t>A RECENT IEA REPORT ON ENERGY EFFICIENCY STATES  </a:t>
            </a:r>
          </a:p>
        </p:txBody>
      </p:sp>
      <p:sp>
        <p:nvSpPr>
          <p:cNvPr id="5" name="Content Placeholder 4"/>
          <p:cNvSpPr>
            <a:spLocks noGrp="1"/>
          </p:cNvSpPr>
          <p:nvPr>
            <p:ph idx="13"/>
          </p:nvPr>
        </p:nvSpPr>
        <p:spPr>
          <a:xfrm>
            <a:off x="893751" y="1865945"/>
            <a:ext cx="7807832" cy="4237253"/>
          </a:xfrm>
        </p:spPr>
        <p:txBody>
          <a:bodyPr/>
          <a:lstStyle/>
          <a:p>
            <a:pPr marL="342900" indent="-342900" algn="l">
              <a:buClr>
                <a:schemeClr val="accent3"/>
              </a:buClr>
              <a:buFont typeface="Wingdings" charset="2"/>
              <a:buChar char="u"/>
            </a:pPr>
            <a:r>
              <a:rPr lang="en-CA" sz="2400" dirty="0">
                <a:solidFill>
                  <a:schemeClr val="tx1"/>
                </a:solidFill>
                <a:latin typeface="Arial"/>
                <a:cs typeface="Arial"/>
              </a:rPr>
              <a:t>Energy efficiency needs to be central in energy policies around the world.  </a:t>
            </a:r>
          </a:p>
          <a:p>
            <a:pPr marL="342900" indent="-342900" algn="l">
              <a:buClr>
                <a:schemeClr val="accent3"/>
              </a:buClr>
              <a:buFont typeface="Wingdings" charset="2"/>
              <a:buChar char="u"/>
            </a:pPr>
            <a:r>
              <a:rPr lang="en-CA" sz="2400" dirty="0">
                <a:solidFill>
                  <a:schemeClr val="tx1"/>
                </a:solidFill>
                <a:latin typeface="Arial"/>
                <a:cs typeface="Arial"/>
              </a:rPr>
              <a:t>All of the core imperatives of the energy policy, such as reducing energy bills, decarbonisation, air pollution, energy security and energy access are attainable by the strong energy efficiency policy. </a:t>
            </a:r>
          </a:p>
          <a:p>
            <a:pPr marL="342900" indent="-342900" algn="l">
              <a:buClr>
                <a:schemeClr val="accent3"/>
              </a:buClr>
              <a:buFont typeface="Wingdings" charset="2"/>
              <a:buChar char="u"/>
            </a:pPr>
            <a:r>
              <a:rPr lang="en-CA" sz="2400" dirty="0">
                <a:solidFill>
                  <a:schemeClr val="tx1"/>
                </a:solidFill>
                <a:latin typeface="Arial"/>
                <a:cs typeface="Arial"/>
              </a:rPr>
              <a:t>There is no realistic or affordable energy development strategy that is not led by energy efficiency.</a:t>
            </a:r>
          </a:p>
          <a:p>
            <a:pPr marL="342900" indent="-342900" algn="l">
              <a:buClr>
                <a:schemeClr val="accent3"/>
              </a:buClr>
              <a:buFont typeface="Wingdings" charset="2"/>
              <a:buChar char="u"/>
            </a:pPr>
            <a:r>
              <a:rPr lang="en-CA" sz="2400" dirty="0">
                <a:solidFill>
                  <a:schemeClr val="tx1"/>
                </a:solidFill>
                <a:latin typeface="Arial"/>
                <a:cs typeface="Arial"/>
              </a:rPr>
              <a:t>In truly Canadian terms, Energy Efficiency is playing to where the puck will be…</a:t>
            </a: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endParaRPr lang="en-CA" sz="1800" dirty="0"/>
          </a:p>
        </p:txBody>
      </p:sp>
    </p:spTree>
    <p:extLst>
      <p:ext uri="{BB962C8B-B14F-4D97-AF65-F5344CB8AC3E}">
        <p14:creationId xmlns:p14="http://schemas.microsoft.com/office/powerpoint/2010/main" val="305620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5</a:t>
            </a:fld>
            <a:endParaRPr lang="en-US"/>
          </a:p>
        </p:txBody>
      </p:sp>
      <p:sp>
        <p:nvSpPr>
          <p:cNvPr id="3" name="Title 2"/>
          <p:cNvSpPr>
            <a:spLocks noGrp="1"/>
          </p:cNvSpPr>
          <p:nvPr>
            <p:ph type="title"/>
          </p:nvPr>
        </p:nvSpPr>
        <p:spPr>
          <a:xfrm>
            <a:off x="835637" y="1062553"/>
            <a:ext cx="7859667" cy="829309"/>
          </a:xfrm>
        </p:spPr>
        <p:txBody>
          <a:bodyPr>
            <a:normAutofit/>
          </a:bodyPr>
          <a:lstStyle/>
          <a:p>
            <a:pPr algn="ctr"/>
            <a:r>
              <a:rPr lang="en-US" sz="2400" dirty="0">
                <a:latin typeface="Arial"/>
                <a:cs typeface="Arial"/>
              </a:rPr>
              <a:t>CEEA – CANADIAN ENERGY EFFICIENCY ALLIANCE</a:t>
            </a:r>
          </a:p>
        </p:txBody>
      </p:sp>
      <p:sp>
        <p:nvSpPr>
          <p:cNvPr id="4" name="Content Placeholder 3"/>
          <p:cNvSpPr>
            <a:spLocks noGrp="1"/>
          </p:cNvSpPr>
          <p:nvPr>
            <p:ph idx="13"/>
          </p:nvPr>
        </p:nvSpPr>
        <p:spPr>
          <a:xfrm>
            <a:off x="835637" y="1891863"/>
            <a:ext cx="7576844" cy="4042882"/>
          </a:xfrm>
        </p:spPr>
        <p:txBody>
          <a:bodyPr/>
          <a:lstStyle/>
          <a:p>
            <a:pPr indent="-342900" algn="l">
              <a:lnSpc>
                <a:spcPct val="120000"/>
              </a:lnSpc>
              <a:spcAft>
                <a:spcPts val="600"/>
              </a:spcAft>
              <a:buClr>
                <a:srgbClr val="73B632"/>
              </a:buClr>
              <a:buFont typeface="Wingdings" charset="2"/>
              <a:buChar char="u"/>
              <a:defRPr/>
            </a:pPr>
            <a:r>
              <a:rPr lang="en-CA" sz="2400" dirty="0">
                <a:solidFill>
                  <a:srgbClr val="000000"/>
                </a:solidFill>
                <a:latin typeface="Arial"/>
                <a:ea typeface="MS PGothic" charset="0"/>
                <a:cs typeface="Arial"/>
              </a:rPr>
              <a:t>CEEA is the country’s leading independent, not-for-profit advocate for promoting the economic and environmental benefits of energy efficiency. </a:t>
            </a:r>
          </a:p>
          <a:p>
            <a:pPr indent="-342900" algn="l">
              <a:lnSpc>
                <a:spcPct val="120000"/>
              </a:lnSpc>
              <a:spcAft>
                <a:spcPts val="600"/>
              </a:spcAft>
              <a:buClr>
                <a:srgbClr val="73B632"/>
              </a:buClr>
              <a:buFont typeface="Wingdings" charset="2"/>
              <a:buChar char="u"/>
              <a:defRPr/>
            </a:pPr>
            <a:r>
              <a:rPr lang="en-CA" sz="2400" dirty="0">
                <a:solidFill>
                  <a:srgbClr val="000000"/>
                </a:solidFill>
                <a:latin typeface="Arial"/>
                <a:ea typeface="MS PGothic" charset="0"/>
                <a:cs typeface="Arial"/>
              </a:rPr>
              <a:t>CEEA’s members include large international corporations, Canadian utilities, and a wide variety of energy efficiency associations</a:t>
            </a:r>
            <a:r>
              <a:rPr lang="en-CA" sz="2400" b="1" dirty="0">
                <a:solidFill>
                  <a:srgbClr val="000000"/>
                </a:solidFill>
                <a:latin typeface="Arial"/>
                <a:ea typeface="MS PGothic" charset="0"/>
                <a:cs typeface="Arial"/>
              </a:rPr>
              <a:t>.</a:t>
            </a:r>
            <a:endParaRPr lang="en-CA" sz="2400" dirty="0">
              <a:solidFill>
                <a:srgbClr val="000000"/>
              </a:solidFill>
              <a:latin typeface="Arial"/>
              <a:ea typeface="MS PGothic" charset="0"/>
              <a:cs typeface="Arial"/>
            </a:endParaRPr>
          </a:p>
          <a:p>
            <a:pPr indent="-342900" algn="l">
              <a:lnSpc>
                <a:spcPct val="120000"/>
              </a:lnSpc>
              <a:spcAft>
                <a:spcPts val="600"/>
              </a:spcAft>
              <a:buClr>
                <a:srgbClr val="73B632"/>
              </a:buClr>
              <a:buFont typeface="Wingdings" charset="2"/>
              <a:buChar char="u"/>
              <a:defRPr/>
            </a:pPr>
            <a:r>
              <a:rPr lang="en-CA" sz="2400" dirty="0">
                <a:solidFill>
                  <a:srgbClr val="000000"/>
                </a:solidFill>
                <a:latin typeface="Arial"/>
                <a:ea typeface="MS PGothic" charset="0"/>
                <a:cs typeface="Arial"/>
              </a:rPr>
              <a:t>CEEA represents almost 25 000 like-minded industry members.</a:t>
            </a:r>
          </a:p>
        </p:txBody>
      </p:sp>
    </p:spTree>
    <p:extLst>
      <p:ext uri="{BB962C8B-B14F-4D97-AF65-F5344CB8AC3E}">
        <p14:creationId xmlns:p14="http://schemas.microsoft.com/office/powerpoint/2010/main" val="2253551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6</a:t>
            </a:fld>
            <a:endParaRPr lang="en-US"/>
          </a:p>
        </p:txBody>
      </p:sp>
      <p:sp>
        <p:nvSpPr>
          <p:cNvPr id="3" name="Title 2"/>
          <p:cNvSpPr>
            <a:spLocks noGrp="1"/>
          </p:cNvSpPr>
          <p:nvPr>
            <p:ph type="title"/>
          </p:nvPr>
        </p:nvSpPr>
        <p:spPr>
          <a:xfrm>
            <a:off x="835637" y="1138669"/>
            <a:ext cx="7425873" cy="849259"/>
          </a:xfrm>
        </p:spPr>
        <p:txBody>
          <a:bodyPr>
            <a:normAutofit/>
          </a:bodyPr>
          <a:lstStyle/>
          <a:p>
            <a:pPr algn="ctr"/>
            <a:r>
              <a:rPr lang="en-US" sz="2400" dirty="0">
                <a:latin typeface="Arial"/>
                <a:cs typeface="Arial"/>
              </a:rPr>
              <a:t>WHY ENERGY EFFICIENCY?</a:t>
            </a:r>
          </a:p>
        </p:txBody>
      </p:sp>
      <p:sp>
        <p:nvSpPr>
          <p:cNvPr id="4" name="Content Placeholder 3"/>
          <p:cNvSpPr>
            <a:spLocks noGrp="1"/>
          </p:cNvSpPr>
          <p:nvPr>
            <p:ph idx="13"/>
          </p:nvPr>
        </p:nvSpPr>
        <p:spPr>
          <a:xfrm>
            <a:off x="835637" y="2293559"/>
            <a:ext cx="7924461" cy="3330196"/>
          </a:xfrm>
        </p:spPr>
        <p:txBody>
          <a:bodyPr/>
          <a:lstStyle/>
          <a:p>
            <a:pPr indent="-342900" algn="l">
              <a:lnSpc>
                <a:spcPct val="120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PROVEN TRACK RECORD </a:t>
            </a:r>
            <a:r>
              <a:rPr lang="en-CA" sz="2000" dirty="0">
                <a:solidFill>
                  <a:srgbClr val="000000"/>
                </a:solidFill>
                <a:latin typeface="Arial"/>
                <a:ea typeface="MS PGothic" charset="0"/>
                <a:cs typeface="Arial"/>
              </a:rPr>
              <a:t>OF DELIVERING ON PROMISE</a:t>
            </a:r>
            <a:endParaRPr lang="en-CA" sz="2000" b="1" dirty="0">
              <a:solidFill>
                <a:srgbClr val="000000"/>
              </a:solidFill>
              <a:latin typeface="Arial"/>
              <a:ea typeface="MS PGothic" charset="0"/>
              <a:cs typeface="Arial"/>
            </a:endParaRPr>
          </a:p>
          <a:p>
            <a:pPr indent="-342900" algn="l">
              <a:lnSpc>
                <a:spcPct val="120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CHEAPEST </a:t>
            </a:r>
            <a:r>
              <a:rPr lang="en-CA" sz="2000" dirty="0">
                <a:solidFill>
                  <a:srgbClr val="000000"/>
                </a:solidFill>
                <a:latin typeface="Arial"/>
                <a:ea typeface="MS PGothic" charset="0"/>
                <a:cs typeface="Arial"/>
              </a:rPr>
              <a:t>WAY TO REDUCE CARBON EMISSIONS</a:t>
            </a:r>
          </a:p>
          <a:p>
            <a:pPr indent="-342900" algn="l">
              <a:lnSpc>
                <a:spcPct val="120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ONLY </a:t>
            </a:r>
            <a:r>
              <a:rPr lang="en-CA" sz="2000" dirty="0">
                <a:solidFill>
                  <a:srgbClr val="000000"/>
                </a:solidFill>
                <a:latin typeface="Arial"/>
                <a:ea typeface="MS PGothic" charset="0"/>
                <a:cs typeface="Arial"/>
              </a:rPr>
              <a:t>OPTION THAT SAVES MONEY DIRECTLY</a:t>
            </a:r>
          </a:p>
          <a:p>
            <a:pPr indent="-342900" algn="l">
              <a:lnSpc>
                <a:spcPct val="120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STRONGEST </a:t>
            </a:r>
            <a:r>
              <a:rPr lang="en-CA" sz="2000" dirty="0">
                <a:solidFill>
                  <a:srgbClr val="000000"/>
                </a:solidFill>
                <a:latin typeface="Arial"/>
                <a:ea typeface="MS PGothic" charset="0"/>
                <a:cs typeface="Arial"/>
              </a:rPr>
              <a:t>OPTION FOR CREATING JOBS</a:t>
            </a:r>
          </a:p>
          <a:p>
            <a:pPr indent="-342900" algn="l">
              <a:lnSpc>
                <a:spcPct val="120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EASIEST </a:t>
            </a:r>
            <a:r>
              <a:rPr lang="en-CA" sz="2000" dirty="0">
                <a:solidFill>
                  <a:srgbClr val="000000"/>
                </a:solidFill>
                <a:latin typeface="Arial"/>
                <a:ea typeface="MS PGothic" charset="0"/>
                <a:cs typeface="Arial"/>
              </a:rPr>
              <a:t>OPTION FOR PUBLIC SUPPORT</a:t>
            </a:r>
          </a:p>
          <a:p>
            <a:pPr indent="-342900" algn="l">
              <a:lnSpc>
                <a:spcPct val="120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RENEWABLES + ENERGY EFFIICENCY </a:t>
            </a:r>
            <a:r>
              <a:rPr lang="en-CA" sz="2000" dirty="0">
                <a:solidFill>
                  <a:srgbClr val="000000"/>
                </a:solidFill>
                <a:latin typeface="Arial"/>
                <a:ea typeface="MS PGothic" charset="0"/>
                <a:cs typeface="Arial"/>
              </a:rPr>
              <a:t>= NET ZERO WORLD</a:t>
            </a:r>
          </a:p>
        </p:txBody>
      </p:sp>
    </p:spTree>
    <p:extLst>
      <p:ext uri="{BB962C8B-B14F-4D97-AF65-F5344CB8AC3E}">
        <p14:creationId xmlns:p14="http://schemas.microsoft.com/office/powerpoint/2010/main" val="260458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7</a:t>
            </a:fld>
            <a:endParaRPr lang="en-US"/>
          </a:p>
        </p:txBody>
      </p:sp>
      <p:sp>
        <p:nvSpPr>
          <p:cNvPr id="3" name="Title 2"/>
          <p:cNvSpPr>
            <a:spLocks noGrp="1"/>
          </p:cNvSpPr>
          <p:nvPr>
            <p:ph type="title"/>
          </p:nvPr>
        </p:nvSpPr>
        <p:spPr>
          <a:xfrm>
            <a:off x="835637" y="956631"/>
            <a:ext cx="7425873" cy="849259"/>
          </a:xfrm>
        </p:spPr>
        <p:txBody>
          <a:bodyPr>
            <a:normAutofit/>
          </a:bodyPr>
          <a:lstStyle/>
          <a:p>
            <a:pPr algn="ctr"/>
            <a:r>
              <a:rPr lang="en-US" sz="2400" dirty="0">
                <a:latin typeface="Arial"/>
                <a:cs typeface="Arial"/>
              </a:rPr>
              <a:t>ENERGY EFFICIENCY: PROVEN TRACK RECORD</a:t>
            </a:r>
            <a:endParaRPr lang="en-CA" sz="2400" dirty="0">
              <a:latin typeface="Arial"/>
              <a:cs typeface="Arial"/>
            </a:endParaRPr>
          </a:p>
        </p:txBody>
      </p:sp>
      <p:sp>
        <p:nvSpPr>
          <p:cNvPr id="6" name="Content Placeholder 3"/>
          <p:cNvSpPr>
            <a:spLocks noGrp="1"/>
          </p:cNvSpPr>
          <p:nvPr>
            <p:ph idx="1"/>
          </p:nvPr>
        </p:nvSpPr>
        <p:spPr>
          <a:xfrm>
            <a:off x="374905" y="1805889"/>
            <a:ext cx="8528014" cy="4276953"/>
          </a:xfrm>
        </p:spPr>
        <p:txBody>
          <a:bodyPr/>
          <a:lstStyle/>
          <a:p>
            <a:pPr marL="400050" lvl="1" indent="0">
              <a:lnSpc>
                <a:spcPct val="120000"/>
              </a:lnSpc>
              <a:spcAft>
                <a:spcPts val="600"/>
              </a:spcAft>
              <a:buClr>
                <a:srgbClr val="73B632"/>
              </a:buClr>
              <a:buNone/>
              <a:defRPr/>
            </a:pPr>
            <a:r>
              <a:rPr lang="en-CA" sz="2000" dirty="0">
                <a:solidFill>
                  <a:schemeClr val="tx1"/>
                </a:solidFill>
                <a:latin typeface="Arial"/>
                <a:ea typeface="MS PGothic" charset="0"/>
                <a:cs typeface="Arial"/>
              </a:rPr>
              <a:t>While less visible than other clean energy solutions, extensive independent evaluations have consistently demonstrated the impact of energy efficiency:</a:t>
            </a:r>
          </a:p>
          <a:p>
            <a:pPr lvl="1" indent="-342900">
              <a:lnSpc>
                <a:spcPct val="114000"/>
              </a:lnSpc>
              <a:spcAft>
                <a:spcPts val="600"/>
              </a:spcAft>
              <a:buClr>
                <a:srgbClr val="73B632"/>
              </a:buClr>
              <a:buFont typeface="Wingdings" charset="2"/>
              <a:buChar char="u"/>
              <a:defRPr/>
            </a:pPr>
            <a:r>
              <a:rPr lang="en-CA" sz="2000" dirty="0">
                <a:solidFill>
                  <a:schemeClr val="tx1"/>
                </a:solidFill>
                <a:latin typeface="Arial"/>
                <a:ea typeface="MS PGothic" charset="0"/>
                <a:cs typeface="Arial"/>
              </a:rPr>
              <a:t>In Canada, energy needs would have grown twice as fast without improved energy efficiency.</a:t>
            </a:r>
          </a:p>
          <a:p>
            <a:pPr marL="400050" lvl="1" indent="0">
              <a:lnSpc>
                <a:spcPct val="114000"/>
              </a:lnSpc>
              <a:spcAft>
                <a:spcPts val="600"/>
              </a:spcAft>
              <a:buClr>
                <a:srgbClr val="73B632"/>
              </a:buClr>
              <a:buNone/>
              <a:defRPr/>
            </a:pPr>
            <a:endParaRPr lang="en-CA" sz="1200" dirty="0">
              <a:solidFill>
                <a:schemeClr val="tx1"/>
              </a:solidFill>
              <a:latin typeface="Arial"/>
              <a:ea typeface="MS PGothic" charset="0"/>
              <a:cs typeface="Arial"/>
            </a:endParaRPr>
          </a:p>
          <a:p>
            <a:pPr lvl="1" indent="-342900">
              <a:lnSpc>
                <a:spcPct val="114000"/>
              </a:lnSpc>
              <a:spcAft>
                <a:spcPts val="600"/>
              </a:spcAft>
              <a:buClr>
                <a:srgbClr val="73B632"/>
              </a:buClr>
              <a:buFont typeface="Wingdings" charset="2"/>
              <a:buChar char="u"/>
              <a:defRPr/>
            </a:pPr>
            <a:r>
              <a:rPr lang="en-CA" sz="2000" dirty="0">
                <a:solidFill>
                  <a:schemeClr val="tx1"/>
                </a:solidFill>
                <a:latin typeface="Arial"/>
                <a:ea typeface="MS PGothic" charset="0"/>
                <a:cs typeface="Arial"/>
              </a:rPr>
              <a:t>In the U.S., where efficiency programs are arguably stronger, efficiency has eliminated 3/4 of all growth in demand.</a:t>
            </a:r>
          </a:p>
          <a:p>
            <a:pPr marL="400050" lvl="1" indent="0">
              <a:lnSpc>
                <a:spcPct val="114000"/>
              </a:lnSpc>
              <a:spcAft>
                <a:spcPts val="600"/>
              </a:spcAft>
              <a:buClr>
                <a:srgbClr val="73B632"/>
              </a:buClr>
              <a:buNone/>
              <a:defRPr/>
            </a:pPr>
            <a:endParaRPr lang="en-CA" sz="1200" dirty="0">
              <a:solidFill>
                <a:schemeClr val="tx1"/>
              </a:solidFill>
              <a:latin typeface="Arial"/>
              <a:ea typeface="MS PGothic" charset="0"/>
              <a:cs typeface="Arial"/>
            </a:endParaRPr>
          </a:p>
          <a:p>
            <a:pPr lvl="1" indent="-342900">
              <a:lnSpc>
                <a:spcPct val="114000"/>
              </a:lnSpc>
              <a:spcAft>
                <a:spcPts val="600"/>
              </a:spcAft>
              <a:buClr>
                <a:srgbClr val="73B632"/>
              </a:buClr>
              <a:buFont typeface="Wingdings" charset="2"/>
              <a:buChar char="u"/>
              <a:defRPr/>
            </a:pPr>
            <a:r>
              <a:rPr lang="en-CA" sz="2000" dirty="0">
                <a:solidFill>
                  <a:schemeClr val="tx1"/>
                </a:solidFill>
                <a:latin typeface="Arial"/>
                <a:ea typeface="MS PGothic" charset="0"/>
                <a:cs typeface="Arial"/>
              </a:rPr>
              <a:t>Energy efficiency delivers financial and environmental savings. </a:t>
            </a:r>
          </a:p>
        </p:txBody>
      </p:sp>
    </p:spTree>
    <p:extLst>
      <p:ext uri="{BB962C8B-B14F-4D97-AF65-F5344CB8AC3E}">
        <p14:creationId xmlns:p14="http://schemas.microsoft.com/office/powerpoint/2010/main" val="95120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8</a:t>
            </a:fld>
            <a:endParaRPr lang="en-US"/>
          </a:p>
        </p:txBody>
      </p:sp>
      <p:sp>
        <p:nvSpPr>
          <p:cNvPr id="3" name="Title 2"/>
          <p:cNvSpPr>
            <a:spLocks noGrp="1"/>
          </p:cNvSpPr>
          <p:nvPr>
            <p:ph type="title"/>
          </p:nvPr>
        </p:nvSpPr>
        <p:spPr>
          <a:xfrm>
            <a:off x="835637" y="984804"/>
            <a:ext cx="7768956" cy="567623"/>
          </a:xfrm>
        </p:spPr>
        <p:txBody>
          <a:bodyPr>
            <a:normAutofit fontScale="90000"/>
          </a:bodyPr>
          <a:lstStyle/>
          <a:p>
            <a:pPr algn="ctr"/>
            <a:r>
              <a:rPr lang="en-US" sz="2400" dirty="0">
                <a:latin typeface="Arial"/>
                <a:cs typeface="Arial"/>
              </a:rPr>
              <a:t>ENERGY EFFICIENCY: ENGINE OF ECONOMIC GROWTH</a:t>
            </a:r>
            <a:endParaRPr lang="en-CA" sz="2400" dirty="0">
              <a:latin typeface="Arial"/>
              <a:cs typeface="Arial"/>
            </a:endParaRPr>
          </a:p>
        </p:txBody>
      </p:sp>
      <p:sp>
        <p:nvSpPr>
          <p:cNvPr id="6" name="Content Placeholder 3"/>
          <p:cNvSpPr>
            <a:spLocks noGrp="1"/>
          </p:cNvSpPr>
          <p:nvPr>
            <p:ph idx="1"/>
          </p:nvPr>
        </p:nvSpPr>
        <p:spPr>
          <a:xfrm>
            <a:off x="336927" y="1749325"/>
            <a:ext cx="8565992" cy="4367671"/>
          </a:xfrm>
        </p:spPr>
        <p:txBody>
          <a:bodyPr/>
          <a:lstStyle/>
          <a:p>
            <a:pPr marL="400050" lvl="1" indent="0">
              <a:lnSpc>
                <a:spcPct val="120000"/>
              </a:lnSpc>
              <a:spcAft>
                <a:spcPts val="600"/>
              </a:spcAft>
              <a:buClr>
                <a:srgbClr val="73B632"/>
              </a:buClr>
              <a:buNone/>
              <a:defRPr/>
            </a:pPr>
            <a:r>
              <a:rPr lang="en-CA" sz="2000" dirty="0">
                <a:solidFill>
                  <a:srgbClr val="000000"/>
                </a:solidFill>
                <a:latin typeface="Arial"/>
                <a:ea typeface="MS PGothic" charset="0"/>
                <a:cs typeface="Arial"/>
              </a:rPr>
              <a:t>A 2014 study, commissioned by Natural Resources Canada, assessed the </a:t>
            </a:r>
            <a:r>
              <a:rPr lang="en-CA" sz="2000" b="1" dirty="0">
                <a:solidFill>
                  <a:srgbClr val="000000"/>
                </a:solidFill>
                <a:latin typeface="Arial"/>
                <a:ea typeface="MS PGothic" charset="0"/>
                <a:cs typeface="Arial"/>
              </a:rPr>
              <a:t>net</a:t>
            </a:r>
            <a:r>
              <a:rPr lang="en-CA" sz="2000" dirty="0">
                <a:solidFill>
                  <a:srgbClr val="000000"/>
                </a:solidFill>
                <a:latin typeface="Arial"/>
                <a:ea typeface="MS PGothic" charset="0"/>
                <a:cs typeface="Arial"/>
              </a:rPr>
              <a:t> impact of a 15-year investment in improved energy efficiency*:</a:t>
            </a:r>
          </a:p>
          <a:p>
            <a:pPr lvl="1" indent="-342900">
              <a:lnSpc>
                <a:spcPct val="114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Consumers save $94-220 billion </a:t>
            </a:r>
            <a:r>
              <a:rPr lang="en-CA" sz="2000" dirty="0">
                <a:solidFill>
                  <a:srgbClr val="000000"/>
                </a:solidFill>
                <a:latin typeface="Arial"/>
                <a:ea typeface="MS PGothic" charset="0"/>
                <a:cs typeface="Arial"/>
              </a:rPr>
              <a:t>(net)</a:t>
            </a:r>
            <a:br>
              <a:rPr lang="en-CA" sz="2000" b="1" dirty="0">
                <a:solidFill>
                  <a:srgbClr val="000000"/>
                </a:solidFill>
                <a:latin typeface="Arial"/>
                <a:ea typeface="MS PGothic" charset="0"/>
                <a:cs typeface="Arial"/>
              </a:rPr>
            </a:br>
            <a:r>
              <a:rPr lang="en-CA" sz="2000" dirty="0">
                <a:solidFill>
                  <a:srgbClr val="000000"/>
                </a:solidFill>
                <a:latin typeface="Arial"/>
                <a:ea typeface="MS PGothic" charset="0"/>
                <a:cs typeface="Arial"/>
              </a:rPr>
              <a:t>The scenarios, modeled in this study, save consumers and businesses $94-$220 billion in avoided energy costs from 2012 to 2041. </a:t>
            </a:r>
          </a:p>
          <a:p>
            <a:pPr lvl="1" indent="-342900">
              <a:lnSpc>
                <a:spcPct val="114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GDP increases by $230-580 billion </a:t>
            </a:r>
            <a:r>
              <a:rPr lang="en-CA" sz="2000" dirty="0">
                <a:solidFill>
                  <a:srgbClr val="000000"/>
                </a:solidFill>
                <a:latin typeface="Arial"/>
                <a:ea typeface="MS PGothic" charset="0"/>
                <a:cs typeface="Arial"/>
              </a:rPr>
              <a:t>(net)</a:t>
            </a:r>
            <a:br>
              <a:rPr lang="en-CA" sz="2000" dirty="0">
                <a:solidFill>
                  <a:srgbClr val="000000"/>
                </a:solidFill>
                <a:latin typeface="Arial"/>
                <a:ea typeface="MS PGothic" charset="0"/>
                <a:cs typeface="Arial"/>
              </a:rPr>
            </a:br>
            <a:r>
              <a:rPr lang="en-CA" sz="2000" dirty="0">
                <a:solidFill>
                  <a:srgbClr val="000000"/>
                </a:solidFill>
                <a:latin typeface="Arial"/>
                <a:ea typeface="MS PGothic" charset="0"/>
                <a:cs typeface="Arial"/>
              </a:rPr>
              <a:t>A total net increase (over the base case economic forecast) in national GDP of $230 billion to $580 billion over the study period (2012-2040). Every $1 spent on energy efficiency programs results in an increase in GDP of $5 to $8. </a:t>
            </a:r>
          </a:p>
        </p:txBody>
      </p:sp>
      <p:sp>
        <p:nvSpPr>
          <p:cNvPr id="4" name="Rectangle 3"/>
          <p:cNvSpPr/>
          <p:nvPr/>
        </p:nvSpPr>
        <p:spPr>
          <a:xfrm>
            <a:off x="1201589" y="6335889"/>
            <a:ext cx="6693967" cy="253916"/>
          </a:xfrm>
          <a:prstGeom prst="rect">
            <a:avLst/>
          </a:prstGeom>
        </p:spPr>
        <p:txBody>
          <a:bodyPr wrap="square">
            <a:spAutoFit/>
          </a:bodyPr>
          <a:lstStyle/>
          <a:p>
            <a:r>
              <a:rPr lang="en-CA" sz="1050" dirty="0">
                <a:latin typeface="Calibri" charset="0"/>
                <a:ea typeface="MS PGothic" charset="0"/>
              </a:rPr>
              <a:t>* All results are </a:t>
            </a:r>
            <a:r>
              <a:rPr lang="en-CA" sz="1050" i="1" dirty="0">
                <a:latin typeface="Calibri" charset="0"/>
                <a:ea typeface="MS PGothic" charset="0"/>
              </a:rPr>
              <a:t>net </a:t>
            </a:r>
            <a:r>
              <a:rPr lang="en-CA" sz="1050" dirty="0">
                <a:latin typeface="Calibri" charset="0"/>
                <a:ea typeface="MS PGothic" charset="0"/>
              </a:rPr>
              <a:t>of any costs, including program administration, marketing, incentives, and lost energy sales.</a:t>
            </a:r>
            <a:endParaRPr lang="en-CA" sz="1050" dirty="0"/>
          </a:p>
        </p:txBody>
      </p:sp>
    </p:spTree>
    <p:extLst>
      <p:ext uri="{BB962C8B-B14F-4D97-AF65-F5344CB8AC3E}">
        <p14:creationId xmlns:p14="http://schemas.microsoft.com/office/powerpoint/2010/main" val="4048757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A705CA-CEEE-EE43-AEEB-B40C1D80C33D}" type="slidenum">
              <a:rPr lang="en-US" smtClean="0"/>
              <a:pPr/>
              <a:t>9</a:t>
            </a:fld>
            <a:endParaRPr lang="en-US"/>
          </a:p>
        </p:txBody>
      </p:sp>
      <p:sp>
        <p:nvSpPr>
          <p:cNvPr id="3" name="Title 2"/>
          <p:cNvSpPr>
            <a:spLocks noGrp="1"/>
          </p:cNvSpPr>
          <p:nvPr>
            <p:ph type="title"/>
          </p:nvPr>
        </p:nvSpPr>
        <p:spPr>
          <a:xfrm>
            <a:off x="712731" y="855226"/>
            <a:ext cx="7878904" cy="697202"/>
          </a:xfrm>
        </p:spPr>
        <p:txBody>
          <a:bodyPr>
            <a:normAutofit fontScale="90000"/>
          </a:bodyPr>
          <a:lstStyle/>
          <a:p>
            <a:pPr algn="ctr"/>
            <a:r>
              <a:rPr lang="en-US" sz="2400" dirty="0">
                <a:latin typeface="Arial"/>
                <a:cs typeface="Arial"/>
              </a:rPr>
              <a:t>ENERGY EFFICIENCY: ENGINE OF ECONOMIC GROWTH</a:t>
            </a:r>
            <a:endParaRPr lang="en-CA" sz="2400" dirty="0">
              <a:latin typeface="Arial"/>
              <a:cs typeface="Arial"/>
            </a:endParaRPr>
          </a:p>
        </p:txBody>
      </p:sp>
      <p:sp>
        <p:nvSpPr>
          <p:cNvPr id="6" name="Content Placeholder 3"/>
          <p:cNvSpPr>
            <a:spLocks noGrp="1"/>
          </p:cNvSpPr>
          <p:nvPr>
            <p:ph idx="1"/>
          </p:nvPr>
        </p:nvSpPr>
        <p:spPr>
          <a:xfrm>
            <a:off x="336927" y="1552427"/>
            <a:ext cx="8565992" cy="4564569"/>
          </a:xfrm>
        </p:spPr>
        <p:txBody>
          <a:bodyPr/>
          <a:lstStyle/>
          <a:p>
            <a:pPr marL="400050" lvl="1" indent="0">
              <a:lnSpc>
                <a:spcPct val="120000"/>
              </a:lnSpc>
              <a:spcAft>
                <a:spcPts val="600"/>
              </a:spcAft>
              <a:buClr>
                <a:srgbClr val="73B632"/>
              </a:buClr>
              <a:buNone/>
              <a:defRPr/>
            </a:pPr>
            <a:r>
              <a:rPr lang="en-CA" sz="2000" dirty="0">
                <a:solidFill>
                  <a:srgbClr val="000000"/>
                </a:solidFill>
                <a:latin typeface="Arial"/>
                <a:ea typeface="MS PGothic" charset="0"/>
                <a:cs typeface="Arial"/>
              </a:rPr>
              <a:t>A 2014 study, commissioned by Natural Resources Canada, assessed the </a:t>
            </a:r>
            <a:r>
              <a:rPr lang="en-CA" sz="2000" b="1" dirty="0">
                <a:solidFill>
                  <a:srgbClr val="000000"/>
                </a:solidFill>
                <a:latin typeface="Arial"/>
                <a:ea typeface="MS PGothic" charset="0"/>
                <a:cs typeface="Arial"/>
              </a:rPr>
              <a:t>net</a:t>
            </a:r>
            <a:r>
              <a:rPr lang="en-CA" sz="2000" dirty="0">
                <a:solidFill>
                  <a:srgbClr val="000000"/>
                </a:solidFill>
                <a:latin typeface="Arial"/>
                <a:ea typeface="MS PGothic" charset="0"/>
                <a:cs typeface="Arial"/>
              </a:rPr>
              <a:t> impact of a 15-year investment in improved energy efficiency*:</a:t>
            </a:r>
          </a:p>
          <a:p>
            <a:pPr lvl="1" indent="-342900">
              <a:lnSpc>
                <a:spcPct val="114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Employment up by 1.5-4.0 million job-years </a:t>
            </a:r>
            <a:r>
              <a:rPr lang="en-CA" sz="2000" dirty="0">
                <a:solidFill>
                  <a:srgbClr val="000000"/>
                </a:solidFill>
                <a:latin typeface="Arial"/>
                <a:ea typeface="MS PGothic" charset="0"/>
                <a:cs typeface="Arial"/>
              </a:rPr>
              <a:t>(net)</a:t>
            </a:r>
            <a:br>
              <a:rPr lang="en-CA" sz="2000" dirty="0">
                <a:solidFill>
                  <a:srgbClr val="000000"/>
                </a:solidFill>
                <a:latin typeface="Arial"/>
                <a:ea typeface="MS PGothic" charset="0"/>
                <a:cs typeface="Arial"/>
              </a:rPr>
            </a:br>
            <a:r>
              <a:rPr lang="en-CA" sz="2000" dirty="0">
                <a:solidFill>
                  <a:srgbClr val="000000"/>
                </a:solidFill>
                <a:latin typeface="Arial"/>
                <a:ea typeface="MS PGothic" charset="0"/>
                <a:cs typeface="Arial"/>
              </a:rPr>
              <a:t>A total net increase in national employment of 1.5 to 4.0 million job-years (one job-year is equivalent to one job for a period of one year).  Every $1 million invested in efficiency programs generates 30 to 52 job-years.</a:t>
            </a:r>
          </a:p>
          <a:p>
            <a:pPr lvl="1" indent="-342900">
              <a:lnSpc>
                <a:spcPct val="114000"/>
              </a:lnSpc>
              <a:spcAft>
                <a:spcPts val="600"/>
              </a:spcAft>
              <a:buClr>
                <a:srgbClr val="73B632"/>
              </a:buClr>
              <a:buFont typeface="Wingdings" charset="2"/>
              <a:buChar char="u"/>
              <a:defRPr/>
            </a:pPr>
            <a:r>
              <a:rPr lang="en-CA" sz="2000" b="1" dirty="0">
                <a:solidFill>
                  <a:srgbClr val="000000"/>
                </a:solidFill>
                <a:latin typeface="Arial"/>
                <a:ea typeface="MS PGothic" charset="0"/>
                <a:cs typeface="Arial"/>
              </a:rPr>
              <a:t>Tax Revenue up by $2.7 billion </a:t>
            </a:r>
            <a:r>
              <a:rPr lang="en-CA" sz="2000" dirty="0">
                <a:solidFill>
                  <a:srgbClr val="000000"/>
                </a:solidFill>
                <a:latin typeface="Arial"/>
                <a:ea typeface="MS PGothic" charset="0"/>
                <a:cs typeface="Arial"/>
              </a:rPr>
              <a:t>(net)</a:t>
            </a:r>
            <a:br>
              <a:rPr lang="en-CA" sz="2000" dirty="0">
                <a:solidFill>
                  <a:srgbClr val="000000"/>
                </a:solidFill>
                <a:latin typeface="Arial"/>
                <a:ea typeface="MS PGothic" charset="0"/>
                <a:cs typeface="Arial"/>
              </a:rPr>
            </a:br>
            <a:r>
              <a:rPr lang="en-CA" sz="2000" dirty="0">
                <a:solidFill>
                  <a:srgbClr val="000000"/>
                </a:solidFill>
                <a:latin typeface="Arial"/>
                <a:ea typeface="MS PGothic" charset="0"/>
                <a:cs typeface="Arial"/>
              </a:rPr>
              <a:t>The increased economic activity results in additional tax revenue. Under one scenario, the average annual net increase in collections is up to $2.7 billion at the federal level, and as high as $2.0 billion at the (combined) provincial level </a:t>
            </a:r>
          </a:p>
        </p:txBody>
      </p:sp>
      <p:sp>
        <p:nvSpPr>
          <p:cNvPr id="4" name="Rectangle 3"/>
          <p:cNvSpPr/>
          <p:nvPr/>
        </p:nvSpPr>
        <p:spPr>
          <a:xfrm>
            <a:off x="1201589" y="6335889"/>
            <a:ext cx="6693967" cy="253916"/>
          </a:xfrm>
          <a:prstGeom prst="rect">
            <a:avLst/>
          </a:prstGeom>
        </p:spPr>
        <p:txBody>
          <a:bodyPr wrap="square">
            <a:spAutoFit/>
          </a:bodyPr>
          <a:lstStyle/>
          <a:p>
            <a:r>
              <a:rPr lang="en-CA" sz="1050" dirty="0">
                <a:latin typeface="Calibri" charset="0"/>
                <a:ea typeface="MS PGothic" charset="0"/>
              </a:rPr>
              <a:t>* All results are </a:t>
            </a:r>
            <a:r>
              <a:rPr lang="en-CA" sz="1050" i="1" dirty="0">
                <a:latin typeface="Calibri" charset="0"/>
                <a:ea typeface="MS PGothic" charset="0"/>
              </a:rPr>
              <a:t>net </a:t>
            </a:r>
            <a:r>
              <a:rPr lang="en-CA" sz="1050" dirty="0">
                <a:latin typeface="Calibri" charset="0"/>
                <a:ea typeface="MS PGothic" charset="0"/>
              </a:rPr>
              <a:t>of any costs, including program administration, marketing, incentives, and lost energy sales.</a:t>
            </a:r>
            <a:endParaRPr lang="en-CA" sz="1050" dirty="0"/>
          </a:p>
        </p:txBody>
      </p:sp>
    </p:spTree>
    <p:extLst>
      <p:ext uri="{BB962C8B-B14F-4D97-AF65-F5344CB8AC3E}">
        <p14:creationId xmlns:p14="http://schemas.microsoft.com/office/powerpoint/2010/main" val="1789013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1671</TotalTime>
  <Words>950</Words>
  <Application>Microsoft Office PowerPoint</Application>
  <PresentationFormat>On-screen Show (4:3)</PresentationFormat>
  <Paragraphs>95</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MS PGothic</vt:lpstr>
      <vt:lpstr>Arial</vt:lpstr>
      <vt:lpstr>Calibri</vt:lpstr>
      <vt:lpstr>Open Sans</vt:lpstr>
      <vt:lpstr>Open Sans Semibold</vt:lpstr>
      <vt:lpstr>Times New Roman</vt:lpstr>
      <vt:lpstr>Wingdings</vt:lpstr>
      <vt:lpstr>Office Theme</vt:lpstr>
      <vt:lpstr>Advancing Sustainable Clean Energy Cooperation in North America Ottawa, November 2016 </vt:lpstr>
      <vt:lpstr>PowerPoint Presentation</vt:lpstr>
      <vt:lpstr>PowerPoint Presentation</vt:lpstr>
      <vt:lpstr>A RECENT IEA REPORT ON ENERGY EFFICIENCY STATES  </vt:lpstr>
      <vt:lpstr>CEEA – CANADIAN ENERGY EFFICIENCY ALLIANCE</vt:lpstr>
      <vt:lpstr>WHY ENERGY EFFICIENCY?</vt:lpstr>
      <vt:lpstr>ENERGY EFFICIENCY: PROVEN TRACK RECORD</vt:lpstr>
      <vt:lpstr>ENERGY EFFICIENCY: ENGINE OF ECONOMIC GROWTH</vt:lpstr>
      <vt:lpstr>ENERGY EFFICIENCY: ENGINE OF ECONOMIC GROWTH</vt:lpstr>
      <vt:lpstr>WHY WE SHOULD COOPERATE: </vt:lpstr>
      <vt:lpstr>  CANADA’S STRENGTH IN ENERGY EFFICIENCY IS DIVERSE TECHNOLOGY THAT ADDRESSES INDUSTRIAL CHALLENGES</vt:lpstr>
      <vt:lpstr>EFFICIENCYONE: CUSTOMISED RESPONSE SERVICES</vt:lpstr>
      <vt:lpstr>PowerPoint Presentation</vt:lpstr>
      <vt:lpstr>CANADA CAN BRING SIGNIFICANT EXPERTISE TO THE TABLE </vt:lpstr>
      <vt:lpstr>WHERE SHOULD WE BEGIN? </vt:lpstr>
      <vt:lpstr>ENERGY EFFICIENCY IS A CRITICAL TOOL TO MEET CLIMATE CHANGE OBJECTIVE </vt:lpstr>
      <vt:lpstr>CEEA WORKS FOR SUCCESS </vt:lpstr>
    </vt:vector>
  </TitlesOfParts>
  <Company>D. R. Dunlop &amp;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Ball Dunlop</dc:creator>
  <cp:lastModifiedBy>Elizabeth McDonald</cp:lastModifiedBy>
  <cp:revision>188</cp:revision>
  <cp:lastPrinted>2015-11-12T21:47:22Z</cp:lastPrinted>
  <dcterms:created xsi:type="dcterms:W3CDTF">2014-04-15T14:02:24Z</dcterms:created>
  <dcterms:modified xsi:type="dcterms:W3CDTF">2016-11-04T16:07:08Z</dcterms:modified>
</cp:coreProperties>
</file>