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3" r:id="rId4"/>
    <p:sldId id="262" r:id="rId5"/>
    <p:sldId id="256" r:id="rId6"/>
    <p:sldId id="257" r:id="rId7"/>
    <p:sldId id="261" r:id="rId8"/>
    <p:sldId id="265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9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0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24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97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94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78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05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83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33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16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13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3019-212B-4536-9592-944E1429BEC0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E63E-135B-4643-B563-BB2DA28091B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60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4178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3376" y="2907199"/>
            <a:ext cx="110669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err="1" smtClean="0">
                <a:latin typeface="Comic Sans MS" panose="030F0702030302020204" pitchFamily="66" charset="0"/>
              </a:rPr>
              <a:t>The</a:t>
            </a:r>
            <a:r>
              <a:rPr lang="es-MX" sz="2800" dirty="0" smtClean="0">
                <a:latin typeface="Comic Sans MS" panose="030F0702030302020204" pitchFamily="66" charset="0"/>
              </a:rPr>
              <a:t> </a:t>
            </a:r>
            <a:r>
              <a:rPr lang="es-MX" sz="2800" dirty="0" err="1" smtClean="0">
                <a:latin typeface="Comic Sans MS" panose="030F0702030302020204" pitchFamily="66" charset="0"/>
              </a:rPr>
              <a:t>road</a:t>
            </a:r>
            <a:r>
              <a:rPr lang="es-MX" sz="2800" dirty="0" smtClean="0">
                <a:latin typeface="Comic Sans MS" panose="030F0702030302020204" pitchFamily="66" charset="0"/>
              </a:rPr>
              <a:t> forward </a:t>
            </a:r>
            <a:r>
              <a:rPr lang="es-MX" sz="2800" dirty="0" err="1" smtClean="0">
                <a:latin typeface="Comic Sans MS" panose="030F0702030302020204" pitchFamily="66" charset="0"/>
              </a:rPr>
              <a:t>for</a:t>
            </a:r>
            <a:r>
              <a:rPr lang="es-MX" sz="2800" dirty="0" smtClean="0">
                <a:latin typeface="Comic Sans MS" panose="030F0702030302020204" pitchFamily="66" charset="0"/>
              </a:rPr>
              <a:t> </a:t>
            </a:r>
            <a:r>
              <a:rPr lang="es-MX" sz="2800" dirty="0" err="1" smtClean="0">
                <a:latin typeface="Comic Sans MS" panose="030F0702030302020204" pitchFamily="66" charset="0"/>
              </a:rPr>
              <a:t>the</a:t>
            </a:r>
            <a:r>
              <a:rPr lang="es-MX" sz="2800" dirty="0" smtClean="0">
                <a:latin typeface="Comic Sans MS" panose="030F0702030302020204" pitchFamily="66" charset="0"/>
              </a:rPr>
              <a:t> </a:t>
            </a:r>
            <a:r>
              <a:rPr lang="es-MX" sz="2800" dirty="0" err="1" smtClean="0">
                <a:latin typeface="Comic Sans MS" panose="030F0702030302020204" pitchFamily="66" charset="0"/>
              </a:rPr>
              <a:t>CEC</a:t>
            </a:r>
            <a:r>
              <a:rPr lang="es-MX" sz="2800" dirty="0" smtClean="0">
                <a:latin typeface="Comic Sans MS" panose="030F0702030302020204" pitchFamily="66" charset="0"/>
              </a:rPr>
              <a:t> and </a:t>
            </a:r>
            <a:r>
              <a:rPr lang="es-MX" sz="2800" dirty="0" err="1" smtClean="0">
                <a:latin typeface="Comic Sans MS" panose="030F0702030302020204" pitchFamily="66" charset="0"/>
              </a:rPr>
              <a:t>NAAEC</a:t>
            </a:r>
            <a:endParaRPr lang="es-MX" sz="2800" dirty="0" smtClean="0">
              <a:latin typeface="Comic Sans MS" panose="030F0702030302020204" pitchFamily="66" charset="0"/>
            </a:endParaRPr>
          </a:p>
          <a:p>
            <a:endParaRPr lang="es-MX" sz="2800" dirty="0">
              <a:latin typeface="Comic Sans MS" panose="030F0702030302020204" pitchFamily="66" charset="0"/>
            </a:endParaRPr>
          </a:p>
          <a:p>
            <a:r>
              <a:rPr lang="es-MX" sz="2000" dirty="0" err="1" smtClean="0">
                <a:latin typeface="Comic Sans MS" panose="030F0702030302020204" pitchFamily="66" charset="0"/>
              </a:rPr>
              <a:t>NAFTA’s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Environmental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Side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Agreement</a:t>
            </a:r>
            <a:r>
              <a:rPr lang="es-MX" sz="2000" dirty="0" smtClean="0">
                <a:latin typeface="Comic Sans MS" panose="030F0702030302020204" pitchFamily="66" charset="0"/>
              </a:rPr>
              <a:t>: </a:t>
            </a:r>
            <a:r>
              <a:rPr lang="es-MX" sz="2000" dirty="0" err="1" smtClean="0">
                <a:latin typeface="Comic Sans MS" panose="030F0702030302020204" pitchFamily="66" charset="0"/>
              </a:rPr>
              <a:t>Assessing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the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Past</a:t>
            </a:r>
            <a:r>
              <a:rPr lang="es-MX" sz="2000" dirty="0" smtClean="0">
                <a:latin typeface="Comic Sans MS" panose="030F0702030302020204" pitchFamily="66" charset="0"/>
              </a:rPr>
              <a:t>, </a:t>
            </a:r>
            <a:r>
              <a:rPr lang="es-MX" sz="2000" dirty="0" err="1" smtClean="0">
                <a:latin typeface="Comic Sans MS" panose="030F0702030302020204" pitchFamily="66" charset="0"/>
              </a:rPr>
              <a:t>Looking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towards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the</a:t>
            </a:r>
            <a:r>
              <a:rPr lang="es-MX" sz="2000" dirty="0" smtClean="0">
                <a:latin typeface="Comic Sans MS" panose="030F0702030302020204" pitchFamily="66" charset="0"/>
              </a:rPr>
              <a:t> </a:t>
            </a:r>
            <a:r>
              <a:rPr lang="es-MX" sz="2000" dirty="0" err="1" smtClean="0">
                <a:latin typeface="Comic Sans MS" panose="030F0702030302020204" pitchFamily="66" charset="0"/>
              </a:rPr>
              <a:t>Future</a:t>
            </a: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79423" y="4637104"/>
            <a:ext cx="2662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Comic Sans MS" panose="030F0702030302020204" pitchFamily="66" charset="0"/>
              </a:rPr>
              <a:t>Carlos </a:t>
            </a:r>
            <a:r>
              <a:rPr lang="es-MX" sz="2400" dirty="0" err="1" smtClean="0">
                <a:latin typeface="Comic Sans MS" panose="030F0702030302020204" pitchFamily="66" charset="0"/>
              </a:rPr>
              <a:t>Véjar</a:t>
            </a:r>
            <a:endParaRPr lang="es-MX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NAFTA 2.0?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0934" y="3139842"/>
            <a:ext cx="5762625" cy="485775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2770934" y="2938183"/>
            <a:ext cx="820270" cy="820270"/>
          </a:xfrm>
          <a:custGeom>
            <a:avLst/>
            <a:gdLst>
              <a:gd name="connsiteX0" fmla="*/ 0 w 820270"/>
              <a:gd name="connsiteY0" fmla="*/ 0 h 820270"/>
              <a:gd name="connsiteX1" fmla="*/ 67235 w 820270"/>
              <a:gd name="connsiteY1" fmla="*/ 26894 h 820270"/>
              <a:gd name="connsiteX2" fmla="*/ 94129 w 820270"/>
              <a:gd name="connsiteY2" fmla="*/ 67235 h 820270"/>
              <a:gd name="connsiteX3" fmla="*/ 161365 w 820270"/>
              <a:gd name="connsiteY3" fmla="*/ 134470 h 820270"/>
              <a:gd name="connsiteX4" fmla="*/ 188259 w 820270"/>
              <a:gd name="connsiteY4" fmla="*/ 161365 h 820270"/>
              <a:gd name="connsiteX5" fmla="*/ 215153 w 820270"/>
              <a:gd name="connsiteY5" fmla="*/ 201706 h 820270"/>
              <a:gd name="connsiteX6" fmla="*/ 336176 w 820270"/>
              <a:gd name="connsiteY6" fmla="*/ 309282 h 820270"/>
              <a:gd name="connsiteX7" fmla="*/ 403412 w 820270"/>
              <a:gd name="connsiteY7" fmla="*/ 376518 h 820270"/>
              <a:gd name="connsiteX8" fmla="*/ 443753 w 820270"/>
              <a:gd name="connsiteY8" fmla="*/ 416859 h 820270"/>
              <a:gd name="connsiteX9" fmla="*/ 470647 w 820270"/>
              <a:gd name="connsiteY9" fmla="*/ 457200 h 820270"/>
              <a:gd name="connsiteX10" fmla="*/ 510988 w 820270"/>
              <a:gd name="connsiteY10" fmla="*/ 470647 h 820270"/>
              <a:gd name="connsiteX11" fmla="*/ 578223 w 820270"/>
              <a:gd name="connsiteY11" fmla="*/ 537882 h 820270"/>
              <a:gd name="connsiteX12" fmla="*/ 605117 w 820270"/>
              <a:gd name="connsiteY12" fmla="*/ 578223 h 820270"/>
              <a:gd name="connsiteX13" fmla="*/ 632012 w 820270"/>
              <a:gd name="connsiteY13" fmla="*/ 605118 h 820270"/>
              <a:gd name="connsiteX14" fmla="*/ 726141 w 820270"/>
              <a:gd name="connsiteY14" fmla="*/ 712694 h 820270"/>
              <a:gd name="connsiteX15" fmla="*/ 820270 w 820270"/>
              <a:gd name="connsiteY15" fmla="*/ 820270 h 820270"/>
              <a:gd name="connsiteX16" fmla="*/ 793376 w 820270"/>
              <a:gd name="connsiteY16" fmla="*/ 779929 h 82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20270" h="820270">
                <a:moveTo>
                  <a:pt x="0" y="0"/>
                </a:moveTo>
                <a:cubicBezTo>
                  <a:pt x="22412" y="8965"/>
                  <a:pt x="47593" y="12864"/>
                  <a:pt x="67235" y="26894"/>
                </a:cubicBezTo>
                <a:cubicBezTo>
                  <a:pt x="80386" y="36288"/>
                  <a:pt x="83487" y="55072"/>
                  <a:pt x="94129" y="67235"/>
                </a:cubicBezTo>
                <a:cubicBezTo>
                  <a:pt x="115001" y="91088"/>
                  <a:pt x="138953" y="112058"/>
                  <a:pt x="161365" y="134470"/>
                </a:cubicBezTo>
                <a:cubicBezTo>
                  <a:pt x="170330" y="143435"/>
                  <a:pt x="181226" y="150816"/>
                  <a:pt x="188259" y="161365"/>
                </a:cubicBezTo>
                <a:cubicBezTo>
                  <a:pt x="197224" y="174812"/>
                  <a:pt x="204416" y="189627"/>
                  <a:pt x="215153" y="201706"/>
                </a:cubicBezTo>
                <a:cubicBezTo>
                  <a:pt x="282142" y="277069"/>
                  <a:pt x="274863" y="268407"/>
                  <a:pt x="336176" y="309282"/>
                </a:cubicBezTo>
                <a:cubicBezTo>
                  <a:pt x="385481" y="383240"/>
                  <a:pt x="336176" y="320488"/>
                  <a:pt x="403412" y="376518"/>
                </a:cubicBezTo>
                <a:cubicBezTo>
                  <a:pt x="418021" y="388692"/>
                  <a:pt x="431579" y="402250"/>
                  <a:pt x="443753" y="416859"/>
                </a:cubicBezTo>
                <a:cubicBezTo>
                  <a:pt x="454099" y="429274"/>
                  <a:pt x="458027" y="447104"/>
                  <a:pt x="470647" y="457200"/>
                </a:cubicBezTo>
                <a:cubicBezTo>
                  <a:pt x="481715" y="466055"/>
                  <a:pt x="497541" y="466165"/>
                  <a:pt x="510988" y="470647"/>
                </a:cubicBezTo>
                <a:cubicBezTo>
                  <a:pt x="582705" y="578223"/>
                  <a:pt x="488576" y="448235"/>
                  <a:pt x="578223" y="537882"/>
                </a:cubicBezTo>
                <a:cubicBezTo>
                  <a:pt x="589651" y="549310"/>
                  <a:pt x="595021" y="565603"/>
                  <a:pt x="605117" y="578223"/>
                </a:cubicBezTo>
                <a:cubicBezTo>
                  <a:pt x="613037" y="588123"/>
                  <a:pt x="624405" y="594975"/>
                  <a:pt x="632012" y="605118"/>
                </a:cubicBezTo>
                <a:cubicBezTo>
                  <a:pt x="710453" y="709706"/>
                  <a:pt x="651062" y="662641"/>
                  <a:pt x="726141" y="712694"/>
                </a:cubicBezTo>
                <a:cubicBezTo>
                  <a:pt x="788894" y="806823"/>
                  <a:pt x="753035" y="775447"/>
                  <a:pt x="820270" y="820270"/>
                </a:cubicBezTo>
                <a:lnTo>
                  <a:pt x="793376" y="779929"/>
                </a:lnTo>
              </a:path>
            </a:pathLst>
          </a:custGeom>
          <a:solidFill>
            <a:srgbClr val="FF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reeform 5"/>
          <p:cNvSpPr/>
          <p:nvPr/>
        </p:nvSpPr>
        <p:spPr>
          <a:xfrm>
            <a:off x="2770934" y="2635625"/>
            <a:ext cx="752195" cy="1122828"/>
          </a:xfrm>
          <a:custGeom>
            <a:avLst/>
            <a:gdLst>
              <a:gd name="connsiteX0" fmla="*/ 0 w 753035"/>
              <a:gd name="connsiteY0" fmla="*/ 874059 h 874059"/>
              <a:gd name="connsiteX1" fmla="*/ 107576 w 753035"/>
              <a:gd name="connsiteY1" fmla="*/ 820271 h 874059"/>
              <a:gd name="connsiteX2" fmla="*/ 134471 w 753035"/>
              <a:gd name="connsiteY2" fmla="*/ 766483 h 874059"/>
              <a:gd name="connsiteX3" fmla="*/ 215153 w 753035"/>
              <a:gd name="connsiteY3" fmla="*/ 685800 h 874059"/>
              <a:gd name="connsiteX4" fmla="*/ 255494 w 753035"/>
              <a:gd name="connsiteY4" fmla="*/ 645459 h 874059"/>
              <a:gd name="connsiteX5" fmla="*/ 309282 w 753035"/>
              <a:gd name="connsiteY5" fmla="*/ 551330 h 874059"/>
              <a:gd name="connsiteX6" fmla="*/ 363071 w 753035"/>
              <a:gd name="connsiteY6" fmla="*/ 470648 h 874059"/>
              <a:gd name="connsiteX7" fmla="*/ 389965 w 753035"/>
              <a:gd name="connsiteY7" fmla="*/ 430306 h 874059"/>
              <a:gd name="connsiteX8" fmla="*/ 470647 w 753035"/>
              <a:gd name="connsiteY8" fmla="*/ 349624 h 874059"/>
              <a:gd name="connsiteX9" fmla="*/ 537882 w 753035"/>
              <a:gd name="connsiteY9" fmla="*/ 282389 h 874059"/>
              <a:gd name="connsiteX10" fmla="*/ 632012 w 753035"/>
              <a:gd name="connsiteY10" fmla="*/ 174812 h 874059"/>
              <a:gd name="connsiteX11" fmla="*/ 645459 w 753035"/>
              <a:gd name="connsiteY11" fmla="*/ 134471 h 874059"/>
              <a:gd name="connsiteX12" fmla="*/ 726141 w 753035"/>
              <a:gd name="connsiteY12" fmla="*/ 80683 h 874059"/>
              <a:gd name="connsiteX13" fmla="*/ 753035 w 753035"/>
              <a:gd name="connsiteY13" fmla="*/ 40342 h 874059"/>
              <a:gd name="connsiteX14" fmla="*/ 726141 w 753035"/>
              <a:gd name="connsiteY14" fmla="*/ 0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3035" h="874059">
                <a:moveTo>
                  <a:pt x="0" y="874059"/>
                </a:moveTo>
                <a:cubicBezTo>
                  <a:pt x="22075" y="865229"/>
                  <a:pt x="87434" y="844441"/>
                  <a:pt x="107576" y="820271"/>
                </a:cubicBezTo>
                <a:cubicBezTo>
                  <a:pt x="120409" y="804872"/>
                  <a:pt x="121949" y="782136"/>
                  <a:pt x="134471" y="766483"/>
                </a:cubicBezTo>
                <a:cubicBezTo>
                  <a:pt x="158231" y="736783"/>
                  <a:pt x="188259" y="712694"/>
                  <a:pt x="215153" y="685800"/>
                </a:cubicBezTo>
                <a:cubicBezTo>
                  <a:pt x="228600" y="672353"/>
                  <a:pt x="244945" y="661282"/>
                  <a:pt x="255494" y="645459"/>
                </a:cubicBezTo>
                <a:cubicBezTo>
                  <a:pt x="348537" y="505895"/>
                  <a:pt x="206905" y="721957"/>
                  <a:pt x="309282" y="551330"/>
                </a:cubicBezTo>
                <a:cubicBezTo>
                  <a:pt x="325912" y="523614"/>
                  <a:pt x="345142" y="497542"/>
                  <a:pt x="363071" y="470648"/>
                </a:cubicBezTo>
                <a:cubicBezTo>
                  <a:pt x="372036" y="457201"/>
                  <a:pt x="378537" y="441734"/>
                  <a:pt x="389965" y="430306"/>
                </a:cubicBezTo>
                <a:cubicBezTo>
                  <a:pt x="416859" y="403412"/>
                  <a:pt x="449550" y="381270"/>
                  <a:pt x="470647" y="349624"/>
                </a:cubicBezTo>
                <a:cubicBezTo>
                  <a:pt x="506506" y="295836"/>
                  <a:pt x="484094" y="318248"/>
                  <a:pt x="537882" y="282389"/>
                </a:cubicBezTo>
                <a:cubicBezTo>
                  <a:pt x="600636" y="188259"/>
                  <a:pt x="564777" y="219636"/>
                  <a:pt x="632012" y="174812"/>
                </a:cubicBezTo>
                <a:cubicBezTo>
                  <a:pt x="636494" y="161365"/>
                  <a:pt x="635436" y="144494"/>
                  <a:pt x="645459" y="134471"/>
                </a:cubicBezTo>
                <a:cubicBezTo>
                  <a:pt x="668315" y="111615"/>
                  <a:pt x="726141" y="80683"/>
                  <a:pt x="726141" y="80683"/>
                </a:cubicBezTo>
                <a:cubicBezTo>
                  <a:pt x="735106" y="67236"/>
                  <a:pt x="753035" y="56503"/>
                  <a:pt x="753035" y="40342"/>
                </a:cubicBezTo>
                <a:cubicBezTo>
                  <a:pt x="753035" y="24180"/>
                  <a:pt x="726141" y="0"/>
                  <a:pt x="726141" y="0"/>
                </a:cubicBezTo>
              </a:path>
            </a:pathLst>
          </a:custGeom>
          <a:solidFill>
            <a:srgbClr val="FF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5652246" y="463074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b="1" dirty="0" err="1">
                <a:solidFill>
                  <a:schemeClr val="bg1">
                    <a:lumMod val="50000"/>
                  </a:schemeClr>
                </a:solidFill>
              </a:rPr>
              <a:t>Article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 50: </a:t>
            </a:r>
            <a:r>
              <a:rPr lang="es-MX" b="1" dirty="0" err="1" smtClean="0">
                <a:solidFill>
                  <a:schemeClr val="bg1">
                    <a:lumMod val="50000"/>
                  </a:schemeClr>
                </a:solidFill>
              </a:rPr>
              <a:t>Withdrawal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0" i="0" dirty="0" smtClean="0">
                <a:solidFill>
                  <a:schemeClr val="bg1">
                    <a:lumMod val="50000"/>
                  </a:schemeClr>
                </a:solidFill>
                <a:effectLst/>
                <a:latin typeface="PT Sans"/>
              </a:rPr>
              <a:t>A Party may withdraw from this Agreement six months after it provides written notice of withdrawal to the other Parties.  If a Party withdraws, the Agreement shall remain in force for the remaining Parties.</a:t>
            </a:r>
            <a:endParaRPr lang="es-MX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latin typeface="Comic Sans MS" panose="030F0702030302020204" pitchFamily="66" charset="0"/>
              </a:rPr>
              <a:t>Unfinished</a:t>
            </a:r>
            <a:r>
              <a:rPr lang="es-MX" dirty="0" smtClean="0">
                <a:latin typeface="Comic Sans MS" panose="030F0702030302020204" pitchFamily="66" charset="0"/>
              </a:rPr>
              <a:t> agenda – </a:t>
            </a:r>
            <a:r>
              <a:rPr lang="es-MX" dirty="0" err="1" smtClean="0">
                <a:latin typeface="Comic Sans MS" panose="030F0702030302020204" pitchFamily="66" charset="0"/>
              </a:rPr>
              <a:t>Impossible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 err="1" smtClean="0">
                <a:latin typeface="Comic Sans MS" panose="030F0702030302020204" pitchFamily="66" charset="0"/>
              </a:rPr>
              <a:t>goals</a:t>
            </a:r>
            <a:r>
              <a:rPr lang="es-MX" dirty="0" smtClean="0">
                <a:latin typeface="Comic Sans MS" panose="030F0702030302020204" pitchFamily="66" charset="0"/>
              </a:rPr>
              <a:t>? 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“Canada </a:t>
            </a:r>
            <a:r>
              <a:rPr lang="en-US" dirty="0"/>
              <a:t>shall use its best efforts to make this Agreement applicable to as many of its provinces as </a:t>
            </a:r>
            <a:r>
              <a:rPr lang="en-US" dirty="0" smtClean="0"/>
              <a:t>possible”</a:t>
            </a:r>
          </a:p>
          <a:p>
            <a:endParaRPr lang="en-US" dirty="0" smtClean="0"/>
          </a:p>
          <a:p>
            <a:r>
              <a:rPr lang="en-US" dirty="0" smtClean="0"/>
              <a:t>“Consultations and dispute settlement” </a:t>
            </a:r>
          </a:p>
          <a:p>
            <a:endParaRPr lang="en-US" dirty="0" smtClean="0"/>
          </a:p>
          <a:p>
            <a:r>
              <a:rPr lang="en-US" dirty="0" smtClean="0"/>
              <a:t>“avoid </a:t>
            </a:r>
            <a:r>
              <a:rPr lang="en-US" dirty="0"/>
              <a:t>creating trade distortions or new trade </a:t>
            </a:r>
            <a:r>
              <a:rPr lang="en-US" dirty="0" smtClean="0"/>
              <a:t>barriers”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2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NAFTA Vs NAFTA 2.0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84" y="1586753"/>
            <a:ext cx="5819218" cy="383185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565776" y="2272553"/>
            <a:ext cx="1694330" cy="172122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Oval 5"/>
          <p:cNvSpPr/>
          <p:nvPr/>
        </p:nvSpPr>
        <p:spPr>
          <a:xfrm>
            <a:off x="8908676" y="2622176"/>
            <a:ext cx="1008529" cy="1021976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TextBox 6"/>
          <p:cNvSpPr txBox="1"/>
          <p:nvPr/>
        </p:nvSpPr>
        <p:spPr>
          <a:xfrm>
            <a:off x="8854888" y="2963887"/>
            <a:ext cx="1223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err="1" smtClean="0"/>
              <a:t>State-State</a:t>
            </a:r>
            <a:endParaRPr lang="es-MX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234767" y="1581218"/>
            <a:ext cx="463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omic Sans MS" panose="030F0702030302020204" pitchFamily="66" charset="0"/>
              </a:rPr>
              <a:t>?</a:t>
            </a:r>
            <a:endParaRPr lang="es-MX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658" y="927847"/>
            <a:ext cx="1161825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The perception (reality?) is that these are NAFTA parallel agreements, not stand alone Agreements?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W</a:t>
            </a:r>
            <a:r>
              <a:rPr lang="en-US" sz="2600" dirty="0" smtClean="0"/>
              <a:t>ithout NAFTA there is no need for “parallel agreements” or NAFTA related institutions? (spillover effect)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NAFTA 2.0 will necessarily entail a revision of “its parallel agreements”, in order to:</a:t>
            </a:r>
          </a:p>
          <a:p>
            <a:endParaRPr lang="en-US" sz="2600" dirty="0" smtClean="0"/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US" sz="2600" dirty="0" smtClean="0"/>
              <a:t>Modernize - identify those areas that merit improvement </a:t>
            </a:r>
          </a:p>
          <a:p>
            <a:pPr lvl="2" algn="just"/>
            <a:r>
              <a:rPr lang="en-US" sz="2600" dirty="0" smtClean="0"/>
              <a:t>       (considering 23 years of experience);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endParaRPr lang="en-US" sz="2600" dirty="0" smtClean="0"/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US" sz="2600" dirty="0" smtClean="0"/>
              <a:t>Renegotiate – Identify areas for improvement </a:t>
            </a:r>
          </a:p>
          <a:p>
            <a:pPr lvl="2" algn="just"/>
            <a:r>
              <a:rPr lang="en-US" sz="2600" dirty="0" smtClean="0"/>
              <a:t>      (eliminate: Chapter 19, </a:t>
            </a:r>
            <a:r>
              <a:rPr lang="en-US" sz="2600" dirty="0" err="1" smtClean="0"/>
              <a:t>ISDS</a:t>
            </a:r>
            <a:r>
              <a:rPr lang="en-US" sz="2600" dirty="0" smtClean="0"/>
              <a:t>, Side Agreements?) 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91987" y="123078"/>
            <a:ext cx="10515600" cy="6434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err="1" smtClean="0">
                <a:latin typeface="Comic Sans MS" panose="030F0702030302020204" pitchFamily="66" charset="0"/>
              </a:rPr>
              <a:t>Context</a:t>
            </a:r>
            <a:endParaRPr lang="es-MX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7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latin typeface="Comic Sans MS" panose="030F0702030302020204" pitchFamily="66" charset="0"/>
              </a:rPr>
              <a:t>Context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5" y="1825625"/>
            <a:ext cx="1141655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NAFTA is no longer the only FTA </a:t>
            </a:r>
          </a:p>
          <a:p>
            <a:pPr marL="457200" lvl="1" indent="0">
              <a:buNone/>
            </a:pPr>
            <a:r>
              <a:rPr lang="en-US" dirty="0" smtClean="0"/>
              <a:t>(efficient use of financial and human resources, are necessary to address all FTAs needs).</a:t>
            </a:r>
          </a:p>
          <a:p>
            <a:endParaRPr lang="en-US" dirty="0" smtClean="0"/>
          </a:p>
          <a:p>
            <a:r>
              <a:rPr lang="en-US" dirty="0" err="1" smtClean="0"/>
              <a:t>TPP</a:t>
            </a:r>
            <a:r>
              <a:rPr lang="en-US" dirty="0" smtClean="0"/>
              <a:t> did not contemplated institutions or budget for any institution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(</a:t>
            </a:r>
            <a:r>
              <a:rPr lang="en-US" sz="2400" dirty="0"/>
              <a:t>not even a Secretariat for a 12 country treaty)</a:t>
            </a:r>
          </a:p>
          <a:p>
            <a:endParaRPr lang="en-US" dirty="0" smtClean="0"/>
          </a:p>
          <a:p>
            <a:r>
              <a:rPr lang="en-US" dirty="0" smtClean="0"/>
              <a:t>Unlike Canada and the US, Mexico has not negotiated environmental chapters. </a:t>
            </a:r>
          </a:p>
          <a:p>
            <a:pPr marL="914400" lvl="2" indent="0">
              <a:buNone/>
            </a:pPr>
            <a:r>
              <a:rPr lang="en-US" sz="2400" dirty="0" smtClean="0"/>
              <a:t>(why </a:t>
            </a:r>
            <a:r>
              <a:rPr lang="en-US" sz="2400" dirty="0"/>
              <a:t>would Mexico have to do it differently under NAFTA 2.0</a:t>
            </a:r>
            <a:r>
              <a:rPr lang="en-US" sz="2400" dirty="0" smtClean="0"/>
              <a:t>?)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 is no US Free trade agreement without environmental provisions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 </a:t>
            </a:r>
            <a:r>
              <a:rPr lang="en-US" sz="2400" dirty="0" smtClean="0"/>
              <a:t>(should </a:t>
            </a:r>
            <a:r>
              <a:rPr lang="en-US" sz="2400" dirty="0"/>
              <a:t>NAFTA move into the same direction? (FTAs have evolved</a:t>
            </a:r>
            <a:r>
              <a:rPr lang="en-US" sz="2400" dirty="0" smtClean="0"/>
              <a:t>?)</a:t>
            </a: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0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latin typeface="Comic Sans MS" panose="030F0702030302020204" pitchFamily="66" charset="0"/>
              </a:rPr>
              <a:t>Survival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 smtClean="0">
                <a:latin typeface="Comic Sans MS" panose="030F0702030302020204" pitchFamily="66" charset="0"/>
              </a:rPr>
              <a:t>mode</a:t>
            </a:r>
            <a:r>
              <a:rPr lang="es-MX" dirty="0" smtClean="0">
                <a:latin typeface="Comic Sans MS" panose="030F0702030302020204" pitchFamily="66" charset="0"/>
              </a:rPr>
              <a:t>?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106" y="1479400"/>
            <a:ext cx="8582025" cy="695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3623" y="2223720"/>
            <a:ext cx="2632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Committee</a:t>
            </a:r>
            <a:r>
              <a:rPr lang="es-MX" sz="3600" dirty="0" smtClean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423" y="2977299"/>
            <a:ext cx="337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Working Group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9894" y="3730878"/>
            <a:ext cx="2632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Secretariat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9835" y="4561400"/>
            <a:ext cx="2632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Constantia" panose="02030602050306030303" pitchFamily="18" charset="0"/>
              </a:rPr>
              <a:t>NGO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aw.lclark.edu/live/image/gid/89/width/725/height/227/26094_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0688"/>
            <a:ext cx="12192000" cy="371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latin typeface="Comic Sans MS" panose="030F0702030302020204" pitchFamily="66" charset="0"/>
              </a:rPr>
              <a:t>FOCUS</a:t>
            </a:r>
            <a:r>
              <a:rPr lang="es-MX" dirty="0" smtClean="0">
                <a:latin typeface="Comic Sans MS" panose="030F0702030302020204" pitchFamily="66" charset="0"/>
              </a:rPr>
              <a:t>: “</a:t>
            </a:r>
            <a:r>
              <a:rPr lang="es-MX" u="sng" dirty="0" smtClean="0">
                <a:latin typeface="Comic Sans MS" panose="030F0702030302020204" pitchFamily="66" charset="0"/>
              </a:rPr>
              <a:t>Trade</a:t>
            </a:r>
            <a:r>
              <a:rPr lang="es-MX" dirty="0" smtClean="0">
                <a:latin typeface="Comic Sans MS" panose="030F0702030302020204" pitchFamily="66" charset="0"/>
              </a:rPr>
              <a:t> &amp; </a:t>
            </a:r>
            <a:r>
              <a:rPr lang="es-MX" dirty="0" err="1" smtClean="0">
                <a:latin typeface="Comic Sans MS" panose="030F0702030302020204" pitchFamily="66" charset="0"/>
              </a:rPr>
              <a:t>Environment</a:t>
            </a:r>
            <a:r>
              <a:rPr lang="es-MX" dirty="0" smtClean="0">
                <a:latin typeface="Comic Sans MS" panose="030F0702030302020204" pitchFamily="66" charset="0"/>
              </a:rPr>
              <a:t>”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318" y="2696042"/>
            <a:ext cx="7888941" cy="1822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is the balance of the CEC? How could you translate and dedicate future efforts to promote trade and achieve accountable trade reports.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881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1"/>
            <a:ext cx="12191999" cy="68556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328647" y="0"/>
            <a:ext cx="486335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cap="small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MX" cap="small" dirty="0" smtClean="0">
                <a:solidFill>
                  <a:schemeClr val="tx1"/>
                </a:solidFill>
                <a:latin typeface="+mn-lt"/>
              </a:rPr>
            </a:br>
            <a: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carlos.vejar@hklaw.com</a:t>
            </a:r>
          </a:p>
          <a:p>
            <a:pPr algn="ctr"/>
            <a:endParaRPr lang="es-MX" sz="2800" cap="small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Carlos@Vejar.net</a:t>
            </a:r>
            <a:b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s-MX" sz="28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@</a:t>
            </a:r>
            <a:r>
              <a:rPr lang="es-MX" sz="2800" cap="small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VEJAR_C</a:t>
            </a:r>
            <a:endParaRPr lang="es-MX" sz="2800" cap="small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endParaRPr lang="es-MX" cap="small" dirty="0" smtClean="0">
              <a:solidFill>
                <a:srgbClr val="FFC000"/>
              </a:solidFill>
              <a:latin typeface="+mn-lt"/>
            </a:endParaRPr>
          </a:p>
          <a:p>
            <a:pPr algn="ctr"/>
            <a:endParaRPr lang="es-MX" cap="small" dirty="0">
              <a:solidFill>
                <a:srgbClr val="FFC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39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Constantia</vt:lpstr>
      <vt:lpstr>Courier New</vt:lpstr>
      <vt:lpstr>PT Sans</vt:lpstr>
      <vt:lpstr>Times New Roman</vt:lpstr>
      <vt:lpstr>Office Theme</vt:lpstr>
      <vt:lpstr>PowerPoint Presentation</vt:lpstr>
      <vt:lpstr>NAFTA 2.0?</vt:lpstr>
      <vt:lpstr>Unfinished agenda – Impossible goals? </vt:lpstr>
      <vt:lpstr>NAFTA Vs NAFTA 2.0</vt:lpstr>
      <vt:lpstr>PowerPoint Presentation</vt:lpstr>
      <vt:lpstr>Context</vt:lpstr>
      <vt:lpstr>Survival mode?</vt:lpstr>
      <vt:lpstr>FOCUS: “Trade &amp; Environment”</vt:lpstr>
      <vt:lpstr>PowerPoint Presentation</vt:lpstr>
    </vt:vector>
  </TitlesOfParts>
  <Company>Holland &amp; Knight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Vejar, Carlos (MEX - 88032)</dc:creator>
  <cp:lastModifiedBy>Vejar, Carlos (MEX - 88032)</cp:lastModifiedBy>
  <cp:revision>24</cp:revision>
  <dcterms:created xsi:type="dcterms:W3CDTF">2017-11-07T18:54:59Z</dcterms:created>
  <dcterms:modified xsi:type="dcterms:W3CDTF">2017-11-09T16:25:34Z</dcterms:modified>
</cp:coreProperties>
</file>