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8" r:id="rId1"/>
  </p:sldMasterIdLst>
  <p:notesMasterIdLst>
    <p:notesMasterId r:id="rId13"/>
  </p:notesMasterIdLst>
  <p:handoutMasterIdLst>
    <p:handoutMasterId r:id="rId14"/>
  </p:handoutMasterIdLst>
  <p:sldIdLst>
    <p:sldId id="256" r:id="rId2"/>
    <p:sldId id="257" r:id="rId3"/>
    <p:sldId id="264" r:id="rId4"/>
    <p:sldId id="261" r:id="rId5"/>
    <p:sldId id="262" r:id="rId6"/>
    <p:sldId id="258" r:id="rId7"/>
    <p:sldId id="259" r:id="rId8"/>
    <p:sldId id="267" r:id="rId9"/>
    <p:sldId id="263" r:id="rId10"/>
    <p:sldId id="266" r:id="rId11"/>
    <p:sldId id="265" r:id="rId12"/>
  </p:sldIdLst>
  <p:sldSz cx="12192000" cy="6858000"/>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4" d="100"/>
          <a:sy n="64" d="100"/>
        </p:scale>
        <p:origin x="-67" y="-48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8CC888B4-FE7A-4B6E-B57F-FF69166B6BC9}" type="datetimeFigureOut">
              <a:rPr lang="en-US" smtClean="0"/>
              <a:t>11/6/2017</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C4C671A3-D4F6-459B-8A97-2CCDF04F8EC2}" type="slidenum">
              <a:rPr lang="en-US" smtClean="0"/>
              <a:t>‹#›</a:t>
            </a:fld>
            <a:endParaRPr lang="en-US"/>
          </a:p>
        </p:txBody>
      </p:sp>
    </p:spTree>
    <p:extLst>
      <p:ext uri="{BB962C8B-B14F-4D97-AF65-F5344CB8AC3E}">
        <p14:creationId xmlns:p14="http://schemas.microsoft.com/office/powerpoint/2010/main" val="40402164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01CC2547-6F0F-4684-90A4-44E4BF54C634}" type="datetimeFigureOut">
              <a:rPr lang="en-US" smtClean="0"/>
              <a:t>11/6/2017</a:t>
            </a:fld>
            <a:endParaRPr lang="en-US" dirty="0"/>
          </a:p>
        </p:txBody>
      </p:sp>
      <p:sp>
        <p:nvSpPr>
          <p:cNvPr id="4" name="Slide Image Placeholder 3"/>
          <p:cNvSpPr>
            <a:spLocks noGrp="1" noRot="1" noChangeAspect="1"/>
          </p:cNvSpPr>
          <p:nvPr>
            <p:ph type="sldImg" idx="2"/>
          </p:nvPr>
        </p:nvSpPr>
        <p:spPr>
          <a:xfrm>
            <a:off x="330200" y="696913"/>
            <a:ext cx="61976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9AA500AB-0748-42E2-94C5-E7EEF2C87990}" type="slidenum">
              <a:rPr lang="en-US" smtClean="0"/>
              <a:t>‹#›</a:t>
            </a:fld>
            <a:endParaRPr lang="en-US" dirty="0"/>
          </a:p>
        </p:txBody>
      </p:sp>
    </p:spTree>
    <p:extLst>
      <p:ext uri="{BB962C8B-B14F-4D97-AF65-F5344CB8AC3E}">
        <p14:creationId xmlns:p14="http://schemas.microsoft.com/office/powerpoint/2010/main" val="1645701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632A388-ED07-4717-AA2F-917EA47BE879}" type="datetime1">
              <a:rPr lang="en-US" smtClean="0"/>
              <a:t>11/6/2017</a:t>
            </a:fld>
            <a:endParaRPr lang="en-US" dirty="0"/>
          </a:p>
        </p:txBody>
      </p:sp>
      <p:sp>
        <p:nvSpPr>
          <p:cNvPr id="5" name="Footer Placeholder 4"/>
          <p:cNvSpPr>
            <a:spLocks noGrp="1"/>
          </p:cNvSpPr>
          <p:nvPr>
            <p:ph type="ftr" sz="quarter" idx="11"/>
          </p:nvPr>
        </p:nvSpPr>
        <p:spPr/>
        <p:txBody>
          <a:bodyPr/>
          <a:lstStyle/>
          <a:p>
            <a:r>
              <a:rPr lang="en-US" dirty="0" smtClean="0"/>
              <a:t>CEC, November 8, 2017</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907987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A0D0CED-106E-47BC-B455-BD9EBA4819A1}" type="datetime1">
              <a:rPr lang="en-US" smtClean="0"/>
              <a:t>11/6/2017</a:t>
            </a:fld>
            <a:endParaRPr lang="en-US" dirty="0"/>
          </a:p>
        </p:txBody>
      </p:sp>
      <p:sp>
        <p:nvSpPr>
          <p:cNvPr id="5" name="Footer Placeholder 4"/>
          <p:cNvSpPr>
            <a:spLocks noGrp="1"/>
          </p:cNvSpPr>
          <p:nvPr>
            <p:ph type="ftr" sz="quarter" idx="11"/>
          </p:nvPr>
        </p:nvSpPr>
        <p:spPr/>
        <p:txBody>
          <a:bodyPr/>
          <a:lstStyle/>
          <a:p>
            <a:r>
              <a:rPr lang="en-US" dirty="0" smtClean="0"/>
              <a:t>CEC, November 8, 2017</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068866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1F8591-C335-4319-BC58-CC57073F668A}" type="datetime1">
              <a:rPr lang="en-US" smtClean="0"/>
              <a:t>11/6/2017</a:t>
            </a:fld>
            <a:endParaRPr lang="en-US" dirty="0"/>
          </a:p>
        </p:txBody>
      </p:sp>
      <p:sp>
        <p:nvSpPr>
          <p:cNvPr id="5" name="Footer Placeholder 4"/>
          <p:cNvSpPr>
            <a:spLocks noGrp="1"/>
          </p:cNvSpPr>
          <p:nvPr>
            <p:ph type="ftr" sz="quarter" idx="11"/>
          </p:nvPr>
        </p:nvSpPr>
        <p:spPr/>
        <p:txBody>
          <a:bodyPr/>
          <a:lstStyle/>
          <a:p>
            <a:r>
              <a:rPr lang="en-US" dirty="0" smtClean="0"/>
              <a:t>CEC, November 8, 2017</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148490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D91659-6F5D-4904-92C8-184F197EC061}" type="datetime1">
              <a:rPr lang="en-US" smtClean="0"/>
              <a:t>11/6/2017</a:t>
            </a:fld>
            <a:endParaRPr lang="en-US" dirty="0"/>
          </a:p>
        </p:txBody>
      </p:sp>
      <p:sp>
        <p:nvSpPr>
          <p:cNvPr id="5" name="Footer Placeholder 4"/>
          <p:cNvSpPr>
            <a:spLocks noGrp="1"/>
          </p:cNvSpPr>
          <p:nvPr>
            <p:ph type="ftr" sz="quarter" idx="11"/>
          </p:nvPr>
        </p:nvSpPr>
        <p:spPr/>
        <p:txBody>
          <a:bodyPr/>
          <a:lstStyle/>
          <a:p>
            <a:r>
              <a:rPr lang="en-US" dirty="0" smtClean="0"/>
              <a:t>CEC, November 8, 2017</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901306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BA01DE4-A4DE-42A3-97B8-6F1158DB8BA5}" type="datetime1">
              <a:rPr lang="en-US" smtClean="0"/>
              <a:t>11/6/2017</a:t>
            </a:fld>
            <a:endParaRPr lang="en-US" dirty="0"/>
          </a:p>
        </p:txBody>
      </p:sp>
      <p:sp>
        <p:nvSpPr>
          <p:cNvPr id="5" name="Footer Placeholder 4"/>
          <p:cNvSpPr>
            <a:spLocks noGrp="1"/>
          </p:cNvSpPr>
          <p:nvPr>
            <p:ph type="ftr" sz="quarter" idx="11"/>
          </p:nvPr>
        </p:nvSpPr>
        <p:spPr/>
        <p:txBody>
          <a:bodyPr/>
          <a:lstStyle/>
          <a:p>
            <a:r>
              <a:rPr lang="en-US" dirty="0" smtClean="0"/>
              <a:t>CEC, November 8, 2017</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2492709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7306DED-DF95-4C14-B148-A126230FD1F9}" type="datetime1">
              <a:rPr lang="en-US" smtClean="0"/>
              <a:t>11/6/2017</a:t>
            </a:fld>
            <a:endParaRPr lang="en-US" dirty="0"/>
          </a:p>
        </p:txBody>
      </p:sp>
      <p:sp>
        <p:nvSpPr>
          <p:cNvPr id="6" name="Footer Placeholder 5"/>
          <p:cNvSpPr>
            <a:spLocks noGrp="1"/>
          </p:cNvSpPr>
          <p:nvPr>
            <p:ph type="ftr" sz="quarter" idx="11"/>
          </p:nvPr>
        </p:nvSpPr>
        <p:spPr/>
        <p:txBody>
          <a:bodyPr/>
          <a:lstStyle/>
          <a:p>
            <a:r>
              <a:rPr lang="en-US" dirty="0" smtClean="0"/>
              <a:t>CEC, November 8, 2017</a:t>
            </a:r>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825483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D7928A5-6893-4012-9690-D717461977CC}" type="datetime1">
              <a:rPr lang="en-US" smtClean="0"/>
              <a:t>11/6/2017</a:t>
            </a:fld>
            <a:endParaRPr lang="en-US" dirty="0"/>
          </a:p>
        </p:txBody>
      </p:sp>
      <p:sp>
        <p:nvSpPr>
          <p:cNvPr id="8" name="Footer Placeholder 7"/>
          <p:cNvSpPr>
            <a:spLocks noGrp="1"/>
          </p:cNvSpPr>
          <p:nvPr>
            <p:ph type="ftr" sz="quarter" idx="11"/>
          </p:nvPr>
        </p:nvSpPr>
        <p:spPr/>
        <p:txBody>
          <a:bodyPr/>
          <a:lstStyle/>
          <a:p>
            <a:r>
              <a:rPr lang="en-US" dirty="0" smtClean="0"/>
              <a:t>CEC, November 8, 2017</a:t>
            </a:r>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185518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4CFA8C7-8BD1-4D70-893A-455EE9FD227F}" type="datetime1">
              <a:rPr lang="en-US" smtClean="0"/>
              <a:t>11/6/2017</a:t>
            </a:fld>
            <a:endParaRPr lang="en-US" dirty="0"/>
          </a:p>
        </p:txBody>
      </p:sp>
      <p:sp>
        <p:nvSpPr>
          <p:cNvPr id="4" name="Footer Placeholder 3"/>
          <p:cNvSpPr>
            <a:spLocks noGrp="1"/>
          </p:cNvSpPr>
          <p:nvPr>
            <p:ph type="ftr" sz="quarter" idx="11"/>
          </p:nvPr>
        </p:nvSpPr>
        <p:spPr/>
        <p:txBody>
          <a:bodyPr/>
          <a:lstStyle/>
          <a:p>
            <a:r>
              <a:rPr lang="en-US" dirty="0" smtClean="0"/>
              <a:t>CEC, November 8, 2017</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984121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A8EA3B-2CD5-4446-BC31-C0E841102448}" type="datetime1">
              <a:rPr lang="en-US" smtClean="0"/>
              <a:t>11/6/2017</a:t>
            </a:fld>
            <a:endParaRPr lang="en-US" dirty="0"/>
          </a:p>
        </p:txBody>
      </p:sp>
      <p:sp>
        <p:nvSpPr>
          <p:cNvPr id="3" name="Footer Placeholder 2"/>
          <p:cNvSpPr>
            <a:spLocks noGrp="1"/>
          </p:cNvSpPr>
          <p:nvPr>
            <p:ph type="ftr" sz="quarter" idx="11"/>
          </p:nvPr>
        </p:nvSpPr>
        <p:spPr/>
        <p:txBody>
          <a:bodyPr/>
          <a:lstStyle/>
          <a:p>
            <a:r>
              <a:rPr lang="en-US" dirty="0" smtClean="0"/>
              <a:t>CEC, November 8, 2017</a:t>
            </a:r>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375739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D624408-1B9E-4B75-AED0-CE84F59D0326}" type="datetime1">
              <a:rPr lang="en-US" smtClean="0"/>
              <a:t>11/6/2017</a:t>
            </a:fld>
            <a:endParaRPr lang="en-US" dirty="0"/>
          </a:p>
        </p:txBody>
      </p:sp>
      <p:sp>
        <p:nvSpPr>
          <p:cNvPr id="6" name="Footer Placeholder 5"/>
          <p:cNvSpPr>
            <a:spLocks noGrp="1"/>
          </p:cNvSpPr>
          <p:nvPr>
            <p:ph type="ftr" sz="quarter" idx="11"/>
          </p:nvPr>
        </p:nvSpPr>
        <p:spPr/>
        <p:txBody>
          <a:bodyPr/>
          <a:lstStyle/>
          <a:p>
            <a:r>
              <a:rPr lang="en-US" dirty="0" smtClean="0"/>
              <a:t>CEC, November 8, 2017</a:t>
            </a:r>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738334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2E2B75F-1B26-4B8C-812E-E84FBF85947E}" type="datetime1">
              <a:rPr lang="en-US" smtClean="0"/>
              <a:t>11/6/2017</a:t>
            </a:fld>
            <a:endParaRPr lang="en-US" dirty="0"/>
          </a:p>
        </p:txBody>
      </p:sp>
      <p:sp>
        <p:nvSpPr>
          <p:cNvPr id="6" name="Footer Placeholder 5"/>
          <p:cNvSpPr>
            <a:spLocks noGrp="1"/>
          </p:cNvSpPr>
          <p:nvPr>
            <p:ph type="ftr" sz="quarter" idx="11"/>
          </p:nvPr>
        </p:nvSpPr>
        <p:spPr/>
        <p:txBody>
          <a:bodyPr/>
          <a:lstStyle/>
          <a:p>
            <a:r>
              <a:rPr lang="en-US" dirty="0" smtClean="0"/>
              <a:t>CEC, November 8, 2017</a:t>
            </a:r>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876512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7D32FB-AC75-42D4-8C73-2A77F364EBA2}" type="datetime1">
              <a:rPr lang="en-US" smtClean="0"/>
              <a:t>11/6/2017</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CEC, November 8, 2017</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3356082945"/>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42BA0675-1957-974F-937D-1DC1087CD075}"/>
              </a:ext>
            </a:extLst>
          </p:cNvPr>
          <p:cNvSpPr>
            <a:spLocks noGrp="1"/>
          </p:cNvSpPr>
          <p:nvPr>
            <p:ph type="ctrTitle"/>
          </p:nvPr>
        </p:nvSpPr>
        <p:spPr/>
        <p:txBody>
          <a:bodyPr>
            <a:normAutofit fontScale="90000"/>
          </a:bodyPr>
          <a:lstStyle/>
          <a:p>
            <a:r>
              <a:rPr lang="en-US" dirty="0"/>
              <a:t>Do the </a:t>
            </a:r>
            <a:r>
              <a:rPr lang="en-US" dirty="0" smtClean="0"/>
              <a:t>NACLE, CEC, JPAC </a:t>
            </a:r>
            <a:r>
              <a:rPr lang="en-US" dirty="0"/>
              <a:t>and Secretariat have a Future in a Revised NAFTA?</a:t>
            </a:r>
          </a:p>
        </p:txBody>
      </p:sp>
      <p:sp>
        <p:nvSpPr>
          <p:cNvPr id="7" name="Subtitle 6">
            <a:extLst>
              <a:ext uri="{FF2B5EF4-FFF2-40B4-BE49-F238E27FC236}">
                <a16:creationId xmlns:a16="http://schemas.microsoft.com/office/drawing/2014/main" xmlns="" id="{CA5AA8CA-1165-2542-8428-AC2E13018B64}"/>
              </a:ext>
            </a:extLst>
          </p:cNvPr>
          <p:cNvSpPr>
            <a:spLocks noGrp="1"/>
          </p:cNvSpPr>
          <p:nvPr>
            <p:ph type="subTitle" idx="1"/>
          </p:nvPr>
        </p:nvSpPr>
        <p:spPr/>
        <p:txBody>
          <a:bodyPr/>
          <a:lstStyle/>
          <a:p>
            <a:r>
              <a:rPr lang="en-US" dirty="0"/>
              <a:t>David A. Gantz</a:t>
            </a:r>
          </a:p>
          <a:p>
            <a:r>
              <a:rPr lang="en-US" dirty="0"/>
              <a:t>Samuel M. Fegtly Professor of Law</a:t>
            </a:r>
          </a:p>
          <a:p>
            <a:r>
              <a:rPr lang="en-US" dirty="0"/>
              <a:t>The University of Arizona</a:t>
            </a:r>
          </a:p>
        </p:txBody>
      </p:sp>
    </p:spTree>
    <p:extLst>
      <p:ext uri="{BB962C8B-B14F-4D97-AF65-F5344CB8AC3E}">
        <p14:creationId xmlns:p14="http://schemas.microsoft.com/office/powerpoint/2010/main" val="23827821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Secretariat, Cont’d</a:t>
            </a:r>
            <a:endParaRPr lang="en-US" dirty="0"/>
          </a:p>
        </p:txBody>
      </p:sp>
      <p:sp>
        <p:nvSpPr>
          <p:cNvPr id="3" name="Content Placeholder 2"/>
          <p:cNvSpPr>
            <a:spLocks noGrp="1"/>
          </p:cNvSpPr>
          <p:nvPr>
            <p:ph idx="1"/>
          </p:nvPr>
        </p:nvSpPr>
        <p:spPr/>
        <p:txBody>
          <a:bodyPr/>
          <a:lstStyle/>
          <a:p>
            <a:pPr lvl="1"/>
            <a:r>
              <a:rPr lang="en-US" dirty="0"/>
              <a:t>Parties have been uncooperative with many of  </a:t>
            </a:r>
            <a:r>
              <a:rPr lang="en-US" dirty="0" smtClean="0"/>
              <a:t>Secretariat’s </a:t>
            </a:r>
            <a:r>
              <a:rPr lang="en-US" dirty="0"/>
              <a:t>efforts to compile factual records</a:t>
            </a:r>
          </a:p>
          <a:p>
            <a:pPr lvl="1"/>
            <a:r>
              <a:rPr lang="en-US" dirty="0"/>
              <a:t>Parties through CEC have repeatedly delayed responding to citizen </a:t>
            </a:r>
            <a:r>
              <a:rPr lang="en-US" dirty="0" smtClean="0"/>
              <a:t>petitions, discouraging submission of petitions by most environmental groups in recent years</a:t>
            </a:r>
            <a:endParaRPr lang="en-US" dirty="0"/>
          </a:p>
          <a:p>
            <a:pPr lvl="1"/>
            <a:r>
              <a:rPr lang="en-US" dirty="0"/>
              <a:t>Annual financing has remained at $9 million </a:t>
            </a:r>
            <a:r>
              <a:rPr lang="en-US" dirty="0" smtClean="0"/>
              <a:t>level since </a:t>
            </a:r>
            <a:r>
              <a:rPr lang="en-US" dirty="0"/>
              <a:t>1994</a:t>
            </a:r>
          </a:p>
          <a:p>
            <a:pPr lvl="1"/>
            <a:r>
              <a:rPr lang="en-US" dirty="0"/>
              <a:t>Trump Administration has proposed reducing US contribution from $3 million to $1 million and generally seeks to roll back most US environmental regulations adopted in the past several </a:t>
            </a:r>
            <a:r>
              <a:rPr lang="en-US" dirty="0" smtClean="0"/>
              <a:t>decades</a:t>
            </a:r>
          </a:p>
          <a:p>
            <a:pPr lvl="1"/>
            <a:r>
              <a:rPr lang="en-US" dirty="0"/>
              <a:t>Strong arguments could be made for retaining the research and report preparation function of the Secretariat, </a:t>
            </a:r>
            <a:r>
              <a:rPr lang="en-US" dirty="0" smtClean="0"/>
              <a:t>probably the best hope for some sort of ongoing secretariat to preserve current expertise</a:t>
            </a:r>
            <a:endParaRPr lang="en-US" dirty="0"/>
          </a:p>
          <a:p>
            <a:pPr lvl="1"/>
            <a:endParaRPr lang="en-US" dirty="0"/>
          </a:p>
          <a:p>
            <a:endParaRPr lang="en-US" dirty="0"/>
          </a:p>
        </p:txBody>
      </p:sp>
      <p:sp>
        <p:nvSpPr>
          <p:cNvPr id="4" name="Footer Placeholder 3"/>
          <p:cNvSpPr>
            <a:spLocks noGrp="1"/>
          </p:cNvSpPr>
          <p:nvPr>
            <p:ph type="ftr" sz="quarter" idx="11"/>
          </p:nvPr>
        </p:nvSpPr>
        <p:spPr/>
        <p:txBody>
          <a:bodyPr/>
          <a:lstStyle/>
          <a:p>
            <a:r>
              <a:rPr lang="en-US" dirty="0" smtClean="0"/>
              <a:t>CEC, November 8, 2017</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10</a:t>
            </a:fld>
            <a:endParaRPr lang="en-US" dirty="0"/>
          </a:p>
        </p:txBody>
      </p:sp>
    </p:spTree>
    <p:extLst>
      <p:ext uri="{BB962C8B-B14F-4D97-AF65-F5344CB8AC3E}">
        <p14:creationId xmlns:p14="http://schemas.microsoft.com/office/powerpoint/2010/main" val="843913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Three Important Questions</a:t>
            </a:r>
            <a:endParaRPr lang="en-US" dirty="0"/>
          </a:p>
        </p:txBody>
      </p:sp>
      <p:sp>
        <p:nvSpPr>
          <p:cNvPr id="3" name="Content Placeholder 2"/>
          <p:cNvSpPr>
            <a:spLocks noGrp="1"/>
          </p:cNvSpPr>
          <p:nvPr>
            <p:ph idx="1"/>
          </p:nvPr>
        </p:nvSpPr>
        <p:spPr/>
        <p:txBody>
          <a:bodyPr>
            <a:normAutofit/>
          </a:bodyPr>
          <a:lstStyle/>
          <a:p>
            <a:r>
              <a:rPr lang="en-US" b="1" dirty="0" smtClean="0"/>
              <a:t>What government </a:t>
            </a:r>
            <a:r>
              <a:rPr lang="en-US" b="1" dirty="0"/>
              <a:t>or stakeholders will strongly support a continued future for the Secretariat and the NAAEC process for citizen complaints and factual records? </a:t>
            </a:r>
            <a:endParaRPr lang="en-US" b="1" dirty="0" smtClean="0"/>
          </a:p>
          <a:p>
            <a:r>
              <a:rPr lang="en-US" b="1" dirty="0" smtClean="0"/>
              <a:t>Will </a:t>
            </a:r>
            <a:r>
              <a:rPr lang="en-US" b="1" dirty="0" smtClean="0"/>
              <a:t>environmental groups support provisions </a:t>
            </a:r>
            <a:r>
              <a:rPr lang="en-US" b="1" dirty="0" smtClean="0"/>
              <a:t>in NAFTA that </a:t>
            </a:r>
            <a:r>
              <a:rPr lang="en-US" b="1" dirty="0" smtClean="0"/>
              <a:t>could be significant in protecting the environment, including restricting illegal fishing, elimination of fisheries subsidies, promoting biodiversity, strengthening MEAs and banning the harvest of tropical hardwoods, or will they simply continue to oppose NAFTA </a:t>
            </a:r>
            <a:r>
              <a:rPr lang="en-US" b="1" dirty="0" smtClean="0"/>
              <a:t>regardless of form or content?</a:t>
            </a:r>
            <a:endParaRPr lang="en-US" b="1" dirty="0"/>
          </a:p>
        </p:txBody>
      </p:sp>
      <p:sp>
        <p:nvSpPr>
          <p:cNvPr id="4" name="Footer Placeholder 3"/>
          <p:cNvSpPr>
            <a:spLocks noGrp="1"/>
          </p:cNvSpPr>
          <p:nvPr>
            <p:ph type="ftr" sz="quarter" idx="11"/>
          </p:nvPr>
        </p:nvSpPr>
        <p:spPr/>
        <p:txBody>
          <a:bodyPr/>
          <a:lstStyle/>
          <a:p>
            <a:r>
              <a:rPr lang="en-US" dirty="0" smtClean="0"/>
              <a:t>CEC, November 8, 2017</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11</a:t>
            </a:fld>
            <a:endParaRPr lang="en-US" dirty="0"/>
          </a:p>
        </p:txBody>
      </p:sp>
    </p:spTree>
    <p:extLst>
      <p:ext uri="{BB962C8B-B14F-4D97-AF65-F5344CB8AC3E}">
        <p14:creationId xmlns:p14="http://schemas.microsoft.com/office/powerpoint/2010/main" val="21250593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BB73B2-3BC9-9343-A748-E884CDCBAA1E}"/>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xmlns="" id="{0215CC00-6B83-8845-9290-885A63D21443}"/>
              </a:ext>
            </a:extLst>
          </p:cNvPr>
          <p:cNvSpPr>
            <a:spLocks noGrp="1"/>
          </p:cNvSpPr>
          <p:nvPr>
            <p:ph idx="1"/>
          </p:nvPr>
        </p:nvSpPr>
        <p:spPr>
          <a:xfrm>
            <a:off x="838200" y="1855864"/>
            <a:ext cx="10515600" cy="4351338"/>
          </a:xfrm>
        </p:spPr>
        <p:txBody>
          <a:bodyPr>
            <a:normAutofit lnSpcReduction="10000"/>
          </a:bodyPr>
          <a:lstStyle/>
          <a:p>
            <a:r>
              <a:rPr lang="en-US" dirty="0"/>
              <a:t>Whether NAFTA 2.0 negotiations can be successfully concluded is problematic:</a:t>
            </a:r>
          </a:p>
          <a:p>
            <a:pPr lvl="1"/>
            <a:r>
              <a:rPr lang="en-US" dirty="0"/>
              <a:t>Administration’s </a:t>
            </a:r>
            <a:r>
              <a:rPr lang="en-US" dirty="0" smtClean="0"/>
              <a:t>focus </a:t>
            </a:r>
            <a:r>
              <a:rPr lang="en-US" dirty="0"/>
              <a:t>on US trade deficit with Mexico has overshadowed all other aspects of a 24 year old agreement that has resulted in regional trade of $1.2 trillion per year and created millions of jobs in each of the three countries</a:t>
            </a:r>
          </a:p>
          <a:p>
            <a:pPr lvl="1"/>
            <a:r>
              <a:rPr lang="en-US" dirty="0" smtClean="0"/>
              <a:t>Administration </a:t>
            </a:r>
            <a:r>
              <a:rPr lang="en-US" dirty="0"/>
              <a:t>has proposed a list of </a:t>
            </a:r>
            <a:r>
              <a:rPr lang="en-US" dirty="0" smtClean="0"/>
              <a:t>changes, apparently on </a:t>
            </a:r>
            <a:r>
              <a:rPr lang="en-US" dirty="0"/>
              <a:t>a take it or leave it basis,  most of which have been </a:t>
            </a:r>
            <a:r>
              <a:rPr lang="en-US" dirty="0" smtClean="0"/>
              <a:t>or will be rejected </a:t>
            </a:r>
            <a:r>
              <a:rPr lang="en-US" dirty="0"/>
              <a:t>by the other Parties</a:t>
            </a:r>
          </a:p>
          <a:p>
            <a:pPr lvl="1"/>
            <a:r>
              <a:rPr lang="en-US" dirty="0"/>
              <a:t>Timing of complex negotiations is unfortunate, given Mexican presidential election July 1 and US Congressional elections in November</a:t>
            </a:r>
          </a:p>
          <a:p>
            <a:pPr lvl="1"/>
            <a:r>
              <a:rPr lang="en-US" dirty="0"/>
              <a:t>US stakeholders are divided on inclusion of </a:t>
            </a:r>
            <a:r>
              <a:rPr lang="en-US" dirty="0" smtClean="0"/>
              <a:t> </a:t>
            </a:r>
            <a:r>
              <a:rPr lang="en-US" dirty="0"/>
              <a:t>ISDS, as are Members of Congress, many of whom have been opposed to NAFTA and other trade agreements for 25 years or more </a:t>
            </a:r>
          </a:p>
        </p:txBody>
      </p:sp>
      <p:sp>
        <p:nvSpPr>
          <p:cNvPr id="4" name="Footer Placeholder 3"/>
          <p:cNvSpPr>
            <a:spLocks noGrp="1"/>
          </p:cNvSpPr>
          <p:nvPr>
            <p:ph type="ftr" sz="quarter" idx="11"/>
          </p:nvPr>
        </p:nvSpPr>
        <p:spPr/>
        <p:txBody>
          <a:bodyPr/>
          <a:lstStyle/>
          <a:p>
            <a:r>
              <a:rPr lang="en-US" dirty="0" smtClean="0"/>
              <a:t>CEC, November 8, 2017</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2</a:t>
            </a:fld>
            <a:endParaRPr lang="en-US" dirty="0"/>
          </a:p>
        </p:txBody>
      </p:sp>
    </p:spTree>
    <p:extLst>
      <p:ext uri="{BB962C8B-B14F-4D97-AF65-F5344CB8AC3E}">
        <p14:creationId xmlns:p14="http://schemas.microsoft.com/office/powerpoint/2010/main" val="41687764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235F526-7E1E-F14B-BF17-598444B53DEA}"/>
              </a:ext>
            </a:extLst>
          </p:cNvPr>
          <p:cNvSpPr>
            <a:spLocks noGrp="1"/>
          </p:cNvSpPr>
          <p:nvPr>
            <p:ph type="title"/>
          </p:nvPr>
        </p:nvSpPr>
        <p:spPr/>
        <p:txBody>
          <a:bodyPr/>
          <a:lstStyle/>
          <a:p>
            <a:r>
              <a:rPr lang="en-US" dirty="0"/>
              <a:t>Introduction, Cont’d</a:t>
            </a:r>
          </a:p>
        </p:txBody>
      </p:sp>
      <p:sp>
        <p:nvSpPr>
          <p:cNvPr id="3" name="Content Placeholder 2">
            <a:extLst>
              <a:ext uri="{FF2B5EF4-FFF2-40B4-BE49-F238E27FC236}">
                <a16:creationId xmlns:a16="http://schemas.microsoft.com/office/drawing/2014/main" xmlns="" id="{C234B730-3A5F-5640-9989-3B78DB6710EA}"/>
              </a:ext>
            </a:extLst>
          </p:cNvPr>
          <p:cNvSpPr>
            <a:spLocks noGrp="1"/>
          </p:cNvSpPr>
          <p:nvPr>
            <p:ph idx="1"/>
          </p:nvPr>
        </p:nvSpPr>
        <p:spPr>
          <a:xfrm>
            <a:off x="1019628" y="1690688"/>
            <a:ext cx="10515600" cy="4351338"/>
          </a:xfrm>
        </p:spPr>
        <p:txBody>
          <a:bodyPr/>
          <a:lstStyle/>
          <a:p>
            <a:pPr lvl="1"/>
            <a:r>
              <a:rPr lang="en-US" dirty="0" smtClean="0"/>
              <a:t>President’s </a:t>
            </a:r>
            <a:r>
              <a:rPr lang="en-US" dirty="0"/>
              <a:t>characterization of NAFTA as “the worst trade agreement ever” </a:t>
            </a:r>
            <a:r>
              <a:rPr lang="en-US" dirty="0" smtClean="0"/>
              <a:t>may make </a:t>
            </a:r>
            <a:r>
              <a:rPr lang="en-US" dirty="0"/>
              <a:t>it politically difficult for the Administration to compromise on a modernized NAFTA </a:t>
            </a:r>
            <a:r>
              <a:rPr lang="en-US" dirty="0" smtClean="0"/>
              <a:t>(without trade restrictive practices) and assures </a:t>
            </a:r>
            <a:r>
              <a:rPr lang="en-US" dirty="0"/>
              <a:t>that  NAFTA will remain an explosive issue in the Congressional election period</a:t>
            </a:r>
          </a:p>
          <a:p>
            <a:pPr lvl="1"/>
            <a:r>
              <a:rPr lang="en-US" dirty="0"/>
              <a:t>Trade disputes with Canada relating to softwood lumber (again) and commercial jet aircraft (Bombardier) have made it more difficult for Canadian Government to compromise on such issues as eliminating or modifying AD/CVD dispute settlement mechanism </a:t>
            </a:r>
            <a:r>
              <a:rPr lang="en-US" dirty="0" smtClean="0"/>
              <a:t>(Chapter 19) and </a:t>
            </a:r>
            <a:r>
              <a:rPr lang="en-US" dirty="0"/>
              <a:t>liberalizing dairy imports</a:t>
            </a:r>
          </a:p>
          <a:p>
            <a:pPr lvl="1"/>
            <a:r>
              <a:rPr lang="en-US" dirty="0"/>
              <a:t>Administration rhetoric has angered Mexican leaders and citizens, making any apparent concessions difficult politically for GOM, particularly in the months leading up to the presidential election</a:t>
            </a:r>
          </a:p>
        </p:txBody>
      </p:sp>
      <p:sp>
        <p:nvSpPr>
          <p:cNvPr id="4" name="Footer Placeholder 3"/>
          <p:cNvSpPr>
            <a:spLocks noGrp="1"/>
          </p:cNvSpPr>
          <p:nvPr>
            <p:ph type="ftr" sz="quarter" idx="11"/>
          </p:nvPr>
        </p:nvSpPr>
        <p:spPr/>
        <p:txBody>
          <a:bodyPr/>
          <a:lstStyle/>
          <a:p>
            <a:r>
              <a:rPr lang="en-US" dirty="0" smtClean="0"/>
              <a:t>CEC, November 8, 2017</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3</a:t>
            </a:fld>
            <a:endParaRPr lang="en-US" dirty="0"/>
          </a:p>
        </p:txBody>
      </p:sp>
    </p:spTree>
    <p:extLst>
      <p:ext uri="{BB962C8B-B14F-4D97-AF65-F5344CB8AC3E}">
        <p14:creationId xmlns:p14="http://schemas.microsoft.com/office/powerpoint/2010/main" val="1378218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35E5A1-903B-C943-AC3D-6286ADB52C17}"/>
              </a:ext>
            </a:extLst>
          </p:cNvPr>
          <p:cNvSpPr>
            <a:spLocks noGrp="1"/>
          </p:cNvSpPr>
          <p:nvPr>
            <p:ph type="title"/>
          </p:nvPr>
        </p:nvSpPr>
        <p:spPr/>
        <p:txBody>
          <a:bodyPr/>
          <a:lstStyle/>
          <a:p>
            <a:r>
              <a:rPr lang="en-US" dirty="0"/>
              <a:t>Summary of US Objectives </a:t>
            </a:r>
            <a:r>
              <a:rPr lang="en-US" dirty="0" smtClean="0"/>
              <a:t>Relating to Environment (July 17, 2017)</a:t>
            </a:r>
            <a:endParaRPr lang="en-US" dirty="0"/>
          </a:p>
        </p:txBody>
      </p:sp>
      <p:sp>
        <p:nvSpPr>
          <p:cNvPr id="3" name="Content Placeholder 2">
            <a:extLst>
              <a:ext uri="{FF2B5EF4-FFF2-40B4-BE49-F238E27FC236}">
                <a16:creationId xmlns:a16="http://schemas.microsoft.com/office/drawing/2014/main" xmlns="" id="{910C1E7A-F1EE-2C4A-A8BA-8E31FBE72AAD}"/>
              </a:ext>
            </a:extLst>
          </p:cNvPr>
          <p:cNvSpPr>
            <a:spLocks noGrp="1"/>
          </p:cNvSpPr>
          <p:nvPr>
            <p:ph idx="1"/>
          </p:nvPr>
        </p:nvSpPr>
        <p:spPr>
          <a:xfrm>
            <a:off x="838200" y="1825625"/>
            <a:ext cx="10515600" cy="4351338"/>
          </a:xfrm>
        </p:spPr>
        <p:txBody>
          <a:bodyPr/>
          <a:lstStyle/>
          <a:p>
            <a:r>
              <a:rPr lang="en-US" dirty="0"/>
              <a:t>These features are based on TPP Chapter 20:</a:t>
            </a:r>
          </a:p>
          <a:p>
            <a:pPr lvl="1"/>
            <a:r>
              <a:rPr lang="en-US" dirty="0"/>
              <a:t>Bring environment into text of agreement</a:t>
            </a:r>
          </a:p>
          <a:p>
            <a:pPr lvl="1"/>
            <a:r>
              <a:rPr lang="en-US" dirty="0"/>
              <a:t>Enforceable obligations subject to same dispute settlement as trade issues</a:t>
            </a:r>
          </a:p>
          <a:p>
            <a:pPr lvl="1"/>
            <a:r>
              <a:rPr lang="en-US" dirty="0"/>
              <a:t>Avoid waiver of environmental obligations to encourage investment</a:t>
            </a:r>
          </a:p>
          <a:p>
            <a:pPr lvl="1"/>
            <a:r>
              <a:rPr lang="en-US" dirty="0"/>
              <a:t>Ensure that NAFTA countries do not fail to enforce environmental obligations through recurring course of action or inaction</a:t>
            </a:r>
          </a:p>
          <a:p>
            <a:pPr lvl="1"/>
            <a:r>
              <a:rPr lang="en-US" dirty="0"/>
              <a:t>Implement and maintain obligations under select MEAs</a:t>
            </a:r>
          </a:p>
          <a:p>
            <a:pPr lvl="1"/>
            <a:r>
              <a:rPr lang="en-US" dirty="0"/>
              <a:t>“Establish a means for stakeholder participation, including commitments for </a:t>
            </a:r>
            <a:r>
              <a:rPr lang="en-US" b="1" dirty="0"/>
              <a:t>public advisory committees</a:t>
            </a:r>
            <a:r>
              <a:rPr lang="en-US" dirty="0"/>
              <a:t>, and a process for the public to raise concerns directly with its </a:t>
            </a:r>
            <a:r>
              <a:rPr lang="en-US" b="1" dirty="0"/>
              <a:t>government</a:t>
            </a:r>
            <a:r>
              <a:rPr lang="en-US" dirty="0"/>
              <a:t> if they believe it is not meeting its environment commitments”</a:t>
            </a:r>
          </a:p>
        </p:txBody>
      </p:sp>
      <p:sp>
        <p:nvSpPr>
          <p:cNvPr id="4" name="Footer Placeholder 3"/>
          <p:cNvSpPr>
            <a:spLocks noGrp="1"/>
          </p:cNvSpPr>
          <p:nvPr>
            <p:ph type="ftr" sz="quarter" idx="11"/>
          </p:nvPr>
        </p:nvSpPr>
        <p:spPr/>
        <p:txBody>
          <a:bodyPr/>
          <a:lstStyle/>
          <a:p>
            <a:r>
              <a:rPr lang="en-US" dirty="0" smtClean="0"/>
              <a:t>CEC, November 8, 2017</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4</a:t>
            </a:fld>
            <a:endParaRPr lang="en-US" dirty="0"/>
          </a:p>
        </p:txBody>
      </p:sp>
    </p:spTree>
    <p:extLst>
      <p:ext uri="{BB962C8B-B14F-4D97-AF65-F5344CB8AC3E}">
        <p14:creationId xmlns:p14="http://schemas.microsoft.com/office/powerpoint/2010/main" val="4697307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878D83-8265-8D44-A9EB-D5A6E230D0F8}"/>
              </a:ext>
            </a:extLst>
          </p:cNvPr>
          <p:cNvSpPr>
            <a:spLocks noGrp="1"/>
          </p:cNvSpPr>
          <p:nvPr>
            <p:ph type="title"/>
          </p:nvPr>
        </p:nvSpPr>
        <p:spPr/>
        <p:txBody>
          <a:bodyPr/>
          <a:lstStyle/>
          <a:p>
            <a:r>
              <a:rPr lang="en-US" dirty="0"/>
              <a:t>Summary, Cont’d</a:t>
            </a:r>
          </a:p>
        </p:txBody>
      </p:sp>
      <p:sp>
        <p:nvSpPr>
          <p:cNvPr id="3" name="Content Placeholder 2">
            <a:extLst>
              <a:ext uri="{FF2B5EF4-FFF2-40B4-BE49-F238E27FC236}">
                <a16:creationId xmlns:a16="http://schemas.microsoft.com/office/drawing/2014/main" xmlns="" id="{C916B3C9-B67D-FB41-9B0A-6001FC1B775F}"/>
              </a:ext>
            </a:extLst>
          </p:cNvPr>
          <p:cNvSpPr>
            <a:spLocks noGrp="1"/>
          </p:cNvSpPr>
          <p:nvPr>
            <p:ph idx="1"/>
          </p:nvPr>
        </p:nvSpPr>
        <p:spPr/>
        <p:txBody>
          <a:bodyPr/>
          <a:lstStyle/>
          <a:p>
            <a:pPr lvl="1"/>
            <a:r>
              <a:rPr lang="en-US" dirty="0"/>
              <a:t>“Require NAFTA countries to ensure access to fair, equitable and transparent administrative and judicial proceedings for enforcing their environmental laws, and provide appropriate sanctions or remedies for violations of their environmental laws”</a:t>
            </a:r>
          </a:p>
          <a:p>
            <a:pPr lvl="1"/>
            <a:r>
              <a:rPr lang="en-US" dirty="0"/>
              <a:t>Provide framework for conducting, reviewing, and evaluating cooperative activities that support implementation of the environment commitments, and for public participation</a:t>
            </a:r>
          </a:p>
          <a:p>
            <a:pPr lvl="1"/>
            <a:r>
              <a:rPr lang="en-US" dirty="0"/>
              <a:t>Establish  </a:t>
            </a:r>
            <a:r>
              <a:rPr lang="en-US" b="1" dirty="0"/>
              <a:t>senior-level Environment Committee </a:t>
            </a:r>
            <a:r>
              <a:rPr lang="en-US" dirty="0"/>
              <a:t>to oversee implementation of environment commitments, with opportunities for public participation in the process.</a:t>
            </a:r>
          </a:p>
          <a:p>
            <a:pPr lvl="1"/>
            <a:r>
              <a:rPr lang="en-US" dirty="0"/>
              <a:t>Address illegal fishing,  fisheries subsidies, and conservation of marine species</a:t>
            </a:r>
          </a:p>
          <a:p>
            <a:pPr lvl="1"/>
            <a:r>
              <a:rPr lang="en-US" dirty="0"/>
              <a:t>Protect and conserve flora and fauna and ecosystems</a:t>
            </a:r>
          </a:p>
        </p:txBody>
      </p:sp>
      <p:sp>
        <p:nvSpPr>
          <p:cNvPr id="4" name="Footer Placeholder 3"/>
          <p:cNvSpPr>
            <a:spLocks noGrp="1"/>
          </p:cNvSpPr>
          <p:nvPr>
            <p:ph type="ftr" sz="quarter" idx="11"/>
          </p:nvPr>
        </p:nvSpPr>
        <p:spPr/>
        <p:txBody>
          <a:bodyPr/>
          <a:lstStyle/>
          <a:p>
            <a:r>
              <a:rPr lang="en-US" dirty="0" smtClean="0"/>
              <a:t>CEC, November 8, 2017</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5</a:t>
            </a:fld>
            <a:endParaRPr lang="en-US" dirty="0"/>
          </a:p>
        </p:txBody>
      </p:sp>
    </p:spTree>
    <p:extLst>
      <p:ext uri="{BB962C8B-B14F-4D97-AF65-F5344CB8AC3E}">
        <p14:creationId xmlns:p14="http://schemas.microsoft.com/office/powerpoint/2010/main" val="2530285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8A51DA5-94BD-FC46-A8CB-07139C5C86AE}"/>
              </a:ext>
            </a:extLst>
          </p:cNvPr>
          <p:cNvSpPr>
            <a:spLocks noGrp="1"/>
          </p:cNvSpPr>
          <p:nvPr>
            <p:ph type="title"/>
          </p:nvPr>
        </p:nvSpPr>
        <p:spPr/>
        <p:txBody>
          <a:bodyPr/>
          <a:lstStyle/>
          <a:p>
            <a:r>
              <a:rPr lang="en-US" dirty="0"/>
              <a:t>Environmental Issues in the Negotiations</a:t>
            </a:r>
          </a:p>
        </p:txBody>
      </p:sp>
      <p:sp>
        <p:nvSpPr>
          <p:cNvPr id="3" name="Content Placeholder 2">
            <a:extLst>
              <a:ext uri="{FF2B5EF4-FFF2-40B4-BE49-F238E27FC236}">
                <a16:creationId xmlns:a16="http://schemas.microsoft.com/office/drawing/2014/main" xmlns="" id="{1DC9BC9A-3637-E940-9582-2130A2798CAC}"/>
              </a:ext>
            </a:extLst>
          </p:cNvPr>
          <p:cNvSpPr>
            <a:spLocks noGrp="1"/>
          </p:cNvSpPr>
          <p:nvPr>
            <p:ph idx="1"/>
          </p:nvPr>
        </p:nvSpPr>
        <p:spPr/>
        <p:txBody>
          <a:bodyPr>
            <a:normAutofit fontScale="92500"/>
          </a:bodyPr>
          <a:lstStyle/>
          <a:p>
            <a:r>
              <a:rPr lang="en-US" dirty="0"/>
              <a:t>Unclear which </a:t>
            </a:r>
            <a:r>
              <a:rPr lang="en-US" dirty="0" smtClean="0"/>
              <a:t>of </a:t>
            </a:r>
            <a:r>
              <a:rPr lang="en-US" dirty="0"/>
              <a:t>these stated objectives are still Administration policy</a:t>
            </a:r>
          </a:p>
          <a:p>
            <a:r>
              <a:rPr lang="en-US" dirty="0"/>
              <a:t>Note absence of any mention </a:t>
            </a:r>
            <a:r>
              <a:rPr lang="en-US" dirty="0" smtClean="0"/>
              <a:t>of an independent </a:t>
            </a:r>
            <a:r>
              <a:rPr lang="en-US" dirty="0" smtClean="0"/>
              <a:t>secretariat; issues </a:t>
            </a:r>
            <a:r>
              <a:rPr lang="en-US" dirty="0"/>
              <a:t>are to be raised with member governments</a:t>
            </a:r>
          </a:p>
          <a:p>
            <a:r>
              <a:rPr lang="en-US" dirty="0"/>
              <a:t>Environment chapter  does not appear to have been discussed in the negotiations to date, but it seems clear from earlier discussions that</a:t>
            </a:r>
          </a:p>
          <a:p>
            <a:pPr lvl="1"/>
            <a:r>
              <a:rPr lang="en-US" dirty="0"/>
              <a:t>Environmental provisions would be included in the body of the agreement</a:t>
            </a:r>
          </a:p>
          <a:p>
            <a:pPr lvl="1"/>
            <a:r>
              <a:rPr lang="en-US" dirty="0"/>
              <a:t>Violations would be subject to the same state-to-state dispute system as trade disputes (all of which may be effectively non-binding)</a:t>
            </a:r>
          </a:p>
          <a:p>
            <a:pPr lvl="1"/>
            <a:r>
              <a:rPr lang="en-US" dirty="0"/>
              <a:t>Since environmental and labor chapters have been included in all US post-NAFTA FTAs, and are mandated in TPA, they will be included in a revised NAFTA if one is agreed upon; otherwise Congressional approval would likely be impossible</a:t>
            </a:r>
          </a:p>
        </p:txBody>
      </p:sp>
      <p:sp>
        <p:nvSpPr>
          <p:cNvPr id="4" name="Footer Placeholder 3"/>
          <p:cNvSpPr>
            <a:spLocks noGrp="1"/>
          </p:cNvSpPr>
          <p:nvPr>
            <p:ph type="ftr" sz="quarter" idx="11"/>
          </p:nvPr>
        </p:nvSpPr>
        <p:spPr/>
        <p:txBody>
          <a:bodyPr/>
          <a:lstStyle/>
          <a:p>
            <a:r>
              <a:rPr lang="en-US" dirty="0" smtClean="0"/>
              <a:t>CEC, November 8, 2017</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6</a:t>
            </a:fld>
            <a:endParaRPr lang="en-US" dirty="0"/>
          </a:p>
        </p:txBody>
      </p:sp>
    </p:spTree>
    <p:extLst>
      <p:ext uri="{BB962C8B-B14F-4D97-AF65-F5344CB8AC3E}">
        <p14:creationId xmlns:p14="http://schemas.microsoft.com/office/powerpoint/2010/main" val="446046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8CD4A5-1D47-4745-9987-4A44CFCA57E9}"/>
              </a:ext>
            </a:extLst>
          </p:cNvPr>
          <p:cNvSpPr>
            <a:spLocks noGrp="1"/>
          </p:cNvSpPr>
          <p:nvPr>
            <p:ph type="title"/>
          </p:nvPr>
        </p:nvSpPr>
        <p:spPr/>
        <p:txBody>
          <a:bodyPr/>
          <a:lstStyle/>
          <a:p>
            <a:r>
              <a:rPr lang="en-US" dirty="0"/>
              <a:t>Future of </a:t>
            </a:r>
            <a:r>
              <a:rPr lang="en-US" dirty="0" smtClean="0"/>
              <a:t>NAAEC/CEC/JPAC/Secretariat</a:t>
            </a:r>
            <a:endParaRPr lang="en-US" dirty="0"/>
          </a:p>
        </p:txBody>
      </p:sp>
      <p:sp>
        <p:nvSpPr>
          <p:cNvPr id="3" name="Content Placeholder 2">
            <a:extLst>
              <a:ext uri="{FF2B5EF4-FFF2-40B4-BE49-F238E27FC236}">
                <a16:creationId xmlns:a16="http://schemas.microsoft.com/office/drawing/2014/main" xmlns="" id="{63D9FDE2-AFF2-2648-9372-9F4D879B27E2}"/>
              </a:ext>
            </a:extLst>
          </p:cNvPr>
          <p:cNvSpPr>
            <a:spLocks noGrp="1"/>
          </p:cNvSpPr>
          <p:nvPr>
            <p:ph idx="1"/>
          </p:nvPr>
        </p:nvSpPr>
        <p:spPr/>
        <p:txBody>
          <a:bodyPr>
            <a:normAutofit/>
          </a:bodyPr>
          <a:lstStyle/>
          <a:p>
            <a:r>
              <a:rPr lang="en-US" dirty="0" smtClean="0"/>
              <a:t>NAALC would disappear, to be replaced with an environmental chapter in the body of the agreement, which may include many of NAAEC’s core objectives, with additions as noted earlier</a:t>
            </a:r>
          </a:p>
          <a:p>
            <a:r>
              <a:rPr lang="en-US" dirty="0" smtClean="0"/>
              <a:t>Some </a:t>
            </a:r>
            <a:r>
              <a:rPr lang="en-US" dirty="0"/>
              <a:t>sort of high level </a:t>
            </a:r>
            <a:r>
              <a:rPr lang="en-US" dirty="0" smtClean="0"/>
              <a:t>Environmental Committee would be created,  </a:t>
            </a:r>
            <a:r>
              <a:rPr lang="en-US" dirty="0"/>
              <a:t>with representatives of each government environmental </a:t>
            </a:r>
            <a:r>
              <a:rPr lang="en-US" dirty="0" smtClean="0"/>
              <a:t>agency, as </a:t>
            </a:r>
            <a:r>
              <a:rPr lang="en-US" dirty="0"/>
              <a:t>with other contemporary FTAs such as KORUS and </a:t>
            </a:r>
            <a:r>
              <a:rPr lang="en-US" dirty="0" smtClean="0"/>
              <a:t>TPP</a:t>
            </a:r>
          </a:p>
          <a:p>
            <a:r>
              <a:rPr lang="en-US" dirty="0" smtClean="0"/>
              <a:t>Something similar to JPAC appears to be conte</a:t>
            </a:r>
            <a:r>
              <a:rPr lang="en-US" dirty="0" smtClean="0"/>
              <a:t>mplated in July 17 guidance</a:t>
            </a:r>
            <a:endParaRPr lang="en-US" dirty="0" smtClean="0"/>
          </a:p>
          <a:p>
            <a:r>
              <a:rPr lang="en-US" dirty="0"/>
              <a:t>Except for CAFTA-DR, no post-NAFTA US FTA environmental chapter incorporates a mechanism with a quasi-independent secretariat</a:t>
            </a:r>
          </a:p>
          <a:p>
            <a:endParaRPr lang="en-US" dirty="0" smtClean="0"/>
          </a:p>
        </p:txBody>
      </p:sp>
      <p:sp>
        <p:nvSpPr>
          <p:cNvPr id="4" name="Footer Placeholder 3"/>
          <p:cNvSpPr>
            <a:spLocks noGrp="1"/>
          </p:cNvSpPr>
          <p:nvPr>
            <p:ph type="ftr" sz="quarter" idx="11"/>
          </p:nvPr>
        </p:nvSpPr>
        <p:spPr/>
        <p:txBody>
          <a:bodyPr/>
          <a:lstStyle/>
          <a:p>
            <a:r>
              <a:rPr lang="en-US" dirty="0" smtClean="0"/>
              <a:t>CEC, November 8, 2017</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7</a:t>
            </a:fld>
            <a:endParaRPr lang="en-US" dirty="0"/>
          </a:p>
        </p:txBody>
      </p:sp>
    </p:spTree>
    <p:extLst>
      <p:ext uri="{BB962C8B-B14F-4D97-AF65-F5344CB8AC3E}">
        <p14:creationId xmlns:p14="http://schemas.microsoft.com/office/powerpoint/2010/main" val="15609028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E039EB0-C9D1-904F-B259-78A34409FC37}"/>
              </a:ext>
            </a:extLst>
          </p:cNvPr>
          <p:cNvSpPr>
            <a:spLocks noGrp="1"/>
          </p:cNvSpPr>
          <p:nvPr>
            <p:ph type="title"/>
          </p:nvPr>
        </p:nvSpPr>
        <p:spPr/>
        <p:txBody>
          <a:bodyPr/>
          <a:lstStyle/>
          <a:p>
            <a:r>
              <a:rPr lang="en-US" dirty="0" smtClean="0"/>
              <a:t>Future, Cont’d</a:t>
            </a:r>
            <a:endParaRPr lang="en-US" dirty="0"/>
          </a:p>
        </p:txBody>
      </p:sp>
      <p:sp>
        <p:nvSpPr>
          <p:cNvPr id="3" name="Content Placeholder 2">
            <a:extLst>
              <a:ext uri="{FF2B5EF4-FFF2-40B4-BE49-F238E27FC236}">
                <a16:creationId xmlns:a16="http://schemas.microsoft.com/office/drawing/2014/main" xmlns="" id="{9D4DB6C6-5829-A849-B404-DD9F890A82B4}"/>
              </a:ext>
            </a:extLst>
          </p:cNvPr>
          <p:cNvSpPr>
            <a:spLocks noGrp="1"/>
          </p:cNvSpPr>
          <p:nvPr>
            <p:ph idx="1"/>
          </p:nvPr>
        </p:nvSpPr>
        <p:spPr>
          <a:xfrm>
            <a:off x="339272" y="1463902"/>
            <a:ext cx="10515600" cy="6284648"/>
          </a:xfrm>
        </p:spPr>
        <p:txBody>
          <a:bodyPr>
            <a:normAutofit/>
          </a:bodyPr>
          <a:lstStyle/>
          <a:p>
            <a:endParaRPr lang="en-US" dirty="0" smtClean="0"/>
          </a:p>
          <a:p>
            <a:r>
              <a:rPr lang="en-US" dirty="0" smtClean="0"/>
              <a:t>Environmental </a:t>
            </a:r>
            <a:r>
              <a:rPr lang="en-US" dirty="0"/>
              <a:t>groups and their supporters in Congress have historically focused on making environmental rules subject to the same state to state dispute resolution mechanism used for trade disputes</a:t>
            </a:r>
          </a:p>
          <a:p>
            <a:r>
              <a:rPr lang="en-US" dirty="0"/>
              <a:t> Most have paid </a:t>
            </a:r>
            <a:r>
              <a:rPr lang="en-US" dirty="0" smtClean="0"/>
              <a:t>relatively little </a:t>
            </a:r>
            <a:r>
              <a:rPr lang="en-US" dirty="0"/>
              <a:t>attention to the fact that such mechanisms are seldom used for any purpose; the last NAFTA chapter 20 panel decision was issued in February </a:t>
            </a:r>
            <a:r>
              <a:rPr lang="en-US" dirty="0" smtClean="0"/>
              <a:t>2001</a:t>
            </a:r>
          </a:p>
          <a:p>
            <a:r>
              <a:rPr lang="en-US" dirty="0" smtClean="0"/>
              <a:t>While environmental dispute settlement is likely to be subject to the same </a:t>
            </a:r>
            <a:r>
              <a:rPr lang="en-US" dirty="0" smtClean="0"/>
              <a:t>state-to-state </a:t>
            </a:r>
            <a:r>
              <a:rPr lang="en-US" dirty="0" smtClean="0"/>
              <a:t>mechanism as trade disputes, Administration seeks to make that mechanism </a:t>
            </a:r>
            <a:r>
              <a:rPr lang="en-US" dirty="0" smtClean="0"/>
              <a:t>effectively non-binding</a:t>
            </a:r>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dirty="0" smtClean="0"/>
              <a:t>CEC, November 8, 2017</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8</a:t>
            </a:fld>
            <a:endParaRPr lang="en-US" dirty="0"/>
          </a:p>
        </p:txBody>
      </p:sp>
    </p:spTree>
    <p:extLst>
      <p:ext uri="{BB962C8B-B14F-4D97-AF65-F5344CB8AC3E}">
        <p14:creationId xmlns:p14="http://schemas.microsoft.com/office/powerpoint/2010/main" val="5339538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953456-5D12-2645-B597-67436872FC07}"/>
              </a:ext>
            </a:extLst>
          </p:cNvPr>
          <p:cNvSpPr>
            <a:spLocks noGrp="1"/>
          </p:cNvSpPr>
          <p:nvPr>
            <p:ph type="title"/>
          </p:nvPr>
        </p:nvSpPr>
        <p:spPr/>
        <p:txBody>
          <a:bodyPr/>
          <a:lstStyle/>
          <a:p>
            <a:r>
              <a:rPr lang="en-US" dirty="0" smtClean="0"/>
              <a:t>Survival of the Secretariat?</a:t>
            </a:r>
            <a:endParaRPr lang="en-US" dirty="0"/>
          </a:p>
        </p:txBody>
      </p:sp>
      <p:sp>
        <p:nvSpPr>
          <p:cNvPr id="3" name="Content Placeholder 2">
            <a:extLst>
              <a:ext uri="{FF2B5EF4-FFF2-40B4-BE49-F238E27FC236}">
                <a16:creationId xmlns:a16="http://schemas.microsoft.com/office/drawing/2014/main" xmlns="" id="{B07227C3-4002-0E41-A53D-AB78BDB347A8}"/>
              </a:ext>
            </a:extLst>
          </p:cNvPr>
          <p:cNvSpPr>
            <a:spLocks noGrp="1"/>
          </p:cNvSpPr>
          <p:nvPr>
            <p:ph idx="1"/>
          </p:nvPr>
        </p:nvSpPr>
        <p:spPr/>
        <p:txBody>
          <a:bodyPr>
            <a:normAutofit lnSpcReduction="10000"/>
          </a:bodyPr>
          <a:lstStyle/>
          <a:p>
            <a:r>
              <a:rPr lang="en-US" dirty="0" smtClean="0"/>
              <a:t>Most important functions of the Secretariat/Citizen petition process have not been replicated subsequent to NAFTA</a:t>
            </a:r>
          </a:p>
          <a:p>
            <a:r>
              <a:rPr lang="en-US" dirty="0" smtClean="0"/>
              <a:t>Seems unlikely </a:t>
            </a:r>
            <a:r>
              <a:rPr lang="en-US" dirty="0" smtClean="0"/>
              <a:t>that </a:t>
            </a:r>
            <a:r>
              <a:rPr lang="en-US" dirty="0"/>
              <a:t>concept of a quasi-independent secretariat will survive:</a:t>
            </a:r>
          </a:p>
          <a:p>
            <a:pPr lvl="1"/>
            <a:r>
              <a:rPr lang="en-US" dirty="0" smtClean="0"/>
              <a:t>NAAEC </a:t>
            </a:r>
            <a:r>
              <a:rPr lang="en-US" dirty="0"/>
              <a:t>is deeply flawed, particularly with regard to dispute settlement and ability of governments to stonewall compilation of factual records, </a:t>
            </a:r>
            <a:r>
              <a:rPr lang="en-US" dirty="0" smtClean="0"/>
              <a:t>which has </a:t>
            </a:r>
            <a:r>
              <a:rPr lang="en-US" dirty="0"/>
              <a:t>eroded environmental NGO support</a:t>
            </a:r>
          </a:p>
          <a:p>
            <a:pPr lvl="1"/>
            <a:r>
              <a:rPr lang="en-US" dirty="0"/>
              <a:t>Most Canadian provinces have never ratified the NAAEC, suggesting that even the most environmentally friendly of the NAFTA Parties is not a strong supporter of the mechanisms</a:t>
            </a:r>
          </a:p>
          <a:p>
            <a:pPr lvl="1"/>
            <a:r>
              <a:rPr lang="en-US" dirty="0" smtClean="0"/>
              <a:t>None </a:t>
            </a:r>
            <a:r>
              <a:rPr lang="en-US" dirty="0"/>
              <a:t>of the NAFTA Parties have been particularly supportive of the secretariat for many </a:t>
            </a:r>
            <a:r>
              <a:rPr lang="en-US" dirty="0" smtClean="0"/>
              <a:t>years</a:t>
            </a:r>
            <a:endParaRPr lang="en-US" dirty="0"/>
          </a:p>
        </p:txBody>
      </p:sp>
      <p:sp>
        <p:nvSpPr>
          <p:cNvPr id="4" name="Footer Placeholder 3"/>
          <p:cNvSpPr>
            <a:spLocks noGrp="1"/>
          </p:cNvSpPr>
          <p:nvPr>
            <p:ph type="ftr" sz="quarter" idx="11"/>
          </p:nvPr>
        </p:nvSpPr>
        <p:spPr/>
        <p:txBody>
          <a:bodyPr/>
          <a:lstStyle/>
          <a:p>
            <a:r>
              <a:rPr lang="en-US" dirty="0" smtClean="0"/>
              <a:t>CEC, November 8, 2017</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9</a:t>
            </a:fld>
            <a:endParaRPr lang="en-US" dirty="0"/>
          </a:p>
        </p:txBody>
      </p:sp>
    </p:spTree>
    <p:extLst>
      <p:ext uri="{BB962C8B-B14F-4D97-AF65-F5344CB8AC3E}">
        <p14:creationId xmlns:p14="http://schemas.microsoft.com/office/powerpoint/2010/main" val="21209569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2674</TotalTime>
  <Words>1181</Words>
  <Application>Microsoft Office PowerPoint</Application>
  <PresentationFormat>Custom</PresentationFormat>
  <Paragraphs>80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Do the NACLE, CEC, JPAC and Secretariat have a Future in a Revised NAFTA?</vt:lpstr>
      <vt:lpstr>Introduction</vt:lpstr>
      <vt:lpstr>Introduction, Cont’d</vt:lpstr>
      <vt:lpstr>Summary of US Objectives Relating to Environment (July 17, 2017)</vt:lpstr>
      <vt:lpstr>Summary, Cont’d</vt:lpstr>
      <vt:lpstr>Environmental Issues in the Negotiations</vt:lpstr>
      <vt:lpstr>Future of NAAEC/CEC/JPAC/Secretariat</vt:lpstr>
      <vt:lpstr>Future, Cont’d</vt:lpstr>
      <vt:lpstr>Survival of the Secretariat?</vt:lpstr>
      <vt:lpstr>Secretariat, Cont’d</vt:lpstr>
      <vt:lpstr>Conclusion: Three Important 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 There a Future for the CEC in a Revised NAFTA?</dc:title>
  <dc:creator>David</dc:creator>
  <cp:lastModifiedBy>David</cp:lastModifiedBy>
  <cp:revision>23</cp:revision>
  <cp:lastPrinted>2017-11-06T16:36:06Z</cp:lastPrinted>
  <dcterms:modified xsi:type="dcterms:W3CDTF">2017-11-06T16:44:12Z</dcterms:modified>
</cp:coreProperties>
</file>