
<file path=[Content_Types].xml><?xml version="1.0" encoding="utf-8"?>
<Types xmlns="http://schemas.openxmlformats.org/package/2006/content-types"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640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C717C863-2427-462C-BC22-E59E2527C3AA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251C7885-2117-4BAF-BF1E-E928D542EF06}" type="slidenum">
              <a:rPr lang="es-MX" smtClean="0"/>
              <a:pPr/>
              <a:t>‹Nr.›</a:t>
            </a:fld>
            <a:endParaRPr lang="es-MX"/>
          </a:p>
        </p:txBody>
      </p:sp>
      <p:sp>
        <p:nvSpPr>
          <p:cNvPr id="21" name="20 Rectángulo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Rectángulo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Rectángulo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C863-2427-462C-BC22-E59E2527C3AA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C7885-2117-4BAF-BF1E-E928D542EF06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C863-2427-462C-BC22-E59E2527C3AA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C7885-2117-4BAF-BF1E-E928D542EF06}" type="slidenum">
              <a:rPr lang="es-MX" smtClean="0"/>
              <a:pPr/>
              <a:t>‹Nr.›</a:t>
            </a:fld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C863-2427-462C-BC22-E59E2527C3AA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C7885-2117-4BAF-BF1E-E928D542EF06}" type="slidenum">
              <a:rPr lang="es-MX" smtClean="0"/>
              <a:pPr/>
              <a:t>‹Nr.›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C717C863-2427-462C-BC22-E59E2527C3AA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251C7885-2117-4BAF-BF1E-E928D542EF06}" type="slidenum">
              <a:rPr lang="es-MX" smtClean="0"/>
              <a:pPr/>
              <a:t>‹Nr.›</a:t>
            </a:fld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C863-2427-462C-BC22-E59E2527C3AA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C7885-2117-4BAF-BF1E-E928D542EF06}" type="slidenum">
              <a:rPr lang="es-MX" smtClean="0"/>
              <a:pPr/>
              <a:t>‹Nr.›</a:t>
            </a:fld>
            <a:endParaRPr lang="es-MX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C863-2427-462C-BC22-E59E2527C3AA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C7885-2117-4BAF-BF1E-E928D542EF06}" type="slidenum">
              <a:rPr lang="es-MX" smtClean="0"/>
              <a:pPr/>
              <a:t>‹Nr.›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C863-2427-462C-BC22-E59E2527C3AA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C7885-2117-4BAF-BF1E-E928D542EF06}" type="slidenum">
              <a:rPr lang="es-MX" smtClean="0"/>
              <a:pPr/>
              <a:t>‹Nr.›</a:t>
            </a:fld>
            <a:endParaRPr lang="es-MX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C863-2427-462C-BC22-E59E2527C3AA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C7885-2117-4BAF-BF1E-E928D542EF06}" type="slidenum">
              <a:rPr lang="es-MX" smtClean="0"/>
              <a:pPr/>
              <a:t>‹Nr.›</a:t>
            </a:fld>
            <a:endParaRPr lang="es-MX"/>
          </a:p>
        </p:txBody>
      </p:sp>
      <p:sp>
        <p:nvSpPr>
          <p:cNvPr id="5" name="4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C863-2427-462C-BC22-E59E2527C3AA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C7885-2117-4BAF-BF1E-E928D542EF06}" type="slidenum">
              <a:rPr lang="es-MX" smtClean="0"/>
              <a:pPr/>
              <a:t>‹Nr.›</a:t>
            </a:fld>
            <a:endParaRPr lang="es-MX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C863-2427-462C-BC22-E59E2527C3AA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C7885-2117-4BAF-BF1E-E928D542EF06}" type="slidenum">
              <a:rPr lang="es-MX" smtClean="0"/>
              <a:pPr/>
              <a:t>‹Nr.›</a:t>
            </a:fld>
            <a:endParaRPr lang="es-MX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717C863-2427-462C-BC22-E59E2527C3AA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51C7885-2117-4BAF-BF1E-E928D542EF06}" type="slidenum">
              <a:rPr lang="es-MX" smtClean="0"/>
              <a:pPr/>
              <a:t>‹Nr.›</a:t>
            </a:fld>
            <a:endParaRPr lang="es-MX"/>
          </a:p>
        </p:txBody>
      </p:sp>
      <p:sp>
        <p:nvSpPr>
          <p:cNvPr id="28" name="2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Conector recto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8424936" cy="2952328"/>
          </a:xfrm>
        </p:spPr>
        <p:txBody>
          <a:bodyPr>
            <a:normAutofit/>
          </a:bodyPr>
          <a:lstStyle/>
          <a:p>
            <a:pPr algn="r"/>
            <a:r>
              <a:rPr lang="es-MX" sz="3500" b="1" dirty="0"/>
              <a:t>Acuerdo paralelo del TLCAN sobre </a:t>
            </a:r>
            <a:r>
              <a:rPr lang="es-MX" sz="3500" b="1" dirty="0" smtClean="0"/>
              <a:t>medio ambiente: </a:t>
            </a:r>
            <a:r>
              <a:rPr lang="es-MX" sz="3500" dirty="0" smtClean="0"/>
              <a:t>evaluar </a:t>
            </a:r>
            <a:r>
              <a:rPr lang="es-MX" sz="3500" dirty="0"/>
              <a:t>el pasado y mirar hacia el </a:t>
            </a:r>
            <a:r>
              <a:rPr lang="es-MX" sz="3500" dirty="0" smtClean="0"/>
              <a:t>futuro</a:t>
            </a:r>
            <a:br>
              <a:rPr lang="es-MX" sz="3500" dirty="0" smtClean="0"/>
            </a:br>
            <a:r>
              <a:rPr lang="es-MX" sz="3500" dirty="0" smtClean="0"/>
              <a:t/>
            </a:r>
            <a:br>
              <a:rPr lang="es-MX" sz="3500" dirty="0" smtClean="0"/>
            </a:br>
            <a:r>
              <a:rPr lang="es-MX" sz="3500" dirty="0" smtClean="0"/>
              <a:t>Noviembre de 2017</a:t>
            </a:r>
            <a:endParaRPr lang="es-MX" sz="35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15616" y="3645024"/>
            <a:ext cx="7056784" cy="122413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MX" dirty="0" smtClean="0">
                <a:solidFill>
                  <a:schemeClr val="tx1"/>
                </a:solidFill>
              </a:rPr>
              <a:t>Dra. Raquel Gutiérrez Nájera</a:t>
            </a:r>
          </a:p>
          <a:p>
            <a:r>
              <a:rPr lang="es-MX" dirty="0" smtClean="0">
                <a:solidFill>
                  <a:schemeClr val="tx1"/>
                </a:solidFill>
              </a:rPr>
              <a:t>Presidenta Instituto de Derecho Ambiental A.C.</a:t>
            </a:r>
          </a:p>
          <a:p>
            <a:r>
              <a:rPr lang="es-MX" dirty="0" smtClean="0">
                <a:solidFill>
                  <a:schemeClr val="tx1"/>
                </a:solidFill>
              </a:rPr>
              <a:t>raquelgtz@gmail.com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96125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1547664" y="1844825"/>
            <a:ext cx="6480720" cy="27363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3000" dirty="0" smtClean="0"/>
              <a:t>Mesa redonda 2: </a:t>
            </a:r>
          </a:p>
          <a:p>
            <a:endParaRPr lang="es-MX" sz="3000" i="1" dirty="0" smtClean="0"/>
          </a:p>
          <a:p>
            <a:pPr marL="0" indent="0">
              <a:buNone/>
            </a:pPr>
            <a:r>
              <a:rPr lang="es-MX" sz="3000" dirty="0" smtClean="0"/>
              <a:t>Evaluación </a:t>
            </a:r>
            <a:r>
              <a:rPr lang="es-MX" sz="3000" dirty="0"/>
              <a:t>de los impactos del ACAAN y la CCA a la fecha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15458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435280" cy="914400"/>
          </a:xfrm>
        </p:spPr>
        <p:txBody>
          <a:bodyPr>
            <a:noAutofit/>
          </a:bodyPr>
          <a:lstStyle/>
          <a:p>
            <a:pPr algn="just"/>
            <a:r>
              <a:rPr lang="es-MX" sz="2000" b="1" dirty="0"/>
              <a:t>De los 10 objetivos establecidos en el </a:t>
            </a:r>
            <a:r>
              <a:rPr lang="es-MX" sz="2000" b="1" dirty="0" smtClean="0"/>
              <a:t>del ACAAN</a:t>
            </a:r>
            <a:r>
              <a:rPr lang="es-MX" sz="2000" b="1" dirty="0"/>
              <a:t> existe evidencia de </a:t>
            </a:r>
            <a:r>
              <a:rPr lang="es-MX" sz="2000" b="1" dirty="0" smtClean="0"/>
              <a:t>cumplimiento </a:t>
            </a:r>
            <a:r>
              <a:rPr lang="es-MX" sz="2000" b="1" dirty="0"/>
              <a:t>en al menos 7 de ellos relativos a:</a:t>
            </a:r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41493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s-MX" dirty="0" smtClean="0">
                <a:solidFill>
                  <a:schemeClr val="tx1"/>
                </a:solidFill>
              </a:rPr>
              <a:t>Artículo 1º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0" name="9 Marcador de texto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40540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s-MX" dirty="0" smtClean="0">
                <a:solidFill>
                  <a:schemeClr val="tx1"/>
                </a:solidFill>
              </a:rPr>
              <a:t>Avances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2"/>
          </p:nvPr>
        </p:nvSpPr>
        <p:spPr>
          <a:xfrm>
            <a:off x="251520" y="1700808"/>
            <a:ext cx="4244280" cy="44713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1200" dirty="0" smtClean="0"/>
              <a:t>a) alentar </a:t>
            </a:r>
            <a:r>
              <a:rPr lang="es-MX" sz="1200" dirty="0"/>
              <a:t>la protección y el mejoramiento del medio ambiente en territorio </a:t>
            </a:r>
            <a:r>
              <a:rPr lang="es-MX" sz="1200" dirty="0" smtClean="0"/>
              <a:t>de las </a:t>
            </a:r>
            <a:r>
              <a:rPr lang="es-MX" sz="1200" dirty="0"/>
              <a:t>Partes, para el bienestar de las generaciones presentes y futuras;</a:t>
            </a:r>
          </a:p>
          <a:p>
            <a:pPr marL="0" indent="0">
              <a:buNone/>
            </a:pPr>
            <a:r>
              <a:rPr lang="es-MX" sz="1200" dirty="0"/>
              <a:t>(b) promover el desarrollo sustentable a partir de la cooperación y el </a:t>
            </a:r>
            <a:r>
              <a:rPr lang="es-MX" sz="1200" dirty="0" smtClean="0"/>
              <a:t>apoyo mutuo </a:t>
            </a:r>
            <a:r>
              <a:rPr lang="es-MX" sz="1200" dirty="0"/>
              <a:t>en políticas ambientales y económicas;</a:t>
            </a:r>
          </a:p>
          <a:p>
            <a:pPr marL="0" indent="0">
              <a:buNone/>
            </a:pPr>
            <a:r>
              <a:rPr lang="es-MX" sz="1200" dirty="0" smtClean="0"/>
              <a:t> (</a:t>
            </a:r>
            <a:r>
              <a:rPr lang="es-MX" sz="1200" dirty="0"/>
              <a:t>c) incrementar la cooperación entre las Partes encaminada a </a:t>
            </a:r>
            <a:r>
              <a:rPr lang="es-MX" sz="1200" dirty="0" smtClean="0"/>
              <a:t>conservar, proteger </a:t>
            </a:r>
            <a:r>
              <a:rPr lang="es-MX" sz="1200" dirty="0"/>
              <a:t>y mejorar aún más el medio ambiente, incluidas la flora y la </a:t>
            </a:r>
            <a:r>
              <a:rPr lang="es-MX" sz="1200" dirty="0" smtClean="0"/>
              <a:t>fauna silvestres</a:t>
            </a:r>
            <a:r>
              <a:rPr lang="es-MX" sz="1200" dirty="0"/>
              <a:t>;</a:t>
            </a:r>
          </a:p>
          <a:p>
            <a:pPr marL="0" indent="0">
              <a:buNone/>
            </a:pPr>
            <a:r>
              <a:rPr lang="es-MX" sz="1200" dirty="0"/>
              <a:t>(d) apoyar las metas y los objetivos ambientales del TLC;</a:t>
            </a:r>
          </a:p>
          <a:p>
            <a:pPr marL="0" indent="0">
              <a:buNone/>
            </a:pPr>
            <a:r>
              <a:rPr lang="es-MX" sz="1200" dirty="0"/>
              <a:t>(e) evitar la creación de distorsiones o de nuevas barreras en el comercio;</a:t>
            </a:r>
          </a:p>
          <a:p>
            <a:pPr marL="0" indent="0">
              <a:buNone/>
            </a:pPr>
            <a:r>
              <a:rPr lang="es-MX" sz="1200" dirty="0"/>
              <a:t>(f) fortalecer la cooperación para elaborar y mejorar las leyes, </a:t>
            </a:r>
            <a:r>
              <a:rPr lang="es-MX" sz="1200" dirty="0" smtClean="0"/>
              <a:t>reglamentos, procedimientos</a:t>
            </a:r>
            <a:r>
              <a:rPr lang="es-MX" sz="1200" dirty="0"/>
              <a:t>, políticas, y prácticas ambientales;</a:t>
            </a:r>
          </a:p>
          <a:p>
            <a:pPr marL="0" indent="0">
              <a:buNone/>
            </a:pPr>
            <a:r>
              <a:rPr lang="es-MX" sz="1200" dirty="0"/>
              <a:t>(g) mejorar la observancia y la aplicación de las leyes y </a:t>
            </a:r>
            <a:r>
              <a:rPr lang="es-MX" sz="1200" dirty="0" smtClean="0"/>
              <a:t>reglamentos ambientales</a:t>
            </a:r>
            <a:r>
              <a:rPr lang="es-MX" sz="1200" dirty="0"/>
              <a:t>;</a:t>
            </a:r>
          </a:p>
          <a:p>
            <a:pPr marL="0" indent="0">
              <a:buNone/>
            </a:pPr>
            <a:r>
              <a:rPr lang="es-MX" sz="1200" dirty="0"/>
              <a:t>(h) promover la transparencia y la participación de la sociedad en la </a:t>
            </a:r>
            <a:r>
              <a:rPr lang="es-MX" sz="1200" dirty="0" smtClean="0"/>
              <a:t>elaboración de </a:t>
            </a:r>
            <a:r>
              <a:rPr lang="es-MX" sz="1200" dirty="0"/>
              <a:t>leyes, reglamentos y políticas ambientales;</a:t>
            </a:r>
          </a:p>
          <a:p>
            <a:pPr marL="0" indent="0">
              <a:buNone/>
            </a:pPr>
            <a:r>
              <a:rPr lang="es-MX" sz="1200" dirty="0"/>
              <a:t>(i) promover medidas ambientales efectivas y económicamente eficientes;</a:t>
            </a:r>
          </a:p>
          <a:p>
            <a:pPr marL="0" indent="0">
              <a:buNone/>
            </a:pPr>
            <a:r>
              <a:rPr lang="es-MX" sz="1200" dirty="0"/>
              <a:t>(j) promover políticas y prácticas para prevenir la contaminación.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4"/>
          </p:nvPr>
        </p:nvSpPr>
        <p:spPr>
          <a:xfrm>
            <a:off x="4648200" y="1772816"/>
            <a:ext cx="4388296" cy="4968552"/>
          </a:xfrm>
        </p:spPr>
        <p:txBody>
          <a:bodyPr>
            <a:noAutofit/>
          </a:bodyPr>
          <a:lstStyle/>
          <a:p>
            <a:pPr fontAlgn="t"/>
            <a:r>
              <a:rPr lang="es-MX" sz="1800" dirty="0" smtClean="0"/>
              <a:t>Proteger y mejorar el ambiente en el territorio de las partes, de la flora y de la fauna.</a:t>
            </a:r>
          </a:p>
          <a:p>
            <a:pPr fontAlgn="t"/>
            <a:r>
              <a:rPr lang="es-MX" sz="1800" dirty="0" smtClean="0"/>
              <a:t>Promover la cooperación para mejorar leyes, reglamentos, procedimientos, políticas y prácticas ambientales.</a:t>
            </a:r>
          </a:p>
          <a:p>
            <a:pPr fontAlgn="t"/>
            <a:r>
              <a:rPr lang="es-MX" sz="1800" dirty="0" smtClean="0"/>
              <a:t>Mejorar la observación y aplicación de leyes y reglamentos.</a:t>
            </a:r>
          </a:p>
          <a:p>
            <a:pPr fontAlgn="t"/>
            <a:r>
              <a:rPr lang="es-MX" sz="1800" dirty="0" smtClean="0"/>
              <a:t>Transparencia y participación de la sociedad.</a:t>
            </a:r>
          </a:p>
          <a:p>
            <a:pPr fontAlgn="t"/>
            <a:r>
              <a:rPr lang="es-MX" sz="1800" dirty="0" smtClean="0"/>
              <a:t>Tenemos oportunidades de seguir construyendo en los relativos al:</a:t>
            </a:r>
          </a:p>
          <a:p>
            <a:pPr marL="0" indent="0" fontAlgn="t">
              <a:buNone/>
            </a:pPr>
            <a:r>
              <a:rPr lang="es-MX" sz="1800" dirty="0" smtClean="0"/>
              <a:t>	* Desarrollo sustentable</a:t>
            </a:r>
          </a:p>
          <a:p>
            <a:pPr marL="0" indent="0" fontAlgn="t">
              <a:buNone/>
            </a:pPr>
            <a:r>
              <a:rPr lang="es-MX" sz="1800" dirty="0" smtClean="0"/>
              <a:t>	* Relaciones de comercio y 	ambiente(TLC).</a:t>
            </a:r>
          </a:p>
          <a:p>
            <a:endParaRPr lang="es-MX" sz="18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05874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Respecto a la institucionalidad del acuerdo: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"/>
          </p:nvPr>
        </p:nvSpPr>
        <p:spPr>
          <a:xfrm>
            <a:off x="539552" y="2276872"/>
            <a:ext cx="1954560" cy="230425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fontAlgn="t"/>
            <a:endParaRPr lang="es-MX" dirty="0" smtClean="0"/>
          </a:p>
          <a:p>
            <a:pPr fontAlgn="t"/>
            <a:r>
              <a:rPr lang="es-MX" dirty="0" smtClean="0"/>
              <a:t>Consejo</a:t>
            </a:r>
            <a:endParaRPr lang="es-MX" dirty="0"/>
          </a:p>
          <a:p>
            <a:pPr fontAlgn="t"/>
            <a:r>
              <a:rPr lang="es-MX" dirty="0"/>
              <a:t>CCPC</a:t>
            </a:r>
          </a:p>
          <a:p>
            <a:pPr fontAlgn="t"/>
            <a:r>
              <a:rPr lang="es-MX" dirty="0"/>
              <a:t>CCA</a:t>
            </a:r>
          </a:p>
          <a:p>
            <a:endParaRPr lang="es-MX" dirty="0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3347864" y="2348880"/>
            <a:ext cx="5410944" cy="2232248"/>
          </a:xfrm>
        </p:spPr>
        <p:txBody>
          <a:bodyPr>
            <a:normAutofit/>
          </a:bodyPr>
          <a:lstStyle/>
          <a:p>
            <a:pPr algn="just"/>
            <a:r>
              <a:rPr lang="es-MX" dirty="0"/>
              <a:t>A más de 20 años de su creación sigue siendo novedoso su esquema orgánico al contar con un </a:t>
            </a:r>
            <a:r>
              <a:rPr lang="es-MX" dirty="0" smtClean="0"/>
              <a:t>órgano intergubernamental </a:t>
            </a:r>
            <a:r>
              <a:rPr lang="es-MX" dirty="0"/>
              <a:t>ejecutivo, rotativo en su dirección.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25235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Respecto a su capacidad  de </a:t>
            </a:r>
            <a:r>
              <a:rPr lang="es-MX" dirty="0" smtClean="0"/>
              <a:t>gestión: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2123728" y="1916832"/>
            <a:ext cx="5832648" cy="2088231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s-MX" dirty="0"/>
              <a:t>Voluntad política para fortalecer el presupuesto.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43573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Retos:</a:t>
            </a:r>
            <a:endParaRPr lang="es-MX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fontAlgn="t"/>
            <a:endParaRPr lang="es-MX" dirty="0" smtClean="0"/>
          </a:p>
          <a:p>
            <a:pPr fontAlgn="t"/>
            <a:r>
              <a:rPr lang="es-MX" dirty="0" smtClean="0"/>
              <a:t>Cambio </a:t>
            </a:r>
            <a:r>
              <a:rPr lang="es-MX" dirty="0"/>
              <a:t>climático en la región</a:t>
            </a:r>
            <a:r>
              <a:rPr lang="es-MX" dirty="0" smtClean="0"/>
              <a:t>.</a:t>
            </a:r>
          </a:p>
          <a:p>
            <a:pPr fontAlgn="t"/>
            <a:r>
              <a:rPr lang="es-MX" dirty="0" smtClean="0"/>
              <a:t>Agua.</a:t>
            </a:r>
            <a:endParaRPr lang="es-MX" dirty="0" smtClean="0"/>
          </a:p>
          <a:p>
            <a:pPr fontAlgn="t"/>
            <a:r>
              <a:rPr lang="es-MX" dirty="0"/>
              <a:t>Pueblos indígenas.</a:t>
            </a:r>
          </a:p>
          <a:p>
            <a:pPr fontAlgn="t"/>
            <a:r>
              <a:rPr lang="es-MX" dirty="0"/>
              <a:t>Objetivos del </a:t>
            </a:r>
            <a:r>
              <a:rPr lang="es-MX" dirty="0" smtClean="0"/>
              <a:t>DS: ODS.</a:t>
            </a:r>
            <a:endParaRPr lang="es-MX" dirty="0"/>
          </a:p>
          <a:p>
            <a:pPr fontAlgn="t"/>
            <a:r>
              <a:rPr lang="es-MX" dirty="0"/>
              <a:t>Fortalecimiento institucional hacia dentro y hacia fuera</a:t>
            </a:r>
            <a:r>
              <a:rPr lang="es-MX" dirty="0" smtClean="0"/>
              <a:t>.</a:t>
            </a:r>
          </a:p>
          <a:p>
            <a:pPr fontAlgn="t"/>
            <a:r>
              <a:rPr lang="es-MX" dirty="0" smtClean="0"/>
              <a:t>Vincular expediente de hechos a mejora en políticas públicas regulatorias y de aplicación de leyes.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5035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000" dirty="0" smtClean="0"/>
              <a:t>Gracias </a:t>
            </a:r>
            <a:endParaRPr lang="es-MX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1691680" y="2132856"/>
            <a:ext cx="5987008" cy="2193107"/>
          </a:xfr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0" indent="0" algn="ctr">
              <a:buNone/>
            </a:pPr>
            <a:r>
              <a:rPr lang="es-MX" dirty="0" smtClean="0">
                <a:solidFill>
                  <a:schemeClr val="tx1"/>
                </a:solidFill>
              </a:rPr>
              <a:t>Dra. Raquel Gutiérrez Nájera</a:t>
            </a:r>
          </a:p>
          <a:p>
            <a:pPr marL="0" indent="0" algn="ctr">
              <a:buNone/>
            </a:pPr>
            <a:r>
              <a:rPr lang="es-MX" dirty="0" smtClean="0">
                <a:solidFill>
                  <a:schemeClr val="tx1"/>
                </a:solidFill>
              </a:rPr>
              <a:t>Presidenta Instituto de Derecho Ambiental A.C.</a:t>
            </a:r>
          </a:p>
          <a:p>
            <a:pPr marL="0" indent="0" algn="ctr">
              <a:buNone/>
            </a:pPr>
            <a:r>
              <a:rPr lang="es-MX" dirty="0" smtClean="0">
                <a:solidFill>
                  <a:schemeClr val="tx1"/>
                </a:solidFill>
              </a:rPr>
              <a:t>raquelgtz@gmail.com</a:t>
            </a:r>
          </a:p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912880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n">
  <a:themeElements>
    <a:clrScheme name="Orige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e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e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54</TotalTime>
  <Words>463</Words>
  <Application>Microsoft Office PowerPoint</Application>
  <PresentationFormat>Presentación en pantalla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Origen</vt:lpstr>
      <vt:lpstr>Acuerdo paralelo del TLCAN sobre medio ambiente: evaluar el pasado y mirar hacia el futuro  Noviembre de 2017</vt:lpstr>
      <vt:lpstr>Diapositiva 2</vt:lpstr>
      <vt:lpstr>De los 10 objetivos establecidos en el del ACAAN existe evidencia de cumplimiento en al menos 7 de ellos relativos a:</vt:lpstr>
      <vt:lpstr>Respecto a la institucionalidad del acuerdo:</vt:lpstr>
      <vt:lpstr>Respecto a su capacidad  de gestión:</vt:lpstr>
      <vt:lpstr>Retos:</vt:lpstr>
      <vt:lpstr>Gracias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Ivonne Álvarez</dc:creator>
  <cp:lastModifiedBy>Carlos Valentin Veyna Martínez</cp:lastModifiedBy>
  <cp:revision>8</cp:revision>
  <dcterms:created xsi:type="dcterms:W3CDTF">2017-11-08T13:55:24Z</dcterms:created>
  <dcterms:modified xsi:type="dcterms:W3CDTF">2017-11-08T14:02:15Z</dcterms:modified>
</cp:coreProperties>
</file>