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3" r:id="rId5"/>
    <p:sldId id="260" r:id="rId6"/>
    <p:sldId id="261" r:id="rId7"/>
    <p:sldId id="265" r:id="rId8"/>
    <p:sldId id="262" r:id="rId9"/>
    <p:sldId id="264" r:id="rId10"/>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391" autoAdjust="0"/>
    <p:restoredTop sz="94660"/>
  </p:normalViewPr>
  <p:slideViewPr>
    <p:cSldViewPr snapToGrid="0">
      <p:cViewPr varScale="1">
        <p:scale>
          <a:sx n="80" d="100"/>
          <a:sy n="80" d="100"/>
        </p:scale>
        <p:origin x="77" y="2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7D538E95-756D-45CD-9DD7-9E0FCEF538D7}" type="datetimeFigureOut">
              <a:rPr lang="es-MX" smtClean="0"/>
              <a:t>08/11/2017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9127A8F-487E-4A54-825A-EA021D3F04F1}" type="slidenum">
              <a:rPr lang="es-MX" smtClean="0"/>
              <a:t>‹Nº›</a:t>
            </a:fld>
            <a:endParaRPr lang="es-MX"/>
          </a:p>
        </p:txBody>
      </p:sp>
    </p:spTree>
    <p:extLst>
      <p:ext uri="{BB962C8B-B14F-4D97-AF65-F5344CB8AC3E}">
        <p14:creationId xmlns:p14="http://schemas.microsoft.com/office/powerpoint/2010/main" val="2626394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D538E95-756D-45CD-9DD7-9E0FCEF538D7}" type="datetimeFigureOut">
              <a:rPr lang="es-MX" smtClean="0"/>
              <a:t>08/11/2017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9127A8F-487E-4A54-825A-EA021D3F04F1}" type="slidenum">
              <a:rPr lang="es-MX" smtClean="0"/>
              <a:t>‹Nº›</a:t>
            </a:fld>
            <a:endParaRPr lang="es-MX"/>
          </a:p>
        </p:txBody>
      </p:sp>
    </p:spTree>
    <p:extLst>
      <p:ext uri="{BB962C8B-B14F-4D97-AF65-F5344CB8AC3E}">
        <p14:creationId xmlns:p14="http://schemas.microsoft.com/office/powerpoint/2010/main" val="4104306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smtClean="0"/>
              <a:t>Haga clic para modificar el estilo de título del patrón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D538E95-756D-45CD-9DD7-9E0FCEF538D7}" type="datetimeFigureOut">
              <a:rPr lang="es-MX" smtClean="0"/>
              <a:t>08/11/2017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9127A8F-487E-4A54-825A-EA021D3F04F1}" type="slidenum">
              <a:rPr lang="es-MX" smtClean="0"/>
              <a:t>‹Nº›</a:t>
            </a:fld>
            <a:endParaRPr lang="es-MX"/>
          </a:p>
        </p:txBody>
      </p:sp>
    </p:spTree>
    <p:extLst>
      <p:ext uri="{BB962C8B-B14F-4D97-AF65-F5344CB8AC3E}">
        <p14:creationId xmlns:p14="http://schemas.microsoft.com/office/powerpoint/2010/main" val="17153233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s-ES" smtClean="0"/>
              <a:t>Haga clic para modificar el estilo de título del patrón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s-ES" smtClean="0"/>
              <a:t>Haga clic para modificar el estilo de texto del patrón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D538E95-756D-45CD-9DD7-9E0FCEF538D7}" type="datetimeFigureOut">
              <a:rPr lang="es-MX" smtClean="0"/>
              <a:t>08/11/2017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9127A8F-487E-4A54-825A-EA021D3F04F1}" type="slidenum">
              <a:rPr lang="es-MX" smtClean="0"/>
              <a:t>‹Nº›</a:t>
            </a:fld>
            <a:endParaRPr lang="es-MX"/>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1001744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D538E95-756D-45CD-9DD7-9E0FCEF538D7}" type="datetimeFigureOut">
              <a:rPr lang="es-MX" smtClean="0"/>
              <a:t>08/11/2017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9127A8F-487E-4A54-825A-EA021D3F04F1}" type="slidenum">
              <a:rPr lang="es-MX" smtClean="0"/>
              <a:t>‹Nº›</a:t>
            </a:fld>
            <a:endParaRPr lang="es-MX"/>
          </a:p>
        </p:txBody>
      </p:sp>
    </p:spTree>
    <p:extLst>
      <p:ext uri="{BB962C8B-B14F-4D97-AF65-F5344CB8AC3E}">
        <p14:creationId xmlns:p14="http://schemas.microsoft.com/office/powerpoint/2010/main" val="15753802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D538E95-756D-45CD-9DD7-9E0FCEF538D7}" type="datetimeFigureOut">
              <a:rPr lang="es-MX" smtClean="0"/>
              <a:t>08/11/2017</a:t>
            </a:fld>
            <a:endParaRPr lang="es-MX"/>
          </a:p>
        </p:txBody>
      </p:sp>
      <p:sp>
        <p:nvSpPr>
          <p:cNvPr id="4"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9127A8F-487E-4A54-825A-EA021D3F04F1}" type="slidenum">
              <a:rPr lang="es-MX" smtClean="0"/>
              <a:t>‹Nº›</a:t>
            </a:fld>
            <a:endParaRPr lang="es-MX"/>
          </a:p>
        </p:txBody>
      </p:sp>
    </p:spTree>
    <p:extLst>
      <p:ext uri="{BB962C8B-B14F-4D97-AF65-F5344CB8AC3E}">
        <p14:creationId xmlns:p14="http://schemas.microsoft.com/office/powerpoint/2010/main" val="40076653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D538E95-756D-45CD-9DD7-9E0FCEF538D7}" type="datetimeFigureOut">
              <a:rPr lang="es-MX" smtClean="0"/>
              <a:t>08/11/2017</a:t>
            </a:fld>
            <a:endParaRPr lang="es-MX"/>
          </a:p>
        </p:txBody>
      </p:sp>
      <p:sp>
        <p:nvSpPr>
          <p:cNvPr id="4"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9127A8F-487E-4A54-825A-EA021D3F04F1}" type="slidenum">
              <a:rPr lang="es-MX" smtClean="0"/>
              <a:t>‹Nº›</a:t>
            </a:fld>
            <a:endParaRPr lang="es-MX"/>
          </a:p>
        </p:txBody>
      </p:sp>
    </p:spTree>
    <p:extLst>
      <p:ext uri="{BB962C8B-B14F-4D97-AF65-F5344CB8AC3E}">
        <p14:creationId xmlns:p14="http://schemas.microsoft.com/office/powerpoint/2010/main" val="42030634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D538E95-756D-45CD-9DD7-9E0FCEF538D7}" type="datetimeFigureOut">
              <a:rPr lang="es-MX" smtClean="0"/>
              <a:t>08/11/2017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9127A8F-487E-4A54-825A-EA021D3F04F1}" type="slidenum">
              <a:rPr lang="es-MX" smtClean="0"/>
              <a:t>‹Nº›</a:t>
            </a:fld>
            <a:endParaRPr lang="es-MX"/>
          </a:p>
        </p:txBody>
      </p:sp>
    </p:spTree>
    <p:extLst>
      <p:ext uri="{BB962C8B-B14F-4D97-AF65-F5344CB8AC3E}">
        <p14:creationId xmlns:p14="http://schemas.microsoft.com/office/powerpoint/2010/main" val="7282765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D538E95-756D-45CD-9DD7-9E0FCEF538D7}" type="datetimeFigureOut">
              <a:rPr lang="es-MX" smtClean="0"/>
              <a:t>08/11/2017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9127A8F-487E-4A54-825A-EA021D3F04F1}" type="slidenum">
              <a:rPr lang="es-MX" smtClean="0"/>
              <a:t>‹Nº›</a:t>
            </a:fld>
            <a:endParaRPr lang="es-MX"/>
          </a:p>
        </p:txBody>
      </p:sp>
    </p:spTree>
    <p:extLst>
      <p:ext uri="{BB962C8B-B14F-4D97-AF65-F5344CB8AC3E}">
        <p14:creationId xmlns:p14="http://schemas.microsoft.com/office/powerpoint/2010/main" val="104934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3"/>
          <p:cNvSpPr>
            <a:spLocks noGrp="1"/>
          </p:cNvSpPr>
          <p:nvPr>
            <p:ph type="dt" sz="half" idx="10"/>
          </p:nvPr>
        </p:nvSpPr>
        <p:spPr/>
        <p:txBody>
          <a:bodyPr/>
          <a:lstStyle/>
          <a:p>
            <a:fld id="{7D538E95-756D-45CD-9DD7-9E0FCEF538D7}" type="datetimeFigureOut">
              <a:rPr lang="es-MX" smtClean="0"/>
              <a:t>08/11/2017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9127A8F-487E-4A54-825A-EA021D3F04F1}" type="slidenum">
              <a:rPr lang="es-MX" smtClean="0"/>
              <a:t>‹Nº›</a:t>
            </a:fld>
            <a:endParaRPr lang="es-MX"/>
          </a:p>
        </p:txBody>
      </p:sp>
    </p:spTree>
    <p:extLst>
      <p:ext uri="{BB962C8B-B14F-4D97-AF65-F5344CB8AC3E}">
        <p14:creationId xmlns:p14="http://schemas.microsoft.com/office/powerpoint/2010/main" val="3761002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D538E95-756D-45CD-9DD7-9E0FCEF538D7}" type="datetimeFigureOut">
              <a:rPr lang="es-MX" smtClean="0"/>
              <a:t>08/11/2017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9127A8F-487E-4A54-825A-EA021D3F04F1}" type="slidenum">
              <a:rPr lang="es-MX" smtClean="0"/>
              <a:t>‹Nº›</a:t>
            </a:fld>
            <a:endParaRPr lang="es-MX"/>
          </a:p>
        </p:txBody>
      </p:sp>
    </p:spTree>
    <p:extLst>
      <p:ext uri="{BB962C8B-B14F-4D97-AF65-F5344CB8AC3E}">
        <p14:creationId xmlns:p14="http://schemas.microsoft.com/office/powerpoint/2010/main" val="635916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7D538E95-756D-45CD-9DD7-9E0FCEF538D7}" type="datetimeFigureOut">
              <a:rPr lang="es-MX" smtClean="0"/>
              <a:t>08/11/2017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9127A8F-487E-4A54-825A-EA021D3F04F1}" type="slidenum">
              <a:rPr lang="es-MX" smtClean="0"/>
              <a:t>‹Nº›</a:t>
            </a:fld>
            <a:endParaRPr lang="es-MX"/>
          </a:p>
        </p:txBody>
      </p:sp>
    </p:spTree>
    <p:extLst>
      <p:ext uri="{BB962C8B-B14F-4D97-AF65-F5344CB8AC3E}">
        <p14:creationId xmlns:p14="http://schemas.microsoft.com/office/powerpoint/2010/main" val="2193734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7D538E95-756D-45CD-9DD7-9E0FCEF538D7}" type="datetimeFigureOut">
              <a:rPr lang="es-MX" smtClean="0"/>
              <a:t>08/11/2017</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49127A8F-487E-4A54-825A-EA021D3F04F1}" type="slidenum">
              <a:rPr lang="es-MX" smtClean="0"/>
              <a:t>‹Nº›</a:t>
            </a:fld>
            <a:endParaRPr lang="es-MX"/>
          </a:p>
        </p:txBody>
      </p:sp>
    </p:spTree>
    <p:extLst>
      <p:ext uri="{BB962C8B-B14F-4D97-AF65-F5344CB8AC3E}">
        <p14:creationId xmlns:p14="http://schemas.microsoft.com/office/powerpoint/2010/main" val="4293460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7" name="Date Placeholder 2"/>
          <p:cNvSpPr>
            <a:spLocks noGrp="1"/>
          </p:cNvSpPr>
          <p:nvPr>
            <p:ph type="dt" sz="half" idx="10"/>
          </p:nvPr>
        </p:nvSpPr>
        <p:spPr/>
        <p:txBody>
          <a:bodyPr/>
          <a:lstStyle/>
          <a:p>
            <a:fld id="{7D538E95-756D-45CD-9DD7-9E0FCEF538D7}" type="datetimeFigureOut">
              <a:rPr lang="es-MX" smtClean="0"/>
              <a:t>08/11/2017</a:t>
            </a:fld>
            <a:endParaRPr lang="es-MX"/>
          </a:p>
        </p:txBody>
      </p:sp>
      <p:sp>
        <p:nvSpPr>
          <p:cNvPr id="5" name="Footer Placeholder 3"/>
          <p:cNvSpPr>
            <a:spLocks noGrp="1"/>
          </p:cNvSpPr>
          <p:nvPr>
            <p:ph type="ftr" sz="quarter" idx="11"/>
          </p:nvPr>
        </p:nvSpPr>
        <p:spPr/>
        <p:txBody>
          <a:bodyPr/>
          <a:lstStyle/>
          <a:p>
            <a:endParaRPr lang="es-MX"/>
          </a:p>
        </p:txBody>
      </p:sp>
      <p:sp>
        <p:nvSpPr>
          <p:cNvPr id="6" name="Slide Number Placeholder 4"/>
          <p:cNvSpPr>
            <a:spLocks noGrp="1"/>
          </p:cNvSpPr>
          <p:nvPr>
            <p:ph type="sldNum" sz="quarter" idx="12"/>
          </p:nvPr>
        </p:nvSpPr>
        <p:spPr/>
        <p:txBody>
          <a:bodyPr/>
          <a:lstStyle/>
          <a:p>
            <a:fld id="{49127A8F-487E-4A54-825A-EA021D3F04F1}" type="slidenum">
              <a:rPr lang="es-MX" smtClean="0"/>
              <a:t>‹Nº›</a:t>
            </a:fld>
            <a:endParaRPr lang="es-MX"/>
          </a:p>
        </p:txBody>
      </p:sp>
    </p:spTree>
    <p:extLst>
      <p:ext uri="{BB962C8B-B14F-4D97-AF65-F5344CB8AC3E}">
        <p14:creationId xmlns:p14="http://schemas.microsoft.com/office/powerpoint/2010/main" val="1550125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7D538E95-756D-45CD-9DD7-9E0FCEF538D7}" type="datetimeFigureOut">
              <a:rPr lang="es-MX" smtClean="0"/>
              <a:t>08/11/2017</a:t>
            </a:fld>
            <a:endParaRPr lang="es-MX"/>
          </a:p>
        </p:txBody>
      </p:sp>
      <p:sp>
        <p:nvSpPr>
          <p:cNvPr id="5" name="Footer Placeholder 2"/>
          <p:cNvSpPr>
            <a:spLocks noGrp="1"/>
          </p:cNvSpPr>
          <p:nvPr>
            <p:ph type="ftr" sz="quarter" idx="11"/>
          </p:nvPr>
        </p:nvSpPr>
        <p:spPr/>
        <p:txBody>
          <a:bodyPr/>
          <a:lstStyle/>
          <a:p>
            <a:endParaRPr lang="es-MX"/>
          </a:p>
        </p:txBody>
      </p:sp>
      <p:sp>
        <p:nvSpPr>
          <p:cNvPr id="6" name="Slide Number Placeholder 3"/>
          <p:cNvSpPr>
            <a:spLocks noGrp="1"/>
          </p:cNvSpPr>
          <p:nvPr>
            <p:ph type="sldNum" sz="quarter" idx="12"/>
          </p:nvPr>
        </p:nvSpPr>
        <p:spPr/>
        <p:txBody>
          <a:bodyPr/>
          <a:lstStyle/>
          <a:p>
            <a:fld id="{49127A8F-487E-4A54-825A-EA021D3F04F1}" type="slidenum">
              <a:rPr lang="es-MX" smtClean="0"/>
              <a:t>‹Nº›</a:t>
            </a:fld>
            <a:endParaRPr lang="es-MX"/>
          </a:p>
        </p:txBody>
      </p:sp>
    </p:spTree>
    <p:extLst>
      <p:ext uri="{BB962C8B-B14F-4D97-AF65-F5344CB8AC3E}">
        <p14:creationId xmlns:p14="http://schemas.microsoft.com/office/powerpoint/2010/main" val="2651722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7" name="Date Placeholder 4"/>
          <p:cNvSpPr>
            <a:spLocks noGrp="1"/>
          </p:cNvSpPr>
          <p:nvPr>
            <p:ph type="dt" sz="half" idx="10"/>
          </p:nvPr>
        </p:nvSpPr>
        <p:spPr/>
        <p:txBody>
          <a:bodyPr/>
          <a:lstStyle/>
          <a:p>
            <a:fld id="{7D538E95-756D-45CD-9DD7-9E0FCEF538D7}" type="datetimeFigureOut">
              <a:rPr lang="es-MX" smtClean="0"/>
              <a:t>08/11/2017</a:t>
            </a:fld>
            <a:endParaRPr lang="es-MX"/>
          </a:p>
        </p:txBody>
      </p:sp>
      <p:sp>
        <p:nvSpPr>
          <p:cNvPr id="5" name="Footer Placeholder 5"/>
          <p:cNvSpPr>
            <a:spLocks noGrp="1"/>
          </p:cNvSpPr>
          <p:nvPr>
            <p:ph type="ftr" sz="quarter" idx="11"/>
          </p:nvPr>
        </p:nvSpPr>
        <p:spPr/>
        <p:txBody>
          <a:bodyPr/>
          <a:lstStyle/>
          <a:p>
            <a:endParaRPr lang="es-MX"/>
          </a:p>
        </p:txBody>
      </p:sp>
      <p:sp>
        <p:nvSpPr>
          <p:cNvPr id="6" name="Slide Number Placeholder 6"/>
          <p:cNvSpPr>
            <a:spLocks noGrp="1"/>
          </p:cNvSpPr>
          <p:nvPr>
            <p:ph type="sldNum" sz="quarter" idx="12"/>
          </p:nvPr>
        </p:nvSpPr>
        <p:spPr/>
        <p:txBody>
          <a:bodyPr/>
          <a:lstStyle/>
          <a:p>
            <a:fld id="{49127A8F-487E-4A54-825A-EA021D3F04F1}" type="slidenum">
              <a:rPr lang="es-MX" smtClean="0"/>
              <a:t>‹Nº›</a:t>
            </a:fld>
            <a:endParaRPr lang="es-MX"/>
          </a:p>
        </p:txBody>
      </p:sp>
    </p:spTree>
    <p:extLst>
      <p:ext uri="{BB962C8B-B14F-4D97-AF65-F5344CB8AC3E}">
        <p14:creationId xmlns:p14="http://schemas.microsoft.com/office/powerpoint/2010/main" val="4203831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D538E95-756D-45CD-9DD7-9E0FCEF538D7}" type="datetimeFigureOut">
              <a:rPr lang="es-MX" smtClean="0"/>
              <a:t>08/11/2017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9127A8F-487E-4A54-825A-EA021D3F04F1}" type="slidenum">
              <a:rPr lang="es-MX" smtClean="0"/>
              <a:t>‹Nº›</a:t>
            </a:fld>
            <a:endParaRPr lang="es-MX"/>
          </a:p>
        </p:txBody>
      </p:sp>
    </p:spTree>
    <p:extLst>
      <p:ext uri="{BB962C8B-B14F-4D97-AF65-F5344CB8AC3E}">
        <p14:creationId xmlns:p14="http://schemas.microsoft.com/office/powerpoint/2010/main" val="899838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7D538E95-756D-45CD-9DD7-9E0FCEF538D7}" type="datetimeFigureOut">
              <a:rPr lang="es-MX" smtClean="0"/>
              <a:t>08/11/2017</a:t>
            </a:fld>
            <a:endParaRPr lang="es-MX"/>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s-MX"/>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49127A8F-487E-4A54-825A-EA021D3F04F1}" type="slidenum">
              <a:rPr lang="es-MX" smtClean="0"/>
              <a:t>‹Nº›</a:t>
            </a:fld>
            <a:endParaRPr lang="es-MX"/>
          </a:p>
        </p:txBody>
      </p:sp>
    </p:spTree>
    <p:extLst>
      <p:ext uri="{BB962C8B-B14F-4D97-AF65-F5344CB8AC3E}">
        <p14:creationId xmlns:p14="http://schemas.microsoft.com/office/powerpoint/2010/main" val="282531148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154955" y="1163128"/>
            <a:ext cx="8825658" cy="3329581"/>
          </a:xfrm>
        </p:spPr>
        <p:txBody>
          <a:bodyPr/>
          <a:lstStyle/>
          <a:p>
            <a:pPr algn="ctr"/>
            <a:r>
              <a:rPr lang="es-MX" sz="4000" dirty="0" smtClean="0"/>
              <a:t>UNA VISION “POLITICAMENTE NO CORRECTA” Y POLÉMICA DEL ACUERDO DE COOPERACION AMBIENTAL DEL TLCAN Y SU IMPLEMENTACION</a:t>
            </a:r>
            <a:endParaRPr lang="es-MX" sz="4000" dirty="0"/>
          </a:p>
        </p:txBody>
      </p:sp>
      <p:sp>
        <p:nvSpPr>
          <p:cNvPr id="3" name="Subtítulo 2"/>
          <p:cNvSpPr>
            <a:spLocks noGrp="1"/>
          </p:cNvSpPr>
          <p:nvPr>
            <p:ph type="subTitle" idx="1"/>
          </p:nvPr>
        </p:nvSpPr>
        <p:spPr/>
        <p:txBody>
          <a:bodyPr>
            <a:normAutofit fontScale="92500" lnSpcReduction="20000"/>
          </a:bodyPr>
          <a:lstStyle/>
          <a:p>
            <a:pPr algn="ctr"/>
            <a:r>
              <a:rPr lang="es-MX" sz="3200" dirty="0" smtClean="0"/>
              <a:t>UNA </a:t>
            </a:r>
            <a:r>
              <a:rPr lang="es-MX" sz="3200" smtClean="0"/>
              <a:t>PERSPECTIVA DESPUÉS DE </a:t>
            </a:r>
            <a:r>
              <a:rPr lang="es-MX" sz="3200" dirty="0" smtClean="0"/>
              <a:t>MAS DE </a:t>
            </a:r>
            <a:r>
              <a:rPr lang="es-MX" sz="3200" smtClean="0"/>
              <a:t>20 AÑOS</a:t>
            </a:r>
            <a:endParaRPr lang="es-MX" sz="3200" dirty="0"/>
          </a:p>
        </p:txBody>
      </p:sp>
    </p:spTree>
    <p:extLst>
      <p:ext uri="{BB962C8B-B14F-4D97-AF65-F5344CB8AC3E}">
        <p14:creationId xmlns:p14="http://schemas.microsoft.com/office/powerpoint/2010/main" val="360490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sz="3200" dirty="0" smtClean="0"/>
              <a:t>COMENTARIOS AL MARGEN QUE EXPLICAN MUCHO DE LO QUE HA SUCEDIDO</a:t>
            </a:r>
            <a:endParaRPr lang="es-MX" sz="3200" dirty="0"/>
          </a:p>
        </p:txBody>
      </p:sp>
      <p:sp>
        <p:nvSpPr>
          <p:cNvPr id="3" name="Marcador de contenido 2"/>
          <p:cNvSpPr>
            <a:spLocks noGrp="1"/>
          </p:cNvSpPr>
          <p:nvPr>
            <p:ph idx="1"/>
          </p:nvPr>
        </p:nvSpPr>
        <p:spPr/>
        <p:txBody>
          <a:bodyPr>
            <a:normAutofit/>
          </a:bodyPr>
          <a:lstStyle/>
          <a:p>
            <a:r>
              <a:rPr lang="es-MX" dirty="0" smtClean="0"/>
              <a:t>EN SUS ORIGENES LA FIRMA DEL ACUERDO RESPONDIÓ A UNA ESTRATEGIA DEL GOBIERNO CLINTON PARA PODER APOYAR EL TLCAN DESPUÉS DE QUE LO CRITICÓ DURANTE SU CAMPAÑA</a:t>
            </a:r>
          </a:p>
          <a:p>
            <a:r>
              <a:rPr lang="es-MX" dirty="0" smtClean="0"/>
              <a:t>NUNCA POR PARTE DE NINGUNO DE LOS TRES GOBIERNOS HUBO UN INTERÉS GENUINO EN EL MEJORAMIENTO DEL AMBIENTE DE LA REGIÓN. </a:t>
            </a:r>
          </a:p>
          <a:p>
            <a:r>
              <a:rPr lang="es-MX" dirty="0" smtClean="0"/>
              <a:t>TAMPOCO HUBO UN INTERES CLARO DE NINGUNO DE LOS GOBIERNOS EN QUE EL COMERCIO DENTRO DEL TLC INCLUYERA EL DESARROLLO SUSTENTABLE O LA PROTECCIÓN AMBIENTAL MAS ALLA DE LO QUE CADA PAÍS YA PROTEGÍA </a:t>
            </a:r>
          </a:p>
        </p:txBody>
      </p:sp>
    </p:spTree>
    <p:extLst>
      <p:ext uri="{BB962C8B-B14F-4D97-AF65-F5344CB8AC3E}">
        <p14:creationId xmlns:p14="http://schemas.microsoft.com/office/powerpoint/2010/main" val="936262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sz="3200" dirty="0" smtClean="0"/>
              <a:t>COMENTARIOS AL MARGEN QUE EXPLICAN MUCHO DE LO QUE HA SUCEDIDO</a:t>
            </a:r>
            <a:endParaRPr lang="es-MX" sz="3200" dirty="0"/>
          </a:p>
        </p:txBody>
      </p:sp>
      <p:sp>
        <p:nvSpPr>
          <p:cNvPr id="3" name="Marcador de contenido 2"/>
          <p:cNvSpPr>
            <a:spLocks noGrp="1"/>
          </p:cNvSpPr>
          <p:nvPr>
            <p:ph idx="1"/>
          </p:nvPr>
        </p:nvSpPr>
        <p:spPr/>
        <p:txBody>
          <a:bodyPr>
            <a:normAutofit fontScale="92500" lnSpcReduction="10000"/>
          </a:bodyPr>
          <a:lstStyle/>
          <a:p>
            <a:r>
              <a:rPr lang="es-MX" sz="2400" dirty="0"/>
              <a:t>ESTADOS UNIDOS, QUIEN FUE EL GOBIERNO QUE PROVOCÓ LA EXISTENCIA DEL TRATADO, SE DEDICÓ A QUE ESTE FUERA INOPERANTE EN MUCHOS DE SUS MANDATOS (ARTÍCULO 13, ARTÍCULO 14 </a:t>
            </a:r>
            <a:r>
              <a:rPr lang="es-MX" sz="2400" dirty="0" smtClean="0"/>
              <a:t>Y 15) Y PRESIONÓ </a:t>
            </a:r>
            <a:r>
              <a:rPr lang="es-MX" sz="2400" dirty="0"/>
              <a:t>DE DISTINTAS FORMAS PARA QUE NUNCA SE VINCULARA CON EL COMERCIO</a:t>
            </a:r>
          </a:p>
          <a:p>
            <a:r>
              <a:rPr lang="es-MX" sz="2400" dirty="0" smtClean="0"/>
              <a:t>CANADA Y MEXICO MANTUVIERON UNA POSICIÓN CAUTELOSA Y TIBIA:</a:t>
            </a:r>
          </a:p>
          <a:p>
            <a:pPr lvl="1"/>
            <a:r>
              <a:rPr lang="es-MX" sz="2000" dirty="0" smtClean="0"/>
              <a:t>MEXICO CUIDANDO QUE SU FALTA CONSTANTE DE CUMPLIMIENTO DE SUS NORMAS NO FUERA EVIDENCIADO Y </a:t>
            </a:r>
          </a:p>
          <a:p>
            <a:pPr lvl="1"/>
            <a:r>
              <a:rPr lang="es-MX" sz="2000" dirty="0" smtClean="0"/>
              <a:t>CANADÁ CUIDANDO QUE SU SISTEMA AMBIENTAL DESCENTRALIZADO, POCO OPERATIVO DESDE OTTAWA Y DESIGUAL, TANTO EN SU LEGISLACIÓN COMO EN EL CUMPLIMIENTO AMBIENTAL, NO SE EVIDENCIARA.</a:t>
            </a:r>
          </a:p>
        </p:txBody>
      </p:sp>
    </p:spTree>
    <p:extLst>
      <p:ext uri="{BB962C8B-B14F-4D97-AF65-F5344CB8AC3E}">
        <p14:creationId xmlns:p14="http://schemas.microsoft.com/office/powerpoint/2010/main" val="3748777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sz="3200" dirty="0" smtClean="0"/>
              <a:t>COMENTARIOS AL MARGEN QUE EXPLICAN MUCHO DE LO QUE HA SUCEDIDO</a:t>
            </a:r>
            <a:endParaRPr lang="es-MX" sz="3200" dirty="0"/>
          </a:p>
        </p:txBody>
      </p:sp>
      <p:sp>
        <p:nvSpPr>
          <p:cNvPr id="3" name="Marcador de contenido 2"/>
          <p:cNvSpPr>
            <a:spLocks noGrp="1"/>
          </p:cNvSpPr>
          <p:nvPr>
            <p:ph idx="1"/>
          </p:nvPr>
        </p:nvSpPr>
        <p:spPr/>
        <p:txBody>
          <a:bodyPr>
            <a:normAutofit/>
          </a:bodyPr>
          <a:lstStyle/>
          <a:p>
            <a:r>
              <a:rPr lang="es-MX" sz="2400" dirty="0"/>
              <a:t>EN GENERAL, LA EMPRESA PRIVADA DE LOS TRES PAÍSES AL CONSTATAR QUE EL ACUERDO NO SE RELACIONABA EN REALIDAD CON EL COMERCIO INTERNACIONAL, NO SE INTERESARON EN EL </a:t>
            </a:r>
            <a:r>
              <a:rPr lang="es-MX" sz="2400" dirty="0" smtClean="0"/>
              <a:t>ACUERDO</a:t>
            </a:r>
          </a:p>
          <a:p>
            <a:r>
              <a:rPr lang="es-MX" sz="2400" dirty="0" smtClean="0"/>
              <a:t>LOS DIFERENTES ESFUERZOS EN UN PRINCIPIO DE ATRAER A DICHAS EMPRESAS FRACASARON UNO TRAS OTRO Y, EN SU LUGAR, COMENZARON A PARTICIPAR EMPRESAS CONSULTORAS QUE TENÍAN INTERESES DE OTRA INDOLE </a:t>
            </a:r>
            <a:endParaRPr lang="es-MX" sz="2400" dirty="0"/>
          </a:p>
          <a:p>
            <a:pPr marL="0" indent="0">
              <a:buNone/>
            </a:pPr>
            <a:endParaRPr lang="es-MX" sz="2400" dirty="0" smtClean="0"/>
          </a:p>
        </p:txBody>
      </p:sp>
    </p:spTree>
    <p:extLst>
      <p:ext uri="{BB962C8B-B14F-4D97-AF65-F5344CB8AC3E}">
        <p14:creationId xmlns:p14="http://schemas.microsoft.com/office/powerpoint/2010/main" val="320617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sz="3200" dirty="0" smtClean="0"/>
              <a:t>COMENTARIOS AL MARGEN QUE EXPLICAN MUCHO DE LO QUE HA SUCEDIDO</a:t>
            </a:r>
            <a:endParaRPr lang="es-MX" sz="3200" dirty="0"/>
          </a:p>
        </p:txBody>
      </p:sp>
      <p:sp>
        <p:nvSpPr>
          <p:cNvPr id="3" name="Marcador de contenido 2"/>
          <p:cNvSpPr>
            <a:spLocks noGrp="1"/>
          </p:cNvSpPr>
          <p:nvPr>
            <p:ph idx="1"/>
          </p:nvPr>
        </p:nvSpPr>
        <p:spPr/>
        <p:txBody>
          <a:bodyPr>
            <a:normAutofit lnSpcReduction="10000"/>
          </a:bodyPr>
          <a:lstStyle/>
          <a:p>
            <a:r>
              <a:rPr lang="es-MX" dirty="0" smtClean="0"/>
              <a:t>LÓS UNICOS, AL PRINCIPIO, EN TOMAR EN SERIO A LA COMISIÓN Y AL ACUERDO, FUE EL JPAC Y LOS ONGS DE LOS TRES PAÍSES, QUIENES PARTICIPARON DESDE UN INICIO CON GRAN INTERÉS, IDEAS INNOVADORAS E INCLUSO ENTUSIASMO, AL PENSAR QUE SE ABRÍA UN MECANISMO NUEVO DE PARTICIPACIÓN PÚBLICA RELEVANTE</a:t>
            </a:r>
          </a:p>
          <a:p>
            <a:r>
              <a:rPr lang="es-MX" dirty="0" smtClean="0"/>
              <a:t>LOS PRIMEROS ARTICULOS 14 Y ARTICULOS 13 FUERON INTERESANTES PERO HUBO GRAN RESISTENCIA DE LOS GOBIERNOS</a:t>
            </a:r>
          </a:p>
          <a:p>
            <a:r>
              <a:rPr lang="es-MX" dirty="0" smtClean="0"/>
              <a:t>EL INTERÉS DE LOS </a:t>
            </a:r>
            <a:r>
              <a:rPr lang="es-MX" dirty="0" err="1" smtClean="0"/>
              <a:t>ONGs</a:t>
            </a:r>
            <a:r>
              <a:rPr lang="es-MX" dirty="0" smtClean="0"/>
              <a:t> FUE DISMINUYENDO RAPIDAMENTE AL CONSTATARSE QUE LAS REUNIONES PUBLICAS Y LAS DIFERENTES OPCIONES DE PARTICIPACION ERAN VISTAS POR LOS GOBIERNOS COMO ALGO NECESARIO PERO IRRELEVANTE Y NO ERAN TOMADAS EN SERIO, Y QUE LAS HERRAMIENTAS DE QUEJAS I INDEPENDENCIA DE LA SECRETARÌA ESTABAN SIENDO MINADAS POR LOS GOBIERNOS</a:t>
            </a:r>
          </a:p>
        </p:txBody>
      </p:sp>
    </p:spTree>
    <p:extLst>
      <p:ext uri="{BB962C8B-B14F-4D97-AF65-F5344CB8AC3E}">
        <p14:creationId xmlns:p14="http://schemas.microsoft.com/office/powerpoint/2010/main" val="2293595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sz="3200" dirty="0" smtClean="0"/>
              <a:t>COMENTARIOS AL MARGEN QUE EXPLICAN MUCHO DE LO QUE HA SUCEDIDO</a:t>
            </a:r>
            <a:endParaRPr lang="es-MX" sz="3200" dirty="0"/>
          </a:p>
        </p:txBody>
      </p:sp>
      <p:sp>
        <p:nvSpPr>
          <p:cNvPr id="3" name="Marcador de contenido 2"/>
          <p:cNvSpPr>
            <a:spLocks noGrp="1"/>
          </p:cNvSpPr>
          <p:nvPr>
            <p:ph idx="1"/>
          </p:nvPr>
        </p:nvSpPr>
        <p:spPr/>
        <p:txBody>
          <a:bodyPr>
            <a:normAutofit lnSpcReduction="10000"/>
          </a:bodyPr>
          <a:lstStyle/>
          <a:p>
            <a:r>
              <a:rPr lang="es-MX" dirty="0" smtClean="0"/>
              <a:t>AL INICIO HUBO LA INTENCIÓN DE QUE LOS DIRECTORES EJECUTIVOS FUERAN PERSONAS NO VINCULADAS A NINGUNO DE LOS GOBIERNOS Y QUE TUVIERAN SIN EMBARGO EXPERIENCIA RELEVANTE, ASI SUCEDIÓ DURANTE ALGUNOS PERÍODOS</a:t>
            </a:r>
          </a:p>
          <a:p>
            <a:r>
              <a:rPr lang="es-MX" dirty="0" smtClean="0"/>
              <a:t>ESTO SE FUE DEGRADANDO Y DESDE HACE YA TIEMPO SE CONTRATA A DIRECTORES EJECUTIVOS  QUE PROVIENEN DIRECTAMENTE DEL GOBIERNO EN TURNO. EL RESULTADO ES OBVIO</a:t>
            </a:r>
          </a:p>
          <a:p>
            <a:r>
              <a:rPr lang="es-MX" dirty="0" smtClean="0"/>
              <a:t>DESDE </a:t>
            </a:r>
            <a:r>
              <a:rPr lang="es-MX" dirty="0"/>
              <a:t>UN INICIO HUBO LA INTENCIÓN DE RESTRINGIR LA POCA LIBERTAD QUE TENÍA LA SECRETARÍA EN INICIAR TEMAS DE ACUERDO A LA PRIORIDAD DEL </a:t>
            </a:r>
            <a:r>
              <a:rPr lang="es-MX" dirty="0" smtClean="0"/>
              <a:t>PÚBLICO. LA RESISTENCIA AL RESPECTO SE FUE PERDIENDO. EL RESULTADO SON MECANISMOS COMO EL DEL ARTICULO 14 Y 15 Y EL DEL ARTICULO 13 QUE AHORA CONTROLA CASI TOTALMENTE EL CONSEJO. LOS RESULTADOS SON OBVIOS TAMBIEN</a:t>
            </a:r>
            <a:endParaRPr lang="es-MX" dirty="0"/>
          </a:p>
          <a:p>
            <a:endParaRPr lang="es-MX" dirty="0" smtClean="0"/>
          </a:p>
        </p:txBody>
      </p:sp>
    </p:spTree>
    <p:extLst>
      <p:ext uri="{BB962C8B-B14F-4D97-AF65-F5344CB8AC3E}">
        <p14:creationId xmlns:p14="http://schemas.microsoft.com/office/powerpoint/2010/main" val="2952628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sz="3200" dirty="0" smtClean="0"/>
              <a:t>COMENTARIOS AL MARGEN QUE EXPLICAN MUCHO DE LO QUE HA SUCEDIDO</a:t>
            </a:r>
            <a:endParaRPr lang="es-MX" sz="3200" dirty="0"/>
          </a:p>
        </p:txBody>
      </p:sp>
      <p:sp>
        <p:nvSpPr>
          <p:cNvPr id="3" name="Marcador de contenido 2"/>
          <p:cNvSpPr>
            <a:spLocks noGrp="1"/>
          </p:cNvSpPr>
          <p:nvPr>
            <p:ph idx="1"/>
          </p:nvPr>
        </p:nvSpPr>
        <p:spPr/>
        <p:txBody>
          <a:bodyPr>
            <a:normAutofit fontScale="92500" lnSpcReduction="20000"/>
          </a:bodyPr>
          <a:lstStyle/>
          <a:p>
            <a:r>
              <a:rPr lang="es-MX" dirty="0"/>
              <a:t>AL PRINCIPIO, LA AGENDA SE CENTRÓ EN INVESTIGAR Y CONSCIENTIZAR SOBRE LAS RELACIONES CLARAS ENTRE EL MEDIO AMBIENTE DE CADA PAÍS CON UNA VISIÓN REGIONAL. ESTO FUE IMPORTANTE PERO POR LA FALTA DE RECURSOS QUEDÓ EN MERO EJERCICIO ACADÉMICO CON POCAS CONSECUENCIAS</a:t>
            </a:r>
          </a:p>
          <a:p>
            <a:r>
              <a:rPr lang="es-MX" dirty="0" smtClean="0"/>
              <a:t>EL PRESUPUESTO NUNCA CRECIÓ PORQUE ESTADOS UNIDOS NUNCA ACEPTÓ PAGAR DE ACUERDO AL PODER ECONÓMICO DE CADA PAÍS Y MÉXICO NUNCA ACEPTÓ PAGAR MAS SIN QUE HUBIERA UNA DIFERENCIACIÓN AL RESPECTO</a:t>
            </a:r>
          </a:p>
          <a:p>
            <a:r>
              <a:rPr lang="es-MX" dirty="0" smtClean="0"/>
              <a:t>ESTO, MAS LA DECISIÓN EQUIVOCADA - O ASTUTA - DEL CONSEJO DE APOYAR PEQUEÑOS PROYECTOS AMBIENTALES, EN SU GRAN MAYORÍA INSIGNIFICANTES EN SU IMPACTO REGIONAL, CON EL FIN DE MANTENER A ALGUNOS </a:t>
            </a:r>
            <a:r>
              <a:rPr lang="es-MX" dirty="0" err="1" smtClean="0"/>
              <a:t>ONGs</a:t>
            </a:r>
            <a:r>
              <a:rPr lang="es-MX" dirty="0" smtClean="0"/>
              <a:t> LOCALES INTERESADOS FRENTE AL CRECIENTE DESINTERÉS DE LOS </a:t>
            </a:r>
            <a:r>
              <a:rPr lang="es-MX" dirty="0" err="1" smtClean="0"/>
              <a:t>ONGs</a:t>
            </a:r>
            <a:r>
              <a:rPr lang="es-MX" dirty="0" smtClean="0"/>
              <a:t> GRANDES, DIERON COMO RESULTADO UNA AGENDA DE TRABAJO DISPERSA, VAGA Y CON POCO IMPACTO</a:t>
            </a:r>
          </a:p>
          <a:p>
            <a:pPr marL="0" indent="0">
              <a:buNone/>
            </a:pPr>
            <a:endParaRPr lang="es-MX" dirty="0" smtClean="0"/>
          </a:p>
        </p:txBody>
      </p:sp>
    </p:spTree>
    <p:extLst>
      <p:ext uri="{BB962C8B-B14F-4D97-AF65-F5344CB8AC3E}">
        <p14:creationId xmlns:p14="http://schemas.microsoft.com/office/powerpoint/2010/main" val="3457280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sz="3200" dirty="0" smtClean="0"/>
              <a:t>COMENTARIOS AL MARGEN QUE EXPLICAN MUCHO DE LO QUE HA SUCEDIDO</a:t>
            </a:r>
            <a:endParaRPr lang="es-MX" sz="3200" dirty="0"/>
          </a:p>
        </p:txBody>
      </p:sp>
      <p:sp>
        <p:nvSpPr>
          <p:cNvPr id="3" name="Marcador de contenido 2"/>
          <p:cNvSpPr>
            <a:spLocks noGrp="1"/>
          </p:cNvSpPr>
          <p:nvPr>
            <p:ph idx="1"/>
          </p:nvPr>
        </p:nvSpPr>
        <p:spPr/>
        <p:txBody>
          <a:bodyPr>
            <a:normAutofit lnSpcReduction="10000"/>
          </a:bodyPr>
          <a:lstStyle/>
          <a:p>
            <a:r>
              <a:rPr lang="es-MX" sz="2279" dirty="0" smtClean="0"/>
              <a:t>CREO SIN EMBARGO, A PESAR DE LO DICHO, QUE ALGUNAS COSAS SE LOGRARON Y QUE SI HUBO EN SU MOMENTO ALGUNOS AVANCES IMPORTANTES</a:t>
            </a:r>
          </a:p>
          <a:p>
            <a:pPr lvl="1"/>
            <a:r>
              <a:rPr lang="es-MX" dirty="0" smtClean="0"/>
              <a:t>REDES REGIONALES DE </a:t>
            </a:r>
            <a:r>
              <a:rPr lang="es-MX" dirty="0" err="1" smtClean="0"/>
              <a:t>ONGs</a:t>
            </a:r>
            <a:r>
              <a:rPr lang="es-MX" dirty="0" smtClean="0"/>
              <a:t> Y MAYOR ENTENDIMIENTO DE LAS DIFERENCIAS LEGALES, SOCIALES, ECONÓMICAS Y AMBIENTALES ENTRE LOS TRES PAÍSES</a:t>
            </a:r>
          </a:p>
          <a:p>
            <a:pPr lvl="1"/>
            <a:r>
              <a:rPr lang="es-MX" dirty="0" smtClean="0"/>
              <a:t>LIMITANTES A´EL USO DE QUÍMICOS COMO EL DDT</a:t>
            </a:r>
          </a:p>
          <a:p>
            <a:pPr lvl="1"/>
            <a:r>
              <a:rPr lang="es-MX" dirty="0" smtClean="0"/>
              <a:t>VISIONES REGIONALES Y TRABAJOS COORDINADOS DE LOS GOBIERNOS Y ACADEMIA EN VARIOS TEMAS DE CONSERVACIÓN</a:t>
            </a:r>
          </a:p>
          <a:p>
            <a:pPr marL="342900" lvl="1" indent="-342900"/>
            <a:r>
              <a:rPr lang="es-MX" sz="2000" dirty="0"/>
              <a:t>Y LOS GOBIERNOS LOGRARON QUE ESTE INSTRUMENTO NO TUVIERA NADA QUE VER CON EL </a:t>
            </a:r>
            <a:r>
              <a:rPr lang="es-MX" sz="2000" dirty="0" smtClean="0"/>
              <a:t>COMERCIO, QUE AL FINAL DE CUENTAS ERA EL OBJETIVO GUBERNAMENTAL</a:t>
            </a:r>
            <a:endParaRPr lang="es-MX" sz="2000" dirty="0"/>
          </a:p>
        </p:txBody>
      </p:sp>
    </p:spTree>
    <p:extLst>
      <p:ext uri="{BB962C8B-B14F-4D97-AF65-F5344CB8AC3E}">
        <p14:creationId xmlns:p14="http://schemas.microsoft.com/office/powerpoint/2010/main" val="2235437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6111" y="99035"/>
            <a:ext cx="9404723" cy="1400530"/>
          </a:xfrm>
        </p:spPr>
        <p:txBody>
          <a:bodyPr/>
          <a:lstStyle/>
          <a:p>
            <a:r>
              <a:rPr lang="es-MX" dirty="0" smtClean="0"/>
              <a:t>HACIA ADONDE VAMOS AHORA?</a:t>
            </a:r>
            <a:endParaRPr lang="es-MX" dirty="0"/>
          </a:p>
        </p:txBody>
      </p:sp>
      <p:sp>
        <p:nvSpPr>
          <p:cNvPr id="3" name="Marcador de texto 2"/>
          <p:cNvSpPr>
            <a:spLocks noGrp="1"/>
          </p:cNvSpPr>
          <p:nvPr>
            <p:ph type="body" idx="1"/>
          </p:nvPr>
        </p:nvSpPr>
        <p:spPr/>
        <p:txBody>
          <a:bodyPr/>
          <a:lstStyle/>
          <a:p>
            <a:r>
              <a:rPr lang="es-MX" dirty="0" smtClean="0"/>
              <a:t>NUEVOS ELEMENTOS</a:t>
            </a:r>
            <a:endParaRPr lang="es-MX" dirty="0"/>
          </a:p>
        </p:txBody>
      </p:sp>
      <p:sp>
        <p:nvSpPr>
          <p:cNvPr id="4" name="Marcador de contenido 3"/>
          <p:cNvSpPr>
            <a:spLocks noGrp="1"/>
          </p:cNvSpPr>
          <p:nvPr>
            <p:ph sz="half" idx="2"/>
          </p:nvPr>
        </p:nvSpPr>
        <p:spPr/>
        <p:txBody>
          <a:bodyPr>
            <a:normAutofit lnSpcReduction="10000"/>
          </a:bodyPr>
          <a:lstStyle/>
          <a:p>
            <a:r>
              <a:rPr lang="es-MX" dirty="0" smtClean="0"/>
              <a:t>GOBIERNO DE EU PROTECCIONISTA</a:t>
            </a:r>
          </a:p>
          <a:p>
            <a:r>
              <a:rPr lang="es-MX" dirty="0" smtClean="0"/>
              <a:t>QUIZÁS YA NO HAY TLCAN</a:t>
            </a:r>
          </a:p>
          <a:p>
            <a:r>
              <a:rPr lang="es-MX" dirty="0" smtClean="0"/>
              <a:t>POSIBLES ACUERDOS COMERCIALES BILATERALES</a:t>
            </a:r>
          </a:p>
          <a:p>
            <a:r>
              <a:rPr lang="es-MX" dirty="0" smtClean="0"/>
              <a:t>UNA COMUNIDAD AMBIENTALISTA DESDIBUJADA TAN SIQUIERA EN EUA Y EN MÉXICO</a:t>
            </a:r>
          </a:p>
          <a:p>
            <a:r>
              <a:rPr lang="es-MX" dirty="0" smtClean="0"/>
              <a:t>ACUERDOS COMERCIALES QUE COMIENZAN A INCLUIR TEMAS AMBIENTALES DENTRO DEL TEXTO DEL ACUERDO</a:t>
            </a:r>
            <a:endParaRPr lang="es-MX" dirty="0"/>
          </a:p>
        </p:txBody>
      </p:sp>
      <p:sp>
        <p:nvSpPr>
          <p:cNvPr id="6" name="Marcador de contenido 5"/>
          <p:cNvSpPr>
            <a:spLocks noGrp="1"/>
          </p:cNvSpPr>
          <p:nvPr>
            <p:ph sz="quarter" idx="4"/>
          </p:nvPr>
        </p:nvSpPr>
        <p:spPr>
          <a:xfrm>
            <a:off x="5878780" y="2481262"/>
            <a:ext cx="4396339" cy="3741738"/>
          </a:xfrm>
        </p:spPr>
        <p:txBody>
          <a:bodyPr/>
          <a:lstStyle/>
          <a:p>
            <a:pPr marL="0" indent="0">
              <a:buNone/>
            </a:pPr>
            <a:r>
              <a:rPr lang="es-MX" sz="23900" b="1" dirty="0" smtClean="0">
                <a:solidFill>
                  <a:srgbClr val="FF0000"/>
                </a:solidFill>
              </a:rPr>
              <a:t>  ?</a:t>
            </a:r>
            <a:endParaRPr lang="es-MX" b="1" dirty="0" smtClean="0">
              <a:solidFill>
                <a:srgbClr val="FF0000"/>
              </a:solidFill>
            </a:endParaRPr>
          </a:p>
        </p:txBody>
      </p:sp>
    </p:spTree>
    <p:extLst>
      <p:ext uri="{BB962C8B-B14F-4D97-AF65-F5344CB8AC3E}">
        <p14:creationId xmlns:p14="http://schemas.microsoft.com/office/powerpoint/2010/main" val="6320411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510</TotalTime>
  <Words>874</Words>
  <Application>Microsoft Office PowerPoint</Application>
  <PresentationFormat>Panorámica</PresentationFormat>
  <Paragraphs>40</Paragraphs>
  <Slides>9</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9</vt:i4>
      </vt:variant>
    </vt:vector>
  </HeadingPairs>
  <TitlesOfParts>
    <vt:vector size="13" baseType="lpstr">
      <vt:lpstr>Arial</vt:lpstr>
      <vt:lpstr>Century Gothic</vt:lpstr>
      <vt:lpstr>Wingdings 3</vt:lpstr>
      <vt:lpstr>Ion</vt:lpstr>
      <vt:lpstr>UNA VISION “POLITICAMENTE NO CORRECTA” Y POLÉMICA DEL ACUERDO DE COOPERACION AMBIENTAL DEL TLCAN Y SU IMPLEMENTACION</vt:lpstr>
      <vt:lpstr>COMENTARIOS AL MARGEN QUE EXPLICAN MUCHO DE LO QUE HA SUCEDIDO</vt:lpstr>
      <vt:lpstr>COMENTARIOS AL MARGEN QUE EXPLICAN MUCHO DE LO QUE HA SUCEDIDO</vt:lpstr>
      <vt:lpstr>COMENTARIOS AL MARGEN QUE EXPLICAN MUCHO DE LO QUE HA SUCEDIDO</vt:lpstr>
      <vt:lpstr>COMENTARIOS AL MARGEN QUE EXPLICAN MUCHO DE LO QUE HA SUCEDIDO</vt:lpstr>
      <vt:lpstr>COMENTARIOS AL MARGEN QUE EXPLICAN MUCHO DE LO QUE HA SUCEDIDO</vt:lpstr>
      <vt:lpstr>COMENTARIOS AL MARGEN QUE EXPLICAN MUCHO DE LO QUE HA SUCEDIDO</vt:lpstr>
      <vt:lpstr>COMENTARIOS AL MARGEN QUE EXPLICAN MUCHO DE LO QUE HA SUCEDIDO</vt:lpstr>
      <vt:lpstr>HACIA ADONDE VAMOS AHORA?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FUNDAMENTOS DEL ACUERDO DE COOPERACIÒN AMBIENTAL DEL TLCAN</dc:title>
  <dc:creator>YOYO MARAVILLA</dc:creator>
  <cp:lastModifiedBy>YOYO MARAVILLA</cp:lastModifiedBy>
  <cp:revision>14</cp:revision>
  <dcterms:created xsi:type="dcterms:W3CDTF">2017-11-08T15:03:39Z</dcterms:created>
  <dcterms:modified xsi:type="dcterms:W3CDTF">2017-11-08T23:47:53Z</dcterms:modified>
</cp:coreProperties>
</file>