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9"/>
  </p:notesMasterIdLst>
  <p:handoutMasterIdLst>
    <p:handoutMasterId r:id="rId20"/>
  </p:handoutMasterIdLst>
  <p:sldIdLst>
    <p:sldId id="271" r:id="rId3"/>
    <p:sldId id="296" r:id="rId4"/>
    <p:sldId id="287" r:id="rId5"/>
    <p:sldId id="294" r:id="rId6"/>
    <p:sldId id="283" r:id="rId7"/>
    <p:sldId id="284" r:id="rId8"/>
    <p:sldId id="285" r:id="rId9"/>
    <p:sldId id="290" r:id="rId10"/>
    <p:sldId id="292" r:id="rId11"/>
    <p:sldId id="297" r:id="rId12"/>
    <p:sldId id="295" r:id="rId13"/>
    <p:sldId id="298" r:id="rId14"/>
    <p:sldId id="291" r:id="rId15"/>
    <p:sldId id="299" r:id="rId16"/>
    <p:sldId id="300" r:id="rId17"/>
    <p:sldId id="288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F0000"/>
    <a:srgbClr val="BF2B4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463" autoAdjust="0"/>
    <p:restoredTop sz="86218" autoAdjust="0"/>
  </p:normalViewPr>
  <p:slideViewPr>
    <p:cSldViewPr>
      <p:cViewPr varScale="1">
        <p:scale>
          <a:sx n="113" d="100"/>
          <a:sy n="113" d="100"/>
        </p:scale>
        <p:origin x="864" y="96"/>
      </p:cViewPr>
      <p:guideLst>
        <p:guide orient="horz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howGuides="1">
      <p:cViewPr varScale="1">
        <p:scale>
          <a:sx n="56" d="100"/>
          <a:sy n="56" d="100"/>
        </p:scale>
        <p:origin x="-2532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1A00E0-8A82-468F-9B2B-F8EB4AB6399D}" type="datetimeFigureOut">
              <a:rPr lang="en-US" smtClean="0"/>
              <a:t>11/5/2016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DC4D65-DA11-4126-9556-9310B89565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33772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2F7AD5-1E06-481F-9C05-C3A40CB42C63}" type="datetimeFigureOut">
              <a:rPr lang="en-US" smtClean="0"/>
              <a:t>11/5/2016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BF22EF-CF13-4EA3-BA93-BBE40C1538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12356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A6A54-2A6B-4242-B691-C4DE4231F394}" type="datetimeFigureOut">
              <a:rPr lang="en-US" smtClean="0"/>
              <a:t>11/5/2016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ED1A7-FB98-43FD-AA3D-E7C3EC56B2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A6A54-2A6B-4242-B691-C4DE4231F394}" type="datetimeFigureOut">
              <a:rPr lang="en-US" smtClean="0"/>
              <a:t>11/5/2016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ED1A7-FB98-43FD-AA3D-E7C3EC56B2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44895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A6A54-2A6B-4242-B691-C4DE4231F394}" type="datetimeFigureOut">
              <a:rPr lang="en-US" smtClean="0"/>
              <a:t>11/5/2016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ED1A7-FB98-43FD-AA3D-E7C3EC56B2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8313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A6A54-2A6B-4242-B691-C4DE4231F394}" type="datetimeFigureOut">
              <a:rPr lang="en-US" smtClean="0"/>
              <a:t>11/5/2016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ED1A7-FB98-43FD-AA3D-E7C3EC56B2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3446"/>
            <a:ext cx="8229600" cy="1043354"/>
          </a:xfrm>
        </p:spPr>
        <p:txBody>
          <a:bodyPr>
            <a:noAutofit/>
          </a:bodyPr>
          <a:lstStyle>
            <a:lvl1pPr>
              <a:defRPr sz="360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4038600" cy="4830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4830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A6A54-2A6B-4242-B691-C4DE4231F394}" type="datetimeFigureOut">
              <a:rPr lang="en-US" smtClean="0"/>
              <a:t>11/5/2016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ED1A7-FB98-43FD-AA3D-E7C3EC56B2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A6A54-2A6B-4242-B691-C4DE4231F394}" type="datetimeFigureOut">
              <a:rPr lang="en-US" smtClean="0"/>
              <a:t>11/5/2016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ED1A7-FB98-43FD-AA3D-E7C3EC56B2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A6A54-2A6B-4242-B691-C4DE4231F394}" type="datetimeFigureOut">
              <a:rPr lang="en-US" smtClean="0"/>
              <a:t>11/5/2016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ED1A7-FB98-43FD-AA3D-E7C3EC56B2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A6A54-2A6B-4242-B691-C4DE4231F394}" type="datetimeFigureOut">
              <a:rPr lang="en-US" smtClean="0"/>
              <a:t>11/5/2016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ED1A7-FB98-43FD-AA3D-E7C3EC56B2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A6A54-2A6B-4242-B691-C4DE4231F394}" type="datetimeFigureOut">
              <a:rPr lang="en-US" smtClean="0"/>
              <a:t>11/5/2016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ED1A7-FB98-43FD-AA3D-E7C3EC56B29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685800" y="3121025"/>
            <a:ext cx="7772400" cy="1470025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1371600" y="48768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199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A6A54-2A6B-4242-B691-C4DE4231F394}" type="datetimeFigureOut">
              <a:rPr lang="en-US" smtClean="0"/>
              <a:t>11/5/2016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ED1A7-FB98-43FD-AA3D-E7C3EC56B2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88416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A6A54-2A6B-4242-B691-C4DE4231F394}" type="datetimeFigureOut">
              <a:rPr lang="en-US" smtClean="0"/>
              <a:t>11/5/2016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ED1A7-FB98-43FD-AA3D-E7C3EC56B2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76537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9.xml"/><Relationship Id="rId7" Type="http://schemas.openxmlformats.org/officeDocument/2006/relationships/image" Target="../media/image3.jpg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11.xml"/><Relationship Id="rId4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8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9600" y="5763203"/>
            <a:ext cx="538627" cy="939466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43001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6A6A54-2A6B-4242-B691-C4DE4231F394}" type="datetimeFigureOut">
              <a:rPr lang="en-US" smtClean="0"/>
              <a:t>11/5/2016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FED1A7-FB98-43FD-AA3D-E7C3EC56B29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</p:sldLayoutIdLst>
  <p:txStyles>
    <p:titleStyle>
      <a:lvl1pPr algn="ctr" defTabSz="914400" rtl="0" eaLnBrk="1" latinLnBrk="0" hangingPunct="1">
        <a:spcBef>
          <a:spcPct val="0"/>
        </a:spcBef>
        <a:buNone/>
        <a:defRPr sz="40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7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6A6A54-2A6B-4242-B691-C4DE4231F394}" type="datetimeFigureOut">
              <a:rPr lang="en-US" smtClean="0"/>
              <a:t>11/5/2016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FED1A7-FB98-43FD-AA3D-E7C3EC56B298}" type="slidenum">
              <a:rPr lang="en-US" smtClean="0"/>
              <a:t>‹#›</a:t>
            </a:fld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9175" y="457200"/>
            <a:ext cx="1123587" cy="1959746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43001"/>
            <a:ext cx="82296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17032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5" r:id="rId3"/>
    <p:sldLayoutId id="2147483666" r:id="rId4"/>
    <p:sldLayoutId id="2147483669" r:id="rId5"/>
  </p:sldLayoutIdLst>
  <p:txStyles>
    <p:titleStyle>
      <a:lvl1pPr algn="ctr" defTabSz="914400" rtl="0" eaLnBrk="1" latinLnBrk="0" hangingPunct="1">
        <a:spcBef>
          <a:spcPct val="0"/>
        </a:spcBef>
        <a:buNone/>
        <a:defRPr sz="40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685800" y="2438400"/>
            <a:ext cx="7772400" cy="1470025"/>
          </a:xfrm>
        </p:spPr>
        <p:txBody>
          <a:bodyPr/>
          <a:lstStyle/>
          <a:p>
            <a:r>
              <a:rPr lang="en-US" sz="4800" dirty="0" smtClean="0"/>
              <a:t>The Direction of </a:t>
            </a:r>
            <a:br>
              <a:rPr lang="en-US" sz="4800" dirty="0" smtClean="0"/>
            </a:br>
            <a:r>
              <a:rPr lang="en-US" sz="4800" dirty="0" smtClean="0"/>
              <a:t>Lighting Control</a:t>
            </a:r>
            <a:endParaRPr lang="en-US" sz="4800" dirty="0">
              <a:solidFill>
                <a:schemeClr val="tx1"/>
              </a:solidFill>
            </a:endParaRP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914400" y="4191000"/>
            <a:ext cx="7315200" cy="2133600"/>
          </a:xfrm>
        </p:spPr>
        <p:txBody>
          <a:bodyPr>
            <a:noAutofit/>
          </a:bodyPr>
          <a:lstStyle/>
          <a:p>
            <a:r>
              <a:rPr lang="en-US" b="1" dirty="0" smtClean="0">
                <a:solidFill>
                  <a:schemeClr val="tx1"/>
                </a:solidFill>
              </a:rPr>
              <a:t>Assistant Professor 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Dr. Kevin B. Martin</a:t>
            </a:r>
            <a:endParaRPr lang="en-US" b="1" dirty="0">
              <a:solidFill>
                <a:schemeClr val="tx1"/>
              </a:solidFill>
            </a:endParaRPr>
          </a:p>
          <a:p>
            <a:endParaRPr lang="en-US" sz="400" b="1" dirty="0">
              <a:solidFill>
                <a:schemeClr val="tx1"/>
              </a:solidFill>
            </a:endParaRPr>
          </a:p>
          <a:p>
            <a:r>
              <a:rPr lang="en-US" sz="1800" b="1" dirty="0">
                <a:solidFill>
                  <a:schemeClr val="tx1"/>
                </a:solidFill>
              </a:rPr>
              <a:t> Commission for Environmental Cooperation (CEC) of North America </a:t>
            </a:r>
          </a:p>
          <a:p>
            <a:r>
              <a:rPr lang="en-US" sz="1800" b="1" dirty="0">
                <a:solidFill>
                  <a:schemeClr val="tx1"/>
                </a:solidFill>
              </a:rPr>
              <a:t>Joint Public Advisory Committee (JPAC) Regular Session 16-02 </a:t>
            </a:r>
            <a:endParaRPr lang="en-US" sz="1800" b="1" dirty="0" smtClean="0">
              <a:solidFill>
                <a:schemeClr val="tx1"/>
              </a:solidFill>
            </a:endParaRPr>
          </a:p>
          <a:p>
            <a:r>
              <a:rPr lang="en-US" sz="1800" b="1" dirty="0" smtClean="0">
                <a:solidFill>
                  <a:schemeClr val="tx1"/>
                </a:solidFill>
              </a:rPr>
              <a:t>11/7/16</a:t>
            </a:r>
            <a:endParaRPr lang="en-US" sz="1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249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State of Lighting Control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Most are proprietary </a:t>
            </a:r>
            <a:endParaRPr lang="en-US" dirty="0"/>
          </a:p>
          <a:p>
            <a:r>
              <a:rPr lang="en-US" dirty="0"/>
              <a:t>F</a:t>
            </a:r>
            <a:r>
              <a:rPr lang="en-US" dirty="0" smtClean="0"/>
              <a:t>ew </a:t>
            </a:r>
            <a:r>
              <a:rPr lang="en-US" dirty="0"/>
              <a:t>open </a:t>
            </a:r>
            <a:r>
              <a:rPr lang="en-US" dirty="0" smtClean="0"/>
              <a:t>protocol commercial systems (DALI) </a:t>
            </a:r>
          </a:p>
          <a:p>
            <a:pPr lvl="1"/>
            <a:r>
              <a:rPr lang="en-US" dirty="0" smtClean="0"/>
              <a:t>Cost </a:t>
            </a:r>
            <a:r>
              <a:rPr lang="en-US" dirty="0"/>
              <a:t>of digital </a:t>
            </a:r>
            <a:r>
              <a:rPr lang="en-US" dirty="0" smtClean="0"/>
              <a:t>ballasts, limited choices and architect knowledge -&gt; reduced adoption in North America </a:t>
            </a:r>
            <a:endParaRPr lang="en-US" dirty="0"/>
          </a:p>
          <a:p>
            <a:pPr lvl="1"/>
            <a:r>
              <a:rPr lang="en-US" dirty="0" smtClean="0"/>
              <a:t>Move toward addressable </a:t>
            </a:r>
            <a:r>
              <a:rPr lang="en-US" dirty="0"/>
              <a:t>intelligence at the fixture level through an input/output (I/O) </a:t>
            </a:r>
            <a:r>
              <a:rPr lang="en-US" dirty="0" smtClean="0"/>
              <a:t>module</a:t>
            </a:r>
          </a:p>
          <a:p>
            <a:r>
              <a:rPr lang="en-US" dirty="0" smtClean="0"/>
              <a:t>Not </a:t>
            </a:r>
            <a:r>
              <a:rPr lang="en-US" dirty="0"/>
              <a:t>designed for commercial/industrial building </a:t>
            </a:r>
            <a:r>
              <a:rPr lang="en-US" dirty="0" smtClean="0"/>
              <a:t>needs (DMX) </a:t>
            </a:r>
          </a:p>
          <a:p>
            <a:r>
              <a:rPr lang="en-US" dirty="0"/>
              <a:t>Controls systems have to take into account quality of lighting </a:t>
            </a:r>
            <a:r>
              <a:rPr lang="en-US" dirty="0" smtClean="0"/>
              <a:t>for </a:t>
            </a:r>
            <a:r>
              <a:rPr lang="en-US" dirty="0"/>
              <a:t>occupant satisfaction and comfort </a:t>
            </a:r>
          </a:p>
          <a:p>
            <a:pPr marL="457200" lvl="1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96489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Moving Forward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Combine Lighting and HVAC Control Systems</a:t>
            </a:r>
          </a:p>
          <a:p>
            <a:pPr lvl="1"/>
            <a:r>
              <a:rPr lang="en-US" sz="2400" dirty="0" smtClean="0"/>
              <a:t>Open source communications protocol that has an included wireless standard</a:t>
            </a:r>
          </a:p>
          <a:p>
            <a:pPr lvl="1"/>
            <a:r>
              <a:rPr lang="en-US" sz="2400" dirty="0"/>
              <a:t>Incorporate </a:t>
            </a:r>
            <a:r>
              <a:rPr lang="en-US" sz="2400" dirty="0" err="1"/>
              <a:t>BACnet</a:t>
            </a:r>
            <a:r>
              <a:rPr lang="en-US" sz="2400" dirty="0"/>
              <a:t>   </a:t>
            </a:r>
          </a:p>
          <a:p>
            <a:pPr lvl="1"/>
            <a:r>
              <a:rPr lang="en-US" sz="2400" dirty="0" smtClean="0"/>
              <a:t>Capable of running optimization algorithms that could take into a variety of data including SPD, productivity enhancement, and demand management requirements not just schedules</a:t>
            </a:r>
          </a:p>
          <a:p>
            <a:pPr lvl="1"/>
            <a:r>
              <a:rPr lang="en-US" sz="2400" dirty="0" smtClean="0"/>
              <a:t>Address cybersecurity    </a:t>
            </a:r>
          </a:p>
        </p:txBody>
      </p:sp>
    </p:spTree>
    <p:extLst>
      <p:ext uri="{BB962C8B-B14F-4D97-AF65-F5344CB8AC3E}">
        <p14:creationId xmlns:p14="http://schemas.microsoft.com/office/powerpoint/2010/main" val="36420021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Potential Impact</a:t>
            </a:r>
            <a:endParaRPr lang="en-US" dirty="0"/>
          </a:p>
        </p:txBody>
      </p:sp>
      <p:pic>
        <p:nvPicPr>
          <p:cNvPr id="4" name="Picture 2" descr="http://www.eia.gov/energyexplained/images/charts/energy_use_commercial_bldgs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7300" y="1143000"/>
            <a:ext cx="6629400" cy="51248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307780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Expand understanding between light</a:t>
            </a:r>
          </a:p>
          <a:p>
            <a:pPr lvl="1"/>
            <a:r>
              <a:rPr lang="en-US" dirty="0" smtClean="0"/>
              <a:t>Physiological Effects (wellbeing, comfort, mood)</a:t>
            </a:r>
          </a:p>
          <a:p>
            <a:pPr lvl="1"/>
            <a:r>
              <a:rPr lang="en-US" dirty="0" smtClean="0"/>
              <a:t>Biological Effects (hormones, alertness, CR)</a:t>
            </a:r>
            <a:endParaRPr lang="en-US" b="1" dirty="0"/>
          </a:p>
          <a:p>
            <a:r>
              <a:rPr lang="en-US" dirty="0" smtClean="0"/>
              <a:t>Develop, modify, adopt measurement metrics that are more appropriate for LED lighting</a:t>
            </a:r>
          </a:p>
        </p:txBody>
      </p:sp>
      <p:sp>
        <p:nvSpPr>
          <p:cNvPr id="4" name="Isosceles Triangle 3"/>
          <p:cNvSpPr/>
          <p:nvPr/>
        </p:nvSpPr>
        <p:spPr>
          <a:xfrm>
            <a:off x="3749040" y="4267201"/>
            <a:ext cx="1645919" cy="1752600"/>
          </a:xfrm>
          <a:prstGeom prst="triangle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810000" y="3897869"/>
            <a:ext cx="17638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Energy Efficiency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688275" y="5987536"/>
            <a:ext cx="14362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Physiological 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886443" y="5987536"/>
            <a:ext cx="10804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Biological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80144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Future control systems need to include more parameters</a:t>
            </a:r>
          </a:p>
          <a:p>
            <a:pPr lvl="1"/>
            <a:r>
              <a:rPr lang="en-US" b="1" dirty="0" smtClean="0"/>
              <a:t>Physical </a:t>
            </a:r>
            <a:r>
              <a:rPr lang="en-US" b="1" dirty="0"/>
              <a:t>stimulus characteristics</a:t>
            </a:r>
          </a:p>
          <a:p>
            <a:pPr marL="855663" indent="58738">
              <a:tabLst>
                <a:tab pos="1143000" algn="l"/>
              </a:tabLst>
            </a:pPr>
            <a:r>
              <a:rPr lang="en-US" sz="2200" dirty="0" smtClean="0"/>
              <a:t>	Spectrum</a:t>
            </a:r>
            <a:endParaRPr lang="en-US" sz="2200" dirty="0"/>
          </a:p>
          <a:p>
            <a:pPr marL="855663" indent="58738">
              <a:tabLst>
                <a:tab pos="1143000" algn="l"/>
              </a:tabLst>
            </a:pPr>
            <a:r>
              <a:rPr lang="en-US" sz="2200" dirty="0"/>
              <a:t>	</a:t>
            </a:r>
            <a:r>
              <a:rPr lang="en-US" sz="2200" dirty="0" smtClean="0"/>
              <a:t>Amount</a:t>
            </a:r>
          </a:p>
          <a:p>
            <a:pPr marL="855663" indent="58738">
              <a:tabLst>
                <a:tab pos="1143000" algn="l"/>
              </a:tabLst>
            </a:pPr>
            <a:r>
              <a:rPr lang="en-US" sz="2200" dirty="0"/>
              <a:t>	</a:t>
            </a:r>
            <a:r>
              <a:rPr lang="en-US" sz="2200" dirty="0" smtClean="0"/>
              <a:t>Duration</a:t>
            </a:r>
            <a:endParaRPr lang="en-US" sz="2200" dirty="0"/>
          </a:p>
          <a:p>
            <a:pPr marL="855663" indent="58738">
              <a:tabLst>
                <a:tab pos="1143000" algn="l"/>
              </a:tabLst>
            </a:pPr>
            <a:r>
              <a:rPr lang="en-US" sz="2200" dirty="0"/>
              <a:t>	</a:t>
            </a:r>
            <a:r>
              <a:rPr lang="en-US" sz="2200" dirty="0" smtClean="0"/>
              <a:t>Spatial distribution (avoid double lighting, correct optical distribution) </a:t>
            </a:r>
          </a:p>
          <a:p>
            <a:pPr marL="855663" indent="58738">
              <a:tabLst>
                <a:tab pos="1143000" algn="l"/>
              </a:tabLst>
            </a:pPr>
            <a:r>
              <a:rPr lang="en-US" sz="2200" dirty="0"/>
              <a:t>	</a:t>
            </a:r>
            <a:r>
              <a:rPr lang="en-US" sz="2200" dirty="0" smtClean="0"/>
              <a:t>Timing</a:t>
            </a:r>
            <a:endParaRPr lang="en-US" sz="2200" dirty="0"/>
          </a:p>
          <a:p>
            <a:pPr marL="855663" indent="58738">
              <a:tabLst>
                <a:tab pos="1143000" algn="l"/>
              </a:tabLst>
            </a:pPr>
            <a:r>
              <a:rPr lang="en-US" sz="2200" dirty="0"/>
              <a:t>	</a:t>
            </a:r>
            <a:r>
              <a:rPr lang="en-US" sz="2200" dirty="0" smtClean="0"/>
              <a:t>Polarization</a:t>
            </a:r>
            <a:endParaRPr lang="en-US" sz="2200" dirty="0"/>
          </a:p>
          <a:p>
            <a:pPr lvl="1"/>
            <a:r>
              <a:rPr lang="en-US" b="1" dirty="0"/>
              <a:t>Biological response characteristics</a:t>
            </a:r>
          </a:p>
          <a:p>
            <a:pPr lvl="2"/>
            <a:r>
              <a:rPr lang="en-US" dirty="0" smtClean="0"/>
              <a:t>Spectral </a:t>
            </a:r>
            <a:r>
              <a:rPr lang="en-US" dirty="0"/>
              <a:t>sensitivity</a:t>
            </a:r>
          </a:p>
          <a:p>
            <a:pPr lvl="2"/>
            <a:r>
              <a:rPr lang="en-US" dirty="0"/>
              <a:t>Temporal </a:t>
            </a:r>
            <a:r>
              <a:rPr lang="en-US" dirty="0" smtClean="0"/>
              <a:t>integration (timing of light)</a:t>
            </a:r>
            <a:endParaRPr lang="en-US" dirty="0"/>
          </a:p>
          <a:p>
            <a:pPr lvl="2"/>
            <a:r>
              <a:rPr lang="en-US" dirty="0"/>
              <a:t>Absolute threshold</a:t>
            </a:r>
          </a:p>
          <a:p>
            <a:pPr lvl="1"/>
            <a:r>
              <a:rPr lang="en-US" b="1" dirty="0" smtClean="0"/>
              <a:t>Hysteresis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2950979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Dept. of Energy Fact Sheet (May 2014)</a:t>
            </a:r>
          </a:p>
          <a:p>
            <a:pPr lvl="1"/>
            <a:r>
              <a:rPr lang="en-US" dirty="0" smtClean="0"/>
              <a:t>Lighting for Health: LEDs in the New Age of Illumination</a:t>
            </a:r>
          </a:p>
          <a:p>
            <a:pPr marL="457200" lvl="1" indent="0">
              <a:buNone/>
            </a:pPr>
            <a:endParaRPr lang="en-US" sz="3200" dirty="0" smtClean="0"/>
          </a:p>
          <a:p>
            <a:r>
              <a:rPr lang="en-US" dirty="0" smtClean="0"/>
              <a:t>Key Messages:	</a:t>
            </a:r>
          </a:p>
          <a:p>
            <a:pPr lvl="1"/>
            <a:r>
              <a:rPr lang="en-US" dirty="0" smtClean="0"/>
              <a:t>Non-visual effects of light are clearly shown</a:t>
            </a:r>
          </a:p>
          <a:p>
            <a:pPr lvl="1"/>
            <a:r>
              <a:rPr lang="en-US" dirty="0" smtClean="0"/>
              <a:t>Light impacts health and wellbeing</a:t>
            </a:r>
          </a:p>
          <a:p>
            <a:pPr lvl="1"/>
            <a:r>
              <a:rPr lang="en-US" dirty="0" smtClean="0"/>
              <a:t>Effects are not comprehensively understood </a:t>
            </a:r>
          </a:p>
          <a:p>
            <a:pPr lvl="1"/>
            <a:r>
              <a:rPr lang="en-US" dirty="0" smtClean="0"/>
              <a:t>Effects could be positive/negative depending on situation </a:t>
            </a:r>
          </a:p>
          <a:p>
            <a:endParaRPr lang="en-US" dirty="0"/>
          </a:p>
          <a:p>
            <a:r>
              <a:rPr lang="en-US" dirty="0" smtClean="0"/>
              <a:t>“One </a:t>
            </a:r>
            <a:r>
              <a:rPr lang="en-US" dirty="0"/>
              <a:t>thing is for certain, however: the lighting industry cannot ignore nonvisual needs </a:t>
            </a:r>
            <a:r>
              <a:rPr lang="en-US" dirty="0" smtClean="0"/>
              <a:t>indefinitely.” 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57200" y="6477000"/>
            <a:ext cx="762000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50" dirty="0">
                <a:solidFill>
                  <a:schemeClr val="bg1"/>
                </a:solidFill>
              </a:rPr>
              <a:t>http://www1.eere.energy.gov/buildings/publications/pdfs/ssl/light_and_health_fs.pdf</a:t>
            </a:r>
          </a:p>
        </p:txBody>
      </p:sp>
    </p:spTree>
    <p:extLst>
      <p:ext uri="{BB962C8B-B14F-4D97-AF65-F5344CB8AC3E}">
        <p14:creationId xmlns:p14="http://schemas.microsoft.com/office/powerpoint/2010/main" val="243071885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 </a:t>
            </a:r>
            <a:r>
              <a:rPr lang="en-US" dirty="0" smtClean="0"/>
              <a:t>Up </a:t>
            </a:r>
            <a:r>
              <a:rPr lang="en-US" dirty="0" smtClean="0"/>
              <a:t>(Photoreceptor Response)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43000" y="1371600"/>
            <a:ext cx="6858000" cy="44196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28600" y="6534834"/>
            <a:ext cx="800100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>
                <a:solidFill>
                  <a:schemeClr val="bg1"/>
                </a:solidFill>
              </a:rPr>
              <a:t>http://www2.lawrence.edu/fast/GREGGJ/CMSC420/chapter19/color_theory.pdf</a:t>
            </a:r>
          </a:p>
        </p:txBody>
      </p:sp>
    </p:spTree>
    <p:extLst>
      <p:ext uri="{BB962C8B-B14F-4D97-AF65-F5344CB8AC3E}">
        <p14:creationId xmlns:p14="http://schemas.microsoft.com/office/powerpoint/2010/main" val="42620842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 These Look The Same?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85800" y="1230868"/>
            <a:ext cx="704455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CIE 1931 and </a:t>
            </a:r>
            <a:r>
              <a:rPr lang="en-US" sz="2000" dirty="0" smtClean="0"/>
              <a:t>1976 form the basis for most lighting measurements</a:t>
            </a:r>
            <a:endParaRPr lang="en-US" sz="2000" dirty="0"/>
          </a:p>
        </p:txBody>
      </p:sp>
      <p:pic>
        <p:nvPicPr>
          <p:cNvPr id="1026" name="Picture 2" descr="Image result for incandescent light spectru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600200"/>
            <a:ext cx="7467600" cy="42734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49719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58241"/>
            <a:ext cx="8229600" cy="48768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1800" dirty="0" smtClean="0"/>
              <a:t>•</a:t>
            </a:r>
            <a:r>
              <a:rPr lang="en-US" sz="1800" dirty="0"/>
              <a:t>Rods </a:t>
            </a:r>
          </a:p>
          <a:p>
            <a:pPr marL="0" indent="0">
              <a:buNone/>
              <a:tabLst>
                <a:tab pos="287338" algn="l"/>
              </a:tabLst>
            </a:pPr>
            <a:r>
              <a:rPr lang="en-US" sz="1800" dirty="0" smtClean="0"/>
              <a:t>	– 120 </a:t>
            </a:r>
            <a:r>
              <a:rPr lang="en-US" sz="1800" dirty="0"/>
              <a:t>Million - All Over Retina </a:t>
            </a:r>
          </a:p>
          <a:p>
            <a:pPr marL="0" indent="0">
              <a:buNone/>
              <a:tabLst>
                <a:tab pos="287338" algn="l"/>
              </a:tabLst>
            </a:pPr>
            <a:r>
              <a:rPr lang="en-US" sz="1800" dirty="0" smtClean="0"/>
              <a:t>	– Peripheral </a:t>
            </a:r>
            <a:r>
              <a:rPr lang="en-US" sz="1800" dirty="0"/>
              <a:t>Vision </a:t>
            </a:r>
          </a:p>
          <a:p>
            <a:pPr marL="0" indent="0">
              <a:buNone/>
              <a:tabLst>
                <a:tab pos="287338" algn="l"/>
              </a:tabLst>
            </a:pPr>
            <a:r>
              <a:rPr lang="en-US" sz="1800" dirty="0" smtClean="0"/>
              <a:t>	– Low </a:t>
            </a:r>
            <a:r>
              <a:rPr lang="en-US" sz="1800" dirty="0"/>
              <a:t>Light Levels </a:t>
            </a:r>
            <a:endParaRPr lang="en-US" sz="1800" dirty="0" smtClean="0"/>
          </a:p>
          <a:p>
            <a:pPr marL="0" indent="0">
              <a:buNone/>
              <a:tabLst>
                <a:tab pos="287338" algn="l"/>
              </a:tabLst>
            </a:pPr>
            <a:endParaRPr lang="en-US" sz="1800" dirty="0"/>
          </a:p>
          <a:p>
            <a:pPr marL="0" indent="0">
              <a:buNone/>
              <a:tabLst>
                <a:tab pos="287338" algn="l"/>
              </a:tabLst>
            </a:pPr>
            <a:r>
              <a:rPr lang="en-US" sz="1800" dirty="0"/>
              <a:t>•Cones </a:t>
            </a:r>
          </a:p>
          <a:p>
            <a:pPr marL="0" indent="0">
              <a:buNone/>
              <a:tabLst>
                <a:tab pos="287338" algn="l"/>
              </a:tabLst>
            </a:pPr>
            <a:r>
              <a:rPr lang="en-US" sz="1800" dirty="0" smtClean="0"/>
              <a:t>	– 8 </a:t>
            </a:r>
            <a:r>
              <a:rPr lang="en-US" sz="1800" dirty="0"/>
              <a:t>Million - Predominantly in Fovea </a:t>
            </a:r>
          </a:p>
          <a:p>
            <a:pPr marL="0" indent="0">
              <a:buNone/>
              <a:tabLst>
                <a:tab pos="287338" algn="l"/>
              </a:tabLst>
            </a:pPr>
            <a:r>
              <a:rPr lang="en-US" sz="1800" dirty="0" smtClean="0"/>
              <a:t>	– 3 </a:t>
            </a:r>
            <a:r>
              <a:rPr lang="en-US" sz="1800" dirty="0"/>
              <a:t>Types – </a:t>
            </a:r>
            <a:r>
              <a:rPr lang="en-US" sz="1800" dirty="0" smtClean="0"/>
              <a:t>L,M,S Wavelength </a:t>
            </a:r>
            <a:endParaRPr lang="en-US" sz="1800" dirty="0"/>
          </a:p>
          <a:p>
            <a:pPr marL="0" indent="0">
              <a:buNone/>
              <a:tabLst>
                <a:tab pos="287338" algn="l"/>
              </a:tabLst>
            </a:pPr>
            <a:r>
              <a:rPr lang="en-US" sz="1800" dirty="0" smtClean="0"/>
              <a:t>	– Visual </a:t>
            </a:r>
            <a:r>
              <a:rPr lang="en-US" sz="1800" dirty="0"/>
              <a:t>Acuity </a:t>
            </a:r>
          </a:p>
          <a:p>
            <a:pPr marL="0" indent="0">
              <a:buNone/>
              <a:tabLst>
                <a:tab pos="287338" algn="l"/>
              </a:tabLst>
            </a:pPr>
            <a:r>
              <a:rPr lang="en-US" sz="1800" dirty="0" smtClean="0"/>
              <a:t>	– Higher </a:t>
            </a:r>
            <a:r>
              <a:rPr lang="en-US" sz="1800" dirty="0"/>
              <a:t>Light Levels </a:t>
            </a:r>
            <a:endParaRPr lang="en-US" sz="1800" dirty="0" smtClean="0"/>
          </a:p>
          <a:p>
            <a:pPr marL="0" indent="0">
              <a:buNone/>
              <a:tabLst>
                <a:tab pos="287338" algn="l"/>
              </a:tabLst>
            </a:pPr>
            <a:endParaRPr lang="en-US" sz="1800" dirty="0"/>
          </a:p>
          <a:p>
            <a:pPr marL="0" indent="0">
              <a:buNone/>
              <a:tabLst>
                <a:tab pos="287338" algn="l"/>
              </a:tabLst>
            </a:pPr>
            <a:r>
              <a:rPr lang="en-US" sz="1800" dirty="0"/>
              <a:t>•</a:t>
            </a:r>
            <a:r>
              <a:rPr lang="en-US" sz="1800" dirty="0" err="1"/>
              <a:t>iPRGC</a:t>
            </a:r>
            <a:r>
              <a:rPr lang="en-US" sz="1800" dirty="0"/>
              <a:t> </a:t>
            </a:r>
            <a:r>
              <a:rPr lang="en-US" sz="1800" dirty="0" smtClean="0"/>
              <a:t>(</a:t>
            </a:r>
            <a:r>
              <a:rPr lang="en-US" sz="1800" dirty="0"/>
              <a:t>intrinsically </a:t>
            </a:r>
            <a:r>
              <a:rPr lang="en-US" sz="1800" dirty="0" smtClean="0"/>
              <a:t>Photosensitive Retinal Ganglion Cells) (</a:t>
            </a:r>
            <a:r>
              <a:rPr lang="en-US" sz="1800" dirty="0" err="1" smtClean="0"/>
              <a:t>Berson</a:t>
            </a:r>
            <a:r>
              <a:rPr lang="en-US" sz="1800" dirty="0" smtClean="0"/>
              <a:t> et al, 2002)</a:t>
            </a:r>
            <a:endParaRPr lang="en-US" sz="1800" dirty="0"/>
          </a:p>
          <a:p>
            <a:pPr marL="0" indent="0">
              <a:buNone/>
              <a:tabLst>
                <a:tab pos="287338" algn="l"/>
              </a:tabLst>
            </a:pPr>
            <a:r>
              <a:rPr lang="en-US" sz="1800" dirty="0" smtClean="0"/>
              <a:t>	– RGCs affect circadian rhythms (</a:t>
            </a:r>
            <a:r>
              <a:rPr lang="en-US" sz="1800" dirty="0" err="1" smtClean="0"/>
              <a:t>Foseter</a:t>
            </a:r>
            <a:r>
              <a:rPr lang="en-US" sz="1800" dirty="0" smtClean="0"/>
              <a:t> et al, 1991)</a:t>
            </a:r>
          </a:p>
          <a:p>
            <a:pPr marL="461963" indent="-461963">
              <a:buNone/>
              <a:tabLst>
                <a:tab pos="287338" algn="l"/>
              </a:tabLst>
            </a:pPr>
            <a:r>
              <a:rPr lang="en-US" sz="1800" dirty="0" smtClean="0"/>
              <a:t>	– Influence on pupillary reflex, which influences light reaching the retina 	   (McDougal and </a:t>
            </a:r>
            <a:r>
              <a:rPr lang="en-US" sz="1800" dirty="0" err="1" smtClean="0"/>
              <a:t>Gamlin</a:t>
            </a:r>
            <a:r>
              <a:rPr lang="en-US" sz="1800" dirty="0" smtClean="0"/>
              <a:t>, 2010)</a:t>
            </a:r>
          </a:p>
          <a:p>
            <a:pPr marL="461963" indent="-461963">
              <a:buNone/>
              <a:tabLst>
                <a:tab pos="287338" algn="l"/>
              </a:tabLst>
            </a:pPr>
            <a:endParaRPr lang="en-US" sz="1800" dirty="0" smtClean="0"/>
          </a:p>
          <a:p>
            <a:endParaRPr lang="en-US" sz="1800" dirty="0"/>
          </a:p>
        </p:txBody>
      </p:sp>
      <p:sp>
        <p:nvSpPr>
          <p:cNvPr id="5" name="TextBox 4"/>
          <p:cNvSpPr txBox="1"/>
          <p:nvPr/>
        </p:nvSpPr>
        <p:spPr>
          <a:xfrm>
            <a:off x="7010400" y="43434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1000" y="1136470"/>
            <a:ext cx="4701208" cy="2514599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18891250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Currently Used Metrics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Luminous flux (lumens)</a:t>
            </a:r>
          </a:p>
          <a:p>
            <a:pPr lvl="1"/>
            <a:r>
              <a:rPr lang="en-US" sz="2600" dirty="0"/>
              <a:t>Appearance depends on spectral distribution of </a:t>
            </a:r>
            <a:r>
              <a:rPr lang="en-US" sz="2600" dirty="0" smtClean="0"/>
              <a:t>light</a:t>
            </a:r>
            <a:endParaRPr lang="en-US" sz="2600" dirty="0" smtClean="0"/>
          </a:p>
          <a:p>
            <a:r>
              <a:rPr lang="en-US" dirty="0"/>
              <a:t>Illuminance (lumens/m</a:t>
            </a:r>
            <a:r>
              <a:rPr lang="en-US" baseline="30000" dirty="0"/>
              <a:t>2</a:t>
            </a:r>
            <a:r>
              <a:rPr lang="en-US" dirty="0"/>
              <a:t> or lux)</a:t>
            </a:r>
          </a:p>
          <a:p>
            <a:pPr lvl="1"/>
            <a:r>
              <a:rPr lang="en-US" sz="2600" dirty="0"/>
              <a:t>Appearance depends on spectral distribution of </a:t>
            </a:r>
            <a:r>
              <a:rPr lang="en-US" sz="2600" dirty="0" smtClean="0"/>
              <a:t>light</a:t>
            </a:r>
            <a:endParaRPr lang="en-US" dirty="0" smtClean="0"/>
          </a:p>
          <a:p>
            <a:r>
              <a:rPr lang="en-US" dirty="0" smtClean="0"/>
              <a:t>Luminous </a:t>
            </a:r>
            <a:r>
              <a:rPr lang="en-US" dirty="0" smtClean="0"/>
              <a:t>Efficacy (lumens/watt)</a:t>
            </a:r>
          </a:p>
          <a:p>
            <a:pPr lvl="1"/>
            <a:r>
              <a:rPr lang="en-US" sz="2600" dirty="0" smtClean="0"/>
              <a:t>Directionality of lumens??? </a:t>
            </a:r>
          </a:p>
          <a:p>
            <a:pPr lvl="1"/>
            <a:endParaRPr lang="en-US" sz="2600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1026" name="Picture 2" descr="http://www.myledlightingguide.com/images2/picA9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4028538"/>
            <a:ext cx="3200400" cy="21436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475201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Currently Used Metrics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Correlated Color Temperature (CCT)</a:t>
            </a:r>
          </a:p>
          <a:p>
            <a:pPr lvl="1"/>
            <a:r>
              <a:rPr lang="en-US" sz="2600" dirty="0" smtClean="0"/>
              <a:t>Many spectral power distributions (SPD) can have same CCT</a:t>
            </a:r>
          </a:p>
          <a:p>
            <a:pPr lvl="1"/>
            <a:endParaRPr lang="en-US" sz="2600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4219" y="2317681"/>
            <a:ext cx="3675561" cy="38545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76866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Currently Used Metrics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4876800"/>
          </a:xfrm>
        </p:spPr>
        <p:txBody>
          <a:bodyPr/>
          <a:lstStyle/>
          <a:p>
            <a:r>
              <a:rPr lang="en-US" dirty="0" err="1" smtClean="0"/>
              <a:t>Photopic</a:t>
            </a:r>
            <a:r>
              <a:rPr lang="en-US" dirty="0" smtClean="0"/>
              <a:t> </a:t>
            </a:r>
            <a:r>
              <a:rPr lang="en-US" dirty="0"/>
              <a:t>Luminous Efficiency Function  (V(</a:t>
            </a:r>
            <a:r>
              <a:rPr lang="el-GR" dirty="0"/>
              <a:t>λ</a:t>
            </a:r>
            <a:r>
              <a:rPr lang="en-US" dirty="0"/>
              <a:t>))</a:t>
            </a:r>
          </a:p>
          <a:p>
            <a:pPr lvl="1"/>
            <a:r>
              <a:rPr lang="en-US" sz="2400" dirty="0" err="1" smtClean="0"/>
              <a:t>Photopic</a:t>
            </a:r>
            <a:r>
              <a:rPr lang="en-US" sz="2400" dirty="0" smtClean="0"/>
              <a:t> (daylight) and Scotopic (starlight) </a:t>
            </a:r>
          </a:p>
          <a:p>
            <a:pPr lvl="1"/>
            <a:r>
              <a:rPr lang="en-US" sz="2400" dirty="0" smtClean="0"/>
              <a:t>Cones (Yellow/Green 555nm)    Rods (Blue/Green 505nm)</a:t>
            </a:r>
          </a:p>
          <a:p>
            <a:pPr lvl="1"/>
            <a:r>
              <a:rPr lang="en-US" sz="2400" dirty="0"/>
              <a:t>Each neural channel weights the spectrum differently using different combinations of the same photoreceptors </a:t>
            </a:r>
          </a:p>
          <a:p>
            <a:pPr marL="457200" lvl="1" indent="0">
              <a:buNone/>
            </a:pPr>
            <a:endParaRPr lang="en-US" sz="2400" dirty="0" smtClean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7850" y="3276600"/>
            <a:ext cx="5448300" cy="3035291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7" name="Rectangle 6"/>
          <p:cNvSpPr/>
          <p:nvPr/>
        </p:nvSpPr>
        <p:spPr>
          <a:xfrm>
            <a:off x="457200" y="6534834"/>
            <a:ext cx="7581900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50" b="1" dirty="0">
                <a:solidFill>
                  <a:schemeClr val="bg1"/>
                </a:solidFill>
              </a:rPr>
              <a:t>Winton FR, </a:t>
            </a:r>
            <a:r>
              <a:rPr lang="en-US" sz="1050" b="1" dirty="0" err="1">
                <a:solidFill>
                  <a:schemeClr val="bg1"/>
                </a:solidFill>
              </a:rPr>
              <a:t>Bayliss</a:t>
            </a:r>
            <a:r>
              <a:rPr lang="en-US" sz="1050" b="1" dirty="0">
                <a:solidFill>
                  <a:schemeClr val="bg1"/>
                </a:solidFill>
              </a:rPr>
              <a:t> LE: </a:t>
            </a:r>
            <a:r>
              <a:rPr lang="en-US" sz="1050" b="1" i="1" dirty="0">
                <a:solidFill>
                  <a:schemeClr val="bg1"/>
                </a:solidFill>
              </a:rPr>
              <a:t>Human Physiology, 5th ed</a:t>
            </a:r>
            <a:r>
              <a:rPr lang="en-US" sz="1050" b="1" dirty="0">
                <a:solidFill>
                  <a:schemeClr val="bg1"/>
                </a:solidFill>
              </a:rPr>
              <a:t>. Boston, Little, Brown, 1962</a:t>
            </a:r>
            <a:endParaRPr lang="en-US" sz="105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18853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Currently Used Metrics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8763000" cy="5181599"/>
          </a:xfrm>
        </p:spPr>
        <p:txBody>
          <a:bodyPr>
            <a:normAutofit fontScale="55000" lnSpcReduction="20000"/>
          </a:bodyPr>
          <a:lstStyle/>
          <a:p>
            <a:r>
              <a:rPr lang="en-US" sz="4400" dirty="0" smtClean="0"/>
              <a:t>V(</a:t>
            </a:r>
            <a:r>
              <a:rPr lang="el-GR" sz="4400" dirty="0"/>
              <a:t>λ</a:t>
            </a:r>
            <a:r>
              <a:rPr lang="en-US" sz="4400" dirty="0" smtClean="0"/>
              <a:t>) (</a:t>
            </a:r>
            <a:r>
              <a:rPr lang="en-US" sz="4400" dirty="0" err="1" smtClean="0"/>
              <a:t>Photopic</a:t>
            </a:r>
            <a:r>
              <a:rPr lang="en-US" sz="4400" dirty="0" smtClean="0"/>
              <a:t> vision)</a:t>
            </a:r>
          </a:p>
          <a:p>
            <a:pPr lvl="1"/>
            <a:r>
              <a:rPr lang="en-US" sz="4400" dirty="0" smtClean="0"/>
              <a:t>Only takes into account L &amp; M Cones </a:t>
            </a:r>
          </a:p>
          <a:p>
            <a:pPr lvl="1"/>
            <a:r>
              <a:rPr lang="en-US" sz="4400" dirty="0" smtClean="0"/>
              <a:t>Ignores S Cones &amp; Rods contribution to visual perception</a:t>
            </a:r>
          </a:p>
          <a:p>
            <a:pPr lvl="1"/>
            <a:r>
              <a:rPr lang="en-US" sz="4400" dirty="0"/>
              <a:t>Unable to quantify our perception of the physical </a:t>
            </a:r>
            <a:r>
              <a:rPr lang="en-US" sz="4400" dirty="0" smtClean="0"/>
              <a:t>environment if </a:t>
            </a:r>
            <a:r>
              <a:rPr lang="en-US" sz="4400" dirty="0"/>
              <a:t>only one function is utilized</a:t>
            </a:r>
          </a:p>
          <a:p>
            <a:pPr marL="457200" lvl="1" indent="0">
              <a:buNone/>
            </a:pPr>
            <a:endParaRPr lang="en-US" sz="3400" dirty="0" smtClean="0"/>
          </a:p>
          <a:p>
            <a:r>
              <a:rPr lang="en-US" sz="4400" dirty="0" smtClean="0"/>
              <a:t>Example Areas That Can Be Over Bright </a:t>
            </a:r>
          </a:p>
          <a:p>
            <a:pPr lvl="1"/>
            <a:r>
              <a:rPr lang="en-US" sz="4400" dirty="0" smtClean="0"/>
              <a:t>Roadway lighting</a:t>
            </a:r>
          </a:p>
          <a:p>
            <a:pPr lvl="1"/>
            <a:r>
              <a:rPr lang="en-US" sz="4400" dirty="0" smtClean="0"/>
              <a:t>Gathering spaces </a:t>
            </a:r>
          </a:p>
          <a:p>
            <a:pPr lvl="1"/>
            <a:r>
              <a:rPr lang="en-US" sz="4400" dirty="0" smtClean="0"/>
              <a:t>Other non high visual acuity task areas</a:t>
            </a:r>
          </a:p>
          <a:p>
            <a:pPr marL="457200" lvl="1" indent="0">
              <a:buNone/>
            </a:pPr>
            <a:endParaRPr lang="en-US" sz="3400" dirty="0"/>
          </a:p>
          <a:p>
            <a:r>
              <a:rPr lang="en-US" sz="4400" dirty="0"/>
              <a:t>Why </a:t>
            </a:r>
            <a:r>
              <a:rPr lang="en-US" sz="4400" dirty="0" smtClean="0"/>
              <a:t>Do We Do Things This Way</a:t>
            </a:r>
            <a:r>
              <a:rPr lang="en-US" sz="4400" dirty="0"/>
              <a:t>? </a:t>
            </a:r>
          </a:p>
          <a:p>
            <a:pPr lvl="1"/>
            <a:r>
              <a:rPr lang="en-US" sz="4400" dirty="0"/>
              <a:t>It’s simplifies things </a:t>
            </a:r>
          </a:p>
          <a:p>
            <a:pPr lvl="1"/>
            <a:r>
              <a:rPr lang="en-US" sz="4400" dirty="0"/>
              <a:t>One definition is useful for commerce</a:t>
            </a:r>
            <a:endParaRPr lang="en-US" sz="4400" dirty="0" smtClean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02115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 for Expansion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International Agency for Research on Cancer issued </a:t>
            </a:r>
            <a:r>
              <a:rPr lang="en-US" dirty="0"/>
              <a:t>report that </a:t>
            </a:r>
            <a:r>
              <a:rPr lang="en-US" dirty="0" smtClean="0"/>
              <a:t>shift work and the associated light </a:t>
            </a:r>
            <a:r>
              <a:rPr lang="en-US" dirty="0"/>
              <a:t>at night </a:t>
            </a:r>
            <a:r>
              <a:rPr lang="en-US" dirty="0" smtClean="0"/>
              <a:t>is “probably carcinogenic to humans”(2007)</a:t>
            </a:r>
          </a:p>
          <a:p>
            <a:r>
              <a:rPr lang="en-US" dirty="0" smtClean="0"/>
              <a:t>Important Factors To Consider</a:t>
            </a:r>
          </a:p>
          <a:p>
            <a:pPr lvl="1"/>
            <a:r>
              <a:rPr lang="en-US" dirty="0" smtClean="0"/>
              <a:t>Radiance </a:t>
            </a:r>
            <a:r>
              <a:rPr lang="en-US" dirty="0"/>
              <a:t>of the light </a:t>
            </a:r>
            <a:r>
              <a:rPr lang="en-US" dirty="0" smtClean="0"/>
              <a:t>source (Intensity)</a:t>
            </a:r>
          </a:p>
          <a:p>
            <a:pPr lvl="1"/>
            <a:r>
              <a:rPr lang="en-US" dirty="0" smtClean="0"/>
              <a:t>Spectral distribution</a:t>
            </a:r>
          </a:p>
          <a:p>
            <a:pPr lvl="1"/>
            <a:r>
              <a:rPr lang="en-US" dirty="0" smtClean="0"/>
              <a:t>Duration </a:t>
            </a:r>
            <a:r>
              <a:rPr lang="en-US" dirty="0"/>
              <a:t>of focused exposure on the </a:t>
            </a:r>
            <a:r>
              <a:rPr lang="en-US" dirty="0" smtClean="0"/>
              <a:t>retina</a:t>
            </a:r>
          </a:p>
          <a:p>
            <a:pPr lvl="1"/>
            <a:r>
              <a:rPr lang="en-US" dirty="0" smtClean="0"/>
              <a:t>Time of day 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04800" y="6477000"/>
            <a:ext cx="7924800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50" dirty="0">
                <a:solidFill>
                  <a:schemeClr val="bg1"/>
                </a:solidFill>
              </a:rPr>
              <a:t>https://www.iarc.fr/en/media-centre/pr/2007/pr180.html</a:t>
            </a:r>
          </a:p>
        </p:txBody>
      </p:sp>
    </p:spTree>
    <p:extLst>
      <p:ext uri="{BB962C8B-B14F-4D97-AF65-F5344CB8AC3E}">
        <p14:creationId xmlns:p14="http://schemas.microsoft.com/office/powerpoint/2010/main" val="8329271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 We Improve? Use Control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ASHRAE 90.1 (2010/2013)</a:t>
            </a:r>
          </a:p>
          <a:p>
            <a:pPr lvl="1"/>
            <a:r>
              <a:rPr lang="en-US" dirty="0" smtClean="0"/>
              <a:t>Expanded control </a:t>
            </a:r>
            <a:r>
              <a:rPr lang="en-US" dirty="0"/>
              <a:t>and daylighting requirements as well as </a:t>
            </a:r>
            <a:r>
              <a:rPr lang="en-US" dirty="0" smtClean="0"/>
              <a:t>exterior lighting </a:t>
            </a:r>
            <a:r>
              <a:rPr lang="en-US" dirty="0"/>
              <a:t>limits </a:t>
            </a:r>
            <a:endParaRPr lang="en-US" dirty="0" smtClean="0"/>
          </a:p>
          <a:p>
            <a:r>
              <a:rPr lang="fr-FR" dirty="0" smtClean="0"/>
              <a:t>International Energy </a:t>
            </a:r>
            <a:r>
              <a:rPr lang="fr-FR" dirty="0"/>
              <a:t>Conservation Code (IECC</a:t>
            </a:r>
            <a:r>
              <a:rPr lang="fr-FR" dirty="0" smtClean="0"/>
              <a:t>) (2012/2015) </a:t>
            </a:r>
          </a:p>
          <a:p>
            <a:pPr lvl="1"/>
            <a:r>
              <a:rPr lang="en-US" dirty="0"/>
              <a:t>E</a:t>
            </a:r>
            <a:r>
              <a:rPr lang="en-US" dirty="0" smtClean="0"/>
              <a:t>xpanded to include </a:t>
            </a:r>
            <a:r>
              <a:rPr lang="en-US" dirty="0"/>
              <a:t>digital lighting control system </a:t>
            </a:r>
            <a:r>
              <a:rPr lang="en-US" dirty="0" smtClean="0"/>
              <a:t>that provides </a:t>
            </a:r>
            <a:r>
              <a:rPr lang="en-US" dirty="0"/>
              <a:t>continuous dimming and individual addressability of the lamps and </a:t>
            </a:r>
            <a:r>
              <a:rPr lang="en-US" dirty="0" smtClean="0"/>
              <a:t>fixtures </a:t>
            </a:r>
            <a:endParaRPr lang="fr-FR" dirty="0" smtClean="0"/>
          </a:p>
          <a:p>
            <a:r>
              <a:rPr lang="fr-FR" dirty="0" smtClean="0"/>
              <a:t>ASHRAE 189.1 (2014)</a:t>
            </a:r>
          </a:p>
          <a:p>
            <a:pPr lvl="1"/>
            <a:r>
              <a:rPr lang="fr-FR" dirty="0" smtClean="0"/>
              <a:t>Expansion of 90.1 control requirements 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17262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9160</TotalTime>
  <Words>578</Words>
  <Application>Microsoft Office PowerPoint</Application>
  <PresentationFormat>On-screen Show (4:3)</PresentationFormat>
  <Paragraphs>119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Office Theme</vt:lpstr>
      <vt:lpstr>1_Office Theme</vt:lpstr>
      <vt:lpstr>The Direction of  Lighting Control</vt:lpstr>
      <vt:lpstr>Do These Look The Same?</vt:lpstr>
      <vt:lpstr>Background</vt:lpstr>
      <vt:lpstr>Currently Used Metrics</vt:lpstr>
      <vt:lpstr>Currently Used Metrics</vt:lpstr>
      <vt:lpstr>Currently Used Metrics</vt:lpstr>
      <vt:lpstr>Currently Used Metrics</vt:lpstr>
      <vt:lpstr>Motivation for Expansion</vt:lpstr>
      <vt:lpstr>How Do We Improve? Use Control</vt:lpstr>
      <vt:lpstr>State of Lighting Control</vt:lpstr>
      <vt:lpstr>Moving Forward</vt:lpstr>
      <vt:lpstr>Potential Impact</vt:lpstr>
      <vt:lpstr>Conclusions</vt:lpstr>
      <vt:lpstr>Conclusions</vt:lpstr>
      <vt:lpstr>Conclusions</vt:lpstr>
      <vt:lpstr>Back Up (Photoreceptor Response)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Jennice O'Brien</dc:creator>
  <cp:lastModifiedBy>Kevin Martin</cp:lastModifiedBy>
  <cp:revision>156</cp:revision>
  <dcterms:created xsi:type="dcterms:W3CDTF">2010-05-18T23:17:18Z</dcterms:created>
  <dcterms:modified xsi:type="dcterms:W3CDTF">2016-11-06T01:57:22Z</dcterms:modified>
</cp:coreProperties>
</file>