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93" r:id="rId3"/>
    <p:sldId id="297" r:id="rId4"/>
    <p:sldId id="303" r:id="rId5"/>
    <p:sldId id="313" r:id="rId6"/>
    <p:sldId id="292" r:id="rId7"/>
    <p:sldId id="298" r:id="rId8"/>
    <p:sldId id="282" r:id="rId9"/>
    <p:sldId id="283" r:id="rId10"/>
    <p:sldId id="300" r:id="rId11"/>
    <p:sldId id="309" r:id="rId12"/>
    <p:sldId id="311" r:id="rId13"/>
    <p:sldId id="299" r:id="rId14"/>
    <p:sldId id="31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4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Sheet1!$B$3:$B$11</c:f>
              <c:strCache>
                <c:ptCount val="9"/>
                <c:pt idx="0">
                  <c:v>Hydroelectric</c:v>
                </c:pt>
                <c:pt idx="1">
                  <c:v>Eolic</c:v>
                </c:pt>
                <c:pt idx="2">
                  <c:v>Geothermal</c:v>
                </c:pt>
                <c:pt idx="3">
                  <c:v>Sugar cane bagasse</c:v>
                </c:pt>
                <c:pt idx="4">
                  <c:v>Photovoltaic</c:v>
                </c:pt>
                <c:pt idx="5">
                  <c:v>Biogas</c:v>
                </c:pt>
                <c:pt idx="6">
                  <c:v>Eficient cogeneration</c:v>
                </c:pt>
                <c:pt idx="7">
                  <c:v>nuclear</c:v>
                </c:pt>
                <c:pt idx="8">
                  <c:v>No renewables</c:v>
                </c:pt>
              </c:strCache>
            </c:strRef>
          </c:cat>
          <c:val>
            <c:numRef>
              <c:f>Sheet1!$D$3:$D$11</c:f>
              <c:numCache>
                <c:formatCode>General</c:formatCode>
                <c:ptCount val="9"/>
                <c:pt idx="0">
                  <c:v>18.36223318631979</c:v>
                </c:pt>
                <c:pt idx="1">
                  <c:v>4.124455903880321</c:v>
                </c:pt>
                <c:pt idx="2">
                  <c:v>1.360938706590672</c:v>
                </c:pt>
                <c:pt idx="3">
                  <c:v>0.985386670681651</c:v>
                </c:pt>
                <c:pt idx="4">
                  <c:v>0.250309210684957</c:v>
                </c:pt>
                <c:pt idx="5">
                  <c:v>0.11880277386833</c:v>
                </c:pt>
                <c:pt idx="6">
                  <c:v>0.857276699306062</c:v>
                </c:pt>
                <c:pt idx="7">
                  <c:v>2.220200353232406</c:v>
                </c:pt>
                <c:pt idx="8">
                  <c:v>71.72039649543578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EC5C-BF1D-4C0F-89F0-515D29B6ADE2}" type="datetimeFigureOut">
              <a:rPr lang="es-MX" smtClean="0"/>
              <a:t>06/11/16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E02C-93C2-4801-802C-3BDD1C39ABC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22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3962A-93B9-4F95-B4C9-D2E85FB4C0DE}" type="datetimeFigureOut">
              <a:rPr lang="es-MX" smtClean="0"/>
              <a:t>06/11/16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1A24-59D9-4E54-83C5-F6DDB64F16D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38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67083" y="2444787"/>
            <a:ext cx="10083517" cy="1797014"/>
          </a:xfr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MX" sz="2800" b="1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74656" y="4402667"/>
            <a:ext cx="10050962" cy="1049867"/>
          </a:xfrm>
        </p:spPr>
        <p:txBody>
          <a:bodyPr anchor="ctr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90000"/>
              <a:buFont typeface="Wingdings" pitchFamily="2" charset="2"/>
              <a:buNone/>
              <a:defRPr lang="es-MX" sz="2800" b="1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83" y="668150"/>
            <a:ext cx="1062361" cy="744829"/>
          </a:xfrm>
          <a:prstGeom prst="rect">
            <a:avLst/>
          </a:prstGeom>
        </p:spPr>
      </p:pic>
      <p:grpSp>
        <p:nvGrpSpPr>
          <p:cNvPr id="10" name="Group 6"/>
          <p:cNvGrpSpPr>
            <a:grpSpLocks/>
          </p:cNvGrpSpPr>
          <p:nvPr userDrawn="1"/>
        </p:nvGrpSpPr>
        <p:grpSpPr bwMode="auto">
          <a:xfrm>
            <a:off x="1074656" y="1446759"/>
            <a:ext cx="10075182" cy="66968"/>
            <a:chOff x="0" y="912"/>
            <a:chExt cx="5280" cy="192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2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3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4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5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6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7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8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9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0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1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2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34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22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64067" y="1295400"/>
            <a:ext cx="11480800" cy="48815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25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7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8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9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0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1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2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5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6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7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931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22" name="Título vertical 1"/>
          <p:cNvSpPr txBox="1">
            <a:spLocks/>
          </p:cNvSpPr>
          <p:nvPr userDrawn="1"/>
        </p:nvSpPr>
        <p:spPr>
          <a:xfrm>
            <a:off x="9215967" y="1135856"/>
            <a:ext cx="2628900" cy="5146435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Haga clic para modificar el estilo de título del patrón</a:t>
            </a:r>
            <a:endParaRPr lang="es-MX" sz="3600" dirty="0"/>
          </a:p>
        </p:txBody>
      </p:sp>
      <p:sp>
        <p:nvSpPr>
          <p:cNvPr id="2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2534" y="1117601"/>
            <a:ext cx="8617074" cy="5206470"/>
          </a:xfr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26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8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9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0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1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2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5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6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7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8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39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214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-15728" y="6764309"/>
            <a:ext cx="12192000" cy="116656"/>
          </a:xfrm>
          <a:prstGeom prst="rect">
            <a:avLst/>
          </a:prstGeom>
          <a:solidFill>
            <a:srgbClr val="69A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6" t="32766" r="44547" b="54604"/>
          <a:stretch/>
        </p:blipFill>
        <p:spPr bwMode="auto">
          <a:xfrm>
            <a:off x="143338" y="44624"/>
            <a:ext cx="138335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11376587" y="6561376"/>
            <a:ext cx="768085" cy="252000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 flipV="1">
            <a:off x="1890765" y="620688"/>
            <a:ext cx="10061887" cy="49442"/>
            <a:chOff x="0" y="912"/>
            <a:chExt cx="5280" cy="192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15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16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17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18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19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20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21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22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23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24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  <p:sp useBgFill="1">
          <p:nvSpPr>
            <p:cNvPr id="25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800" dirty="0"/>
            </a:p>
          </p:txBody>
        </p:sp>
      </p:grpSp>
      <p:sp>
        <p:nvSpPr>
          <p:cNvPr id="26" name="10 Rectángulo"/>
          <p:cNvSpPr/>
          <p:nvPr userDrawn="1"/>
        </p:nvSpPr>
        <p:spPr>
          <a:xfrm>
            <a:off x="2639616" y="6348812"/>
            <a:ext cx="73928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5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>Copyright © Instituto Mexicano del Petróleo</a:t>
            </a:r>
          </a:p>
          <a:p>
            <a:pPr lvl="0" algn="ctr"/>
            <a:r>
              <a:rPr lang="es-MX" sz="5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>Queda prohibido copiar, reproducir, distribuir, publicar, transmitir, o en cualquier modo explotar cualquier parte de este documento sin la autorización previa por escrito del Instituto Mexicano del Petróleo  o de los titulares correspondientes</a:t>
            </a:r>
          </a:p>
        </p:txBody>
      </p:sp>
    </p:spTree>
    <p:extLst>
      <p:ext uri="{BB962C8B-B14F-4D97-AF65-F5344CB8AC3E}">
        <p14:creationId xmlns:p14="http://schemas.microsoft.com/office/powerpoint/2010/main" val="109638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" y="-4590"/>
            <a:ext cx="1980181" cy="955944"/>
          </a:xfrm>
          <a:prstGeom prst="rect">
            <a:avLst/>
          </a:prstGeom>
        </p:spPr>
      </p:pic>
      <p:grpSp>
        <p:nvGrpSpPr>
          <p:cNvPr id="10" name="Group 6"/>
          <p:cNvGrpSpPr>
            <a:grpSpLocks/>
          </p:cNvGrpSpPr>
          <p:nvPr userDrawn="1"/>
        </p:nvGrpSpPr>
        <p:grpSpPr bwMode="auto">
          <a:xfrm>
            <a:off x="1983319" y="670133"/>
            <a:ext cx="9437477" cy="45719"/>
            <a:chOff x="0" y="912"/>
            <a:chExt cx="5280" cy="192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14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15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16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17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18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19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20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21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22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23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  <p:sp useBgFill="1">
          <p:nvSpPr>
            <p:cNvPr id="24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sz="1013" dirty="0"/>
            </a:p>
          </p:txBody>
        </p:sp>
      </p:grpSp>
      <p:sp>
        <p:nvSpPr>
          <p:cNvPr id="2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5" y="6307657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 sz="45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MX" dirty="0" smtClean="0">
                <a:solidFill>
                  <a:srgbClr val="70AD47">
                    <a:lumMod val="75000"/>
                  </a:srgbClr>
                </a:solidFill>
              </a:rPr>
              <a:t>Copyright </a:t>
            </a:r>
            <a:r>
              <a:rPr lang="es-MX" dirty="0" smtClean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© </a:t>
            </a:r>
            <a:r>
              <a:rPr lang="es-MX" dirty="0" smtClean="0">
                <a:solidFill>
                  <a:srgbClr val="70AD47">
                    <a:lumMod val="75000"/>
                  </a:srgbClr>
                </a:solidFill>
              </a:rPr>
              <a:t>2016-Instituto Mexicano del Petróleo</a:t>
            </a:r>
          </a:p>
          <a:p>
            <a:r>
              <a:rPr lang="es-MX" dirty="0" smtClean="0">
                <a:solidFill>
                  <a:srgbClr val="70AD47">
                    <a:lumMod val="75000"/>
                  </a:srgbClr>
                </a:solidFill>
              </a:rPr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338668" y="1202681"/>
            <a:ext cx="11513128" cy="50870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35" y="52583"/>
            <a:ext cx="868051" cy="608597"/>
          </a:xfrm>
          <a:prstGeom prst="rect">
            <a:avLst/>
          </a:prstGeom>
          <a:effectLst>
            <a:glow rad="127000">
              <a:schemeClr val="accent1">
                <a:alpha val="14000"/>
              </a:schemeClr>
            </a:glow>
          </a:effectLst>
        </p:spPr>
      </p:pic>
      <p:grpSp>
        <p:nvGrpSpPr>
          <p:cNvPr id="10" name="Group 6"/>
          <p:cNvGrpSpPr>
            <a:grpSpLocks/>
          </p:cNvGrpSpPr>
          <p:nvPr userDrawn="1"/>
        </p:nvGrpSpPr>
        <p:grpSpPr bwMode="auto">
          <a:xfrm>
            <a:off x="2828925" y="670130"/>
            <a:ext cx="9049038" cy="72504"/>
            <a:chOff x="0" y="912"/>
            <a:chExt cx="5280" cy="192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2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3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4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5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6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7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8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19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0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1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2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411771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24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6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7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8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9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0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1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2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5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6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2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702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364067" y="1130741"/>
            <a:ext cx="5655733" cy="5046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130741"/>
            <a:ext cx="5705764" cy="5046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27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9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0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1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2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5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6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7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8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9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2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836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10" name="Marcador de texto 2"/>
          <p:cNvSpPr>
            <a:spLocks noGrp="1"/>
          </p:cNvSpPr>
          <p:nvPr>
            <p:ph type="body" idx="1"/>
          </p:nvPr>
        </p:nvSpPr>
        <p:spPr>
          <a:xfrm>
            <a:off x="364068" y="1274673"/>
            <a:ext cx="5633508" cy="907083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2"/>
          </p:nvPr>
        </p:nvSpPr>
        <p:spPr>
          <a:xfrm>
            <a:off x="364068" y="2260600"/>
            <a:ext cx="5633508" cy="40676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04467" y="1274673"/>
            <a:ext cx="5733520" cy="907083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4"/>
          </p:nvPr>
        </p:nvSpPr>
        <p:spPr>
          <a:xfrm>
            <a:off x="6172199" y="2260600"/>
            <a:ext cx="5665787" cy="40676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29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31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5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6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7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8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9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40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41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42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43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2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37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523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22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4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5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6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7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8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29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0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1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2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3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84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364068" y="1136072"/>
            <a:ext cx="4749798" cy="921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5232400" y="1133719"/>
            <a:ext cx="6612467" cy="5194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4067" y="2057400"/>
            <a:ext cx="4749799" cy="42708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28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0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1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2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5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6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7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8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9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40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2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500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‹#›</a:t>
            </a:fld>
            <a:endParaRPr lang="es-MX"/>
          </a:p>
        </p:txBody>
      </p:sp>
      <p:sp>
        <p:nvSpPr>
          <p:cNvPr id="23" name="Título 1"/>
          <p:cNvSpPr txBox="1">
            <a:spLocks/>
          </p:cNvSpPr>
          <p:nvPr userDrawn="1"/>
        </p:nvSpPr>
        <p:spPr>
          <a:xfrm>
            <a:off x="839788" y="1039068"/>
            <a:ext cx="4536545" cy="1018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24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575015" y="1272261"/>
            <a:ext cx="6172200" cy="50559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25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36545" cy="42708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1418074" y="52583"/>
            <a:ext cx="10483271" cy="617547"/>
          </a:xfrm>
        </p:spPr>
        <p:txBody>
          <a:bodyPr>
            <a:normAutofit/>
          </a:bodyPr>
          <a:lstStyle>
            <a:lvl1pPr algn="r">
              <a:defRPr sz="28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-4590"/>
            <a:ext cx="1363478" cy="955944"/>
          </a:xfrm>
          <a:prstGeom prst="rect">
            <a:avLst/>
          </a:prstGeom>
        </p:spPr>
      </p:pic>
      <p:grpSp>
        <p:nvGrpSpPr>
          <p:cNvPr id="28" name="Group 6"/>
          <p:cNvGrpSpPr>
            <a:grpSpLocks/>
          </p:cNvGrpSpPr>
          <p:nvPr userDrawn="1"/>
        </p:nvGrpSpPr>
        <p:grpSpPr bwMode="auto">
          <a:xfrm>
            <a:off x="1418074" y="670130"/>
            <a:ext cx="10459890" cy="65698"/>
            <a:chOff x="0" y="912"/>
            <a:chExt cx="5280" cy="192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tint val="38039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0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1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2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3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8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4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5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6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7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8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39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41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  <p:sp useBgFill="1">
          <p:nvSpPr>
            <p:cNvPr id="40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MX" dirty="0"/>
            </a:p>
          </p:txBody>
        </p:sp>
      </p:grpSp>
      <p:sp>
        <p:nvSpPr>
          <p:cNvPr id="4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2015-Instituto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55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194800" y="6485467"/>
            <a:ext cx="2650067" cy="233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fld id="{D925C241-29B2-41EA-90D8-034E79DC994F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58874" y="6307653"/>
            <a:ext cx="6072716" cy="46685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MX" smtClean="0"/>
              <a:t>Copyright </a:t>
            </a:r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smtClean="0"/>
              <a:t>2015-Instituto Mexicano del Petróleo</a:t>
            </a:r>
          </a:p>
          <a:p>
            <a:r>
              <a:rPr lang="es-MX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9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jpe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hyperlink" Target="http://www.asea.gob.mx/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20" Type="http://schemas.openxmlformats.org/officeDocument/2006/relationships/image" Target="../media/image43.png"/><Relationship Id="rId21" Type="http://schemas.openxmlformats.org/officeDocument/2006/relationships/image" Target="../media/image44.jpeg"/><Relationship Id="rId22" Type="http://schemas.openxmlformats.org/officeDocument/2006/relationships/image" Target="../media/image45.jp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jpg"/><Relationship Id="rId27" Type="http://schemas.openxmlformats.org/officeDocument/2006/relationships/image" Target="../media/image50.png"/><Relationship Id="rId28" Type="http://schemas.openxmlformats.org/officeDocument/2006/relationships/image" Target="../media/image51.JPG"/><Relationship Id="rId29" Type="http://schemas.openxmlformats.org/officeDocument/2006/relationships/image" Target="../media/image52.png"/><Relationship Id="rId10" Type="http://schemas.openxmlformats.org/officeDocument/2006/relationships/image" Target="../media/image33.jpeg"/><Relationship Id="rId11" Type="http://schemas.openxmlformats.org/officeDocument/2006/relationships/image" Target="../media/image34.gif"/><Relationship Id="rId12" Type="http://schemas.openxmlformats.org/officeDocument/2006/relationships/image" Target="../media/image35.jpe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jpeg"/><Relationship Id="rId18" Type="http://schemas.openxmlformats.org/officeDocument/2006/relationships/image" Target="../media/image41.emf"/><Relationship Id="rId19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mex.com/" TargetMode="External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dieselne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3"/>
          <p:cNvSpPr>
            <a:spLocks noGrp="1"/>
          </p:cNvSpPr>
          <p:nvPr>
            <p:ph type="title"/>
          </p:nvPr>
        </p:nvSpPr>
        <p:spPr>
          <a:xfrm>
            <a:off x="3544078" y="1709738"/>
            <a:ext cx="8092314" cy="2852737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s-MX" dirty="0"/>
              <a:t>C</a:t>
            </a:r>
            <a:r>
              <a:rPr lang="es-MX" dirty="0" smtClean="0"/>
              <a:t>lean </a:t>
            </a:r>
            <a:r>
              <a:rPr lang="es-MX" dirty="0" smtClean="0"/>
              <a:t>energy and </a:t>
            </a:r>
            <a:r>
              <a:rPr lang="es-MX" dirty="0" smtClean="0"/>
              <a:t>bioenergy in Mexico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7035281" y="5366726"/>
            <a:ext cx="4514551" cy="617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Jorge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Arturo Aburto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Anell</a:t>
            </a:r>
          </a:p>
        </p:txBody>
      </p:sp>
      <p:pic>
        <p:nvPicPr>
          <p:cNvPr id="5" name="Imagen 4" descr="C:\Users\JuanCarlos\Desktop\Exttrusor\IMG_01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5" y="1334278"/>
            <a:ext cx="28083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3196557" y="63273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800" dirty="0">
                <a:solidFill>
                  <a:schemeClr val="accent6">
                    <a:lumMod val="75000"/>
                  </a:schemeClr>
                </a:solidFill>
              </a:rPr>
              <a:t>Copyright </a:t>
            </a:r>
            <a:r>
              <a:rPr lang="es-MX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sz="800" dirty="0" smtClean="0">
                <a:solidFill>
                  <a:schemeClr val="accent6">
                    <a:lumMod val="75000"/>
                  </a:schemeClr>
                </a:solidFill>
              </a:rPr>
              <a:t>2016-Instituto </a:t>
            </a:r>
            <a:r>
              <a:rPr lang="es-MX" sz="800" dirty="0">
                <a:solidFill>
                  <a:schemeClr val="accent6">
                    <a:lumMod val="75000"/>
                  </a:schemeClr>
                </a:solidFill>
              </a:rPr>
              <a:t>Mexicano del Petróleo</a:t>
            </a:r>
          </a:p>
          <a:p>
            <a:pPr algn="ctr"/>
            <a:r>
              <a:rPr lang="es-MX" sz="800" dirty="0">
                <a:solidFill>
                  <a:schemeClr val="accent6">
                    <a:lumMod val="75000"/>
                  </a:schemeClr>
                </a:solidFill>
              </a:rPr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721" y="248187"/>
            <a:ext cx="325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Mexican Petroleum Institute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8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10</a:t>
            </a:fld>
            <a:endParaRPr lang="es-MX"/>
          </a:p>
        </p:txBody>
      </p:sp>
      <p:pic>
        <p:nvPicPr>
          <p:cNvPr id="7" name="Picture 3" descr="Screen Shot 2016-02-08 at 21.0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8" y="992748"/>
            <a:ext cx="11297944" cy="5109741"/>
          </a:xfrm>
          <a:prstGeom prst="rect">
            <a:avLst/>
          </a:prstGeom>
        </p:spPr>
      </p:pic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5837721" y="198244"/>
            <a:ext cx="5754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MX" altLang="es-MX" b="1" dirty="0" smtClean="0">
                <a:solidFill>
                  <a:schemeClr val="accent1">
                    <a:lumMod val="75000"/>
                  </a:schemeClr>
                </a:solidFill>
              </a:rPr>
              <a:t>First trial of ethanol use in México</a:t>
            </a:r>
            <a:endParaRPr lang="es-MX" alt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6243" y="5752106"/>
            <a:ext cx="257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 MM gal/year ethanol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7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9283" y="245062"/>
            <a:ext cx="292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altLang="es-MX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Jet </a:t>
            </a:r>
            <a:r>
              <a:rPr lang="es-MX" altLang="es-MX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fuel</a:t>
            </a:r>
            <a:r>
              <a:rPr lang="es-MX" altLang="es-MX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market in Mexico</a:t>
            </a:r>
            <a:endParaRPr lang="es-MX" altLang="es-MX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076" y="5158934"/>
            <a:ext cx="474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dirty="0" smtClean="0"/>
              <a:t>% </a:t>
            </a:r>
            <a:r>
              <a:rPr lang="en-US" b="1" dirty="0" err="1" smtClean="0"/>
              <a:t>biojet</a:t>
            </a:r>
            <a:r>
              <a:rPr lang="en-US" b="1" dirty="0" smtClean="0"/>
              <a:t> fuel represents 27 e</a:t>
            </a:r>
            <a:r>
              <a:rPr lang="en-US" b="1" baseline="30000" dirty="0" smtClean="0"/>
              <a:t>3</a:t>
            </a:r>
            <a:r>
              <a:rPr lang="en-US" b="1" dirty="0" smtClean="0"/>
              <a:t> gal/d </a:t>
            </a:r>
          </a:p>
          <a:p>
            <a:pPr algn="ctr"/>
            <a:r>
              <a:rPr lang="en-US" dirty="0" smtClean="0"/>
              <a:t>(650 </a:t>
            </a:r>
            <a:r>
              <a:rPr lang="en-US" dirty="0" smtClean="0"/>
              <a:t>B/</a:t>
            </a:r>
            <a:r>
              <a:rPr lang="en-US" dirty="0" smtClean="0"/>
              <a:t>d; 103 </a:t>
            </a:r>
            <a:r>
              <a:rPr lang="en-US" dirty="0" smtClean="0"/>
              <a:t>mil L/d; 237 e</a:t>
            </a:r>
            <a:r>
              <a:rPr lang="en-US" baseline="30000" dirty="0" smtClean="0"/>
              <a:t>3</a:t>
            </a:r>
            <a:r>
              <a:rPr lang="en-US" dirty="0" smtClean="0"/>
              <a:t> B/</a:t>
            </a:r>
            <a:r>
              <a:rPr lang="en-US" dirty="0" err="1" smtClean="0"/>
              <a:t>año</a:t>
            </a:r>
            <a:r>
              <a:rPr lang="en-US" dirty="0" smtClean="0"/>
              <a:t>; 38 e</a:t>
            </a:r>
            <a:r>
              <a:rPr lang="en-US" baseline="30000" dirty="0" smtClean="0"/>
              <a:t>6</a:t>
            </a:r>
            <a:r>
              <a:rPr lang="en-US" dirty="0" smtClean="0"/>
              <a:t> L/</a:t>
            </a:r>
            <a:r>
              <a:rPr lang="en-US" dirty="0" err="1" smtClean="0"/>
              <a:t>año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359" y="1115080"/>
            <a:ext cx="5007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International Aviation Transport Association (IATA) targets to reduce CO</a:t>
            </a:r>
            <a:r>
              <a:rPr lang="en-US" b="1" baseline="-25000" dirty="0" smtClean="0"/>
              <a:t>2</a:t>
            </a:r>
            <a:r>
              <a:rPr lang="en-US" b="1" dirty="0" smtClean="0"/>
              <a:t> emissions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/>
              <a:t>average</a:t>
            </a:r>
            <a:r>
              <a:rPr lang="es-ES_tradnl" dirty="0"/>
              <a:t> </a:t>
            </a:r>
            <a:r>
              <a:rPr lang="es-ES_tradnl" dirty="0" err="1"/>
              <a:t>improvement</a:t>
            </a:r>
            <a:r>
              <a:rPr lang="es-ES_tradnl" dirty="0"/>
              <a:t> in fuel </a:t>
            </a:r>
            <a:r>
              <a:rPr lang="es-ES_tradnl" dirty="0" err="1"/>
              <a:t>efficiency</a:t>
            </a:r>
            <a:r>
              <a:rPr lang="es-ES_tradnl" dirty="0"/>
              <a:t> of 1.5% per </a:t>
            </a:r>
            <a:r>
              <a:rPr lang="es-ES_tradnl" dirty="0" err="1"/>
              <a:t>year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2009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smtClean="0"/>
              <a:t>2020;</a:t>
            </a:r>
          </a:p>
          <a:p>
            <a:pPr marL="285750" indent="-285750">
              <a:buFont typeface="Wingdings" charset="2"/>
              <a:buChar char="ü"/>
            </a:pPr>
            <a:endParaRPr lang="es-ES_tradnl" dirty="0"/>
          </a:p>
          <a:p>
            <a:pPr marL="285750" indent="-285750">
              <a:buFont typeface="Wingdings" charset="2"/>
              <a:buChar char="ü"/>
            </a:pPr>
            <a:r>
              <a:rPr lang="es-ES_tradnl" dirty="0"/>
              <a:t>a </a:t>
            </a:r>
            <a:r>
              <a:rPr lang="es-ES_tradnl" dirty="0" err="1"/>
              <a:t>cap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net </a:t>
            </a:r>
            <a:r>
              <a:rPr lang="es-ES_tradnl" dirty="0" err="1"/>
              <a:t>aviation</a:t>
            </a:r>
            <a:r>
              <a:rPr lang="es-ES_tradnl" dirty="0"/>
              <a:t> CO</a:t>
            </a:r>
            <a:r>
              <a:rPr lang="es-ES_tradnl" baseline="-25000" dirty="0"/>
              <a:t>2</a:t>
            </a:r>
            <a:r>
              <a:rPr lang="es-ES_tradnl" dirty="0"/>
              <a:t> </a:t>
            </a:r>
            <a:r>
              <a:rPr lang="es-ES_tradnl" dirty="0" err="1"/>
              <a:t>emissions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2020 (</a:t>
            </a:r>
            <a:r>
              <a:rPr lang="es-ES_tradnl" dirty="0" err="1" smtClean="0"/>
              <a:t>carbon</a:t>
            </a:r>
            <a:r>
              <a:rPr lang="es-ES_tradnl" dirty="0"/>
              <a:t> </a:t>
            </a:r>
            <a:r>
              <a:rPr lang="es-ES_tradnl" dirty="0" smtClean="0"/>
              <a:t>neutral </a:t>
            </a:r>
            <a:r>
              <a:rPr lang="es-ES_tradnl" dirty="0" err="1" smtClean="0"/>
              <a:t>growth</a:t>
            </a:r>
            <a:r>
              <a:rPr lang="es-ES_tradnl" dirty="0"/>
              <a:t>); </a:t>
            </a:r>
            <a:r>
              <a:rPr lang="es-ES_tradnl" dirty="0" smtClean="0"/>
              <a:t>and</a:t>
            </a:r>
          </a:p>
          <a:p>
            <a:pPr marL="285750" indent="-285750">
              <a:buFont typeface="Wingdings" charset="2"/>
              <a:buChar char="ü"/>
            </a:pPr>
            <a:endParaRPr lang="es-ES_tradnl" dirty="0"/>
          </a:p>
          <a:p>
            <a:pPr marL="285750" indent="-285750">
              <a:buFont typeface="Wingdings" charset="2"/>
              <a:buChar char="ü"/>
            </a:pPr>
            <a:r>
              <a:rPr lang="es-ES_tradnl" dirty="0"/>
              <a:t>a </a:t>
            </a:r>
            <a:r>
              <a:rPr lang="es-ES_tradnl" dirty="0" err="1"/>
              <a:t>reduction</a:t>
            </a:r>
            <a:r>
              <a:rPr lang="es-ES_tradnl" dirty="0"/>
              <a:t> in net </a:t>
            </a:r>
            <a:r>
              <a:rPr lang="es-ES_tradnl" dirty="0" err="1"/>
              <a:t>aviation</a:t>
            </a:r>
            <a:r>
              <a:rPr lang="es-ES_tradnl" dirty="0"/>
              <a:t> CO</a:t>
            </a:r>
            <a:r>
              <a:rPr lang="es-ES_tradnl" baseline="-25000" dirty="0"/>
              <a:t>2</a:t>
            </a:r>
            <a:r>
              <a:rPr lang="es-ES_tradnl" dirty="0"/>
              <a:t> </a:t>
            </a:r>
            <a:r>
              <a:rPr lang="es-ES_tradnl" dirty="0" err="1"/>
              <a:t>emissions</a:t>
            </a:r>
            <a:r>
              <a:rPr lang="es-ES_tradnl" dirty="0"/>
              <a:t> of 50% </a:t>
            </a:r>
            <a:r>
              <a:rPr lang="es-ES_tradnl" dirty="0" err="1"/>
              <a:t>by</a:t>
            </a:r>
            <a:r>
              <a:rPr lang="es-ES_tradnl" dirty="0"/>
              <a:t> 2050, </a:t>
            </a:r>
            <a:r>
              <a:rPr lang="es-ES_tradnl" dirty="0" err="1"/>
              <a:t>relative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2005 </a:t>
            </a:r>
            <a:r>
              <a:rPr lang="es-ES_tradnl" dirty="0" err="1" smtClean="0"/>
              <a:t>levels</a:t>
            </a:r>
            <a:r>
              <a:rPr lang="es-ES_tradnl" dirty="0"/>
              <a:t>.</a:t>
            </a:r>
          </a:p>
          <a:p>
            <a:pPr marL="285750" lvl="0" indent="-285750">
              <a:buFont typeface="Arial"/>
              <a:buChar char="•"/>
            </a:pPr>
            <a:endParaRPr lang="es-ES_tradnl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117" y="1084262"/>
            <a:ext cx="5612765" cy="4054475"/>
          </a:xfrm>
          <a:prstGeom prst="rect">
            <a:avLst/>
          </a:prstGeom>
        </p:spPr>
      </p:pic>
      <p:pic>
        <p:nvPicPr>
          <p:cNvPr id="6" name="Picture 5" descr="Captura de pantalla 2016-11-06 a las 8.5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0" y="4690601"/>
            <a:ext cx="4177979" cy="16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 CuadroTexto"/>
          <p:cNvSpPr txBox="1"/>
          <p:nvPr/>
        </p:nvSpPr>
        <p:spPr>
          <a:xfrm>
            <a:off x="1225347" y="2555285"/>
            <a:ext cx="268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Pilot plant and </a:t>
            </a:r>
            <a:r>
              <a:rPr lang="en-US" sz="1400" b="1" dirty="0" err="1" smtClean="0">
                <a:cs typeface="Arial" pitchFamily="34" charset="0"/>
              </a:rPr>
              <a:t>demostration</a:t>
            </a:r>
            <a:r>
              <a:rPr lang="en-US" sz="1400" b="1" dirty="0" smtClean="0">
                <a:cs typeface="Arial" pitchFamily="34" charset="0"/>
              </a:rPr>
              <a:t> facilities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20" name="54 CuadroTexto"/>
          <p:cNvSpPr txBox="1"/>
          <p:nvPr/>
        </p:nvSpPr>
        <p:spPr>
          <a:xfrm>
            <a:off x="106591" y="349918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Biomass</a:t>
            </a:r>
            <a:endParaRPr lang="en-US" sz="1400" b="1" dirty="0">
              <a:cs typeface="Arial" pitchFamily="34" charset="0"/>
            </a:endParaRPr>
          </a:p>
        </p:txBody>
      </p:sp>
      <p:pic>
        <p:nvPicPr>
          <p:cNvPr id="23" name="Picture 3" descr="IMP-proce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5" y="3070176"/>
            <a:ext cx="2538876" cy="2339929"/>
          </a:xfrm>
          <a:prstGeom prst="rect">
            <a:avLst/>
          </a:prstGeom>
        </p:spPr>
      </p:pic>
      <p:sp>
        <p:nvSpPr>
          <p:cNvPr id="28" name="Título 3"/>
          <p:cNvSpPr txBox="1">
            <a:spLocks/>
          </p:cNvSpPr>
          <p:nvPr/>
        </p:nvSpPr>
        <p:spPr>
          <a:xfrm>
            <a:off x="3267900" y="184595"/>
            <a:ext cx="8659068" cy="4431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r"/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Initiatives on clean fuels, biofuels and biobased chemicals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1" name="50 Imagen" descr="biofu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9096" y="1719762"/>
            <a:ext cx="1698253" cy="164868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17" y="4945564"/>
            <a:ext cx="2181812" cy="1222567"/>
          </a:xfrm>
          <a:prstGeom prst="rect">
            <a:avLst/>
          </a:prstGeom>
        </p:spPr>
      </p:pic>
      <p:sp>
        <p:nvSpPr>
          <p:cNvPr id="33" name="47 CuadroTexto"/>
          <p:cNvSpPr txBox="1"/>
          <p:nvPr/>
        </p:nvSpPr>
        <p:spPr>
          <a:xfrm>
            <a:off x="5238341" y="3522693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Clean fuels </a:t>
            </a:r>
          </a:p>
          <a:p>
            <a:pPr algn="ctr"/>
            <a:r>
              <a:rPr lang="en-US" sz="1400" b="1" dirty="0">
                <a:cs typeface="Arial" pitchFamily="34" charset="0"/>
              </a:rPr>
              <a:t>a</a:t>
            </a:r>
            <a:r>
              <a:rPr lang="en-US" sz="1400" b="1" dirty="0" smtClean="0">
                <a:cs typeface="Arial" pitchFamily="34" charset="0"/>
              </a:rPr>
              <a:t>nd </a:t>
            </a:r>
            <a:r>
              <a:rPr lang="en-US" sz="1400" b="1" dirty="0">
                <a:cs typeface="Arial" pitchFamily="34" charset="0"/>
              </a:rPr>
              <a:t>b</a:t>
            </a:r>
            <a:r>
              <a:rPr lang="en-US" sz="1400" b="1" dirty="0" smtClean="0">
                <a:cs typeface="Arial" pitchFamily="34" charset="0"/>
              </a:rPr>
              <a:t>iofuels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34" name="47 CuadroTexto"/>
          <p:cNvSpPr txBox="1"/>
          <p:nvPr/>
        </p:nvSpPr>
        <p:spPr>
          <a:xfrm>
            <a:off x="4722378" y="6225256"/>
            <a:ext cx="183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cs typeface="Arial" pitchFamily="34" charset="0"/>
              </a:rPr>
              <a:t>Biobased</a:t>
            </a:r>
            <a:r>
              <a:rPr lang="en-US" sz="1400" b="1" dirty="0" smtClean="0">
                <a:cs typeface="Arial" pitchFamily="34" charset="0"/>
              </a:rPr>
              <a:t> chemicals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35" name="Flecha derecha 34"/>
          <p:cNvSpPr/>
          <p:nvPr/>
        </p:nvSpPr>
        <p:spPr>
          <a:xfrm>
            <a:off x="7016983" y="2361506"/>
            <a:ext cx="4635299" cy="23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CuadroTexto 35"/>
          <p:cNvSpPr txBox="1"/>
          <p:nvPr/>
        </p:nvSpPr>
        <p:spPr>
          <a:xfrm>
            <a:off x="6947759" y="1838285"/>
            <a:ext cx="5094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Baseline of the ethanol proof of concept by PEMEX</a:t>
            </a:r>
          </a:p>
          <a:p>
            <a:r>
              <a:rPr lang="es-MX" sz="1200" dirty="0" smtClean="0">
                <a:solidFill>
                  <a:schemeClr val="accent3">
                    <a:lumMod val="50000"/>
                  </a:schemeClr>
                </a:solidFill>
              </a:rPr>
              <a:t>biodiesel</a:t>
            </a:r>
            <a:r>
              <a:rPr lang="es-MX" sz="12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MX" sz="1200" dirty="0" smtClean="0">
                <a:solidFill>
                  <a:schemeClr val="accent3">
                    <a:lumMod val="50000"/>
                  </a:schemeClr>
                </a:solidFill>
              </a:rPr>
              <a:t>biojet fuel, green diesel</a:t>
            </a:r>
            <a:endParaRPr lang="es-MX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Flecha derecha 36"/>
          <p:cNvSpPr/>
          <p:nvPr/>
        </p:nvSpPr>
        <p:spPr>
          <a:xfrm>
            <a:off x="7016983" y="3857233"/>
            <a:ext cx="4601896" cy="23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CuadroTexto 38"/>
          <p:cNvSpPr txBox="1"/>
          <p:nvPr/>
        </p:nvSpPr>
        <p:spPr>
          <a:xfrm>
            <a:off x="6956521" y="3341408"/>
            <a:ext cx="517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Regulation and certification of biofuels and clean fuels</a:t>
            </a:r>
            <a:endParaRPr lang="es-MX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Flecha derecha 39"/>
          <p:cNvSpPr/>
          <p:nvPr/>
        </p:nvSpPr>
        <p:spPr>
          <a:xfrm>
            <a:off x="7050386" y="5522486"/>
            <a:ext cx="4601896" cy="23246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6947759" y="5182835"/>
            <a:ext cx="51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Use of biobased chemicals in Mexico</a:t>
            </a:r>
            <a:endParaRPr lang="es-MX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Flecha a la derecha con muesca 41"/>
          <p:cNvSpPr/>
          <p:nvPr/>
        </p:nvSpPr>
        <p:spPr>
          <a:xfrm>
            <a:off x="3983765" y="3825928"/>
            <a:ext cx="960107" cy="36727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Flecha derecha 42"/>
          <p:cNvSpPr/>
          <p:nvPr/>
        </p:nvSpPr>
        <p:spPr>
          <a:xfrm>
            <a:off x="7050386" y="6385595"/>
            <a:ext cx="4601896" cy="23246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CuadroTexto 43"/>
          <p:cNvSpPr txBox="1"/>
          <p:nvPr/>
        </p:nvSpPr>
        <p:spPr>
          <a:xfrm>
            <a:off x="6962356" y="5987548"/>
            <a:ext cx="51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Alternatives uses fo glycerol from biodiesel</a:t>
            </a:r>
            <a:endParaRPr lang="es-MX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Flecha derecha 44"/>
          <p:cNvSpPr/>
          <p:nvPr/>
        </p:nvSpPr>
        <p:spPr>
          <a:xfrm>
            <a:off x="7016983" y="3065145"/>
            <a:ext cx="4635299" cy="23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CuadroTexto 45"/>
          <p:cNvSpPr txBox="1"/>
          <p:nvPr/>
        </p:nvSpPr>
        <p:spPr>
          <a:xfrm>
            <a:off x="6947759" y="2673315"/>
            <a:ext cx="412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Define market criteria of biofuels</a:t>
            </a:r>
            <a:endParaRPr lang="es-MX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Flecha a la derecha con muesca 46"/>
          <p:cNvSpPr/>
          <p:nvPr/>
        </p:nvSpPr>
        <p:spPr>
          <a:xfrm>
            <a:off x="238325" y="3825928"/>
            <a:ext cx="960107" cy="36727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36"/>
          <p:cNvSpPr/>
          <p:nvPr/>
        </p:nvSpPr>
        <p:spPr>
          <a:xfrm>
            <a:off x="7008816" y="4812578"/>
            <a:ext cx="4601896" cy="23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38"/>
          <p:cNvSpPr txBox="1"/>
          <p:nvPr/>
        </p:nvSpPr>
        <p:spPr>
          <a:xfrm>
            <a:off x="6977548" y="4194560"/>
            <a:ext cx="517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Foster existing and new biofuel facilities and use in Mexico</a:t>
            </a:r>
            <a:endParaRPr lang="es-MX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43" y="1094944"/>
            <a:ext cx="5422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Strength Canadian, American</a:t>
            </a:r>
            <a:r>
              <a:rPr lang="en-US" dirty="0"/>
              <a:t> </a:t>
            </a:r>
            <a:r>
              <a:rPr lang="en-US" dirty="0" smtClean="0"/>
              <a:t>and Mexican cooperation</a:t>
            </a:r>
          </a:p>
          <a:p>
            <a:r>
              <a:rPr lang="en-US" dirty="0"/>
              <a:t>i</a:t>
            </a:r>
            <a:r>
              <a:rPr lang="en-US" dirty="0" smtClean="0"/>
              <a:t>n clean fuels, biofuels and </a:t>
            </a:r>
            <a:r>
              <a:rPr lang="en-US" dirty="0" err="1" smtClean="0"/>
              <a:t>biobased</a:t>
            </a:r>
            <a:r>
              <a:rPr lang="en-US" dirty="0" smtClean="0"/>
              <a:t> chemicals</a:t>
            </a:r>
            <a:endParaRPr lang="en-US" dirty="0"/>
          </a:p>
        </p:txBody>
      </p:sp>
      <p:sp>
        <p:nvSpPr>
          <p:cNvPr id="38" name="Flecha derecha 34"/>
          <p:cNvSpPr/>
          <p:nvPr/>
        </p:nvSpPr>
        <p:spPr>
          <a:xfrm>
            <a:off x="7023413" y="1564971"/>
            <a:ext cx="4635299" cy="23246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CuadroTexto 35"/>
          <p:cNvSpPr txBox="1"/>
          <p:nvPr/>
        </p:nvSpPr>
        <p:spPr>
          <a:xfrm>
            <a:off x="6924995" y="983354"/>
            <a:ext cx="509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Clean low sulfur and carbon fuels</a:t>
            </a:r>
          </a:p>
          <a:p>
            <a:r>
              <a:rPr lang="es-MX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arbon capture, use and storage</a:t>
            </a:r>
          </a:p>
        </p:txBody>
      </p:sp>
    </p:spTree>
    <p:extLst>
      <p:ext uri="{BB962C8B-B14F-4D97-AF65-F5344CB8AC3E}">
        <p14:creationId xmlns:p14="http://schemas.microsoft.com/office/powerpoint/2010/main" val="33166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57445" y="-43794"/>
            <a:ext cx="10515600" cy="883463"/>
          </a:xfrm>
        </p:spPr>
        <p:txBody>
          <a:bodyPr>
            <a:normAutofit/>
          </a:bodyPr>
          <a:lstStyle/>
          <a:p>
            <a:pPr algn="r"/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R&amp;D 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bioenergy network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in Mexico</a:t>
            </a:r>
            <a:endParaRPr lang="es-MX" sz="1800" dirty="0">
              <a:solidFill>
                <a:schemeClr val="accent1">
                  <a:lumMod val="7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13</a:t>
            </a:fld>
            <a:endParaRPr lang="es-MX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8901836" y="5768998"/>
            <a:ext cx="258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www.rtbioenergia.org.mx</a:t>
            </a:r>
            <a:endParaRPr lang="es-MX" dirty="0"/>
          </a:p>
        </p:txBody>
      </p:sp>
      <p:pic>
        <p:nvPicPr>
          <p:cNvPr id="10" name="Picture 9" descr="Captura de pantalla 2016-11-06 a las 9.3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05" y="890556"/>
            <a:ext cx="9473341" cy="49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3"/>
          <p:cNvSpPr>
            <a:spLocks noGrp="1"/>
          </p:cNvSpPr>
          <p:nvPr>
            <p:ph type="title"/>
          </p:nvPr>
        </p:nvSpPr>
        <p:spPr>
          <a:xfrm>
            <a:off x="3544078" y="1709738"/>
            <a:ext cx="8092314" cy="2852737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s-MX" dirty="0"/>
              <a:t>C</a:t>
            </a:r>
            <a:r>
              <a:rPr lang="es-MX" dirty="0" smtClean="0"/>
              <a:t>lean </a:t>
            </a:r>
            <a:r>
              <a:rPr lang="es-MX" dirty="0" smtClean="0"/>
              <a:t>energy and </a:t>
            </a:r>
            <a:r>
              <a:rPr lang="es-MX" dirty="0" smtClean="0"/>
              <a:t>bioenergy in Mexico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7035281" y="5366726"/>
            <a:ext cx="4514551" cy="617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Jorge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Arturo Aburto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Anell</a:t>
            </a:r>
          </a:p>
        </p:txBody>
      </p:sp>
      <p:pic>
        <p:nvPicPr>
          <p:cNvPr id="5" name="Imagen 4" descr="C:\Users\JuanCarlos\Desktop\Exttrusor\IMG_01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5" y="1334278"/>
            <a:ext cx="28083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3196557" y="63273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800" dirty="0">
                <a:solidFill>
                  <a:schemeClr val="accent6">
                    <a:lumMod val="75000"/>
                  </a:schemeClr>
                </a:solidFill>
              </a:rPr>
              <a:t>Copyright </a:t>
            </a:r>
            <a:r>
              <a:rPr lang="es-MX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sz="800" dirty="0" smtClean="0">
                <a:solidFill>
                  <a:schemeClr val="accent6">
                    <a:lumMod val="75000"/>
                  </a:schemeClr>
                </a:solidFill>
              </a:rPr>
              <a:t>2016-Instituto </a:t>
            </a:r>
            <a:r>
              <a:rPr lang="es-MX" sz="800" dirty="0">
                <a:solidFill>
                  <a:schemeClr val="accent6">
                    <a:lumMod val="75000"/>
                  </a:schemeClr>
                </a:solidFill>
              </a:rPr>
              <a:t>Mexicano del Petróleo</a:t>
            </a:r>
          </a:p>
          <a:p>
            <a:pPr algn="ctr"/>
            <a:r>
              <a:rPr lang="es-MX" sz="800" dirty="0">
                <a:solidFill>
                  <a:schemeClr val="accent6">
                    <a:lumMod val="75000"/>
                  </a:schemeClr>
                </a:solidFill>
              </a:rPr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26721" y="248187"/>
            <a:ext cx="325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Mexican Petroleum Institute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47134" y="6485467"/>
            <a:ext cx="4030133" cy="233891"/>
          </a:xfrm>
        </p:spPr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2</a:t>
            </a:fld>
            <a:endParaRPr lang="es-MX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Institute is the National Laboratory in Mexico </a:t>
            </a:r>
            <a:b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clean energy and bioenergy</a:t>
            </a:r>
            <a:endParaRPr lang="es-MX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19" y="2577566"/>
            <a:ext cx="1509183" cy="703279"/>
          </a:xfrm>
          <a:prstGeom prst="rect">
            <a:avLst/>
          </a:prstGeom>
        </p:spPr>
      </p:pic>
      <p:pic>
        <p:nvPicPr>
          <p:cNvPr id="7" name="Picture 12" descr="http://corporatewatch.org.uk/sites/default/files/Hallibur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85" y="3203679"/>
            <a:ext cx="964734" cy="7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5"/>
          <a:stretch/>
        </p:blipFill>
        <p:spPr>
          <a:xfrm>
            <a:off x="4156653" y="2289802"/>
            <a:ext cx="2669923" cy="1358053"/>
          </a:xfrm>
          <a:prstGeom prst="rect">
            <a:avLst/>
          </a:prstGeom>
        </p:spPr>
      </p:pic>
      <p:pic>
        <p:nvPicPr>
          <p:cNvPr id="9" name="Picture 2" descr="ASEA">
            <a:hlinkClick r:id="rId5" tooltip="ASEA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3"/>
          <a:stretch/>
        </p:blipFill>
        <p:spPr bwMode="auto">
          <a:xfrm>
            <a:off x="1975075" y="3059610"/>
            <a:ext cx="1493172" cy="8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energia.gob.mx/img/news/067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7"/>
          <a:stretch/>
        </p:blipFill>
        <p:spPr bwMode="auto">
          <a:xfrm>
            <a:off x="3265063" y="1506716"/>
            <a:ext cx="1197448" cy="10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hewp-group.co.uk/res/Logo_ExxonMob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48" y="1272908"/>
            <a:ext cx="1324969" cy="26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pedia/en/thumb/e/e8/Shell_logo.svg/1105px-Shell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74" y="1675663"/>
            <a:ext cx="720080" cy="6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chevronlubricants.com/content/Chevron-Lubricants/en_US/_jcr_content/mbimage.img.jpg/14182321203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2" y="2453766"/>
            <a:ext cx="576064" cy="6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seismicatlas.org/uploaded/image/200804/b8707160-1efa-4348-b460-a2ba4965e3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78" y="3211353"/>
            <a:ext cx="1511436" cy="3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file.ejatlas.org/img/Company/statoil/Statoi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54" y="2124149"/>
            <a:ext cx="1133573" cy="6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EOSYS" descr="http://www.eosys.fr/images/nom_societe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51" y="3630658"/>
            <a:ext cx="1089009" cy="3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NH" descr="http://upload.wikimedia.org/wikipedia/commons/8/8c/Cnh_logo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8002" r="4011" b="6133"/>
          <a:stretch/>
        </p:blipFill>
        <p:spPr bwMode="auto">
          <a:xfrm>
            <a:off x="2040927" y="1729680"/>
            <a:ext cx="12241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3"/>
          <p:cNvSpPr txBox="1"/>
          <p:nvPr/>
        </p:nvSpPr>
        <p:spPr>
          <a:xfrm>
            <a:off x="6841865" y="67013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 smtClean="0">
                <a:solidFill>
                  <a:schemeClr val="tx2"/>
                </a:solidFill>
              </a:rPr>
              <a:t>AMEXHI</a:t>
            </a:r>
            <a:endParaRPr lang="es-MX" sz="2800" b="1" dirty="0">
              <a:solidFill>
                <a:schemeClr val="tx2"/>
              </a:solidFill>
            </a:endParaRPr>
          </a:p>
        </p:txBody>
      </p:sp>
      <p:pic>
        <p:nvPicPr>
          <p:cNvPr id="19" name="Semarnat" descr="http://www.semarnat.gob.mx/sites/default/files/logo-head-semarnat_0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1" b="51230"/>
          <a:stretch/>
        </p:blipFill>
        <p:spPr bwMode="auto">
          <a:xfrm>
            <a:off x="2729568" y="2776869"/>
            <a:ext cx="1526816" cy="3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Ecopetrol" descr="http://inventta.co/wp-content/uploads/2014/01/ecopetrol-logo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19975" r="14018" b="23394"/>
          <a:stretch/>
        </p:blipFill>
        <p:spPr bwMode="auto">
          <a:xfrm>
            <a:off x="8593454" y="1557458"/>
            <a:ext cx="1179555" cy="4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vignette4.wikia.nocookie.net/althistory/images/4/4f/SENER_logo_2012.png/revision/latest?cb=20131212053431&amp;path-prefix=es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8173" r="41134" b="18275"/>
          <a:stretch/>
        </p:blipFill>
        <p:spPr bwMode="auto">
          <a:xfrm>
            <a:off x="2943300" y="729894"/>
            <a:ext cx="1765611" cy="77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Sierra" descr="http://static.wixstatic.com/media/f20b4f_0f463828733046ae979b9d547f4db36f.png_srb_p_170_99_75_22_0.50_1.20_0.00_png_sr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04" y="1246563"/>
            <a:ext cx="1253068" cy="7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xtracto 22"/>
          <p:cNvSpPr/>
          <p:nvPr/>
        </p:nvSpPr>
        <p:spPr>
          <a:xfrm>
            <a:off x="3379070" y="883414"/>
            <a:ext cx="4199963" cy="3979311"/>
          </a:xfrm>
          <a:prstGeom prst="flowChartExtract">
            <a:avLst/>
          </a:prstGeom>
          <a:solidFill>
            <a:schemeClr val="accent3">
              <a:lumMod val="50000"/>
              <a:alpha val="29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Triángulo isósceles 23"/>
          <p:cNvSpPr/>
          <p:nvPr/>
        </p:nvSpPr>
        <p:spPr>
          <a:xfrm rot="10800000">
            <a:off x="1536176" y="4000591"/>
            <a:ext cx="2081714" cy="183625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580566" y="4235470"/>
            <a:ext cx="1932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Cosulting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support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riángulo isósceles 25"/>
          <p:cNvSpPr/>
          <p:nvPr/>
        </p:nvSpPr>
        <p:spPr>
          <a:xfrm rot="10800000">
            <a:off x="7755273" y="3999226"/>
            <a:ext cx="2274781" cy="18499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746396" y="4235470"/>
            <a:ext cx="2344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Technological services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partnerships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solutions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riángulo isósceles 27"/>
          <p:cNvSpPr/>
          <p:nvPr/>
        </p:nvSpPr>
        <p:spPr>
          <a:xfrm rot="5400000">
            <a:off x="4300366" y="5733502"/>
            <a:ext cx="1764000" cy="18499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9" name="PEMEX"/>
          <p:cNvPicPr>
            <a:picLocks noChangeAspect="1"/>
          </p:cNvPicPr>
          <p:nvPr/>
        </p:nvPicPr>
        <p:blipFill rotWithShape="1">
          <a:blip r:embed="rId19"/>
          <a:srcRect t="5844" r="33051" b="16129"/>
          <a:stretch/>
        </p:blipFill>
        <p:spPr>
          <a:xfrm>
            <a:off x="2983332" y="5119092"/>
            <a:ext cx="1944164" cy="1274557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5297343" y="5117270"/>
            <a:ext cx="3181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Joint R&amp;D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Tecnología diferenciada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 services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of domestic suppliers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3840418" y="4010023"/>
            <a:ext cx="3366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“Foster the technological development of public and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private hydrocarbon </a:t>
            </a:r>
            <a:r>
              <a:rPr lang="es-MX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sector”</a:t>
            </a:r>
            <a:endParaRPr lang="es-MX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14" descr="http://www.bp.com/content/dam/bp/images/interactive-images/bp_logo_300x240.png/_jcr_content/renditions/original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2689" r="33643" b="37462"/>
          <a:stretch/>
        </p:blipFill>
        <p:spPr bwMode="auto">
          <a:xfrm>
            <a:off x="6654295" y="2042453"/>
            <a:ext cx="671202" cy="8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1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3"/>
          <p:cNvSpPr>
            <a:spLocks noGrp="1"/>
          </p:cNvSpPr>
          <p:nvPr>
            <p:ph type="title"/>
          </p:nvPr>
        </p:nvSpPr>
        <p:spPr>
          <a:xfrm>
            <a:off x="1363462" y="-32885"/>
            <a:ext cx="10515600" cy="771326"/>
          </a:xfrm>
        </p:spPr>
        <p:txBody>
          <a:bodyPr>
            <a:normAutofit/>
          </a:bodyPr>
          <a:lstStyle/>
          <a:p>
            <a:pPr algn="r"/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Petroleum Institute as a scientific and technological </a:t>
            </a:r>
            <a:b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in bioenergy</a:t>
            </a:r>
            <a:endParaRPr lang="es-MX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3</a:t>
            </a:fld>
            <a:endParaRPr lang="es-MX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  <p:sp>
        <p:nvSpPr>
          <p:cNvPr id="6" name="2 Flecha derecha"/>
          <p:cNvSpPr/>
          <p:nvPr/>
        </p:nvSpPr>
        <p:spPr>
          <a:xfrm>
            <a:off x="560512" y="2747315"/>
            <a:ext cx="7364951" cy="1584176"/>
          </a:xfrm>
          <a:prstGeom prst="rightArrow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</p:sp>
      <p:grpSp>
        <p:nvGrpSpPr>
          <p:cNvPr id="7" name="3 Grupo"/>
          <p:cNvGrpSpPr/>
          <p:nvPr/>
        </p:nvGrpSpPr>
        <p:grpSpPr>
          <a:xfrm>
            <a:off x="632520" y="3323823"/>
            <a:ext cx="2091348" cy="437234"/>
            <a:chOff x="0" y="991076"/>
            <a:chExt cx="2413158" cy="1321435"/>
          </a:xfrm>
        </p:grpSpPr>
        <p:sp>
          <p:nvSpPr>
            <p:cNvPr id="8" name="10 Rectángulo redondeado"/>
            <p:cNvSpPr/>
            <p:nvPr/>
          </p:nvSpPr>
          <p:spPr>
            <a:xfrm>
              <a:off x="0" y="991076"/>
              <a:ext cx="2413158" cy="1321435"/>
            </a:xfrm>
            <a:prstGeom prst="roundRect">
              <a:avLst/>
            </a:prstGeom>
            <a:solidFill>
              <a:srgbClr val="88BC2A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11 Rectángulo"/>
            <p:cNvSpPr/>
            <p:nvPr/>
          </p:nvSpPr>
          <p:spPr>
            <a:xfrm>
              <a:off x="64507" y="1055583"/>
              <a:ext cx="2284144" cy="11924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Biomass</a:t>
              </a:r>
            </a:p>
          </p:txBody>
        </p:sp>
      </p:grpSp>
      <p:grpSp>
        <p:nvGrpSpPr>
          <p:cNvPr id="10" name="4 Grupo"/>
          <p:cNvGrpSpPr/>
          <p:nvPr/>
        </p:nvGrpSpPr>
        <p:grpSpPr>
          <a:xfrm>
            <a:off x="2936776" y="3321230"/>
            <a:ext cx="2091348" cy="437235"/>
            <a:chOff x="2815351" y="991076"/>
            <a:chExt cx="2413158" cy="1321435"/>
          </a:xfrm>
        </p:grpSpPr>
        <p:sp>
          <p:nvSpPr>
            <p:cNvPr id="11" name="8 Rectángulo redondeado"/>
            <p:cNvSpPr/>
            <p:nvPr/>
          </p:nvSpPr>
          <p:spPr>
            <a:xfrm>
              <a:off x="2815351" y="991076"/>
              <a:ext cx="2413158" cy="1321435"/>
            </a:xfrm>
            <a:prstGeom prst="roundRect">
              <a:avLst/>
            </a:prstGeom>
            <a:solidFill>
              <a:srgbClr val="118FCF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2" name="9 Rectángulo"/>
            <p:cNvSpPr/>
            <p:nvPr/>
          </p:nvSpPr>
          <p:spPr>
            <a:xfrm>
              <a:off x="2879858" y="1055583"/>
              <a:ext cx="2284144" cy="11924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Conversion</a:t>
              </a:r>
            </a:p>
          </p:txBody>
        </p:sp>
      </p:grpSp>
      <p:grpSp>
        <p:nvGrpSpPr>
          <p:cNvPr id="13" name="5 Grupo"/>
          <p:cNvGrpSpPr/>
          <p:nvPr/>
        </p:nvGrpSpPr>
        <p:grpSpPr>
          <a:xfrm>
            <a:off x="5319098" y="3321230"/>
            <a:ext cx="2091348" cy="437235"/>
            <a:chOff x="5630703" y="991076"/>
            <a:chExt cx="2413158" cy="1321435"/>
          </a:xfrm>
        </p:grpSpPr>
        <p:sp>
          <p:nvSpPr>
            <p:cNvPr id="14" name="6 Rectángulo redondeado"/>
            <p:cNvSpPr/>
            <p:nvPr/>
          </p:nvSpPr>
          <p:spPr>
            <a:xfrm>
              <a:off x="5630703" y="991076"/>
              <a:ext cx="2413158" cy="1321435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7 Rectángulo"/>
            <p:cNvSpPr/>
            <p:nvPr/>
          </p:nvSpPr>
          <p:spPr>
            <a:xfrm>
              <a:off x="5695210" y="1055583"/>
              <a:ext cx="2284144" cy="11924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 and downstream</a:t>
              </a:r>
              <a:r>
                <a:rPr kumimoji="0" lang="es-MX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application</a:t>
              </a:r>
              <a:endPara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6" descr="http://www.aeropuertos.net/imagenes/Aeromexico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67" y="3105228"/>
            <a:ext cx="1247837" cy="2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5" descr="http://upload.wikimedia.org/wikipedia/de/thumb/b/b2/PEMEX_Logo.svg/792px-PEMEX_Logo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42" y="2241132"/>
            <a:ext cx="955053" cy="26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66" y="3465268"/>
            <a:ext cx="1247837" cy="215991"/>
          </a:xfrm>
          <a:prstGeom prst="rect">
            <a:avLst/>
          </a:prstGeom>
        </p:spPr>
      </p:pic>
      <p:pic>
        <p:nvPicPr>
          <p:cNvPr id="19" name="Imagen 3" descr="http://comunidad.ipicyt.edu.mx/ctt/files/2012/12/Logo-IPICYT-50cm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55" y="4916610"/>
            <a:ext cx="438764" cy="52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2" descr="http://comunicaccion.cide.edu/documents/44685/0/logocide.jpg?t=1361557314184"/>
          <p:cNvPicPr/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337572"/>
            <a:ext cx="369414" cy="40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16" descr="http://1001data.masc-proteomics.org/blast/index_files/jbei-logo_ton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33" y="1286267"/>
            <a:ext cx="1377804" cy="46071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31 Pentágono"/>
          <p:cNvSpPr/>
          <p:nvPr/>
        </p:nvSpPr>
        <p:spPr>
          <a:xfrm>
            <a:off x="704528" y="5699643"/>
            <a:ext cx="7475257" cy="313899"/>
          </a:xfrm>
          <a:prstGeom prst="homePlate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LCA, Process</a:t>
            </a:r>
            <a:r>
              <a:rPr kumimoji="0" lang="es-MX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integration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sustainability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and professional formation </a:t>
            </a:r>
          </a:p>
        </p:txBody>
      </p:sp>
      <p:pic>
        <p:nvPicPr>
          <p:cNvPr id="23" name="Imagen 13" descr="http://m.masdar.ac.ae/modules/home/images/logo-hom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55" y="1356666"/>
            <a:ext cx="1173614" cy="31991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21 Forma libre"/>
          <p:cNvSpPr/>
          <p:nvPr/>
        </p:nvSpPr>
        <p:spPr>
          <a:xfrm>
            <a:off x="8079896" y="3681292"/>
            <a:ext cx="984096" cy="490788"/>
          </a:xfrm>
          <a:custGeom>
            <a:avLst/>
            <a:gdLst>
              <a:gd name="connsiteX0" fmla="*/ 0 w 1702791"/>
              <a:gd name="connsiteY0" fmla="*/ 102168 h 1021675"/>
              <a:gd name="connsiteX1" fmla="*/ 29924 w 1702791"/>
              <a:gd name="connsiteY1" fmla="*/ 29924 h 1021675"/>
              <a:gd name="connsiteX2" fmla="*/ 102168 w 1702791"/>
              <a:gd name="connsiteY2" fmla="*/ 0 h 1021675"/>
              <a:gd name="connsiteX3" fmla="*/ 1600623 w 1702791"/>
              <a:gd name="connsiteY3" fmla="*/ 0 h 1021675"/>
              <a:gd name="connsiteX4" fmla="*/ 1672867 w 1702791"/>
              <a:gd name="connsiteY4" fmla="*/ 29924 h 1021675"/>
              <a:gd name="connsiteX5" fmla="*/ 1702791 w 1702791"/>
              <a:gd name="connsiteY5" fmla="*/ 102168 h 1021675"/>
              <a:gd name="connsiteX6" fmla="*/ 1702791 w 1702791"/>
              <a:gd name="connsiteY6" fmla="*/ 919507 h 1021675"/>
              <a:gd name="connsiteX7" fmla="*/ 1672867 w 1702791"/>
              <a:gd name="connsiteY7" fmla="*/ 991751 h 1021675"/>
              <a:gd name="connsiteX8" fmla="*/ 1600623 w 1702791"/>
              <a:gd name="connsiteY8" fmla="*/ 1021675 h 1021675"/>
              <a:gd name="connsiteX9" fmla="*/ 102168 w 1702791"/>
              <a:gd name="connsiteY9" fmla="*/ 1021675 h 1021675"/>
              <a:gd name="connsiteX10" fmla="*/ 29924 w 1702791"/>
              <a:gd name="connsiteY10" fmla="*/ 991751 h 1021675"/>
              <a:gd name="connsiteX11" fmla="*/ 0 w 1702791"/>
              <a:gd name="connsiteY11" fmla="*/ 919507 h 1021675"/>
              <a:gd name="connsiteX12" fmla="*/ 0 w 1702791"/>
              <a:gd name="connsiteY12" fmla="*/ 102168 h 102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2791" h="1021675">
                <a:moveTo>
                  <a:pt x="0" y="102168"/>
                </a:moveTo>
                <a:cubicBezTo>
                  <a:pt x="0" y="75071"/>
                  <a:pt x="10764" y="49085"/>
                  <a:pt x="29924" y="29924"/>
                </a:cubicBezTo>
                <a:cubicBezTo>
                  <a:pt x="49084" y="10764"/>
                  <a:pt x="75071" y="0"/>
                  <a:pt x="102168" y="0"/>
                </a:cubicBezTo>
                <a:lnTo>
                  <a:pt x="1600623" y="0"/>
                </a:lnTo>
                <a:cubicBezTo>
                  <a:pt x="1627720" y="0"/>
                  <a:pt x="1653706" y="10764"/>
                  <a:pt x="1672867" y="29924"/>
                </a:cubicBezTo>
                <a:cubicBezTo>
                  <a:pt x="1692027" y="49084"/>
                  <a:pt x="1702791" y="75071"/>
                  <a:pt x="1702791" y="102168"/>
                </a:cubicBezTo>
                <a:lnTo>
                  <a:pt x="1702791" y="919507"/>
                </a:lnTo>
                <a:cubicBezTo>
                  <a:pt x="1702791" y="946604"/>
                  <a:pt x="1692027" y="972590"/>
                  <a:pt x="1672867" y="991751"/>
                </a:cubicBezTo>
                <a:cubicBezTo>
                  <a:pt x="1653707" y="1010911"/>
                  <a:pt x="1627720" y="1021675"/>
                  <a:pt x="1600623" y="1021675"/>
                </a:cubicBezTo>
                <a:lnTo>
                  <a:pt x="102168" y="1021675"/>
                </a:lnTo>
                <a:cubicBezTo>
                  <a:pt x="75071" y="1021675"/>
                  <a:pt x="49085" y="1010911"/>
                  <a:pt x="29924" y="991751"/>
                </a:cubicBezTo>
                <a:cubicBezTo>
                  <a:pt x="10764" y="972591"/>
                  <a:pt x="0" y="946604"/>
                  <a:pt x="0" y="919507"/>
                </a:cubicBezTo>
                <a:lnTo>
                  <a:pt x="0" y="102168"/>
                </a:lnTo>
                <a:close/>
              </a:path>
            </a:pathLst>
          </a:custGeom>
          <a:blipFill rotWithShape="0">
            <a:blip r:embed="rId9" cstate="print"/>
            <a:stretch>
              <a:fillRect/>
            </a:stretch>
          </a:blipFill>
          <a:ln w="101600" cap="flat" cmpd="sng" algn="ctr">
            <a:noFill/>
            <a:prstDash val="solid"/>
          </a:ln>
          <a:effectLst/>
        </p:spPr>
        <p:txBody>
          <a:bodyPr spcFirstLastPara="0" vert="horz" wrap="square" lIns="90884" tIns="90884" rIns="90884" bIns="90884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n 7" descr="http://portaltransparencia.gob.mx/pot/imagenServlet?archivo=11111"/>
          <p:cNvPicPr/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34" y="4412174"/>
            <a:ext cx="671094" cy="2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6" descr="http://tecnoeduca.ciad.mx/cursos/file.php/1/IMAGES/CIAD.gi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61" y="4291967"/>
            <a:ext cx="406064" cy="55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5" descr="http://www.upt.edu.mx/contenido/Viculacion/img/convenios/logos/ciatec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96" y="4931797"/>
            <a:ext cx="777645" cy="4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64" y="1235147"/>
            <a:ext cx="639729" cy="56295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9" name="25 Forma libre"/>
          <p:cNvSpPr/>
          <p:nvPr/>
        </p:nvSpPr>
        <p:spPr>
          <a:xfrm>
            <a:off x="989985" y="4250316"/>
            <a:ext cx="863032" cy="546745"/>
          </a:xfrm>
          <a:custGeom>
            <a:avLst/>
            <a:gdLst>
              <a:gd name="connsiteX0" fmla="*/ 0 w 1702791"/>
              <a:gd name="connsiteY0" fmla="*/ 102168 h 1021675"/>
              <a:gd name="connsiteX1" fmla="*/ 29924 w 1702791"/>
              <a:gd name="connsiteY1" fmla="*/ 29924 h 1021675"/>
              <a:gd name="connsiteX2" fmla="*/ 102168 w 1702791"/>
              <a:gd name="connsiteY2" fmla="*/ 0 h 1021675"/>
              <a:gd name="connsiteX3" fmla="*/ 1600623 w 1702791"/>
              <a:gd name="connsiteY3" fmla="*/ 0 h 1021675"/>
              <a:gd name="connsiteX4" fmla="*/ 1672867 w 1702791"/>
              <a:gd name="connsiteY4" fmla="*/ 29924 h 1021675"/>
              <a:gd name="connsiteX5" fmla="*/ 1702791 w 1702791"/>
              <a:gd name="connsiteY5" fmla="*/ 102168 h 1021675"/>
              <a:gd name="connsiteX6" fmla="*/ 1702791 w 1702791"/>
              <a:gd name="connsiteY6" fmla="*/ 919507 h 1021675"/>
              <a:gd name="connsiteX7" fmla="*/ 1672867 w 1702791"/>
              <a:gd name="connsiteY7" fmla="*/ 991751 h 1021675"/>
              <a:gd name="connsiteX8" fmla="*/ 1600623 w 1702791"/>
              <a:gd name="connsiteY8" fmla="*/ 1021675 h 1021675"/>
              <a:gd name="connsiteX9" fmla="*/ 102168 w 1702791"/>
              <a:gd name="connsiteY9" fmla="*/ 1021675 h 1021675"/>
              <a:gd name="connsiteX10" fmla="*/ 29924 w 1702791"/>
              <a:gd name="connsiteY10" fmla="*/ 991751 h 1021675"/>
              <a:gd name="connsiteX11" fmla="*/ 0 w 1702791"/>
              <a:gd name="connsiteY11" fmla="*/ 919507 h 1021675"/>
              <a:gd name="connsiteX12" fmla="*/ 0 w 1702791"/>
              <a:gd name="connsiteY12" fmla="*/ 102168 h 102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2791" h="1021675">
                <a:moveTo>
                  <a:pt x="0" y="102168"/>
                </a:moveTo>
                <a:cubicBezTo>
                  <a:pt x="0" y="75071"/>
                  <a:pt x="10764" y="49085"/>
                  <a:pt x="29924" y="29924"/>
                </a:cubicBezTo>
                <a:cubicBezTo>
                  <a:pt x="49084" y="10764"/>
                  <a:pt x="75071" y="0"/>
                  <a:pt x="102168" y="0"/>
                </a:cubicBezTo>
                <a:lnTo>
                  <a:pt x="1600623" y="0"/>
                </a:lnTo>
                <a:cubicBezTo>
                  <a:pt x="1627720" y="0"/>
                  <a:pt x="1653706" y="10764"/>
                  <a:pt x="1672867" y="29924"/>
                </a:cubicBezTo>
                <a:cubicBezTo>
                  <a:pt x="1692027" y="49084"/>
                  <a:pt x="1702791" y="75071"/>
                  <a:pt x="1702791" y="102168"/>
                </a:cubicBezTo>
                <a:lnTo>
                  <a:pt x="1702791" y="919507"/>
                </a:lnTo>
                <a:cubicBezTo>
                  <a:pt x="1702791" y="946604"/>
                  <a:pt x="1692027" y="972590"/>
                  <a:pt x="1672867" y="991751"/>
                </a:cubicBezTo>
                <a:cubicBezTo>
                  <a:pt x="1653707" y="1010911"/>
                  <a:pt x="1627720" y="1021675"/>
                  <a:pt x="1600623" y="1021675"/>
                </a:cubicBezTo>
                <a:lnTo>
                  <a:pt x="102168" y="1021675"/>
                </a:lnTo>
                <a:cubicBezTo>
                  <a:pt x="75071" y="1021675"/>
                  <a:pt x="49085" y="1010911"/>
                  <a:pt x="29924" y="991751"/>
                </a:cubicBezTo>
                <a:cubicBezTo>
                  <a:pt x="10764" y="972591"/>
                  <a:pt x="0" y="946604"/>
                  <a:pt x="0" y="919507"/>
                </a:cubicBezTo>
                <a:lnTo>
                  <a:pt x="0" y="102168"/>
                </a:lnTo>
                <a:close/>
              </a:path>
            </a:pathLst>
          </a:custGeom>
          <a:blipFill rotWithShape="0">
            <a:blip r:embed="rId14" cstate="print"/>
            <a:stretch>
              <a:fillRect/>
            </a:stretch>
          </a:blip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90884" tIns="90884" rIns="90884" bIns="90884" numCol="1" spcCol="127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7 Forma libre"/>
          <p:cNvSpPr/>
          <p:nvPr/>
        </p:nvSpPr>
        <p:spPr>
          <a:xfrm>
            <a:off x="2022510" y="4214456"/>
            <a:ext cx="914266" cy="613291"/>
          </a:xfrm>
          <a:custGeom>
            <a:avLst/>
            <a:gdLst>
              <a:gd name="connsiteX0" fmla="*/ 0 w 1702791"/>
              <a:gd name="connsiteY0" fmla="*/ 102168 h 1021675"/>
              <a:gd name="connsiteX1" fmla="*/ 29924 w 1702791"/>
              <a:gd name="connsiteY1" fmla="*/ 29924 h 1021675"/>
              <a:gd name="connsiteX2" fmla="*/ 102168 w 1702791"/>
              <a:gd name="connsiteY2" fmla="*/ 0 h 1021675"/>
              <a:gd name="connsiteX3" fmla="*/ 1600623 w 1702791"/>
              <a:gd name="connsiteY3" fmla="*/ 0 h 1021675"/>
              <a:gd name="connsiteX4" fmla="*/ 1672867 w 1702791"/>
              <a:gd name="connsiteY4" fmla="*/ 29924 h 1021675"/>
              <a:gd name="connsiteX5" fmla="*/ 1702791 w 1702791"/>
              <a:gd name="connsiteY5" fmla="*/ 102168 h 1021675"/>
              <a:gd name="connsiteX6" fmla="*/ 1702791 w 1702791"/>
              <a:gd name="connsiteY6" fmla="*/ 919507 h 1021675"/>
              <a:gd name="connsiteX7" fmla="*/ 1672867 w 1702791"/>
              <a:gd name="connsiteY7" fmla="*/ 991751 h 1021675"/>
              <a:gd name="connsiteX8" fmla="*/ 1600623 w 1702791"/>
              <a:gd name="connsiteY8" fmla="*/ 1021675 h 1021675"/>
              <a:gd name="connsiteX9" fmla="*/ 102168 w 1702791"/>
              <a:gd name="connsiteY9" fmla="*/ 1021675 h 1021675"/>
              <a:gd name="connsiteX10" fmla="*/ 29924 w 1702791"/>
              <a:gd name="connsiteY10" fmla="*/ 991751 h 1021675"/>
              <a:gd name="connsiteX11" fmla="*/ 0 w 1702791"/>
              <a:gd name="connsiteY11" fmla="*/ 919507 h 1021675"/>
              <a:gd name="connsiteX12" fmla="*/ 0 w 1702791"/>
              <a:gd name="connsiteY12" fmla="*/ 102168 h 102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2791" h="1021675">
                <a:moveTo>
                  <a:pt x="0" y="102168"/>
                </a:moveTo>
                <a:cubicBezTo>
                  <a:pt x="0" y="75071"/>
                  <a:pt x="10764" y="49085"/>
                  <a:pt x="29924" y="29924"/>
                </a:cubicBezTo>
                <a:cubicBezTo>
                  <a:pt x="49084" y="10764"/>
                  <a:pt x="75071" y="0"/>
                  <a:pt x="102168" y="0"/>
                </a:cubicBezTo>
                <a:lnTo>
                  <a:pt x="1600623" y="0"/>
                </a:lnTo>
                <a:cubicBezTo>
                  <a:pt x="1627720" y="0"/>
                  <a:pt x="1653706" y="10764"/>
                  <a:pt x="1672867" y="29924"/>
                </a:cubicBezTo>
                <a:cubicBezTo>
                  <a:pt x="1692027" y="49084"/>
                  <a:pt x="1702791" y="75071"/>
                  <a:pt x="1702791" y="102168"/>
                </a:cubicBezTo>
                <a:lnTo>
                  <a:pt x="1702791" y="919507"/>
                </a:lnTo>
                <a:cubicBezTo>
                  <a:pt x="1702791" y="946604"/>
                  <a:pt x="1692027" y="972590"/>
                  <a:pt x="1672867" y="991751"/>
                </a:cubicBezTo>
                <a:cubicBezTo>
                  <a:pt x="1653707" y="1010911"/>
                  <a:pt x="1627720" y="1021675"/>
                  <a:pt x="1600623" y="1021675"/>
                </a:cubicBezTo>
                <a:lnTo>
                  <a:pt x="102168" y="1021675"/>
                </a:lnTo>
                <a:cubicBezTo>
                  <a:pt x="75071" y="1021675"/>
                  <a:pt x="49085" y="1010911"/>
                  <a:pt x="29924" y="991751"/>
                </a:cubicBezTo>
                <a:cubicBezTo>
                  <a:pt x="10764" y="972591"/>
                  <a:pt x="0" y="946604"/>
                  <a:pt x="0" y="919507"/>
                </a:cubicBezTo>
                <a:lnTo>
                  <a:pt x="0" y="102168"/>
                </a:lnTo>
                <a:close/>
              </a:path>
            </a:pathLst>
          </a:custGeom>
          <a:blipFill rotWithShape="0">
            <a:blip r:embed="rId15" cstate="print"/>
            <a:stretch>
              <a:fillRect/>
            </a:stretch>
          </a:blip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90884" tIns="90884" rIns="90884" bIns="90884" numCol="1" spcCol="127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9 Forma libre"/>
          <p:cNvSpPr/>
          <p:nvPr/>
        </p:nvSpPr>
        <p:spPr>
          <a:xfrm rot="10800000" flipV="1">
            <a:off x="8135137" y="4257356"/>
            <a:ext cx="873614" cy="333144"/>
          </a:xfrm>
          <a:custGeom>
            <a:avLst/>
            <a:gdLst>
              <a:gd name="connsiteX0" fmla="*/ 0 w 1521171"/>
              <a:gd name="connsiteY0" fmla="*/ 66189 h 661892"/>
              <a:gd name="connsiteX1" fmla="*/ 19386 w 1521171"/>
              <a:gd name="connsiteY1" fmla="*/ 19386 h 661892"/>
              <a:gd name="connsiteX2" fmla="*/ 66189 w 1521171"/>
              <a:gd name="connsiteY2" fmla="*/ 0 h 661892"/>
              <a:gd name="connsiteX3" fmla="*/ 1454982 w 1521171"/>
              <a:gd name="connsiteY3" fmla="*/ 0 h 661892"/>
              <a:gd name="connsiteX4" fmla="*/ 1501785 w 1521171"/>
              <a:gd name="connsiteY4" fmla="*/ 19386 h 661892"/>
              <a:gd name="connsiteX5" fmla="*/ 1521171 w 1521171"/>
              <a:gd name="connsiteY5" fmla="*/ 66189 h 661892"/>
              <a:gd name="connsiteX6" fmla="*/ 1521171 w 1521171"/>
              <a:gd name="connsiteY6" fmla="*/ 595703 h 661892"/>
              <a:gd name="connsiteX7" fmla="*/ 1501785 w 1521171"/>
              <a:gd name="connsiteY7" fmla="*/ 642506 h 661892"/>
              <a:gd name="connsiteX8" fmla="*/ 1454982 w 1521171"/>
              <a:gd name="connsiteY8" fmla="*/ 661892 h 661892"/>
              <a:gd name="connsiteX9" fmla="*/ 66189 w 1521171"/>
              <a:gd name="connsiteY9" fmla="*/ 661892 h 661892"/>
              <a:gd name="connsiteX10" fmla="*/ 19386 w 1521171"/>
              <a:gd name="connsiteY10" fmla="*/ 642506 h 661892"/>
              <a:gd name="connsiteX11" fmla="*/ 0 w 1521171"/>
              <a:gd name="connsiteY11" fmla="*/ 595703 h 661892"/>
              <a:gd name="connsiteX12" fmla="*/ 0 w 1521171"/>
              <a:gd name="connsiteY12" fmla="*/ 66189 h 6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171" h="661892">
                <a:moveTo>
                  <a:pt x="1521171" y="595702"/>
                </a:moveTo>
                <a:cubicBezTo>
                  <a:pt x="1521171" y="613256"/>
                  <a:pt x="1514197" y="630092"/>
                  <a:pt x="1501785" y="642505"/>
                </a:cubicBezTo>
                <a:cubicBezTo>
                  <a:pt x="1489372" y="654918"/>
                  <a:pt x="1472537" y="661891"/>
                  <a:pt x="1454982" y="661891"/>
                </a:cubicBezTo>
                <a:lnTo>
                  <a:pt x="66189" y="661891"/>
                </a:lnTo>
                <a:cubicBezTo>
                  <a:pt x="48635" y="661891"/>
                  <a:pt x="31799" y="654917"/>
                  <a:pt x="19386" y="642505"/>
                </a:cubicBezTo>
                <a:cubicBezTo>
                  <a:pt x="6973" y="630092"/>
                  <a:pt x="0" y="613257"/>
                  <a:pt x="0" y="595702"/>
                </a:cubicBezTo>
                <a:lnTo>
                  <a:pt x="0" y="66190"/>
                </a:lnTo>
                <a:cubicBezTo>
                  <a:pt x="0" y="48636"/>
                  <a:pt x="6973" y="31800"/>
                  <a:pt x="19386" y="19387"/>
                </a:cubicBezTo>
                <a:cubicBezTo>
                  <a:pt x="31799" y="6974"/>
                  <a:pt x="48634" y="1"/>
                  <a:pt x="66189" y="1"/>
                </a:cubicBezTo>
                <a:lnTo>
                  <a:pt x="1454982" y="1"/>
                </a:lnTo>
                <a:cubicBezTo>
                  <a:pt x="1472536" y="1"/>
                  <a:pt x="1489372" y="6974"/>
                  <a:pt x="1501785" y="19387"/>
                </a:cubicBezTo>
                <a:cubicBezTo>
                  <a:pt x="1514198" y="31800"/>
                  <a:pt x="1521171" y="48635"/>
                  <a:pt x="1521171" y="66190"/>
                </a:cubicBezTo>
                <a:lnTo>
                  <a:pt x="1521171" y="595702"/>
                </a:lnTo>
                <a:close/>
              </a:path>
            </a:pathLst>
          </a:custGeom>
          <a:blipFill rotWithShape="0">
            <a:blip r:embed="rId16" cstate="print"/>
            <a:stretch>
              <a:fillRect/>
            </a:stretch>
          </a:blipFill>
          <a:ln w="76200" cap="flat" cmpd="sng" algn="ctr">
            <a:noFill/>
            <a:prstDash val="solid"/>
          </a:ln>
          <a:effectLst/>
        </p:spPr>
        <p:txBody>
          <a:bodyPr spcFirstLastPara="0" vert="horz" wrap="square" lIns="80345" tIns="80347" rIns="80347" bIns="80347" numCol="1" spcCol="1270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7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 </a:t>
            </a:r>
            <a:endParaRPr kumimoji="0" lang="es-MX" sz="1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2" name="Picture 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2" y="2147984"/>
            <a:ext cx="1063823" cy="27638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3" name="Imagen 32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56" y="1915338"/>
            <a:ext cx="1002665" cy="7416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4" name="Imagen 33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12" y="1922641"/>
            <a:ext cx="914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34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70" y="2068698"/>
            <a:ext cx="1130698" cy="43496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6" name="Imagen 35" descr="http://www3.cibnor.mx/posgrado/img/Cibnor.jpg"/>
          <p:cNvPicPr/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t="15143" r="17138" b="18857"/>
          <a:stretch/>
        </p:blipFill>
        <p:spPr bwMode="auto">
          <a:xfrm>
            <a:off x="3696320" y="5062619"/>
            <a:ext cx="460375" cy="23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76" y="2673180"/>
            <a:ext cx="962181" cy="237338"/>
          </a:xfrm>
          <a:prstGeom prst="rect">
            <a:avLst/>
          </a:prstGeom>
        </p:spPr>
      </p:pic>
      <p:pic>
        <p:nvPicPr>
          <p:cNvPr id="41" name="Imagen 40" descr="http://www.conacyt.gob.mx/agencia/images/fotos_galerias/logo_ciatej.png"/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42" y="4981657"/>
            <a:ext cx="72199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41" descr="http://logos-vector.com/images/logo/xxl/1/2/9/129124/cideteq_0a474_450x450.png"/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24" y="5014359"/>
            <a:ext cx="760730" cy="33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49" y="2154149"/>
            <a:ext cx="938877" cy="26405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67" y="4667049"/>
            <a:ext cx="955926" cy="312514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64" y="1844062"/>
            <a:ext cx="884232" cy="88423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55" y="2495832"/>
            <a:ext cx="1608625" cy="11484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8239" y="3459952"/>
            <a:ext cx="2193106" cy="11669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66264" y="4587511"/>
            <a:ext cx="117631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Clúster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biofuels</a:t>
            </a:r>
            <a:endParaRPr lang="es-MX" sz="1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8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53936" y="144305"/>
            <a:ext cx="10515600" cy="528873"/>
          </a:xfrm>
        </p:spPr>
        <p:txBody>
          <a:bodyPr/>
          <a:lstStyle/>
          <a:p>
            <a:pPr algn="r"/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matrix in Mexico</a:t>
            </a:r>
            <a:endParaRPr lang="es-MX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4</a:t>
            </a:fld>
            <a:endParaRPr lang="es-MX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945449" y="6104971"/>
            <a:ext cx="1245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(SENER, 2016)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502778"/>
              </p:ext>
            </p:extLst>
          </p:nvPr>
        </p:nvGraphicFramePr>
        <p:xfrm>
          <a:off x="1152770" y="1121834"/>
          <a:ext cx="9134230" cy="479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5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Copyright </a:t>
            </a:r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smtClean="0"/>
              <a:t>2015-Instituto Mexicano del Petróleo</a:t>
            </a:r>
          </a:p>
          <a:p>
            <a:r>
              <a:rPr lang="es-MX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  <p:pic>
        <p:nvPicPr>
          <p:cNvPr id="7" name="Picture 6" descr="Captura de pantalla 2016-11-05 a las 11.5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5" y="992676"/>
            <a:ext cx="9057704" cy="5174478"/>
          </a:xfrm>
          <a:prstGeom prst="rect">
            <a:avLst/>
          </a:prstGeom>
        </p:spPr>
      </p:pic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1553936" y="144305"/>
            <a:ext cx="10515600" cy="528873"/>
          </a:xfrm>
        </p:spPr>
        <p:txBody>
          <a:bodyPr/>
          <a:lstStyle/>
          <a:p>
            <a:pPr algn="r"/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production and demand in Mexico</a:t>
            </a:r>
            <a:endParaRPr lang="es-MX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0662" y="6180667"/>
            <a:ext cx="1815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(PEMEX, 2015; IMP, 2016)</a:t>
            </a:r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03944"/>
              </p:ext>
            </p:extLst>
          </p:nvPr>
        </p:nvGraphicFramePr>
        <p:xfrm>
          <a:off x="9769230" y="2556281"/>
          <a:ext cx="242277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155"/>
                <a:gridCol w="13286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Importation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Jet 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Diesel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07763" y="159073"/>
            <a:ext cx="10515600" cy="461193"/>
          </a:xfrm>
        </p:spPr>
        <p:txBody>
          <a:bodyPr>
            <a:normAutofit/>
          </a:bodyPr>
          <a:lstStyle/>
          <a:p>
            <a:pPr algn="r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energies in Mexico</a:t>
            </a:r>
            <a:endParaRPr lang="es-MX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6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06" y="2495692"/>
            <a:ext cx="1655134" cy="11020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04" y="2565683"/>
            <a:ext cx="1533682" cy="962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07" y="2546539"/>
            <a:ext cx="1500523" cy="1000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Marcador de pie de página 1"/>
          <p:cNvSpPr txBox="1">
            <a:spLocks/>
          </p:cNvSpPr>
          <p:nvPr/>
        </p:nvSpPr>
        <p:spPr>
          <a:xfrm>
            <a:off x="347134" y="6485467"/>
            <a:ext cx="4030133" cy="23389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marL="0" algn="ctr" defTabSz="914400" rtl="0" eaLnBrk="1" latinLnBrk="0" hangingPunct="1">
              <a:defRPr sz="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smtClean="0"/>
              <a:t>2016-Instituto Mexicano del Petróleo</a:t>
            </a:r>
            <a:endParaRPr lang="es-MX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36550"/>
              </p:ext>
            </p:extLst>
          </p:nvPr>
        </p:nvGraphicFramePr>
        <p:xfrm>
          <a:off x="717739" y="3914982"/>
          <a:ext cx="1075621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703"/>
                <a:gridCol w="1792703"/>
                <a:gridCol w="1792703"/>
                <a:gridCol w="1792703"/>
                <a:gridCol w="1792703"/>
                <a:gridCol w="17927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Resources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Geothermal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Hydraulic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Eolic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Biomass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2,355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4,796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19,805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16,351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2,396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Probable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45,207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23,028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Possible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52,013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44,180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87,600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6,500,000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11,485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Norway-Wind-Energy-Far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54" y="2547077"/>
            <a:ext cx="1499384" cy="999273"/>
          </a:xfrm>
          <a:prstGeom prst="rect">
            <a:avLst/>
          </a:prstGeom>
        </p:spPr>
      </p:pic>
      <p:pic>
        <p:nvPicPr>
          <p:cNvPr id="18" name="Picture 17" descr="geotherm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80" y="2543739"/>
            <a:ext cx="1503456" cy="10059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01694" y="5736167"/>
            <a:ext cx="2492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INERE (http://</a:t>
            </a:r>
            <a:r>
              <a:rPr lang="en-US" sz="1200" dirty="0" err="1" smtClean="0"/>
              <a:t>inere.gob.mx</a:t>
            </a:r>
            <a:r>
              <a:rPr lang="en-US" sz="1200" dirty="0" smtClean="0"/>
              <a:t>/)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7733" y="1291167"/>
            <a:ext cx="5463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Potential of electric generation in Mexico</a:t>
            </a:r>
          </a:p>
          <a:p>
            <a:pPr algn="ctr"/>
            <a:r>
              <a:rPr lang="en-US" sz="2400" b="1" dirty="0" smtClean="0"/>
              <a:t> ( </a:t>
            </a:r>
            <a:r>
              <a:rPr lang="en-US" sz="2400" b="1" dirty="0" err="1" smtClean="0"/>
              <a:t>GWh</a:t>
            </a:r>
            <a:r>
              <a:rPr lang="en-US" sz="2400" b="1" dirty="0" smtClean="0"/>
              <a:t>, 2015)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386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3"/>
          <p:cNvSpPr>
            <a:spLocks noGrp="1"/>
          </p:cNvSpPr>
          <p:nvPr>
            <p:ph type="title"/>
          </p:nvPr>
        </p:nvSpPr>
        <p:spPr>
          <a:xfrm>
            <a:off x="1363462" y="129537"/>
            <a:ext cx="10515600" cy="520266"/>
          </a:xfrm>
        </p:spPr>
        <p:txBody>
          <a:bodyPr>
            <a:normAutofit/>
          </a:bodyPr>
          <a:lstStyle/>
          <a:p>
            <a:pPr algn="r"/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Bioenergy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Mexico</a:t>
            </a:r>
            <a:endParaRPr lang="es-MX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7</a:t>
            </a:fld>
            <a:endParaRPr lang="es-MX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Copyright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</a:p>
          <a:p>
            <a:r>
              <a:rPr lang="es-MX" dirty="0" smtClean="0"/>
              <a:t>Queda prohibido copiar, reproducir, distribuir, publicar, transmitir, o en cualquier modo explotar cualquier parte de este documento sin la autorización previa por escrito del Instituto Mexicano del Petróleo o de los titulares correspondientes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341403" y="6059245"/>
            <a:ext cx="5580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(B. </a:t>
            </a:r>
            <a:r>
              <a:rPr lang="es-MX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Kovarik</a:t>
            </a:r>
            <a:r>
              <a:rPr lang="es-MX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1998; </a:t>
            </a:r>
            <a:r>
              <a:rPr lang="es-MX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www.dieselnet.com</a:t>
            </a:r>
            <a:r>
              <a:rPr lang="es-MX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www.pemex.com</a:t>
            </a:r>
            <a:r>
              <a:rPr lang="es-MX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isea</a:t>
            </a:r>
            <a:r>
              <a:rPr lang="es-MX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SIE; Prospectiva de Energías Renovables 2015-2029)</a:t>
            </a:r>
            <a:endParaRPr lang="es-MX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922685" y="3259452"/>
            <a:ext cx="10716791" cy="27991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35383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141138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17834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760303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770652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79930" y="3676476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89948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0"/>
          <a:stretch/>
        </p:blipFill>
        <p:spPr>
          <a:xfrm>
            <a:off x="3594279" y="4041156"/>
            <a:ext cx="1428866" cy="86379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404931" y="5066639"/>
            <a:ext cx="180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 blending to gasoline</a:t>
            </a:r>
            <a:endParaRPr lang="es-MX" sz="12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18316" y="2578562"/>
            <a:ext cx="228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transition act</a:t>
            </a:r>
            <a:endParaRPr lang="es-MX" sz="12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32684" y="3676476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84" y="1117472"/>
            <a:ext cx="1444441" cy="1042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4" name="CuadroTexto 23"/>
          <p:cNvSpPr txBox="1"/>
          <p:nvPr/>
        </p:nvSpPr>
        <p:spPr>
          <a:xfrm>
            <a:off x="5049788" y="3676476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473724" y="2254476"/>
            <a:ext cx="180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CEMIE BIO</a:t>
            </a:r>
            <a:endParaRPr lang="es-MX" sz="12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086899" y="3676476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265812" y="3976722"/>
            <a:ext cx="2639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 Pajaritos,</a:t>
            </a:r>
          </a:p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Perote y Veracruz</a:t>
            </a:r>
          </a:p>
          <a:p>
            <a:pPr algn="ctr"/>
            <a:endParaRPr lang="es-MX" sz="1200" b="1" dirty="0" smtClean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MML &lt;</a:t>
            </a:r>
            <a:r>
              <a:rPr lang="es-MX" sz="1000" b="1" dirty="0" err="1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  <a:r>
              <a:rPr lang="es-MX" sz="1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anhidro&lt; 52MML</a:t>
            </a:r>
            <a:endParaRPr lang="es-MX" sz="10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398134" y="2045742"/>
            <a:ext cx="233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importation of fuels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420 MB/d gasolina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 MB/d diésel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MB/d turbosina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362156" y="3688457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367637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94004" y="3688457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451081" y="3976721"/>
            <a:ext cx="26392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 Xalapa</a:t>
            </a:r>
          </a:p>
          <a:p>
            <a:pPr algn="ctr"/>
            <a:endParaRPr lang="es-MX" sz="1200" b="1" dirty="0" smtClean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MML &lt;</a:t>
            </a:r>
            <a:r>
              <a:rPr lang="es-MX" sz="1000" b="1" dirty="0" err="1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  <a:r>
              <a:rPr lang="es-MX" sz="1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anhidro&lt; 81 MML</a:t>
            </a:r>
            <a:endParaRPr lang="es-MX" sz="10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0425874" y="3688457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539313" y="3976489"/>
            <a:ext cx="2639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 Cd. madero, San Luis, </a:t>
            </a:r>
          </a:p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Cd. Mante, Cd. Valle</a:t>
            </a:r>
          </a:p>
          <a:p>
            <a:pPr algn="ctr"/>
            <a:endParaRPr lang="es-MX" sz="1200" b="1" dirty="0" smtClean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MML &lt;</a:t>
            </a:r>
            <a:r>
              <a:rPr lang="es-MX" sz="1000" b="1" dirty="0" err="1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  <a:r>
              <a:rPr lang="es-MX" sz="1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anhidro&lt; 193 MML</a:t>
            </a:r>
            <a:endParaRPr lang="es-MX" sz="10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9086280" y="2346809"/>
            <a:ext cx="263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Biodiesel blending to diesel</a:t>
            </a:r>
          </a:p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2,142 GWh/y from biomass</a:t>
            </a:r>
            <a:endParaRPr lang="es-MX" sz="10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91" y="813648"/>
            <a:ext cx="1419925" cy="1700808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1449379" y="3151093"/>
            <a:ext cx="58415" cy="481839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s-MX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041078" y="3693914"/>
            <a:ext cx="816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s-MX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14292" y="2485308"/>
            <a:ext cx="180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generation from biomass</a:t>
            </a:r>
          </a:p>
          <a:p>
            <a:pPr algn="ctr"/>
            <a:r>
              <a:rPr lang="es-MX" sz="12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974 GWh/y</a:t>
            </a:r>
            <a:endParaRPr lang="es-MX" sz="12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0" y="4050601"/>
            <a:ext cx="2125838" cy="1449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6712" y="4932591"/>
            <a:ext cx="5609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Logistics: Storage and distribution facilities along the Mexico Gulf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09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8</a:t>
            </a:fld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8668" y="129901"/>
            <a:ext cx="11513128" cy="50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1"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Opportunities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Biofuels 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3" descr="IMG_01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64" y="1681583"/>
            <a:ext cx="5105400" cy="4381500"/>
          </a:xfrm>
          <a:prstGeom prst="rect">
            <a:avLst/>
          </a:prstGeom>
        </p:spPr>
      </p:pic>
      <p:pic>
        <p:nvPicPr>
          <p:cNvPr id="10" name="Picture 4" descr="IMG_017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39" y="1681583"/>
            <a:ext cx="3286125" cy="4381500"/>
          </a:xfrm>
          <a:prstGeom prst="rect">
            <a:avLst/>
          </a:prstGeom>
        </p:spPr>
      </p:pic>
      <p:sp>
        <p:nvSpPr>
          <p:cNvPr id="7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47134" y="6485467"/>
            <a:ext cx="4030133" cy="233891"/>
          </a:xfrm>
        </p:spPr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824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C241-29B2-41EA-90D8-034E79DC994F}" type="slidenum">
              <a:rPr lang="es-MX" smtClean="0"/>
              <a:t>9</a:t>
            </a:fld>
            <a:endParaRPr lang="es-MX"/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5837721" y="198244"/>
            <a:ext cx="5754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MX" altLang="es-MX" b="1" dirty="0" smtClean="0">
                <a:solidFill>
                  <a:schemeClr val="accent1">
                    <a:lumMod val="75000"/>
                  </a:schemeClr>
                </a:solidFill>
              </a:rPr>
              <a:t>Ethanol production in Mexico and world</a:t>
            </a:r>
            <a:endParaRPr lang="es-MX" alt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24027"/>
              </p:ext>
            </p:extLst>
          </p:nvPr>
        </p:nvGraphicFramePr>
        <p:xfrm>
          <a:off x="5667811" y="1443740"/>
          <a:ext cx="5606967" cy="4510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Graph" r:id="rId3" imgW="3369600" imgH="2711520" progId="Origin50.Graph">
                  <p:embed/>
                </p:oleObj>
              </mc:Choice>
              <mc:Fallback>
                <p:oleObj name="Graph" r:id="rId3" imgW="3369600" imgH="2711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811" y="1443740"/>
                        <a:ext cx="5606967" cy="4510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2 CuadroTexto"/>
          <p:cNvSpPr txBox="1"/>
          <p:nvPr/>
        </p:nvSpPr>
        <p:spPr>
          <a:xfrm>
            <a:off x="1524541" y="846043"/>
            <a:ext cx="930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Ethanol production in Mexico is about 189</a:t>
            </a:r>
            <a:r>
              <a:rPr lang="es-MX" b="1" dirty="0" smtClean="0"/>
              <a:t>-314 MB</a:t>
            </a:r>
            <a:r>
              <a:rPr lang="es-MX" b="1" dirty="0" smtClean="0"/>
              <a:t>/</a:t>
            </a:r>
            <a:r>
              <a:rPr lang="es-MX" b="1" dirty="0" smtClean="0"/>
              <a:t>year</a:t>
            </a:r>
            <a:r>
              <a:rPr lang="es-MX" b="1" dirty="0" smtClean="0"/>
              <a:t> </a:t>
            </a:r>
            <a:r>
              <a:rPr lang="es-MX" b="1" dirty="0" smtClean="0"/>
              <a:t>(30-50 MM L</a:t>
            </a:r>
            <a:r>
              <a:rPr lang="es-MX" b="1" dirty="0" smtClean="0"/>
              <a:t>/</a:t>
            </a:r>
            <a:r>
              <a:rPr lang="es-MX" b="1" dirty="0" smtClean="0"/>
              <a:t>year, 8-13 MM Gal/year</a:t>
            </a:r>
            <a:r>
              <a:rPr lang="es-MX" b="1" dirty="0" smtClean="0"/>
              <a:t>)</a:t>
            </a:r>
          </a:p>
          <a:p>
            <a:pPr algn="ctr"/>
            <a:r>
              <a:rPr lang="es-MX" b="1" dirty="0" smtClean="0"/>
              <a:t> 1000 times less than in USA</a:t>
            </a:r>
            <a:endParaRPr lang="es-MX" b="1" dirty="0"/>
          </a:p>
        </p:txBody>
      </p:sp>
      <p:graphicFrame>
        <p:nvGraphicFramePr>
          <p:cNvPr id="11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79760"/>
              </p:ext>
            </p:extLst>
          </p:nvPr>
        </p:nvGraphicFramePr>
        <p:xfrm>
          <a:off x="378782" y="1419764"/>
          <a:ext cx="5824749" cy="449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Graph" r:id="rId5" imgW="3509280" imgH="2711520" progId="Origin50.Graph">
                  <p:embed/>
                </p:oleObj>
              </mc:Choice>
              <mc:Fallback>
                <p:oleObj name="Graph" r:id="rId5" imgW="3509280" imgH="2711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782" y="1419764"/>
                        <a:ext cx="5824749" cy="449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7 CuadroTexto"/>
          <p:cNvSpPr txBox="1"/>
          <p:nvPr/>
        </p:nvSpPr>
        <p:spPr>
          <a:xfrm>
            <a:off x="5955103" y="6048989"/>
            <a:ext cx="3552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Renewable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Association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. 2014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Ethanol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 Outlook.</a:t>
            </a:r>
          </a:p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              Estadísticas </a:t>
            </a:r>
            <a:r>
              <a:rPr lang="es-MX" sz="800" dirty="0">
                <a:latin typeface="Arial" pitchFamily="34" charset="0"/>
                <a:cs typeface="Arial" pitchFamily="34" charset="0"/>
              </a:rPr>
              <a:t>de la Agroindustria de la Caña de Azúcar 2004-2013</a:t>
            </a:r>
          </a:p>
        </p:txBody>
      </p:sp>
      <p:sp>
        <p:nvSpPr>
          <p:cNvPr id="13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47134" y="6485467"/>
            <a:ext cx="4030133" cy="233891"/>
          </a:xfrm>
        </p:spPr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s-MX" dirty="0" smtClean="0"/>
              <a:t>2016-Instituto Mexicano del Petróleo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906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1034</Words>
  <Application>Microsoft Macintosh PowerPoint</Application>
  <PresentationFormat>Custom</PresentationFormat>
  <Paragraphs>172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Tema de Office</vt:lpstr>
      <vt:lpstr>Graph</vt:lpstr>
      <vt:lpstr>Clean energy and bioenergy in Mexico</vt:lpstr>
      <vt:lpstr>The Mexican Petroleum Institute is the National Laboratory in Mexico  for clean energy and bioenergy</vt:lpstr>
      <vt:lpstr>The Mexican Petroleum Institute as a scientific and technological  pole in bioenergy</vt:lpstr>
      <vt:lpstr>Energy matrix in Mexico</vt:lpstr>
      <vt:lpstr>Fuel production and demand in Mexico</vt:lpstr>
      <vt:lpstr>Clean energies in Mexico</vt:lpstr>
      <vt:lpstr>Bioenergy in Mexico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R&amp;D bioenergy network in Mexico</vt:lpstr>
      <vt:lpstr>Clean energy and bioenergy in Mexico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Agundis Salazar</dc:creator>
  <cp:lastModifiedBy>Jordi xxxx</cp:lastModifiedBy>
  <cp:revision>190</cp:revision>
  <dcterms:created xsi:type="dcterms:W3CDTF">2015-04-17T18:38:03Z</dcterms:created>
  <dcterms:modified xsi:type="dcterms:W3CDTF">2016-11-06T15:45:29Z</dcterms:modified>
</cp:coreProperties>
</file>