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68" r:id="rId3"/>
    <p:sldId id="319" r:id="rId4"/>
    <p:sldId id="324" r:id="rId5"/>
    <p:sldId id="326" r:id="rId6"/>
    <p:sldId id="321" r:id="rId7"/>
    <p:sldId id="314" r:id="rId8"/>
    <p:sldId id="328" r:id="rId9"/>
    <p:sldId id="329" r:id="rId10"/>
    <p:sldId id="330" r:id="rId11"/>
    <p:sldId id="331" r:id="rId12"/>
    <p:sldId id="332" r:id="rId13"/>
    <p:sldId id="340" r:id="rId14"/>
    <p:sldId id="327" r:id="rId15"/>
    <p:sldId id="316" r:id="rId16"/>
  </p:sldIdLst>
  <p:sldSz cx="12192000" cy="6858000"/>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0DEA62-D15D-447C-B5B9-49DC4C8D4EF0}">
          <p14:sldIdLst>
            <p14:sldId id="256"/>
            <p14:sldId id="268"/>
            <p14:sldId id="319"/>
            <p14:sldId id="324"/>
            <p14:sldId id="326"/>
            <p14:sldId id="321"/>
            <p14:sldId id="314"/>
            <p14:sldId id="328"/>
            <p14:sldId id="329"/>
            <p14:sldId id="330"/>
            <p14:sldId id="331"/>
            <p14:sldId id="332"/>
            <p14:sldId id="340"/>
            <p14:sldId id="327"/>
            <p14:sldId id="316"/>
          </p14:sldIdLst>
        </p14:section>
        <p14:section name="Untitled Section" id="{CE811F53-3F30-4743-9881-7BFBDDB812EB}">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B632"/>
    <a:srgbClr val="00ADEF"/>
    <a:srgbClr val="0092D2"/>
    <a:srgbClr val="00ADEE"/>
    <a:srgbClr val="FFFFB2"/>
    <a:srgbClr val="F16531"/>
    <a:srgbClr val="F26531"/>
    <a:srgbClr val="5A5A5A"/>
    <a:srgbClr val="8CC63E"/>
    <a:srgbClr val="469C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75" autoAdjust="0"/>
    <p:restoredTop sz="94660"/>
  </p:normalViewPr>
  <p:slideViewPr>
    <p:cSldViewPr snapToGrid="0" snapToObjects="1">
      <p:cViewPr varScale="1">
        <p:scale>
          <a:sx n="68" d="100"/>
          <a:sy n="68" d="100"/>
        </p:scale>
        <p:origin x="680" y="3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28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50" tIns="46625" rIns="93250" bIns="46625" rtlCol="0"/>
          <a:lstStyle>
            <a:lvl1pPr algn="l">
              <a:defRPr sz="1200"/>
            </a:lvl1pPr>
          </a:lstStyle>
          <a:p>
            <a:endParaRPr lang="en-US"/>
          </a:p>
        </p:txBody>
      </p:sp>
      <p:sp>
        <p:nvSpPr>
          <p:cNvPr id="3" name="Date Placeholder 2"/>
          <p:cNvSpPr>
            <a:spLocks noGrp="1"/>
          </p:cNvSpPr>
          <p:nvPr>
            <p:ph type="dt" sz="quarter" idx="1"/>
          </p:nvPr>
        </p:nvSpPr>
        <p:spPr>
          <a:xfrm>
            <a:off x="3976334" y="0"/>
            <a:ext cx="3041968" cy="465296"/>
          </a:xfrm>
          <a:prstGeom prst="rect">
            <a:avLst/>
          </a:prstGeom>
        </p:spPr>
        <p:txBody>
          <a:bodyPr vert="horz" lIns="93250" tIns="46625" rIns="93250" bIns="46625" rtlCol="0"/>
          <a:lstStyle>
            <a:lvl1pPr algn="r">
              <a:defRPr sz="1200"/>
            </a:lvl1pPr>
          </a:lstStyle>
          <a:p>
            <a:fld id="{1EBEDAB5-69A1-054F-96F8-4441286961F0}" type="datetimeFigureOut">
              <a:t>11/6/2016</a:t>
            </a:fld>
            <a:endParaRPr lang="en-US"/>
          </a:p>
        </p:txBody>
      </p:sp>
      <p:sp>
        <p:nvSpPr>
          <p:cNvPr id="4" name="Footer Placeholder 3"/>
          <p:cNvSpPr>
            <a:spLocks noGrp="1"/>
          </p:cNvSpPr>
          <p:nvPr>
            <p:ph type="ftr" sz="quarter" idx="2"/>
          </p:nvPr>
        </p:nvSpPr>
        <p:spPr>
          <a:xfrm>
            <a:off x="0" y="8839015"/>
            <a:ext cx="3041968" cy="465296"/>
          </a:xfrm>
          <a:prstGeom prst="rect">
            <a:avLst/>
          </a:prstGeom>
        </p:spPr>
        <p:txBody>
          <a:bodyPr vert="horz" lIns="93250" tIns="46625" rIns="93250" bIns="46625" rtlCol="0" anchor="b"/>
          <a:lstStyle>
            <a:lvl1pPr algn="l">
              <a:defRPr sz="1200"/>
            </a:lvl1pPr>
          </a:lstStyle>
          <a:p>
            <a:endParaRPr lang="en-US"/>
          </a:p>
        </p:txBody>
      </p:sp>
      <p:sp>
        <p:nvSpPr>
          <p:cNvPr id="5" name="Slide Number Placeholder 4"/>
          <p:cNvSpPr>
            <a:spLocks noGrp="1"/>
          </p:cNvSpPr>
          <p:nvPr>
            <p:ph type="sldNum" sz="quarter" idx="3"/>
          </p:nvPr>
        </p:nvSpPr>
        <p:spPr>
          <a:xfrm>
            <a:off x="3976334" y="8839015"/>
            <a:ext cx="3041968" cy="465296"/>
          </a:xfrm>
          <a:prstGeom prst="rect">
            <a:avLst/>
          </a:prstGeom>
        </p:spPr>
        <p:txBody>
          <a:bodyPr vert="horz" lIns="93250" tIns="46625" rIns="93250" bIns="46625" rtlCol="0" anchor="b"/>
          <a:lstStyle>
            <a:lvl1pPr algn="r">
              <a:defRPr sz="1200"/>
            </a:lvl1pPr>
          </a:lstStyle>
          <a:p>
            <a:fld id="{2F00871E-6D0F-FD41-9685-76AA8E8F17E9}" type="slidenum">
              <a:t>‹#›</a:t>
            </a:fld>
            <a:endParaRPr lang="en-US"/>
          </a:p>
        </p:txBody>
      </p:sp>
    </p:spTree>
    <p:extLst>
      <p:ext uri="{BB962C8B-B14F-4D97-AF65-F5344CB8AC3E}">
        <p14:creationId xmlns:p14="http://schemas.microsoft.com/office/powerpoint/2010/main" val="35342404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50" tIns="46625" rIns="93250" bIns="46625" rtlCol="0"/>
          <a:lstStyle>
            <a:lvl1pPr algn="l">
              <a:defRPr sz="1200"/>
            </a:lvl1pPr>
          </a:lstStyle>
          <a:p>
            <a:endParaRPr lang="en-US"/>
          </a:p>
        </p:txBody>
      </p:sp>
      <p:sp>
        <p:nvSpPr>
          <p:cNvPr id="3" name="Date Placeholder 2"/>
          <p:cNvSpPr>
            <a:spLocks noGrp="1"/>
          </p:cNvSpPr>
          <p:nvPr>
            <p:ph type="dt" idx="1"/>
          </p:nvPr>
        </p:nvSpPr>
        <p:spPr>
          <a:xfrm>
            <a:off x="3976334" y="0"/>
            <a:ext cx="3041968" cy="465296"/>
          </a:xfrm>
          <a:prstGeom prst="rect">
            <a:avLst/>
          </a:prstGeom>
        </p:spPr>
        <p:txBody>
          <a:bodyPr vert="horz" lIns="93250" tIns="46625" rIns="93250" bIns="46625" rtlCol="0"/>
          <a:lstStyle>
            <a:lvl1pPr algn="r">
              <a:defRPr sz="1200"/>
            </a:lvl1pPr>
          </a:lstStyle>
          <a:p>
            <a:fld id="{37C260C5-523D-1F4F-A813-DC2F1E28B15E}" type="datetimeFigureOut">
              <a:t>11/6/2016</a:t>
            </a:fld>
            <a:endParaRPr lang="en-US"/>
          </a:p>
        </p:txBody>
      </p:sp>
      <p:sp>
        <p:nvSpPr>
          <p:cNvPr id="4" name="Slide Image Placeholder 3"/>
          <p:cNvSpPr>
            <a:spLocks noGrp="1" noRot="1" noChangeAspect="1"/>
          </p:cNvSpPr>
          <p:nvPr>
            <p:ph type="sldImg" idx="2"/>
          </p:nvPr>
        </p:nvSpPr>
        <p:spPr>
          <a:xfrm>
            <a:off x="406400" y="696913"/>
            <a:ext cx="6207125" cy="3490912"/>
          </a:xfrm>
          <a:prstGeom prst="rect">
            <a:avLst/>
          </a:prstGeom>
          <a:noFill/>
          <a:ln w="12700">
            <a:solidFill>
              <a:prstClr val="black"/>
            </a:solidFill>
          </a:ln>
        </p:spPr>
        <p:txBody>
          <a:bodyPr vert="horz" lIns="93250" tIns="46625" rIns="93250" bIns="46625" rtlCol="0" anchor="ctr"/>
          <a:lstStyle/>
          <a:p>
            <a:endParaRPr lang="en-US"/>
          </a:p>
        </p:txBody>
      </p:sp>
      <p:sp>
        <p:nvSpPr>
          <p:cNvPr id="5" name="Notes Placeholder 4"/>
          <p:cNvSpPr>
            <a:spLocks noGrp="1"/>
          </p:cNvSpPr>
          <p:nvPr>
            <p:ph type="body" sz="quarter" idx="3"/>
          </p:nvPr>
        </p:nvSpPr>
        <p:spPr>
          <a:xfrm>
            <a:off x="701993" y="4420316"/>
            <a:ext cx="5615940" cy="4187666"/>
          </a:xfrm>
          <a:prstGeom prst="rect">
            <a:avLst/>
          </a:prstGeom>
        </p:spPr>
        <p:txBody>
          <a:bodyPr vert="horz" lIns="93250" tIns="46625" rIns="93250" bIns="466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5"/>
            <a:ext cx="3041968" cy="465296"/>
          </a:xfrm>
          <a:prstGeom prst="rect">
            <a:avLst/>
          </a:prstGeom>
        </p:spPr>
        <p:txBody>
          <a:bodyPr vert="horz" lIns="93250" tIns="46625" rIns="93250" bIns="46625" rtlCol="0" anchor="b"/>
          <a:lstStyle>
            <a:lvl1pPr algn="l">
              <a:defRPr sz="1200"/>
            </a:lvl1pPr>
          </a:lstStyle>
          <a:p>
            <a:endParaRPr lang="en-US"/>
          </a:p>
        </p:txBody>
      </p:sp>
      <p:sp>
        <p:nvSpPr>
          <p:cNvPr id="7" name="Slide Number Placeholder 6"/>
          <p:cNvSpPr>
            <a:spLocks noGrp="1"/>
          </p:cNvSpPr>
          <p:nvPr>
            <p:ph type="sldNum" sz="quarter" idx="5"/>
          </p:nvPr>
        </p:nvSpPr>
        <p:spPr>
          <a:xfrm>
            <a:off x="3976334" y="8839015"/>
            <a:ext cx="3041968" cy="465296"/>
          </a:xfrm>
          <a:prstGeom prst="rect">
            <a:avLst/>
          </a:prstGeom>
        </p:spPr>
        <p:txBody>
          <a:bodyPr vert="horz" lIns="93250" tIns="46625" rIns="93250" bIns="46625" rtlCol="0" anchor="b"/>
          <a:lstStyle>
            <a:lvl1pPr algn="r">
              <a:defRPr sz="1200"/>
            </a:lvl1pPr>
          </a:lstStyle>
          <a:p>
            <a:fld id="{C1275F1F-6568-FA45-BAB1-406EBE1CF18E}" type="slidenum">
              <a:t>‹#›</a:t>
            </a:fld>
            <a:endParaRPr lang="en-US"/>
          </a:p>
        </p:txBody>
      </p:sp>
    </p:spTree>
    <p:extLst>
      <p:ext uri="{BB962C8B-B14F-4D97-AF65-F5344CB8AC3E}">
        <p14:creationId xmlns:p14="http://schemas.microsoft.com/office/powerpoint/2010/main" val="9714597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01745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8D49AF9-E503-5C4F-8BDF-F48ABE23D063}" type="datetime1">
              <a:t>11/6/2016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11209C9-5D98-F04B-A5BB-51B6D6081399}" type="slidenum">
              <a:t>‹#›</a:t>
            </a:fld>
            <a:endParaRPr lang="en-US"/>
          </a:p>
        </p:txBody>
      </p:sp>
    </p:spTree>
    <p:extLst>
      <p:ext uri="{BB962C8B-B14F-4D97-AF65-F5344CB8AC3E}">
        <p14:creationId xmlns:p14="http://schemas.microsoft.com/office/powerpoint/2010/main" val="317244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9F78F9-83D4-9144-8113-EC0F62FA4F7B}" type="datetime1">
              <a:t>11/6/2016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11209C9-5D98-F04B-A5BB-51B6D6081399}" type="slidenum">
              <a:t>‹#›</a:t>
            </a:fld>
            <a:endParaRPr lang="en-US"/>
          </a:p>
        </p:txBody>
      </p:sp>
    </p:spTree>
    <p:extLst>
      <p:ext uri="{BB962C8B-B14F-4D97-AF65-F5344CB8AC3E}">
        <p14:creationId xmlns:p14="http://schemas.microsoft.com/office/powerpoint/2010/main" val="3706137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Slide Number Placeholder 2"/>
          <p:cNvSpPr>
            <a:spLocks noGrp="1"/>
          </p:cNvSpPr>
          <p:nvPr>
            <p:ph type="sldNum" sz="quarter" idx="10"/>
          </p:nvPr>
        </p:nvSpPr>
        <p:spPr>
          <a:xfrm>
            <a:off x="8737600" y="6483732"/>
            <a:ext cx="2844800" cy="365125"/>
          </a:xfrm>
          <a:prstGeom prst="rect">
            <a:avLst/>
          </a:prstGeom>
        </p:spPr>
        <p:txBody>
          <a:bodyPr/>
          <a:lstStyle/>
          <a:p>
            <a:fld id="{A73598C4-6241-4942-B3EC-62BE2014AE1D}" type="slidenum">
              <a:rPr lang="en-US" smtClean="0"/>
              <a:pPr/>
              <a:t>‹#›</a:t>
            </a:fld>
            <a:endParaRPr lang="en-US"/>
          </a:p>
        </p:txBody>
      </p:sp>
    </p:spTree>
    <p:extLst>
      <p:ext uri="{BB962C8B-B14F-4D97-AF65-F5344CB8AC3E}">
        <p14:creationId xmlns:p14="http://schemas.microsoft.com/office/powerpoint/2010/main" val="1823364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EED84B6-15D3-0840-9FFC-A8F6F69F1C7C}" type="datetime1">
              <a:t>11/6/2016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701866" y="6356351"/>
            <a:ext cx="880533" cy="365125"/>
          </a:xfrm>
          <a:prstGeom prst="rect">
            <a:avLst/>
          </a:prstGeom>
        </p:spPr>
        <p:txBody>
          <a:bodyPr/>
          <a:lstStyle>
            <a:lvl1pPr>
              <a:defRPr>
                <a:solidFill>
                  <a:schemeClr val="bg1"/>
                </a:solidFill>
              </a:defRPr>
            </a:lvl1pPr>
          </a:lstStyle>
          <a:p>
            <a:fld id="{C11209C9-5D98-F04B-A5BB-51B6D6081399}" type="slidenum">
              <a:rPr lang="en-CA" smtClean="0"/>
              <a:pPr/>
              <a:t>‹#›</a:t>
            </a:fld>
            <a:endParaRPr lang="en-CA" dirty="0"/>
          </a:p>
        </p:txBody>
      </p:sp>
    </p:spTree>
    <p:extLst>
      <p:ext uri="{BB962C8B-B14F-4D97-AF65-F5344CB8AC3E}">
        <p14:creationId xmlns:p14="http://schemas.microsoft.com/office/powerpoint/2010/main" val="678157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a:prstGeom prst="rect">
            <a:avLst/>
          </a:prstGeom>
        </p:spPr>
        <p:txBody>
          <a:bodyPr anchor="t"/>
          <a:lstStyle>
            <a:lvl1pPr algn="l">
              <a:defRPr sz="4000" b="1" cap="all"/>
            </a:lvl1pPr>
          </a:lstStyle>
          <a:p>
            <a:r>
              <a:rPr lang="en-US"/>
              <a:t>Click to edit Master tite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3C3FF69-4F5C-1A4C-B490-76E639249CDF}" type="datetime1">
              <a:t>11/6/2016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11209C9-5D98-F04B-A5BB-51B6D6081399}" type="slidenum">
              <a:t>‹#›</a:t>
            </a:fld>
            <a:endParaRPr lang="en-US"/>
          </a:p>
        </p:txBody>
      </p:sp>
    </p:spTree>
    <p:extLst>
      <p:ext uri="{BB962C8B-B14F-4D97-AF65-F5344CB8AC3E}">
        <p14:creationId xmlns:p14="http://schemas.microsoft.com/office/powerpoint/2010/main" val="3268185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F48A423-C843-5146-AD8E-F88711DCADD6}" type="datetime1">
              <a:t>11/6/2016</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11209C9-5D98-F04B-A5BB-51B6D6081399}" type="slidenum">
              <a:t>‹#›</a:t>
            </a:fld>
            <a:endParaRPr lang="en-US"/>
          </a:p>
        </p:txBody>
      </p:sp>
    </p:spTree>
    <p:extLst>
      <p:ext uri="{BB962C8B-B14F-4D97-AF65-F5344CB8AC3E}">
        <p14:creationId xmlns:p14="http://schemas.microsoft.com/office/powerpoint/2010/main" val="2851927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DCF2BCC6-DFCB-2C44-BAA5-32D3A4C6C3E9}" type="datetime1">
              <a:t>11/6/2016</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C11209C9-5D98-F04B-A5BB-51B6D6081399}" type="slidenum">
              <a:t>‹#›</a:t>
            </a:fld>
            <a:endParaRPr lang="en-US"/>
          </a:p>
        </p:txBody>
      </p:sp>
    </p:spTree>
    <p:extLst>
      <p:ext uri="{BB962C8B-B14F-4D97-AF65-F5344CB8AC3E}">
        <p14:creationId xmlns:p14="http://schemas.microsoft.com/office/powerpoint/2010/main" val="1369301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7CAF556B-C383-754B-AA48-AC2E56A00272}" type="datetime1">
              <a:t>11/6/2016</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C11209C9-5D98-F04B-A5BB-51B6D6081399}" type="slidenum">
              <a:t>‹#›</a:t>
            </a:fld>
            <a:endParaRPr lang="en-US"/>
          </a:p>
        </p:txBody>
      </p:sp>
    </p:spTree>
    <p:extLst>
      <p:ext uri="{BB962C8B-B14F-4D97-AF65-F5344CB8AC3E}">
        <p14:creationId xmlns:p14="http://schemas.microsoft.com/office/powerpoint/2010/main" val="1244711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11EEAD1-E592-4E44-89B0-04ADB9ED7BC3}" type="datetime1">
              <a:t>11/6/2016</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C11209C9-5D98-F04B-A5BB-51B6D6081399}" type="slidenum">
              <a:t>‹#›</a:t>
            </a:fld>
            <a:endParaRPr lang="en-US"/>
          </a:p>
        </p:txBody>
      </p:sp>
    </p:spTree>
    <p:extLst>
      <p:ext uri="{BB962C8B-B14F-4D97-AF65-F5344CB8AC3E}">
        <p14:creationId xmlns:p14="http://schemas.microsoft.com/office/powerpoint/2010/main" val="1635180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9999570-4FF1-DE46-BB6D-FDD1FB2EE574}" type="datetime1">
              <a:t>11/6/2016</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11209C9-5D98-F04B-A5BB-51B6D6081399}" type="slidenum">
              <a:t>‹#›</a:t>
            </a:fld>
            <a:endParaRPr lang="en-US"/>
          </a:p>
        </p:txBody>
      </p:sp>
    </p:spTree>
    <p:extLst>
      <p:ext uri="{BB962C8B-B14F-4D97-AF65-F5344CB8AC3E}">
        <p14:creationId xmlns:p14="http://schemas.microsoft.com/office/powerpoint/2010/main" val="1662457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95B6ED9-C1E6-664C-A84A-F744E72FAE4B}" type="datetime1">
              <a:t>11/6/2016</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11209C9-5D98-F04B-A5BB-51B6D6081399}" type="slidenum">
              <a:t>‹#›</a:t>
            </a:fld>
            <a:endParaRPr lang="en-US"/>
          </a:p>
        </p:txBody>
      </p:sp>
    </p:spTree>
    <p:extLst>
      <p:ext uri="{BB962C8B-B14F-4D97-AF65-F5344CB8AC3E}">
        <p14:creationId xmlns:p14="http://schemas.microsoft.com/office/powerpoint/2010/main" val="185764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4"/>
          <a:stretch>
            <a:fillRect/>
          </a:stretch>
        </p:blipFill>
        <p:spPr>
          <a:xfrm>
            <a:off x="0" y="0"/>
            <a:ext cx="2825496" cy="1482609"/>
          </a:xfrm>
          <a:prstGeom prst="rect">
            <a:avLst/>
          </a:prstGeom>
        </p:spPr>
      </p:pic>
      <p:pic>
        <p:nvPicPr>
          <p:cNvPr id="4" name="Picture 3"/>
          <p:cNvPicPr>
            <a:picLocks noChangeAspect="1"/>
          </p:cNvPicPr>
          <p:nvPr userDrawn="1"/>
        </p:nvPicPr>
        <p:blipFill rotWithShape="1">
          <a:blip r:embed="rId15"/>
          <a:srcRect t="42956" r="3621" b="46723"/>
          <a:stretch/>
        </p:blipFill>
        <p:spPr>
          <a:xfrm>
            <a:off x="0" y="6339840"/>
            <a:ext cx="12192000" cy="518160"/>
          </a:xfrm>
          <a:prstGeom prst="rect">
            <a:avLst/>
          </a:prstGeom>
        </p:spPr>
      </p:pic>
      <p:sp>
        <p:nvSpPr>
          <p:cNvPr id="10" name="Slide Number Placeholder 5"/>
          <p:cNvSpPr>
            <a:spLocks noGrp="1"/>
          </p:cNvSpPr>
          <p:nvPr>
            <p:ph type="sldNum" sz="quarter" idx="4"/>
          </p:nvPr>
        </p:nvSpPr>
        <p:spPr>
          <a:xfrm>
            <a:off x="10701866" y="6356351"/>
            <a:ext cx="880533" cy="365125"/>
          </a:xfrm>
          <a:prstGeom prst="rect">
            <a:avLst/>
          </a:prstGeom>
        </p:spPr>
        <p:txBody>
          <a:bodyPr/>
          <a:lstStyle>
            <a:lvl1pPr>
              <a:defRPr>
                <a:solidFill>
                  <a:schemeClr val="bg1"/>
                </a:solidFill>
              </a:defRPr>
            </a:lvl1pPr>
          </a:lstStyle>
          <a:p>
            <a:fld id="{C11209C9-5D98-F04B-A5BB-51B6D6081399}" type="slidenum">
              <a:rPr lang="en-CA" smtClean="0"/>
              <a:pPr/>
              <a:t>‹#›</a:t>
            </a:fld>
            <a:endParaRPr lang="en-CA" dirty="0"/>
          </a:p>
        </p:txBody>
      </p:sp>
    </p:spTree>
    <p:extLst>
      <p:ext uri="{BB962C8B-B14F-4D97-AF65-F5344CB8AC3E}">
        <p14:creationId xmlns:p14="http://schemas.microsoft.com/office/powerpoint/2010/main" val="3965638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2362" y="122887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6" name="Rectangle 3"/>
          <p:cNvSpPr>
            <a:spLocks noChangeArrowheads="1"/>
          </p:cNvSpPr>
          <p:nvPr/>
        </p:nvSpPr>
        <p:spPr bwMode="auto">
          <a:xfrm>
            <a:off x="438796" y="1449683"/>
            <a:ext cx="11363557" cy="5262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3174" bIns="0" numCol="1" anchor="ctr" anchorCtr="0" compatLnSpc="1">
            <a:prstTxWarp prst="textNoShape">
              <a:avLst/>
            </a:prstTxWarp>
            <a:spAutoFit/>
          </a:bodyPr>
          <a:lstStyle/>
          <a:p>
            <a:pPr algn="ctr" defTabSz="914400" eaLnBrk="0" fontAlgn="base" hangingPunct="0">
              <a:spcBef>
                <a:spcPct val="0"/>
              </a:spcBef>
              <a:spcAft>
                <a:spcPct val="0"/>
              </a:spcAft>
            </a:pPr>
            <a:r>
              <a:rPr lang="en-US" altLang="en-US" sz="2800" b="1" dirty="0">
                <a:solidFill>
                  <a:srgbClr val="73B632"/>
                </a:solidFill>
                <a:ea typeface="Cambria" panose="02040503050406030204" pitchFamily="18" charset="0"/>
                <a:cs typeface="Times New Roman" panose="02020603050405020304" pitchFamily="18" charset="0"/>
              </a:rPr>
              <a:t>Commission for Environmental Cooperation (CEC)</a:t>
            </a:r>
          </a:p>
          <a:p>
            <a:pPr algn="ctr" defTabSz="914400" eaLnBrk="0" fontAlgn="base" hangingPunct="0">
              <a:spcBef>
                <a:spcPct val="0"/>
              </a:spcBef>
              <a:spcAft>
                <a:spcPct val="0"/>
              </a:spcAft>
            </a:pPr>
            <a:r>
              <a:rPr lang="en-US" altLang="en-US" sz="2800" b="1" dirty="0">
                <a:solidFill>
                  <a:srgbClr val="73B632"/>
                </a:solidFill>
                <a:ea typeface="Cambria" panose="02040503050406030204" pitchFamily="18" charset="0"/>
                <a:cs typeface="Times New Roman" panose="02020603050405020304" pitchFamily="18" charset="0"/>
              </a:rPr>
              <a:t>Joint Public Advisory Committee (JPAC) Regular Session</a:t>
            </a:r>
          </a:p>
          <a:p>
            <a:pPr algn="ctr" defTabSz="914400" eaLnBrk="0" fontAlgn="base" hangingPunct="0">
              <a:spcBef>
                <a:spcPct val="0"/>
              </a:spcBef>
              <a:spcAft>
                <a:spcPct val="0"/>
              </a:spcAft>
            </a:pPr>
            <a:endParaRPr lang="en-US" altLang="en-US" sz="2800" b="1" dirty="0">
              <a:solidFill>
                <a:srgbClr val="73B632"/>
              </a:solidFill>
              <a:ea typeface="Cambria" panose="02040503050406030204" pitchFamily="18" charset="0"/>
              <a:cs typeface="Times New Roman" panose="02020603050405020304" pitchFamily="18" charset="0"/>
            </a:endParaRPr>
          </a:p>
          <a:p>
            <a:pPr algn="ctr"/>
            <a:r>
              <a:rPr lang="en-CA" sz="3200" b="1" i="1" dirty="0">
                <a:solidFill>
                  <a:srgbClr val="73B632"/>
                </a:solidFill>
              </a:rPr>
              <a:t>Advancing Sustainable Clean Energy Cooperation in North America</a:t>
            </a:r>
            <a:endParaRPr lang="en-CA" sz="3200" b="1" dirty="0">
              <a:solidFill>
                <a:srgbClr val="F16531"/>
              </a:solidFill>
            </a:endParaRPr>
          </a:p>
          <a:p>
            <a:pPr algn="ctr"/>
            <a:endParaRPr lang="en-CA" sz="4000" b="1" dirty="0">
              <a:solidFill>
                <a:srgbClr val="F16531"/>
              </a:solidFill>
            </a:endParaRPr>
          </a:p>
          <a:p>
            <a:pPr algn="ctr"/>
            <a:r>
              <a:rPr lang="en-CA" sz="4000" b="1" dirty="0">
                <a:solidFill>
                  <a:srgbClr val="F16531"/>
                </a:solidFill>
              </a:rPr>
              <a:t>Luncheon Keynote – Energy Aspects</a:t>
            </a:r>
          </a:p>
          <a:p>
            <a:pPr algn="ctr"/>
            <a:endParaRPr lang="en-CA" altLang="en-US" sz="2400" b="1" dirty="0">
              <a:solidFill>
                <a:srgbClr val="92D050"/>
              </a:solidFill>
              <a:ea typeface="Times New Roman" panose="02020603050405020304" pitchFamily="18" charset="0"/>
              <a:cs typeface="Times New Roman" panose="02020603050405020304" pitchFamily="18" charset="0"/>
            </a:endParaRPr>
          </a:p>
          <a:p>
            <a:pPr algn="ctr"/>
            <a:r>
              <a:rPr lang="en-CA" sz="2800" b="1" dirty="0">
                <a:solidFill>
                  <a:srgbClr val="F16531"/>
                </a:solidFill>
                <a:ea typeface="Times New Roman" panose="02020603050405020304" pitchFamily="18" charset="0"/>
                <a:cs typeface="Times New Roman" panose="02020603050405020304" pitchFamily="18" charset="0"/>
              </a:rPr>
              <a:t>Graham Campbell</a:t>
            </a:r>
            <a:r>
              <a:rPr lang="en-CA" sz="2800" b="1" dirty="0">
                <a:solidFill>
                  <a:srgbClr val="595959"/>
                </a:solidFill>
                <a:ea typeface="Times New Roman" panose="02020603050405020304" pitchFamily="18" charset="0"/>
                <a:cs typeface="Times New Roman" panose="02020603050405020304" pitchFamily="18" charset="0"/>
              </a:rPr>
              <a:t>	</a:t>
            </a:r>
          </a:p>
          <a:p>
            <a:pPr algn="ctr"/>
            <a:r>
              <a:rPr lang="en-US" sz="2800" b="1" cap="all" dirty="0">
                <a:solidFill>
                  <a:srgbClr val="73B632"/>
                </a:solidFill>
                <a:ea typeface="Times New Roman" panose="02020603050405020304" pitchFamily="18" charset="0"/>
                <a:cs typeface="Times New Roman" panose="02020603050405020304" pitchFamily="18" charset="0"/>
              </a:rPr>
              <a:t>President, Energy Council of Canada</a:t>
            </a:r>
          </a:p>
          <a:p>
            <a:pPr algn="ctr"/>
            <a:r>
              <a:rPr lang="en-US" sz="2800" b="1" dirty="0">
                <a:solidFill>
                  <a:srgbClr val="73B632"/>
                </a:solidFill>
                <a:ea typeface="Cambria" panose="02040503050406030204" pitchFamily="18" charset="0"/>
                <a:cs typeface="Times New Roman" panose="02020603050405020304" pitchFamily="18" charset="0"/>
              </a:rPr>
              <a:t>November</a:t>
            </a:r>
            <a:r>
              <a:rPr lang="en-US" sz="2800" b="1" cap="all" dirty="0">
                <a:solidFill>
                  <a:srgbClr val="73B632"/>
                </a:solidFill>
                <a:ea typeface="Cambria" panose="02040503050406030204" pitchFamily="18" charset="0"/>
                <a:cs typeface="Times New Roman" panose="02020603050405020304" pitchFamily="18" charset="0"/>
              </a:rPr>
              <a:t> 7, 2016</a:t>
            </a:r>
          </a:p>
          <a:p>
            <a:pPr algn="ctr" defTabSz="914400" eaLnBrk="0" fontAlgn="base" hangingPunct="0">
              <a:spcBef>
                <a:spcPct val="0"/>
              </a:spcBef>
              <a:spcAft>
                <a:spcPct val="0"/>
              </a:spcAft>
            </a:pPr>
            <a:endParaRPr lang="en-US" altLang="en-US" sz="2800" b="1" dirty="0"/>
          </a:p>
        </p:txBody>
      </p:sp>
      <p:pic>
        <p:nvPicPr>
          <p:cNvPr id="4" name="Picture 3"/>
          <p:cNvPicPr>
            <a:picLocks noChangeAspect="1"/>
          </p:cNvPicPr>
          <p:nvPr/>
        </p:nvPicPr>
        <p:blipFill>
          <a:blip r:embed="rId2"/>
          <a:stretch>
            <a:fillRect/>
          </a:stretch>
        </p:blipFill>
        <p:spPr>
          <a:xfrm>
            <a:off x="4876799" y="139700"/>
            <a:ext cx="7424929" cy="814449"/>
          </a:xfrm>
          <a:prstGeom prst="rect">
            <a:avLst/>
          </a:prstGeom>
        </p:spPr>
      </p:pic>
    </p:spTree>
    <p:extLst>
      <p:ext uri="{BB962C8B-B14F-4D97-AF65-F5344CB8AC3E}">
        <p14:creationId xmlns:p14="http://schemas.microsoft.com/office/powerpoint/2010/main" val="647002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C11209C9-5D98-F04B-A5BB-51B6D6081399}" type="slidenum">
              <a:rPr lang="en-CA" smtClean="0"/>
              <a:pPr algn="r"/>
              <a:t>10</a:t>
            </a:fld>
            <a:endParaRPr lang="en-CA"/>
          </a:p>
        </p:txBody>
      </p:sp>
      <p:sp>
        <p:nvSpPr>
          <p:cNvPr id="3" name="Content Placeholder 2"/>
          <p:cNvSpPr txBox="1">
            <a:spLocks/>
          </p:cNvSpPr>
          <p:nvPr/>
        </p:nvSpPr>
        <p:spPr>
          <a:xfrm>
            <a:off x="983686" y="1468358"/>
            <a:ext cx="10598714" cy="457582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pPr>
            <a:r>
              <a:rPr lang="en-CA" sz="1800" b="1" dirty="0">
                <a:solidFill>
                  <a:srgbClr val="0070C0"/>
                </a:solidFill>
              </a:rPr>
              <a:t>Major reforms underway in Mexico’s electricity and oil &amp; gas sectors </a:t>
            </a:r>
            <a:r>
              <a:rPr lang="en-CA" sz="1800" dirty="0"/>
              <a:t>– more open energy markets, regime is moving towards closer similarity with US and Canada, opportunities for North American companies </a:t>
            </a:r>
          </a:p>
          <a:p>
            <a:pPr>
              <a:buFont typeface="Wingdings" panose="05000000000000000000" pitchFamily="2" charset="2"/>
              <a:buChar char="§"/>
            </a:pPr>
            <a:endParaRPr lang="en-CA" sz="1800" dirty="0"/>
          </a:p>
          <a:p>
            <a:pPr>
              <a:buFont typeface="Wingdings" panose="05000000000000000000" pitchFamily="2" charset="2"/>
              <a:buChar char="§"/>
            </a:pPr>
            <a:r>
              <a:rPr lang="en-CA" sz="1800" b="1" dirty="0">
                <a:solidFill>
                  <a:srgbClr val="0070C0"/>
                </a:solidFill>
              </a:rPr>
              <a:t>Energy transformations are underway in each country </a:t>
            </a:r>
            <a:r>
              <a:rPr lang="en-CA" sz="1800" dirty="0"/>
              <a:t>– recent growth in oil and gas supply, implementation of new technology (electricity storage, carbon capture and storage), new grid management techniques (smart grid), greening of energy mix via wind and solar</a:t>
            </a:r>
          </a:p>
          <a:p>
            <a:pPr>
              <a:buFont typeface="Wingdings" panose="05000000000000000000" pitchFamily="2" charset="2"/>
              <a:buChar char="§"/>
            </a:pPr>
            <a:endParaRPr lang="en-CA" sz="1800" dirty="0"/>
          </a:p>
          <a:p>
            <a:pPr>
              <a:buFont typeface="Wingdings" panose="05000000000000000000" pitchFamily="2" charset="2"/>
              <a:buChar char="§"/>
            </a:pPr>
            <a:r>
              <a:rPr lang="en-CA" sz="1800" dirty="0"/>
              <a:t>Also </a:t>
            </a:r>
            <a:r>
              <a:rPr lang="en-CA" sz="1800" b="1" dirty="0">
                <a:solidFill>
                  <a:srgbClr val="0070C0"/>
                </a:solidFill>
              </a:rPr>
              <a:t>transformations in market operation </a:t>
            </a:r>
            <a:r>
              <a:rPr lang="en-CA" sz="1800" dirty="0"/>
              <a:t>– closer integration of electricity with natural gas, combination of centralized and distributed generation, stronger role for electricity system operators</a:t>
            </a:r>
          </a:p>
          <a:p>
            <a:pPr>
              <a:buFont typeface="Wingdings" panose="05000000000000000000" pitchFamily="2" charset="2"/>
              <a:buChar char="§"/>
            </a:pPr>
            <a:endParaRPr lang="en-CA" sz="1800" dirty="0"/>
          </a:p>
          <a:p>
            <a:pPr>
              <a:buFont typeface="Wingdings" panose="05000000000000000000" pitchFamily="2" charset="2"/>
              <a:buChar char="§"/>
            </a:pPr>
            <a:r>
              <a:rPr lang="en-CA" sz="1800" dirty="0"/>
              <a:t>Much more attention to </a:t>
            </a:r>
            <a:r>
              <a:rPr lang="en-CA" sz="1800" b="1" dirty="0">
                <a:solidFill>
                  <a:srgbClr val="0070C0"/>
                </a:solidFill>
              </a:rPr>
              <a:t>earning public support – </a:t>
            </a:r>
            <a:r>
              <a:rPr lang="en-CA" sz="1800" dirty="0"/>
              <a:t>abandon term “social licence”, four steps recommended - </a:t>
            </a:r>
            <a:r>
              <a:rPr lang="en-US" sz="1800" dirty="0"/>
              <a:t>engage early, build respectful relationships, explore and amend the project in response to concerns, share the proceeds, be flexible</a:t>
            </a:r>
            <a:endParaRPr lang="en-CA" sz="1800" dirty="0"/>
          </a:p>
          <a:p>
            <a:pPr>
              <a:buFont typeface="Wingdings" panose="05000000000000000000" pitchFamily="2" charset="2"/>
              <a:buChar char="§"/>
            </a:pPr>
            <a:endParaRPr lang="en-CA" sz="1800" b="1" dirty="0">
              <a:solidFill>
                <a:srgbClr val="0070C0"/>
              </a:solidFill>
            </a:endParaRPr>
          </a:p>
          <a:p>
            <a:pPr>
              <a:buFont typeface="Wingdings" panose="05000000000000000000" pitchFamily="2" charset="2"/>
              <a:buChar char="§"/>
            </a:pPr>
            <a:r>
              <a:rPr lang="en-CA" sz="1800" b="1" dirty="0">
                <a:solidFill>
                  <a:srgbClr val="0070C0"/>
                </a:solidFill>
              </a:rPr>
              <a:t>International policy agenda dominated by climate change </a:t>
            </a:r>
            <a:r>
              <a:rPr lang="en-CA" sz="1800" b="1" dirty="0"/>
              <a:t>– </a:t>
            </a:r>
            <a:r>
              <a:rPr lang="en-CA" sz="1800" dirty="0"/>
              <a:t>post COP-21 in Paris, many examples of world-leading national and state/provincial initiatives </a:t>
            </a:r>
            <a:r>
              <a:rPr lang="en-CA" sz="1800" b="1" dirty="0">
                <a:solidFill>
                  <a:srgbClr val="0070C0"/>
                </a:solidFill>
              </a:rPr>
              <a:t>    </a:t>
            </a:r>
          </a:p>
        </p:txBody>
      </p:sp>
      <p:sp>
        <p:nvSpPr>
          <p:cNvPr id="4" name="Slide Number Placeholder 3"/>
          <p:cNvSpPr txBox="1">
            <a:spLocks/>
          </p:cNvSpPr>
          <p:nvPr/>
        </p:nvSpPr>
        <p:spPr>
          <a:xfrm>
            <a:off x="6553200" y="6356350"/>
            <a:ext cx="2133600"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sp>
        <p:nvSpPr>
          <p:cNvPr id="5" name="Title 4"/>
          <p:cNvSpPr txBox="1">
            <a:spLocks/>
          </p:cNvSpPr>
          <p:nvPr/>
        </p:nvSpPr>
        <p:spPr>
          <a:xfrm>
            <a:off x="3205113" y="-1"/>
            <a:ext cx="8972747" cy="1077218"/>
          </a:xfrm>
          <a:prstGeom prst="rect">
            <a:avLst/>
          </a:prstGeom>
          <a:noFill/>
        </p:spPr>
        <p:txBody>
          <a:bodyPr wrap="square" rtlCol="0">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200" b="1" dirty="0">
                <a:solidFill>
                  <a:srgbClr val="F26531"/>
                </a:solidFill>
                <a:latin typeface="Calibri" panose="020F0502020204030204" pitchFamily="34" charset="0"/>
                <a:cs typeface="Calibri" panose="020F0502020204030204" pitchFamily="34" charset="0"/>
              </a:rPr>
              <a:t>Trilateral Energy Dialogue </a:t>
            </a:r>
          </a:p>
          <a:p>
            <a:pPr algn="r"/>
            <a:r>
              <a:rPr lang="en-US" sz="3200" b="1" dirty="0">
                <a:solidFill>
                  <a:srgbClr val="F26531"/>
                </a:solidFill>
                <a:latin typeface="Calibri" panose="020F0502020204030204" pitchFamily="34" charset="0"/>
                <a:cs typeface="Calibri" panose="020F0502020204030204" pitchFamily="34" charset="0"/>
              </a:rPr>
              <a:t>Highlights from North American Region Energy Fora </a:t>
            </a:r>
            <a:endParaRPr lang="en-CA" sz="3200" b="1" dirty="0">
              <a:solidFill>
                <a:srgbClr val="F26531"/>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2"/>
          <a:stretch>
            <a:fillRect/>
          </a:stretch>
        </p:blipFill>
        <p:spPr>
          <a:xfrm>
            <a:off x="8284554" y="921002"/>
            <a:ext cx="3957314" cy="282180"/>
          </a:xfrm>
          <a:prstGeom prst="rect">
            <a:avLst/>
          </a:prstGeom>
        </p:spPr>
      </p:pic>
    </p:spTree>
    <p:extLst>
      <p:ext uri="{BB962C8B-B14F-4D97-AF65-F5344CB8AC3E}">
        <p14:creationId xmlns:p14="http://schemas.microsoft.com/office/powerpoint/2010/main" val="213204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C11209C9-5D98-F04B-A5BB-51B6D6081399}" type="slidenum">
              <a:rPr lang="en-CA" smtClean="0"/>
              <a:pPr algn="r"/>
              <a:t>11</a:t>
            </a:fld>
            <a:endParaRPr lang="en-CA" dirty="0"/>
          </a:p>
        </p:txBody>
      </p:sp>
      <p:sp>
        <p:nvSpPr>
          <p:cNvPr id="3" name="Slide Number Placeholder 3"/>
          <p:cNvSpPr txBox="1">
            <a:spLocks/>
          </p:cNvSpPr>
          <p:nvPr/>
        </p:nvSpPr>
        <p:spPr>
          <a:xfrm>
            <a:off x="6553200" y="6356350"/>
            <a:ext cx="2133600"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sp>
        <p:nvSpPr>
          <p:cNvPr id="4" name="Title 4"/>
          <p:cNvSpPr txBox="1">
            <a:spLocks/>
          </p:cNvSpPr>
          <p:nvPr/>
        </p:nvSpPr>
        <p:spPr>
          <a:xfrm>
            <a:off x="3962400" y="49751"/>
            <a:ext cx="8229600" cy="1077218"/>
          </a:xfrm>
          <a:prstGeom prst="rect">
            <a:avLst/>
          </a:prstGeom>
          <a:noFill/>
        </p:spPr>
        <p:txBody>
          <a:bodyPr wrap="square" rtlCol="0">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200" b="1" dirty="0">
                <a:solidFill>
                  <a:srgbClr val="F26531"/>
                </a:solidFill>
                <a:latin typeface="Calibri" panose="020F0502020204030204" pitchFamily="34" charset="0"/>
                <a:cs typeface="Calibri" panose="020F0502020204030204" pitchFamily="34" charset="0"/>
              </a:rPr>
              <a:t>New Initiatives and Emerging Trends</a:t>
            </a:r>
            <a:br>
              <a:rPr lang="en-US" sz="3200" b="1" dirty="0">
                <a:solidFill>
                  <a:srgbClr val="F26531"/>
                </a:solidFill>
                <a:latin typeface="Calibri" panose="020F0502020204030204" pitchFamily="34" charset="0"/>
                <a:cs typeface="Calibri" panose="020F0502020204030204" pitchFamily="34" charset="0"/>
              </a:rPr>
            </a:br>
            <a:r>
              <a:rPr lang="en-US" sz="3200" b="1" dirty="0">
                <a:solidFill>
                  <a:srgbClr val="F26531"/>
                </a:solidFill>
                <a:latin typeface="Calibri" panose="020F0502020204030204" pitchFamily="34" charset="0"/>
                <a:cs typeface="Calibri" panose="020F0502020204030204" pitchFamily="34" charset="0"/>
              </a:rPr>
              <a:t>Energy and Climate Policy initiatives in NA</a:t>
            </a:r>
            <a:endParaRPr lang="en-CA" sz="3200" b="1" dirty="0">
              <a:solidFill>
                <a:srgbClr val="F26531"/>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8310102" y="1031464"/>
            <a:ext cx="3957314" cy="282180"/>
          </a:xfrm>
          <a:prstGeom prst="rect">
            <a:avLst/>
          </a:prstGeom>
        </p:spPr>
      </p:pic>
      <p:sp>
        <p:nvSpPr>
          <p:cNvPr id="6" name="Content Placeholder 2"/>
          <p:cNvSpPr txBox="1">
            <a:spLocks/>
          </p:cNvSpPr>
          <p:nvPr/>
        </p:nvSpPr>
        <p:spPr>
          <a:xfrm>
            <a:off x="381788" y="1527143"/>
            <a:ext cx="11137770" cy="429200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sz="1800" b="1" dirty="0">
                <a:solidFill>
                  <a:srgbClr val="0070C0"/>
                </a:solidFill>
              </a:rPr>
              <a:t>Actions under political leaders’ commitment to </a:t>
            </a:r>
            <a:r>
              <a:rPr lang="en-CA" sz="1800" b="1" i="1" dirty="0">
                <a:solidFill>
                  <a:srgbClr val="0070C0"/>
                </a:solidFill>
              </a:rPr>
              <a:t>North American Climate, Clean Energy, and Environment Partnership, </a:t>
            </a:r>
            <a:r>
              <a:rPr lang="en-CA" sz="1800" b="1" dirty="0">
                <a:solidFill>
                  <a:srgbClr val="0070C0"/>
                </a:solidFill>
              </a:rPr>
              <a:t>June 2016</a:t>
            </a:r>
          </a:p>
          <a:p>
            <a:pPr lvl="1"/>
            <a:r>
              <a:rPr lang="en-CA" sz="1800" b="1" i="1" dirty="0">
                <a:solidFill>
                  <a:srgbClr val="0070C0"/>
                </a:solidFill>
              </a:rPr>
              <a:t>Advancing Clean and Secure Power</a:t>
            </a:r>
          </a:p>
          <a:p>
            <a:pPr lvl="1"/>
            <a:r>
              <a:rPr lang="en-CA" sz="1800" b="1" i="1" dirty="0">
                <a:solidFill>
                  <a:srgbClr val="0070C0"/>
                </a:solidFill>
              </a:rPr>
              <a:t>Driving Down Short-Lived Climate Pollutants</a:t>
            </a:r>
          </a:p>
          <a:p>
            <a:pPr lvl="1"/>
            <a:r>
              <a:rPr lang="en-CA" sz="1800" b="1" i="1" dirty="0">
                <a:solidFill>
                  <a:srgbClr val="0070C0"/>
                </a:solidFill>
              </a:rPr>
              <a:t>Promoting Clean and Efficient Transportation</a:t>
            </a:r>
          </a:p>
          <a:p>
            <a:pPr lvl="1"/>
            <a:r>
              <a:rPr lang="en-CA" sz="1800" b="1" i="1" dirty="0">
                <a:solidFill>
                  <a:srgbClr val="0070C0"/>
                </a:solidFill>
              </a:rPr>
              <a:t>Sharing Global Leadership in Addressing Climate Change</a:t>
            </a:r>
          </a:p>
          <a:p>
            <a:endParaRPr lang="en-CA" sz="1800" b="1" dirty="0">
              <a:solidFill>
                <a:srgbClr val="0070C0"/>
              </a:solidFill>
            </a:endParaRPr>
          </a:p>
          <a:p>
            <a:r>
              <a:rPr lang="en-CA" sz="1800" b="1" dirty="0">
                <a:solidFill>
                  <a:srgbClr val="0070C0"/>
                </a:solidFill>
              </a:rPr>
              <a:t>Greater integration of NA energy markets  </a:t>
            </a:r>
          </a:p>
          <a:p>
            <a:endParaRPr lang="en-CA" sz="1800" b="1" dirty="0">
              <a:solidFill>
                <a:srgbClr val="0070C0"/>
              </a:solidFill>
            </a:endParaRPr>
          </a:p>
          <a:p>
            <a:r>
              <a:rPr lang="en-CA" sz="1800" b="1" dirty="0">
                <a:solidFill>
                  <a:srgbClr val="0070C0"/>
                </a:solidFill>
              </a:rPr>
              <a:t>Continuation of energy market evolution – integration of renewables, ‘’smart grid’’ management, electricity storage, demand management, consumer actions </a:t>
            </a:r>
          </a:p>
          <a:p>
            <a:endParaRPr lang="en-CA" sz="1800" b="1" dirty="0">
              <a:solidFill>
                <a:srgbClr val="0070C0"/>
              </a:solidFill>
            </a:endParaRPr>
          </a:p>
          <a:p>
            <a:r>
              <a:rPr lang="en-CA" sz="1800" b="1" dirty="0">
                <a:solidFill>
                  <a:srgbClr val="0070C0"/>
                </a:solidFill>
              </a:rPr>
              <a:t>Implementation of carbon pricing and other instruments – RGGI, carbon price (BC), cap and trade (California, Ontario, Quebec), carbon regulation (AB), transformation of the generation mix (Saskatchewan), major new technology investment (carbon capture in Saskatchewan) </a:t>
            </a:r>
          </a:p>
        </p:txBody>
      </p:sp>
    </p:spTree>
    <p:extLst>
      <p:ext uri="{BB962C8B-B14F-4D97-AF65-F5344CB8AC3E}">
        <p14:creationId xmlns:p14="http://schemas.microsoft.com/office/powerpoint/2010/main" val="376802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C11209C9-5D98-F04B-A5BB-51B6D6081399}" type="slidenum">
              <a:rPr lang="en-CA" smtClean="0"/>
              <a:pPr algn="r"/>
              <a:t>12</a:t>
            </a:fld>
            <a:endParaRPr lang="en-CA" dirty="0"/>
          </a:p>
        </p:txBody>
      </p:sp>
      <p:sp>
        <p:nvSpPr>
          <p:cNvPr id="3" name="Title 1"/>
          <p:cNvSpPr txBox="1">
            <a:spLocks/>
          </p:cNvSpPr>
          <p:nvPr/>
        </p:nvSpPr>
        <p:spPr>
          <a:xfrm>
            <a:off x="3340623" y="-4667"/>
            <a:ext cx="8851377" cy="96206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CA" sz="3200" b="1" dirty="0">
                <a:solidFill>
                  <a:srgbClr val="F16531"/>
                </a:solidFill>
                <a:latin typeface="Calibri" panose="020F0502020204030204" pitchFamily="34" charset="0"/>
                <a:cs typeface="Calibri" panose="020F0502020204030204" pitchFamily="34" charset="0"/>
              </a:rPr>
              <a:t>2016 World Energy Trilemma</a:t>
            </a:r>
            <a:br>
              <a:rPr lang="en-CA" sz="3200" b="1" dirty="0">
                <a:solidFill>
                  <a:srgbClr val="F16531"/>
                </a:solidFill>
                <a:latin typeface="Calibri" panose="020F0502020204030204" pitchFamily="34" charset="0"/>
                <a:cs typeface="Calibri" panose="020F0502020204030204" pitchFamily="34" charset="0"/>
              </a:rPr>
            </a:br>
            <a:r>
              <a:rPr lang="en-CA" sz="3200" b="1" dirty="0">
                <a:solidFill>
                  <a:srgbClr val="F16531"/>
                </a:solidFill>
                <a:latin typeface="Calibri" panose="020F0502020204030204" pitchFamily="34" charset="0"/>
                <a:cs typeface="Calibri" panose="020F0502020204030204" pitchFamily="34" charset="0"/>
              </a:rPr>
              <a:t>Five Recommended Priorities and Actions</a:t>
            </a:r>
          </a:p>
        </p:txBody>
      </p:sp>
      <p:sp>
        <p:nvSpPr>
          <p:cNvPr id="4" name="Content Placeholder 2"/>
          <p:cNvSpPr txBox="1">
            <a:spLocks/>
          </p:cNvSpPr>
          <p:nvPr/>
        </p:nvSpPr>
        <p:spPr>
          <a:xfrm>
            <a:off x="102786" y="1516380"/>
            <a:ext cx="9521274" cy="292166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Font typeface="+mj-lt"/>
              <a:buAutoNum type="arabicPeriod"/>
            </a:pPr>
            <a:r>
              <a:rPr lang="en-CA" sz="1600" b="1" dirty="0">
                <a:solidFill>
                  <a:srgbClr val="00B0F0"/>
                </a:solidFill>
              </a:rPr>
              <a:t>Transforming Energy Supply - </a:t>
            </a:r>
            <a:r>
              <a:rPr lang="en-CA" sz="1600" b="1" dirty="0"/>
              <a:t>Set clear energy targets and build a broad consensus for the transition in energy supply and demand</a:t>
            </a:r>
          </a:p>
          <a:p>
            <a:pPr lvl="1">
              <a:buFont typeface="+mj-lt"/>
              <a:buAutoNum type="arabicPeriod"/>
            </a:pPr>
            <a:endParaRPr lang="en-CA" sz="1600" b="1" dirty="0"/>
          </a:p>
          <a:p>
            <a:pPr lvl="1">
              <a:buFont typeface="+mj-lt"/>
              <a:buAutoNum type="arabicPeriod"/>
            </a:pPr>
            <a:r>
              <a:rPr lang="en-CA" sz="1600" b="1" dirty="0">
                <a:solidFill>
                  <a:srgbClr val="00B0F0"/>
                </a:solidFill>
              </a:rPr>
              <a:t>Advancing Energy Access - </a:t>
            </a:r>
            <a:r>
              <a:rPr lang="en-CA" sz="1600" b="1" dirty="0"/>
              <a:t>Expand energy infrastructures to support advanced energy security, reliability and access to electricity to the 1 Billion + people who are not currently connected</a:t>
            </a:r>
          </a:p>
          <a:p>
            <a:pPr lvl="1">
              <a:buFont typeface="+mj-lt"/>
              <a:buAutoNum type="arabicPeriod"/>
            </a:pPr>
            <a:endParaRPr lang="en-CA" sz="1600" b="1" dirty="0"/>
          </a:p>
          <a:p>
            <a:pPr lvl="1">
              <a:buFont typeface="+mj-lt"/>
              <a:buAutoNum type="arabicPeriod"/>
            </a:pPr>
            <a:r>
              <a:rPr lang="en-CA" sz="1600" b="1" dirty="0">
                <a:solidFill>
                  <a:srgbClr val="00B0F0"/>
                </a:solidFill>
              </a:rPr>
              <a:t>Addressing Affordability - </a:t>
            </a:r>
            <a:r>
              <a:rPr lang="en-CA" sz="1600" b="1" dirty="0"/>
              <a:t>Ensure energy affordability of electricity and energy prices, creating the investment conditions to support energy infrastructure expansion</a:t>
            </a:r>
          </a:p>
          <a:p>
            <a:pPr lvl="1">
              <a:buFont typeface="+mj-lt"/>
              <a:buAutoNum type="arabicPeriod"/>
            </a:pPr>
            <a:endParaRPr lang="en-CA" sz="1600" b="1" dirty="0">
              <a:solidFill>
                <a:srgbClr val="00B0F0"/>
              </a:solidFill>
            </a:endParaRPr>
          </a:p>
          <a:p>
            <a:pPr lvl="1">
              <a:buFont typeface="+mj-lt"/>
              <a:buAutoNum type="arabicPeriod"/>
            </a:pPr>
            <a:r>
              <a:rPr lang="en-CA" sz="1600" b="1" dirty="0">
                <a:solidFill>
                  <a:srgbClr val="00B0F0"/>
                </a:solidFill>
              </a:rPr>
              <a:t>Improving Energy Efficiency and Managing Demand</a:t>
            </a:r>
            <a:r>
              <a:rPr lang="en-CA" sz="1600" b="1" dirty="0"/>
              <a:t> - Energy efficiency and managing energy demand are top action priorities with huge potential for improvement, implement a combination of energy efficiency standards, performance ratings, labelling programmes and incentives</a:t>
            </a:r>
          </a:p>
          <a:p>
            <a:pPr lvl="1">
              <a:buFont typeface="+mj-lt"/>
              <a:buAutoNum type="arabicPeriod"/>
            </a:pPr>
            <a:endParaRPr lang="en-CA" sz="1600" b="1" dirty="0"/>
          </a:p>
          <a:p>
            <a:pPr lvl="1">
              <a:buFont typeface="+mj-lt"/>
              <a:buAutoNum type="arabicPeriod"/>
            </a:pPr>
            <a:r>
              <a:rPr lang="en-CA" sz="1600" b="1" dirty="0">
                <a:solidFill>
                  <a:srgbClr val="00B0F0"/>
                </a:solidFill>
              </a:rPr>
              <a:t>Decarbonizing the Energy Sector- </a:t>
            </a:r>
            <a:r>
              <a:rPr lang="en-CA" sz="1600" b="1" dirty="0"/>
              <a:t>Dynamic and flexible renewable energy investment policies are key, require a clear path to a meaningful carbon price signal and changes beyond the energy sector and across the economy</a:t>
            </a:r>
          </a:p>
          <a:p>
            <a:pPr lvl="1"/>
            <a:endParaRPr lang="en-CA" sz="1600" b="1" dirty="0"/>
          </a:p>
          <a:p>
            <a:pPr lvl="1"/>
            <a:endParaRPr lang="en-CA" sz="1600" b="1" dirty="0"/>
          </a:p>
          <a:p>
            <a:endParaRPr lang="en-CA" sz="1600"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3709"/>
          <a:stretch/>
        </p:blipFill>
        <p:spPr>
          <a:xfrm>
            <a:off x="1" y="-4667"/>
            <a:ext cx="1995947" cy="922435"/>
          </a:xfrm>
          <a:prstGeom prst="rect">
            <a:avLst/>
          </a:prstGeom>
        </p:spPr>
      </p:pic>
      <p:pic>
        <p:nvPicPr>
          <p:cNvPr id="6" name="Picture 2" descr="Cover picture_World Energy Trilemma 20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9042" y="1168394"/>
            <a:ext cx="2243621" cy="31640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TextBox 6"/>
          <p:cNvSpPr txBox="1"/>
          <p:nvPr/>
        </p:nvSpPr>
        <p:spPr>
          <a:xfrm>
            <a:off x="9675634" y="4438046"/>
            <a:ext cx="2123669" cy="2031325"/>
          </a:xfrm>
          <a:prstGeom prst="rect">
            <a:avLst/>
          </a:prstGeom>
          <a:noFill/>
        </p:spPr>
        <p:txBody>
          <a:bodyPr wrap="square" rtlCol="0">
            <a:spAutoFit/>
          </a:bodyPr>
          <a:lstStyle/>
          <a:p>
            <a:pPr lvl="1" algn="ctr"/>
            <a:r>
              <a:rPr lang="en-CA" sz="1400" b="1" dirty="0">
                <a:solidFill>
                  <a:srgbClr val="00B050"/>
                </a:solidFill>
              </a:rPr>
              <a:t>World Energy Council’s</a:t>
            </a:r>
          </a:p>
          <a:p>
            <a:pPr lvl="1" algn="ctr"/>
            <a:r>
              <a:rPr lang="en-CA" sz="1400" b="1" dirty="0">
                <a:solidFill>
                  <a:srgbClr val="00B050"/>
                </a:solidFill>
              </a:rPr>
              <a:t>three policy goals</a:t>
            </a:r>
          </a:p>
          <a:p>
            <a:pPr marL="628650" lvl="1" indent="-171450">
              <a:buFont typeface="Arial" panose="020B0604020202020204" pitchFamily="34" charset="0"/>
              <a:buChar char="•"/>
            </a:pPr>
            <a:r>
              <a:rPr lang="en-CA" sz="1400" b="1" dirty="0">
                <a:solidFill>
                  <a:srgbClr val="00B050"/>
                </a:solidFill>
              </a:rPr>
              <a:t>energy security</a:t>
            </a:r>
          </a:p>
          <a:p>
            <a:pPr marL="628650" lvl="1" indent="-171450">
              <a:buFont typeface="Arial" panose="020B0604020202020204" pitchFamily="34" charset="0"/>
              <a:buChar char="•"/>
            </a:pPr>
            <a:r>
              <a:rPr lang="en-CA" sz="1400" b="1" dirty="0">
                <a:solidFill>
                  <a:srgbClr val="00B050"/>
                </a:solidFill>
              </a:rPr>
              <a:t>energy equity</a:t>
            </a:r>
          </a:p>
          <a:p>
            <a:pPr marL="628650" lvl="1" indent="-171450">
              <a:buFont typeface="Arial" panose="020B0604020202020204" pitchFamily="34" charset="0"/>
              <a:buChar char="•"/>
            </a:pPr>
            <a:r>
              <a:rPr lang="en-CA" sz="1400" b="1" dirty="0">
                <a:solidFill>
                  <a:srgbClr val="00B050"/>
                </a:solidFill>
              </a:rPr>
              <a:t>environmental </a:t>
            </a:r>
          </a:p>
          <a:p>
            <a:pPr lvl="1"/>
            <a:r>
              <a:rPr lang="en-CA" sz="1400" b="1" dirty="0">
                <a:solidFill>
                  <a:srgbClr val="00B050"/>
                </a:solidFill>
              </a:rPr>
              <a:t>     sustainability  </a:t>
            </a:r>
          </a:p>
          <a:p>
            <a:endParaRPr lang="en-CA" sz="1400" b="1" dirty="0">
              <a:solidFill>
                <a:srgbClr val="00B050"/>
              </a:solidFill>
            </a:endParaRPr>
          </a:p>
          <a:p>
            <a:endParaRPr lang="en-CA" sz="1400" dirty="0">
              <a:solidFill>
                <a:srgbClr val="00B050"/>
              </a:solidFill>
            </a:endParaRPr>
          </a:p>
        </p:txBody>
      </p:sp>
    </p:spTree>
    <p:extLst>
      <p:ext uri="{BB962C8B-B14F-4D97-AF65-F5344CB8AC3E}">
        <p14:creationId xmlns:p14="http://schemas.microsoft.com/office/powerpoint/2010/main" val="218260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11209C9-5D98-F04B-A5BB-51B6D6081399}" type="slidenum">
              <a:rPr lang="en-CA" smtClean="0"/>
              <a:t>13</a:t>
            </a:fld>
            <a:endParaRPr lang="en-CA"/>
          </a:p>
        </p:txBody>
      </p:sp>
      <p:sp>
        <p:nvSpPr>
          <p:cNvPr id="3" name="Title 1"/>
          <p:cNvSpPr txBox="1">
            <a:spLocks/>
          </p:cNvSpPr>
          <p:nvPr/>
        </p:nvSpPr>
        <p:spPr>
          <a:xfrm>
            <a:off x="3340764" y="111492"/>
            <a:ext cx="8851377" cy="96206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CA" sz="3200" b="1" dirty="0">
                <a:solidFill>
                  <a:srgbClr val="F16531"/>
                </a:solidFill>
                <a:latin typeface="Calibri" panose="020F0502020204030204" pitchFamily="34" charset="0"/>
                <a:cs typeface="Calibri" panose="020F0502020204030204" pitchFamily="34" charset="0"/>
              </a:rPr>
              <a:t>Some Closing Observations</a:t>
            </a:r>
          </a:p>
        </p:txBody>
      </p:sp>
      <p:sp>
        <p:nvSpPr>
          <p:cNvPr id="4" name="Content Placeholder 2"/>
          <p:cNvSpPr txBox="1">
            <a:spLocks/>
          </p:cNvSpPr>
          <p:nvPr/>
        </p:nvSpPr>
        <p:spPr>
          <a:xfrm>
            <a:off x="317634" y="1674796"/>
            <a:ext cx="11874366" cy="277809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Font typeface="+mj-lt"/>
              <a:buAutoNum type="arabicPeriod"/>
            </a:pPr>
            <a:r>
              <a:rPr lang="en-CA" sz="2000" b="1" dirty="0">
                <a:solidFill>
                  <a:srgbClr val="00B0F0"/>
                </a:solidFill>
              </a:rPr>
              <a:t>North America has been blessed with abundant and diverse energy resources – </a:t>
            </a:r>
            <a:r>
              <a:rPr lang="en-CA" sz="2000" b="1" dirty="0"/>
              <a:t>envy of the world</a:t>
            </a:r>
          </a:p>
          <a:p>
            <a:pPr lvl="1">
              <a:buFont typeface="+mj-lt"/>
              <a:buAutoNum type="arabicPeriod"/>
            </a:pPr>
            <a:endParaRPr lang="en-CA" sz="2000" b="1" dirty="0">
              <a:solidFill>
                <a:srgbClr val="00B0F0"/>
              </a:solidFill>
            </a:endParaRPr>
          </a:p>
          <a:p>
            <a:pPr lvl="1">
              <a:buFont typeface="+mj-lt"/>
              <a:buAutoNum type="arabicPeriod"/>
            </a:pPr>
            <a:r>
              <a:rPr lang="en-CA" sz="2000" b="1" dirty="0">
                <a:solidFill>
                  <a:srgbClr val="00B0F0"/>
                </a:solidFill>
              </a:rPr>
              <a:t>Increasing commonality between the energy systems of the three countries – </a:t>
            </a:r>
            <a:r>
              <a:rPr lang="en-CA" sz="2000" b="1" dirty="0"/>
              <a:t>technology, energy regimes, role of the industry, regulators and governments</a:t>
            </a:r>
          </a:p>
          <a:p>
            <a:pPr lvl="1">
              <a:buFont typeface="+mj-lt"/>
              <a:buAutoNum type="arabicPeriod"/>
            </a:pPr>
            <a:endParaRPr lang="en-CA" sz="2000" b="1" dirty="0"/>
          </a:p>
          <a:p>
            <a:pPr lvl="1">
              <a:buFont typeface="+mj-lt"/>
              <a:buAutoNum type="arabicPeriod"/>
            </a:pPr>
            <a:r>
              <a:rPr lang="en-CA" sz="2000" b="1" dirty="0">
                <a:solidFill>
                  <a:srgbClr val="00B0F0"/>
                </a:solidFill>
              </a:rPr>
              <a:t>Greater integration of energy systems in North America is an area of opportunity – </a:t>
            </a:r>
            <a:r>
              <a:rPr lang="en-CA" sz="2000" b="1" dirty="0"/>
              <a:t>clear complementary advantages, preserve national autonomy</a:t>
            </a:r>
          </a:p>
          <a:p>
            <a:pPr lvl="1">
              <a:buFont typeface="+mj-lt"/>
              <a:buAutoNum type="arabicPeriod"/>
            </a:pPr>
            <a:endParaRPr lang="en-CA" sz="2000" b="1" dirty="0">
              <a:solidFill>
                <a:srgbClr val="00B0F0"/>
              </a:solidFill>
            </a:endParaRPr>
          </a:p>
          <a:p>
            <a:pPr lvl="1">
              <a:buFont typeface="+mj-lt"/>
              <a:buAutoNum type="arabicPeriod"/>
            </a:pPr>
            <a:r>
              <a:rPr lang="en-CA" sz="2000" b="1" dirty="0">
                <a:solidFill>
                  <a:srgbClr val="00B0F0"/>
                </a:solidFill>
              </a:rPr>
              <a:t>Trilateral cooperation is happening – </a:t>
            </a:r>
            <a:r>
              <a:rPr lang="en-CA" sz="2000" b="1" dirty="0"/>
              <a:t>at the highest political levels, by companies, by international organizations</a:t>
            </a:r>
          </a:p>
          <a:p>
            <a:pPr lvl="1">
              <a:buFont typeface="+mj-lt"/>
              <a:buAutoNum type="arabicPeriod"/>
            </a:pPr>
            <a:endParaRPr lang="en-CA" sz="2000" b="1" dirty="0"/>
          </a:p>
          <a:p>
            <a:pPr lvl="1">
              <a:buFont typeface="+mj-lt"/>
              <a:buAutoNum type="arabicPeriod"/>
            </a:pPr>
            <a:r>
              <a:rPr lang="en-CA" sz="2000" b="1" dirty="0">
                <a:solidFill>
                  <a:srgbClr val="00B0F0"/>
                </a:solidFill>
              </a:rPr>
              <a:t>Addressing energy and environmental issues through a North American approach has great potential – </a:t>
            </a:r>
            <a:r>
              <a:rPr lang="en-CA" sz="2000" b="1" dirty="0"/>
              <a:t>warrants sustained efforts to enhance cooperation</a:t>
            </a:r>
          </a:p>
          <a:p>
            <a:pPr lvl="1"/>
            <a:endParaRPr lang="en-CA" sz="2000" b="1" dirty="0"/>
          </a:p>
          <a:p>
            <a:endParaRPr lang="en-CA" sz="2000" b="1" dirty="0"/>
          </a:p>
        </p:txBody>
      </p:sp>
      <p:pic>
        <p:nvPicPr>
          <p:cNvPr id="5" name="Picture 4"/>
          <p:cNvPicPr>
            <a:picLocks noChangeAspect="1"/>
          </p:cNvPicPr>
          <p:nvPr/>
        </p:nvPicPr>
        <p:blipFill>
          <a:blip r:embed="rId2"/>
          <a:stretch>
            <a:fillRect/>
          </a:stretch>
        </p:blipFill>
        <p:spPr>
          <a:xfrm>
            <a:off x="6784437" y="792937"/>
            <a:ext cx="5482979" cy="390969"/>
          </a:xfrm>
          <a:prstGeom prst="rect">
            <a:avLst/>
          </a:prstGeom>
        </p:spPr>
      </p:pic>
    </p:spTree>
    <p:extLst>
      <p:ext uri="{BB962C8B-B14F-4D97-AF65-F5344CB8AC3E}">
        <p14:creationId xmlns:p14="http://schemas.microsoft.com/office/powerpoint/2010/main" val="100507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13492" y="2659560"/>
            <a:ext cx="4965014" cy="584775"/>
          </a:xfrm>
          <a:prstGeom prst="rect">
            <a:avLst/>
          </a:prstGeom>
        </p:spPr>
        <p:txBody>
          <a:bodyPr wrap="none">
            <a:spAutoFit/>
          </a:bodyPr>
          <a:lstStyle/>
          <a:p>
            <a:pPr algn="ctr"/>
            <a:r>
              <a:rPr lang="en-CA" sz="3200" b="1" dirty="0">
                <a:solidFill>
                  <a:srgbClr val="F16531"/>
                </a:solidFill>
                <a:ea typeface="Times New Roman" panose="02020603050405020304" pitchFamily="18" charset="0"/>
                <a:cs typeface="Times New Roman" panose="02020603050405020304" pitchFamily="18" charset="0"/>
              </a:rPr>
              <a:t>Any Comments, Questions?</a:t>
            </a:r>
          </a:p>
        </p:txBody>
      </p:sp>
      <p:pic>
        <p:nvPicPr>
          <p:cNvPr id="4" name="Picture 3"/>
          <p:cNvPicPr>
            <a:picLocks noChangeAspect="1"/>
          </p:cNvPicPr>
          <p:nvPr/>
        </p:nvPicPr>
        <p:blipFill>
          <a:blip r:embed="rId2"/>
          <a:stretch>
            <a:fillRect/>
          </a:stretch>
        </p:blipFill>
        <p:spPr>
          <a:xfrm>
            <a:off x="8277945" y="499553"/>
            <a:ext cx="3957314" cy="282180"/>
          </a:xfrm>
          <a:prstGeom prst="rect">
            <a:avLst/>
          </a:prstGeom>
        </p:spPr>
      </p:pic>
    </p:spTree>
    <p:extLst>
      <p:ext uri="{BB962C8B-B14F-4D97-AF65-F5344CB8AC3E}">
        <p14:creationId xmlns:p14="http://schemas.microsoft.com/office/powerpoint/2010/main" val="3616605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17907" y="646262"/>
            <a:ext cx="8291744" cy="7109639"/>
          </a:xfrm>
          <a:prstGeom prst="rect">
            <a:avLst/>
          </a:prstGeom>
          <a:noFill/>
        </p:spPr>
        <p:txBody>
          <a:bodyPr wrap="square" rtlCol="0">
            <a:spAutoFit/>
          </a:bodyPr>
          <a:lstStyle/>
          <a:p>
            <a:pPr algn="ctr"/>
            <a:r>
              <a:rPr lang="en-CA" sz="2400" b="1" dirty="0">
                <a:solidFill>
                  <a:srgbClr val="00ADEF"/>
                </a:solidFill>
                <a:ea typeface="Times New Roman" panose="02020603050405020304" pitchFamily="18" charset="0"/>
                <a:cs typeface="Times New Roman" panose="02020603050405020304" pitchFamily="18" charset="0"/>
              </a:rPr>
              <a:t>Colin Andersen</a:t>
            </a:r>
          </a:p>
          <a:p>
            <a:pPr algn="ctr"/>
            <a:r>
              <a:rPr lang="en-US" sz="2400" b="1" cap="all" dirty="0">
                <a:solidFill>
                  <a:srgbClr val="8CC63E"/>
                </a:solidFill>
                <a:ea typeface="Times New Roman" panose="02020603050405020304" pitchFamily="18" charset="0"/>
                <a:cs typeface="Times New Roman" panose="02020603050405020304" pitchFamily="18" charset="0"/>
              </a:rPr>
              <a:t>Chair, Energy Council of Canada </a:t>
            </a:r>
            <a:r>
              <a:rPr lang="en-CA" sz="2400" b="1" u="sng" dirty="0">
                <a:solidFill>
                  <a:srgbClr val="00ADEF"/>
                </a:solidFill>
              </a:rPr>
              <a:t>colin.andersen@energy.ca</a:t>
            </a:r>
            <a:r>
              <a:rPr lang="en-CA" sz="2400" b="1" dirty="0">
                <a:solidFill>
                  <a:srgbClr val="00ADEF"/>
                </a:solidFill>
              </a:rPr>
              <a:t> </a:t>
            </a:r>
            <a:r>
              <a:rPr lang="en-CA" sz="2400" dirty="0">
                <a:solidFill>
                  <a:srgbClr val="0092D2"/>
                </a:solidFill>
              </a:rPr>
              <a:t> </a:t>
            </a:r>
          </a:p>
          <a:p>
            <a:pPr algn="ctr"/>
            <a:endParaRPr lang="en-CA" sz="2400" dirty="0">
              <a:solidFill>
                <a:srgbClr val="00ADEF"/>
              </a:solidFill>
            </a:endParaRPr>
          </a:p>
          <a:p>
            <a:pPr algn="ctr"/>
            <a:r>
              <a:rPr lang="en-CA" sz="2400" b="1" dirty="0">
                <a:solidFill>
                  <a:srgbClr val="00ADEF"/>
                </a:solidFill>
                <a:ea typeface="Times New Roman" panose="02020603050405020304" pitchFamily="18" charset="0"/>
                <a:cs typeface="Times New Roman" panose="02020603050405020304" pitchFamily="18" charset="0"/>
              </a:rPr>
              <a:t>Graham Campbell</a:t>
            </a:r>
          </a:p>
          <a:p>
            <a:pPr algn="ctr"/>
            <a:r>
              <a:rPr lang="en-US" sz="2400" b="1" cap="all" dirty="0">
                <a:solidFill>
                  <a:srgbClr val="8CC63E"/>
                </a:solidFill>
                <a:ea typeface="Times New Roman" panose="02020603050405020304" pitchFamily="18" charset="0"/>
                <a:cs typeface="Times New Roman" panose="02020603050405020304" pitchFamily="18" charset="0"/>
              </a:rPr>
              <a:t>President, Energy Council of Canada </a:t>
            </a:r>
            <a:r>
              <a:rPr lang="en-CA" sz="2400" b="1" u="sng" dirty="0">
                <a:solidFill>
                  <a:srgbClr val="00ADEF"/>
                </a:solidFill>
                <a:ea typeface="Times New Roman" panose="02020603050405020304" pitchFamily="18" charset="0"/>
                <a:cs typeface="Times New Roman" panose="02020603050405020304" pitchFamily="18" charset="0"/>
              </a:rPr>
              <a:t>graham.campbell@energy.ca </a:t>
            </a:r>
            <a:endParaRPr lang="en-US" sz="2400" b="1" u="sng" cap="all" dirty="0">
              <a:solidFill>
                <a:srgbClr val="00ADEF"/>
              </a:solidFill>
              <a:ea typeface="Times New Roman" panose="02020603050405020304" pitchFamily="18" charset="0"/>
              <a:cs typeface="Times New Roman" panose="02020603050405020304" pitchFamily="18" charset="0"/>
            </a:endParaRPr>
          </a:p>
          <a:p>
            <a:pPr algn="ctr"/>
            <a:r>
              <a:rPr lang="en-US" sz="2400" b="1" cap="all" dirty="0">
                <a:solidFill>
                  <a:srgbClr val="73B632"/>
                </a:solidFill>
                <a:ea typeface="Times New Roman" panose="02020603050405020304" pitchFamily="18" charset="0"/>
                <a:cs typeface="Times New Roman" panose="02020603050405020304" pitchFamily="18" charset="0"/>
              </a:rPr>
              <a:t>613-889-6376</a:t>
            </a:r>
            <a:endParaRPr lang="en-CA" sz="2400" b="1" dirty="0">
              <a:solidFill>
                <a:srgbClr val="595959"/>
              </a:solidFill>
              <a:ea typeface="Times New Roman" panose="02020603050405020304" pitchFamily="18" charset="0"/>
              <a:cs typeface="Times New Roman" panose="02020603050405020304" pitchFamily="18" charset="0"/>
            </a:endParaRPr>
          </a:p>
          <a:p>
            <a:pPr algn="ctr"/>
            <a:endParaRPr lang="en-CA" sz="2400" b="1" dirty="0">
              <a:solidFill>
                <a:srgbClr val="595959"/>
              </a:solidFill>
              <a:ea typeface="Times New Roman" panose="02020603050405020304" pitchFamily="18" charset="0"/>
              <a:cs typeface="Times New Roman" panose="02020603050405020304" pitchFamily="18" charset="0"/>
            </a:endParaRPr>
          </a:p>
          <a:p>
            <a:pPr algn="ctr"/>
            <a:r>
              <a:rPr lang="en-CA" sz="2400" b="1" dirty="0">
                <a:solidFill>
                  <a:srgbClr val="00ADEF"/>
                </a:solidFill>
                <a:ea typeface="Times New Roman" panose="02020603050405020304" pitchFamily="18" charset="0"/>
                <a:cs typeface="Times New Roman" panose="02020603050405020304" pitchFamily="18" charset="0"/>
              </a:rPr>
              <a:t>Brigitte Svarich</a:t>
            </a:r>
          </a:p>
          <a:p>
            <a:pPr algn="ctr"/>
            <a:r>
              <a:rPr lang="en-US" sz="2400" b="1" cap="all" dirty="0">
                <a:solidFill>
                  <a:srgbClr val="8CC63E"/>
                </a:solidFill>
                <a:ea typeface="Times New Roman" panose="02020603050405020304" pitchFamily="18" charset="0"/>
                <a:cs typeface="Times New Roman" panose="02020603050405020304" pitchFamily="18" charset="0"/>
              </a:rPr>
              <a:t>Director of Operations </a:t>
            </a:r>
            <a:r>
              <a:rPr lang="en-US" sz="2400" b="1" dirty="0">
                <a:solidFill>
                  <a:srgbClr val="8CC63E"/>
                </a:solidFill>
                <a:ea typeface="Times New Roman" panose="02020603050405020304" pitchFamily="18" charset="0"/>
                <a:cs typeface="Times New Roman" panose="02020603050405020304" pitchFamily="18" charset="0"/>
              </a:rPr>
              <a:t>and</a:t>
            </a:r>
            <a:r>
              <a:rPr lang="en-US" sz="2400" b="1" cap="all" dirty="0">
                <a:solidFill>
                  <a:srgbClr val="8CC63E"/>
                </a:solidFill>
                <a:ea typeface="Times New Roman" panose="02020603050405020304" pitchFamily="18" charset="0"/>
                <a:cs typeface="Times New Roman" panose="02020603050405020304" pitchFamily="18" charset="0"/>
              </a:rPr>
              <a:t> Board Secretary </a:t>
            </a:r>
            <a:r>
              <a:rPr lang="en-CA" sz="2400" b="1" u="sng" dirty="0">
                <a:solidFill>
                  <a:srgbClr val="00ADEF"/>
                </a:solidFill>
                <a:ea typeface="Times New Roman" panose="02020603050405020304" pitchFamily="18" charset="0"/>
                <a:cs typeface="Times New Roman" panose="02020603050405020304" pitchFamily="18" charset="0"/>
              </a:rPr>
              <a:t>brigitte.svarich@energy.ca</a:t>
            </a:r>
            <a:endParaRPr lang="en-US" sz="2400" b="1" u="sng" cap="all" dirty="0">
              <a:solidFill>
                <a:srgbClr val="00ADEF"/>
              </a:solidFill>
              <a:ea typeface="Times New Roman" panose="02020603050405020304" pitchFamily="18" charset="0"/>
              <a:cs typeface="Times New Roman" panose="02020603050405020304" pitchFamily="18" charset="0"/>
            </a:endParaRPr>
          </a:p>
          <a:p>
            <a:pPr algn="ctr"/>
            <a:r>
              <a:rPr lang="en-US" sz="2400" b="1" cap="all" dirty="0">
                <a:solidFill>
                  <a:srgbClr val="73B632"/>
                </a:solidFill>
                <a:ea typeface="Times New Roman" panose="02020603050405020304" pitchFamily="18" charset="0"/>
                <a:cs typeface="Times New Roman" panose="02020603050405020304" pitchFamily="18" charset="0"/>
              </a:rPr>
              <a:t>613-889-6376</a:t>
            </a:r>
            <a:endParaRPr lang="en-CA" sz="2400" b="1" dirty="0">
              <a:solidFill>
                <a:srgbClr val="595959"/>
              </a:solidFill>
              <a:ea typeface="Times New Roman" panose="02020603050405020304" pitchFamily="18" charset="0"/>
              <a:cs typeface="Times New Roman" panose="02020603050405020304" pitchFamily="18" charset="0"/>
            </a:endParaRPr>
          </a:p>
          <a:p>
            <a:pPr algn="ctr"/>
            <a:endParaRPr lang="en-CA" sz="2400" b="1" dirty="0">
              <a:solidFill>
                <a:srgbClr val="595959"/>
              </a:solidFill>
              <a:ea typeface="Times New Roman" panose="02020603050405020304" pitchFamily="18" charset="0"/>
              <a:cs typeface="Times New Roman" panose="02020603050405020304" pitchFamily="18" charset="0"/>
            </a:endParaRPr>
          </a:p>
          <a:p>
            <a:pPr algn="ctr"/>
            <a:r>
              <a:rPr lang="en-CA" sz="2400" b="1" dirty="0">
                <a:solidFill>
                  <a:srgbClr val="00ADEF"/>
                </a:solidFill>
                <a:ea typeface="Times New Roman" panose="02020603050405020304" pitchFamily="18" charset="0"/>
                <a:cs typeface="Times New Roman" panose="02020603050405020304" pitchFamily="18" charset="0"/>
              </a:rPr>
              <a:t>www.energy.ca     www.worldenergy.org</a:t>
            </a:r>
          </a:p>
          <a:p>
            <a:pPr algn="ctr"/>
            <a:endParaRPr lang="en-CA" sz="2400" b="1" dirty="0">
              <a:solidFill>
                <a:srgbClr val="595959"/>
              </a:solidFill>
              <a:ea typeface="Times New Roman" panose="02020603050405020304" pitchFamily="18" charset="0"/>
              <a:cs typeface="Times New Roman" panose="02020603050405020304" pitchFamily="18" charset="0"/>
            </a:endParaRPr>
          </a:p>
          <a:p>
            <a:endParaRPr lang="en-US" sz="2400" b="1" cap="all" dirty="0">
              <a:solidFill>
                <a:srgbClr val="0092D2"/>
              </a:solidFill>
              <a:ea typeface="Times New Roman" panose="02020603050405020304" pitchFamily="18" charset="0"/>
              <a:cs typeface="Times New Roman" panose="02020603050405020304" pitchFamily="18" charset="0"/>
            </a:endParaRPr>
          </a:p>
          <a:p>
            <a:endParaRPr lang="en-US" sz="2400" b="1" cap="all" dirty="0">
              <a:solidFill>
                <a:srgbClr val="8CC63E"/>
              </a:solidFill>
              <a:latin typeface="Myriad Pro" panose="020B0503030403020204" pitchFamily="34" charset="0"/>
              <a:ea typeface="Times New Roman" panose="02020603050405020304" pitchFamily="18" charset="0"/>
              <a:cs typeface="Times New Roman" panose="02020603050405020304" pitchFamily="18" charset="0"/>
            </a:endParaRPr>
          </a:p>
          <a:p>
            <a:endParaRPr lang="en-US" sz="2400" b="1" cap="all" dirty="0">
              <a:solidFill>
                <a:srgbClr val="8CC63E"/>
              </a:solidFill>
              <a:latin typeface="Myriad Pro" panose="020B0503030403020204" pitchFamily="34" charset="0"/>
              <a:ea typeface="Cambria" panose="020405030504060302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8290645" y="296353"/>
            <a:ext cx="3957314" cy="282180"/>
          </a:xfrm>
          <a:prstGeom prst="rect">
            <a:avLst/>
          </a:prstGeom>
        </p:spPr>
      </p:pic>
    </p:spTree>
    <p:extLst>
      <p:ext uri="{BB962C8B-B14F-4D97-AF65-F5344CB8AC3E}">
        <p14:creationId xmlns:p14="http://schemas.microsoft.com/office/powerpoint/2010/main" val="2105050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545" y="1561725"/>
            <a:ext cx="11503152" cy="4893647"/>
          </a:xfrm>
          <a:prstGeom prst="rect">
            <a:avLst/>
          </a:prstGeom>
        </p:spPr>
        <p:txBody>
          <a:bodyPr wrap="square">
            <a:spAutoFit/>
          </a:bodyPr>
          <a:lstStyle/>
          <a:p>
            <a:pPr marL="285750" indent="-285750" algn="just">
              <a:buFont typeface="Arial" panose="020B0604020202020204" pitchFamily="34" charset="0"/>
              <a:buChar char="•"/>
            </a:pPr>
            <a:r>
              <a:rPr lang="en-US" sz="2400" b="1" dirty="0">
                <a:solidFill>
                  <a:srgbClr val="0092D2"/>
                </a:solidFill>
              </a:rPr>
              <a:t>A catalyst for informed dialogue, strategic thinking and collaboration, fostering objective, fact-based policy thinking in Canada</a:t>
            </a:r>
          </a:p>
          <a:p>
            <a:pPr marL="285750" indent="-285750" algn="just">
              <a:buFont typeface="Arial" panose="020B0604020202020204" pitchFamily="34" charset="0"/>
              <a:buChar char="•"/>
            </a:pPr>
            <a:endParaRPr lang="en-US" sz="2400" b="1" dirty="0">
              <a:solidFill>
                <a:srgbClr val="0092D2"/>
              </a:solidFill>
            </a:endParaRPr>
          </a:p>
          <a:p>
            <a:pPr marL="285750" indent="-285750">
              <a:buFont typeface="Arial" panose="020B0604020202020204" pitchFamily="34" charset="0"/>
              <a:buChar char="•"/>
            </a:pPr>
            <a:r>
              <a:rPr lang="en-US" sz="2400" b="1" dirty="0">
                <a:solidFill>
                  <a:srgbClr val="0092D2"/>
                </a:solidFill>
              </a:rPr>
              <a:t>Covers all technologies and forms of energy, and all parts of the energy system from supply through transportation, transmission, energy end-use and energy commodities for industry</a:t>
            </a:r>
          </a:p>
          <a:p>
            <a:pPr marL="285750" indent="-285750">
              <a:buFont typeface="Arial" panose="020B0604020202020204" pitchFamily="34" charset="0"/>
              <a:buChar char="•"/>
            </a:pPr>
            <a:endParaRPr lang="en-US" sz="2400" b="1" dirty="0">
              <a:solidFill>
                <a:srgbClr val="0092D2"/>
              </a:solidFill>
            </a:endParaRPr>
          </a:p>
          <a:p>
            <a:pPr marL="285750" indent="-285750">
              <a:buFont typeface="Arial" panose="020B0604020202020204" pitchFamily="34" charset="0"/>
              <a:buChar char="•"/>
            </a:pPr>
            <a:r>
              <a:rPr lang="en-US" sz="2400" b="1" dirty="0">
                <a:solidFill>
                  <a:srgbClr val="0092D2"/>
                </a:solidFill>
              </a:rPr>
              <a:t>Founding member of the World Energy Council (1923), </a:t>
            </a:r>
          </a:p>
          <a:p>
            <a:r>
              <a:rPr lang="en-US" sz="2400" b="1" dirty="0">
                <a:solidFill>
                  <a:srgbClr val="0092D2"/>
                </a:solidFill>
              </a:rPr>
              <a:t>     joining together with 97 member countries across the globe</a:t>
            </a:r>
          </a:p>
          <a:p>
            <a:endParaRPr lang="en-US" sz="2400" b="1" dirty="0">
              <a:solidFill>
                <a:srgbClr val="0092D2"/>
              </a:solidFill>
            </a:endParaRPr>
          </a:p>
          <a:p>
            <a:pPr marL="342900" indent="-342900">
              <a:buFont typeface="Arial" panose="020B0604020202020204" pitchFamily="34" charset="0"/>
              <a:buChar char="•"/>
            </a:pPr>
            <a:r>
              <a:rPr lang="en-US" sz="2400" b="1" dirty="0">
                <a:solidFill>
                  <a:srgbClr val="0092D2"/>
                </a:solidFill>
              </a:rPr>
              <a:t>Membership – 75 executives from industry, governments (federal and 7 provincial), professional service companies, all major energy associations</a:t>
            </a:r>
          </a:p>
          <a:p>
            <a:endParaRPr lang="en-CA" sz="2400" b="1" dirty="0">
              <a:solidFill>
                <a:srgbClr val="0092D2"/>
              </a:solidFill>
            </a:endParaRPr>
          </a:p>
        </p:txBody>
      </p:sp>
      <p:sp>
        <p:nvSpPr>
          <p:cNvPr id="5" name="Rectangle 4"/>
          <p:cNvSpPr/>
          <p:nvPr/>
        </p:nvSpPr>
        <p:spPr>
          <a:xfrm>
            <a:off x="6107668" y="211315"/>
            <a:ext cx="5866481" cy="584775"/>
          </a:xfrm>
          <a:prstGeom prst="rect">
            <a:avLst/>
          </a:prstGeom>
          <a:solidFill>
            <a:schemeClr val="bg1"/>
          </a:solidFill>
        </p:spPr>
        <p:txBody>
          <a:bodyPr wrap="square">
            <a:spAutoFit/>
          </a:bodyPr>
          <a:lstStyle/>
          <a:p>
            <a:pPr algn="r"/>
            <a:r>
              <a:rPr lang="en-US" sz="3200" b="1" dirty="0">
                <a:solidFill>
                  <a:srgbClr val="F26531"/>
                </a:solidFill>
              </a:rPr>
              <a:t>About - Energy Council of Canada</a:t>
            </a:r>
          </a:p>
        </p:txBody>
      </p:sp>
      <p:pic>
        <p:nvPicPr>
          <p:cNvPr id="6" name="Picture 5"/>
          <p:cNvPicPr>
            <a:picLocks noChangeAspect="1"/>
          </p:cNvPicPr>
          <p:nvPr/>
        </p:nvPicPr>
        <p:blipFill>
          <a:blip r:embed="rId2"/>
          <a:stretch>
            <a:fillRect/>
          </a:stretch>
        </p:blipFill>
        <p:spPr>
          <a:xfrm>
            <a:off x="6869062" y="979981"/>
            <a:ext cx="5394566" cy="291667"/>
          </a:xfrm>
          <a:prstGeom prst="rect">
            <a:avLst/>
          </a:prstGeom>
        </p:spPr>
      </p:pic>
      <p:pic>
        <p:nvPicPr>
          <p:cNvPr id="7" name="Picture 6"/>
          <p:cNvPicPr/>
          <p:nvPr/>
        </p:nvPicPr>
        <p:blipFill rotWithShape="1">
          <a:blip r:embed="rId3">
            <a:extLst>
              <a:ext uri="{28A0092B-C50C-407E-A947-70E740481C1C}">
                <a14:useLocalDpi xmlns:a14="http://schemas.microsoft.com/office/drawing/2010/main" val="0"/>
              </a:ext>
            </a:extLst>
          </a:blip>
          <a:srcRect b="18883"/>
          <a:stretch/>
        </p:blipFill>
        <p:spPr bwMode="auto">
          <a:xfrm>
            <a:off x="9389782" y="3677771"/>
            <a:ext cx="1995594" cy="13203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8947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49147" y="-78820"/>
            <a:ext cx="8468020" cy="1077218"/>
          </a:xfrm>
          <a:prstGeom prst="rect">
            <a:avLst/>
          </a:prstGeom>
          <a:noFill/>
        </p:spPr>
        <p:txBody>
          <a:bodyPr wrap="square" rtlCol="0">
            <a:spAutoFit/>
          </a:bodyPr>
          <a:lstStyle/>
          <a:p>
            <a:pPr algn="r"/>
            <a:r>
              <a:rPr lang="en-US" sz="3200" b="1" dirty="0">
                <a:solidFill>
                  <a:srgbClr val="F16531"/>
                </a:solidFill>
              </a:rPr>
              <a:t>Energy Council of Canada </a:t>
            </a:r>
          </a:p>
          <a:p>
            <a:pPr algn="r"/>
            <a:r>
              <a:rPr lang="en-US" sz="3200" b="1" dirty="0">
                <a:solidFill>
                  <a:srgbClr val="F16531"/>
                </a:solidFill>
              </a:rPr>
              <a:t>Vision, Four Strategic Goals </a:t>
            </a:r>
          </a:p>
        </p:txBody>
      </p:sp>
      <p:grpSp>
        <p:nvGrpSpPr>
          <p:cNvPr id="25" name="Group 24"/>
          <p:cNvGrpSpPr/>
          <p:nvPr/>
        </p:nvGrpSpPr>
        <p:grpSpPr>
          <a:xfrm>
            <a:off x="2128870" y="944467"/>
            <a:ext cx="6221691" cy="2763741"/>
            <a:chOff x="-717026" y="-77446"/>
            <a:chExt cx="5358818" cy="2683450"/>
          </a:xfrm>
        </p:grpSpPr>
        <p:sp>
          <p:nvSpPr>
            <p:cNvPr id="38" name="Rectangle: Single Corner Rounded 37"/>
            <p:cNvSpPr/>
            <p:nvPr/>
          </p:nvSpPr>
          <p:spPr>
            <a:xfrm rot="16200000">
              <a:off x="826710" y="-826710"/>
              <a:ext cx="2606004" cy="4259424"/>
            </a:xfrm>
            <a:prstGeom prst="round1Rect">
              <a:avLst/>
            </a:prstGeom>
            <a:solidFill>
              <a:srgbClr val="00AEEF"/>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39" name="Rectangle: Single Corner Rounded 4"/>
            <p:cNvSpPr txBox="1"/>
            <p:nvPr/>
          </p:nvSpPr>
          <p:spPr>
            <a:xfrm>
              <a:off x="-717026" y="-77446"/>
              <a:ext cx="5358818" cy="19424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marL="0" lvl="0" indent="0" defTabSz="1066800">
                <a:lnSpc>
                  <a:spcPct val="90000"/>
                </a:lnSpc>
                <a:spcBef>
                  <a:spcPct val="0"/>
                </a:spcBef>
                <a:spcAft>
                  <a:spcPct val="35000"/>
                </a:spcAft>
                <a:buNone/>
              </a:pPr>
              <a:r>
                <a:rPr lang="en-CA" sz="2200" b="1" kern="1200" dirty="0">
                  <a:solidFill>
                    <a:srgbClr val="CDFE69"/>
                  </a:solidFill>
                  <a:ea typeface="+mn-ea"/>
                  <a:cs typeface="+mn-cs"/>
                </a:rPr>
                <a:t>                  </a:t>
              </a:r>
              <a:r>
                <a:rPr lang="en-CA" sz="2600" b="1" kern="1200" dirty="0">
                  <a:solidFill>
                    <a:srgbClr val="FFFF00"/>
                  </a:solidFill>
                  <a:ea typeface="+mn-ea"/>
                  <a:cs typeface="+mn-cs"/>
                </a:rPr>
                <a:t>Addressing Energy Matters </a:t>
              </a:r>
            </a:p>
            <a:p>
              <a:pPr marL="0" lvl="0" indent="0" defTabSz="1066800">
                <a:lnSpc>
                  <a:spcPct val="90000"/>
                </a:lnSpc>
                <a:spcBef>
                  <a:spcPct val="0"/>
                </a:spcBef>
                <a:spcAft>
                  <a:spcPct val="35000"/>
                </a:spcAft>
                <a:buNone/>
              </a:pPr>
              <a:r>
                <a:rPr lang="en-CA" sz="2600" b="1" kern="1200" dirty="0">
                  <a:solidFill>
                    <a:srgbClr val="FFFF00"/>
                  </a:solidFill>
                  <a:ea typeface="+mn-ea"/>
                  <a:cs typeface="+mn-cs"/>
                </a:rPr>
                <a:t>                Via Multi-Sectoral Dialogue</a:t>
              </a:r>
            </a:p>
          </p:txBody>
        </p:sp>
      </p:grpSp>
      <p:grpSp>
        <p:nvGrpSpPr>
          <p:cNvPr id="26" name="Group 25"/>
          <p:cNvGrpSpPr/>
          <p:nvPr/>
        </p:nvGrpSpPr>
        <p:grpSpPr>
          <a:xfrm>
            <a:off x="7334209" y="979138"/>
            <a:ext cx="4563154" cy="2800367"/>
            <a:chOff x="4259424" y="-29455"/>
            <a:chExt cx="4321660" cy="2640540"/>
          </a:xfrm>
        </p:grpSpPr>
        <p:sp>
          <p:nvSpPr>
            <p:cNvPr id="36" name="Rectangle: Single Corner Rounded 35"/>
            <p:cNvSpPr/>
            <p:nvPr/>
          </p:nvSpPr>
          <p:spPr>
            <a:xfrm>
              <a:off x="4259424" y="5081"/>
              <a:ext cx="4259424" cy="2606004"/>
            </a:xfrm>
            <a:prstGeom prst="round1Rect">
              <a:avLst/>
            </a:prstGeom>
            <a:solidFill>
              <a:srgbClr val="00AEEF"/>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37" name="Rectangle: Single Corner Rounded 6"/>
            <p:cNvSpPr txBox="1"/>
            <p:nvPr/>
          </p:nvSpPr>
          <p:spPr>
            <a:xfrm>
              <a:off x="4321660" y="-29455"/>
              <a:ext cx="4259424" cy="19545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CA" sz="2600" b="1" kern="1200" dirty="0">
                  <a:solidFill>
                    <a:srgbClr val="FFFF00"/>
                  </a:solidFill>
                  <a:ea typeface="+mn-ea"/>
                  <a:cs typeface="+mn-cs"/>
                </a:rPr>
                <a:t>Informing Energy Policy</a:t>
              </a:r>
            </a:p>
          </p:txBody>
        </p:sp>
      </p:grpSp>
      <p:grpSp>
        <p:nvGrpSpPr>
          <p:cNvPr id="27" name="Group 26"/>
          <p:cNvGrpSpPr/>
          <p:nvPr/>
        </p:nvGrpSpPr>
        <p:grpSpPr>
          <a:xfrm>
            <a:off x="2956792" y="3651636"/>
            <a:ext cx="4715493" cy="2582962"/>
            <a:chOff x="0" y="2606004"/>
            <a:chExt cx="4311231" cy="2606004"/>
          </a:xfrm>
        </p:grpSpPr>
        <p:sp>
          <p:nvSpPr>
            <p:cNvPr id="34" name="Rectangle: Single Corner Rounded 33"/>
            <p:cNvSpPr/>
            <p:nvPr/>
          </p:nvSpPr>
          <p:spPr>
            <a:xfrm rot="10800000">
              <a:off x="0" y="2606004"/>
              <a:ext cx="4259424" cy="2606004"/>
            </a:xfrm>
            <a:prstGeom prst="round1Rect">
              <a:avLst/>
            </a:prstGeom>
            <a:solidFill>
              <a:srgbClr val="00AEEF"/>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35" name="Rectangle: Single Corner Rounded 8"/>
            <p:cNvSpPr txBox="1"/>
            <p:nvPr/>
          </p:nvSpPr>
          <p:spPr>
            <a:xfrm>
              <a:off x="51807" y="3257504"/>
              <a:ext cx="4259424" cy="19545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CA" sz="2600" b="1" kern="1200" dirty="0">
                  <a:solidFill>
                    <a:srgbClr val="FFFF00"/>
                  </a:solidFill>
                </a:rPr>
                <a:t>Sharing World Energy </a:t>
              </a:r>
              <a:r>
                <a:rPr lang="en-CA" sz="2600" b="1" dirty="0">
                  <a:solidFill>
                    <a:srgbClr val="FFFF00"/>
                  </a:solidFill>
                </a:rPr>
                <a:t>Council </a:t>
              </a:r>
              <a:r>
                <a:rPr lang="en-CA" sz="2600" b="1" kern="1200" dirty="0">
                  <a:solidFill>
                    <a:srgbClr val="FFFF00"/>
                  </a:solidFill>
                </a:rPr>
                <a:t>Insights</a:t>
              </a:r>
            </a:p>
          </p:txBody>
        </p:sp>
      </p:grpSp>
      <p:grpSp>
        <p:nvGrpSpPr>
          <p:cNvPr id="28" name="Group 27"/>
          <p:cNvGrpSpPr/>
          <p:nvPr/>
        </p:nvGrpSpPr>
        <p:grpSpPr>
          <a:xfrm>
            <a:off x="7466186" y="3590726"/>
            <a:ext cx="4364916" cy="2662725"/>
            <a:chOff x="4259424" y="2606003"/>
            <a:chExt cx="4259425" cy="2606004"/>
          </a:xfrm>
        </p:grpSpPr>
        <p:sp>
          <p:nvSpPr>
            <p:cNvPr id="32" name="Rectangle: Single Corner Rounded 31"/>
            <p:cNvSpPr/>
            <p:nvPr/>
          </p:nvSpPr>
          <p:spPr>
            <a:xfrm rot="5400000">
              <a:off x="5086134" y="1779293"/>
              <a:ext cx="2606004" cy="4259424"/>
            </a:xfrm>
            <a:prstGeom prst="round1Rect">
              <a:avLst/>
            </a:prstGeom>
            <a:solidFill>
              <a:srgbClr val="00AEEF"/>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33" name="Rectangle: Single Corner Rounded 10"/>
            <p:cNvSpPr txBox="1"/>
            <p:nvPr/>
          </p:nvSpPr>
          <p:spPr>
            <a:xfrm>
              <a:off x="4259425" y="3257504"/>
              <a:ext cx="4259424" cy="19545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CA" sz="2600" b="1" kern="1200" dirty="0">
                  <a:solidFill>
                    <a:srgbClr val="FFFF00"/>
                  </a:solidFill>
                  <a:ea typeface="+mn-ea"/>
                  <a:cs typeface="+mn-cs"/>
                </a:rPr>
                <a:t>Creating Value for Members</a:t>
              </a:r>
            </a:p>
          </p:txBody>
        </p:sp>
      </p:grpSp>
      <p:grpSp>
        <p:nvGrpSpPr>
          <p:cNvPr id="29" name="Group 28"/>
          <p:cNvGrpSpPr/>
          <p:nvPr/>
        </p:nvGrpSpPr>
        <p:grpSpPr>
          <a:xfrm>
            <a:off x="3314031" y="2818518"/>
            <a:ext cx="7994269" cy="1245006"/>
            <a:chOff x="383970" y="2020991"/>
            <a:chExt cx="8134876" cy="1296617"/>
          </a:xfrm>
        </p:grpSpPr>
        <p:sp>
          <p:nvSpPr>
            <p:cNvPr id="30" name="Rectangle: Rounded Corners 29"/>
            <p:cNvSpPr/>
            <p:nvPr/>
          </p:nvSpPr>
          <p:spPr>
            <a:xfrm>
              <a:off x="383970" y="2020991"/>
              <a:ext cx="8134876" cy="1296617"/>
            </a:xfrm>
            <a:prstGeom prst="roundRect">
              <a:avLst/>
            </a:prstGeom>
            <a:solidFill>
              <a:schemeClr val="bg1"/>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1" name="Rectangle: Rounded Corners 12"/>
            <p:cNvSpPr txBox="1"/>
            <p:nvPr/>
          </p:nvSpPr>
          <p:spPr>
            <a:xfrm>
              <a:off x="767941" y="2045902"/>
              <a:ext cx="7600573" cy="11784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400" b="1" kern="1200" dirty="0">
                  <a:solidFill>
                    <a:srgbClr val="F16531"/>
                  </a:solidFill>
                  <a:ea typeface="+mn-ea"/>
                  <a:cs typeface="+mn-cs"/>
                </a:rPr>
                <a:t>Vision</a:t>
              </a:r>
            </a:p>
            <a:p>
              <a:pPr marL="0" lvl="0" indent="0" algn="ctr" defTabSz="977900">
                <a:lnSpc>
                  <a:spcPct val="90000"/>
                </a:lnSpc>
                <a:spcBef>
                  <a:spcPct val="0"/>
                </a:spcBef>
                <a:spcAft>
                  <a:spcPct val="35000"/>
                </a:spcAft>
                <a:buNone/>
              </a:pPr>
              <a:r>
                <a:rPr lang="en-CA" sz="2400" b="1" i="1" kern="1200" dirty="0">
                  <a:solidFill>
                    <a:srgbClr val="F16531"/>
                  </a:solidFill>
                  <a:ea typeface="+mn-ea"/>
                  <a:cs typeface="+mn-cs"/>
                </a:rPr>
                <a:t>An affordable, stable and environmentally-sound energy system providing the greatest benefit for all Canadians</a:t>
              </a:r>
              <a:endParaRPr lang="en-CA" sz="2400" i="1" kern="1200" dirty="0">
                <a:solidFill>
                  <a:srgbClr val="F16531"/>
                </a:solidFill>
                <a:ea typeface="+mn-ea"/>
                <a:cs typeface="+mn-cs"/>
              </a:endParaRPr>
            </a:p>
          </p:txBody>
        </p:sp>
      </p:grpSp>
    </p:spTree>
    <p:extLst>
      <p:ext uri="{BB962C8B-B14F-4D97-AF65-F5344CB8AC3E}">
        <p14:creationId xmlns:p14="http://schemas.microsoft.com/office/powerpoint/2010/main" val="280571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87680" y="1594591"/>
            <a:ext cx="10932160" cy="4074980"/>
          </a:xfrm>
          <a:prstGeom prst="rect">
            <a:avLst/>
          </a:prstGeom>
        </p:spPr>
        <p:txBody>
          <a:bodyPr/>
          <a:lstStyle/>
          <a:p>
            <a:r>
              <a:rPr lang="en-CA" sz="1800" b="1" dirty="0">
                <a:solidFill>
                  <a:srgbClr val="0092D2"/>
                </a:solidFill>
              </a:rPr>
              <a:t>Canada is one of the world’s largest energy players – production, economy, jobs, expenditures, trade (2015) </a:t>
            </a:r>
          </a:p>
          <a:p>
            <a:pPr lvl="1"/>
            <a:r>
              <a:rPr lang="en-CA" sz="1800" b="1" dirty="0">
                <a:solidFill>
                  <a:srgbClr val="0092D2"/>
                </a:solidFill>
              </a:rPr>
              <a:t>2nd largest generator of hydroelectricity (10% of global total)</a:t>
            </a:r>
          </a:p>
          <a:p>
            <a:pPr lvl="1"/>
            <a:r>
              <a:rPr lang="en-CA" sz="1800" b="1" dirty="0">
                <a:solidFill>
                  <a:srgbClr val="0092D2"/>
                </a:solidFill>
              </a:rPr>
              <a:t>2nd largest Uranium production and Uranium exports (22% of global total)</a:t>
            </a:r>
          </a:p>
          <a:p>
            <a:pPr lvl="1"/>
            <a:r>
              <a:rPr lang="en-CA" sz="1800" b="1" dirty="0">
                <a:solidFill>
                  <a:srgbClr val="0092D2"/>
                </a:solidFill>
              </a:rPr>
              <a:t>3rd largest proven crude oil reserves (173 Billion Barrels)</a:t>
            </a:r>
          </a:p>
          <a:p>
            <a:pPr lvl="1"/>
            <a:r>
              <a:rPr lang="en-CA" sz="1800" b="1" dirty="0">
                <a:solidFill>
                  <a:srgbClr val="0092D2"/>
                </a:solidFill>
              </a:rPr>
              <a:t>4th largest share of hydroelectricity production (63%)</a:t>
            </a:r>
          </a:p>
          <a:p>
            <a:pPr lvl="1"/>
            <a:r>
              <a:rPr lang="en-CA" sz="1800" b="1" dirty="0">
                <a:solidFill>
                  <a:srgbClr val="0092D2"/>
                </a:solidFill>
              </a:rPr>
              <a:t>5th largest natural gas producer in the world</a:t>
            </a:r>
          </a:p>
          <a:p>
            <a:pPr lvl="1"/>
            <a:r>
              <a:rPr lang="en-CA" sz="1800" b="1" dirty="0">
                <a:solidFill>
                  <a:srgbClr val="0092D2"/>
                </a:solidFill>
              </a:rPr>
              <a:t>5th in biofuel production</a:t>
            </a:r>
          </a:p>
          <a:p>
            <a:pPr lvl="1"/>
            <a:r>
              <a:rPr lang="en-CA" sz="1800" b="1" dirty="0">
                <a:solidFill>
                  <a:srgbClr val="0092D2"/>
                </a:solidFill>
              </a:rPr>
              <a:t>7th in installed wind generating capacity </a:t>
            </a:r>
          </a:p>
          <a:p>
            <a:endParaRPr lang="en-CA" sz="1800" b="1" dirty="0">
              <a:solidFill>
                <a:srgbClr val="0092D2"/>
              </a:solidFill>
            </a:endParaRPr>
          </a:p>
          <a:p>
            <a:r>
              <a:rPr lang="en-CA" sz="1800" b="1" dirty="0">
                <a:solidFill>
                  <a:srgbClr val="0092D2"/>
                </a:solidFill>
              </a:rPr>
              <a:t>5% of total workforce (2015 - 905,000 direct and indirect jobs)</a:t>
            </a:r>
          </a:p>
          <a:p>
            <a:r>
              <a:rPr lang="en-CA" sz="1800" b="1" dirty="0">
                <a:solidFill>
                  <a:srgbClr val="0092D2"/>
                </a:solidFill>
              </a:rPr>
              <a:t>10.8% of Canada’s GDP (2015, 7.7% from oil &amp; gas)</a:t>
            </a:r>
          </a:p>
          <a:p>
            <a:pPr marL="0" indent="0">
              <a:buNone/>
            </a:pPr>
            <a:endParaRPr lang="en-CA" sz="1800" b="1" dirty="0">
              <a:solidFill>
                <a:srgbClr val="0092D2"/>
              </a:solidFill>
            </a:endParaRPr>
          </a:p>
          <a:p>
            <a:r>
              <a:rPr lang="en-CA" sz="1800" b="1" dirty="0">
                <a:solidFill>
                  <a:srgbClr val="0092D2"/>
                </a:solidFill>
              </a:rPr>
              <a:t>$90 Billion in capital expenditures (2015, down 23% from 2014)</a:t>
            </a:r>
          </a:p>
          <a:p>
            <a:r>
              <a:rPr lang="en-CA" sz="1800" b="1" dirty="0">
                <a:solidFill>
                  <a:srgbClr val="0092D2"/>
                </a:solidFill>
              </a:rPr>
              <a:t>$124 Billion in energy trade (2015 - $96 Billion exports, $28 Billion imports, 21% of domestic exports)</a:t>
            </a:r>
          </a:p>
        </p:txBody>
      </p:sp>
      <p:sp>
        <p:nvSpPr>
          <p:cNvPr id="6" name="Title 1"/>
          <p:cNvSpPr>
            <a:spLocks noGrp="1"/>
          </p:cNvSpPr>
          <p:nvPr>
            <p:ph type="title"/>
          </p:nvPr>
        </p:nvSpPr>
        <p:spPr>
          <a:xfrm>
            <a:off x="3751658" y="37649"/>
            <a:ext cx="8229600" cy="1143000"/>
          </a:xfrm>
          <a:prstGeom prst="rect">
            <a:avLst/>
          </a:prstGeom>
        </p:spPr>
        <p:txBody>
          <a:bodyPr/>
          <a:lstStyle/>
          <a:p>
            <a:pPr algn="r"/>
            <a:r>
              <a:rPr lang="en-CA" sz="3200" b="1" dirty="0">
                <a:solidFill>
                  <a:srgbClr val="F26531"/>
                </a:solidFill>
              </a:rPr>
              <a:t>Energy Positions Canada Globally </a:t>
            </a:r>
            <a:br>
              <a:rPr lang="en-CA" sz="3200" b="1" dirty="0">
                <a:solidFill>
                  <a:srgbClr val="F26531"/>
                </a:solidFill>
              </a:rPr>
            </a:br>
            <a:r>
              <a:rPr lang="en-CA" sz="3200" b="1" dirty="0">
                <a:solidFill>
                  <a:srgbClr val="F26531"/>
                </a:solidFill>
              </a:rPr>
              <a:t>Canada - a Top-Ranked Global Player</a:t>
            </a:r>
          </a:p>
        </p:txBody>
      </p:sp>
      <p:pic>
        <p:nvPicPr>
          <p:cNvPr id="7" name="Picture 6"/>
          <p:cNvPicPr>
            <a:picLocks noChangeAspect="1"/>
          </p:cNvPicPr>
          <p:nvPr/>
        </p:nvPicPr>
        <p:blipFill>
          <a:blip r:embed="rId2"/>
          <a:stretch>
            <a:fillRect/>
          </a:stretch>
        </p:blipFill>
        <p:spPr>
          <a:xfrm>
            <a:off x="8154350" y="1117754"/>
            <a:ext cx="4087942" cy="291495"/>
          </a:xfrm>
          <a:prstGeom prst="rect">
            <a:avLst/>
          </a:prstGeom>
        </p:spPr>
      </p:pic>
    </p:spTree>
    <p:extLst>
      <p:ext uri="{BB962C8B-B14F-4D97-AF65-F5344CB8AC3E}">
        <p14:creationId xmlns:p14="http://schemas.microsoft.com/office/powerpoint/2010/main" val="406836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 y="1615440"/>
            <a:ext cx="11338560" cy="4065482"/>
          </a:xfrm>
        </p:spPr>
        <p:txBody>
          <a:bodyPr/>
          <a:lstStyle/>
          <a:p>
            <a:r>
              <a:rPr lang="en-CA" sz="1800" b="1" dirty="0">
                <a:solidFill>
                  <a:srgbClr val="0092D2"/>
                </a:solidFill>
              </a:rPr>
              <a:t>What’s not changed …</a:t>
            </a:r>
          </a:p>
          <a:p>
            <a:pPr lvl="1"/>
            <a:r>
              <a:rPr lang="en-CA" sz="1800" b="1" dirty="0">
                <a:solidFill>
                  <a:srgbClr val="0092D2"/>
                </a:solidFill>
              </a:rPr>
              <a:t>Rich and diverse endowment of energy resources – envy of the world</a:t>
            </a:r>
          </a:p>
          <a:p>
            <a:pPr lvl="1"/>
            <a:r>
              <a:rPr lang="en-CA" sz="1800" b="1" dirty="0">
                <a:solidFill>
                  <a:srgbClr val="0092D2"/>
                </a:solidFill>
              </a:rPr>
              <a:t>Energy a key component of the Canadian economy – jobs, revenues, trade, investment</a:t>
            </a:r>
          </a:p>
          <a:p>
            <a:pPr lvl="1"/>
            <a:r>
              <a:rPr lang="en-CA" sz="1800" b="1" dirty="0">
                <a:solidFill>
                  <a:srgbClr val="0092D2"/>
                </a:solidFill>
              </a:rPr>
              <a:t>Energy as a key pathway to economic development</a:t>
            </a:r>
          </a:p>
          <a:p>
            <a:pPr lvl="1"/>
            <a:r>
              <a:rPr lang="en-CA" sz="1800" b="1" dirty="0">
                <a:solidFill>
                  <a:srgbClr val="0092D2"/>
                </a:solidFill>
              </a:rPr>
              <a:t>Sound regulatory system – provincial and federal </a:t>
            </a:r>
          </a:p>
          <a:p>
            <a:pPr lvl="1"/>
            <a:endParaRPr lang="en-CA" sz="1800" b="1" dirty="0">
              <a:solidFill>
                <a:srgbClr val="0092D2"/>
              </a:solidFill>
            </a:endParaRPr>
          </a:p>
          <a:p>
            <a:r>
              <a:rPr lang="en-CA" sz="1800" b="1" dirty="0">
                <a:solidFill>
                  <a:srgbClr val="0092D2"/>
                </a:solidFill>
              </a:rPr>
              <a:t>Energy Situation Today …</a:t>
            </a:r>
          </a:p>
          <a:p>
            <a:pPr lvl="1"/>
            <a:r>
              <a:rPr lang="en-CA" sz="1800" b="1" dirty="0">
                <a:solidFill>
                  <a:srgbClr val="0092D2"/>
                </a:solidFill>
              </a:rPr>
              <a:t>Fundamental change in North America’s oil and gas supply – production “bubble”</a:t>
            </a:r>
          </a:p>
          <a:p>
            <a:pPr lvl="1"/>
            <a:r>
              <a:rPr lang="en-CA" sz="1800" b="1" dirty="0">
                <a:solidFill>
                  <a:srgbClr val="0092D2"/>
                </a:solidFill>
              </a:rPr>
              <a:t>Energy has become a frequent high-profile public issue – pipelines, electricity prices, environment</a:t>
            </a:r>
          </a:p>
          <a:p>
            <a:pPr lvl="1"/>
            <a:r>
              <a:rPr lang="en-CA" sz="1800" b="1" dirty="0">
                <a:solidFill>
                  <a:srgbClr val="0092D2"/>
                </a:solidFill>
              </a:rPr>
              <a:t>New expectations by First Nations for engagement in regulatory processes, exercising traditional rights</a:t>
            </a:r>
          </a:p>
          <a:p>
            <a:pPr lvl="1"/>
            <a:r>
              <a:rPr lang="en-CA" sz="1800" b="1" dirty="0">
                <a:solidFill>
                  <a:srgbClr val="0092D2"/>
                </a:solidFill>
              </a:rPr>
              <a:t>Issues in Canada defined by global agendas – climate change tops the list</a:t>
            </a:r>
          </a:p>
          <a:p>
            <a:pPr lvl="1"/>
            <a:r>
              <a:rPr lang="en-CA" sz="1800" b="1" dirty="0">
                <a:solidFill>
                  <a:srgbClr val="0092D2"/>
                </a:solidFill>
              </a:rPr>
              <a:t>New approaches – shale gas and oil, centralized + distributed generation, smart grid</a:t>
            </a:r>
          </a:p>
          <a:p>
            <a:pPr lvl="1"/>
            <a:r>
              <a:rPr lang="en-CA" sz="1800" b="1" dirty="0">
                <a:solidFill>
                  <a:srgbClr val="0092D2"/>
                </a:solidFill>
              </a:rPr>
              <a:t>New technologies – cheaper wind and solar, IT, electricity and energy storage, refurbished nuclear  </a:t>
            </a:r>
          </a:p>
        </p:txBody>
      </p:sp>
      <p:sp>
        <p:nvSpPr>
          <p:cNvPr id="5" name="Title 1"/>
          <p:cNvSpPr>
            <a:spLocks noGrp="1"/>
          </p:cNvSpPr>
          <p:nvPr>
            <p:ph type="title"/>
          </p:nvPr>
        </p:nvSpPr>
        <p:spPr>
          <a:xfrm>
            <a:off x="3758888" y="145749"/>
            <a:ext cx="8229600" cy="1143000"/>
          </a:xfrm>
          <a:prstGeom prst="rect">
            <a:avLst/>
          </a:prstGeom>
        </p:spPr>
        <p:txBody>
          <a:bodyPr/>
          <a:lstStyle/>
          <a:p>
            <a:pPr algn="r"/>
            <a:r>
              <a:rPr lang="en-CA" sz="3200" b="1" dirty="0">
                <a:solidFill>
                  <a:srgbClr val="F26531"/>
                </a:solidFill>
              </a:rPr>
              <a:t>Energy in Canada </a:t>
            </a:r>
            <a:br>
              <a:rPr lang="en-CA" sz="3200" b="1" dirty="0">
                <a:solidFill>
                  <a:srgbClr val="F26531"/>
                </a:solidFill>
              </a:rPr>
            </a:br>
            <a:r>
              <a:rPr lang="en-CA" sz="3200" b="1" dirty="0">
                <a:solidFill>
                  <a:srgbClr val="F26531"/>
                </a:solidFill>
              </a:rPr>
              <a:t>Changing Energy Scene</a:t>
            </a:r>
          </a:p>
        </p:txBody>
      </p:sp>
      <p:pic>
        <p:nvPicPr>
          <p:cNvPr id="6" name="Picture 5"/>
          <p:cNvPicPr>
            <a:picLocks noChangeAspect="1"/>
          </p:cNvPicPr>
          <p:nvPr/>
        </p:nvPicPr>
        <p:blipFill>
          <a:blip r:embed="rId2"/>
          <a:stretch>
            <a:fillRect/>
          </a:stretch>
        </p:blipFill>
        <p:spPr>
          <a:xfrm>
            <a:off x="8167558" y="1295402"/>
            <a:ext cx="4087942" cy="291495"/>
          </a:xfrm>
          <a:prstGeom prst="rect">
            <a:avLst/>
          </a:prstGeom>
        </p:spPr>
      </p:pic>
    </p:spTree>
    <p:extLst>
      <p:ext uri="{BB962C8B-B14F-4D97-AF65-F5344CB8AC3E}">
        <p14:creationId xmlns:p14="http://schemas.microsoft.com/office/powerpoint/2010/main" val="243250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3379" y="1070206"/>
            <a:ext cx="9492921" cy="3849143"/>
          </a:xfrm>
        </p:spPr>
        <p:txBody>
          <a:bodyPr/>
          <a:lstStyle/>
          <a:p>
            <a:r>
              <a:rPr lang="en-CA" sz="1800" b="1" dirty="0">
                <a:solidFill>
                  <a:srgbClr val="0092D2"/>
                </a:solidFill>
              </a:rPr>
              <a:t>Now looking at energy as an ‘’energy system”, not sector-by-sector</a:t>
            </a:r>
          </a:p>
          <a:p>
            <a:pPr lvl="1"/>
            <a:r>
              <a:rPr lang="en-CA" sz="1600" b="1" dirty="0">
                <a:solidFill>
                  <a:srgbClr val="0092D2"/>
                </a:solidFill>
              </a:rPr>
              <a:t>Integration of hydro and wind, natural gas and wind, nuclear base load with renewables</a:t>
            </a:r>
          </a:p>
          <a:p>
            <a:pPr lvl="1"/>
            <a:r>
              <a:rPr lang="en-CA" sz="1600" b="1" dirty="0">
                <a:solidFill>
                  <a:srgbClr val="0092D2"/>
                </a:solidFill>
              </a:rPr>
              <a:t>Integration of energy storage to make overall system more efficient and effective</a:t>
            </a:r>
          </a:p>
          <a:p>
            <a:pPr lvl="1"/>
            <a:endParaRPr lang="en-CA" sz="1400" b="1" i="1" dirty="0">
              <a:solidFill>
                <a:srgbClr val="0092D2"/>
              </a:solidFill>
            </a:endParaRPr>
          </a:p>
          <a:p>
            <a:r>
              <a:rPr lang="en-CA" sz="1800" b="1" dirty="0">
                <a:solidFill>
                  <a:srgbClr val="0092D2"/>
                </a:solidFill>
              </a:rPr>
              <a:t>Improve public and First Nations engagement when considering major energy projects</a:t>
            </a:r>
          </a:p>
          <a:p>
            <a:pPr lvl="1"/>
            <a:r>
              <a:rPr lang="en-US" sz="1600" b="1" dirty="0">
                <a:solidFill>
                  <a:srgbClr val="0092D2"/>
                </a:solidFill>
              </a:rPr>
              <a:t>Open dialogue with communities affected by resource development projects – build a relationship</a:t>
            </a:r>
          </a:p>
          <a:p>
            <a:pPr lvl="1"/>
            <a:r>
              <a:rPr lang="en-US" sz="1600" b="1" dirty="0">
                <a:solidFill>
                  <a:srgbClr val="0092D2"/>
                </a:solidFill>
              </a:rPr>
              <a:t>Early dialogue on the nature of the proposed project, potential opportunities and implications</a:t>
            </a:r>
          </a:p>
          <a:p>
            <a:pPr lvl="1"/>
            <a:r>
              <a:rPr lang="en-US" sz="1600" b="1" dirty="0">
                <a:solidFill>
                  <a:srgbClr val="0092D2"/>
                </a:solidFill>
              </a:rPr>
              <a:t>Share a portion of the jobs, economic benefits and long-term revenues with the community</a:t>
            </a:r>
          </a:p>
          <a:p>
            <a:pPr lvl="1"/>
            <a:r>
              <a:rPr lang="en-US" sz="1600" b="1" dirty="0">
                <a:solidFill>
                  <a:srgbClr val="0092D2"/>
                </a:solidFill>
              </a:rPr>
              <a:t>Be ready to modify the configuration and timing of the project in order to align the interests </a:t>
            </a:r>
          </a:p>
          <a:p>
            <a:pPr marL="457200" lvl="1" indent="0">
              <a:buNone/>
            </a:pPr>
            <a:r>
              <a:rPr lang="en-US" sz="1600" b="1" dirty="0">
                <a:solidFill>
                  <a:srgbClr val="0092D2"/>
                </a:solidFill>
              </a:rPr>
              <a:t>       of the community and the project proponent</a:t>
            </a:r>
            <a:endParaRPr lang="en-US" sz="1600" dirty="0">
              <a:solidFill>
                <a:srgbClr val="0092D2"/>
              </a:solidFill>
            </a:endParaRPr>
          </a:p>
          <a:p>
            <a:pPr lvl="1"/>
            <a:endParaRPr lang="en-US" sz="1400" dirty="0">
              <a:solidFill>
                <a:srgbClr val="0092D2"/>
              </a:solidFill>
            </a:endParaRPr>
          </a:p>
          <a:p>
            <a:r>
              <a:rPr lang="en-US" sz="1800" b="1" dirty="0">
                <a:solidFill>
                  <a:srgbClr val="0092D2"/>
                </a:solidFill>
              </a:rPr>
              <a:t>Meet climate change commitments </a:t>
            </a:r>
          </a:p>
          <a:p>
            <a:pPr lvl="1"/>
            <a:r>
              <a:rPr lang="en-US" sz="1600" b="1" dirty="0">
                <a:solidFill>
                  <a:srgbClr val="0092D2"/>
                </a:solidFill>
              </a:rPr>
              <a:t>Build on current provincial initiatives matched to their jurisdictions, but need to do more</a:t>
            </a:r>
          </a:p>
          <a:p>
            <a:pPr lvl="1"/>
            <a:r>
              <a:rPr lang="en-US" sz="1600" b="1" dirty="0">
                <a:solidFill>
                  <a:srgbClr val="0092D2"/>
                </a:solidFill>
              </a:rPr>
              <a:t>‘’Made-in-Canada” combination of provincial and national initiatives</a:t>
            </a:r>
          </a:p>
          <a:p>
            <a:pPr lvl="1"/>
            <a:endParaRPr lang="en-US" sz="1600" b="1" dirty="0">
              <a:solidFill>
                <a:srgbClr val="0092D2"/>
              </a:solidFill>
            </a:endParaRPr>
          </a:p>
          <a:p>
            <a:r>
              <a:rPr lang="en-US" sz="1800" b="1" dirty="0">
                <a:solidFill>
                  <a:srgbClr val="0092D2"/>
                </a:solidFill>
              </a:rPr>
              <a:t>Don’t forget energy end-use – focal point for reducing emissions</a:t>
            </a:r>
          </a:p>
          <a:p>
            <a:pPr lvl="1"/>
            <a:r>
              <a:rPr lang="en-US" sz="1600" b="1" dirty="0">
                <a:solidFill>
                  <a:srgbClr val="0092D2"/>
                </a:solidFill>
              </a:rPr>
              <a:t>55% of emissions from transportation (23%), Buildings (12%), Trade-exposed industries (10%), Agriculture (10%)</a:t>
            </a:r>
            <a:endParaRPr lang="en-CA" sz="1600" b="1" dirty="0">
              <a:solidFill>
                <a:srgbClr val="0092D2"/>
              </a:solidFill>
            </a:endParaRPr>
          </a:p>
        </p:txBody>
      </p:sp>
      <p:sp>
        <p:nvSpPr>
          <p:cNvPr id="5" name="Title 4"/>
          <p:cNvSpPr txBox="1">
            <a:spLocks noGrp="1"/>
          </p:cNvSpPr>
          <p:nvPr>
            <p:ph type="title"/>
          </p:nvPr>
        </p:nvSpPr>
        <p:spPr>
          <a:xfrm>
            <a:off x="3289300" y="-9761"/>
            <a:ext cx="8741833" cy="1077218"/>
          </a:xfrm>
          <a:prstGeom prst="rect">
            <a:avLst/>
          </a:prstGeom>
          <a:noFill/>
        </p:spPr>
        <p:txBody>
          <a:bodyPr wrap="square" rtlCol="0">
            <a:spAutoFit/>
          </a:bodyPr>
          <a:lstStyle/>
          <a:p>
            <a:pPr algn="r"/>
            <a:r>
              <a:rPr lang="en-CA" sz="3200" b="1" dirty="0">
                <a:solidFill>
                  <a:srgbClr val="F16531"/>
                </a:solidFill>
              </a:rPr>
              <a:t>The Way Forward for Tomorrow’s Energy Economy</a:t>
            </a:r>
            <a:br>
              <a:rPr lang="en-CA" sz="3200" dirty="0">
                <a:solidFill>
                  <a:srgbClr val="F16531"/>
                </a:solidFill>
              </a:rPr>
            </a:br>
            <a:r>
              <a:rPr lang="en-CA" sz="3200" b="1" dirty="0">
                <a:solidFill>
                  <a:srgbClr val="F16531"/>
                </a:solidFill>
              </a:rPr>
              <a:t>Observations From Recent Energy Council Events</a:t>
            </a:r>
            <a:endParaRPr lang="en-CA" sz="3200" b="1" dirty="0">
              <a:solidFill>
                <a:srgbClr val="F26531"/>
              </a:solidFill>
              <a:latin typeface="Cambria" panose="02040503050406030204" pitchFamily="18" charset="0"/>
            </a:endParaRPr>
          </a:p>
        </p:txBody>
      </p:sp>
      <p:pic>
        <p:nvPicPr>
          <p:cNvPr id="6" name="Picture 5"/>
          <p:cNvPicPr>
            <a:picLocks noChangeAspect="1"/>
          </p:cNvPicPr>
          <p:nvPr/>
        </p:nvPicPr>
        <p:blipFill>
          <a:blip r:embed="rId2"/>
          <a:stretch>
            <a:fillRect/>
          </a:stretch>
        </p:blipFill>
        <p:spPr>
          <a:xfrm>
            <a:off x="8290645" y="922710"/>
            <a:ext cx="3957314" cy="282180"/>
          </a:xfrm>
          <a:prstGeom prst="rect">
            <a:avLst/>
          </a:prstGeom>
        </p:spPr>
      </p:pic>
    </p:spTree>
    <p:extLst>
      <p:ext uri="{BB962C8B-B14F-4D97-AF65-F5344CB8AC3E}">
        <p14:creationId xmlns:p14="http://schemas.microsoft.com/office/powerpoint/2010/main" val="275775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Box 206"/>
          <p:cNvSpPr txBox="1"/>
          <p:nvPr/>
        </p:nvSpPr>
        <p:spPr>
          <a:xfrm>
            <a:off x="3713861" y="121933"/>
            <a:ext cx="8295227" cy="1077218"/>
          </a:xfrm>
          <a:prstGeom prst="rect">
            <a:avLst/>
          </a:prstGeom>
          <a:noFill/>
        </p:spPr>
        <p:txBody>
          <a:bodyPr wrap="square" rtlCol="0">
            <a:spAutoFit/>
          </a:bodyPr>
          <a:lstStyle/>
          <a:p>
            <a:pPr algn="r"/>
            <a:r>
              <a:rPr lang="en-US" sz="3200" b="1" dirty="0">
                <a:solidFill>
                  <a:srgbClr val="F26531"/>
                </a:solidFill>
              </a:rPr>
              <a:t>World Energy Issues Monitor - 2016 </a:t>
            </a:r>
          </a:p>
          <a:p>
            <a:pPr algn="r"/>
            <a:r>
              <a:rPr lang="en-US" sz="3200" b="1" dirty="0">
                <a:solidFill>
                  <a:srgbClr val="F26531"/>
                </a:solidFill>
              </a:rPr>
              <a:t>Issues Identified By Canadian Energy Leaders </a:t>
            </a:r>
            <a:endParaRPr lang="en-CA" sz="3200" b="1" dirty="0">
              <a:solidFill>
                <a:srgbClr val="F26531"/>
              </a:solidFill>
            </a:endParaRPr>
          </a:p>
        </p:txBody>
      </p:sp>
      <p:pic>
        <p:nvPicPr>
          <p:cNvPr id="208" name="Picture 207"/>
          <p:cNvPicPr>
            <a:picLocks noChangeAspect="1"/>
          </p:cNvPicPr>
          <p:nvPr/>
        </p:nvPicPr>
        <p:blipFill>
          <a:blip r:embed="rId2"/>
          <a:stretch>
            <a:fillRect/>
          </a:stretch>
        </p:blipFill>
        <p:spPr>
          <a:xfrm>
            <a:off x="8296808" y="1255126"/>
            <a:ext cx="3957314" cy="282180"/>
          </a:xfrm>
          <a:prstGeom prst="rect">
            <a:avLst/>
          </a:prstGeom>
        </p:spPr>
      </p:pic>
      <p:grpSp>
        <p:nvGrpSpPr>
          <p:cNvPr id="411" name="Group 410"/>
          <p:cNvGrpSpPr>
            <a:grpSpLocks noChangeAspect="1"/>
          </p:cNvGrpSpPr>
          <p:nvPr/>
        </p:nvGrpSpPr>
        <p:grpSpPr bwMode="auto">
          <a:xfrm>
            <a:off x="849520" y="1684867"/>
            <a:ext cx="9017694" cy="4450937"/>
            <a:chOff x="-771" y="159"/>
            <a:chExt cx="7241" cy="3574"/>
          </a:xfrm>
        </p:grpSpPr>
        <p:sp>
          <p:nvSpPr>
            <p:cNvPr id="412" name="AutoShape 4"/>
            <p:cNvSpPr>
              <a:spLocks noChangeAspect="1" noChangeArrowheads="1" noTextEdit="1"/>
            </p:cNvSpPr>
            <p:nvPr/>
          </p:nvSpPr>
          <p:spPr bwMode="auto">
            <a:xfrm>
              <a:off x="-771" y="159"/>
              <a:ext cx="7241" cy="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413" name="Group 206"/>
            <p:cNvGrpSpPr>
              <a:grpSpLocks/>
            </p:cNvGrpSpPr>
            <p:nvPr/>
          </p:nvGrpSpPr>
          <p:grpSpPr bwMode="auto">
            <a:xfrm>
              <a:off x="-365" y="565"/>
              <a:ext cx="6627" cy="2666"/>
              <a:chOff x="-365" y="565"/>
              <a:chExt cx="6627" cy="2666"/>
            </a:xfrm>
          </p:grpSpPr>
          <p:sp>
            <p:nvSpPr>
              <p:cNvPr id="418" name="Rectangle 8"/>
              <p:cNvSpPr>
                <a:spLocks noChangeArrowheads="1"/>
              </p:cNvSpPr>
              <p:nvPr/>
            </p:nvSpPr>
            <p:spPr bwMode="auto">
              <a:xfrm>
                <a:off x="4935" y="1372"/>
                <a:ext cx="6" cy="1"/>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9" name="Rectangle 9"/>
              <p:cNvSpPr>
                <a:spLocks noChangeArrowheads="1"/>
              </p:cNvSpPr>
              <p:nvPr/>
            </p:nvSpPr>
            <p:spPr bwMode="auto">
              <a:xfrm>
                <a:off x="2381" y="1836"/>
                <a:ext cx="1" cy="1"/>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0" name="Rectangle 10"/>
              <p:cNvSpPr>
                <a:spLocks noChangeArrowheads="1"/>
              </p:cNvSpPr>
              <p:nvPr/>
            </p:nvSpPr>
            <p:spPr bwMode="auto">
              <a:xfrm>
                <a:off x="4514" y="1955"/>
                <a:ext cx="1" cy="6"/>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1" name="Rectangle 11"/>
              <p:cNvSpPr>
                <a:spLocks noChangeArrowheads="1"/>
              </p:cNvSpPr>
              <p:nvPr/>
            </p:nvSpPr>
            <p:spPr bwMode="auto">
              <a:xfrm>
                <a:off x="2948" y="1836"/>
                <a:ext cx="1" cy="1"/>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2" name="Rectangle 12"/>
              <p:cNvSpPr>
                <a:spLocks noChangeArrowheads="1"/>
              </p:cNvSpPr>
              <p:nvPr/>
            </p:nvSpPr>
            <p:spPr bwMode="auto">
              <a:xfrm>
                <a:off x="5508" y="1476"/>
                <a:ext cx="1" cy="1"/>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3" name="Rectangle 13"/>
              <p:cNvSpPr>
                <a:spLocks noChangeArrowheads="1"/>
              </p:cNvSpPr>
              <p:nvPr/>
            </p:nvSpPr>
            <p:spPr bwMode="auto">
              <a:xfrm>
                <a:off x="2948" y="2080"/>
                <a:ext cx="1" cy="1"/>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4" name="Rectangle 14"/>
              <p:cNvSpPr>
                <a:spLocks noChangeArrowheads="1"/>
              </p:cNvSpPr>
              <p:nvPr/>
            </p:nvSpPr>
            <p:spPr bwMode="auto">
              <a:xfrm>
                <a:off x="2667" y="1716"/>
                <a:ext cx="1" cy="1"/>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5" name="Rectangle 15"/>
              <p:cNvSpPr>
                <a:spLocks noChangeArrowheads="1"/>
              </p:cNvSpPr>
              <p:nvPr/>
            </p:nvSpPr>
            <p:spPr bwMode="auto">
              <a:xfrm>
                <a:off x="1247" y="1716"/>
                <a:ext cx="1" cy="1"/>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6" name="Rectangle 16"/>
              <p:cNvSpPr>
                <a:spLocks noChangeArrowheads="1"/>
              </p:cNvSpPr>
              <p:nvPr/>
            </p:nvSpPr>
            <p:spPr bwMode="auto">
              <a:xfrm>
                <a:off x="2241" y="1955"/>
                <a:ext cx="1" cy="6"/>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7" name="Rectangle 17"/>
              <p:cNvSpPr>
                <a:spLocks noChangeArrowheads="1"/>
              </p:cNvSpPr>
              <p:nvPr/>
            </p:nvSpPr>
            <p:spPr bwMode="auto">
              <a:xfrm>
                <a:off x="3801" y="2080"/>
                <a:ext cx="1" cy="1"/>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8" name="Rectangle 18"/>
              <p:cNvSpPr>
                <a:spLocks noChangeArrowheads="1"/>
              </p:cNvSpPr>
              <p:nvPr/>
            </p:nvSpPr>
            <p:spPr bwMode="auto">
              <a:xfrm>
                <a:off x="821" y="2804"/>
                <a:ext cx="1" cy="1"/>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9" name="Rectangle 19"/>
              <p:cNvSpPr>
                <a:spLocks noChangeArrowheads="1"/>
              </p:cNvSpPr>
              <p:nvPr/>
            </p:nvSpPr>
            <p:spPr bwMode="auto">
              <a:xfrm>
                <a:off x="2204" y="2132"/>
                <a:ext cx="1" cy="1"/>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0" name="Rectangle 20"/>
              <p:cNvSpPr>
                <a:spLocks noChangeArrowheads="1"/>
              </p:cNvSpPr>
              <p:nvPr/>
            </p:nvSpPr>
            <p:spPr bwMode="auto">
              <a:xfrm>
                <a:off x="2381" y="1351"/>
                <a:ext cx="1" cy="1"/>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1" name="Rectangle 21"/>
              <p:cNvSpPr>
                <a:spLocks noChangeArrowheads="1"/>
              </p:cNvSpPr>
              <p:nvPr/>
            </p:nvSpPr>
            <p:spPr bwMode="auto">
              <a:xfrm>
                <a:off x="2948" y="1232"/>
                <a:ext cx="1" cy="1"/>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2" name="Rectangle 22"/>
              <p:cNvSpPr>
                <a:spLocks noChangeArrowheads="1"/>
              </p:cNvSpPr>
              <p:nvPr/>
            </p:nvSpPr>
            <p:spPr bwMode="auto">
              <a:xfrm>
                <a:off x="394" y="2924"/>
                <a:ext cx="1" cy="1"/>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3" name="Rectangle 23"/>
              <p:cNvSpPr>
                <a:spLocks noChangeArrowheads="1"/>
              </p:cNvSpPr>
              <p:nvPr/>
            </p:nvSpPr>
            <p:spPr bwMode="auto">
              <a:xfrm>
                <a:off x="1008" y="1497"/>
                <a:ext cx="5" cy="1"/>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4" name="Rectangle 24"/>
              <p:cNvSpPr>
                <a:spLocks noChangeArrowheads="1"/>
              </p:cNvSpPr>
              <p:nvPr/>
            </p:nvSpPr>
            <p:spPr bwMode="auto">
              <a:xfrm>
                <a:off x="4228" y="1351"/>
                <a:ext cx="1" cy="6"/>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5" name="Rectangle 25"/>
              <p:cNvSpPr>
                <a:spLocks noChangeArrowheads="1"/>
              </p:cNvSpPr>
              <p:nvPr/>
            </p:nvSpPr>
            <p:spPr bwMode="auto">
              <a:xfrm>
                <a:off x="1102" y="1476"/>
                <a:ext cx="1" cy="1"/>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6" name="Rectangle 26"/>
              <p:cNvSpPr>
                <a:spLocks noChangeArrowheads="1"/>
              </p:cNvSpPr>
              <p:nvPr/>
            </p:nvSpPr>
            <p:spPr bwMode="auto">
              <a:xfrm>
                <a:off x="1955" y="872"/>
                <a:ext cx="1" cy="1"/>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7" name="Rectangle 27"/>
              <p:cNvSpPr>
                <a:spLocks noChangeArrowheads="1"/>
              </p:cNvSpPr>
              <p:nvPr/>
            </p:nvSpPr>
            <p:spPr bwMode="auto">
              <a:xfrm>
                <a:off x="1528" y="1232"/>
                <a:ext cx="1" cy="1"/>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8" name="Rectangle 28"/>
              <p:cNvSpPr>
                <a:spLocks noChangeArrowheads="1"/>
              </p:cNvSpPr>
              <p:nvPr/>
            </p:nvSpPr>
            <p:spPr bwMode="auto">
              <a:xfrm>
                <a:off x="2350" y="1117"/>
                <a:ext cx="5" cy="1"/>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9" name="Rectangle 29"/>
              <p:cNvSpPr>
                <a:spLocks noChangeArrowheads="1"/>
              </p:cNvSpPr>
              <p:nvPr/>
            </p:nvSpPr>
            <p:spPr bwMode="auto">
              <a:xfrm>
                <a:off x="4368" y="1836"/>
                <a:ext cx="1" cy="1"/>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0" name="Rectangle 30"/>
              <p:cNvSpPr>
                <a:spLocks noChangeArrowheads="1"/>
              </p:cNvSpPr>
              <p:nvPr/>
            </p:nvSpPr>
            <p:spPr bwMode="auto">
              <a:xfrm>
                <a:off x="3942" y="2080"/>
                <a:ext cx="1" cy="1"/>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1" name="Rectangle 31"/>
              <p:cNvSpPr>
                <a:spLocks noChangeArrowheads="1"/>
              </p:cNvSpPr>
              <p:nvPr/>
            </p:nvSpPr>
            <p:spPr bwMode="auto">
              <a:xfrm>
                <a:off x="4228" y="1716"/>
                <a:ext cx="1" cy="1"/>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2" name="Rectangle 32"/>
              <p:cNvSpPr>
                <a:spLocks noChangeArrowheads="1"/>
              </p:cNvSpPr>
              <p:nvPr/>
            </p:nvSpPr>
            <p:spPr bwMode="auto">
              <a:xfrm>
                <a:off x="3375" y="1836"/>
                <a:ext cx="1" cy="1"/>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3" name="Rectangle 33"/>
              <p:cNvSpPr>
                <a:spLocks noChangeArrowheads="1"/>
              </p:cNvSpPr>
              <p:nvPr/>
            </p:nvSpPr>
            <p:spPr bwMode="auto">
              <a:xfrm>
                <a:off x="2948" y="2440"/>
                <a:ext cx="1" cy="1"/>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4" name="Rectangle 34"/>
              <p:cNvSpPr>
                <a:spLocks noChangeArrowheads="1"/>
              </p:cNvSpPr>
              <p:nvPr/>
            </p:nvSpPr>
            <p:spPr bwMode="auto">
              <a:xfrm>
                <a:off x="2667" y="2080"/>
                <a:ext cx="1" cy="1"/>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5" name="Rectangle 35"/>
              <p:cNvSpPr>
                <a:spLocks noChangeArrowheads="1"/>
              </p:cNvSpPr>
              <p:nvPr/>
            </p:nvSpPr>
            <p:spPr bwMode="auto">
              <a:xfrm>
                <a:off x="2948" y="2080"/>
                <a:ext cx="1" cy="1"/>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6" name="Rectangle 36"/>
              <p:cNvSpPr>
                <a:spLocks noChangeArrowheads="1"/>
              </p:cNvSpPr>
              <p:nvPr/>
            </p:nvSpPr>
            <p:spPr bwMode="auto">
              <a:xfrm>
                <a:off x="3801" y="2684"/>
                <a:ext cx="1" cy="1"/>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7" name="Rectangle 37"/>
              <p:cNvSpPr>
                <a:spLocks noChangeArrowheads="1"/>
              </p:cNvSpPr>
              <p:nvPr/>
            </p:nvSpPr>
            <p:spPr bwMode="auto">
              <a:xfrm>
                <a:off x="1955" y="2440"/>
                <a:ext cx="1" cy="1"/>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8" name="Rectangle 38"/>
              <p:cNvSpPr>
                <a:spLocks noChangeArrowheads="1"/>
              </p:cNvSpPr>
              <p:nvPr/>
            </p:nvSpPr>
            <p:spPr bwMode="auto">
              <a:xfrm>
                <a:off x="2948" y="992"/>
                <a:ext cx="1" cy="1"/>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9" name="Rectangle 39"/>
              <p:cNvSpPr>
                <a:spLocks noChangeArrowheads="1"/>
              </p:cNvSpPr>
              <p:nvPr/>
            </p:nvSpPr>
            <p:spPr bwMode="auto">
              <a:xfrm>
                <a:off x="4592" y="1877"/>
                <a:ext cx="1" cy="1"/>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0" name="Rectangle 40"/>
              <p:cNvSpPr>
                <a:spLocks noChangeArrowheads="1"/>
              </p:cNvSpPr>
              <p:nvPr/>
            </p:nvSpPr>
            <p:spPr bwMode="auto">
              <a:xfrm>
                <a:off x="1008" y="2257"/>
                <a:ext cx="5" cy="6"/>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1" name="Rectangle 41"/>
              <p:cNvSpPr>
                <a:spLocks noChangeArrowheads="1"/>
              </p:cNvSpPr>
              <p:nvPr/>
            </p:nvSpPr>
            <p:spPr bwMode="auto">
              <a:xfrm>
                <a:off x="3375" y="992"/>
                <a:ext cx="1" cy="1"/>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2" name="Rectangle 42"/>
              <p:cNvSpPr>
                <a:spLocks noChangeArrowheads="1"/>
              </p:cNvSpPr>
              <p:nvPr/>
            </p:nvSpPr>
            <p:spPr bwMode="auto">
              <a:xfrm>
                <a:off x="2808" y="1476"/>
                <a:ext cx="1" cy="1"/>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3" name="Rectangle 43"/>
              <p:cNvSpPr>
                <a:spLocks noChangeArrowheads="1"/>
              </p:cNvSpPr>
              <p:nvPr/>
            </p:nvSpPr>
            <p:spPr bwMode="auto">
              <a:xfrm>
                <a:off x="3375" y="1596"/>
                <a:ext cx="1" cy="1"/>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4" name="Rectangle 44"/>
              <p:cNvSpPr>
                <a:spLocks noChangeArrowheads="1"/>
              </p:cNvSpPr>
              <p:nvPr/>
            </p:nvSpPr>
            <p:spPr bwMode="auto">
              <a:xfrm>
                <a:off x="2667" y="2080"/>
                <a:ext cx="1" cy="1"/>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5" name="Rectangle 45"/>
              <p:cNvSpPr>
                <a:spLocks noChangeArrowheads="1"/>
              </p:cNvSpPr>
              <p:nvPr/>
            </p:nvSpPr>
            <p:spPr bwMode="auto">
              <a:xfrm>
                <a:off x="3089" y="2440"/>
                <a:ext cx="5" cy="1"/>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6" name="Rectangle 46"/>
              <p:cNvSpPr>
                <a:spLocks noChangeArrowheads="1"/>
              </p:cNvSpPr>
              <p:nvPr/>
            </p:nvSpPr>
            <p:spPr bwMode="auto">
              <a:xfrm>
                <a:off x="3396" y="1372"/>
                <a:ext cx="1" cy="1"/>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7" name="Rectangle 47"/>
              <p:cNvSpPr>
                <a:spLocks noChangeArrowheads="1"/>
              </p:cNvSpPr>
              <p:nvPr/>
            </p:nvSpPr>
            <p:spPr bwMode="auto">
              <a:xfrm>
                <a:off x="4368" y="1232"/>
                <a:ext cx="1" cy="1"/>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8" name="Rectangle 48"/>
              <p:cNvSpPr>
                <a:spLocks noChangeArrowheads="1"/>
              </p:cNvSpPr>
              <p:nvPr/>
            </p:nvSpPr>
            <p:spPr bwMode="auto">
              <a:xfrm>
                <a:off x="899" y="1310"/>
                <a:ext cx="1" cy="1"/>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9" name="Line 49"/>
              <p:cNvSpPr>
                <a:spLocks noChangeShapeType="1"/>
              </p:cNvSpPr>
              <p:nvPr/>
            </p:nvSpPr>
            <p:spPr bwMode="auto">
              <a:xfrm>
                <a:off x="-365" y="1778"/>
                <a:ext cx="6627" cy="0"/>
              </a:xfrm>
              <a:prstGeom prst="line">
                <a:avLst/>
              </a:prstGeom>
              <a:noFill/>
              <a:ln w="7938" cap="rnd">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0" name="Line 50"/>
              <p:cNvSpPr>
                <a:spLocks noChangeShapeType="1"/>
              </p:cNvSpPr>
              <p:nvPr/>
            </p:nvSpPr>
            <p:spPr bwMode="auto">
              <a:xfrm flipV="1">
                <a:off x="2850" y="565"/>
                <a:ext cx="0" cy="2666"/>
              </a:xfrm>
              <a:prstGeom prst="line">
                <a:avLst/>
              </a:prstGeom>
              <a:noFill/>
              <a:ln w="7938" cap="rnd">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1" name="Rectangle 53"/>
              <p:cNvSpPr>
                <a:spLocks noChangeArrowheads="1"/>
              </p:cNvSpPr>
              <p:nvPr/>
            </p:nvSpPr>
            <p:spPr bwMode="auto">
              <a:xfrm>
                <a:off x="2803" y="1674"/>
                <a:ext cx="46"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rPr>
                  <a:t>.</a:t>
                </a:r>
                <a:endParaRPr lang="en-US" altLang="en-US"/>
              </a:p>
            </p:txBody>
          </p:sp>
          <p:sp>
            <p:nvSpPr>
              <p:cNvPr id="462" name="Rectangle 54"/>
              <p:cNvSpPr>
                <a:spLocks noChangeArrowheads="1"/>
              </p:cNvSpPr>
              <p:nvPr/>
            </p:nvSpPr>
            <p:spPr bwMode="auto">
              <a:xfrm>
                <a:off x="4041" y="1674"/>
                <a:ext cx="46"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rPr>
                  <a:t>.</a:t>
                </a:r>
                <a:endParaRPr lang="en-US" altLang="en-US"/>
              </a:p>
            </p:txBody>
          </p:sp>
          <p:sp>
            <p:nvSpPr>
              <p:cNvPr id="463" name="Rectangle 462"/>
              <p:cNvSpPr>
                <a:spLocks noChangeArrowheads="1"/>
              </p:cNvSpPr>
              <p:nvPr/>
            </p:nvSpPr>
            <p:spPr bwMode="auto">
              <a:xfrm>
                <a:off x="2205" y="1727"/>
                <a:ext cx="26"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a:solidFill>
                      <a:srgbClr val="000000"/>
                    </a:solidFill>
                  </a:rPr>
                  <a:t>.</a:t>
                </a:r>
                <a:endParaRPr lang="en-US" altLang="en-US"/>
              </a:p>
            </p:txBody>
          </p:sp>
          <p:sp>
            <p:nvSpPr>
              <p:cNvPr id="464" name="Rectangle 463"/>
              <p:cNvSpPr>
                <a:spLocks noChangeArrowheads="1"/>
              </p:cNvSpPr>
              <p:nvPr/>
            </p:nvSpPr>
            <p:spPr bwMode="auto">
              <a:xfrm>
                <a:off x="2824" y="1727"/>
                <a:ext cx="26"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a:solidFill>
                      <a:srgbClr val="000000"/>
                    </a:solidFill>
                  </a:rPr>
                  <a:t>.</a:t>
                </a:r>
                <a:endParaRPr lang="en-US" altLang="en-US"/>
              </a:p>
            </p:txBody>
          </p:sp>
          <p:sp>
            <p:nvSpPr>
              <p:cNvPr id="465" name="Rectangle 464"/>
              <p:cNvSpPr>
                <a:spLocks noChangeArrowheads="1"/>
              </p:cNvSpPr>
              <p:nvPr/>
            </p:nvSpPr>
            <p:spPr bwMode="auto">
              <a:xfrm>
                <a:off x="3443" y="1727"/>
                <a:ext cx="26"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a:solidFill>
                      <a:srgbClr val="000000"/>
                    </a:solidFill>
                  </a:rPr>
                  <a:t>.</a:t>
                </a:r>
                <a:endParaRPr lang="en-US" altLang="en-US"/>
              </a:p>
            </p:txBody>
          </p:sp>
          <p:sp>
            <p:nvSpPr>
              <p:cNvPr id="466" name="Rectangle 465"/>
              <p:cNvSpPr>
                <a:spLocks noChangeArrowheads="1"/>
              </p:cNvSpPr>
              <p:nvPr/>
            </p:nvSpPr>
            <p:spPr bwMode="auto">
              <a:xfrm>
                <a:off x="4062" y="1727"/>
                <a:ext cx="26"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a:solidFill>
                      <a:srgbClr val="000000"/>
                    </a:solidFill>
                  </a:rPr>
                  <a:t>.</a:t>
                </a:r>
                <a:endParaRPr lang="en-US" altLang="en-US"/>
              </a:p>
            </p:txBody>
          </p:sp>
          <p:sp>
            <p:nvSpPr>
              <p:cNvPr id="467" name="Rectangle 466"/>
              <p:cNvSpPr>
                <a:spLocks noChangeArrowheads="1"/>
              </p:cNvSpPr>
              <p:nvPr/>
            </p:nvSpPr>
            <p:spPr bwMode="auto">
              <a:xfrm>
                <a:off x="4681" y="1727"/>
                <a:ext cx="26"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a:solidFill>
                      <a:srgbClr val="000000"/>
                    </a:solidFill>
                  </a:rPr>
                  <a:t>.</a:t>
                </a:r>
                <a:endParaRPr lang="en-US" altLang="en-US"/>
              </a:p>
            </p:txBody>
          </p:sp>
          <p:sp>
            <p:nvSpPr>
              <p:cNvPr id="468" name="Rectangle 66"/>
              <p:cNvSpPr>
                <a:spLocks noChangeArrowheads="1"/>
              </p:cNvSpPr>
              <p:nvPr/>
            </p:nvSpPr>
            <p:spPr bwMode="auto">
              <a:xfrm>
                <a:off x="5919" y="1727"/>
                <a:ext cx="26"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a:solidFill>
                      <a:srgbClr val="000000"/>
                    </a:solidFill>
                  </a:rPr>
                  <a:t>.</a:t>
                </a:r>
                <a:endParaRPr lang="en-US" altLang="en-US"/>
              </a:p>
            </p:txBody>
          </p:sp>
          <p:sp>
            <p:nvSpPr>
              <p:cNvPr id="469" name="Rectangle 70"/>
              <p:cNvSpPr>
                <a:spLocks noChangeArrowheads="1"/>
              </p:cNvSpPr>
              <p:nvPr/>
            </p:nvSpPr>
            <p:spPr bwMode="auto">
              <a:xfrm>
                <a:off x="2803" y="1674"/>
                <a:ext cx="46"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rPr>
                  <a:t>.</a:t>
                </a:r>
                <a:endParaRPr lang="en-US" altLang="en-US"/>
              </a:p>
            </p:txBody>
          </p:sp>
          <p:sp>
            <p:nvSpPr>
              <p:cNvPr id="470" name="Rectangle 71"/>
              <p:cNvSpPr>
                <a:spLocks noChangeArrowheads="1"/>
              </p:cNvSpPr>
              <p:nvPr/>
            </p:nvSpPr>
            <p:spPr bwMode="auto">
              <a:xfrm>
                <a:off x="2803" y="1169"/>
                <a:ext cx="46"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rPr>
                  <a:t>.</a:t>
                </a:r>
                <a:endParaRPr lang="en-US" altLang="en-US"/>
              </a:p>
            </p:txBody>
          </p:sp>
          <p:sp>
            <p:nvSpPr>
              <p:cNvPr id="471" name="Rectangle 77"/>
              <p:cNvSpPr>
                <a:spLocks noChangeArrowheads="1"/>
              </p:cNvSpPr>
              <p:nvPr/>
            </p:nvSpPr>
            <p:spPr bwMode="auto">
              <a:xfrm>
                <a:off x="2824" y="2482"/>
                <a:ext cx="26"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a:solidFill>
                      <a:srgbClr val="000000"/>
                    </a:solidFill>
                  </a:rPr>
                  <a:t>.</a:t>
                </a:r>
                <a:endParaRPr lang="en-US" altLang="en-US"/>
              </a:p>
            </p:txBody>
          </p:sp>
          <p:sp>
            <p:nvSpPr>
              <p:cNvPr id="472" name="Rectangle 79"/>
              <p:cNvSpPr>
                <a:spLocks noChangeArrowheads="1"/>
              </p:cNvSpPr>
              <p:nvPr/>
            </p:nvSpPr>
            <p:spPr bwMode="auto">
              <a:xfrm>
                <a:off x="2824" y="1977"/>
                <a:ext cx="26"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a:solidFill>
                      <a:srgbClr val="000000"/>
                    </a:solidFill>
                  </a:rPr>
                  <a:t>.</a:t>
                </a:r>
                <a:endParaRPr lang="en-US" altLang="en-US"/>
              </a:p>
            </p:txBody>
          </p:sp>
          <p:sp>
            <p:nvSpPr>
              <p:cNvPr id="473" name="Rectangle 80"/>
              <p:cNvSpPr>
                <a:spLocks noChangeArrowheads="1"/>
              </p:cNvSpPr>
              <p:nvPr/>
            </p:nvSpPr>
            <p:spPr bwMode="auto">
              <a:xfrm>
                <a:off x="2824" y="1727"/>
                <a:ext cx="26"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a:solidFill>
                      <a:srgbClr val="000000"/>
                    </a:solidFill>
                  </a:rPr>
                  <a:t>.</a:t>
                </a:r>
                <a:endParaRPr lang="en-US" altLang="en-US"/>
              </a:p>
            </p:txBody>
          </p:sp>
          <p:sp>
            <p:nvSpPr>
              <p:cNvPr id="474" name="Rectangle 81"/>
              <p:cNvSpPr>
                <a:spLocks noChangeArrowheads="1"/>
              </p:cNvSpPr>
              <p:nvPr/>
            </p:nvSpPr>
            <p:spPr bwMode="auto">
              <a:xfrm>
                <a:off x="2824" y="1472"/>
                <a:ext cx="26"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a:solidFill>
                      <a:srgbClr val="000000"/>
                    </a:solidFill>
                  </a:rPr>
                  <a:t>.</a:t>
                </a:r>
                <a:endParaRPr lang="en-US" altLang="en-US"/>
              </a:p>
            </p:txBody>
          </p:sp>
          <p:sp>
            <p:nvSpPr>
              <p:cNvPr id="475" name="Rectangle 82"/>
              <p:cNvSpPr>
                <a:spLocks noChangeArrowheads="1"/>
              </p:cNvSpPr>
              <p:nvPr/>
            </p:nvSpPr>
            <p:spPr bwMode="auto">
              <a:xfrm>
                <a:off x="2824" y="1222"/>
                <a:ext cx="26"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a:solidFill>
                      <a:srgbClr val="000000"/>
                    </a:solidFill>
                  </a:rPr>
                  <a:t>.</a:t>
                </a:r>
                <a:endParaRPr lang="en-US" altLang="en-US"/>
              </a:p>
            </p:txBody>
          </p:sp>
          <p:sp>
            <p:nvSpPr>
              <p:cNvPr id="476" name="Rectangle 83"/>
              <p:cNvSpPr>
                <a:spLocks noChangeArrowheads="1"/>
              </p:cNvSpPr>
              <p:nvPr/>
            </p:nvSpPr>
            <p:spPr bwMode="auto">
              <a:xfrm>
                <a:off x="2824" y="967"/>
                <a:ext cx="26"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a:solidFill>
                      <a:srgbClr val="000000"/>
                    </a:solidFill>
                  </a:rPr>
                  <a:t>.</a:t>
                </a:r>
                <a:endParaRPr lang="en-US" altLang="en-US"/>
              </a:p>
            </p:txBody>
          </p:sp>
          <p:sp>
            <p:nvSpPr>
              <p:cNvPr id="477" name="Oval 87"/>
              <p:cNvSpPr>
                <a:spLocks noChangeArrowheads="1"/>
              </p:cNvSpPr>
              <p:nvPr/>
            </p:nvSpPr>
            <p:spPr bwMode="auto">
              <a:xfrm>
                <a:off x="4733" y="1169"/>
                <a:ext cx="400" cy="401"/>
              </a:xfrm>
              <a:prstGeom prst="ellipse">
                <a:avLst/>
              </a:prstGeom>
              <a:solidFill>
                <a:srgbClr val="DD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8" name="Oval 88"/>
              <p:cNvSpPr>
                <a:spLocks noChangeArrowheads="1"/>
              </p:cNvSpPr>
              <p:nvPr/>
            </p:nvSpPr>
            <p:spPr bwMode="auto">
              <a:xfrm>
                <a:off x="4733" y="1169"/>
                <a:ext cx="400" cy="401"/>
              </a:xfrm>
              <a:prstGeom prst="ellipse">
                <a:avLst/>
              </a:pr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9" name="Oval 89"/>
              <p:cNvSpPr>
                <a:spLocks noChangeArrowheads="1"/>
              </p:cNvSpPr>
              <p:nvPr/>
            </p:nvSpPr>
            <p:spPr bwMode="auto">
              <a:xfrm>
                <a:off x="2184" y="1638"/>
                <a:ext cx="395" cy="396"/>
              </a:xfrm>
              <a:prstGeom prst="ellipse">
                <a:avLst/>
              </a:prstGeom>
              <a:solidFill>
                <a:srgbClr val="DD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0" name="Oval 90"/>
              <p:cNvSpPr>
                <a:spLocks noChangeArrowheads="1"/>
              </p:cNvSpPr>
              <p:nvPr/>
            </p:nvSpPr>
            <p:spPr bwMode="auto">
              <a:xfrm>
                <a:off x="2184" y="1638"/>
                <a:ext cx="395" cy="396"/>
              </a:xfrm>
              <a:prstGeom prst="ellipse">
                <a:avLst/>
              </a:pr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1" name="Oval 91"/>
              <p:cNvSpPr>
                <a:spLocks noChangeArrowheads="1"/>
              </p:cNvSpPr>
              <p:nvPr/>
            </p:nvSpPr>
            <p:spPr bwMode="auto">
              <a:xfrm>
                <a:off x="4301" y="1747"/>
                <a:ext cx="426" cy="427"/>
              </a:xfrm>
              <a:prstGeom prst="ellipse">
                <a:avLst/>
              </a:prstGeom>
              <a:solidFill>
                <a:srgbClr val="DD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2" name="Oval 92"/>
              <p:cNvSpPr>
                <a:spLocks noChangeArrowheads="1"/>
              </p:cNvSpPr>
              <p:nvPr/>
            </p:nvSpPr>
            <p:spPr bwMode="auto">
              <a:xfrm>
                <a:off x="4301" y="1747"/>
                <a:ext cx="426" cy="427"/>
              </a:xfrm>
              <a:prstGeom prst="ellipse">
                <a:avLst/>
              </a:pr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3" name="Oval 93"/>
              <p:cNvSpPr>
                <a:spLocks noChangeArrowheads="1"/>
              </p:cNvSpPr>
              <p:nvPr/>
            </p:nvSpPr>
            <p:spPr bwMode="auto">
              <a:xfrm>
                <a:off x="2756" y="1643"/>
                <a:ext cx="385" cy="385"/>
              </a:xfrm>
              <a:prstGeom prst="ellipse">
                <a:avLst/>
              </a:prstGeom>
              <a:solidFill>
                <a:srgbClr val="DD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4" name="Oval 94"/>
              <p:cNvSpPr>
                <a:spLocks noChangeArrowheads="1"/>
              </p:cNvSpPr>
              <p:nvPr/>
            </p:nvSpPr>
            <p:spPr bwMode="auto">
              <a:xfrm>
                <a:off x="2756" y="1643"/>
                <a:ext cx="385" cy="385"/>
              </a:xfrm>
              <a:prstGeom prst="ellipse">
                <a:avLst/>
              </a:pr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5" name="Oval 95"/>
              <p:cNvSpPr>
                <a:spLocks noChangeArrowheads="1"/>
              </p:cNvSpPr>
              <p:nvPr/>
            </p:nvSpPr>
            <p:spPr bwMode="auto">
              <a:xfrm>
                <a:off x="5289" y="1258"/>
                <a:ext cx="437" cy="437"/>
              </a:xfrm>
              <a:prstGeom prst="ellipse">
                <a:avLst/>
              </a:prstGeom>
              <a:solidFill>
                <a:srgbClr val="DD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6" name="Oval 96"/>
              <p:cNvSpPr>
                <a:spLocks noChangeArrowheads="1"/>
              </p:cNvSpPr>
              <p:nvPr/>
            </p:nvSpPr>
            <p:spPr bwMode="auto">
              <a:xfrm>
                <a:off x="5289" y="1258"/>
                <a:ext cx="437" cy="437"/>
              </a:xfrm>
              <a:prstGeom prst="ellipse">
                <a:avLst/>
              </a:pr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7" name="Oval 97"/>
              <p:cNvSpPr>
                <a:spLocks noChangeArrowheads="1"/>
              </p:cNvSpPr>
              <p:nvPr/>
            </p:nvSpPr>
            <p:spPr bwMode="auto">
              <a:xfrm>
                <a:off x="2735" y="1867"/>
                <a:ext cx="427" cy="427"/>
              </a:xfrm>
              <a:prstGeom prst="ellipse">
                <a:avLst/>
              </a:prstGeom>
              <a:solidFill>
                <a:srgbClr val="DD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8" name="Oval 98"/>
              <p:cNvSpPr>
                <a:spLocks noChangeArrowheads="1"/>
              </p:cNvSpPr>
              <p:nvPr/>
            </p:nvSpPr>
            <p:spPr bwMode="auto">
              <a:xfrm>
                <a:off x="2735" y="1867"/>
                <a:ext cx="427" cy="427"/>
              </a:xfrm>
              <a:prstGeom prst="ellipse">
                <a:avLst/>
              </a:pr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9" name="Oval 99"/>
              <p:cNvSpPr>
                <a:spLocks noChangeArrowheads="1"/>
              </p:cNvSpPr>
              <p:nvPr/>
            </p:nvSpPr>
            <p:spPr bwMode="auto">
              <a:xfrm>
                <a:off x="2485" y="1534"/>
                <a:ext cx="365" cy="364"/>
              </a:xfrm>
              <a:prstGeom prst="ellipse">
                <a:avLst/>
              </a:prstGeom>
              <a:solidFill>
                <a:srgbClr val="DD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0" name="Oval 100"/>
              <p:cNvSpPr>
                <a:spLocks noChangeArrowheads="1"/>
              </p:cNvSpPr>
              <p:nvPr/>
            </p:nvSpPr>
            <p:spPr bwMode="auto">
              <a:xfrm>
                <a:off x="2485" y="1534"/>
                <a:ext cx="365" cy="364"/>
              </a:xfrm>
              <a:prstGeom prst="ellipse">
                <a:avLst/>
              </a:pr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1" name="Oval 101"/>
              <p:cNvSpPr>
                <a:spLocks noChangeArrowheads="1"/>
              </p:cNvSpPr>
              <p:nvPr/>
            </p:nvSpPr>
            <p:spPr bwMode="auto">
              <a:xfrm>
                <a:off x="1096" y="1565"/>
                <a:ext cx="302" cy="302"/>
              </a:xfrm>
              <a:prstGeom prst="ellipse">
                <a:avLst/>
              </a:prstGeom>
              <a:solidFill>
                <a:srgbClr val="DD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2" name="Oval 102"/>
              <p:cNvSpPr>
                <a:spLocks noChangeArrowheads="1"/>
              </p:cNvSpPr>
              <p:nvPr/>
            </p:nvSpPr>
            <p:spPr bwMode="auto">
              <a:xfrm>
                <a:off x="1096" y="1565"/>
                <a:ext cx="302" cy="302"/>
              </a:xfrm>
              <a:prstGeom prst="ellipse">
                <a:avLst/>
              </a:pr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3" name="Oval 103"/>
              <p:cNvSpPr>
                <a:spLocks noChangeArrowheads="1"/>
              </p:cNvSpPr>
              <p:nvPr/>
            </p:nvSpPr>
            <p:spPr bwMode="auto">
              <a:xfrm>
                <a:off x="2095" y="1815"/>
                <a:ext cx="292" cy="291"/>
              </a:xfrm>
              <a:prstGeom prst="ellipse">
                <a:avLst/>
              </a:prstGeom>
              <a:solidFill>
                <a:srgbClr val="DD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4" name="Oval 104"/>
              <p:cNvSpPr>
                <a:spLocks noChangeArrowheads="1"/>
              </p:cNvSpPr>
              <p:nvPr/>
            </p:nvSpPr>
            <p:spPr bwMode="auto">
              <a:xfrm>
                <a:off x="2095" y="1815"/>
                <a:ext cx="292" cy="291"/>
              </a:xfrm>
              <a:prstGeom prst="ellipse">
                <a:avLst/>
              </a:pr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5" name="Oval 105"/>
              <p:cNvSpPr>
                <a:spLocks noChangeArrowheads="1"/>
              </p:cNvSpPr>
              <p:nvPr/>
            </p:nvSpPr>
            <p:spPr bwMode="auto">
              <a:xfrm>
                <a:off x="3593" y="1872"/>
                <a:ext cx="411" cy="411"/>
              </a:xfrm>
              <a:prstGeom prst="ellipse">
                <a:avLst/>
              </a:prstGeom>
              <a:solidFill>
                <a:srgbClr val="DD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6" name="Oval 106"/>
              <p:cNvSpPr>
                <a:spLocks noChangeArrowheads="1"/>
              </p:cNvSpPr>
              <p:nvPr/>
            </p:nvSpPr>
            <p:spPr bwMode="auto">
              <a:xfrm>
                <a:off x="3593" y="1872"/>
                <a:ext cx="411" cy="411"/>
              </a:xfrm>
              <a:prstGeom prst="ellipse">
                <a:avLst/>
              </a:pr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7" name="Oval 107"/>
              <p:cNvSpPr>
                <a:spLocks noChangeArrowheads="1"/>
              </p:cNvSpPr>
              <p:nvPr/>
            </p:nvSpPr>
            <p:spPr bwMode="auto">
              <a:xfrm>
                <a:off x="680" y="2664"/>
                <a:ext cx="276" cy="276"/>
              </a:xfrm>
              <a:prstGeom prst="ellipse">
                <a:avLst/>
              </a:prstGeom>
              <a:solidFill>
                <a:srgbClr val="DD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8" name="Oval 108"/>
              <p:cNvSpPr>
                <a:spLocks noChangeArrowheads="1"/>
              </p:cNvSpPr>
              <p:nvPr/>
            </p:nvSpPr>
            <p:spPr bwMode="auto">
              <a:xfrm>
                <a:off x="680" y="2664"/>
                <a:ext cx="276" cy="276"/>
              </a:xfrm>
              <a:prstGeom prst="ellipse">
                <a:avLst/>
              </a:pr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9" name="Oval 109"/>
              <p:cNvSpPr>
                <a:spLocks noChangeArrowheads="1"/>
              </p:cNvSpPr>
              <p:nvPr/>
            </p:nvSpPr>
            <p:spPr bwMode="auto">
              <a:xfrm>
                <a:off x="2043" y="1971"/>
                <a:ext cx="318" cy="318"/>
              </a:xfrm>
              <a:prstGeom prst="ellipse">
                <a:avLst/>
              </a:prstGeom>
              <a:solidFill>
                <a:srgbClr val="DD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0" name="Oval 110"/>
              <p:cNvSpPr>
                <a:spLocks noChangeArrowheads="1"/>
              </p:cNvSpPr>
              <p:nvPr/>
            </p:nvSpPr>
            <p:spPr bwMode="auto">
              <a:xfrm>
                <a:off x="2043" y="1971"/>
                <a:ext cx="318" cy="318"/>
              </a:xfrm>
              <a:prstGeom prst="ellipse">
                <a:avLst/>
              </a:pr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1" name="Oval 111"/>
              <p:cNvSpPr>
                <a:spLocks noChangeArrowheads="1"/>
              </p:cNvSpPr>
              <p:nvPr/>
            </p:nvSpPr>
            <p:spPr bwMode="auto">
              <a:xfrm>
                <a:off x="2220" y="1190"/>
                <a:ext cx="323" cy="323"/>
              </a:xfrm>
              <a:prstGeom prst="ellipse">
                <a:avLst/>
              </a:prstGeom>
              <a:solidFill>
                <a:srgbClr val="DD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2" name="Oval 112"/>
              <p:cNvSpPr>
                <a:spLocks noChangeArrowheads="1"/>
              </p:cNvSpPr>
              <p:nvPr/>
            </p:nvSpPr>
            <p:spPr bwMode="auto">
              <a:xfrm>
                <a:off x="2220" y="1190"/>
                <a:ext cx="323" cy="323"/>
              </a:xfrm>
              <a:prstGeom prst="ellipse">
                <a:avLst/>
              </a:pr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3" name="Oval 113"/>
              <p:cNvSpPr>
                <a:spLocks noChangeArrowheads="1"/>
              </p:cNvSpPr>
              <p:nvPr/>
            </p:nvSpPr>
            <p:spPr bwMode="auto">
              <a:xfrm>
                <a:off x="2735" y="1018"/>
                <a:ext cx="427" cy="427"/>
              </a:xfrm>
              <a:prstGeom prst="ellipse">
                <a:avLst/>
              </a:prstGeom>
              <a:solidFill>
                <a:srgbClr val="DD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4" name="Oval 114"/>
              <p:cNvSpPr>
                <a:spLocks noChangeArrowheads="1"/>
              </p:cNvSpPr>
              <p:nvPr/>
            </p:nvSpPr>
            <p:spPr bwMode="auto">
              <a:xfrm>
                <a:off x="2735" y="1018"/>
                <a:ext cx="427" cy="427"/>
              </a:xfrm>
              <a:prstGeom prst="ellipse">
                <a:avLst/>
              </a:pr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5" name="Oval 115"/>
              <p:cNvSpPr>
                <a:spLocks noChangeArrowheads="1"/>
              </p:cNvSpPr>
              <p:nvPr/>
            </p:nvSpPr>
            <p:spPr bwMode="auto">
              <a:xfrm>
                <a:off x="233" y="2763"/>
                <a:ext cx="322" cy="322"/>
              </a:xfrm>
              <a:prstGeom prst="ellipse">
                <a:avLst/>
              </a:prstGeom>
              <a:solidFill>
                <a:srgbClr val="DD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6" name="Oval 116"/>
              <p:cNvSpPr>
                <a:spLocks noChangeArrowheads="1"/>
              </p:cNvSpPr>
              <p:nvPr/>
            </p:nvSpPr>
            <p:spPr bwMode="auto">
              <a:xfrm>
                <a:off x="233" y="2763"/>
                <a:ext cx="322" cy="322"/>
              </a:xfrm>
              <a:prstGeom prst="ellipse">
                <a:avLst/>
              </a:pr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7" name="Oval 117"/>
              <p:cNvSpPr>
                <a:spLocks noChangeArrowheads="1"/>
              </p:cNvSpPr>
              <p:nvPr/>
            </p:nvSpPr>
            <p:spPr bwMode="auto">
              <a:xfrm>
                <a:off x="826" y="1315"/>
                <a:ext cx="364" cy="364"/>
              </a:xfrm>
              <a:prstGeom prst="ellipse">
                <a:avLst/>
              </a:prstGeom>
              <a:solidFill>
                <a:srgbClr val="DD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8" name="Oval 118"/>
              <p:cNvSpPr>
                <a:spLocks noChangeArrowheads="1"/>
              </p:cNvSpPr>
              <p:nvPr/>
            </p:nvSpPr>
            <p:spPr bwMode="auto">
              <a:xfrm>
                <a:off x="826" y="1315"/>
                <a:ext cx="364" cy="364"/>
              </a:xfrm>
              <a:prstGeom prst="ellipse">
                <a:avLst/>
              </a:pr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9" name="Oval 119"/>
              <p:cNvSpPr>
                <a:spLocks noChangeArrowheads="1"/>
              </p:cNvSpPr>
              <p:nvPr/>
            </p:nvSpPr>
            <p:spPr bwMode="auto">
              <a:xfrm>
                <a:off x="4015" y="1138"/>
                <a:ext cx="426" cy="427"/>
              </a:xfrm>
              <a:prstGeom prst="ellipse">
                <a:avLst/>
              </a:prstGeom>
              <a:solidFill>
                <a:srgbClr val="DD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0" name="Oval 120"/>
              <p:cNvSpPr>
                <a:spLocks noChangeArrowheads="1"/>
              </p:cNvSpPr>
              <p:nvPr/>
            </p:nvSpPr>
            <p:spPr bwMode="auto">
              <a:xfrm>
                <a:off x="4015" y="1138"/>
                <a:ext cx="426" cy="427"/>
              </a:xfrm>
              <a:prstGeom prst="ellipse">
                <a:avLst/>
              </a:pr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1" name="Oval 121"/>
              <p:cNvSpPr>
                <a:spLocks noChangeArrowheads="1"/>
              </p:cNvSpPr>
              <p:nvPr/>
            </p:nvSpPr>
            <p:spPr bwMode="auto">
              <a:xfrm>
                <a:off x="956" y="1331"/>
                <a:ext cx="286" cy="286"/>
              </a:xfrm>
              <a:prstGeom prst="ellipse">
                <a:avLst/>
              </a:prstGeom>
              <a:solidFill>
                <a:srgbClr val="DD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 name="Oval 122"/>
              <p:cNvSpPr>
                <a:spLocks noChangeArrowheads="1"/>
              </p:cNvSpPr>
              <p:nvPr/>
            </p:nvSpPr>
            <p:spPr bwMode="auto">
              <a:xfrm>
                <a:off x="956" y="1331"/>
                <a:ext cx="286" cy="286"/>
              </a:xfrm>
              <a:prstGeom prst="ellipse">
                <a:avLst/>
              </a:pr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 name="Oval 123"/>
              <p:cNvSpPr>
                <a:spLocks noChangeArrowheads="1"/>
              </p:cNvSpPr>
              <p:nvPr/>
            </p:nvSpPr>
            <p:spPr bwMode="auto">
              <a:xfrm>
                <a:off x="1778" y="695"/>
                <a:ext cx="348" cy="349"/>
              </a:xfrm>
              <a:prstGeom prst="ellipse">
                <a:avLst/>
              </a:prstGeom>
              <a:solidFill>
                <a:srgbClr val="DD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 name="Oval 124"/>
              <p:cNvSpPr>
                <a:spLocks noChangeArrowheads="1"/>
              </p:cNvSpPr>
              <p:nvPr/>
            </p:nvSpPr>
            <p:spPr bwMode="auto">
              <a:xfrm>
                <a:off x="1778" y="695"/>
                <a:ext cx="348" cy="349"/>
              </a:xfrm>
              <a:prstGeom prst="ellipse">
                <a:avLst/>
              </a:pr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 name="Oval 125"/>
              <p:cNvSpPr>
                <a:spLocks noChangeArrowheads="1"/>
              </p:cNvSpPr>
              <p:nvPr/>
            </p:nvSpPr>
            <p:spPr bwMode="auto">
              <a:xfrm>
                <a:off x="1357" y="1060"/>
                <a:ext cx="338" cy="338"/>
              </a:xfrm>
              <a:prstGeom prst="ellipse">
                <a:avLst/>
              </a:prstGeom>
              <a:solidFill>
                <a:srgbClr val="DD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6" name="Oval 126"/>
              <p:cNvSpPr>
                <a:spLocks noChangeArrowheads="1"/>
              </p:cNvSpPr>
              <p:nvPr/>
            </p:nvSpPr>
            <p:spPr bwMode="auto">
              <a:xfrm>
                <a:off x="1357" y="1060"/>
                <a:ext cx="338" cy="338"/>
              </a:xfrm>
              <a:prstGeom prst="ellipse">
                <a:avLst/>
              </a:pr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 name="Oval 127"/>
              <p:cNvSpPr>
                <a:spLocks noChangeArrowheads="1"/>
              </p:cNvSpPr>
              <p:nvPr/>
            </p:nvSpPr>
            <p:spPr bwMode="auto">
              <a:xfrm>
                <a:off x="2194" y="956"/>
                <a:ext cx="317" cy="317"/>
              </a:xfrm>
              <a:prstGeom prst="ellipse">
                <a:avLst/>
              </a:prstGeom>
              <a:solidFill>
                <a:srgbClr val="DD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8" name="Oval 128"/>
              <p:cNvSpPr>
                <a:spLocks noChangeArrowheads="1"/>
              </p:cNvSpPr>
              <p:nvPr/>
            </p:nvSpPr>
            <p:spPr bwMode="auto">
              <a:xfrm>
                <a:off x="2194" y="956"/>
                <a:ext cx="317" cy="317"/>
              </a:xfrm>
              <a:prstGeom prst="ellipse">
                <a:avLst/>
              </a:pr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 name="Oval 129"/>
              <p:cNvSpPr>
                <a:spLocks noChangeArrowheads="1"/>
              </p:cNvSpPr>
              <p:nvPr/>
            </p:nvSpPr>
            <p:spPr bwMode="auto">
              <a:xfrm>
                <a:off x="4155" y="1622"/>
                <a:ext cx="427" cy="427"/>
              </a:xfrm>
              <a:prstGeom prst="ellipse">
                <a:avLst/>
              </a:prstGeom>
              <a:solidFill>
                <a:srgbClr val="DD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 name="Oval 130"/>
              <p:cNvSpPr>
                <a:spLocks noChangeArrowheads="1"/>
              </p:cNvSpPr>
              <p:nvPr/>
            </p:nvSpPr>
            <p:spPr bwMode="auto">
              <a:xfrm>
                <a:off x="4155" y="1622"/>
                <a:ext cx="427" cy="427"/>
              </a:xfrm>
              <a:prstGeom prst="ellipse">
                <a:avLst/>
              </a:pr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 name="Oval 131"/>
              <p:cNvSpPr>
                <a:spLocks noChangeArrowheads="1"/>
              </p:cNvSpPr>
              <p:nvPr/>
            </p:nvSpPr>
            <p:spPr bwMode="auto">
              <a:xfrm>
                <a:off x="3749" y="1888"/>
                <a:ext cx="385" cy="385"/>
              </a:xfrm>
              <a:prstGeom prst="ellipse">
                <a:avLst/>
              </a:prstGeom>
              <a:solidFill>
                <a:srgbClr val="DD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2" name="Oval 132"/>
              <p:cNvSpPr>
                <a:spLocks noChangeArrowheads="1"/>
              </p:cNvSpPr>
              <p:nvPr/>
            </p:nvSpPr>
            <p:spPr bwMode="auto">
              <a:xfrm>
                <a:off x="3749" y="1888"/>
                <a:ext cx="385" cy="385"/>
              </a:xfrm>
              <a:prstGeom prst="ellipse">
                <a:avLst/>
              </a:pr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 name="Oval 133"/>
              <p:cNvSpPr>
                <a:spLocks noChangeArrowheads="1"/>
              </p:cNvSpPr>
              <p:nvPr/>
            </p:nvSpPr>
            <p:spPr bwMode="auto">
              <a:xfrm>
                <a:off x="4015" y="1502"/>
                <a:ext cx="421" cy="422"/>
              </a:xfrm>
              <a:prstGeom prst="ellipse">
                <a:avLst/>
              </a:prstGeom>
              <a:solidFill>
                <a:srgbClr val="DD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4" name="Oval 134"/>
              <p:cNvSpPr>
                <a:spLocks noChangeArrowheads="1"/>
              </p:cNvSpPr>
              <p:nvPr/>
            </p:nvSpPr>
            <p:spPr bwMode="auto">
              <a:xfrm>
                <a:off x="4015" y="1502"/>
                <a:ext cx="421" cy="422"/>
              </a:xfrm>
              <a:prstGeom prst="ellipse">
                <a:avLst/>
              </a:pr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 name="Oval 135"/>
              <p:cNvSpPr>
                <a:spLocks noChangeArrowheads="1"/>
              </p:cNvSpPr>
              <p:nvPr/>
            </p:nvSpPr>
            <p:spPr bwMode="auto">
              <a:xfrm>
                <a:off x="3182" y="1643"/>
                <a:ext cx="385" cy="385"/>
              </a:xfrm>
              <a:prstGeom prst="ellipse">
                <a:avLst/>
              </a:prstGeom>
              <a:solidFill>
                <a:srgbClr val="DD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6" name="Oval 136"/>
              <p:cNvSpPr>
                <a:spLocks noChangeArrowheads="1"/>
              </p:cNvSpPr>
              <p:nvPr/>
            </p:nvSpPr>
            <p:spPr bwMode="auto">
              <a:xfrm>
                <a:off x="3182" y="1643"/>
                <a:ext cx="385" cy="385"/>
              </a:xfrm>
              <a:prstGeom prst="ellipse">
                <a:avLst/>
              </a:pr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 name="Oval 137"/>
              <p:cNvSpPr>
                <a:spLocks noChangeArrowheads="1"/>
              </p:cNvSpPr>
              <p:nvPr/>
            </p:nvSpPr>
            <p:spPr bwMode="auto">
              <a:xfrm>
                <a:off x="2777" y="2268"/>
                <a:ext cx="338" cy="338"/>
              </a:xfrm>
              <a:prstGeom prst="ellipse">
                <a:avLst/>
              </a:prstGeom>
              <a:solidFill>
                <a:srgbClr val="DD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8" name="Oval 138"/>
              <p:cNvSpPr>
                <a:spLocks noChangeArrowheads="1"/>
              </p:cNvSpPr>
              <p:nvPr/>
            </p:nvSpPr>
            <p:spPr bwMode="auto">
              <a:xfrm>
                <a:off x="2777" y="2268"/>
                <a:ext cx="338" cy="338"/>
              </a:xfrm>
              <a:prstGeom prst="ellipse">
                <a:avLst/>
              </a:pr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 name="Oval 139"/>
              <p:cNvSpPr>
                <a:spLocks noChangeArrowheads="1"/>
              </p:cNvSpPr>
              <p:nvPr/>
            </p:nvSpPr>
            <p:spPr bwMode="auto">
              <a:xfrm>
                <a:off x="2501" y="1914"/>
                <a:ext cx="333" cy="333"/>
              </a:xfrm>
              <a:prstGeom prst="ellipse">
                <a:avLst/>
              </a:prstGeom>
              <a:solidFill>
                <a:srgbClr val="DD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0" name="Oval 140"/>
              <p:cNvSpPr>
                <a:spLocks noChangeArrowheads="1"/>
              </p:cNvSpPr>
              <p:nvPr/>
            </p:nvSpPr>
            <p:spPr bwMode="auto">
              <a:xfrm>
                <a:off x="2501" y="1914"/>
                <a:ext cx="333" cy="333"/>
              </a:xfrm>
              <a:prstGeom prst="ellipse">
                <a:avLst/>
              </a:pr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 name="Oval 141"/>
              <p:cNvSpPr>
                <a:spLocks noChangeArrowheads="1"/>
              </p:cNvSpPr>
              <p:nvPr/>
            </p:nvSpPr>
            <p:spPr bwMode="auto">
              <a:xfrm>
                <a:off x="2798" y="1929"/>
                <a:ext cx="301" cy="302"/>
              </a:xfrm>
              <a:prstGeom prst="ellipse">
                <a:avLst/>
              </a:prstGeom>
              <a:solidFill>
                <a:srgbClr val="DD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2" name="Oval 142"/>
              <p:cNvSpPr>
                <a:spLocks noChangeArrowheads="1"/>
              </p:cNvSpPr>
              <p:nvPr/>
            </p:nvSpPr>
            <p:spPr bwMode="auto">
              <a:xfrm>
                <a:off x="2798" y="1929"/>
                <a:ext cx="301" cy="302"/>
              </a:xfrm>
              <a:prstGeom prst="ellipse">
                <a:avLst/>
              </a:pr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 name="Oval 143"/>
              <p:cNvSpPr>
                <a:spLocks noChangeArrowheads="1"/>
              </p:cNvSpPr>
              <p:nvPr/>
            </p:nvSpPr>
            <p:spPr bwMode="auto">
              <a:xfrm>
                <a:off x="3609" y="2492"/>
                <a:ext cx="385" cy="385"/>
              </a:xfrm>
              <a:prstGeom prst="ellipse">
                <a:avLst/>
              </a:prstGeom>
              <a:solidFill>
                <a:srgbClr val="DD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4" name="Oval 144"/>
              <p:cNvSpPr>
                <a:spLocks noChangeArrowheads="1"/>
              </p:cNvSpPr>
              <p:nvPr/>
            </p:nvSpPr>
            <p:spPr bwMode="auto">
              <a:xfrm>
                <a:off x="3609" y="2492"/>
                <a:ext cx="385" cy="385"/>
              </a:xfrm>
              <a:prstGeom prst="ellipse">
                <a:avLst/>
              </a:pr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 name="Oval 145"/>
              <p:cNvSpPr>
                <a:spLocks noChangeArrowheads="1"/>
              </p:cNvSpPr>
              <p:nvPr/>
            </p:nvSpPr>
            <p:spPr bwMode="auto">
              <a:xfrm>
                <a:off x="1788" y="2273"/>
                <a:ext cx="333" cy="333"/>
              </a:xfrm>
              <a:prstGeom prst="ellipse">
                <a:avLst/>
              </a:prstGeom>
              <a:solidFill>
                <a:srgbClr val="DD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6" name="Oval 146"/>
              <p:cNvSpPr>
                <a:spLocks noChangeArrowheads="1"/>
              </p:cNvSpPr>
              <p:nvPr/>
            </p:nvSpPr>
            <p:spPr bwMode="auto">
              <a:xfrm>
                <a:off x="1788" y="2273"/>
                <a:ext cx="333" cy="333"/>
              </a:xfrm>
              <a:prstGeom prst="ellipse">
                <a:avLst/>
              </a:pr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 name="Oval 147"/>
              <p:cNvSpPr>
                <a:spLocks noChangeArrowheads="1"/>
              </p:cNvSpPr>
              <p:nvPr/>
            </p:nvSpPr>
            <p:spPr bwMode="auto">
              <a:xfrm>
                <a:off x="2756" y="799"/>
                <a:ext cx="380" cy="381"/>
              </a:xfrm>
              <a:prstGeom prst="ellipse">
                <a:avLst/>
              </a:prstGeom>
              <a:solidFill>
                <a:srgbClr val="DD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8" name="Oval 148"/>
              <p:cNvSpPr>
                <a:spLocks noChangeArrowheads="1"/>
              </p:cNvSpPr>
              <p:nvPr/>
            </p:nvSpPr>
            <p:spPr bwMode="auto">
              <a:xfrm>
                <a:off x="2756" y="799"/>
                <a:ext cx="380" cy="381"/>
              </a:xfrm>
              <a:prstGeom prst="ellipse">
                <a:avLst/>
              </a:pr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 name="Oval 149"/>
              <p:cNvSpPr>
                <a:spLocks noChangeArrowheads="1"/>
              </p:cNvSpPr>
              <p:nvPr/>
            </p:nvSpPr>
            <p:spPr bwMode="auto">
              <a:xfrm>
                <a:off x="4389" y="1674"/>
                <a:ext cx="406" cy="406"/>
              </a:xfrm>
              <a:prstGeom prst="ellipse">
                <a:avLst/>
              </a:prstGeom>
              <a:solidFill>
                <a:srgbClr val="DD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0" name="Oval 150"/>
              <p:cNvSpPr>
                <a:spLocks noChangeArrowheads="1"/>
              </p:cNvSpPr>
              <p:nvPr/>
            </p:nvSpPr>
            <p:spPr bwMode="auto">
              <a:xfrm>
                <a:off x="4389" y="1674"/>
                <a:ext cx="406" cy="406"/>
              </a:xfrm>
              <a:prstGeom prst="ellipse">
                <a:avLst/>
              </a:pr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 name="Oval 151"/>
              <p:cNvSpPr>
                <a:spLocks noChangeArrowheads="1"/>
              </p:cNvSpPr>
              <p:nvPr/>
            </p:nvSpPr>
            <p:spPr bwMode="auto">
              <a:xfrm>
                <a:off x="873" y="2127"/>
                <a:ext cx="265" cy="266"/>
              </a:xfrm>
              <a:prstGeom prst="ellipse">
                <a:avLst/>
              </a:prstGeom>
              <a:solidFill>
                <a:srgbClr val="DD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2" name="Oval 152"/>
              <p:cNvSpPr>
                <a:spLocks noChangeArrowheads="1"/>
              </p:cNvSpPr>
              <p:nvPr/>
            </p:nvSpPr>
            <p:spPr bwMode="auto">
              <a:xfrm>
                <a:off x="873" y="2127"/>
                <a:ext cx="265" cy="266"/>
              </a:xfrm>
              <a:prstGeom prst="ellipse">
                <a:avLst/>
              </a:pr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 name="Oval 153"/>
              <p:cNvSpPr>
                <a:spLocks noChangeArrowheads="1"/>
              </p:cNvSpPr>
              <p:nvPr/>
            </p:nvSpPr>
            <p:spPr bwMode="auto">
              <a:xfrm>
                <a:off x="3177" y="794"/>
                <a:ext cx="396" cy="396"/>
              </a:xfrm>
              <a:prstGeom prst="ellipse">
                <a:avLst/>
              </a:prstGeom>
              <a:solidFill>
                <a:srgbClr val="DD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4" name="Oval 154"/>
              <p:cNvSpPr>
                <a:spLocks noChangeArrowheads="1"/>
              </p:cNvSpPr>
              <p:nvPr/>
            </p:nvSpPr>
            <p:spPr bwMode="auto">
              <a:xfrm>
                <a:off x="3177" y="794"/>
                <a:ext cx="396" cy="396"/>
              </a:xfrm>
              <a:prstGeom prst="ellipse">
                <a:avLst/>
              </a:pr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 name="Oval 155"/>
              <p:cNvSpPr>
                <a:spLocks noChangeArrowheads="1"/>
              </p:cNvSpPr>
              <p:nvPr/>
            </p:nvSpPr>
            <p:spPr bwMode="auto">
              <a:xfrm>
                <a:off x="2631" y="1299"/>
                <a:ext cx="349" cy="349"/>
              </a:xfrm>
              <a:prstGeom prst="ellipse">
                <a:avLst/>
              </a:prstGeom>
              <a:solidFill>
                <a:srgbClr val="DD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6" name="Oval 156"/>
              <p:cNvSpPr>
                <a:spLocks noChangeArrowheads="1"/>
              </p:cNvSpPr>
              <p:nvPr/>
            </p:nvSpPr>
            <p:spPr bwMode="auto">
              <a:xfrm>
                <a:off x="2631" y="1299"/>
                <a:ext cx="349" cy="349"/>
              </a:xfrm>
              <a:prstGeom prst="ellipse">
                <a:avLst/>
              </a:pr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 name="Oval 157"/>
              <p:cNvSpPr>
                <a:spLocks noChangeArrowheads="1"/>
              </p:cNvSpPr>
              <p:nvPr/>
            </p:nvSpPr>
            <p:spPr bwMode="auto">
              <a:xfrm>
                <a:off x="3182" y="1403"/>
                <a:ext cx="380" cy="381"/>
              </a:xfrm>
              <a:prstGeom prst="ellipse">
                <a:avLst/>
              </a:prstGeom>
              <a:solidFill>
                <a:srgbClr val="DD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8" name="Oval 158"/>
              <p:cNvSpPr>
                <a:spLocks noChangeArrowheads="1"/>
              </p:cNvSpPr>
              <p:nvPr/>
            </p:nvSpPr>
            <p:spPr bwMode="auto">
              <a:xfrm>
                <a:off x="3182" y="1403"/>
                <a:ext cx="380" cy="381"/>
              </a:xfrm>
              <a:prstGeom prst="ellipse">
                <a:avLst/>
              </a:pr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 name="Oval 159"/>
              <p:cNvSpPr>
                <a:spLocks noChangeArrowheads="1"/>
              </p:cNvSpPr>
              <p:nvPr/>
            </p:nvSpPr>
            <p:spPr bwMode="auto">
              <a:xfrm>
                <a:off x="2506" y="1919"/>
                <a:ext cx="318" cy="318"/>
              </a:xfrm>
              <a:prstGeom prst="ellipse">
                <a:avLst/>
              </a:prstGeom>
              <a:solidFill>
                <a:srgbClr val="DD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0" name="Oval 160"/>
              <p:cNvSpPr>
                <a:spLocks noChangeArrowheads="1"/>
              </p:cNvSpPr>
              <p:nvPr/>
            </p:nvSpPr>
            <p:spPr bwMode="auto">
              <a:xfrm>
                <a:off x="2506" y="1919"/>
                <a:ext cx="318" cy="318"/>
              </a:xfrm>
              <a:prstGeom prst="ellipse">
                <a:avLst/>
              </a:pr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 name="Oval 161"/>
              <p:cNvSpPr>
                <a:spLocks noChangeArrowheads="1"/>
              </p:cNvSpPr>
              <p:nvPr/>
            </p:nvSpPr>
            <p:spPr bwMode="auto">
              <a:xfrm>
                <a:off x="2943" y="2289"/>
                <a:ext cx="302" cy="302"/>
              </a:xfrm>
              <a:prstGeom prst="ellipse">
                <a:avLst/>
              </a:prstGeom>
              <a:solidFill>
                <a:srgbClr val="DD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2" name="Oval 162"/>
              <p:cNvSpPr>
                <a:spLocks noChangeArrowheads="1"/>
              </p:cNvSpPr>
              <p:nvPr/>
            </p:nvSpPr>
            <p:spPr bwMode="auto">
              <a:xfrm>
                <a:off x="2943" y="2289"/>
                <a:ext cx="302" cy="302"/>
              </a:xfrm>
              <a:prstGeom prst="ellipse">
                <a:avLst/>
              </a:pr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 name="Oval 163"/>
              <p:cNvSpPr>
                <a:spLocks noChangeArrowheads="1"/>
              </p:cNvSpPr>
              <p:nvPr/>
            </p:nvSpPr>
            <p:spPr bwMode="auto">
              <a:xfrm>
                <a:off x="3214" y="1190"/>
                <a:ext cx="359" cy="359"/>
              </a:xfrm>
              <a:prstGeom prst="ellipse">
                <a:avLst/>
              </a:prstGeom>
              <a:solidFill>
                <a:srgbClr val="DD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4" name="Oval 164"/>
              <p:cNvSpPr>
                <a:spLocks noChangeArrowheads="1"/>
              </p:cNvSpPr>
              <p:nvPr/>
            </p:nvSpPr>
            <p:spPr bwMode="auto">
              <a:xfrm>
                <a:off x="3214" y="1190"/>
                <a:ext cx="359" cy="359"/>
              </a:xfrm>
              <a:prstGeom prst="ellipse">
                <a:avLst/>
              </a:pr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 name="Oval 165"/>
              <p:cNvSpPr>
                <a:spLocks noChangeArrowheads="1"/>
              </p:cNvSpPr>
              <p:nvPr/>
            </p:nvSpPr>
            <p:spPr bwMode="auto">
              <a:xfrm>
                <a:off x="4155" y="1018"/>
                <a:ext cx="422" cy="422"/>
              </a:xfrm>
              <a:prstGeom prst="ellipse">
                <a:avLst/>
              </a:prstGeom>
              <a:solidFill>
                <a:srgbClr val="DD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6" name="Oval 166"/>
              <p:cNvSpPr>
                <a:spLocks noChangeArrowheads="1"/>
              </p:cNvSpPr>
              <p:nvPr/>
            </p:nvSpPr>
            <p:spPr bwMode="auto">
              <a:xfrm>
                <a:off x="4155" y="1018"/>
                <a:ext cx="422" cy="422"/>
              </a:xfrm>
              <a:prstGeom prst="ellipse">
                <a:avLst/>
              </a:pr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 name="Oval 167"/>
              <p:cNvSpPr>
                <a:spLocks noChangeArrowheads="1"/>
              </p:cNvSpPr>
              <p:nvPr/>
            </p:nvSpPr>
            <p:spPr bwMode="auto">
              <a:xfrm>
                <a:off x="764" y="1174"/>
                <a:ext cx="265" cy="266"/>
              </a:xfrm>
              <a:prstGeom prst="ellipse">
                <a:avLst/>
              </a:prstGeom>
              <a:solidFill>
                <a:srgbClr val="DD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8" name="Oval 168"/>
              <p:cNvSpPr>
                <a:spLocks noChangeArrowheads="1"/>
              </p:cNvSpPr>
              <p:nvPr/>
            </p:nvSpPr>
            <p:spPr bwMode="auto">
              <a:xfrm>
                <a:off x="764" y="1174"/>
                <a:ext cx="265" cy="266"/>
              </a:xfrm>
              <a:prstGeom prst="ellipse">
                <a:avLst/>
              </a:pr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 name="Rectangle 169"/>
              <p:cNvSpPr>
                <a:spLocks noChangeArrowheads="1"/>
              </p:cNvSpPr>
              <p:nvPr/>
            </p:nvSpPr>
            <p:spPr bwMode="auto">
              <a:xfrm>
                <a:off x="4623" y="1341"/>
                <a:ext cx="75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a:solidFill>
                      <a:srgbClr val="000000"/>
                    </a:solidFill>
                  </a:rPr>
                  <a:t>climate framework</a:t>
                </a:r>
                <a:endParaRPr lang="en-US" altLang="en-US"/>
              </a:p>
            </p:txBody>
          </p:sp>
          <p:sp>
            <p:nvSpPr>
              <p:cNvPr id="560" name="Rectangle 170"/>
              <p:cNvSpPr>
                <a:spLocks noChangeArrowheads="1"/>
              </p:cNvSpPr>
              <p:nvPr/>
            </p:nvSpPr>
            <p:spPr bwMode="auto">
              <a:xfrm>
                <a:off x="2022" y="1800"/>
                <a:ext cx="865"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a:solidFill>
                      <a:srgbClr val="000000"/>
                    </a:solidFill>
                  </a:rPr>
                  <a:t>large scale accidents</a:t>
                </a:r>
                <a:endParaRPr lang="en-US" altLang="en-US"/>
              </a:p>
            </p:txBody>
          </p:sp>
          <p:sp>
            <p:nvSpPr>
              <p:cNvPr id="561" name="Rectangle 171"/>
              <p:cNvSpPr>
                <a:spLocks noChangeArrowheads="1"/>
              </p:cNvSpPr>
              <p:nvPr/>
            </p:nvSpPr>
            <p:spPr bwMode="auto">
              <a:xfrm>
                <a:off x="4296" y="2058"/>
                <a:ext cx="669"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dirty="0">
                    <a:solidFill>
                      <a:srgbClr val="000000"/>
                    </a:solidFill>
                  </a:rPr>
                  <a:t>global recession</a:t>
                </a:r>
                <a:endParaRPr lang="en-US" altLang="en-US" dirty="0"/>
              </a:p>
            </p:txBody>
          </p:sp>
          <p:sp>
            <p:nvSpPr>
              <p:cNvPr id="562" name="Rectangle 172"/>
              <p:cNvSpPr>
                <a:spLocks noChangeArrowheads="1"/>
              </p:cNvSpPr>
              <p:nvPr/>
            </p:nvSpPr>
            <p:spPr bwMode="auto">
              <a:xfrm>
                <a:off x="2686" y="1800"/>
                <a:ext cx="623"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a:solidFill>
                      <a:srgbClr val="000000"/>
                    </a:solidFill>
                  </a:rPr>
                  <a:t>capital markets</a:t>
                </a:r>
                <a:endParaRPr lang="en-US" altLang="en-US"/>
              </a:p>
            </p:txBody>
          </p:sp>
          <p:sp>
            <p:nvSpPr>
              <p:cNvPr id="563" name="Rectangle 173"/>
              <p:cNvSpPr>
                <a:spLocks noChangeArrowheads="1"/>
              </p:cNvSpPr>
              <p:nvPr/>
            </p:nvSpPr>
            <p:spPr bwMode="auto">
              <a:xfrm>
                <a:off x="5209" y="1440"/>
                <a:ext cx="721"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a:solidFill>
                      <a:srgbClr val="000000"/>
                    </a:solidFill>
                  </a:rPr>
                  <a:t>commodity prices</a:t>
                </a:r>
                <a:endParaRPr lang="en-US" altLang="en-US"/>
              </a:p>
            </p:txBody>
          </p:sp>
          <p:sp>
            <p:nvSpPr>
              <p:cNvPr id="564" name="Rectangle 174"/>
              <p:cNvSpPr>
                <a:spLocks noChangeArrowheads="1"/>
              </p:cNvSpPr>
              <p:nvPr/>
            </p:nvSpPr>
            <p:spPr bwMode="auto">
              <a:xfrm>
                <a:off x="2703" y="1894"/>
                <a:ext cx="659"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dirty="0">
                    <a:solidFill>
                      <a:srgbClr val="000000"/>
                    </a:solidFill>
                  </a:rPr>
                  <a:t>electricity prices</a:t>
                </a:r>
                <a:endParaRPr lang="en-US" altLang="en-US" dirty="0"/>
              </a:p>
            </p:txBody>
          </p:sp>
          <p:sp>
            <p:nvSpPr>
              <p:cNvPr id="565" name="Rectangle 175"/>
              <p:cNvSpPr>
                <a:spLocks noChangeArrowheads="1"/>
              </p:cNvSpPr>
              <p:nvPr/>
            </p:nvSpPr>
            <p:spPr bwMode="auto">
              <a:xfrm>
                <a:off x="2402" y="1680"/>
                <a:ext cx="633"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a:solidFill>
                      <a:srgbClr val="000000"/>
                    </a:solidFill>
                  </a:rPr>
                  <a:t>exchange rates</a:t>
                </a:r>
                <a:endParaRPr lang="en-US" altLang="en-US"/>
              </a:p>
            </p:txBody>
          </p:sp>
          <p:sp>
            <p:nvSpPr>
              <p:cNvPr id="566" name="Rectangle 176"/>
              <p:cNvSpPr>
                <a:spLocks noChangeArrowheads="1"/>
              </p:cNvSpPr>
              <p:nvPr/>
            </p:nvSpPr>
            <p:spPr bwMode="auto">
              <a:xfrm>
                <a:off x="914" y="1680"/>
                <a:ext cx="808"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dirty="0">
                    <a:solidFill>
                      <a:srgbClr val="000000"/>
                    </a:solidFill>
                  </a:rPr>
                  <a:t>energy water nexus</a:t>
                </a:r>
                <a:endParaRPr lang="en-US" altLang="en-US" dirty="0"/>
              </a:p>
            </p:txBody>
          </p:sp>
          <p:sp>
            <p:nvSpPr>
              <p:cNvPr id="567" name="Rectangle 177"/>
              <p:cNvSpPr>
                <a:spLocks noChangeArrowheads="1"/>
              </p:cNvSpPr>
              <p:nvPr/>
            </p:nvSpPr>
            <p:spPr bwMode="auto">
              <a:xfrm>
                <a:off x="2088" y="1930"/>
                <a:ext cx="350"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a:solidFill>
                      <a:srgbClr val="000000"/>
                    </a:solidFill>
                  </a:rPr>
                  <a:t>land use</a:t>
                </a:r>
                <a:endParaRPr lang="en-US" altLang="en-US"/>
              </a:p>
            </p:txBody>
          </p:sp>
          <p:sp>
            <p:nvSpPr>
              <p:cNvPr id="568" name="Rectangle 178"/>
              <p:cNvSpPr>
                <a:spLocks noChangeArrowheads="1"/>
              </p:cNvSpPr>
              <p:nvPr/>
            </p:nvSpPr>
            <p:spPr bwMode="auto">
              <a:xfrm>
                <a:off x="3594" y="2118"/>
                <a:ext cx="227"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a:solidFill>
                      <a:srgbClr val="000000"/>
                    </a:solidFill>
                  </a:rPr>
                  <a:t>talent</a:t>
                </a:r>
                <a:endParaRPr lang="en-US" altLang="en-US"/>
              </a:p>
            </p:txBody>
          </p:sp>
          <p:sp>
            <p:nvSpPr>
              <p:cNvPr id="569" name="Rectangle 179"/>
              <p:cNvSpPr>
                <a:spLocks noChangeArrowheads="1"/>
              </p:cNvSpPr>
              <p:nvPr/>
            </p:nvSpPr>
            <p:spPr bwMode="auto">
              <a:xfrm>
                <a:off x="564" y="2763"/>
                <a:ext cx="613"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a:solidFill>
                      <a:srgbClr val="000000"/>
                    </a:solidFill>
                  </a:rPr>
                  <a:t>energy poverty</a:t>
                </a:r>
                <a:endParaRPr lang="en-US" altLang="en-US"/>
              </a:p>
            </p:txBody>
          </p:sp>
          <p:sp>
            <p:nvSpPr>
              <p:cNvPr id="570" name="Rectangle 180"/>
              <p:cNvSpPr>
                <a:spLocks noChangeArrowheads="1"/>
              </p:cNvSpPr>
              <p:nvPr/>
            </p:nvSpPr>
            <p:spPr bwMode="auto">
              <a:xfrm>
                <a:off x="1879" y="2096"/>
                <a:ext cx="783"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dirty="0">
                    <a:solidFill>
                      <a:srgbClr val="000000"/>
                    </a:solidFill>
                  </a:rPr>
                  <a:t>energy affordability</a:t>
                </a:r>
                <a:endParaRPr lang="en-US" altLang="en-US" dirty="0"/>
              </a:p>
            </p:txBody>
          </p:sp>
          <p:sp>
            <p:nvSpPr>
              <p:cNvPr id="571" name="Rectangle 181"/>
              <p:cNvSpPr>
                <a:spLocks noChangeArrowheads="1"/>
              </p:cNvSpPr>
              <p:nvPr/>
            </p:nvSpPr>
            <p:spPr bwMode="auto">
              <a:xfrm>
                <a:off x="2009" y="1326"/>
                <a:ext cx="906"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a:solidFill>
                      <a:srgbClr val="000000"/>
                    </a:solidFill>
                  </a:rPr>
                  <a:t>extreme weather risks</a:t>
                </a:r>
                <a:endParaRPr lang="en-US" altLang="en-US"/>
              </a:p>
            </p:txBody>
          </p:sp>
          <p:sp>
            <p:nvSpPr>
              <p:cNvPr id="572" name="Rectangle 182"/>
              <p:cNvSpPr>
                <a:spLocks noChangeArrowheads="1"/>
              </p:cNvSpPr>
              <p:nvPr/>
            </p:nvSpPr>
            <p:spPr bwMode="auto">
              <a:xfrm>
                <a:off x="2722" y="1196"/>
                <a:ext cx="535"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a:solidFill>
                      <a:srgbClr val="000000"/>
                    </a:solidFill>
                  </a:rPr>
                  <a:t>cyber threats</a:t>
                </a:r>
                <a:endParaRPr lang="en-US" altLang="en-US"/>
              </a:p>
            </p:txBody>
          </p:sp>
          <p:sp>
            <p:nvSpPr>
              <p:cNvPr id="573" name="Rectangle 183"/>
              <p:cNvSpPr>
                <a:spLocks noChangeArrowheads="1"/>
              </p:cNvSpPr>
              <p:nvPr/>
            </p:nvSpPr>
            <p:spPr bwMode="auto">
              <a:xfrm>
                <a:off x="215" y="2888"/>
                <a:ext cx="41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a:solidFill>
                      <a:srgbClr val="000000"/>
                    </a:solidFill>
                  </a:rPr>
                  <a:t>corruption</a:t>
                </a:r>
                <a:endParaRPr lang="en-US" altLang="en-US"/>
              </a:p>
            </p:txBody>
          </p:sp>
          <p:sp>
            <p:nvSpPr>
              <p:cNvPr id="574" name="Rectangle 184"/>
              <p:cNvSpPr>
                <a:spLocks noChangeArrowheads="1"/>
              </p:cNvSpPr>
              <p:nvPr/>
            </p:nvSpPr>
            <p:spPr bwMode="auto">
              <a:xfrm>
                <a:off x="838" y="1508"/>
                <a:ext cx="366"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dirty="0">
                    <a:solidFill>
                      <a:srgbClr val="000000"/>
                    </a:solidFill>
                  </a:rPr>
                  <a:t>terrorism</a:t>
                </a:r>
                <a:endParaRPr lang="en-US" altLang="en-US" dirty="0"/>
              </a:p>
            </p:txBody>
          </p:sp>
          <p:sp>
            <p:nvSpPr>
              <p:cNvPr id="575" name="Rectangle 185"/>
              <p:cNvSpPr>
                <a:spLocks noChangeArrowheads="1"/>
              </p:cNvSpPr>
              <p:nvPr/>
            </p:nvSpPr>
            <p:spPr bwMode="auto">
              <a:xfrm>
                <a:off x="4028" y="1326"/>
                <a:ext cx="469"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a:solidFill>
                      <a:srgbClr val="000000"/>
                    </a:solidFill>
                  </a:rPr>
                  <a:t>China India</a:t>
                </a:r>
                <a:endParaRPr lang="en-US" altLang="en-US"/>
              </a:p>
            </p:txBody>
          </p:sp>
          <p:sp>
            <p:nvSpPr>
              <p:cNvPr id="576" name="Rectangle 186"/>
              <p:cNvSpPr>
                <a:spLocks noChangeArrowheads="1"/>
              </p:cNvSpPr>
              <p:nvPr/>
            </p:nvSpPr>
            <p:spPr bwMode="auto">
              <a:xfrm>
                <a:off x="1008" y="1410"/>
                <a:ext cx="23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dirty="0">
                    <a:solidFill>
                      <a:srgbClr val="000000"/>
                    </a:solidFill>
                  </a:rPr>
                  <a:t>Brazil</a:t>
                </a:r>
                <a:endParaRPr lang="en-US" altLang="en-US" dirty="0"/>
              </a:p>
            </p:txBody>
          </p:sp>
          <p:sp>
            <p:nvSpPr>
              <p:cNvPr id="577" name="Rectangle 187"/>
              <p:cNvSpPr>
                <a:spLocks noChangeArrowheads="1"/>
              </p:cNvSpPr>
              <p:nvPr/>
            </p:nvSpPr>
            <p:spPr bwMode="auto">
              <a:xfrm>
                <a:off x="1828" y="842"/>
                <a:ext cx="283"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a:solidFill>
                      <a:srgbClr val="000000"/>
                    </a:solidFill>
                  </a:rPr>
                  <a:t>Russia</a:t>
                </a:r>
                <a:endParaRPr lang="en-US" altLang="en-US"/>
              </a:p>
            </p:txBody>
          </p:sp>
          <p:sp>
            <p:nvSpPr>
              <p:cNvPr id="578" name="Rectangle 188"/>
              <p:cNvSpPr>
                <a:spLocks noChangeArrowheads="1"/>
              </p:cNvSpPr>
              <p:nvPr/>
            </p:nvSpPr>
            <p:spPr bwMode="auto">
              <a:xfrm>
                <a:off x="1297" y="1206"/>
                <a:ext cx="546"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a:solidFill>
                      <a:srgbClr val="000000"/>
                    </a:solidFill>
                  </a:rPr>
                  <a:t>EU Cohesion</a:t>
                </a:r>
                <a:endParaRPr lang="en-US" altLang="en-US"/>
              </a:p>
            </p:txBody>
          </p:sp>
          <p:sp>
            <p:nvSpPr>
              <p:cNvPr id="579" name="Rectangle 189"/>
              <p:cNvSpPr>
                <a:spLocks noChangeArrowheads="1"/>
              </p:cNvSpPr>
              <p:nvPr/>
            </p:nvSpPr>
            <p:spPr bwMode="auto">
              <a:xfrm>
                <a:off x="1983" y="1081"/>
                <a:ext cx="901"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a:solidFill>
                      <a:srgbClr val="000000"/>
                    </a:solidFill>
                  </a:rPr>
                  <a:t>Middle East dynamics</a:t>
                </a:r>
                <a:endParaRPr lang="en-US" altLang="en-US"/>
              </a:p>
            </p:txBody>
          </p:sp>
          <p:sp>
            <p:nvSpPr>
              <p:cNvPr id="580" name="Rectangle 190"/>
              <p:cNvSpPr>
                <a:spLocks noChangeArrowheads="1"/>
              </p:cNvSpPr>
              <p:nvPr/>
            </p:nvSpPr>
            <p:spPr bwMode="auto">
              <a:xfrm>
                <a:off x="4199" y="1776"/>
                <a:ext cx="391"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dirty="0">
                    <a:solidFill>
                      <a:srgbClr val="000000"/>
                    </a:solidFill>
                  </a:rPr>
                  <a:t>US policy</a:t>
                </a:r>
                <a:endParaRPr lang="en-US" altLang="en-US" dirty="0"/>
              </a:p>
            </p:txBody>
          </p:sp>
          <p:sp>
            <p:nvSpPr>
              <p:cNvPr id="581" name="Rectangle 191"/>
              <p:cNvSpPr>
                <a:spLocks noChangeArrowheads="1"/>
              </p:cNvSpPr>
              <p:nvPr/>
            </p:nvSpPr>
            <p:spPr bwMode="auto">
              <a:xfrm>
                <a:off x="3702" y="2006"/>
                <a:ext cx="551"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dirty="0">
                    <a:solidFill>
                      <a:srgbClr val="000000"/>
                    </a:solidFill>
                  </a:rPr>
                  <a:t>trade barriers</a:t>
                </a:r>
                <a:endParaRPr lang="en-US" altLang="en-US" dirty="0"/>
              </a:p>
            </p:txBody>
          </p:sp>
          <p:sp>
            <p:nvSpPr>
              <p:cNvPr id="582" name="Rectangle 192"/>
              <p:cNvSpPr>
                <a:spLocks noChangeArrowheads="1"/>
              </p:cNvSpPr>
              <p:nvPr/>
            </p:nvSpPr>
            <p:spPr bwMode="auto">
              <a:xfrm>
                <a:off x="3823" y="1638"/>
                <a:ext cx="983"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dirty="0">
                    <a:solidFill>
                      <a:srgbClr val="000000"/>
                    </a:solidFill>
                  </a:rPr>
                  <a:t>regional interconnection</a:t>
                </a:r>
                <a:endParaRPr lang="en-US" altLang="en-US" dirty="0"/>
              </a:p>
            </p:txBody>
          </p:sp>
          <p:sp>
            <p:nvSpPr>
              <p:cNvPr id="583" name="Rectangle 193"/>
              <p:cNvSpPr>
                <a:spLocks noChangeArrowheads="1"/>
              </p:cNvSpPr>
              <p:nvPr/>
            </p:nvSpPr>
            <p:spPr bwMode="auto">
              <a:xfrm>
                <a:off x="3131" y="1800"/>
                <a:ext cx="58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dirty="0">
                    <a:solidFill>
                      <a:srgbClr val="000000"/>
                    </a:solidFill>
                  </a:rPr>
                  <a:t>market design</a:t>
                </a:r>
                <a:endParaRPr lang="en-US" altLang="en-US" dirty="0"/>
              </a:p>
            </p:txBody>
          </p:sp>
          <p:sp>
            <p:nvSpPr>
              <p:cNvPr id="584" name="Rectangle 194"/>
              <p:cNvSpPr>
                <a:spLocks noChangeArrowheads="1"/>
              </p:cNvSpPr>
              <p:nvPr/>
            </p:nvSpPr>
            <p:spPr bwMode="auto">
              <a:xfrm>
                <a:off x="2387" y="2476"/>
                <a:ext cx="695"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dirty="0">
                    <a:solidFill>
                      <a:srgbClr val="000000"/>
                    </a:solidFill>
                  </a:rPr>
                  <a:t>energy subsidies</a:t>
                </a:r>
                <a:endParaRPr lang="en-US" altLang="en-US" dirty="0"/>
              </a:p>
            </p:txBody>
          </p:sp>
          <p:sp>
            <p:nvSpPr>
              <p:cNvPr id="585" name="Rectangle 195"/>
              <p:cNvSpPr>
                <a:spLocks noChangeArrowheads="1"/>
              </p:cNvSpPr>
              <p:nvPr/>
            </p:nvSpPr>
            <p:spPr bwMode="auto">
              <a:xfrm>
                <a:off x="2290" y="2212"/>
                <a:ext cx="916"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dirty="0" err="1">
                    <a:solidFill>
                      <a:srgbClr val="000000"/>
                    </a:solidFill>
                  </a:rPr>
                  <a:t>decentralised</a:t>
                </a:r>
                <a:r>
                  <a:rPr lang="en-US" altLang="en-US" sz="900" dirty="0">
                    <a:solidFill>
                      <a:srgbClr val="000000"/>
                    </a:solidFill>
                  </a:rPr>
                  <a:t> systems</a:t>
                </a:r>
                <a:endParaRPr lang="en-US" altLang="en-US" dirty="0"/>
              </a:p>
            </p:txBody>
          </p:sp>
          <p:sp>
            <p:nvSpPr>
              <p:cNvPr id="586" name="Rectangle 196"/>
              <p:cNvSpPr>
                <a:spLocks noChangeArrowheads="1"/>
              </p:cNvSpPr>
              <p:nvPr/>
            </p:nvSpPr>
            <p:spPr bwMode="auto">
              <a:xfrm>
                <a:off x="2833" y="2003"/>
                <a:ext cx="49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dirty="0">
                    <a:solidFill>
                      <a:srgbClr val="000000"/>
                    </a:solidFill>
                  </a:rPr>
                  <a:t>sustainable </a:t>
                </a:r>
              </a:p>
              <a:p>
                <a:r>
                  <a:rPr lang="en-US" altLang="en-US" sz="900" dirty="0">
                    <a:solidFill>
                      <a:srgbClr val="000000"/>
                    </a:solidFill>
                  </a:rPr>
                  <a:t>cities</a:t>
                </a:r>
                <a:endParaRPr lang="en-US" altLang="en-US" dirty="0"/>
              </a:p>
            </p:txBody>
          </p:sp>
          <p:sp>
            <p:nvSpPr>
              <p:cNvPr id="587" name="Rectangle 197"/>
              <p:cNvSpPr>
                <a:spLocks noChangeArrowheads="1"/>
              </p:cNvSpPr>
              <p:nvPr/>
            </p:nvSpPr>
            <p:spPr bwMode="auto">
              <a:xfrm>
                <a:off x="3510" y="2648"/>
                <a:ext cx="695"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a:solidFill>
                      <a:srgbClr val="000000"/>
                    </a:solidFill>
                  </a:rPr>
                  <a:t>energy efficiency</a:t>
                </a:r>
                <a:endParaRPr lang="en-US" altLang="en-US"/>
              </a:p>
            </p:txBody>
          </p:sp>
          <p:sp>
            <p:nvSpPr>
              <p:cNvPr id="588" name="Rectangle 198"/>
              <p:cNvSpPr>
                <a:spLocks noChangeArrowheads="1"/>
              </p:cNvSpPr>
              <p:nvPr/>
            </p:nvSpPr>
            <p:spPr bwMode="auto">
              <a:xfrm>
                <a:off x="1872" y="2414"/>
                <a:ext cx="170"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a:solidFill>
                      <a:srgbClr val="000000"/>
                    </a:solidFill>
                  </a:rPr>
                  <a:t>coal</a:t>
                </a:r>
                <a:endParaRPr lang="en-US" altLang="en-US"/>
              </a:p>
            </p:txBody>
          </p:sp>
          <p:sp>
            <p:nvSpPr>
              <p:cNvPr id="589" name="Rectangle 199"/>
              <p:cNvSpPr>
                <a:spLocks noChangeArrowheads="1"/>
              </p:cNvSpPr>
              <p:nvPr/>
            </p:nvSpPr>
            <p:spPr bwMode="auto">
              <a:xfrm>
                <a:off x="2878" y="956"/>
                <a:ext cx="139"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a:solidFill>
                      <a:srgbClr val="000000"/>
                    </a:solidFill>
                  </a:rPr>
                  <a:t>ccs</a:t>
                </a:r>
                <a:endParaRPr lang="en-US" altLang="en-US"/>
              </a:p>
            </p:txBody>
          </p:sp>
          <p:sp>
            <p:nvSpPr>
              <p:cNvPr id="590" name="Rectangle 200"/>
              <p:cNvSpPr>
                <a:spLocks noChangeArrowheads="1"/>
              </p:cNvSpPr>
              <p:nvPr/>
            </p:nvSpPr>
            <p:spPr bwMode="auto">
              <a:xfrm>
                <a:off x="4346" y="1872"/>
                <a:ext cx="808"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dirty="0">
                    <a:solidFill>
                      <a:srgbClr val="000000"/>
                    </a:solidFill>
                  </a:rPr>
                  <a:t>renewable energies</a:t>
                </a:r>
                <a:endParaRPr lang="en-US" altLang="en-US" dirty="0"/>
              </a:p>
            </p:txBody>
          </p:sp>
          <p:sp>
            <p:nvSpPr>
              <p:cNvPr id="591" name="Rectangle 201"/>
              <p:cNvSpPr>
                <a:spLocks noChangeArrowheads="1"/>
              </p:cNvSpPr>
              <p:nvPr/>
            </p:nvSpPr>
            <p:spPr bwMode="auto">
              <a:xfrm>
                <a:off x="865" y="2232"/>
                <a:ext cx="319"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a:solidFill>
                      <a:srgbClr val="000000"/>
                    </a:solidFill>
                  </a:rPr>
                  <a:t>biofuels</a:t>
                </a:r>
                <a:endParaRPr lang="en-US" altLang="en-US"/>
              </a:p>
            </p:txBody>
          </p:sp>
          <p:sp>
            <p:nvSpPr>
              <p:cNvPr id="592" name="Rectangle 202"/>
              <p:cNvSpPr>
                <a:spLocks noChangeArrowheads="1"/>
              </p:cNvSpPr>
              <p:nvPr/>
            </p:nvSpPr>
            <p:spPr bwMode="auto">
              <a:xfrm>
                <a:off x="3180" y="956"/>
                <a:ext cx="458"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a:solidFill>
                      <a:srgbClr val="000000"/>
                    </a:solidFill>
                  </a:rPr>
                  <a:t>smart grids</a:t>
                </a:r>
                <a:endParaRPr lang="en-US" altLang="en-US"/>
              </a:p>
            </p:txBody>
          </p:sp>
          <p:sp>
            <p:nvSpPr>
              <p:cNvPr id="593" name="Rectangle 203"/>
              <p:cNvSpPr>
                <a:spLocks noChangeArrowheads="1"/>
              </p:cNvSpPr>
              <p:nvPr/>
            </p:nvSpPr>
            <p:spPr bwMode="auto">
              <a:xfrm>
                <a:off x="2473" y="1440"/>
                <a:ext cx="808"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a:solidFill>
                      <a:srgbClr val="000000"/>
                    </a:solidFill>
                  </a:rPr>
                  <a:t>innovative transport</a:t>
                </a:r>
                <a:endParaRPr lang="en-US" altLang="en-US"/>
              </a:p>
            </p:txBody>
          </p:sp>
          <p:sp>
            <p:nvSpPr>
              <p:cNvPr id="594" name="Rectangle 204"/>
              <p:cNvSpPr>
                <a:spLocks noChangeArrowheads="1"/>
              </p:cNvSpPr>
              <p:nvPr/>
            </p:nvSpPr>
            <p:spPr bwMode="auto">
              <a:xfrm>
                <a:off x="3110" y="1560"/>
                <a:ext cx="628"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a:solidFill>
                      <a:srgbClr val="000000"/>
                    </a:solidFill>
                  </a:rPr>
                  <a:t>electric storage</a:t>
                </a:r>
                <a:endParaRPr lang="en-US" altLang="en-US"/>
              </a:p>
            </p:txBody>
          </p:sp>
          <p:sp>
            <p:nvSpPr>
              <p:cNvPr id="595" name="Rectangle 205"/>
              <p:cNvSpPr>
                <a:spLocks noChangeArrowheads="1"/>
              </p:cNvSpPr>
              <p:nvPr/>
            </p:nvSpPr>
            <p:spPr bwMode="auto">
              <a:xfrm>
                <a:off x="2532" y="2032"/>
                <a:ext cx="304"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dirty="0">
                    <a:solidFill>
                      <a:srgbClr val="000000"/>
                    </a:solidFill>
                  </a:rPr>
                  <a:t>nuclear</a:t>
                </a:r>
                <a:endParaRPr lang="en-US" altLang="en-US" dirty="0"/>
              </a:p>
            </p:txBody>
          </p:sp>
        </p:grpSp>
        <p:sp>
          <p:nvSpPr>
            <p:cNvPr id="414" name="Rectangle 207"/>
            <p:cNvSpPr>
              <a:spLocks noChangeArrowheads="1"/>
            </p:cNvSpPr>
            <p:nvPr/>
          </p:nvSpPr>
          <p:spPr bwMode="auto">
            <a:xfrm>
              <a:off x="3006" y="2404"/>
              <a:ext cx="23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dirty="0">
                  <a:solidFill>
                    <a:srgbClr val="000000"/>
                  </a:solidFill>
                </a:rPr>
                <a:t>hydro</a:t>
              </a:r>
              <a:endParaRPr lang="en-US" altLang="en-US" dirty="0"/>
            </a:p>
          </p:txBody>
        </p:sp>
        <p:sp>
          <p:nvSpPr>
            <p:cNvPr id="415" name="Rectangle 208"/>
            <p:cNvSpPr>
              <a:spLocks noChangeArrowheads="1"/>
            </p:cNvSpPr>
            <p:nvPr/>
          </p:nvSpPr>
          <p:spPr bwMode="auto">
            <a:xfrm>
              <a:off x="3115" y="1341"/>
              <a:ext cx="669"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a:solidFill>
                    <a:srgbClr val="000000"/>
                  </a:solidFill>
                </a:rPr>
                <a:t>unconventionals</a:t>
              </a:r>
              <a:endParaRPr lang="en-US" altLang="en-US"/>
            </a:p>
          </p:txBody>
        </p:sp>
        <p:sp>
          <p:nvSpPr>
            <p:cNvPr id="416" name="Rectangle 209"/>
            <p:cNvSpPr>
              <a:spLocks noChangeArrowheads="1"/>
            </p:cNvSpPr>
            <p:nvPr/>
          </p:nvSpPr>
          <p:spPr bwMode="auto">
            <a:xfrm>
              <a:off x="4301" y="1170"/>
              <a:ext cx="191"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dirty="0">
                  <a:solidFill>
                    <a:srgbClr val="000000"/>
                  </a:solidFill>
                </a:rPr>
                <a:t>LNG</a:t>
              </a:r>
              <a:endParaRPr lang="en-US" altLang="en-US" dirty="0"/>
            </a:p>
          </p:txBody>
        </p:sp>
        <p:sp>
          <p:nvSpPr>
            <p:cNvPr id="417" name="Rectangle 210"/>
            <p:cNvSpPr>
              <a:spLocks noChangeArrowheads="1"/>
            </p:cNvSpPr>
            <p:nvPr/>
          </p:nvSpPr>
          <p:spPr bwMode="auto">
            <a:xfrm>
              <a:off x="574" y="1274"/>
              <a:ext cx="788"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a:solidFill>
                    <a:srgbClr val="000000"/>
                  </a:solidFill>
                </a:rPr>
                <a:t>hydrogen economy</a:t>
              </a:r>
              <a:endParaRPr lang="en-US" altLang="en-US"/>
            </a:p>
          </p:txBody>
        </p:sp>
      </p:grpSp>
      <p:cxnSp>
        <p:nvCxnSpPr>
          <p:cNvPr id="596" name="Straight Arrow Connector 595"/>
          <p:cNvCxnSpPr/>
          <p:nvPr/>
        </p:nvCxnSpPr>
        <p:spPr>
          <a:xfrm flipV="1">
            <a:off x="2011162" y="5495242"/>
            <a:ext cx="5986246" cy="1823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97" name="TextBox 596"/>
          <p:cNvSpPr txBox="1"/>
          <p:nvPr/>
        </p:nvSpPr>
        <p:spPr>
          <a:xfrm>
            <a:off x="4694806" y="5606426"/>
            <a:ext cx="1151672" cy="492443"/>
          </a:xfrm>
          <a:prstGeom prst="rect">
            <a:avLst/>
          </a:prstGeom>
          <a:noFill/>
        </p:spPr>
        <p:txBody>
          <a:bodyPr wrap="square" rtlCol="0">
            <a:spAutoFit/>
          </a:bodyPr>
          <a:lstStyle/>
          <a:p>
            <a:r>
              <a:rPr lang="en-CA" sz="2600" b="1" dirty="0">
                <a:solidFill>
                  <a:srgbClr val="0070C0"/>
                </a:solidFill>
              </a:rPr>
              <a:t>Impact</a:t>
            </a:r>
          </a:p>
        </p:txBody>
      </p:sp>
      <p:sp>
        <p:nvSpPr>
          <p:cNvPr id="598" name="TextBox 597"/>
          <p:cNvSpPr txBox="1"/>
          <p:nvPr/>
        </p:nvSpPr>
        <p:spPr>
          <a:xfrm rot="16200000">
            <a:off x="403107" y="3104583"/>
            <a:ext cx="2698848" cy="492443"/>
          </a:xfrm>
          <a:prstGeom prst="rect">
            <a:avLst/>
          </a:prstGeom>
          <a:noFill/>
        </p:spPr>
        <p:txBody>
          <a:bodyPr wrap="square" rtlCol="0">
            <a:spAutoFit/>
          </a:bodyPr>
          <a:lstStyle/>
          <a:p>
            <a:r>
              <a:rPr lang="en-CA" sz="2600" b="1" dirty="0">
                <a:solidFill>
                  <a:srgbClr val="0070C0"/>
                </a:solidFill>
              </a:rPr>
              <a:t>Uncertainty</a:t>
            </a:r>
          </a:p>
        </p:txBody>
      </p:sp>
      <p:sp>
        <p:nvSpPr>
          <p:cNvPr id="599" name="TextBox 598"/>
          <p:cNvSpPr txBox="1"/>
          <p:nvPr/>
        </p:nvSpPr>
        <p:spPr>
          <a:xfrm>
            <a:off x="9291784" y="1904005"/>
            <a:ext cx="2456580" cy="4524315"/>
          </a:xfrm>
          <a:prstGeom prst="rect">
            <a:avLst/>
          </a:prstGeom>
          <a:noFill/>
        </p:spPr>
        <p:txBody>
          <a:bodyPr wrap="square" rtlCol="0">
            <a:spAutoFit/>
          </a:bodyPr>
          <a:lstStyle/>
          <a:p>
            <a:pPr algn="ctr"/>
            <a:r>
              <a:rPr lang="en-CA" b="1" u="sng" dirty="0">
                <a:solidFill>
                  <a:srgbClr val="0070C0"/>
                </a:solidFill>
              </a:rPr>
              <a:t>Top Issues</a:t>
            </a:r>
          </a:p>
          <a:p>
            <a:pPr marL="342900" indent="-342900">
              <a:buFont typeface="+mj-lt"/>
              <a:buAutoNum type="arabicPeriod"/>
            </a:pPr>
            <a:r>
              <a:rPr lang="en-CA" b="1" dirty="0">
                <a:solidFill>
                  <a:srgbClr val="0070C0"/>
                </a:solidFill>
              </a:rPr>
              <a:t>Commodity prices</a:t>
            </a:r>
          </a:p>
          <a:p>
            <a:pPr marL="342900" indent="-342900">
              <a:buFont typeface="+mj-lt"/>
              <a:buAutoNum type="arabicPeriod"/>
            </a:pPr>
            <a:r>
              <a:rPr lang="en-CA" b="1" dirty="0">
                <a:solidFill>
                  <a:srgbClr val="0070C0"/>
                </a:solidFill>
              </a:rPr>
              <a:t>Climate Framework</a:t>
            </a:r>
          </a:p>
          <a:p>
            <a:pPr marL="342900" indent="-342900">
              <a:buFont typeface="+mj-lt"/>
              <a:buAutoNum type="arabicPeriod"/>
            </a:pPr>
            <a:r>
              <a:rPr lang="en-CA" b="1" dirty="0">
                <a:solidFill>
                  <a:srgbClr val="0070C0"/>
                </a:solidFill>
              </a:rPr>
              <a:t>LNG</a:t>
            </a:r>
          </a:p>
          <a:p>
            <a:pPr marL="342900" indent="-342900">
              <a:buFont typeface="+mj-lt"/>
              <a:buAutoNum type="arabicPeriod"/>
            </a:pPr>
            <a:r>
              <a:rPr lang="en-CA" b="1" dirty="0">
                <a:solidFill>
                  <a:srgbClr val="0070C0"/>
                </a:solidFill>
              </a:rPr>
              <a:t>China – India</a:t>
            </a:r>
          </a:p>
          <a:p>
            <a:pPr marL="342900" indent="-342900">
              <a:buFont typeface="+mj-lt"/>
              <a:buAutoNum type="arabicPeriod"/>
            </a:pPr>
            <a:r>
              <a:rPr lang="en-CA" b="1" dirty="0">
                <a:solidFill>
                  <a:srgbClr val="0070C0"/>
                </a:solidFill>
              </a:rPr>
              <a:t>Regional connections</a:t>
            </a:r>
          </a:p>
          <a:p>
            <a:pPr marL="342900" indent="-342900">
              <a:buFont typeface="+mj-lt"/>
              <a:buAutoNum type="arabicPeriod"/>
            </a:pPr>
            <a:r>
              <a:rPr lang="en-CA" b="1" dirty="0">
                <a:solidFill>
                  <a:srgbClr val="0070C0"/>
                </a:solidFill>
              </a:rPr>
              <a:t>Renewable energies</a:t>
            </a:r>
          </a:p>
          <a:p>
            <a:pPr marL="342900" indent="-342900">
              <a:buFont typeface="+mj-lt"/>
              <a:buAutoNum type="arabicPeriod"/>
            </a:pPr>
            <a:r>
              <a:rPr lang="en-CA" b="1" dirty="0">
                <a:solidFill>
                  <a:srgbClr val="0070C0"/>
                </a:solidFill>
              </a:rPr>
              <a:t>US Policy</a:t>
            </a:r>
          </a:p>
          <a:p>
            <a:pPr marL="342900" indent="-342900">
              <a:buFont typeface="+mj-lt"/>
              <a:buAutoNum type="arabicPeriod"/>
            </a:pPr>
            <a:r>
              <a:rPr lang="en-CA" b="1" dirty="0">
                <a:solidFill>
                  <a:srgbClr val="0070C0"/>
                </a:solidFill>
              </a:rPr>
              <a:t>Global recession</a:t>
            </a:r>
          </a:p>
          <a:p>
            <a:pPr marL="342900" indent="-342900">
              <a:buFont typeface="+mj-lt"/>
              <a:buAutoNum type="arabicPeriod"/>
            </a:pPr>
            <a:r>
              <a:rPr lang="en-CA" b="1" dirty="0">
                <a:solidFill>
                  <a:srgbClr val="0070C0"/>
                </a:solidFill>
              </a:rPr>
              <a:t>Trade barriers</a:t>
            </a:r>
          </a:p>
          <a:p>
            <a:pPr marL="342900" indent="-342900">
              <a:buFont typeface="+mj-lt"/>
              <a:buAutoNum type="arabicPeriod"/>
            </a:pPr>
            <a:r>
              <a:rPr lang="en-CA" b="1" dirty="0">
                <a:solidFill>
                  <a:srgbClr val="0070C0"/>
                </a:solidFill>
              </a:rPr>
              <a:t>Talent</a:t>
            </a:r>
          </a:p>
          <a:p>
            <a:endParaRPr lang="en-CA" b="1" dirty="0">
              <a:solidFill>
                <a:srgbClr val="0070C0"/>
              </a:solidFill>
            </a:endParaRPr>
          </a:p>
          <a:p>
            <a:r>
              <a:rPr lang="en-CA" b="1" dirty="0">
                <a:solidFill>
                  <a:srgbClr val="0070C0"/>
                </a:solidFill>
              </a:rPr>
              <a:t>      </a:t>
            </a:r>
            <a:r>
              <a:rPr lang="en-CA" b="1" u="sng" dirty="0">
                <a:solidFill>
                  <a:srgbClr val="0070C0"/>
                </a:solidFill>
              </a:rPr>
              <a:t>High Impact</a:t>
            </a:r>
          </a:p>
          <a:p>
            <a:r>
              <a:rPr lang="en-CA" b="1" dirty="0">
                <a:solidFill>
                  <a:srgbClr val="0070C0"/>
                </a:solidFill>
              </a:rPr>
              <a:t>1. Energy Efficiency</a:t>
            </a:r>
          </a:p>
          <a:p>
            <a:pPr marL="342900" indent="-342900">
              <a:buFont typeface="+mj-lt"/>
              <a:buAutoNum type="arabicPeriod"/>
            </a:pPr>
            <a:endParaRPr lang="en-CA" b="1" dirty="0">
              <a:solidFill>
                <a:srgbClr val="0070C0"/>
              </a:solidFill>
            </a:endParaRPr>
          </a:p>
        </p:txBody>
      </p:sp>
      <p:cxnSp>
        <p:nvCxnSpPr>
          <p:cNvPr id="600" name="Straight Arrow Connector 599"/>
          <p:cNvCxnSpPr/>
          <p:nvPr/>
        </p:nvCxnSpPr>
        <p:spPr>
          <a:xfrm flipV="1">
            <a:off x="2011442" y="1932289"/>
            <a:ext cx="24734" cy="36100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601" name="TextBox 600"/>
          <p:cNvSpPr txBox="1"/>
          <p:nvPr/>
        </p:nvSpPr>
        <p:spPr>
          <a:xfrm flipH="1">
            <a:off x="6778101" y="4030138"/>
            <a:ext cx="471790" cy="369847"/>
          </a:xfrm>
          <a:prstGeom prst="rect">
            <a:avLst/>
          </a:prstGeom>
          <a:noFill/>
        </p:spPr>
        <p:txBody>
          <a:bodyPr wrap="square" rtlCol="0">
            <a:spAutoFit/>
          </a:bodyPr>
          <a:lstStyle/>
          <a:p>
            <a:r>
              <a:rPr lang="en-CA" b="1" dirty="0">
                <a:solidFill>
                  <a:srgbClr val="0070C0"/>
                </a:solidFill>
              </a:rPr>
              <a:t>9. </a:t>
            </a:r>
          </a:p>
        </p:txBody>
      </p:sp>
      <p:sp>
        <p:nvSpPr>
          <p:cNvPr id="602" name="TextBox 601"/>
          <p:cNvSpPr txBox="1"/>
          <p:nvPr/>
        </p:nvSpPr>
        <p:spPr>
          <a:xfrm flipH="1">
            <a:off x="7526630" y="4144180"/>
            <a:ext cx="471790" cy="369332"/>
          </a:xfrm>
          <a:prstGeom prst="rect">
            <a:avLst/>
          </a:prstGeom>
          <a:noFill/>
        </p:spPr>
        <p:txBody>
          <a:bodyPr wrap="square" rtlCol="0">
            <a:spAutoFit/>
          </a:bodyPr>
          <a:lstStyle/>
          <a:p>
            <a:r>
              <a:rPr lang="en-CA" b="1" dirty="0">
                <a:solidFill>
                  <a:srgbClr val="0070C0"/>
                </a:solidFill>
              </a:rPr>
              <a:t>8. </a:t>
            </a:r>
          </a:p>
        </p:txBody>
      </p:sp>
      <p:sp>
        <p:nvSpPr>
          <p:cNvPr id="603" name="TextBox 602"/>
          <p:cNvSpPr txBox="1"/>
          <p:nvPr/>
        </p:nvSpPr>
        <p:spPr>
          <a:xfrm flipH="1">
            <a:off x="6738957" y="3686711"/>
            <a:ext cx="471790" cy="369332"/>
          </a:xfrm>
          <a:prstGeom prst="rect">
            <a:avLst/>
          </a:prstGeom>
          <a:noFill/>
        </p:spPr>
        <p:txBody>
          <a:bodyPr wrap="square" rtlCol="0">
            <a:spAutoFit/>
          </a:bodyPr>
          <a:lstStyle/>
          <a:p>
            <a:r>
              <a:rPr lang="en-CA" b="1" dirty="0">
                <a:solidFill>
                  <a:srgbClr val="0070C0"/>
                </a:solidFill>
              </a:rPr>
              <a:t>7.</a:t>
            </a:r>
          </a:p>
        </p:txBody>
      </p:sp>
      <p:sp>
        <p:nvSpPr>
          <p:cNvPr id="604" name="TextBox 603"/>
          <p:cNvSpPr txBox="1"/>
          <p:nvPr/>
        </p:nvSpPr>
        <p:spPr>
          <a:xfrm>
            <a:off x="7793660" y="3563761"/>
            <a:ext cx="734193" cy="369332"/>
          </a:xfrm>
          <a:prstGeom prst="rect">
            <a:avLst/>
          </a:prstGeom>
          <a:noFill/>
        </p:spPr>
        <p:txBody>
          <a:bodyPr wrap="square" rtlCol="0">
            <a:spAutoFit/>
          </a:bodyPr>
          <a:lstStyle/>
          <a:p>
            <a:r>
              <a:rPr lang="en-CA" b="1" dirty="0">
                <a:solidFill>
                  <a:srgbClr val="0070C0"/>
                </a:solidFill>
              </a:rPr>
              <a:t>6. </a:t>
            </a:r>
          </a:p>
        </p:txBody>
      </p:sp>
      <p:sp>
        <p:nvSpPr>
          <p:cNvPr id="605" name="TextBox 604"/>
          <p:cNvSpPr txBox="1"/>
          <p:nvPr/>
        </p:nvSpPr>
        <p:spPr>
          <a:xfrm flipH="1">
            <a:off x="6845052" y="2578335"/>
            <a:ext cx="496147" cy="369332"/>
          </a:xfrm>
          <a:prstGeom prst="rect">
            <a:avLst/>
          </a:prstGeom>
          <a:noFill/>
        </p:spPr>
        <p:txBody>
          <a:bodyPr wrap="square" rtlCol="0">
            <a:spAutoFit/>
          </a:bodyPr>
          <a:lstStyle/>
          <a:p>
            <a:r>
              <a:rPr lang="en-CA" b="1" dirty="0">
                <a:solidFill>
                  <a:srgbClr val="0070C0"/>
                </a:solidFill>
              </a:rPr>
              <a:t>3. </a:t>
            </a:r>
          </a:p>
        </p:txBody>
      </p:sp>
      <p:sp>
        <p:nvSpPr>
          <p:cNvPr id="606" name="TextBox 605"/>
          <p:cNvSpPr txBox="1"/>
          <p:nvPr/>
        </p:nvSpPr>
        <p:spPr>
          <a:xfrm flipH="1">
            <a:off x="7572933" y="2736848"/>
            <a:ext cx="471790" cy="369332"/>
          </a:xfrm>
          <a:prstGeom prst="rect">
            <a:avLst/>
          </a:prstGeom>
          <a:noFill/>
        </p:spPr>
        <p:txBody>
          <a:bodyPr wrap="square" rtlCol="0">
            <a:spAutoFit/>
          </a:bodyPr>
          <a:lstStyle/>
          <a:p>
            <a:r>
              <a:rPr lang="en-CA" b="1" dirty="0">
                <a:solidFill>
                  <a:srgbClr val="0070C0"/>
                </a:solidFill>
              </a:rPr>
              <a:t>2. </a:t>
            </a:r>
          </a:p>
        </p:txBody>
      </p:sp>
      <p:sp>
        <p:nvSpPr>
          <p:cNvPr id="607" name="TextBox 606"/>
          <p:cNvSpPr txBox="1"/>
          <p:nvPr/>
        </p:nvSpPr>
        <p:spPr>
          <a:xfrm flipH="1">
            <a:off x="8254261" y="2880065"/>
            <a:ext cx="471790" cy="369332"/>
          </a:xfrm>
          <a:prstGeom prst="rect">
            <a:avLst/>
          </a:prstGeom>
          <a:noFill/>
        </p:spPr>
        <p:txBody>
          <a:bodyPr wrap="square" rtlCol="0">
            <a:spAutoFit/>
          </a:bodyPr>
          <a:lstStyle/>
          <a:p>
            <a:r>
              <a:rPr lang="en-CA" b="1" dirty="0">
                <a:solidFill>
                  <a:srgbClr val="0070C0"/>
                </a:solidFill>
              </a:rPr>
              <a:t>1. </a:t>
            </a:r>
          </a:p>
        </p:txBody>
      </p:sp>
      <p:sp>
        <p:nvSpPr>
          <p:cNvPr id="608" name="TextBox 607"/>
          <p:cNvSpPr txBox="1"/>
          <p:nvPr/>
        </p:nvSpPr>
        <p:spPr>
          <a:xfrm flipH="1">
            <a:off x="6571455" y="2855271"/>
            <a:ext cx="471790" cy="369332"/>
          </a:xfrm>
          <a:prstGeom prst="rect">
            <a:avLst/>
          </a:prstGeom>
          <a:noFill/>
        </p:spPr>
        <p:txBody>
          <a:bodyPr wrap="square" rtlCol="0">
            <a:spAutoFit/>
          </a:bodyPr>
          <a:lstStyle/>
          <a:p>
            <a:r>
              <a:rPr lang="en-CA" b="1" dirty="0">
                <a:solidFill>
                  <a:srgbClr val="0070C0"/>
                </a:solidFill>
              </a:rPr>
              <a:t>4. </a:t>
            </a:r>
          </a:p>
        </p:txBody>
      </p:sp>
      <p:sp>
        <p:nvSpPr>
          <p:cNvPr id="609" name="TextBox 608"/>
          <p:cNvSpPr txBox="1"/>
          <p:nvPr/>
        </p:nvSpPr>
        <p:spPr>
          <a:xfrm flipH="1">
            <a:off x="6594514" y="3242445"/>
            <a:ext cx="471790" cy="369332"/>
          </a:xfrm>
          <a:prstGeom prst="rect">
            <a:avLst/>
          </a:prstGeom>
          <a:noFill/>
        </p:spPr>
        <p:txBody>
          <a:bodyPr wrap="square" rtlCol="0">
            <a:spAutoFit/>
          </a:bodyPr>
          <a:lstStyle/>
          <a:p>
            <a:r>
              <a:rPr lang="en-CA" b="1" dirty="0">
                <a:solidFill>
                  <a:srgbClr val="0070C0"/>
                </a:solidFill>
              </a:rPr>
              <a:t>5. </a:t>
            </a:r>
          </a:p>
        </p:txBody>
      </p:sp>
      <p:sp>
        <p:nvSpPr>
          <p:cNvPr id="610" name="TextBox 609"/>
          <p:cNvSpPr txBox="1"/>
          <p:nvPr/>
        </p:nvSpPr>
        <p:spPr>
          <a:xfrm flipH="1">
            <a:off x="5920790" y="4056927"/>
            <a:ext cx="536331" cy="369332"/>
          </a:xfrm>
          <a:prstGeom prst="rect">
            <a:avLst/>
          </a:prstGeom>
          <a:noFill/>
        </p:spPr>
        <p:txBody>
          <a:bodyPr wrap="square" rtlCol="0">
            <a:spAutoFit/>
          </a:bodyPr>
          <a:lstStyle/>
          <a:p>
            <a:r>
              <a:rPr lang="en-CA" b="1" dirty="0">
                <a:solidFill>
                  <a:srgbClr val="0070C0"/>
                </a:solidFill>
              </a:rPr>
              <a:t>10. </a:t>
            </a:r>
          </a:p>
        </p:txBody>
      </p:sp>
      <p:sp>
        <p:nvSpPr>
          <p:cNvPr id="611" name="TextBox 610"/>
          <p:cNvSpPr txBox="1"/>
          <p:nvPr/>
        </p:nvSpPr>
        <p:spPr>
          <a:xfrm flipH="1">
            <a:off x="5980226" y="4484202"/>
            <a:ext cx="536331" cy="369332"/>
          </a:xfrm>
          <a:prstGeom prst="rect">
            <a:avLst/>
          </a:prstGeom>
          <a:noFill/>
        </p:spPr>
        <p:txBody>
          <a:bodyPr wrap="square" rtlCol="0">
            <a:spAutoFit/>
          </a:bodyPr>
          <a:lstStyle/>
          <a:p>
            <a:r>
              <a:rPr lang="en-CA" b="1" dirty="0">
                <a:solidFill>
                  <a:srgbClr val="0070C0"/>
                </a:solidFill>
              </a:rPr>
              <a:t>11. </a:t>
            </a:r>
          </a:p>
        </p:txBody>
      </p:sp>
    </p:spTree>
    <p:extLst>
      <p:ext uri="{BB962C8B-B14F-4D97-AF65-F5344CB8AC3E}">
        <p14:creationId xmlns:p14="http://schemas.microsoft.com/office/powerpoint/2010/main" val="3920935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11209C9-5D98-F04B-A5BB-51B6D6081399}" type="slidenum">
              <a:rPr lang="en-CA" smtClean="0"/>
              <a:t>8</a:t>
            </a:fld>
            <a:endParaRPr lang="en-CA"/>
          </a:p>
        </p:txBody>
      </p:sp>
      <p:sp>
        <p:nvSpPr>
          <p:cNvPr id="3" name="Rectangle 2"/>
          <p:cNvSpPr/>
          <p:nvPr/>
        </p:nvSpPr>
        <p:spPr>
          <a:xfrm>
            <a:off x="6645897" y="5278185"/>
            <a:ext cx="1282046" cy="4321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4" name="Picture 3"/>
          <p:cNvPicPr>
            <a:picLocks noChangeAspect="1"/>
          </p:cNvPicPr>
          <p:nvPr/>
        </p:nvPicPr>
        <p:blipFill>
          <a:blip r:embed="rId2"/>
          <a:stretch>
            <a:fillRect/>
          </a:stretch>
        </p:blipFill>
        <p:spPr>
          <a:xfrm>
            <a:off x="182731" y="1195945"/>
            <a:ext cx="7430812" cy="4812723"/>
          </a:xfrm>
          <a:prstGeom prst="rect">
            <a:avLst/>
          </a:prstGeom>
        </p:spPr>
      </p:pic>
      <p:sp>
        <p:nvSpPr>
          <p:cNvPr id="5" name="Slide Number Placeholder 1"/>
          <p:cNvSpPr txBox="1">
            <a:spLocks/>
          </p:cNvSpPr>
          <p:nvPr/>
        </p:nvSpPr>
        <p:spPr>
          <a:xfrm>
            <a:off x="6553200" y="6356350"/>
            <a:ext cx="2133600"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sp>
        <p:nvSpPr>
          <p:cNvPr id="6" name="TextBox 5"/>
          <p:cNvSpPr txBox="1"/>
          <p:nvPr/>
        </p:nvSpPr>
        <p:spPr>
          <a:xfrm>
            <a:off x="3224664" y="-174"/>
            <a:ext cx="8952600" cy="1077218"/>
          </a:xfrm>
          <a:prstGeom prst="rect">
            <a:avLst/>
          </a:prstGeom>
          <a:noFill/>
        </p:spPr>
        <p:txBody>
          <a:bodyPr wrap="square" rtlCol="0">
            <a:spAutoFit/>
          </a:bodyPr>
          <a:lstStyle/>
          <a:p>
            <a:pPr algn="r"/>
            <a:r>
              <a:rPr lang="en-US" sz="3200" b="1" dirty="0">
                <a:solidFill>
                  <a:srgbClr val="F26531"/>
                </a:solidFill>
                <a:latin typeface="Calibri" panose="020F0502020204030204" pitchFamily="34" charset="0"/>
                <a:cs typeface="Calibri" panose="020F0502020204030204" pitchFamily="34" charset="0"/>
              </a:rPr>
              <a:t>World Energy Issues Monitor - 2016 </a:t>
            </a:r>
          </a:p>
          <a:p>
            <a:pPr algn="r"/>
            <a:r>
              <a:rPr lang="en-US" sz="3200" b="1" dirty="0">
                <a:solidFill>
                  <a:srgbClr val="F26531"/>
                </a:solidFill>
                <a:latin typeface="Calibri" panose="020F0502020204030204" pitchFamily="34" charset="0"/>
                <a:cs typeface="Calibri" panose="020F0502020204030204" pitchFamily="34" charset="0"/>
              </a:rPr>
              <a:t>Issues Identified by North American Energy Leaders </a:t>
            </a:r>
            <a:endParaRPr lang="en-CA" sz="3200" b="1" dirty="0">
              <a:solidFill>
                <a:srgbClr val="F26531"/>
              </a:solidFill>
              <a:latin typeface="Calibri" panose="020F0502020204030204" pitchFamily="34" charset="0"/>
              <a:cs typeface="Calibri" panose="020F0502020204030204" pitchFamily="34" charset="0"/>
            </a:endParaRPr>
          </a:p>
        </p:txBody>
      </p:sp>
      <p:cxnSp>
        <p:nvCxnSpPr>
          <p:cNvPr id="7" name="Straight Arrow Connector 6"/>
          <p:cNvCxnSpPr/>
          <p:nvPr/>
        </p:nvCxnSpPr>
        <p:spPr>
          <a:xfrm flipV="1">
            <a:off x="646801" y="1623307"/>
            <a:ext cx="24734" cy="36100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16200000">
            <a:off x="-1217481" y="2962181"/>
            <a:ext cx="2698848" cy="492443"/>
          </a:xfrm>
          <a:prstGeom prst="rect">
            <a:avLst/>
          </a:prstGeom>
          <a:noFill/>
        </p:spPr>
        <p:txBody>
          <a:bodyPr wrap="square" rtlCol="0">
            <a:spAutoFit/>
          </a:bodyPr>
          <a:lstStyle/>
          <a:p>
            <a:r>
              <a:rPr lang="en-CA" sz="2600" b="1" dirty="0">
                <a:solidFill>
                  <a:srgbClr val="0070C0"/>
                </a:solidFill>
              </a:rPr>
              <a:t>Uncertainty</a:t>
            </a:r>
          </a:p>
        </p:txBody>
      </p:sp>
      <p:cxnSp>
        <p:nvCxnSpPr>
          <p:cNvPr id="9" name="Straight Arrow Connector 8"/>
          <p:cNvCxnSpPr/>
          <p:nvPr/>
        </p:nvCxnSpPr>
        <p:spPr>
          <a:xfrm>
            <a:off x="593156" y="5279908"/>
            <a:ext cx="5871556"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841730" y="5278185"/>
            <a:ext cx="1151672" cy="492443"/>
          </a:xfrm>
          <a:prstGeom prst="rect">
            <a:avLst/>
          </a:prstGeom>
          <a:noFill/>
        </p:spPr>
        <p:txBody>
          <a:bodyPr wrap="square" rtlCol="0">
            <a:spAutoFit/>
          </a:bodyPr>
          <a:lstStyle/>
          <a:p>
            <a:r>
              <a:rPr lang="en-CA" sz="2600" b="1" dirty="0">
                <a:solidFill>
                  <a:srgbClr val="0070C0"/>
                </a:solidFill>
              </a:rPr>
              <a:t>Impact</a:t>
            </a:r>
          </a:p>
        </p:txBody>
      </p:sp>
      <p:sp>
        <p:nvSpPr>
          <p:cNvPr id="11" name="TextBox 10"/>
          <p:cNvSpPr txBox="1"/>
          <p:nvPr/>
        </p:nvSpPr>
        <p:spPr>
          <a:xfrm>
            <a:off x="7570979" y="1242150"/>
            <a:ext cx="2149342" cy="4524315"/>
          </a:xfrm>
          <a:prstGeom prst="rect">
            <a:avLst/>
          </a:prstGeom>
          <a:noFill/>
        </p:spPr>
        <p:txBody>
          <a:bodyPr wrap="square" rtlCol="0">
            <a:spAutoFit/>
          </a:bodyPr>
          <a:lstStyle/>
          <a:p>
            <a:pPr algn="ctr"/>
            <a:r>
              <a:rPr lang="en-CA" sz="1600" b="1" dirty="0">
                <a:solidFill>
                  <a:srgbClr val="0070C0"/>
                </a:solidFill>
              </a:rPr>
              <a:t>North America</a:t>
            </a:r>
          </a:p>
          <a:p>
            <a:pPr algn="ctr"/>
            <a:r>
              <a:rPr lang="en-CA" sz="1600" b="1" u="sng" dirty="0">
                <a:solidFill>
                  <a:srgbClr val="0070C0"/>
                </a:solidFill>
              </a:rPr>
              <a:t>Top Issues</a:t>
            </a:r>
          </a:p>
          <a:p>
            <a:pPr marL="342900" indent="-342900">
              <a:buFont typeface="+mj-lt"/>
              <a:buAutoNum type="arabicPeriod"/>
            </a:pPr>
            <a:r>
              <a:rPr lang="en-CA" sz="1600" b="1" dirty="0">
                <a:solidFill>
                  <a:srgbClr val="0070C0"/>
                </a:solidFill>
                <a:highlight>
                  <a:srgbClr val="FFFF00"/>
                </a:highlight>
              </a:rPr>
              <a:t>Commodity prices</a:t>
            </a:r>
          </a:p>
          <a:p>
            <a:pPr marL="342900" indent="-342900">
              <a:buFont typeface="+mj-lt"/>
              <a:buAutoNum type="arabicPeriod"/>
            </a:pPr>
            <a:r>
              <a:rPr lang="en-CA" sz="1600" b="1" dirty="0">
                <a:solidFill>
                  <a:srgbClr val="0070C0"/>
                </a:solidFill>
                <a:highlight>
                  <a:srgbClr val="FFFF00"/>
                </a:highlight>
              </a:rPr>
              <a:t>Global Recession</a:t>
            </a:r>
          </a:p>
          <a:p>
            <a:pPr marL="342900" indent="-342900">
              <a:buFont typeface="+mj-lt"/>
              <a:buAutoNum type="arabicPeriod"/>
            </a:pPr>
            <a:r>
              <a:rPr lang="en-CA" sz="1600" b="1" dirty="0">
                <a:solidFill>
                  <a:srgbClr val="0070C0"/>
                </a:solidFill>
                <a:highlight>
                  <a:srgbClr val="FFFF00"/>
                </a:highlight>
              </a:rPr>
              <a:t>US Policy</a:t>
            </a:r>
          </a:p>
          <a:p>
            <a:pPr marL="342900" indent="-342900">
              <a:buFont typeface="+mj-lt"/>
              <a:buAutoNum type="arabicPeriod"/>
            </a:pPr>
            <a:r>
              <a:rPr lang="en-CA" sz="1600" b="1" dirty="0">
                <a:solidFill>
                  <a:srgbClr val="0070C0"/>
                </a:solidFill>
                <a:highlight>
                  <a:srgbClr val="FFFF00"/>
                </a:highlight>
              </a:rPr>
              <a:t>Climate Framework</a:t>
            </a:r>
          </a:p>
          <a:p>
            <a:pPr marL="342900" indent="-342900">
              <a:buFont typeface="+mj-lt"/>
              <a:buAutoNum type="arabicPeriod"/>
            </a:pPr>
            <a:r>
              <a:rPr lang="en-CA" sz="1600" b="1" dirty="0">
                <a:solidFill>
                  <a:srgbClr val="0070C0"/>
                </a:solidFill>
                <a:highlight>
                  <a:srgbClr val="FFFF00"/>
                </a:highlight>
              </a:rPr>
              <a:t>China – India</a:t>
            </a:r>
          </a:p>
          <a:p>
            <a:pPr marL="342900" indent="-342900">
              <a:buFont typeface="+mj-lt"/>
              <a:buAutoNum type="arabicPeriod"/>
            </a:pPr>
            <a:r>
              <a:rPr lang="en-CA" sz="1600" b="1" dirty="0">
                <a:solidFill>
                  <a:srgbClr val="0070C0"/>
                </a:solidFill>
              </a:rPr>
              <a:t>Market Design</a:t>
            </a:r>
          </a:p>
          <a:p>
            <a:pPr marL="342900" indent="-342900">
              <a:buFont typeface="+mj-lt"/>
              <a:buAutoNum type="arabicPeriod"/>
            </a:pPr>
            <a:r>
              <a:rPr lang="en-CA" sz="1600" b="1" dirty="0">
                <a:solidFill>
                  <a:srgbClr val="0070C0"/>
                </a:solidFill>
              </a:rPr>
              <a:t>Cyber Threats</a:t>
            </a:r>
          </a:p>
          <a:p>
            <a:pPr marL="342900" indent="-342900">
              <a:buFont typeface="+mj-lt"/>
              <a:buAutoNum type="arabicPeriod"/>
            </a:pPr>
            <a:r>
              <a:rPr lang="en-CA" sz="1600" b="1" dirty="0">
                <a:solidFill>
                  <a:srgbClr val="0070C0"/>
                </a:solidFill>
              </a:rPr>
              <a:t>Smart Grids</a:t>
            </a:r>
          </a:p>
          <a:p>
            <a:pPr marL="342900" indent="-342900">
              <a:buFont typeface="+mj-lt"/>
              <a:buAutoNum type="arabicPeriod"/>
            </a:pPr>
            <a:r>
              <a:rPr lang="en-CA" sz="1600" b="1" dirty="0">
                <a:solidFill>
                  <a:srgbClr val="0070C0"/>
                </a:solidFill>
                <a:highlight>
                  <a:srgbClr val="FFFF00"/>
                </a:highlight>
              </a:rPr>
              <a:t>LNG</a:t>
            </a:r>
          </a:p>
          <a:p>
            <a:pPr marL="342900" indent="-342900">
              <a:buFont typeface="+mj-lt"/>
              <a:buAutoNum type="arabicPeriod"/>
            </a:pPr>
            <a:r>
              <a:rPr lang="en-CA" sz="1600" b="1" dirty="0">
                <a:solidFill>
                  <a:srgbClr val="0070C0"/>
                </a:solidFill>
                <a:highlight>
                  <a:srgbClr val="FFFF00"/>
                </a:highlight>
              </a:rPr>
              <a:t>Trade barriers</a:t>
            </a:r>
          </a:p>
          <a:p>
            <a:pPr marL="342900" indent="-342900">
              <a:buFont typeface="+mj-lt"/>
              <a:buAutoNum type="arabicPeriod"/>
            </a:pPr>
            <a:r>
              <a:rPr lang="en-CA" sz="1600" b="1" dirty="0">
                <a:solidFill>
                  <a:srgbClr val="0070C0"/>
                </a:solidFill>
                <a:highlight>
                  <a:srgbClr val="FFFF00"/>
                </a:highlight>
              </a:rPr>
              <a:t>Talent</a:t>
            </a:r>
          </a:p>
          <a:p>
            <a:pPr marL="342900" indent="-342900">
              <a:buFont typeface="+mj-lt"/>
              <a:buAutoNum type="arabicPeriod"/>
            </a:pPr>
            <a:endParaRPr lang="en-CA" sz="1600" b="1" dirty="0">
              <a:solidFill>
                <a:srgbClr val="0070C0"/>
              </a:solidFill>
            </a:endParaRPr>
          </a:p>
          <a:p>
            <a:pPr algn="ctr"/>
            <a:r>
              <a:rPr lang="en-CA" sz="1600" b="1" u="sng" dirty="0">
                <a:solidFill>
                  <a:srgbClr val="0070C0"/>
                </a:solidFill>
              </a:rPr>
              <a:t>High Impact</a:t>
            </a:r>
          </a:p>
          <a:p>
            <a:r>
              <a:rPr lang="en-CA" sz="1600" b="1" dirty="0">
                <a:solidFill>
                  <a:srgbClr val="0070C0"/>
                </a:solidFill>
              </a:rPr>
              <a:t>1. </a:t>
            </a:r>
            <a:r>
              <a:rPr lang="en-CA" sz="1600" b="1" dirty="0">
                <a:solidFill>
                  <a:srgbClr val="0070C0"/>
                </a:solidFill>
                <a:highlight>
                  <a:srgbClr val="FFFF00"/>
                </a:highlight>
              </a:rPr>
              <a:t>Energy Efficiency</a:t>
            </a:r>
          </a:p>
          <a:p>
            <a:pPr marL="342900" indent="-342900">
              <a:buFont typeface="+mj-lt"/>
              <a:buAutoNum type="arabicPeriod"/>
            </a:pPr>
            <a:endParaRPr lang="en-CA" sz="1600" b="1" dirty="0">
              <a:solidFill>
                <a:srgbClr val="0070C0"/>
              </a:solidFill>
            </a:endParaRPr>
          </a:p>
        </p:txBody>
      </p:sp>
      <p:sp>
        <p:nvSpPr>
          <p:cNvPr id="12" name="TextBox 11"/>
          <p:cNvSpPr txBox="1"/>
          <p:nvPr/>
        </p:nvSpPr>
        <p:spPr>
          <a:xfrm>
            <a:off x="6778536" y="2270817"/>
            <a:ext cx="380315" cy="338554"/>
          </a:xfrm>
          <a:prstGeom prst="rect">
            <a:avLst/>
          </a:prstGeom>
          <a:noFill/>
        </p:spPr>
        <p:txBody>
          <a:bodyPr wrap="square" rtlCol="0">
            <a:spAutoFit/>
          </a:bodyPr>
          <a:lstStyle/>
          <a:p>
            <a:r>
              <a:rPr lang="en-CA" sz="1600" b="1" dirty="0"/>
              <a:t>1. </a:t>
            </a:r>
          </a:p>
        </p:txBody>
      </p:sp>
      <p:sp>
        <p:nvSpPr>
          <p:cNvPr id="13" name="TextBox 12"/>
          <p:cNvSpPr txBox="1"/>
          <p:nvPr/>
        </p:nvSpPr>
        <p:spPr>
          <a:xfrm>
            <a:off x="6399591" y="2799249"/>
            <a:ext cx="380315" cy="338554"/>
          </a:xfrm>
          <a:prstGeom prst="rect">
            <a:avLst/>
          </a:prstGeom>
          <a:noFill/>
        </p:spPr>
        <p:txBody>
          <a:bodyPr wrap="square" rtlCol="0">
            <a:spAutoFit/>
          </a:bodyPr>
          <a:lstStyle/>
          <a:p>
            <a:r>
              <a:rPr lang="en-CA" sz="1600" b="1" dirty="0"/>
              <a:t>2. </a:t>
            </a:r>
          </a:p>
        </p:txBody>
      </p:sp>
      <p:sp>
        <p:nvSpPr>
          <p:cNvPr id="14" name="TextBox 13"/>
          <p:cNvSpPr txBox="1"/>
          <p:nvPr/>
        </p:nvSpPr>
        <p:spPr>
          <a:xfrm>
            <a:off x="5773748" y="2409848"/>
            <a:ext cx="380315" cy="338554"/>
          </a:xfrm>
          <a:prstGeom prst="rect">
            <a:avLst/>
          </a:prstGeom>
          <a:noFill/>
        </p:spPr>
        <p:txBody>
          <a:bodyPr wrap="square" rtlCol="0">
            <a:spAutoFit/>
          </a:bodyPr>
          <a:lstStyle/>
          <a:p>
            <a:r>
              <a:rPr lang="en-CA" sz="1600" b="1" dirty="0"/>
              <a:t>4. </a:t>
            </a:r>
          </a:p>
        </p:txBody>
      </p:sp>
      <p:sp>
        <p:nvSpPr>
          <p:cNvPr id="15" name="TextBox 14"/>
          <p:cNvSpPr txBox="1"/>
          <p:nvPr/>
        </p:nvSpPr>
        <p:spPr>
          <a:xfrm>
            <a:off x="6734681" y="2965699"/>
            <a:ext cx="380315" cy="338554"/>
          </a:xfrm>
          <a:prstGeom prst="rect">
            <a:avLst/>
          </a:prstGeom>
          <a:noFill/>
        </p:spPr>
        <p:txBody>
          <a:bodyPr wrap="square" rtlCol="0">
            <a:spAutoFit/>
          </a:bodyPr>
          <a:lstStyle/>
          <a:p>
            <a:r>
              <a:rPr lang="en-CA" sz="1600" b="1" dirty="0"/>
              <a:t>3. </a:t>
            </a:r>
          </a:p>
        </p:txBody>
      </p:sp>
      <p:sp>
        <p:nvSpPr>
          <p:cNvPr id="16" name="TextBox 15"/>
          <p:cNvSpPr txBox="1"/>
          <p:nvPr/>
        </p:nvSpPr>
        <p:spPr>
          <a:xfrm>
            <a:off x="5725906" y="2609371"/>
            <a:ext cx="380315" cy="338554"/>
          </a:xfrm>
          <a:prstGeom prst="rect">
            <a:avLst/>
          </a:prstGeom>
          <a:noFill/>
        </p:spPr>
        <p:txBody>
          <a:bodyPr wrap="square" rtlCol="0">
            <a:spAutoFit/>
          </a:bodyPr>
          <a:lstStyle/>
          <a:p>
            <a:r>
              <a:rPr lang="en-CA" sz="1600" b="1" dirty="0"/>
              <a:t>5. </a:t>
            </a:r>
          </a:p>
        </p:txBody>
      </p:sp>
      <p:sp>
        <p:nvSpPr>
          <p:cNvPr id="17" name="TextBox 16"/>
          <p:cNvSpPr txBox="1"/>
          <p:nvPr/>
        </p:nvSpPr>
        <p:spPr>
          <a:xfrm>
            <a:off x="5575227" y="1255846"/>
            <a:ext cx="380315" cy="338554"/>
          </a:xfrm>
          <a:prstGeom prst="rect">
            <a:avLst/>
          </a:prstGeom>
          <a:noFill/>
        </p:spPr>
        <p:txBody>
          <a:bodyPr wrap="square" rtlCol="0">
            <a:spAutoFit/>
          </a:bodyPr>
          <a:lstStyle/>
          <a:p>
            <a:r>
              <a:rPr lang="en-CA" sz="1600" b="1" dirty="0"/>
              <a:t>6. </a:t>
            </a:r>
          </a:p>
        </p:txBody>
      </p:sp>
      <p:sp>
        <p:nvSpPr>
          <p:cNvPr id="18" name="TextBox 17"/>
          <p:cNvSpPr txBox="1"/>
          <p:nvPr/>
        </p:nvSpPr>
        <p:spPr>
          <a:xfrm>
            <a:off x="6247786" y="2032407"/>
            <a:ext cx="380315" cy="338554"/>
          </a:xfrm>
          <a:prstGeom prst="rect">
            <a:avLst/>
          </a:prstGeom>
          <a:noFill/>
        </p:spPr>
        <p:txBody>
          <a:bodyPr wrap="square" rtlCol="0">
            <a:spAutoFit/>
          </a:bodyPr>
          <a:lstStyle/>
          <a:p>
            <a:r>
              <a:rPr lang="en-CA" sz="1600" b="1" dirty="0"/>
              <a:t>8. </a:t>
            </a:r>
          </a:p>
        </p:txBody>
      </p:sp>
      <p:sp>
        <p:nvSpPr>
          <p:cNvPr id="19" name="TextBox 18"/>
          <p:cNvSpPr txBox="1"/>
          <p:nvPr/>
        </p:nvSpPr>
        <p:spPr>
          <a:xfrm>
            <a:off x="5855331" y="1697045"/>
            <a:ext cx="501225" cy="338554"/>
          </a:xfrm>
          <a:prstGeom prst="rect">
            <a:avLst/>
          </a:prstGeom>
          <a:noFill/>
        </p:spPr>
        <p:txBody>
          <a:bodyPr wrap="square" rtlCol="0">
            <a:spAutoFit/>
          </a:bodyPr>
          <a:lstStyle/>
          <a:p>
            <a:r>
              <a:rPr lang="en-CA" sz="1600" b="1" dirty="0"/>
              <a:t>7. </a:t>
            </a:r>
          </a:p>
        </p:txBody>
      </p:sp>
      <p:sp>
        <p:nvSpPr>
          <p:cNvPr id="20" name="TextBox 19"/>
          <p:cNvSpPr txBox="1"/>
          <p:nvPr/>
        </p:nvSpPr>
        <p:spPr>
          <a:xfrm>
            <a:off x="5135164" y="2201684"/>
            <a:ext cx="380315" cy="338554"/>
          </a:xfrm>
          <a:prstGeom prst="rect">
            <a:avLst/>
          </a:prstGeom>
          <a:noFill/>
        </p:spPr>
        <p:txBody>
          <a:bodyPr wrap="square" rtlCol="0">
            <a:spAutoFit/>
          </a:bodyPr>
          <a:lstStyle/>
          <a:p>
            <a:r>
              <a:rPr lang="en-CA" sz="1600" b="1" dirty="0"/>
              <a:t>9. </a:t>
            </a:r>
          </a:p>
        </p:txBody>
      </p:sp>
      <p:sp>
        <p:nvSpPr>
          <p:cNvPr id="21" name="TextBox 20"/>
          <p:cNvSpPr txBox="1"/>
          <p:nvPr/>
        </p:nvSpPr>
        <p:spPr>
          <a:xfrm>
            <a:off x="5821551" y="2884049"/>
            <a:ext cx="535005" cy="338554"/>
          </a:xfrm>
          <a:prstGeom prst="rect">
            <a:avLst/>
          </a:prstGeom>
          <a:noFill/>
        </p:spPr>
        <p:txBody>
          <a:bodyPr wrap="square" rtlCol="0">
            <a:spAutoFit/>
          </a:bodyPr>
          <a:lstStyle/>
          <a:p>
            <a:r>
              <a:rPr lang="en-CA" sz="1600" b="1" dirty="0"/>
              <a:t>10. </a:t>
            </a:r>
          </a:p>
        </p:txBody>
      </p:sp>
      <p:sp>
        <p:nvSpPr>
          <p:cNvPr id="22" name="TextBox 21"/>
          <p:cNvSpPr txBox="1"/>
          <p:nvPr/>
        </p:nvSpPr>
        <p:spPr>
          <a:xfrm>
            <a:off x="6116373" y="4581500"/>
            <a:ext cx="618307" cy="338554"/>
          </a:xfrm>
          <a:prstGeom prst="rect">
            <a:avLst/>
          </a:prstGeom>
          <a:noFill/>
        </p:spPr>
        <p:txBody>
          <a:bodyPr wrap="square" rtlCol="0">
            <a:spAutoFit/>
          </a:bodyPr>
          <a:lstStyle/>
          <a:p>
            <a:r>
              <a:rPr lang="en-CA" sz="1600" b="1" dirty="0"/>
              <a:t>12.</a:t>
            </a:r>
          </a:p>
        </p:txBody>
      </p:sp>
      <p:sp>
        <p:nvSpPr>
          <p:cNvPr id="23" name="TextBox 22"/>
          <p:cNvSpPr txBox="1"/>
          <p:nvPr/>
        </p:nvSpPr>
        <p:spPr>
          <a:xfrm>
            <a:off x="6287114" y="3273516"/>
            <a:ext cx="535005" cy="338554"/>
          </a:xfrm>
          <a:prstGeom prst="rect">
            <a:avLst/>
          </a:prstGeom>
          <a:noFill/>
        </p:spPr>
        <p:txBody>
          <a:bodyPr wrap="square" rtlCol="0">
            <a:spAutoFit/>
          </a:bodyPr>
          <a:lstStyle/>
          <a:p>
            <a:r>
              <a:rPr lang="en-CA" sz="1600" b="1" dirty="0"/>
              <a:t>11. </a:t>
            </a:r>
          </a:p>
        </p:txBody>
      </p:sp>
      <p:sp>
        <p:nvSpPr>
          <p:cNvPr id="24" name="TextBox 23"/>
          <p:cNvSpPr txBox="1"/>
          <p:nvPr/>
        </p:nvSpPr>
        <p:spPr>
          <a:xfrm>
            <a:off x="9942055" y="1270329"/>
            <a:ext cx="2247519" cy="4278094"/>
          </a:xfrm>
          <a:prstGeom prst="rect">
            <a:avLst/>
          </a:prstGeom>
          <a:noFill/>
        </p:spPr>
        <p:txBody>
          <a:bodyPr wrap="square" rtlCol="0">
            <a:spAutoFit/>
          </a:bodyPr>
          <a:lstStyle/>
          <a:p>
            <a:pPr algn="ctr"/>
            <a:r>
              <a:rPr lang="en-CA" sz="1600" b="1" dirty="0">
                <a:solidFill>
                  <a:srgbClr val="C00000"/>
                </a:solidFill>
              </a:rPr>
              <a:t>Canada</a:t>
            </a:r>
          </a:p>
          <a:p>
            <a:pPr algn="ctr"/>
            <a:r>
              <a:rPr lang="en-CA" sz="1600" b="1" u="sng" dirty="0">
                <a:solidFill>
                  <a:srgbClr val="C00000"/>
                </a:solidFill>
              </a:rPr>
              <a:t>Top Issues</a:t>
            </a:r>
          </a:p>
          <a:p>
            <a:pPr marL="342900" indent="-342900">
              <a:buFont typeface="+mj-lt"/>
              <a:buAutoNum type="arabicPeriod"/>
            </a:pPr>
            <a:r>
              <a:rPr lang="en-CA" sz="1600" b="1" dirty="0">
                <a:solidFill>
                  <a:srgbClr val="C00000"/>
                </a:solidFill>
                <a:highlight>
                  <a:srgbClr val="FFFF00"/>
                </a:highlight>
              </a:rPr>
              <a:t>Commodity prices</a:t>
            </a:r>
          </a:p>
          <a:p>
            <a:pPr marL="342900" indent="-342900">
              <a:buFont typeface="+mj-lt"/>
              <a:buAutoNum type="arabicPeriod"/>
            </a:pPr>
            <a:r>
              <a:rPr lang="en-CA" sz="1600" b="1" dirty="0">
                <a:solidFill>
                  <a:srgbClr val="C00000"/>
                </a:solidFill>
                <a:highlight>
                  <a:srgbClr val="FFFF00"/>
                </a:highlight>
              </a:rPr>
              <a:t>Climate Framework</a:t>
            </a:r>
          </a:p>
          <a:p>
            <a:pPr marL="342900" indent="-342900">
              <a:buFont typeface="+mj-lt"/>
              <a:buAutoNum type="arabicPeriod"/>
            </a:pPr>
            <a:r>
              <a:rPr lang="en-CA" sz="1600" b="1" dirty="0">
                <a:solidFill>
                  <a:srgbClr val="C00000"/>
                </a:solidFill>
                <a:highlight>
                  <a:srgbClr val="FFFF00"/>
                </a:highlight>
              </a:rPr>
              <a:t>LNG</a:t>
            </a:r>
          </a:p>
          <a:p>
            <a:pPr marL="342900" indent="-342900">
              <a:buFont typeface="+mj-lt"/>
              <a:buAutoNum type="arabicPeriod"/>
            </a:pPr>
            <a:r>
              <a:rPr lang="en-CA" sz="1600" b="1" dirty="0">
                <a:solidFill>
                  <a:srgbClr val="C00000"/>
                </a:solidFill>
                <a:highlight>
                  <a:srgbClr val="FFFF00"/>
                </a:highlight>
              </a:rPr>
              <a:t>China – India</a:t>
            </a:r>
          </a:p>
          <a:p>
            <a:pPr marL="342900" indent="-342900">
              <a:buFont typeface="+mj-lt"/>
              <a:buAutoNum type="arabicPeriod"/>
            </a:pPr>
            <a:r>
              <a:rPr lang="en-CA" sz="1600" b="1" dirty="0">
                <a:solidFill>
                  <a:srgbClr val="C00000"/>
                </a:solidFill>
              </a:rPr>
              <a:t>Regional                   	connections</a:t>
            </a:r>
          </a:p>
          <a:p>
            <a:pPr marL="342900" indent="-342900">
              <a:buFont typeface="+mj-lt"/>
              <a:buAutoNum type="arabicPeriod"/>
            </a:pPr>
            <a:r>
              <a:rPr lang="en-CA" sz="1600" b="1" dirty="0">
                <a:solidFill>
                  <a:srgbClr val="C00000"/>
                </a:solidFill>
              </a:rPr>
              <a:t>Renewable energies</a:t>
            </a:r>
          </a:p>
          <a:p>
            <a:pPr marL="342900" indent="-342900">
              <a:buFont typeface="+mj-lt"/>
              <a:buAutoNum type="arabicPeriod"/>
            </a:pPr>
            <a:r>
              <a:rPr lang="en-CA" sz="1600" b="1" dirty="0">
                <a:solidFill>
                  <a:srgbClr val="C00000"/>
                </a:solidFill>
                <a:highlight>
                  <a:srgbClr val="FFFF00"/>
                </a:highlight>
              </a:rPr>
              <a:t>US Policy</a:t>
            </a:r>
          </a:p>
          <a:p>
            <a:pPr marL="342900" indent="-342900">
              <a:buFont typeface="+mj-lt"/>
              <a:buAutoNum type="arabicPeriod"/>
            </a:pPr>
            <a:r>
              <a:rPr lang="en-CA" sz="1600" b="1" dirty="0">
                <a:solidFill>
                  <a:srgbClr val="C00000"/>
                </a:solidFill>
                <a:highlight>
                  <a:srgbClr val="FFFF00"/>
                </a:highlight>
              </a:rPr>
              <a:t>Global recession</a:t>
            </a:r>
          </a:p>
          <a:p>
            <a:pPr marL="342900" indent="-342900">
              <a:buFont typeface="+mj-lt"/>
              <a:buAutoNum type="arabicPeriod"/>
            </a:pPr>
            <a:r>
              <a:rPr lang="en-CA" sz="1600" b="1" dirty="0">
                <a:solidFill>
                  <a:srgbClr val="C00000"/>
                </a:solidFill>
                <a:highlight>
                  <a:srgbClr val="FFFF00"/>
                </a:highlight>
              </a:rPr>
              <a:t>Trade barriers</a:t>
            </a:r>
          </a:p>
          <a:p>
            <a:pPr marL="342900" indent="-342900">
              <a:buFont typeface="+mj-lt"/>
              <a:buAutoNum type="arabicPeriod"/>
            </a:pPr>
            <a:r>
              <a:rPr lang="en-CA" sz="1600" b="1" dirty="0">
                <a:solidFill>
                  <a:srgbClr val="C00000"/>
                </a:solidFill>
                <a:highlight>
                  <a:srgbClr val="FFFF00"/>
                </a:highlight>
              </a:rPr>
              <a:t>Talent</a:t>
            </a:r>
          </a:p>
          <a:p>
            <a:pPr marL="342900" indent="-342900">
              <a:buFont typeface="+mj-lt"/>
              <a:buAutoNum type="arabicPeriod"/>
            </a:pPr>
            <a:endParaRPr lang="en-CA" sz="1600" b="1" dirty="0">
              <a:solidFill>
                <a:srgbClr val="C00000"/>
              </a:solidFill>
            </a:endParaRPr>
          </a:p>
          <a:p>
            <a:r>
              <a:rPr lang="en-CA" sz="1600" b="1" dirty="0">
                <a:solidFill>
                  <a:srgbClr val="C00000"/>
                </a:solidFill>
              </a:rPr>
              <a:t>      </a:t>
            </a:r>
            <a:r>
              <a:rPr lang="en-CA" sz="1600" b="1" u="sng" dirty="0">
                <a:solidFill>
                  <a:srgbClr val="C00000"/>
                </a:solidFill>
              </a:rPr>
              <a:t>High Impact</a:t>
            </a:r>
          </a:p>
          <a:p>
            <a:r>
              <a:rPr lang="en-CA" sz="1600" b="1" dirty="0">
                <a:solidFill>
                  <a:srgbClr val="C00000"/>
                </a:solidFill>
              </a:rPr>
              <a:t>1. </a:t>
            </a:r>
            <a:r>
              <a:rPr lang="en-CA" sz="1600" b="1" dirty="0">
                <a:solidFill>
                  <a:srgbClr val="C00000"/>
                </a:solidFill>
                <a:highlight>
                  <a:srgbClr val="FFFF00"/>
                </a:highlight>
              </a:rPr>
              <a:t>Energy Efficiency</a:t>
            </a:r>
          </a:p>
          <a:p>
            <a:pPr marL="342900" indent="-342900">
              <a:buFont typeface="+mj-lt"/>
              <a:buAutoNum type="arabicPeriod"/>
            </a:pPr>
            <a:endParaRPr lang="en-CA" sz="1600" b="1" dirty="0">
              <a:solidFill>
                <a:srgbClr val="C00000"/>
              </a:solidFill>
            </a:endParaRPr>
          </a:p>
        </p:txBody>
      </p:sp>
      <p:sp>
        <p:nvSpPr>
          <p:cNvPr id="25" name="TextBox 24"/>
          <p:cNvSpPr txBox="1"/>
          <p:nvPr/>
        </p:nvSpPr>
        <p:spPr>
          <a:xfrm>
            <a:off x="8991856" y="5548423"/>
            <a:ext cx="2023311" cy="369332"/>
          </a:xfrm>
          <a:prstGeom prst="rect">
            <a:avLst/>
          </a:prstGeom>
          <a:noFill/>
        </p:spPr>
        <p:txBody>
          <a:bodyPr wrap="none" rtlCol="0">
            <a:spAutoFit/>
          </a:bodyPr>
          <a:lstStyle/>
          <a:p>
            <a:r>
              <a:rPr lang="en-CA" b="1" dirty="0">
                <a:highlight>
                  <a:srgbClr val="FFFF00"/>
                </a:highlight>
              </a:rPr>
              <a:t>Common NA Issues</a:t>
            </a:r>
          </a:p>
        </p:txBody>
      </p:sp>
    </p:spTree>
    <p:extLst>
      <p:ext uri="{BB962C8B-B14F-4D97-AF65-F5344CB8AC3E}">
        <p14:creationId xmlns:p14="http://schemas.microsoft.com/office/powerpoint/2010/main" val="589875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11209C9-5D98-F04B-A5BB-51B6D6081399}" type="slidenum">
              <a:rPr lang="en-CA" smtClean="0"/>
              <a:t>9</a:t>
            </a:fld>
            <a:endParaRPr lang="en-CA"/>
          </a:p>
        </p:txBody>
      </p:sp>
      <p:sp>
        <p:nvSpPr>
          <p:cNvPr id="3" name="Content Placeholder 2"/>
          <p:cNvSpPr txBox="1">
            <a:spLocks/>
          </p:cNvSpPr>
          <p:nvPr/>
        </p:nvSpPr>
        <p:spPr>
          <a:xfrm>
            <a:off x="1137724" y="1563624"/>
            <a:ext cx="10877491" cy="478231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sz="2200" b="1" dirty="0">
                <a:solidFill>
                  <a:srgbClr val="0070C0"/>
                </a:solidFill>
              </a:rPr>
              <a:t>Energy transitions, policy leadership, technology and collaboration</a:t>
            </a:r>
            <a:r>
              <a:rPr lang="en-US" sz="2200" b="1" dirty="0">
                <a:solidFill>
                  <a:srgbClr val="0070C0"/>
                </a:solidFill>
              </a:rPr>
              <a:t> </a:t>
            </a:r>
          </a:p>
          <a:p>
            <a:pPr marL="0" indent="0">
              <a:buNone/>
            </a:pPr>
            <a:r>
              <a:rPr lang="en-US" sz="2200" b="1" dirty="0">
                <a:solidFill>
                  <a:srgbClr val="0070C0"/>
                </a:solidFill>
              </a:rPr>
              <a:t>	</a:t>
            </a:r>
            <a:r>
              <a:rPr lang="en-US" sz="2200" dirty="0"/>
              <a:t>key themes for two events held in 2014 and 2015 and the next planned for 2017 …</a:t>
            </a:r>
            <a:endParaRPr lang="en-CA" sz="2200" dirty="0"/>
          </a:p>
          <a:p>
            <a:endParaRPr lang="en-US" sz="2200" b="1" i="1" dirty="0"/>
          </a:p>
          <a:p>
            <a:pPr marL="0" indent="0">
              <a:buFont typeface="Arial"/>
              <a:buNone/>
            </a:pPr>
            <a:r>
              <a:rPr lang="en-US" sz="2200" b="1" i="1" dirty="0"/>
              <a:t>	</a:t>
            </a:r>
            <a:r>
              <a:rPr lang="en-US" sz="2200" b="1" i="1" dirty="0">
                <a:solidFill>
                  <a:srgbClr val="0070C0"/>
                </a:solidFill>
              </a:rPr>
              <a:t>Transformations Across the Energy Sector: Past Present and Future</a:t>
            </a:r>
          </a:p>
          <a:p>
            <a:pPr marL="0" indent="0">
              <a:buFont typeface="Arial"/>
              <a:buNone/>
            </a:pPr>
            <a:r>
              <a:rPr lang="en-US" sz="2200" b="1" i="1" dirty="0"/>
              <a:t>	</a:t>
            </a:r>
            <a:r>
              <a:rPr lang="en-US" sz="2200" dirty="0"/>
              <a:t> - hosted by Canada in June 2014 in Calgary </a:t>
            </a:r>
            <a:endParaRPr lang="en-CA" sz="2200" dirty="0"/>
          </a:p>
          <a:p>
            <a:endParaRPr lang="en-US" sz="2200" b="1" i="1" dirty="0"/>
          </a:p>
          <a:p>
            <a:pPr marL="0" indent="0">
              <a:buFont typeface="Arial"/>
              <a:buNone/>
            </a:pPr>
            <a:r>
              <a:rPr lang="en-US" sz="2200" b="1" i="1" dirty="0"/>
              <a:t>	</a:t>
            </a:r>
            <a:r>
              <a:rPr lang="en-US" sz="2200" b="1" i="1" dirty="0">
                <a:solidFill>
                  <a:srgbClr val="0070C0"/>
                </a:solidFill>
              </a:rPr>
              <a:t>How can countries which have development of fossil fuel resources as a key 	component of their economies contribute to achieving reductions in carbon emissions</a:t>
            </a:r>
          </a:p>
          <a:p>
            <a:pPr marL="0" indent="0">
              <a:buFont typeface="Arial"/>
              <a:buNone/>
            </a:pPr>
            <a:r>
              <a:rPr lang="en-US" sz="2200" b="1" i="1" dirty="0"/>
              <a:t>	- </a:t>
            </a:r>
            <a:r>
              <a:rPr lang="en-US" sz="2200" dirty="0"/>
              <a:t>hosted by the United States Energy Association in October 2015 in Washington, DC. </a:t>
            </a:r>
            <a:endParaRPr lang="en-CA" sz="2200" dirty="0"/>
          </a:p>
          <a:p>
            <a:pPr marL="0" indent="0">
              <a:buFont typeface="Arial"/>
              <a:buNone/>
            </a:pPr>
            <a:endParaRPr lang="en-US" sz="2200" b="1" i="1" dirty="0"/>
          </a:p>
          <a:p>
            <a:pPr marL="0" indent="0">
              <a:buFont typeface="Arial"/>
              <a:buNone/>
            </a:pPr>
            <a:r>
              <a:rPr lang="en-US" sz="2200" b="1" i="1" dirty="0"/>
              <a:t>	</a:t>
            </a:r>
            <a:r>
              <a:rPr lang="en-US" sz="2200" b="1" i="1" dirty="0">
                <a:solidFill>
                  <a:srgbClr val="0070C0"/>
                </a:solidFill>
              </a:rPr>
              <a:t>Regional Collaboration on Climate, Clean Energies, and Environmental 	Issues</a:t>
            </a:r>
            <a:r>
              <a:rPr lang="en-US" sz="2200" dirty="0">
                <a:solidFill>
                  <a:srgbClr val="0070C0"/>
                </a:solidFill>
              </a:rPr>
              <a:t> </a:t>
            </a:r>
          </a:p>
          <a:p>
            <a:pPr marL="0" indent="0">
              <a:buFont typeface="Arial"/>
              <a:buNone/>
            </a:pPr>
            <a:r>
              <a:rPr lang="en-US" sz="2200" dirty="0"/>
              <a:t>	- to be hosted by Mexico Energy Secretariat in September, 2017 </a:t>
            </a:r>
            <a:endParaRPr lang="en-CA" sz="2200" dirty="0"/>
          </a:p>
          <a:p>
            <a:endParaRPr lang="en-CA" sz="2200" dirty="0"/>
          </a:p>
        </p:txBody>
      </p:sp>
      <p:sp>
        <p:nvSpPr>
          <p:cNvPr id="4" name="Slide Number Placeholder 3"/>
          <p:cNvSpPr txBox="1">
            <a:spLocks/>
          </p:cNvSpPr>
          <p:nvPr/>
        </p:nvSpPr>
        <p:spPr>
          <a:xfrm>
            <a:off x="6553200" y="6356350"/>
            <a:ext cx="2133600"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sp>
        <p:nvSpPr>
          <p:cNvPr id="5" name="Title 4"/>
          <p:cNvSpPr txBox="1">
            <a:spLocks/>
          </p:cNvSpPr>
          <p:nvPr/>
        </p:nvSpPr>
        <p:spPr>
          <a:xfrm>
            <a:off x="3301029" y="0"/>
            <a:ext cx="8837628" cy="1077218"/>
          </a:xfrm>
          <a:prstGeom prst="rect">
            <a:avLst/>
          </a:prstGeom>
          <a:noFill/>
        </p:spPr>
        <p:txBody>
          <a:bodyPr wrap="square" rtlCol="0">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200" b="1" dirty="0">
                <a:solidFill>
                  <a:srgbClr val="F26531"/>
                </a:solidFill>
                <a:latin typeface="Calibri" panose="020F0502020204030204" pitchFamily="34" charset="0"/>
                <a:cs typeface="Calibri" panose="020F0502020204030204" pitchFamily="34" charset="0"/>
              </a:rPr>
              <a:t>Trilateral Energy Dialogue via World Energy Council</a:t>
            </a:r>
            <a:br>
              <a:rPr lang="en-US" sz="3200" b="1" dirty="0">
                <a:solidFill>
                  <a:srgbClr val="F26531"/>
                </a:solidFill>
                <a:latin typeface="Calibri" panose="020F0502020204030204" pitchFamily="34" charset="0"/>
                <a:cs typeface="Calibri" panose="020F0502020204030204" pitchFamily="34" charset="0"/>
              </a:rPr>
            </a:br>
            <a:r>
              <a:rPr lang="en-US" sz="3200" b="1" dirty="0">
                <a:solidFill>
                  <a:srgbClr val="F26531"/>
                </a:solidFill>
                <a:latin typeface="Calibri" panose="020F0502020204030204" pitchFamily="34" charset="0"/>
                <a:cs typeface="Calibri" panose="020F0502020204030204" pitchFamily="34" charset="0"/>
              </a:rPr>
              <a:t>North American Region Energy Fora </a:t>
            </a:r>
            <a:endParaRPr lang="en-CA" sz="3200" b="1" dirty="0">
              <a:solidFill>
                <a:srgbClr val="F26531"/>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2"/>
          <a:stretch>
            <a:fillRect/>
          </a:stretch>
        </p:blipFill>
        <p:spPr>
          <a:xfrm>
            <a:off x="8322745" y="1087632"/>
            <a:ext cx="3957314" cy="282180"/>
          </a:xfrm>
          <a:prstGeom prst="rect">
            <a:avLst/>
          </a:prstGeom>
        </p:spPr>
      </p:pic>
    </p:spTree>
    <p:extLst>
      <p:ext uri="{BB962C8B-B14F-4D97-AF65-F5344CB8AC3E}">
        <p14:creationId xmlns:p14="http://schemas.microsoft.com/office/powerpoint/2010/main" val="19148597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6909</TotalTime>
  <Words>1518</Words>
  <Application>Microsoft Office PowerPoint</Application>
  <PresentationFormat>Widescreen</PresentationFormat>
  <Paragraphs>293</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Cambria</vt:lpstr>
      <vt:lpstr>Myriad Pro</vt:lpstr>
      <vt:lpstr>Times New Roman</vt:lpstr>
      <vt:lpstr>Wingdings</vt:lpstr>
      <vt:lpstr>Office Theme</vt:lpstr>
      <vt:lpstr>PowerPoint Presentation</vt:lpstr>
      <vt:lpstr>PowerPoint Presentation</vt:lpstr>
      <vt:lpstr>PowerPoint Presentation</vt:lpstr>
      <vt:lpstr>Energy Positions Canada Globally  Canada - a Top-Ranked Global Player</vt:lpstr>
      <vt:lpstr>Energy in Canada  Changing Energy Scene</vt:lpstr>
      <vt:lpstr>The Way Forward for Tomorrow’s Energy Economy Observations From Recent Energy Council Events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 R. Dunlop &amp; Associates,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Ball Dunlop</dc:creator>
  <cp:lastModifiedBy>Graham Campbell</cp:lastModifiedBy>
  <cp:revision>313</cp:revision>
  <cp:lastPrinted>2016-10-03T18:02:04Z</cp:lastPrinted>
  <dcterms:created xsi:type="dcterms:W3CDTF">2014-03-11T20:35:19Z</dcterms:created>
  <dcterms:modified xsi:type="dcterms:W3CDTF">2016-11-07T01:12:33Z</dcterms:modified>
</cp:coreProperties>
</file>