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3" r:id="rId2"/>
  </p:sldMasterIdLst>
  <p:notesMasterIdLst>
    <p:notesMasterId r:id="rId18"/>
  </p:notesMasterIdLst>
  <p:handoutMasterIdLst>
    <p:handoutMasterId r:id="rId19"/>
  </p:handoutMasterIdLst>
  <p:sldIdLst>
    <p:sldId id="354" r:id="rId3"/>
    <p:sldId id="378" r:id="rId4"/>
    <p:sldId id="467" r:id="rId5"/>
    <p:sldId id="384" r:id="rId6"/>
    <p:sldId id="421" r:id="rId7"/>
    <p:sldId id="470" r:id="rId8"/>
    <p:sldId id="481" r:id="rId9"/>
    <p:sldId id="465" r:id="rId10"/>
    <p:sldId id="468" r:id="rId11"/>
    <p:sldId id="342" r:id="rId12"/>
    <p:sldId id="347" r:id="rId13"/>
    <p:sldId id="479" r:id="rId14"/>
    <p:sldId id="482" r:id="rId15"/>
    <p:sldId id="483" r:id="rId16"/>
    <p:sldId id="484" r:id="rId17"/>
  </p:sldIdLst>
  <p:sldSz cx="18288000" cy="10287000"/>
  <p:notesSz cx="7010400" cy="9296400"/>
  <p:defaultTextStyle>
    <a:defPPr>
      <a:defRPr lang="en-US"/>
    </a:defPPr>
    <a:lvl1pPr marL="0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57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14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71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26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783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39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292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049" algn="l" defTabSz="137151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16" userDrawn="1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5304" userDrawn="1">
          <p15:clr>
            <a:srgbClr val="A4A3A4"/>
          </p15:clr>
        </p15:guide>
        <p15:guide id="4" orient="horz" pos="1224" userDrawn="1">
          <p15:clr>
            <a:srgbClr val="A4A3A4"/>
          </p15:clr>
        </p15:guide>
        <p15:guide id="5" pos="720" userDrawn="1">
          <p15:clr>
            <a:srgbClr val="A4A3A4"/>
          </p15:clr>
        </p15:guide>
        <p15:guide id="6" pos="1080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érusse, Nathalie" initials="PN" lastIdx="1" clrIdx="0"/>
  <p:cmAuthor id="1" name="K Montin" initials="KM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C"/>
    <a:srgbClr val="1B75BB"/>
    <a:srgbClr val="485863"/>
    <a:srgbClr val="9DB2CB"/>
    <a:srgbClr val="AFC0D5"/>
    <a:srgbClr val="8DBADD"/>
    <a:srgbClr val="C2DAE6"/>
    <a:srgbClr val="FFC971"/>
    <a:srgbClr val="FF9B00"/>
    <a:srgbClr val="DDE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5" autoAdjust="0"/>
    <p:restoredTop sz="87456" autoAdjust="0"/>
  </p:normalViewPr>
  <p:slideViewPr>
    <p:cSldViewPr snapToGrid="0">
      <p:cViewPr>
        <p:scale>
          <a:sx n="60" d="100"/>
          <a:sy n="60" d="100"/>
        </p:scale>
        <p:origin x="186" y="-162"/>
      </p:cViewPr>
      <p:guideLst>
        <p:guide orient="horz" pos="3216"/>
        <p:guide orient="horz" pos="5304"/>
        <p:guide orient="horz" pos="1224"/>
        <p:guide pos="5760"/>
        <p:guide pos="720"/>
        <p:guide pos="10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924"/>
    </p:cViewPr>
  </p:sorterViewPr>
  <p:notesViewPr>
    <p:cSldViewPr snapToGrid="0">
      <p:cViewPr varScale="1">
        <p:scale>
          <a:sx n="82" d="100"/>
          <a:sy n="82" d="100"/>
        </p:scale>
        <p:origin x="-189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5635512051805"/>
          <c:y val="2.1304324884701971E-2"/>
          <c:w val="0.74769287086813874"/>
          <c:h val="0.87986633023015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(g CO2 eq/kWh)</c:v>
                </c:pt>
              </c:strCache>
            </c:strRef>
          </c:tx>
          <c:spPr>
            <a:solidFill>
              <a:srgbClr val="16B0E8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00B050"/>
                        </a:solidFill>
                      </a:defRPr>
                    </a:pPr>
                    <a:r>
                      <a:rPr lang="en-US" sz="2800" baseline="0" dirty="0">
                        <a:solidFill>
                          <a:srgbClr val="00B050"/>
                        </a:solidFill>
                      </a:rPr>
                      <a:t>6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00B050"/>
                        </a:solidFill>
                      </a:defRPr>
                    </a:pPr>
                    <a:r>
                      <a:rPr lang="en-US" sz="2800" baseline="0" dirty="0">
                        <a:solidFill>
                          <a:srgbClr val="00B050"/>
                        </a:solidFill>
                      </a:rPr>
                      <a:t>8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00B050"/>
                        </a:solidFill>
                      </a:defRPr>
                    </a:pPr>
                    <a:r>
                      <a:rPr lang="en-US" sz="2800" baseline="0" dirty="0">
                        <a:solidFill>
                          <a:srgbClr val="00B050"/>
                        </a:solidFill>
                      </a:rPr>
                      <a:t>17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00B050"/>
                        </a:solidFill>
                      </a:defRPr>
                    </a:pPr>
                    <a:r>
                      <a:rPr lang="en-US" sz="2800" baseline="0" dirty="0">
                        <a:solidFill>
                          <a:srgbClr val="00B050"/>
                        </a:solidFill>
                      </a:rPr>
                      <a:t>620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00B050"/>
                        </a:solidFill>
                      </a:defRPr>
                    </a:pPr>
                    <a:r>
                      <a:rPr lang="en-US" sz="2800" baseline="0" dirty="0">
                        <a:solidFill>
                          <a:srgbClr val="00B050"/>
                        </a:solidFill>
                      </a:rPr>
                      <a:t>879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136AAC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Hydroelectric - HQ: 
run-of-river</c:v>
                </c:pt>
                <c:pt idx="1">
                  <c:v>Nuclear</c:v>
                </c:pt>
                <c:pt idx="2">
                  <c:v>Wind</c:v>
                </c:pt>
                <c:pt idx="3">
                  <c:v>Hydroelectric - HQ:
with reservoir</c:v>
                </c:pt>
                <c:pt idx="4">
                  <c:v>Photovoltaic
solar</c:v>
                </c:pt>
                <c:pt idx="5">
                  <c:v>Thermal: 
natural gas</c:v>
                </c:pt>
                <c:pt idx="6">
                  <c:v>Thermal: 
coal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14</c:v>
                </c:pt>
                <c:pt idx="3">
                  <c:v>17</c:v>
                </c:pt>
                <c:pt idx="4">
                  <c:v>64</c:v>
                </c:pt>
                <c:pt idx="5">
                  <c:v>620</c:v>
                </c:pt>
                <c:pt idx="6">
                  <c:v>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797888"/>
        <c:axId val="19799424"/>
      </c:barChart>
      <c:catAx>
        <c:axId val="19797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 wrap="square"/>
          <a:lstStyle/>
          <a:p>
            <a:pPr algn="r">
              <a:defRPr sz="2400" b="1">
                <a:noFill/>
              </a:defRPr>
            </a:pPr>
            <a:endParaRPr lang="fr-FR"/>
          </a:p>
        </c:txPr>
        <c:crossAx val="19799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99424"/>
        <c:scaling>
          <c:orientation val="minMax"/>
          <c:max val="1000"/>
        </c:scaling>
        <c:delete val="0"/>
        <c:axPos val="b"/>
        <c:numFmt formatCode="0" sourceLinked="0"/>
        <c:majorTickMark val="in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2400" b="1" kern="1200" baseline="0">
                <a:solidFill>
                  <a:schemeClr val="tx2"/>
                </a:solidFill>
              </a:defRPr>
            </a:pPr>
            <a:endParaRPr lang="fr-FR"/>
          </a:p>
        </c:txPr>
        <c:crossAx val="19797888"/>
        <c:crosses val="max"/>
        <c:crossBetween val="between"/>
        <c:majorUnit val="200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556733241482381E-2"/>
          <c:y val="2.7769344370499136E-2"/>
          <c:w val="0.89738877351442803"/>
          <c:h val="0.867864419469617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Électricité</c:v>
                </c:pt>
              </c:strCache>
            </c:strRef>
          </c:tx>
          <c:spPr>
            <a:ln w="41275" cap="rnd">
              <a:solidFill>
                <a:srgbClr val="70AC2E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1">
                  <c:v>1963</c:v>
                </c:pt>
                <c:pt idx="8">
                  <c:v>1970</c:v>
                </c:pt>
                <c:pt idx="13">
                  <c:v>1975</c:v>
                </c:pt>
                <c:pt idx="18">
                  <c:v>1980</c:v>
                </c:pt>
                <c:pt idx="23">
                  <c:v>1985</c:v>
                </c:pt>
                <c:pt idx="28">
                  <c:v>1990</c:v>
                </c:pt>
                <c:pt idx="33">
                  <c:v>1995</c:v>
                </c:pt>
                <c:pt idx="38">
                  <c:v>2000</c:v>
                </c:pt>
                <c:pt idx="43">
                  <c:v>2005</c:v>
                </c:pt>
                <c:pt idx="48">
                  <c:v>2010</c:v>
                </c:pt>
                <c:pt idx="53">
                  <c:v>2015</c:v>
                </c:pt>
              </c:numCache>
            </c:numRef>
          </c:cat>
          <c:val>
            <c:numRef>
              <c:f>Sheet1!$B$2:$B$55</c:f>
              <c:numCache>
                <c:formatCode>0.0</c:formatCode>
                <c:ptCount val="54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108.4</c:v>
                </c:pt>
                <c:pt idx="6">
                  <c:v>108.4</c:v>
                </c:pt>
                <c:pt idx="7">
                  <c:v>108.4</c:v>
                </c:pt>
                <c:pt idx="8">
                  <c:v>116.53</c:v>
                </c:pt>
                <c:pt idx="9">
                  <c:v>116.53</c:v>
                </c:pt>
                <c:pt idx="10">
                  <c:v>116.53</c:v>
                </c:pt>
                <c:pt idx="11">
                  <c:v>126.31852000000001</c:v>
                </c:pt>
                <c:pt idx="12">
                  <c:v>126.31852000000001</c:v>
                </c:pt>
                <c:pt idx="13">
                  <c:v>138.69773496000002</c:v>
                </c:pt>
                <c:pt idx="14">
                  <c:v>152.98360166088003</c:v>
                </c:pt>
                <c:pt idx="15">
                  <c:v>168.12897822530715</c:v>
                </c:pt>
                <c:pt idx="16">
                  <c:v>199.5690971534396</c:v>
                </c:pt>
                <c:pt idx="17">
                  <c:v>226.91006346346083</c:v>
                </c:pt>
                <c:pt idx="18">
                  <c:v>257.08910190410114</c:v>
                </c:pt>
                <c:pt idx="19">
                  <c:v>284.34054670593588</c:v>
                </c:pt>
                <c:pt idx="20">
                  <c:v>330.68805581900341</c:v>
                </c:pt>
                <c:pt idx="21">
                  <c:v>354.82828389379063</c:v>
                </c:pt>
                <c:pt idx="22">
                  <c:v>366.89244554617954</c:v>
                </c:pt>
                <c:pt idx="23">
                  <c:v>376.06475668483398</c:v>
                </c:pt>
                <c:pt idx="24">
                  <c:v>396.37225354581506</c:v>
                </c:pt>
                <c:pt idx="25">
                  <c:v>414.60537720892256</c:v>
                </c:pt>
                <c:pt idx="26">
                  <c:v>430.60914476918697</c:v>
                </c:pt>
                <c:pt idx="27">
                  <c:v>449.125337994262</c:v>
                </c:pt>
                <c:pt idx="28">
                  <c:v>482.80973834383161</c:v>
                </c:pt>
                <c:pt idx="29">
                  <c:v>516.60642002789984</c:v>
                </c:pt>
                <c:pt idx="30">
                  <c:v>534.68764472887631</c:v>
                </c:pt>
                <c:pt idx="31">
                  <c:v>542.7079593998094</c:v>
                </c:pt>
                <c:pt idx="32">
                  <c:v>548.13503899380748</c:v>
                </c:pt>
                <c:pt idx="33">
                  <c:v>549.77944411078886</c:v>
                </c:pt>
                <c:pt idx="34">
                  <c:v>556.92657688422901</c:v>
                </c:pt>
                <c:pt idx="35">
                  <c:v>565.83740211437669</c:v>
                </c:pt>
                <c:pt idx="36">
                  <c:v>574.8908005482067</c:v>
                </c:pt>
                <c:pt idx="37">
                  <c:v>574.8908005482067</c:v>
                </c:pt>
                <c:pt idx="38">
                  <c:v>574.8908005482067</c:v>
                </c:pt>
                <c:pt idx="39">
                  <c:v>574.8908005482067</c:v>
                </c:pt>
                <c:pt idx="40">
                  <c:v>574.8908005482067</c:v>
                </c:pt>
                <c:pt idx="41">
                  <c:v>574.8908005482067</c:v>
                </c:pt>
                <c:pt idx="42">
                  <c:v>600.48666366101452</c:v>
                </c:pt>
                <c:pt idx="43">
                  <c:v>607.69250362494665</c:v>
                </c:pt>
                <c:pt idx="44">
                  <c:v>640.08251406815623</c:v>
                </c:pt>
                <c:pt idx="45">
                  <c:v>652.37209833826489</c:v>
                </c:pt>
                <c:pt idx="46">
                  <c:v>671.29088919007449</c:v>
                </c:pt>
                <c:pt idx="47">
                  <c:v>679.48063803819343</c:v>
                </c:pt>
                <c:pt idx="48">
                  <c:v>681.8588202713272</c:v>
                </c:pt>
                <c:pt idx="49">
                  <c:v>679.0631991082148</c:v>
                </c:pt>
                <c:pt idx="50">
                  <c:v>676.00741471222784</c:v>
                </c:pt>
                <c:pt idx="51">
                  <c:v>692.29919340679248</c:v>
                </c:pt>
                <c:pt idx="52">
                  <c:v>721.86036896526252</c:v>
                </c:pt>
                <c:pt idx="53">
                  <c:v>742.50557551766906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Mazout</c:v>
                </c:pt>
              </c:strCache>
            </c:strRef>
          </c:tx>
          <c:spPr>
            <a:ln w="41275" cap="rnd">
              <a:solidFill>
                <a:srgbClr val="485863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1">
                  <c:v>1963</c:v>
                </c:pt>
                <c:pt idx="8">
                  <c:v>1970</c:v>
                </c:pt>
                <c:pt idx="13">
                  <c:v>1975</c:v>
                </c:pt>
                <c:pt idx="18">
                  <c:v>1980</c:v>
                </c:pt>
                <c:pt idx="23">
                  <c:v>1985</c:v>
                </c:pt>
                <c:pt idx="28">
                  <c:v>1990</c:v>
                </c:pt>
                <c:pt idx="33">
                  <c:v>1995</c:v>
                </c:pt>
                <c:pt idx="38">
                  <c:v>2000</c:v>
                </c:pt>
                <c:pt idx="43">
                  <c:v>2005</c:v>
                </c:pt>
                <c:pt idx="48">
                  <c:v>2010</c:v>
                </c:pt>
                <c:pt idx="53">
                  <c:v>2015</c:v>
                </c:pt>
              </c:numCache>
            </c:numRef>
          </c:cat>
          <c:val>
            <c:numRef>
              <c:f>Sheet1!$C$2:$C$55</c:f>
              <c:numCache>
                <c:formatCode>0.0</c:formatCode>
                <c:ptCount val="54"/>
                <c:pt idx="1">
                  <c:v>100</c:v>
                </c:pt>
                <c:pt idx="2">
                  <c:v>100</c:v>
                </c:pt>
                <c:pt idx="3">
                  <c:v>96.763754045307465</c:v>
                </c:pt>
                <c:pt idx="4">
                  <c:v>93.203883495145647</c:v>
                </c:pt>
                <c:pt idx="5">
                  <c:v>92.880258899676406</c:v>
                </c:pt>
                <c:pt idx="6">
                  <c:v>100.00000000000001</c:v>
                </c:pt>
                <c:pt idx="7">
                  <c:v>96.763754045307479</c:v>
                </c:pt>
                <c:pt idx="8">
                  <c:v>80.258899676375421</c:v>
                </c:pt>
                <c:pt idx="9">
                  <c:v>101.29449838187703</c:v>
                </c:pt>
                <c:pt idx="10">
                  <c:v>114.23948220064725</c:v>
                </c:pt>
                <c:pt idx="11">
                  <c:v>136.89320388349515</c:v>
                </c:pt>
                <c:pt idx="12">
                  <c:v>183.81877022653717</c:v>
                </c:pt>
                <c:pt idx="13">
                  <c:v>202.58899676375398</c:v>
                </c:pt>
                <c:pt idx="14">
                  <c:v>233.9805825242718</c:v>
                </c:pt>
                <c:pt idx="15">
                  <c:v>273.46278317152093</c:v>
                </c:pt>
                <c:pt idx="16">
                  <c:v>324.91909385113252</c:v>
                </c:pt>
                <c:pt idx="17">
                  <c:v>368.60841423948204</c:v>
                </c:pt>
                <c:pt idx="18">
                  <c:v>432.68608414239458</c:v>
                </c:pt>
                <c:pt idx="19">
                  <c:v>607.11974110032338</c:v>
                </c:pt>
                <c:pt idx="20">
                  <c:v>710.67961165048507</c:v>
                </c:pt>
                <c:pt idx="21">
                  <c:v>828.80258899676335</c:v>
                </c:pt>
                <c:pt idx="22">
                  <c:v>913.268608414239</c:v>
                </c:pt>
                <c:pt idx="23">
                  <c:v>906.14886731391539</c:v>
                </c:pt>
                <c:pt idx="24">
                  <c:v>662.45954692556597</c:v>
                </c:pt>
                <c:pt idx="25">
                  <c:v>669.57928802588958</c:v>
                </c:pt>
                <c:pt idx="26">
                  <c:v>604.20711974109997</c:v>
                </c:pt>
                <c:pt idx="27">
                  <c:v>604.20711974109997</c:v>
                </c:pt>
                <c:pt idx="28">
                  <c:v>752.10355987054959</c:v>
                </c:pt>
                <c:pt idx="29">
                  <c:v>684.4660194174752</c:v>
                </c:pt>
                <c:pt idx="30">
                  <c:v>714.5631067961159</c:v>
                </c:pt>
                <c:pt idx="31">
                  <c:v>720.06472491909324</c:v>
                </c:pt>
                <c:pt idx="32">
                  <c:v>753.39805825242649</c:v>
                </c:pt>
                <c:pt idx="33">
                  <c:v>787.05501618122912</c:v>
                </c:pt>
                <c:pt idx="34">
                  <c:v>862.78317152103489</c:v>
                </c:pt>
                <c:pt idx="35">
                  <c:v>845.63106796116426</c:v>
                </c:pt>
                <c:pt idx="36">
                  <c:v>622.00647249190877</c:v>
                </c:pt>
                <c:pt idx="37">
                  <c:v>761.48867313915798</c:v>
                </c:pt>
                <c:pt idx="38">
                  <c:v>1170.8737864077659</c:v>
                </c:pt>
                <c:pt idx="39">
                  <c:v>1037.2168284789634</c:v>
                </c:pt>
                <c:pt idx="40">
                  <c:v>1083.1715210355976</c:v>
                </c:pt>
                <c:pt idx="41">
                  <c:v>1182.5242718446589</c:v>
                </c:pt>
                <c:pt idx="42">
                  <c:v>1236.8932038834937</c:v>
                </c:pt>
                <c:pt idx="43">
                  <c:v>1526.5372168284773</c:v>
                </c:pt>
                <c:pt idx="44">
                  <c:v>1589.9676375404513</c:v>
                </c:pt>
                <c:pt idx="45">
                  <c:v>1791.5857605177971</c:v>
                </c:pt>
                <c:pt idx="46">
                  <c:v>2180.2588996763725</c:v>
                </c:pt>
                <c:pt idx="47">
                  <c:v>1690.9385113268586</c:v>
                </c:pt>
                <c:pt idx="48">
                  <c:v>1956.9579288025861</c:v>
                </c:pt>
                <c:pt idx="49">
                  <c:v>2482.5242718446566</c:v>
                </c:pt>
                <c:pt idx="50">
                  <c:v>2367.3139158576018</c:v>
                </c:pt>
                <c:pt idx="51">
                  <c:v>2508.737864077666</c:v>
                </c:pt>
                <c:pt idx="52">
                  <c:v>2440.4530744336498</c:v>
                </c:pt>
                <c:pt idx="53">
                  <c:v>1586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Gaz naturel</c:v>
                </c:pt>
              </c:strCache>
            </c:strRef>
          </c:tx>
          <c:spPr>
            <a:ln w="41275" cap="rnd">
              <a:solidFill>
                <a:srgbClr val="79D6F9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1">
                  <c:v>1963</c:v>
                </c:pt>
                <c:pt idx="8">
                  <c:v>1970</c:v>
                </c:pt>
                <c:pt idx="13">
                  <c:v>1975</c:v>
                </c:pt>
                <c:pt idx="18">
                  <c:v>1980</c:v>
                </c:pt>
                <c:pt idx="23">
                  <c:v>1985</c:v>
                </c:pt>
                <c:pt idx="28">
                  <c:v>1990</c:v>
                </c:pt>
                <c:pt idx="33">
                  <c:v>1995</c:v>
                </c:pt>
                <c:pt idx="38">
                  <c:v>2000</c:v>
                </c:pt>
                <c:pt idx="43">
                  <c:v>2005</c:v>
                </c:pt>
                <c:pt idx="48">
                  <c:v>2010</c:v>
                </c:pt>
                <c:pt idx="53">
                  <c:v>2015</c:v>
                </c:pt>
              </c:numCache>
            </c:numRef>
          </c:cat>
          <c:val>
            <c:numRef>
              <c:f>Sheet1!$D$2:$D$55</c:f>
              <c:numCache>
                <c:formatCode>0.0</c:formatCode>
                <c:ptCount val="54"/>
                <c:pt idx="1">
                  <c:v>100</c:v>
                </c:pt>
                <c:pt idx="2">
                  <c:v>96.615384615384613</c:v>
                </c:pt>
                <c:pt idx="3">
                  <c:v>106.46153846153845</c:v>
                </c:pt>
                <c:pt idx="4">
                  <c:v>107.38461538461537</c:v>
                </c:pt>
                <c:pt idx="5">
                  <c:v>108.6153846153846</c:v>
                </c:pt>
                <c:pt idx="6">
                  <c:v>105.23076923076921</c:v>
                </c:pt>
                <c:pt idx="7">
                  <c:v>98.769230769230759</c:v>
                </c:pt>
                <c:pt idx="8">
                  <c:v>102.15384615384613</c:v>
                </c:pt>
                <c:pt idx="9">
                  <c:v>103.07692307692307</c:v>
                </c:pt>
                <c:pt idx="10">
                  <c:v>106.46153846153845</c:v>
                </c:pt>
                <c:pt idx="11">
                  <c:v>112</c:v>
                </c:pt>
                <c:pt idx="12">
                  <c:v>118.46153846153847</c:v>
                </c:pt>
                <c:pt idx="13">
                  <c:v>156.30769230769232</c:v>
                </c:pt>
                <c:pt idx="14">
                  <c:v>212.92307692307693</c:v>
                </c:pt>
                <c:pt idx="15">
                  <c:v>240.00000000000003</c:v>
                </c:pt>
                <c:pt idx="16">
                  <c:v>280.00000000000006</c:v>
                </c:pt>
                <c:pt idx="17">
                  <c:v>297.84615384615392</c:v>
                </c:pt>
                <c:pt idx="18">
                  <c:v>341.5384615384616</c:v>
                </c:pt>
                <c:pt idx="19">
                  <c:v>419.07692307692315</c:v>
                </c:pt>
                <c:pt idx="20">
                  <c:v>547.38461538461547</c:v>
                </c:pt>
                <c:pt idx="21">
                  <c:v>587.07692307692321</c:v>
                </c:pt>
                <c:pt idx="22">
                  <c:v>620.61538461538487</c:v>
                </c:pt>
                <c:pt idx="23">
                  <c:v>596.61538461538476</c:v>
                </c:pt>
                <c:pt idx="24">
                  <c:v>594.76923076923083</c:v>
                </c:pt>
                <c:pt idx="25">
                  <c:v>592.00000000000011</c:v>
                </c:pt>
                <c:pt idx="26">
                  <c:v>600.61538461538476</c:v>
                </c:pt>
                <c:pt idx="27">
                  <c:v>533.53846153846166</c:v>
                </c:pt>
                <c:pt idx="28">
                  <c:v>548.00000000000011</c:v>
                </c:pt>
                <c:pt idx="29">
                  <c:v>577.84615384615404</c:v>
                </c:pt>
                <c:pt idx="30">
                  <c:v>587.07692307692321</c:v>
                </c:pt>
                <c:pt idx="31">
                  <c:v>559.69230769230785</c:v>
                </c:pt>
                <c:pt idx="32">
                  <c:v>604.92307692307702</c:v>
                </c:pt>
                <c:pt idx="33">
                  <c:v>501.84615384615387</c:v>
                </c:pt>
                <c:pt idx="34">
                  <c:v>517.84615384615381</c:v>
                </c:pt>
                <c:pt idx="35">
                  <c:v>539.38461538461547</c:v>
                </c:pt>
                <c:pt idx="36">
                  <c:v>573.84615384615392</c:v>
                </c:pt>
                <c:pt idx="37">
                  <c:v>620.30769230769249</c:v>
                </c:pt>
                <c:pt idx="38">
                  <c:v>818.76923076923094</c:v>
                </c:pt>
                <c:pt idx="39">
                  <c:v>963.69230769230796</c:v>
                </c:pt>
                <c:pt idx="40">
                  <c:v>961.53846153846177</c:v>
                </c:pt>
                <c:pt idx="41">
                  <c:v>1122.4615384615388</c:v>
                </c:pt>
                <c:pt idx="42">
                  <c:v>1282.4615384615388</c:v>
                </c:pt>
                <c:pt idx="43">
                  <c:v>1388.6153846153852</c:v>
                </c:pt>
                <c:pt idx="44">
                  <c:v>1502.1538461538466</c:v>
                </c:pt>
                <c:pt idx="45">
                  <c:v>1422.0458753935845</c:v>
                </c:pt>
                <c:pt idx="46">
                  <c:v>1689.0906991529605</c:v>
                </c:pt>
                <c:pt idx="47">
                  <c:v>1507.053506471337</c:v>
                </c:pt>
                <c:pt idx="48">
                  <c:v>1466.5084696941606</c:v>
                </c:pt>
                <c:pt idx="49">
                  <c:v>1318.3769177827537</c:v>
                </c:pt>
                <c:pt idx="50">
                  <c:v>1342.3200901760454</c:v>
                </c:pt>
                <c:pt idx="51">
                  <c:v>1296.7786226845139</c:v>
                </c:pt>
                <c:pt idx="52">
                  <c:v>1380.5390779917307</c:v>
                </c:pt>
                <c:pt idx="53">
                  <c:v>1243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IPC Canada</c:v>
                </c:pt>
              </c:strCache>
            </c:strRef>
          </c:tx>
          <c:spPr>
            <a:ln w="41275" cap="rnd">
              <a:solidFill>
                <a:srgbClr val="7030A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Sheet1!$A$2:$A$55</c:f>
              <c:numCache>
                <c:formatCode>General</c:formatCode>
                <c:ptCount val="54"/>
                <c:pt idx="1">
                  <c:v>1963</c:v>
                </c:pt>
                <c:pt idx="8">
                  <c:v>1970</c:v>
                </c:pt>
                <c:pt idx="13">
                  <c:v>1975</c:v>
                </c:pt>
                <c:pt idx="18">
                  <c:v>1980</c:v>
                </c:pt>
                <c:pt idx="23">
                  <c:v>1985</c:v>
                </c:pt>
                <c:pt idx="28">
                  <c:v>1990</c:v>
                </c:pt>
                <c:pt idx="33">
                  <c:v>1995</c:v>
                </c:pt>
                <c:pt idx="38">
                  <c:v>2000</c:v>
                </c:pt>
                <c:pt idx="43">
                  <c:v>2005</c:v>
                </c:pt>
                <c:pt idx="48">
                  <c:v>2010</c:v>
                </c:pt>
                <c:pt idx="53">
                  <c:v>2015</c:v>
                </c:pt>
              </c:numCache>
            </c:numRef>
          </c:cat>
          <c:val>
            <c:numRef>
              <c:f>Sheet1!$E$2:$E$55</c:f>
              <c:numCache>
                <c:formatCode>0.0</c:formatCode>
                <c:ptCount val="54"/>
                <c:pt idx="1">
                  <c:v>100</c:v>
                </c:pt>
                <c:pt idx="2">
                  <c:v>102.1</c:v>
                </c:pt>
                <c:pt idx="3">
                  <c:v>104.142</c:v>
                </c:pt>
                <c:pt idx="4">
                  <c:v>108.30768</c:v>
                </c:pt>
                <c:pt idx="5">
                  <c:v>111.99014112</c:v>
                </c:pt>
                <c:pt idx="6">
                  <c:v>116.69372704704001</c:v>
                </c:pt>
                <c:pt idx="7">
                  <c:v>121.9449447641568</c:v>
                </c:pt>
                <c:pt idx="8">
                  <c:v>126.09107288613814</c:v>
                </c:pt>
                <c:pt idx="9">
                  <c:v>129.74771399983612</c:v>
                </c:pt>
                <c:pt idx="10">
                  <c:v>135.97560427182827</c:v>
                </c:pt>
                <c:pt idx="11">
                  <c:v>146.44572580075905</c:v>
                </c:pt>
                <c:pt idx="12">
                  <c:v>162.11541846144027</c:v>
                </c:pt>
                <c:pt idx="13">
                  <c:v>179.78599907373726</c:v>
                </c:pt>
                <c:pt idx="14">
                  <c:v>193.26994900426754</c:v>
                </c:pt>
                <c:pt idx="15">
                  <c:v>208.34500502660043</c:v>
                </c:pt>
                <c:pt idx="16">
                  <c:v>227.09605547899449</c:v>
                </c:pt>
                <c:pt idx="17">
                  <c:v>247.98889258306201</c:v>
                </c:pt>
                <c:pt idx="18">
                  <c:v>273.03577073395127</c:v>
                </c:pt>
                <c:pt idx="19">
                  <c:v>306.89220630496123</c:v>
                </c:pt>
                <c:pt idx="20">
                  <c:v>340.34345679220201</c:v>
                </c:pt>
                <c:pt idx="21">
                  <c:v>360.08337728614976</c:v>
                </c:pt>
                <c:pt idx="22">
                  <c:v>375.56696250945419</c:v>
                </c:pt>
                <c:pt idx="23">
                  <c:v>390.58964100983235</c:v>
                </c:pt>
                <c:pt idx="24">
                  <c:v>406.60381629123543</c:v>
                </c:pt>
                <c:pt idx="25">
                  <c:v>424.49438420804978</c:v>
                </c:pt>
                <c:pt idx="26">
                  <c:v>441.47415957637179</c:v>
                </c:pt>
                <c:pt idx="27">
                  <c:v>463.54786755519041</c:v>
                </c:pt>
                <c:pt idx="28">
                  <c:v>485.79816519783958</c:v>
                </c:pt>
                <c:pt idx="29">
                  <c:v>513.00286244891868</c:v>
                </c:pt>
                <c:pt idx="30">
                  <c:v>520.69790538565246</c:v>
                </c:pt>
                <c:pt idx="31">
                  <c:v>530.0704676825942</c:v>
                </c:pt>
                <c:pt idx="32">
                  <c:v>531.13060861795941</c:v>
                </c:pt>
                <c:pt idx="33">
                  <c:v>542.81548200755458</c:v>
                </c:pt>
                <c:pt idx="34">
                  <c:v>551.50052971967546</c:v>
                </c:pt>
                <c:pt idx="35">
                  <c:v>560.32453819519026</c:v>
                </c:pt>
                <c:pt idx="36">
                  <c:v>565.36745903894689</c:v>
                </c:pt>
                <c:pt idx="37">
                  <c:v>574.97870584260897</c:v>
                </c:pt>
                <c:pt idx="38">
                  <c:v>590.50313090035934</c:v>
                </c:pt>
                <c:pt idx="39">
                  <c:v>605.26570917286824</c:v>
                </c:pt>
                <c:pt idx="40">
                  <c:v>618.5815547746713</c:v>
                </c:pt>
                <c:pt idx="41">
                  <c:v>635.90183830836213</c:v>
                </c:pt>
                <c:pt idx="42">
                  <c:v>647.34807139791269</c:v>
                </c:pt>
                <c:pt idx="43">
                  <c:v>661.5897289686668</c:v>
                </c:pt>
                <c:pt idx="44">
                  <c:v>674.8215235480402</c:v>
                </c:pt>
                <c:pt idx="45">
                  <c:v>689.66759706609707</c:v>
                </c:pt>
                <c:pt idx="46">
                  <c:v>705.52995179861728</c:v>
                </c:pt>
                <c:pt idx="47">
                  <c:v>707.64654165401305</c:v>
                </c:pt>
                <c:pt idx="48">
                  <c:v>720.38417940378531</c:v>
                </c:pt>
                <c:pt idx="49">
                  <c:v>741.27532060649503</c:v>
                </c:pt>
                <c:pt idx="50">
                  <c:v>752.39445041559236</c:v>
                </c:pt>
                <c:pt idx="51">
                  <c:v>759.16600046933263</c:v>
                </c:pt>
                <c:pt idx="52">
                  <c:v>774.34932047871928</c:v>
                </c:pt>
                <c:pt idx="53">
                  <c:v>778.22106708111278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57440"/>
        <c:axId val="44558976"/>
      </c:lineChart>
      <c:catAx>
        <c:axId val="445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58976"/>
        <c:crosses val="autoZero"/>
        <c:auto val="1"/>
        <c:lblAlgn val="ctr"/>
        <c:lblOffset val="100"/>
        <c:tickMarkSkip val="1"/>
        <c:noMultiLvlLbl val="0"/>
      </c:catAx>
      <c:valAx>
        <c:axId val="44558976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557440"/>
        <c:crosses val="autoZero"/>
        <c:crossBetween val="between"/>
        <c:majorUnit val="50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764755771743"/>
          <c:y val="2.9247186483407502E-3"/>
          <c:w val="0.58472222222222203"/>
          <c:h val="0.97453703703703698"/>
        </c:manualLayout>
      </c:layout>
      <c:pie3DChart>
        <c:varyColors val="1"/>
        <c:ser>
          <c:idx val="0"/>
          <c:order val="0"/>
          <c:spPr>
            <a:ln w="381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FFC000">
                  <a:alpha val="71000"/>
                </a:srgbClr>
              </a:solidFill>
              <a:ln w="38100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339966">
                  <a:alpha val="83000"/>
                </a:srgbClr>
              </a:solidFill>
              <a:ln w="38100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C00000"/>
              </a:solidFill>
              <a:ln w="38100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2F5E78"/>
              </a:solidFill>
              <a:ln w="38100">
                <a:solidFill>
                  <a:srgbClr val="FFFFFF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3200" smtClean="0"/>
                      <a:t>24 %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3200" dirty="0" smtClean="0"/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344096168077703E-2"/>
                  <c:y val="-0.119810593626067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 8</a:t>
                    </a:r>
                    <a:r>
                      <a:rPr lang="en-US" sz="32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453652005956264E-2"/>
                  <c:y val="-0.1780017234575682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 5</a:t>
                    </a:r>
                    <a:r>
                      <a:rPr lang="en-US" sz="32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Feuil3!$B$2:$B$6</c:f>
              <c:strCache>
                <c:ptCount val="5"/>
                <c:pt idx="0">
                  <c:v>New England</c:v>
                </c:pt>
                <c:pt idx="1">
                  <c:v>New York</c:v>
                </c:pt>
                <c:pt idx="2">
                  <c:v>Ontario</c:v>
                </c:pt>
                <c:pt idx="3">
                  <c:v>New Brunswick</c:v>
                </c:pt>
                <c:pt idx="4">
                  <c:v>Other</c:v>
                </c:pt>
              </c:strCache>
            </c:strRef>
          </c:cat>
          <c:val>
            <c:numRef>
              <c:f>Feuil3!$C$2:$C$6</c:f>
              <c:numCache>
                <c:formatCode>0%</c:formatCode>
                <c:ptCount val="5"/>
                <c:pt idx="0">
                  <c:v>0.51</c:v>
                </c:pt>
                <c:pt idx="1">
                  <c:v>0.24</c:v>
                </c:pt>
                <c:pt idx="2">
                  <c:v>0.12</c:v>
                </c:pt>
                <c:pt idx="3">
                  <c:v>0.08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3D2AD67-ED14-47CD-B38D-DF0EF2545F3B}" type="datetimeFigureOut">
              <a:rPr lang="fr-CA" smtClean="0"/>
              <a:t>2016-11-04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C3E2F5DC-4F04-4F82-BE65-6A85B46381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005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300"/>
            </a:lvl1pPr>
          </a:lstStyle>
          <a:p>
            <a:fld id="{0F5BED74-38B1-4CF6-82FE-D59799E5F3B8}" type="datetimeFigureOut">
              <a:rPr lang="en-US" smtClean="0"/>
              <a:t>11/4/2016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8" tIns="46580" rIns="93158" bIns="4658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300"/>
            </a:lvl1pPr>
          </a:lstStyle>
          <a:p>
            <a:fld id="{4D71560E-A075-4490-A42B-6F45D2458B6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266">
              <a:buFontTx/>
              <a:buNone/>
              <a:defRPr/>
            </a:pPr>
            <a:endParaRPr lang="en-US" dirty="0"/>
          </a:p>
          <a:p>
            <a:pPr marL="171425" indent="-17142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63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6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1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5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0875" y="255588"/>
            <a:ext cx="5734050" cy="3225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3503" y="3550078"/>
            <a:ext cx="6186664" cy="5431876"/>
          </a:xfrm>
        </p:spPr>
        <p:txBody>
          <a:bodyPr/>
          <a:lstStyle/>
          <a:p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362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828496" cy="4183380"/>
          </a:xfrm>
        </p:spPr>
        <p:txBody>
          <a:bodyPr/>
          <a:lstStyle/>
          <a:p>
            <a:pPr lvl="0"/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62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362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266">
              <a:buFontTx/>
              <a:buNone/>
              <a:defRPr/>
            </a:pPr>
            <a:endParaRPr lang="en-US" dirty="0"/>
          </a:p>
          <a:p>
            <a:pPr marL="171425" indent="-17142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5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C5F50-1D86-4595-8B51-0E63824CD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8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7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67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201613"/>
            <a:ext cx="5951538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1200" y="3568081"/>
            <a:ext cx="5842000" cy="5186453"/>
          </a:xfrm>
        </p:spPr>
        <p:txBody>
          <a:bodyPr/>
          <a:lstStyle/>
          <a:p>
            <a:pPr lvl="0"/>
            <a:endParaRPr lang="en-CA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4362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237" indent="-16523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1560E-A075-4490-A42B-6F45D2458B6A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4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8099310"/>
            <a:ext cx="9866452" cy="1072773"/>
          </a:xfrm>
        </p:spPr>
        <p:txBody>
          <a:bodyPr bIns="0"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9068453"/>
            <a:ext cx="9866452" cy="460130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2300" cap="all" baseline="0">
                <a:solidFill>
                  <a:schemeClr val="accent2"/>
                </a:solidFill>
              </a:defRPr>
            </a:lvl1pPr>
            <a:lvl2pPr marL="685757" indent="0" algn="ctr">
              <a:buNone/>
              <a:defRPr sz="3000"/>
            </a:lvl2pPr>
            <a:lvl3pPr marL="1371514" indent="0" algn="ctr">
              <a:buNone/>
              <a:defRPr sz="2700"/>
            </a:lvl3pPr>
            <a:lvl4pPr marL="2057271" indent="0" algn="ctr">
              <a:buNone/>
              <a:defRPr sz="2300"/>
            </a:lvl4pPr>
            <a:lvl5pPr marL="2743026" indent="0" algn="ctr">
              <a:buNone/>
              <a:defRPr sz="2300"/>
            </a:lvl5pPr>
            <a:lvl6pPr marL="3428783" indent="0" algn="ctr">
              <a:buNone/>
              <a:defRPr sz="2300"/>
            </a:lvl6pPr>
            <a:lvl7pPr marL="4114539" indent="0" algn="ctr">
              <a:buNone/>
              <a:defRPr sz="2300"/>
            </a:lvl7pPr>
            <a:lvl8pPr marL="4800292" indent="0" algn="ctr">
              <a:buNone/>
              <a:defRPr sz="2300"/>
            </a:lvl8pPr>
            <a:lvl9pPr marL="5486049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9" y="9593816"/>
            <a:ext cx="9866450" cy="323850"/>
          </a:xfrm>
        </p:spPr>
        <p:txBody>
          <a:bodyPr lIns="0"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DATE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00211" y="647700"/>
            <a:ext cx="10687050" cy="457200"/>
          </a:xfrm>
        </p:spPr>
        <p:txBody>
          <a:bodyPr bIns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900" b="1" cap="all" baseline="0">
                <a:solidFill>
                  <a:schemeClr val="tx1"/>
                </a:solidFill>
              </a:defRPr>
            </a:lvl1pPr>
            <a:lvl2pPr marL="685757" indent="0">
              <a:buNone/>
              <a:defRPr sz="2300" b="1">
                <a:solidFill>
                  <a:schemeClr val="tx1"/>
                </a:solidFill>
              </a:defRPr>
            </a:lvl2pPr>
            <a:lvl3pPr marL="1257222" indent="0">
              <a:buNone/>
              <a:defRPr sz="2000" b="1">
                <a:solidFill>
                  <a:schemeClr val="tx1"/>
                </a:solidFill>
              </a:defRPr>
            </a:lvl3pPr>
            <a:lvl4pPr marL="2057271" indent="0">
              <a:buNone/>
              <a:defRPr sz="1800" b="1">
                <a:solidFill>
                  <a:schemeClr val="tx1"/>
                </a:solidFill>
              </a:defRPr>
            </a:lvl4pPr>
            <a:lvl5pPr marL="2743026" indent="0">
              <a:buNone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00209" y="1085850"/>
            <a:ext cx="16211550" cy="781050"/>
          </a:xfrm>
        </p:spPr>
        <p:txBody>
          <a:bodyPr tIns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sz="4800" b="0" cap="none" baseline="0">
                <a:solidFill>
                  <a:schemeClr val="accent2"/>
                </a:solidFill>
              </a:defRPr>
            </a:lvl1pPr>
            <a:lvl2pPr marL="685757" indent="0">
              <a:buNone/>
              <a:defRPr sz="2300" b="1">
                <a:solidFill>
                  <a:schemeClr val="tx1"/>
                </a:solidFill>
              </a:defRPr>
            </a:lvl2pPr>
            <a:lvl3pPr marL="1257222" indent="0">
              <a:buNone/>
              <a:defRPr sz="2000" b="1">
                <a:solidFill>
                  <a:schemeClr val="tx1"/>
                </a:solidFill>
              </a:defRPr>
            </a:lvl3pPr>
            <a:lvl4pPr marL="2057271" indent="0">
              <a:buNone/>
              <a:defRPr sz="1800" b="1">
                <a:solidFill>
                  <a:schemeClr val="tx1"/>
                </a:solidFill>
              </a:defRPr>
            </a:lvl4pPr>
            <a:lvl5pPr marL="2743026" indent="0">
              <a:buNone/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8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 smtClean="0"/>
              <a:t>HYDRO-QUÉBEC | STRATEGIC PLAN 2016–2020 |</a:t>
            </a:r>
            <a:endParaRPr lang="en-CA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50374" y="1150387"/>
            <a:ext cx="15987252" cy="73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4638" y="2627094"/>
            <a:ext cx="15778724" cy="1885949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83" y="1150385"/>
            <a:ext cx="1860450" cy="8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2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CA" smtClean="0"/>
              <a:t>HYDRO-QUÉBEC | STRATEGIC PLAN 2016–2020 |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798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28" y="6388859"/>
            <a:ext cx="11312072" cy="31456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3879023"/>
            <a:ext cx="4572000" cy="2509838"/>
          </a:xfrm>
        </p:spPr>
        <p:txBody>
          <a:bodyPr rIns="0"/>
          <a:lstStyle>
            <a:lvl1pPr marL="0" indent="0" algn="r">
              <a:lnSpc>
                <a:spcPts val="3600"/>
              </a:lnSpc>
              <a:buNone/>
              <a:defRPr cap="all" baseline="0"/>
            </a:lvl1pPr>
            <a:lvl2pPr marL="685757" indent="0">
              <a:buNone/>
              <a:defRPr/>
            </a:lvl2pPr>
            <a:lvl3pPr marL="1371514" indent="0">
              <a:buNone/>
              <a:defRPr/>
            </a:lvl3pPr>
            <a:lvl4pPr marL="2057271" indent="0">
              <a:buNone/>
              <a:defRPr/>
            </a:lvl4pPr>
            <a:lvl5pPr marL="274302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18185" y="231774"/>
            <a:ext cx="12569826" cy="587747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14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5" hidden="1"/>
          <p:cNvSpPr>
            <a:spLocks noGrp="1" noChangeArrowheads="1"/>
          </p:cNvSpPr>
          <p:nvPr>
            <p:ph type="dt" sz="half" idx="10"/>
          </p:nvPr>
        </p:nvSpPr>
        <p:spPr>
          <a:xfrm>
            <a:off x="7126557" y="9925361"/>
            <a:ext cx="4269978" cy="361652"/>
          </a:xfrm>
          <a:prstGeom prst="rect">
            <a:avLst/>
          </a:prstGeom>
          <a:ln/>
        </p:spPr>
        <p:txBody>
          <a:bodyPr lIns="91439" tIns="45719" rIns="91439" bIns="45719"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9" hidden="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67E4-097F-4535-A4D2-BD557C7B05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27028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8288000" cy="10287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18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14400" y="9534538"/>
            <a:ext cx="4267200" cy="547688"/>
          </a:xfrm>
          <a:prstGeom prst="rect">
            <a:avLst/>
          </a:prstGeom>
        </p:spPr>
        <p:txBody>
          <a:bodyPr lIns="182866" tIns="91439" rIns="182866" bIns="91439"/>
          <a:lstStyle/>
          <a:p>
            <a:fld id="{CB3AE1B2-3C66-4F5D-9EB3-161018DC58E9}" type="datetime1">
              <a:rPr lang="fr-CA" smtClean="0"/>
              <a:t>2016-11-04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88A8-432A-4A08-AFF6-E9B50009DF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3173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500" b="1">
                <a:solidFill>
                  <a:schemeClr val="tx1"/>
                </a:solidFill>
              </a:defRPr>
            </a:lvl1pPr>
          </a:lstStyle>
          <a:p>
            <a:r>
              <a:rPr lang="en-CA" dirty="0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4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195729"/>
            <a:ext cx="16459200" cy="19935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5D8D5-8FFF-410E-BB61-FDEFFCC2590F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4A1C9-FB94-4632-AC61-BCCE5DD449A8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7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9A99-C3CF-44A2-878D-B145CDC9E58E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HYDRO-QUÉBEC | STRATEGIC PLAN 2016–2020 |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00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2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B40F-9B89-4C55-B11F-D732D800CF62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3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B3EC5-15E9-4171-9D3F-A85A55CFE36C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7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CA7-AD22-491F-A980-69D7136F23A2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67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A91A-FF7C-46C2-89BA-E25E36015F72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12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3C530-AB5D-4402-8B41-9FCAE9FC5FB1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8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301E-5A49-4697-A912-7237A46D060B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1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7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6492-3DC1-4C14-92D9-8BA9A500CD45}" type="datetime1">
              <a:rPr lang="en-US" smtClean="0">
                <a:solidFill>
                  <a:prstClr val="black"/>
                </a:solidFill>
              </a:rPr>
              <a:pPr/>
              <a:t>11/4/2016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DRAFT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787869"/>
            <a:ext cx="8377084" cy="51506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HYDRO-QUÉBEC | STRATEGIC PLAN 2016–2020 |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3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CA" smtClean="0"/>
              <a:t>HYDRO-QUÉBEC | STRATEGIC PLAN 2016–2020 |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88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5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9748" y="1198557"/>
            <a:ext cx="5279572" cy="806689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6028" y="1198557"/>
            <a:ext cx="5279572" cy="806689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3879023"/>
            <a:ext cx="4572000" cy="2509838"/>
          </a:xfrm>
        </p:spPr>
        <p:txBody>
          <a:bodyPr rIns="0"/>
          <a:lstStyle>
            <a:lvl1pPr marL="0" indent="0" algn="r">
              <a:lnSpc>
                <a:spcPts val="3600"/>
              </a:lnSpc>
              <a:buNone/>
              <a:defRPr cap="all" baseline="0"/>
            </a:lvl1pPr>
            <a:lvl2pPr marL="685757" indent="0">
              <a:buNone/>
              <a:defRPr/>
            </a:lvl2pPr>
            <a:lvl3pPr marL="1371514" indent="0">
              <a:buNone/>
              <a:defRPr/>
            </a:lvl3pPr>
            <a:lvl4pPr marL="2057271" indent="0">
              <a:buNone/>
              <a:defRPr/>
            </a:lvl4pPr>
            <a:lvl5pPr marL="274302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374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750" y="1198556"/>
            <a:ext cx="5279572" cy="1235868"/>
          </a:xfrm>
        </p:spPr>
        <p:txBody>
          <a:bodyPr anchor="b"/>
          <a:lstStyle>
            <a:lvl1pPr marL="0" indent="0">
              <a:buNone/>
              <a:defRPr sz="3600" b="1" cap="all" baseline="0">
                <a:solidFill>
                  <a:schemeClr val="tx1"/>
                </a:solidFill>
              </a:defRPr>
            </a:lvl1pPr>
            <a:lvl2pPr marL="685757" indent="0">
              <a:buNone/>
              <a:defRPr sz="3000" b="1"/>
            </a:lvl2pPr>
            <a:lvl3pPr marL="1371514" indent="0">
              <a:buNone/>
              <a:defRPr sz="2700" b="1"/>
            </a:lvl3pPr>
            <a:lvl4pPr marL="2057271" indent="0">
              <a:buNone/>
              <a:defRPr sz="2300" b="1"/>
            </a:lvl4pPr>
            <a:lvl5pPr marL="2743026" indent="0">
              <a:buNone/>
              <a:defRPr sz="2300" b="1"/>
            </a:lvl5pPr>
            <a:lvl6pPr marL="3428783" indent="0">
              <a:buNone/>
              <a:defRPr sz="2300" b="1"/>
            </a:lvl6pPr>
            <a:lvl7pPr marL="4114539" indent="0">
              <a:buNone/>
              <a:defRPr sz="2300" b="1"/>
            </a:lvl7pPr>
            <a:lvl8pPr marL="4800292" indent="0">
              <a:buNone/>
              <a:defRPr sz="2300" b="1"/>
            </a:lvl8pPr>
            <a:lvl9pPr marL="5486049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9750" y="2772240"/>
            <a:ext cx="5279572" cy="65122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86043" y="1198556"/>
            <a:ext cx="5185118" cy="1235868"/>
          </a:xfrm>
        </p:spPr>
        <p:txBody>
          <a:bodyPr anchor="b"/>
          <a:lstStyle>
            <a:lvl1pPr marL="0" indent="0">
              <a:buNone/>
              <a:defRPr sz="3600" b="1" cap="all" baseline="0">
                <a:solidFill>
                  <a:schemeClr val="tx1"/>
                </a:solidFill>
              </a:defRPr>
            </a:lvl1pPr>
            <a:lvl2pPr marL="685757" indent="0">
              <a:buNone/>
              <a:defRPr sz="3000" b="1"/>
            </a:lvl2pPr>
            <a:lvl3pPr marL="1371514" indent="0">
              <a:buNone/>
              <a:defRPr sz="2700" b="1"/>
            </a:lvl3pPr>
            <a:lvl4pPr marL="2057271" indent="0">
              <a:buNone/>
              <a:defRPr sz="2300" b="1"/>
            </a:lvl4pPr>
            <a:lvl5pPr marL="2743026" indent="0">
              <a:buNone/>
              <a:defRPr sz="2300" b="1"/>
            </a:lvl5pPr>
            <a:lvl6pPr marL="3428783" indent="0">
              <a:buNone/>
              <a:defRPr sz="2300" b="1"/>
            </a:lvl6pPr>
            <a:lvl7pPr marL="4114539" indent="0">
              <a:buNone/>
              <a:defRPr sz="2300" b="1"/>
            </a:lvl7pPr>
            <a:lvl8pPr marL="4800292" indent="0">
              <a:buNone/>
              <a:defRPr sz="2300" b="1"/>
            </a:lvl8pPr>
            <a:lvl9pPr marL="54860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86043" y="2772240"/>
            <a:ext cx="5185118" cy="6512267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879023"/>
            <a:ext cx="4572000" cy="2509838"/>
          </a:xfrm>
        </p:spPr>
        <p:txBody>
          <a:bodyPr rIns="0"/>
          <a:lstStyle>
            <a:lvl1pPr marL="0" indent="0" algn="r">
              <a:lnSpc>
                <a:spcPts val="3600"/>
              </a:lnSpc>
              <a:buNone/>
              <a:defRPr cap="all" baseline="0"/>
            </a:lvl1pPr>
            <a:lvl2pPr marL="685757" indent="0">
              <a:buNone/>
              <a:defRPr/>
            </a:lvl2pPr>
            <a:lvl3pPr marL="1371514" indent="0">
              <a:buNone/>
              <a:defRPr/>
            </a:lvl3pPr>
            <a:lvl4pPr marL="2057271" indent="0">
              <a:buNone/>
              <a:defRPr/>
            </a:lvl4pPr>
            <a:lvl5pPr marL="274302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633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879023"/>
            <a:ext cx="4572000" cy="2509838"/>
          </a:xfrm>
        </p:spPr>
        <p:txBody>
          <a:bodyPr rIns="0"/>
          <a:lstStyle>
            <a:lvl1pPr marL="0" indent="0" algn="r">
              <a:lnSpc>
                <a:spcPts val="3600"/>
              </a:lnSpc>
              <a:buNone/>
              <a:defRPr cap="all" baseline="0"/>
            </a:lvl1pPr>
            <a:lvl2pPr marL="685757" indent="0">
              <a:buNone/>
              <a:defRPr/>
            </a:lvl2pPr>
            <a:lvl3pPr marL="1371514" indent="0">
              <a:buNone/>
              <a:defRPr/>
            </a:lvl3pPr>
            <a:lvl4pPr marL="2057271" indent="0">
              <a:buNone/>
              <a:defRPr/>
            </a:lvl4pPr>
            <a:lvl5pPr marL="274302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28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CA" smtClean="0"/>
              <a:t>‹N°›</a:t>
            </a:fld>
            <a:endParaRPr lang="en-CA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18185" y="232230"/>
            <a:ext cx="12569826" cy="982617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en-CA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0" y="3879023"/>
            <a:ext cx="4572000" cy="2509838"/>
          </a:xfrm>
        </p:spPr>
        <p:txBody>
          <a:bodyPr rIns="0"/>
          <a:lstStyle>
            <a:lvl1pPr marL="0" indent="0" algn="r">
              <a:lnSpc>
                <a:spcPts val="3600"/>
              </a:lnSpc>
              <a:buNone/>
              <a:defRPr cap="all" baseline="0"/>
            </a:lvl1pPr>
            <a:lvl2pPr marL="685757" indent="0">
              <a:buNone/>
              <a:defRPr/>
            </a:lvl2pPr>
            <a:lvl3pPr marL="1371514" indent="0">
              <a:buNone/>
              <a:defRPr/>
            </a:lvl3pPr>
            <a:lvl4pPr marL="2057271" indent="0">
              <a:buNone/>
              <a:defRPr/>
            </a:lvl4pPr>
            <a:lvl5pPr marL="2743026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230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374" y="9"/>
            <a:ext cx="15778724" cy="1885949"/>
          </a:xfrm>
          <a:prstGeom prst="rect">
            <a:avLst/>
          </a:prstGeom>
        </p:spPr>
        <p:txBody>
          <a:bodyPr vert="horz" lIns="0" tIns="45719" rIns="0" bIns="45719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374" y="2857500"/>
            <a:ext cx="15778724" cy="5150646"/>
          </a:xfrm>
          <a:prstGeom prst="rect">
            <a:avLst/>
          </a:prstGeom>
        </p:spPr>
        <p:txBody>
          <a:bodyPr vert="horz" lIns="0" tIns="45719" rIns="91439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HYDRO-QUÉBEC | STRATEGIC PLAN 2016–2020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98547" y="9735308"/>
            <a:ext cx="839094" cy="547688"/>
          </a:xfrm>
          <a:prstGeom prst="rect">
            <a:avLst/>
          </a:prstGeom>
        </p:spPr>
        <p:txBody>
          <a:bodyPr vert="horz" lIns="91439" tIns="45719" rIns="0" bIns="45719" rtlCol="0" anchor="ctr"/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fld id="{6334F76A-B939-403E-AF51-509E3A96759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2" r:id="rId2"/>
    <p:sldLayoutId id="2147483704" r:id="rId3"/>
    <p:sldLayoutId id="2147483672" r:id="rId4"/>
    <p:sldLayoutId id="2147483675" r:id="rId5"/>
    <p:sldLayoutId id="2147483664" r:id="rId6"/>
    <p:sldLayoutId id="2147483665" r:id="rId7"/>
    <p:sldLayoutId id="2147483666" r:id="rId8"/>
    <p:sldLayoutId id="2147483673" r:id="rId9"/>
    <p:sldLayoutId id="2147483667" r:id="rId10"/>
    <p:sldLayoutId id="2147483705" r:id="rId11"/>
    <p:sldLayoutId id="2147483701" r:id="rId12"/>
    <p:sldLayoutId id="2147483703" r:id="rId13"/>
    <p:sldLayoutId id="2147483706" r:id="rId14"/>
    <p:sldLayoutId id="214748370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371514" rtl="0" eaLnBrk="1" latinLnBrk="0" hangingPunct="1">
        <a:lnSpc>
          <a:spcPts val="5000"/>
        </a:lnSpc>
        <a:spcBef>
          <a:spcPct val="0"/>
        </a:spcBef>
        <a:buNone/>
        <a:defRPr sz="5400" b="0" kern="1200" cap="none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400022" indent="-400022" algn="l" defTabSz="1371514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SzPct val="90000"/>
        <a:buFontTx/>
        <a:buBlip>
          <a:blip r:embed="rId17"/>
        </a:buBlip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1028636" indent="-400022" algn="l" defTabSz="1371514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Font typeface="Calibri" panose="020F0502020204030204" pitchFamily="34" charset="0"/>
        <a:buChar char="–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542950" indent="-285735" algn="l" defTabSz="1371514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2400145" indent="-342879" algn="l" defTabSz="1371514" rtl="0" eaLnBrk="1" latinLnBrk="0" hangingPunct="1">
        <a:lnSpc>
          <a:spcPct val="100000"/>
        </a:lnSpc>
        <a:spcBef>
          <a:spcPts val="75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3085900" indent="-342879" algn="l" defTabSz="1371514" rtl="0" eaLnBrk="1" latinLnBrk="0" hangingPunct="1">
        <a:lnSpc>
          <a:spcPct val="100000"/>
        </a:lnSpc>
        <a:spcBef>
          <a:spcPts val="75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771657" indent="-342879" algn="l" defTabSz="1371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14" indent="-342879" algn="l" defTabSz="1371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171" indent="-342879" algn="l" defTabSz="1371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28" indent="-342879" algn="l" defTabSz="1371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14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71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26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83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39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92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49" algn="l" defTabSz="137151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36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pPr defTabSz="1632844"/>
            <a:r>
              <a:rPr lang="en-CA" dirty="0" smtClean="0">
                <a:solidFill>
                  <a:prstClr val="black"/>
                </a:solidFill>
              </a:rPr>
              <a:t>DRAFT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4300" b="1">
                <a:solidFill>
                  <a:schemeClr val="tx1"/>
                </a:solidFill>
              </a:defRPr>
            </a:lvl1pPr>
          </a:lstStyle>
          <a:p>
            <a:pPr defTabSz="1632844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32844"/>
            <a:fld id="{13C18038-E7B5-461E-8C0A-957B5B5068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32844"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00200" y="8083544"/>
            <a:ext cx="9866452" cy="1072773"/>
          </a:xfrm>
        </p:spPr>
        <p:txBody>
          <a:bodyPr/>
          <a:lstStyle/>
          <a:p>
            <a:r>
              <a:rPr lang="en-US" dirty="0" smtClean="0"/>
              <a:t>Gary Sutherland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9084219"/>
            <a:ext cx="9866452" cy="460130"/>
          </a:xfrm>
        </p:spPr>
        <p:txBody>
          <a:bodyPr>
            <a:normAutofit/>
          </a:bodyPr>
          <a:lstStyle/>
          <a:p>
            <a:r>
              <a:rPr lang="en-US" dirty="0" smtClean="0"/>
              <a:t>Business Development, Acquisitions and Strategies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00209" y="9483454"/>
            <a:ext cx="9866450" cy="3238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JPAC Session, Ottawa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November 7, 2016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Hydro-Québec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Setting new sights with our clean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4638" y="2627088"/>
            <a:ext cx="15778724" cy="2249714"/>
          </a:xfrm>
        </p:spPr>
        <p:txBody>
          <a:bodyPr/>
          <a:lstStyle/>
          <a:p>
            <a:r>
              <a:rPr lang="en-US" dirty="0" smtClean="0"/>
              <a:t>Our Strategies</a:t>
            </a:r>
            <a:br>
              <a:rPr lang="en-US" dirty="0" smtClean="0"/>
            </a:br>
            <a:r>
              <a:rPr lang="en-US" dirty="0" smtClean="0"/>
              <a:t>for the Future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HYDRO-QUÉBEC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9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t="9191" r="9191" b="9191"/>
          <a:stretch/>
        </p:blipFill>
        <p:spPr>
          <a:xfrm>
            <a:off x="9429750" y="2600325"/>
            <a:ext cx="7707876" cy="5819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new growth avenues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374" y="2787869"/>
            <a:ext cx="7599488" cy="5150646"/>
          </a:xfrm>
        </p:spPr>
        <p:txBody>
          <a:bodyPr>
            <a:normAutofit/>
          </a:bodyPr>
          <a:lstStyle/>
          <a:p>
            <a:r>
              <a:rPr lang="en-US" dirty="0" smtClean="0"/>
              <a:t>Increase exports</a:t>
            </a:r>
          </a:p>
          <a:p>
            <a:r>
              <a:rPr lang="en-US" dirty="0" smtClean="0"/>
              <a:t>Acquire assets or stakes </a:t>
            </a:r>
          </a:p>
          <a:p>
            <a:r>
              <a:rPr lang="en-US" dirty="0" smtClean="0"/>
              <a:t>Commercialize our innovations</a:t>
            </a:r>
          </a:p>
          <a:p>
            <a:r>
              <a:rPr lang="en-US" dirty="0" smtClean="0"/>
              <a:t>Increase the capacity of our generating fleet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6200000">
            <a:off x="9059702" y="5154473"/>
            <a:ext cx="1451609" cy="711478"/>
          </a:xfrm>
          <a:custGeom>
            <a:avLst/>
            <a:gdLst>
              <a:gd name="T0" fmla="*/ 1529 w 1566"/>
              <a:gd name="T1" fmla="*/ 0 h 1082"/>
              <a:gd name="T2" fmla="*/ 783 w 1566"/>
              <a:gd name="T3" fmla="*/ 1037 h 1082"/>
              <a:gd name="T4" fmla="*/ 37 w 1566"/>
              <a:gd name="T5" fmla="*/ 0 h 1082"/>
              <a:gd name="T6" fmla="*/ 0 w 1566"/>
              <a:gd name="T7" fmla="*/ 0 h 1082"/>
              <a:gd name="T8" fmla="*/ 775 w 1566"/>
              <a:gd name="T9" fmla="*/ 1077 h 1082"/>
              <a:gd name="T10" fmla="*/ 775 w 1566"/>
              <a:gd name="T11" fmla="*/ 1077 h 1082"/>
              <a:gd name="T12" fmla="*/ 778 w 1566"/>
              <a:gd name="T13" fmla="*/ 1080 h 1082"/>
              <a:gd name="T14" fmla="*/ 783 w 1566"/>
              <a:gd name="T15" fmla="*/ 1082 h 1082"/>
              <a:gd name="T16" fmla="*/ 783 w 1566"/>
              <a:gd name="T17" fmla="*/ 1082 h 1082"/>
              <a:gd name="T18" fmla="*/ 788 w 1566"/>
              <a:gd name="T19" fmla="*/ 1080 h 1082"/>
              <a:gd name="T20" fmla="*/ 791 w 1566"/>
              <a:gd name="T21" fmla="*/ 1077 h 1082"/>
              <a:gd name="T22" fmla="*/ 1566 w 1566"/>
              <a:gd name="T23" fmla="*/ 0 h 1082"/>
              <a:gd name="T24" fmla="*/ 1529 w 1566"/>
              <a:gd name="T25" fmla="*/ 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6" h="1082">
                <a:moveTo>
                  <a:pt x="1529" y="0"/>
                </a:moveTo>
                <a:lnTo>
                  <a:pt x="783" y="1037"/>
                </a:lnTo>
                <a:lnTo>
                  <a:pt x="37" y="0"/>
                </a:lnTo>
                <a:lnTo>
                  <a:pt x="0" y="0"/>
                </a:lnTo>
                <a:lnTo>
                  <a:pt x="775" y="1077"/>
                </a:lnTo>
                <a:lnTo>
                  <a:pt x="775" y="1077"/>
                </a:lnTo>
                <a:lnTo>
                  <a:pt x="778" y="1080"/>
                </a:lnTo>
                <a:lnTo>
                  <a:pt x="783" y="1082"/>
                </a:lnTo>
                <a:lnTo>
                  <a:pt x="783" y="1082"/>
                </a:lnTo>
                <a:lnTo>
                  <a:pt x="788" y="1080"/>
                </a:lnTo>
                <a:lnTo>
                  <a:pt x="791" y="1077"/>
                </a:lnTo>
                <a:lnTo>
                  <a:pt x="1566" y="0"/>
                </a:lnTo>
                <a:lnTo>
                  <a:pt x="1529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HYDRO-QUÉBEC </a:t>
            </a:r>
            <a:endParaRPr lang="en-US" dirty="0"/>
          </a:p>
        </p:txBody>
      </p:sp>
      <p:cxnSp>
        <p:nvCxnSpPr>
          <p:cNvPr id="10" name="Straight Connector 7"/>
          <p:cNvCxnSpPr/>
          <p:nvPr/>
        </p:nvCxnSpPr>
        <p:spPr>
          <a:xfrm>
            <a:off x="1150374" y="2188845"/>
            <a:ext cx="15987252" cy="0"/>
          </a:xfrm>
          <a:prstGeom prst="line">
            <a:avLst/>
          </a:prstGeom>
          <a:ln w="127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ar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r="-729"/>
          <a:stretch/>
        </p:blipFill>
        <p:spPr>
          <a:xfrm>
            <a:off x="-208582" y="0"/>
            <a:ext cx="18600820" cy="10287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10800000">
            <a:off x="0" y="0"/>
            <a:ext cx="18288000" cy="56071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fr-FR" dirty="0"/>
          </a:p>
        </p:txBody>
      </p:sp>
      <p:pic>
        <p:nvPicPr>
          <p:cNvPr id="2" name="Ontari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1" name="Marit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2" name="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3" name="N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" y="0"/>
            <a:ext cx="18288000" cy="10287000"/>
          </a:xfrm>
          <a:prstGeom prst="rect">
            <a:avLst/>
          </a:prstGeom>
        </p:spPr>
      </p:pic>
      <p:grpSp>
        <p:nvGrpSpPr>
          <p:cNvPr id="5" name="Ligne 450 kV"/>
          <p:cNvGrpSpPr/>
          <p:nvPr/>
        </p:nvGrpSpPr>
        <p:grpSpPr>
          <a:xfrm>
            <a:off x="3367899" y="1485900"/>
            <a:ext cx="5398294" cy="8801100"/>
            <a:chOff x="3367858" y="1485900"/>
            <a:chExt cx="5398289" cy="8801100"/>
          </a:xfrm>
        </p:grpSpPr>
        <p:pic>
          <p:nvPicPr>
            <p:cNvPr id="6" name="Picture 5" hidden="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4445" r="54167"/>
            <a:stretch/>
          </p:blipFill>
          <p:spPr>
            <a:xfrm>
              <a:off x="3810000" y="1485900"/>
              <a:ext cx="4572000" cy="8801100"/>
            </a:xfrm>
            <a:prstGeom prst="rect">
              <a:avLst/>
            </a:prstGeom>
          </p:spPr>
        </p:pic>
        <p:sp>
          <p:nvSpPr>
            <p:cNvPr id="7" name="TextBox 6" hidden="1"/>
            <p:cNvSpPr txBox="1"/>
            <p:nvPr/>
          </p:nvSpPr>
          <p:spPr>
            <a:xfrm>
              <a:off x="3367858" y="1974743"/>
              <a:ext cx="1300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tx2"/>
                  </a:solidFill>
                </a:rPr>
                <a:t>RADISSON</a:t>
              </a:r>
            </a:p>
          </p:txBody>
        </p:sp>
        <p:sp>
          <p:nvSpPr>
            <p:cNvPr id="8" name="TextBox 7" hidden="1"/>
            <p:cNvSpPr txBox="1"/>
            <p:nvPr/>
          </p:nvSpPr>
          <p:spPr>
            <a:xfrm>
              <a:off x="6914439" y="7534416"/>
              <a:ext cx="1691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tx2"/>
                  </a:solidFill>
                </a:rPr>
                <a:t>DES CANTONS</a:t>
              </a:r>
            </a:p>
          </p:txBody>
        </p:sp>
        <p:sp>
          <p:nvSpPr>
            <p:cNvPr id="9" name="TextBox 8" hidden="1"/>
            <p:cNvSpPr txBox="1"/>
            <p:nvPr/>
          </p:nvSpPr>
          <p:spPr>
            <a:xfrm>
              <a:off x="7153591" y="9630503"/>
              <a:ext cx="1612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tx2"/>
                  </a:solidFill>
                </a:rPr>
                <a:t>SANDY POND</a:t>
              </a:r>
            </a:p>
          </p:txBody>
        </p:sp>
      </p:grpSp>
      <p:grpSp>
        <p:nvGrpSpPr>
          <p:cNvPr id="12" name="Noms Provinces-États" hidden="1"/>
          <p:cNvGrpSpPr/>
          <p:nvPr/>
        </p:nvGrpSpPr>
        <p:grpSpPr>
          <a:xfrm>
            <a:off x="3200426" y="4158000"/>
            <a:ext cx="6903808" cy="5954092"/>
            <a:chOff x="3200400" y="4157990"/>
            <a:chExt cx="6903795" cy="5954087"/>
          </a:xfrm>
        </p:grpSpPr>
        <p:sp>
          <p:nvSpPr>
            <p:cNvPr id="13" name="TextBox 12"/>
            <p:cNvSpPr txBox="1"/>
            <p:nvPr/>
          </p:nvSpPr>
          <p:spPr>
            <a:xfrm>
              <a:off x="6163446" y="4157990"/>
              <a:ext cx="144398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900" b="1" dirty="0">
                  <a:solidFill>
                    <a:schemeClr val="tx2"/>
                  </a:solidFill>
                </a:rPr>
                <a:t>QUÉBEC</a:t>
              </a:r>
              <a:endParaRPr lang="en-CA" sz="29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 hidden="1"/>
            <p:cNvSpPr txBox="1"/>
            <p:nvPr/>
          </p:nvSpPr>
          <p:spPr>
            <a:xfrm>
              <a:off x="3200400" y="7324302"/>
              <a:ext cx="1048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800" dirty="0">
                  <a:solidFill>
                    <a:schemeClr val="bg1"/>
                  </a:solidFill>
                </a:rPr>
                <a:t>ONTARIO</a:t>
              </a:r>
              <a:endParaRPr lang="en-CA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 hidden="1"/>
            <p:cNvSpPr txBox="1"/>
            <p:nvPr/>
          </p:nvSpPr>
          <p:spPr>
            <a:xfrm>
              <a:off x="8762228" y="6616584"/>
              <a:ext cx="134196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NOUVEAU-</a:t>
              </a:r>
            </a:p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BRUNSWICK</a:t>
              </a:r>
            </a:p>
          </p:txBody>
        </p:sp>
        <p:sp>
          <p:nvSpPr>
            <p:cNvPr id="16" name="TextBox 15" hidden="1"/>
            <p:cNvSpPr txBox="1"/>
            <p:nvPr/>
          </p:nvSpPr>
          <p:spPr>
            <a:xfrm>
              <a:off x="7960350" y="7953998"/>
              <a:ext cx="49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17" name="TextBox 16" hidden="1"/>
            <p:cNvSpPr txBox="1"/>
            <p:nvPr/>
          </p:nvSpPr>
          <p:spPr>
            <a:xfrm>
              <a:off x="6192442" y="8554877"/>
              <a:ext cx="42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VT</a:t>
              </a:r>
            </a:p>
          </p:txBody>
        </p:sp>
        <p:sp>
          <p:nvSpPr>
            <p:cNvPr id="18" name="TextBox 17" hidden="1"/>
            <p:cNvSpPr txBox="1"/>
            <p:nvPr/>
          </p:nvSpPr>
          <p:spPr>
            <a:xfrm>
              <a:off x="6847574" y="8554877"/>
              <a:ext cx="4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NH</a:t>
              </a:r>
            </a:p>
          </p:txBody>
        </p:sp>
        <p:sp>
          <p:nvSpPr>
            <p:cNvPr id="19" name="TextBox 18" hidden="1"/>
            <p:cNvSpPr txBox="1"/>
            <p:nvPr/>
          </p:nvSpPr>
          <p:spPr>
            <a:xfrm>
              <a:off x="6488215" y="9742745"/>
              <a:ext cx="5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MA</a:t>
              </a:r>
            </a:p>
          </p:txBody>
        </p:sp>
        <p:sp>
          <p:nvSpPr>
            <p:cNvPr id="20" name="TextBox 19" hidden="1"/>
            <p:cNvSpPr txBox="1"/>
            <p:nvPr/>
          </p:nvSpPr>
          <p:spPr>
            <a:xfrm>
              <a:off x="5106198" y="8554876"/>
              <a:ext cx="445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NY</a:t>
              </a:r>
            </a:p>
          </p:txBody>
        </p:sp>
      </p:grpSp>
      <p:grpSp>
        <p:nvGrpSpPr>
          <p:cNvPr id="52" name="The northern pass POPUP" hidden="1"/>
          <p:cNvGrpSpPr/>
          <p:nvPr/>
        </p:nvGrpSpPr>
        <p:grpSpPr>
          <a:xfrm>
            <a:off x="6953527" y="8604629"/>
            <a:ext cx="3016842" cy="448982"/>
            <a:chOff x="10103431" y="6922155"/>
            <a:chExt cx="3016842" cy="4489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Rounded Rectangle 52"/>
            <p:cNvSpPr/>
            <p:nvPr/>
          </p:nvSpPr>
          <p:spPr>
            <a:xfrm>
              <a:off x="10544884" y="6922155"/>
              <a:ext cx="2575389" cy="4489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THE NORTHERN PASS</a:t>
              </a:r>
              <a:endParaRPr lang="en-CA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 rot="16200000">
              <a:off x="10144388" y="6948450"/>
              <a:ext cx="314478" cy="3963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500">
                <a:solidFill>
                  <a:schemeClr val="tx2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808836" y="3050346"/>
            <a:ext cx="2776750" cy="2519437"/>
            <a:chOff x="5115694" y="1980573"/>
            <a:chExt cx="1143001" cy="1070868"/>
          </a:xfrm>
        </p:grpSpPr>
        <p:sp>
          <p:nvSpPr>
            <p:cNvPr id="41" name="Larme 40"/>
            <p:cNvSpPr/>
            <p:nvPr/>
          </p:nvSpPr>
          <p:spPr>
            <a:xfrm rot="6753916">
              <a:off x="5151760" y="1975861"/>
              <a:ext cx="1070868" cy="1080292"/>
            </a:xfrm>
            <a:prstGeom prst="teardrop">
              <a:avLst>
                <a:gd name="adj" fmla="val 163569"/>
              </a:avLst>
            </a:prstGeom>
            <a:solidFill>
              <a:srgbClr val="E8F3FC">
                <a:alpha val="92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CA" sz="3200" dirty="0">
                <a:solidFill>
                  <a:schemeClr val="tx1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115694" y="2322514"/>
              <a:ext cx="1143001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900" b="1" dirty="0">
                  <a:solidFill>
                    <a:schemeClr val="accent1"/>
                  </a:solidFill>
                </a:rPr>
                <a:t>Nuclear refurbishment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 rot="21089594">
            <a:off x="1025677" y="7167869"/>
            <a:ext cx="2757252" cy="2777460"/>
            <a:chOff x="3491518" y="3439186"/>
            <a:chExt cx="1127573" cy="1135837"/>
          </a:xfrm>
        </p:grpSpPr>
        <p:sp>
          <p:nvSpPr>
            <p:cNvPr id="45" name="Larme 44"/>
            <p:cNvSpPr/>
            <p:nvPr/>
          </p:nvSpPr>
          <p:spPr>
            <a:xfrm rot="4356270">
              <a:off x="3475164" y="3455540"/>
              <a:ext cx="1135837" cy="1103130"/>
            </a:xfrm>
            <a:prstGeom prst="teardrop">
              <a:avLst>
                <a:gd name="adj" fmla="val 149302"/>
              </a:avLst>
            </a:prstGeom>
            <a:solidFill>
              <a:srgbClr val="DDEDFB">
                <a:alpha val="92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 rot="510406">
              <a:off x="3538970" y="3628552"/>
              <a:ext cx="1080121" cy="76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900" b="1" dirty="0" smtClean="0">
                  <a:solidFill>
                    <a:schemeClr val="accent1"/>
                  </a:solidFill>
                </a:rPr>
                <a:t>40</a:t>
              </a:r>
              <a:r>
                <a:rPr lang="en-CA" sz="2900" b="1" dirty="0">
                  <a:solidFill>
                    <a:schemeClr val="accent1"/>
                  </a:solidFill>
                </a:rPr>
                <a:t>% GHG  reduction </a:t>
              </a:r>
              <a:r>
                <a:rPr lang="en-CA" sz="2900" b="1" dirty="0" smtClean="0">
                  <a:solidFill>
                    <a:schemeClr val="accent1"/>
                  </a:solidFill>
                </a:rPr>
                <a:t>and 50% renewable goal </a:t>
              </a:r>
              <a:r>
                <a:rPr lang="en-CA" sz="2900" b="1" dirty="0">
                  <a:solidFill>
                    <a:schemeClr val="accent1"/>
                  </a:solidFill>
                </a:rPr>
                <a:t>by 2030</a:t>
              </a: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929525" y="5411265"/>
            <a:ext cx="2222198" cy="2271675"/>
            <a:chOff x="5491623" y="2172426"/>
            <a:chExt cx="1111099" cy="1135838"/>
          </a:xfrm>
        </p:grpSpPr>
        <p:sp>
          <p:nvSpPr>
            <p:cNvPr id="48" name="Larme 47"/>
            <p:cNvSpPr/>
            <p:nvPr/>
          </p:nvSpPr>
          <p:spPr>
            <a:xfrm rot="6634901">
              <a:off x="5475269" y="2188780"/>
              <a:ext cx="1135838" cy="1103129"/>
            </a:xfrm>
            <a:prstGeom prst="teardrop">
              <a:avLst>
                <a:gd name="adj" fmla="val 149302"/>
              </a:avLst>
            </a:prstGeom>
            <a:solidFill>
              <a:srgbClr val="DDEDF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5522601" y="2314949"/>
              <a:ext cx="108012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900" b="1" dirty="0">
                  <a:solidFill>
                    <a:schemeClr val="accent1"/>
                  </a:solidFill>
                </a:rPr>
                <a:t>Ambitious GHG reduction goals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0008145" y="7735799"/>
            <a:ext cx="2692522" cy="2450717"/>
            <a:chOff x="7478152" y="3482139"/>
            <a:chExt cx="1346261" cy="1225358"/>
          </a:xfrm>
        </p:grpSpPr>
        <p:sp>
          <p:nvSpPr>
            <p:cNvPr id="60" name="Larme 59"/>
            <p:cNvSpPr/>
            <p:nvPr/>
          </p:nvSpPr>
          <p:spPr>
            <a:xfrm rot="16447808">
              <a:off x="7546888" y="3429971"/>
              <a:ext cx="1225358" cy="1329693"/>
            </a:xfrm>
            <a:prstGeom prst="teardrop">
              <a:avLst>
                <a:gd name="adj" fmla="val 149302"/>
              </a:avLst>
            </a:prstGeom>
            <a:solidFill>
              <a:srgbClr val="E8F3FC">
                <a:alpha val="92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fr-FR" sz="3200" dirty="0">
                <a:solidFill>
                  <a:schemeClr val="tx1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7478152" y="3716476"/>
              <a:ext cx="1313816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900" b="1" dirty="0">
                  <a:solidFill>
                    <a:schemeClr val="accent1"/>
                  </a:solidFill>
                </a:rPr>
                <a:t>Integration of renewable energy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1935058" y="9473731"/>
            <a:ext cx="3332480" cy="576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9" rIns="182866" bIns="91439" rtlCol="0" anchor="ctr"/>
          <a:lstStyle/>
          <a:p>
            <a:pPr algn="ctr"/>
            <a:endParaRPr lang="fr-FR" dirty="0"/>
          </a:p>
        </p:txBody>
      </p:sp>
      <p:sp>
        <p:nvSpPr>
          <p:cNvPr id="51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/>
          <a:p>
            <a:r>
              <a:rPr lang="en-US" dirty="0"/>
              <a:t>HYDRO-QUÉBEC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121936" y="326487"/>
            <a:ext cx="6841371" cy="2968478"/>
            <a:chOff x="11321961" y="3641187"/>
            <a:chExt cx="6841371" cy="2968478"/>
          </a:xfrm>
        </p:grpSpPr>
        <p:sp>
          <p:nvSpPr>
            <p:cNvPr id="63" name="Title 1"/>
            <p:cNvSpPr txBox="1">
              <a:spLocks/>
            </p:cNvSpPr>
            <p:nvPr/>
          </p:nvSpPr>
          <p:spPr>
            <a:xfrm>
              <a:off x="11321962" y="3708547"/>
              <a:ext cx="6841370" cy="2838556"/>
            </a:xfrm>
            <a:prstGeom prst="rect">
              <a:avLst/>
            </a:prstGeom>
            <a:solidFill>
              <a:srgbClr val="E8F3FC">
                <a:alpha val="48000"/>
              </a:srgbClr>
            </a:solidFill>
          </p:spPr>
          <p:txBody>
            <a:bodyPr/>
            <a:lstStyle>
              <a:lvl1pPr algn="l" defTabSz="1371514" rtl="0" eaLnBrk="1" latinLnBrk="0" hangingPunct="1">
                <a:lnSpc>
                  <a:spcPts val="5000"/>
                </a:lnSpc>
                <a:spcBef>
                  <a:spcPct val="0"/>
                </a:spcBef>
                <a:buNone/>
                <a:defRPr sz="5400" b="0" kern="1200" cap="none" baseline="0">
                  <a:solidFill>
                    <a:schemeClr val="accent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6000" dirty="0" smtClean="0"/>
                <a:t>Enhancing the clean </a:t>
              </a:r>
            </a:p>
            <a:p>
              <a:pPr algn="ctr">
                <a:lnSpc>
                  <a:spcPct val="100000"/>
                </a:lnSpc>
              </a:pPr>
              <a:r>
                <a:rPr lang="en-US" sz="6000" dirty="0" smtClean="0"/>
                <a:t>energy trading </a:t>
              </a:r>
            </a:p>
            <a:p>
              <a:pPr algn="ctr">
                <a:lnSpc>
                  <a:spcPct val="100000"/>
                </a:lnSpc>
              </a:pPr>
              <a:r>
                <a:rPr lang="en-US" sz="6000" dirty="0" smtClean="0"/>
                <a:t>relationship</a:t>
              </a:r>
              <a:endParaRPr lang="en-US" sz="6000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11321961" y="6609665"/>
              <a:ext cx="679235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11370975" y="3641187"/>
              <a:ext cx="6792356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6751294" y="7816578"/>
            <a:ext cx="2883354" cy="2474064"/>
            <a:chOff x="4691522" y="4235917"/>
            <a:chExt cx="1152128" cy="1087458"/>
          </a:xfrm>
        </p:grpSpPr>
        <p:sp>
          <p:nvSpPr>
            <p:cNvPr id="56" name="Larme 55"/>
            <p:cNvSpPr/>
            <p:nvPr/>
          </p:nvSpPr>
          <p:spPr>
            <a:xfrm rot="12560964">
              <a:off x="4901993" y="4235917"/>
              <a:ext cx="787463" cy="1087458"/>
            </a:xfrm>
            <a:prstGeom prst="teardrop">
              <a:avLst>
                <a:gd name="adj" fmla="val 177961"/>
              </a:avLst>
            </a:prstGeom>
            <a:solidFill>
              <a:srgbClr val="E8F3FC">
                <a:alpha val="86000"/>
              </a:srgb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fr-FR" sz="3200" dirty="0">
                <a:solidFill>
                  <a:schemeClr val="accent1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691522" y="4531877"/>
              <a:ext cx="1152128" cy="62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900" b="1" dirty="0">
                  <a:solidFill>
                    <a:schemeClr val="accent1"/>
                  </a:solidFill>
                </a:rPr>
                <a:t>100%</a:t>
              </a:r>
            </a:p>
            <a:p>
              <a:pPr algn="ctr"/>
              <a:r>
                <a:rPr lang="en-CA" sz="2900" b="1" dirty="0">
                  <a:solidFill>
                    <a:schemeClr val="accent1"/>
                  </a:solidFill>
                </a:rPr>
                <a:t>renewable</a:t>
              </a:r>
            </a:p>
            <a:p>
              <a:pPr algn="ctr"/>
              <a:r>
                <a:rPr lang="en-CA" sz="2900" b="1" dirty="0">
                  <a:solidFill>
                    <a:schemeClr val="accent1"/>
                  </a:solidFill>
                </a:rPr>
                <a:t>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50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ar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r="-729"/>
          <a:stretch/>
        </p:blipFill>
        <p:spPr>
          <a:xfrm>
            <a:off x="-182456" y="0"/>
            <a:ext cx="18600820" cy="10287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10800000">
            <a:off x="0" y="0"/>
            <a:ext cx="18288000" cy="56071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2" name="Ontari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1" name="Marit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2" name="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3" name="N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" name="Ligne 450 kV"/>
          <p:cNvGrpSpPr/>
          <p:nvPr/>
        </p:nvGrpSpPr>
        <p:grpSpPr>
          <a:xfrm>
            <a:off x="3367852" y="1485900"/>
            <a:ext cx="5398291" cy="8801100"/>
            <a:chOff x="3367858" y="1485900"/>
            <a:chExt cx="5398291" cy="8801100"/>
          </a:xfrm>
        </p:grpSpPr>
        <p:pic>
          <p:nvPicPr>
            <p:cNvPr id="6" name="Picture 5" hidden="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4445" r="54167"/>
            <a:stretch/>
          </p:blipFill>
          <p:spPr>
            <a:xfrm>
              <a:off x="3810000" y="1485900"/>
              <a:ext cx="4572000" cy="8801100"/>
            </a:xfrm>
            <a:prstGeom prst="rect">
              <a:avLst/>
            </a:prstGeom>
          </p:spPr>
        </p:pic>
        <p:sp>
          <p:nvSpPr>
            <p:cNvPr id="7" name="TextBox 6" hidden="1"/>
            <p:cNvSpPr txBox="1"/>
            <p:nvPr/>
          </p:nvSpPr>
          <p:spPr>
            <a:xfrm>
              <a:off x="3367858" y="1974742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>
                  <a:solidFill>
                    <a:srgbClr val="1F497D"/>
                  </a:solidFill>
                </a:rPr>
                <a:t>RADISSON</a:t>
              </a:r>
              <a:endParaRPr lang="en-CA" sz="2000" b="1" dirty="0">
                <a:solidFill>
                  <a:srgbClr val="1F497D"/>
                </a:solidFill>
              </a:endParaRPr>
            </a:p>
          </p:txBody>
        </p:sp>
        <p:sp>
          <p:nvSpPr>
            <p:cNvPr id="8" name="TextBox 7" hidden="1"/>
            <p:cNvSpPr txBox="1"/>
            <p:nvPr/>
          </p:nvSpPr>
          <p:spPr>
            <a:xfrm>
              <a:off x="6914442" y="7534416"/>
              <a:ext cx="1691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>
                  <a:solidFill>
                    <a:srgbClr val="1F497D"/>
                  </a:solidFill>
                </a:rPr>
                <a:t>DES CANTONS</a:t>
              </a:r>
              <a:endParaRPr lang="en-CA" sz="2000" b="1" dirty="0">
                <a:solidFill>
                  <a:srgbClr val="1F497D"/>
                </a:solidFill>
              </a:endParaRPr>
            </a:p>
          </p:txBody>
        </p:sp>
        <p:sp>
          <p:nvSpPr>
            <p:cNvPr id="9" name="TextBox 8" hidden="1"/>
            <p:cNvSpPr txBox="1"/>
            <p:nvPr/>
          </p:nvSpPr>
          <p:spPr>
            <a:xfrm>
              <a:off x="7153592" y="9630502"/>
              <a:ext cx="1612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>
                  <a:solidFill>
                    <a:srgbClr val="1F497D"/>
                  </a:solidFill>
                </a:rPr>
                <a:t>SANDY POND</a:t>
              </a:r>
              <a:endParaRPr lang="en-CA" sz="2000" b="1" dirty="0">
                <a:solidFill>
                  <a:srgbClr val="1F497D"/>
                </a:solidFill>
              </a:endParaRPr>
            </a:p>
          </p:txBody>
        </p:sp>
      </p:grpSp>
      <p:grpSp>
        <p:nvGrpSpPr>
          <p:cNvPr id="12" name="Noms Provinces-États" hidden="1"/>
          <p:cNvGrpSpPr/>
          <p:nvPr/>
        </p:nvGrpSpPr>
        <p:grpSpPr>
          <a:xfrm>
            <a:off x="3200394" y="4157991"/>
            <a:ext cx="6903800" cy="5954082"/>
            <a:chOff x="3200400" y="4157990"/>
            <a:chExt cx="6903799" cy="5954081"/>
          </a:xfrm>
        </p:grpSpPr>
        <p:sp>
          <p:nvSpPr>
            <p:cNvPr id="13" name="TextBox 12"/>
            <p:cNvSpPr txBox="1"/>
            <p:nvPr/>
          </p:nvSpPr>
          <p:spPr>
            <a:xfrm>
              <a:off x="6163452" y="4157990"/>
              <a:ext cx="1402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b="1" dirty="0">
                  <a:solidFill>
                    <a:srgbClr val="1F497D"/>
                  </a:solidFill>
                </a:rPr>
                <a:t>QUÉBEC</a:t>
              </a:r>
              <a:endParaRPr lang="en-CA" sz="2800" b="1" dirty="0">
                <a:solidFill>
                  <a:srgbClr val="1F497D"/>
                </a:solidFill>
              </a:endParaRPr>
            </a:p>
          </p:txBody>
        </p:sp>
        <p:sp>
          <p:nvSpPr>
            <p:cNvPr id="14" name="TextBox 13" hidden="1"/>
            <p:cNvSpPr txBox="1"/>
            <p:nvPr/>
          </p:nvSpPr>
          <p:spPr>
            <a:xfrm>
              <a:off x="3200400" y="7324303"/>
              <a:ext cx="1048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800" dirty="0">
                  <a:solidFill>
                    <a:prstClr val="white"/>
                  </a:solidFill>
                </a:rPr>
                <a:t>ONTARIO</a:t>
              </a:r>
              <a:endParaRPr lang="en-CA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 hidden="1"/>
            <p:cNvSpPr txBox="1"/>
            <p:nvPr/>
          </p:nvSpPr>
          <p:spPr>
            <a:xfrm>
              <a:off x="8762230" y="6616586"/>
              <a:ext cx="1341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NOUVEAU-</a:t>
              </a:r>
            </a:p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BRUNSWICK</a:t>
              </a:r>
            </a:p>
          </p:txBody>
        </p:sp>
        <p:sp>
          <p:nvSpPr>
            <p:cNvPr id="16" name="TextBox 15" hidden="1"/>
            <p:cNvSpPr txBox="1"/>
            <p:nvPr/>
          </p:nvSpPr>
          <p:spPr>
            <a:xfrm>
              <a:off x="7960338" y="7953999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ME</a:t>
              </a:r>
            </a:p>
          </p:txBody>
        </p:sp>
        <p:sp>
          <p:nvSpPr>
            <p:cNvPr id="17" name="TextBox 16" hidden="1"/>
            <p:cNvSpPr txBox="1"/>
            <p:nvPr/>
          </p:nvSpPr>
          <p:spPr>
            <a:xfrm>
              <a:off x="6192448" y="8554877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VT</a:t>
              </a:r>
            </a:p>
          </p:txBody>
        </p:sp>
        <p:sp>
          <p:nvSpPr>
            <p:cNvPr id="18" name="TextBox 17" hidden="1"/>
            <p:cNvSpPr txBox="1"/>
            <p:nvPr/>
          </p:nvSpPr>
          <p:spPr>
            <a:xfrm>
              <a:off x="6847579" y="8554877"/>
              <a:ext cx="4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NH</a:t>
              </a:r>
            </a:p>
          </p:txBody>
        </p:sp>
        <p:sp>
          <p:nvSpPr>
            <p:cNvPr id="19" name="TextBox 18" hidden="1"/>
            <p:cNvSpPr txBox="1"/>
            <p:nvPr/>
          </p:nvSpPr>
          <p:spPr>
            <a:xfrm>
              <a:off x="6488219" y="974273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MA</a:t>
              </a:r>
            </a:p>
          </p:txBody>
        </p:sp>
        <p:sp>
          <p:nvSpPr>
            <p:cNvPr id="20" name="TextBox 19" hidden="1"/>
            <p:cNvSpPr txBox="1"/>
            <p:nvPr/>
          </p:nvSpPr>
          <p:spPr>
            <a:xfrm>
              <a:off x="5106202" y="8554877"/>
              <a:ext cx="445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prstClr val="white"/>
                  </a:solidFill>
                </a:rPr>
                <a:t>NY</a:t>
              </a:r>
            </a:p>
          </p:txBody>
        </p:sp>
      </p:grpSp>
      <p:grpSp>
        <p:nvGrpSpPr>
          <p:cNvPr id="52" name="The northern pass POPUP" hidden="1"/>
          <p:cNvGrpSpPr/>
          <p:nvPr/>
        </p:nvGrpSpPr>
        <p:grpSpPr>
          <a:xfrm>
            <a:off x="6953467" y="8604573"/>
            <a:ext cx="3016842" cy="448982"/>
            <a:chOff x="10103431" y="6922155"/>
            <a:chExt cx="3016842" cy="4489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Rounded Rectangle 52"/>
            <p:cNvSpPr/>
            <p:nvPr/>
          </p:nvSpPr>
          <p:spPr>
            <a:xfrm>
              <a:off x="10544884" y="6922155"/>
              <a:ext cx="2575389" cy="4489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rgbClr val="1F497D"/>
                  </a:solidFill>
                </a:rPr>
                <a:t>THE NORTHERN PASS</a:t>
              </a:r>
              <a:endParaRPr lang="en-CA" sz="2000" b="1" dirty="0">
                <a:solidFill>
                  <a:srgbClr val="1F497D"/>
                </a:solidFill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 rot="16200000">
              <a:off x="10144388" y="6948450"/>
              <a:ext cx="314478" cy="3963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400">
                <a:solidFill>
                  <a:srgbClr val="1F497D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1170949" y="327910"/>
            <a:ext cx="6792357" cy="2943383"/>
          </a:xfrm>
          <a:prstGeom prst="rect">
            <a:avLst/>
          </a:prstGeom>
          <a:solidFill>
            <a:srgbClr val="E8F3FC">
              <a:alpha val="48000"/>
            </a:srgbClr>
          </a:solidFill>
        </p:spPr>
        <p:txBody>
          <a:bodyPr anchor="ctr" anchorCtr="0"/>
          <a:lstStyle/>
          <a:p>
            <a:pPr algn="ctr">
              <a:spcBef>
                <a:spcPct val="0"/>
              </a:spcBef>
            </a:pPr>
            <a:r>
              <a:rPr lang="en-CA" sz="6000" dirty="0" smtClean="0">
                <a:solidFill>
                  <a:schemeClr val="accent1"/>
                </a:solidFill>
                <a:ea typeface="+mj-ea"/>
                <a:cs typeface="+mj-cs"/>
              </a:rPr>
              <a:t>Optimizing grid integration to reduce GHG emissions</a:t>
            </a:r>
            <a:endParaRPr lang="en-CA" sz="60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394920" y="4784616"/>
            <a:ext cx="10534056" cy="300082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glow rad="1117600">
              <a:schemeClr val="bg1">
                <a:alpha val="70000"/>
              </a:schemeClr>
            </a:glow>
            <a:softEdge rad="469900"/>
          </a:effectLst>
        </p:spPr>
        <p:txBody>
          <a:bodyPr wrap="square" lIns="182880" tIns="91440" rIns="182880" bIns="91440" rtlCol="0">
            <a:spAutoFit/>
          </a:bodyPr>
          <a:lstStyle/>
          <a:p>
            <a:r>
              <a:rPr lang="en-CA" sz="4800" b="1" cap="small" dirty="0" smtClean="0"/>
              <a:t>A significant agreement: 2017-2023</a:t>
            </a:r>
          </a:p>
          <a:p>
            <a:endParaRPr lang="en-CA" dirty="0" smtClean="0"/>
          </a:p>
          <a:p>
            <a:pPr marL="3765550" indent="-3765550"/>
            <a:r>
              <a:rPr lang="en-CA" b="1" dirty="0" smtClean="0"/>
              <a:t>Energy  	</a:t>
            </a:r>
            <a:r>
              <a:rPr lang="en-CA" dirty="0" smtClean="0"/>
              <a:t>2 </a:t>
            </a:r>
            <a:r>
              <a:rPr lang="en-CA" dirty="0" err="1" smtClean="0"/>
              <a:t>TWh</a:t>
            </a:r>
            <a:r>
              <a:rPr lang="en-CA" dirty="0" smtClean="0"/>
              <a:t> per year to Ontario</a:t>
            </a:r>
          </a:p>
          <a:p>
            <a:pPr marL="3765550" indent="-3765550"/>
            <a:r>
              <a:rPr lang="en-CA" b="1" dirty="0" smtClean="0"/>
              <a:t>Capacity 	</a:t>
            </a:r>
            <a:r>
              <a:rPr lang="en-CA" dirty="0" smtClean="0"/>
              <a:t>500 MW of winter capacity for Québec</a:t>
            </a:r>
          </a:p>
          <a:p>
            <a:pPr marL="3765550" indent="-3765550"/>
            <a:r>
              <a:rPr lang="en-CA" b="1" dirty="0" smtClean="0"/>
              <a:t>Energy cycling 	</a:t>
            </a:r>
            <a:r>
              <a:rPr lang="en-CA" dirty="0" smtClean="0"/>
              <a:t>making the electricity market more efficient</a:t>
            </a:r>
          </a:p>
          <a:p>
            <a:endParaRPr lang="en-CA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1946790" y="5143500"/>
            <a:ext cx="3744416" cy="1545636"/>
          </a:xfrm>
          <a:prstGeom prst="leftRightArrow">
            <a:avLst>
              <a:gd name="adj1" fmla="val 50000"/>
              <a:gd name="adj2" fmla="val 4567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8000">
                <a:schemeClr val="accent1">
                  <a:tint val="44500"/>
                  <a:satMod val="160000"/>
                  <a:lumMod val="89000"/>
                  <a:alpha val="76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fr-CA"/>
          </a:p>
        </p:txBody>
      </p:sp>
      <p:cxnSp>
        <p:nvCxnSpPr>
          <p:cNvPr id="31" name="Connecteur droit 30"/>
          <p:cNvCxnSpPr/>
          <p:nvPr/>
        </p:nvCxnSpPr>
        <p:spPr>
          <a:xfrm>
            <a:off x="11121936" y="3294965"/>
            <a:ext cx="67923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11170950" y="326487"/>
            <a:ext cx="67923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2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ar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r="-729"/>
          <a:stretch/>
        </p:blipFill>
        <p:spPr>
          <a:xfrm>
            <a:off x="-182456" y="0"/>
            <a:ext cx="18600820" cy="10287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10800000">
            <a:off x="0" y="0"/>
            <a:ext cx="18288000" cy="56071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/>
          </a:p>
        </p:txBody>
      </p:sp>
      <p:pic>
        <p:nvPicPr>
          <p:cNvPr id="2" name="Ontari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1" name="Marit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2" name="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3" name="N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7" y="-26749"/>
            <a:ext cx="18288000" cy="10287000"/>
          </a:xfrm>
          <a:prstGeom prst="rect">
            <a:avLst/>
          </a:prstGeom>
        </p:spPr>
      </p:pic>
      <p:grpSp>
        <p:nvGrpSpPr>
          <p:cNvPr id="5" name="Ligne 450 kV"/>
          <p:cNvGrpSpPr/>
          <p:nvPr/>
        </p:nvGrpSpPr>
        <p:grpSpPr>
          <a:xfrm>
            <a:off x="3367852" y="1485900"/>
            <a:ext cx="5398291" cy="8801100"/>
            <a:chOff x="3367858" y="1485900"/>
            <a:chExt cx="5398291" cy="8801100"/>
          </a:xfrm>
        </p:grpSpPr>
        <p:pic>
          <p:nvPicPr>
            <p:cNvPr id="6" name="Picture 5" hidden="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4445" r="54167"/>
            <a:stretch/>
          </p:blipFill>
          <p:spPr>
            <a:xfrm>
              <a:off x="3810000" y="1485900"/>
              <a:ext cx="4572000" cy="8801100"/>
            </a:xfrm>
            <a:prstGeom prst="rect">
              <a:avLst/>
            </a:prstGeom>
          </p:spPr>
        </p:pic>
        <p:sp>
          <p:nvSpPr>
            <p:cNvPr id="7" name="TextBox 6" hidden="1"/>
            <p:cNvSpPr txBox="1"/>
            <p:nvPr/>
          </p:nvSpPr>
          <p:spPr>
            <a:xfrm>
              <a:off x="3367858" y="1974742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>
                  <a:solidFill>
                    <a:schemeClr val="tx2"/>
                  </a:solidFill>
                </a:rPr>
                <a:t>RADISSON</a:t>
              </a:r>
              <a:endParaRPr lang="en-CA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 hidden="1"/>
            <p:cNvSpPr txBox="1"/>
            <p:nvPr/>
          </p:nvSpPr>
          <p:spPr>
            <a:xfrm>
              <a:off x="6914442" y="7534416"/>
              <a:ext cx="1691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>
                  <a:solidFill>
                    <a:schemeClr val="tx2"/>
                  </a:solidFill>
                </a:rPr>
                <a:t>DES CANTONS</a:t>
              </a:r>
              <a:endParaRPr lang="en-CA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 hidden="1"/>
            <p:cNvSpPr txBox="1"/>
            <p:nvPr/>
          </p:nvSpPr>
          <p:spPr>
            <a:xfrm>
              <a:off x="7153592" y="9630502"/>
              <a:ext cx="1612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b="1" dirty="0">
                  <a:solidFill>
                    <a:schemeClr val="tx2"/>
                  </a:solidFill>
                </a:rPr>
                <a:t>SANDY POND</a:t>
              </a:r>
              <a:endParaRPr lang="en-CA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Noms Provinces-États" hidden="1"/>
          <p:cNvGrpSpPr/>
          <p:nvPr/>
        </p:nvGrpSpPr>
        <p:grpSpPr>
          <a:xfrm>
            <a:off x="3200394" y="4157991"/>
            <a:ext cx="6903800" cy="5954082"/>
            <a:chOff x="3200400" y="4157990"/>
            <a:chExt cx="6903799" cy="5954081"/>
          </a:xfrm>
        </p:grpSpPr>
        <p:sp>
          <p:nvSpPr>
            <p:cNvPr id="13" name="TextBox 12"/>
            <p:cNvSpPr txBox="1"/>
            <p:nvPr/>
          </p:nvSpPr>
          <p:spPr>
            <a:xfrm>
              <a:off x="6163452" y="4157990"/>
              <a:ext cx="14025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800" b="1" dirty="0">
                  <a:solidFill>
                    <a:schemeClr val="tx2"/>
                  </a:solidFill>
                </a:rPr>
                <a:t>QUÉBEC</a:t>
              </a:r>
              <a:endParaRPr lang="en-CA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 hidden="1"/>
            <p:cNvSpPr txBox="1"/>
            <p:nvPr/>
          </p:nvSpPr>
          <p:spPr>
            <a:xfrm>
              <a:off x="3200400" y="7324303"/>
              <a:ext cx="1048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800" dirty="0">
                  <a:solidFill>
                    <a:schemeClr val="bg1"/>
                  </a:solidFill>
                </a:rPr>
                <a:t>ONTARIO</a:t>
              </a:r>
              <a:endParaRPr lang="en-CA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 hidden="1"/>
            <p:cNvSpPr txBox="1"/>
            <p:nvPr/>
          </p:nvSpPr>
          <p:spPr>
            <a:xfrm>
              <a:off x="8762230" y="6616586"/>
              <a:ext cx="13419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NOUVEAU-</a:t>
              </a:r>
            </a:p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BRUNSWICK</a:t>
              </a:r>
            </a:p>
          </p:txBody>
        </p:sp>
        <p:sp>
          <p:nvSpPr>
            <p:cNvPr id="16" name="TextBox 15" hidden="1"/>
            <p:cNvSpPr txBox="1"/>
            <p:nvPr/>
          </p:nvSpPr>
          <p:spPr>
            <a:xfrm>
              <a:off x="7960338" y="7953999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17" name="TextBox 16" hidden="1"/>
            <p:cNvSpPr txBox="1"/>
            <p:nvPr/>
          </p:nvSpPr>
          <p:spPr>
            <a:xfrm>
              <a:off x="6192448" y="8554877"/>
              <a:ext cx="426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VT</a:t>
              </a:r>
            </a:p>
          </p:txBody>
        </p:sp>
        <p:sp>
          <p:nvSpPr>
            <p:cNvPr id="18" name="TextBox 17" hidden="1"/>
            <p:cNvSpPr txBox="1"/>
            <p:nvPr/>
          </p:nvSpPr>
          <p:spPr>
            <a:xfrm>
              <a:off x="6847579" y="8554877"/>
              <a:ext cx="4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NH</a:t>
              </a:r>
            </a:p>
          </p:txBody>
        </p:sp>
        <p:sp>
          <p:nvSpPr>
            <p:cNvPr id="19" name="TextBox 18" hidden="1"/>
            <p:cNvSpPr txBox="1"/>
            <p:nvPr/>
          </p:nvSpPr>
          <p:spPr>
            <a:xfrm>
              <a:off x="6488219" y="9742739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MA</a:t>
              </a:r>
            </a:p>
          </p:txBody>
        </p:sp>
        <p:sp>
          <p:nvSpPr>
            <p:cNvPr id="20" name="TextBox 19" hidden="1"/>
            <p:cNvSpPr txBox="1"/>
            <p:nvPr/>
          </p:nvSpPr>
          <p:spPr>
            <a:xfrm>
              <a:off x="5106202" y="8554877"/>
              <a:ext cx="445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NY</a:t>
              </a:r>
            </a:p>
          </p:txBody>
        </p:sp>
      </p:grpSp>
      <p:grpSp>
        <p:nvGrpSpPr>
          <p:cNvPr id="52" name="The northern pass POPUP" hidden="1"/>
          <p:cNvGrpSpPr/>
          <p:nvPr/>
        </p:nvGrpSpPr>
        <p:grpSpPr>
          <a:xfrm>
            <a:off x="6953467" y="8604573"/>
            <a:ext cx="3016842" cy="448982"/>
            <a:chOff x="10103431" y="6922155"/>
            <a:chExt cx="3016842" cy="4489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Rounded Rectangle 52"/>
            <p:cNvSpPr/>
            <p:nvPr/>
          </p:nvSpPr>
          <p:spPr>
            <a:xfrm>
              <a:off x="10544884" y="6922155"/>
              <a:ext cx="2575389" cy="4489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THE NORTHERN PASS</a:t>
              </a:r>
              <a:endParaRPr lang="en-CA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 rot="16200000">
              <a:off x="10144388" y="6948450"/>
              <a:ext cx="314478" cy="3963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400">
                <a:solidFill>
                  <a:schemeClr val="tx2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1155184" y="320676"/>
            <a:ext cx="6744474" cy="297428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CA" sz="6000" dirty="0" smtClean="0">
                <a:solidFill>
                  <a:schemeClr val="accent1"/>
                </a:solidFill>
                <a:ea typeface="+mj-ea"/>
                <a:cs typeface="+mj-cs"/>
              </a:rPr>
              <a:t>Massachusetts: new business opportunities</a:t>
            </a:r>
            <a:endParaRPr lang="en-CA" sz="6000" dirty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10" name="AutoShape 2" descr="Image result for massachusetts"/>
          <p:cNvSpPr>
            <a:spLocks noChangeAspect="1" noChangeArrowheads="1"/>
          </p:cNvSpPr>
          <p:nvPr/>
        </p:nvSpPr>
        <p:spPr bwMode="auto">
          <a:xfrm>
            <a:off x="311150" y="-288925"/>
            <a:ext cx="6096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4" descr="Image result for massachusetts"/>
          <p:cNvSpPr>
            <a:spLocks noChangeAspect="1" noChangeArrowheads="1"/>
          </p:cNvSpPr>
          <p:nvPr/>
        </p:nvSpPr>
        <p:spPr bwMode="auto">
          <a:xfrm>
            <a:off x="615950" y="15875"/>
            <a:ext cx="609600" cy="6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2" name="Picture 8" descr="Image result for massachusett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97" y="5179395"/>
            <a:ext cx="7621026" cy="45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Image result for massachusett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734401"/>
            <a:ext cx="1375490" cy="98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 rot="19464508">
            <a:off x="6697724" y="7371610"/>
            <a:ext cx="4768220" cy="1888736"/>
          </a:xfrm>
          <a:custGeom>
            <a:avLst/>
            <a:gdLst>
              <a:gd name="connsiteX0" fmla="*/ 0 w 2374168"/>
              <a:gd name="connsiteY0" fmla="*/ 0 h 956931"/>
              <a:gd name="connsiteX1" fmla="*/ 2374168 w 2374168"/>
              <a:gd name="connsiteY1" fmla="*/ 0 h 956931"/>
              <a:gd name="connsiteX2" fmla="*/ 2374168 w 2374168"/>
              <a:gd name="connsiteY2" fmla="*/ 956931 h 956931"/>
              <a:gd name="connsiteX3" fmla="*/ 0 w 2374168"/>
              <a:gd name="connsiteY3" fmla="*/ 956931 h 956931"/>
              <a:gd name="connsiteX4" fmla="*/ 0 w 2374168"/>
              <a:gd name="connsiteY4" fmla="*/ 0 h 956931"/>
              <a:gd name="connsiteX0" fmla="*/ 0 w 2374168"/>
              <a:gd name="connsiteY0" fmla="*/ 0 h 956931"/>
              <a:gd name="connsiteX1" fmla="*/ 2374168 w 2374168"/>
              <a:gd name="connsiteY1" fmla="*/ 0 h 956931"/>
              <a:gd name="connsiteX2" fmla="*/ 1715437 w 2374168"/>
              <a:gd name="connsiteY2" fmla="*/ 890803 h 956931"/>
              <a:gd name="connsiteX3" fmla="*/ 0 w 2374168"/>
              <a:gd name="connsiteY3" fmla="*/ 956931 h 956931"/>
              <a:gd name="connsiteX4" fmla="*/ 0 w 2374168"/>
              <a:gd name="connsiteY4" fmla="*/ 0 h 956931"/>
              <a:gd name="connsiteX0" fmla="*/ 0 w 2203615"/>
              <a:gd name="connsiteY0" fmla="*/ 17464 h 974395"/>
              <a:gd name="connsiteX1" fmla="*/ 2203615 w 2203615"/>
              <a:gd name="connsiteY1" fmla="*/ 0 h 974395"/>
              <a:gd name="connsiteX2" fmla="*/ 1715437 w 2203615"/>
              <a:gd name="connsiteY2" fmla="*/ 908267 h 974395"/>
              <a:gd name="connsiteX3" fmla="*/ 0 w 2203615"/>
              <a:gd name="connsiteY3" fmla="*/ 974395 h 974395"/>
              <a:gd name="connsiteX4" fmla="*/ 0 w 2203615"/>
              <a:gd name="connsiteY4" fmla="*/ 17464 h 974395"/>
              <a:gd name="connsiteX0" fmla="*/ 0 w 2203615"/>
              <a:gd name="connsiteY0" fmla="*/ 17464 h 974395"/>
              <a:gd name="connsiteX1" fmla="*/ 2203615 w 2203615"/>
              <a:gd name="connsiteY1" fmla="*/ 0 h 974395"/>
              <a:gd name="connsiteX2" fmla="*/ 1467067 w 2203615"/>
              <a:gd name="connsiteY2" fmla="*/ 835109 h 974395"/>
              <a:gd name="connsiteX3" fmla="*/ 0 w 2203615"/>
              <a:gd name="connsiteY3" fmla="*/ 974395 h 974395"/>
              <a:gd name="connsiteX4" fmla="*/ 0 w 2203615"/>
              <a:gd name="connsiteY4" fmla="*/ 17464 h 974395"/>
              <a:gd name="connsiteX0" fmla="*/ 0 w 2358061"/>
              <a:gd name="connsiteY0" fmla="*/ 0 h 956931"/>
              <a:gd name="connsiteX1" fmla="*/ 2358061 w 2358061"/>
              <a:gd name="connsiteY1" fmla="*/ 40774 h 956931"/>
              <a:gd name="connsiteX2" fmla="*/ 1467067 w 2358061"/>
              <a:gd name="connsiteY2" fmla="*/ 817645 h 956931"/>
              <a:gd name="connsiteX3" fmla="*/ 0 w 2358061"/>
              <a:gd name="connsiteY3" fmla="*/ 956931 h 956931"/>
              <a:gd name="connsiteX4" fmla="*/ 0 w 2358061"/>
              <a:gd name="connsiteY4" fmla="*/ 0 h 956931"/>
              <a:gd name="connsiteX0" fmla="*/ 40171 w 2358061"/>
              <a:gd name="connsiteY0" fmla="*/ 615586 h 916157"/>
              <a:gd name="connsiteX1" fmla="*/ 2358061 w 2358061"/>
              <a:gd name="connsiteY1" fmla="*/ 0 h 916157"/>
              <a:gd name="connsiteX2" fmla="*/ 1467067 w 2358061"/>
              <a:gd name="connsiteY2" fmla="*/ 776871 h 916157"/>
              <a:gd name="connsiteX3" fmla="*/ 0 w 2358061"/>
              <a:gd name="connsiteY3" fmla="*/ 916157 h 916157"/>
              <a:gd name="connsiteX4" fmla="*/ 40171 w 2358061"/>
              <a:gd name="connsiteY4" fmla="*/ 615586 h 916157"/>
              <a:gd name="connsiteX0" fmla="*/ 40171 w 2358061"/>
              <a:gd name="connsiteY0" fmla="*/ 615586 h 916157"/>
              <a:gd name="connsiteX1" fmla="*/ 2358061 w 2358061"/>
              <a:gd name="connsiteY1" fmla="*/ 0 h 916157"/>
              <a:gd name="connsiteX2" fmla="*/ 1663644 w 2358061"/>
              <a:gd name="connsiteY2" fmla="*/ 721435 h 916157"/>
              <a:gd name="connsiteX3" fmla="*/ 0 w 2358061"/>
              <a:gd name="connsiteY3" fmla="*/ 916157 h 916157"/>
              <a:gd name="connsiteX4" fmla="*/ 40171 w 2358061"/>
              <a:gd name="connsiteY4" fmla="*/ 615586 h 916157"/>
              <a:gd name="connsiteX0" fmla="*/ 40171 w 2358061"/>
              <a:gd name="connsiteY0" fmla="*/ 615586 h 916157"/>
              <a:gd name="connsiteX1" fmla="*/ 2358061 w 2358061"/>
              <a:gd name="connsiteY1" fmla="*/ 0 h 916157"/>
              <a:gd name="connsiteX2" fmla="*/ 1718066 w 2358061"/>
              <a:gd name="connsiteY2" fmla="*/ 681935 h 916157"/>
              <a:gd name="connsiteX3" fmla="*/ 0 w 2358061"/>
              <a:gd name="connsiteY3" fmla="*/ 916157 h 916157"/>
              <a:gd name="connsiteX4" fmla="*/ 40171 w 2358061"/>
              <a:gd name="connsiteY4" fmla="*/ 615586 h 916157"/>
              <a:gd name="connsiteX0" fmla="*/ 40171 w 2358061"/>
              <a:gd name="connsiteY0" fmla="*/ 615586 h 916157"/>
              <a:gd name="connsiteX1" fmla="*/ 2358061 w 2358061"/>
              <a:gd name="connsiteY1" fmla="*/ 0 h 916157"/>
              <a:gd name="connsiteX2" fmla="*/ 1700773 w 2358061"/>
              <a:gd name="connsiteY2" fmla="*/ 669559 h 916157"/>
              <a:gd name="connsiteX3" fmla="*/ 0 w 2358061"/>
              <a:gd name="connsiteY3" fmla="*/ 916157 h 916157"/>
              <a:gd name="connsiteX4" fmla="*/ 40171 w 2358061"/>
              <a:gd name="connsiteY4" fmla="*/ 615586 h 916157"/>
              <a:gd name="connsiteX0" fmla="*/ 40171 w 2358061"/>
              <a:gd name="connsiteY0" fmla="*/ 615586 h 916157"/>
              <a:gd name="connsiteX1" fmla="*/ 2358061 w 2358061"/>
              <a:gd name="connsiteY1" fmla="*/ 0 h 916157"/>
              <a:gd name="connsiteX2" fmla="*/ 1650082 w 2358061"/>
              <a:gd name="connsiteY2" fmla="*/ 685580 h 916157"/>
              <a:gd name="connsiteX3" fmla="*/ 0 w 2358061"/>
              <a:gd name="connsiteY3" fmla="*/ 916157 h 916157"/>
              <a:gd name="connsiteX4" fmla="*/ 40171 w 2358061"/>
              <a:gd name="connsiteY4" fmla="*/ 615586 h 916157"/>
              <a:gd name="connsiteX0" fmla="*/ 40171 w 2384110"/>
              <a:gd name="connsiteY0" fmla="*/ 643797 h 944368"/>
              <a:gd name="connsiteX1" fmla="*/ 2384110 w 2384110"/>
              <a:gd name="connsiteY1" fmla="*/ 0 h 944368"/>
              <a:gd name="connsiteX2" fmla="*/ 1650082 w 2384110"/>
              <a:gd name="connsiteY2" fmla="*/ 713791 h 944368"/>
              <a:gd name="connsiteX3" fmla="*/ 0 w 2384110"/>
              <a:gd name="connsiteY3" fmla="*/ 944368 h 944368"/>
              <a:gd name="connsiteX4" fmla="*/ 40171 w 2384110"/>
              <a:gd name="connsiteY4" fmla="*/ 643797 h 944368"/>
              <a:gd name="connsiteX0" fmla="*/ 40171 w 2384110"/>
              <a:gd name="connsiteY0" fmla="*/ 643797 h 944368"/>
              <a:gd name="connsiteX1" fmla="*/ 2384110 w 2384110"/>
              <a:gd name="connsiteY1" fmla="*/ 0 h 944368"/>
              <a:gd name="connsiteX2" fmla="*/ 1578701 w 2384110"/>
              <a:gd name="connsiteY2" fmla="*/ 674417 h 944368"/>
              <a:gd name="connsiteX3" fmla="*/ 0 w 2384110"/>
              <a:gd name="connsiteY3" fmla="*/ 944368 h 944368"/>
              <a:gd name="connsiteX4" fmla="*/ 40171 w 2384110"/>
              <a:gd name="connsiteY4" fmla="*/ 643797 h 944368"/>
              <a:gd name="connsiteX0" fmla="*/ 40171 w 2384110"/>
              <a:gd name="connsiteY0" fmla="*/ 643797 h 944368"/>
              <a:gd name="connsiteX1" fmla="*/ 2384110 w 2384110"/>
              <a:gd name="connsiteY1" fmla="*/ 0 h 944368"/>
              <a:gd name="connsiteX2" fmla="*/ 1658396 w 2384110"/>
              <a:gd name="connsiteY2" fmla="*/ 702173 h 944368"/>
              <a:gd name="connsiteX3" fmla="*/ 0 w 2384110"/>
              <a:gd name="connsiteY3" fmla="*/ 944368 h 944368"/>
              <a:gd name="connsiteX4" fmla="*/ 40171 w 2384110"/>
              <a:gd name="connsiteY4" fmla="*/ 643797 h 944368"/>
              <a:gd name="connsiteX0" fmla="*/ 40171 w 2384110"/>
              <a:gd name="connsiteY0" fmla="*/ 643797 h 944368"/>
              <a:gd name="connsiteX1" fmla="*/ 2384110 w 2384110"/>
              <a:gd name="connsiteY1" fmla="*/ 0 h 944368"/>
              <a:gd name="connsiteX2" fmla="*/ 1665610 w 2384110"/>
              <a:gd name="connsiteY2" fmla="*/ 683910 h 944368"/>
              <a:gd name="connsiteX3" fmla="*/ 0 w 2384110"/>
              <a:gd name="connsiteY3" fmla="*/ 944368 h 944368"/>
              <a:gd name="connsiteX4" fmla="*/ 40171 w 2384110"/>
              <a:gd name="connsiteY4" fmla="*/ 643797 h 94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110" h="944368">
                <a:moveTo>
                  <a:pt x="40171" y="643797"/>
                </a:moveTo>
                <a:lnTo>
                  <a:pt x="2384110" y="0"/>
                </a:lnTo>
                <a:lnTo>
                  <a:pt x="1665610" y="683910"/>
                </a:lnTo>
                <a:lnTo>
                  <a:pt x="0" y="944368"/>
                </a:lnTo>
                <a:lnTo>
                  <a:pt x="40171" y="643797"/>
                </a:lnTo>
                <a:close/>
              </a:path>
            </a:pathLst>
          </a:custGeom>
          <a:solidFill>
            <a:srgbClr val="EDED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fr-CA"/>
          </a:p>
        </p:txBody>
      </p:sp>
      <p:sp>
        <p:nvSpPr>
          <p:cNvPr id="25" name="ZoneTexte 24"/>
          <p:cNvSpPr txBox="1"/>
          <p:nvPr/>
        </p:nvSpPr>
        <p:spPr>
          <a:xfrm>
            <a:off x="10296128" y="6295629"/>
            <a:ext cx="5616624" cy="2031325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fr-CA" sz="4000" b="1" dirty="0" smtClean="0">
                <a:solidFill>
                  <a:schemeClr val="bg1"/>
                </a:solidFill>
              </a:rPr>
              <a:t>Hydro: 9.45 </a:t>
            </a:r>
            <a:r>
              <a:rPr lang="fr-CA" sz="4000" b="1" dirty="0">
                <a:solidFill>
                  <a:schemeClr val="bg1"/>
                </a:solidFill>
              </a:rPr>
              <a:t>TWh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fr-CA" sz="4000" b="1" dirty="0" smtClean="0">
                <a:solidFill>
                  <a:schemeClr val="bg1"/>
                </a:solidFill>
              </a:rPr>
              <a:t>Long-</a:t>
            </a:r>
            <a:r>
              <a:rPr lang="fr-CA" sz="4000" b="1" dirty="0" err="1" smtClean="0">
                <a:solidFill>
                  <a:schemeClr val="bg1"/>
                </a:solidFill>
              </a:rPr>
              <a:t>term</a:t>
            </a:r>
            <a:r>
              <a:rPr lang="fr-CA" sz="4000" b="1" dirty="0" smtClean="0">
                <a:solidFill>
                  <a:schemeClr val="bg1"/>
                </a:solidFill>
              </a:rPr>
              <a:t> </a:t>
            </a:r>
            <a:r>
              <a:rPr lang="fr-CA" sz="4000" b="1" dirty="0" err="1" smtClean="0">
                <a:solidFill>
                  <a:schemeClr val="bg1"/>
                </a:solidFill>
              </a:rPr>
              <a:t>contracts</a:t>
            </a:r>
            <a:endParaRPr lang="fr-CA" sz="4000" b="1" dirty="0">
              <a:solidFill>
                <a:schemeClr val="bg1"/>
              </a:solidFill>
            </a:endParaRPr>
          </a:p>
          <a:p>
            <a:endParaRPr lang="fr-CA" sz="4000" b="1" dirty="0">
              <a:solidFill>
                <a:schemeClr val="bg1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11121936" y="3294965"/>
            <a:ext cx="67923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1170950" y="326487"/>
            <a:ext cx="67923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9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00200" y="8083544"/>
            <a:ext cx="9866452" cy="1072773"/>
          </a:xfrm>
        </p:spPr>
        <p:txBody>
          <a:bodyPr/>
          <a:lstStyle/>
          <a:p>
            <a:r>
              <a:rPr lang="en-US" dirty="0" smtClean="0"/>
              <a:t>Gary Sutherland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00200" y="9084219"/>
            <a:ext cx="9866452" cy="460130"/>
          </a:xfrm>
        </p:spPr>
        <p:txBody>
          <a:bodyPr>
            <a:normAutofit/>
          </a:bodyPr>
          <a:lstStyle/>
          <a:p>
            <a:r>
              <a:rPr lang="en-US" dirty="0" smtClean="0"/>
              <a:t>Business Development, Acquisitions and Strategies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00209" y="9483454"/>
            <a:ext cx="9866450" cy="3238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JPAC Session, Ottawa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November 7, 2016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Hydro-Québec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Setting new sights with our clean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9609" y="6240247"/>
            <a:ext cx="16451946" cy="224971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endParaRPr lang="fr-FR" sz="12500" b="1" cap="all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REALITY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HYDRO-QUÉBEC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76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0374" y="-268926"/>
            <a:ext cx="15778724" cy="1885949"/>
          </a:xfrm>
        </p:spPr>
        <p:txBody>
          <a:bodyPr>
            <a:normAutofit/>
          </a:bodyPr>
          <a:lstStyle/>
          <a:p>
            <a:r>
              <a:rPr lang="en-US" dirty="0"/>
              <a:t>Québec: </a:t>
            </a:r>
            <a:r>
              <a:rPr lang="en-US" dirty="0" smtClean="0"/>
              <a:t>vast land area </a:t>
            </a:r>
            <a:r>
              <a:rPr lang="en-US" dirty="0"/>
              <a:t>and </a:t>
            </a:r>
            <a:r>
              <a:rPr lang="en-US" dirty="0" smtClean="0"/>
              <a:t>water resources</a:t>
            </a:r>
            <a:endParaRPr lang="fr-CA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9" y="1900641"/>
            <a:ext cx="14458950" cy="829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r 17"/>
          <p:cNvGrpSpPr/>
          <p:nvPr/>
        </p:nvGrpSpPr>
        <p:grpSpPr>
          <a:xfrm>
            <a:off x="10666341" y="3580790"/>
            <a:ext cx="4766770" cy="5142228"/>
            <a:chOff x="5406225" y="2047738"/>
            <a:chExt cx="2957512" cy="3638550"/>
          </a:xfrm>
        </p:grpSpPr>
        <p:pic>
          <p:nvPicPr>
            <p:cNvPr id="6" name="Picture 24" descr="QUÉBEC_TRANSP_B"/>
            <p:cNvPicPr>
              <a:picLocks noChangeAspect="1" noChangeArrowheads="1"/>
            </p:cNvPicPr>
            <p:nvPr/>
          </p:nvPicPr>
          <p:blipFill>
            <a:blip r:embed="rId4">
              <a:alphaModFix amt="86000"/>
            </a:blip>
            <a:srcRect/>
            <a:stretch>
              <a:fillRect/>
            </a:stretch>
          </p:blipFill>
          <p:spPr bwMode="auto">
            <a:xfrm>
              <a:off x="6839800" y="2554974"/>
              <a:ext cx="1523937" cy="1939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5" descr="QUÉBEC_TRANSP_A"/>
            <p:cNvPicPr>
              <a:picLocks noChangeAspect="1" noChangeArrowheads="1"/>
            </p:cNvPicPr>
            <p:nvPr/>
          </p:nvPicPr>
          <p:blipFill>
            <a:blip r:embed="rId5">
              <a:alphaModFix amt="86000"/>
            </a:blip>
            <a:srcRect/>
            <a:stretch>
              <a:fillRect/>
            </a:stretch>
          </p:blipFill>
          <p:spPr bwMode="auto">
            <a:xfrm>
              <a:off x="5406225" y="2047738"/>
              <a:ext cx="2823191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/>
          <a:p>
            <a:r>
              <a:rPr lang="en-US" dirty="0"/>
              <a:t>HYDRO-QUÉBEC </a:t>
            </a:r>
          </a:p>
        </p:txBody>
      </p:sp>
      <p:cxnSp>
        <p:nvCxnSpPr>
          <p:cNvPr id="9" name="Straight Connector 3"/>
          <p:cNvCxnSpPr/>
          <p:nvPr/>
        </p:nvCxnSpPr>
        <p:spPr>
          <a:xfrm>
            <a:off x="1150374" y="1900641"/>
            <a:ext cx="1598725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6298547" y="9735308"/>
            <a:ext cx="839094" cy="547688"/>
          </a:xfrm>
        </p:spPr>
        <p:txBody>
          <a:bodyPr/>
          <a:lstStyle/>
          <a:p>
            <a:fld id="{6334F76A-B939-403E-AF51-509E3A96759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14539"/>
          <a:stretch/>
        </p:blipFill>
        <p:spPr>
          <a:xfrm>
            <a:off x="8515350" y="2600325"/>
            <a:ext cx="8622276" cy="5819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energy, an asset to Québec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HYDRO-QUÉBEC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F76A-B939-403E-AF51-509E3A967599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50374" y="2259666"/>
            <a:ext cx="15987252" cy="0"/>
          </a:xfrm>
          <a:prstGeom prst="line">
            <a:avLst/>
          </a:prstGeom>
          <a:ln w="127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 rot="16200000">
            <a:off x="8145295" y="5154472"/>
            <a:ext cx="1451609" cy="711478"/>
          </a:xfrm>
          <a:custGeom>
            <a:avLst/>
            <a:gdLst>
              <a:gd name="T0" fmla="*/ 1529 w 1566"/>
              <a:gd name="T1" fmla="*/ 0 h 1082"/>
              <a:gd name="T2" fmla="*/ 783 w 1566"/>
              <a:gd name="T3" fmla="*/ 1037 h 1082"/>
              <a:gd name="T4" fmla="*/ 37 w 1566"/>
              <a:gd name="T5" fmla="*/ 0 h 1082"/>
              <a:gd name="T6" fmla="*/ 0 w 1566"/>
              <a:gd name="T7" fmla="*/ 0 h 1082"/>
              <a:gd name="T8" fmla="*/ 775 w 1566"/>
              <a:gd name="T9" fmla="*/ 1077 h 1082"/>
              <a:gd name="T10" fmla="*/ 775 w 1566"/>
              <a:gd name="T11" fmla="*/ 1077 h 1082"/>
              <a:gd name="T12" fmla="*/ 778 w 1566"/>
              <a:gd name="T13" fmla="*/ 1080 h 1082"/>
              <a:gd name="T14" fmla="*/ 783 w 1566"/>
              <a:gd name="T15" fmla="*/ 1082 h 1082"/>
              <a:gd name="T16" fmla="*/ 783 w 1566"/>
              <a:gd name="T17" fmla="*/ 1082 h 1082"/>
              <a:gd name="T18" fmla="*/ 788 w 1566"/>
              <a:gd name="T19" fmla="*/ 1080 h 1082"/>
              <a:gd name="T20" fmla="*/ 791 w 1566"/>
              <a:gd name="T21" fmla="*/ 1077 h 1082"/>
              <a:gd name="T22" fmla="*/ 1566 w 1566"/>
              <a:gd name="T23" fmla="*/ 0 h 1082"/>
              <a:gd name="T24" fmla="*/ 1529 w 1566"/>
              <a:gd name="T25" fmla="*/ 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6" h="1082">
                <a:moveTo>
                  <a:pt x="1529" y="0"/>
                </a:moveTo>
                <a:lnTo>
                  <a:pt x="783" y="1037"/>
                </a:lnTo>
                <a:lnTo>
                  <a:pt x="37" y="0"/>
                </a:lnTo>
                <a:lnTo>
                  <a:pt x="0" y="0"/>
                </a:lnTo>
                <a:lnTo>
                  <a:pt x="775" y="1077"/>
                </a:lnTo>
                <a:lnTo>
                  <a:pt x="775" y="1077"/>
                </a:lnTo>
                <a:lnTo>
                  <a:pt x="778" y="1080"/>
                </a:lnTo>
                <a:lnTo>
                  <a:pt x="783" y="1082"/>
                </a:lnTo>
                <a:lnTo>
                  <a:pt x="783" y="1082"/>
                </a:lnTo>
                <a:lnTo>
                  <a:pt x="788" y="1080"/>
                </a:lnTo>
                <a:lnTo>
                  <a:pt x="791" y="1077"/>
                </a:lnTo>
                <a:lnTo>
                  <a:pt x="1566" y="0"/>
                </a:lnTo>
                <a:lnTo>
                  <a:pt x="1529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Rectangle 16"/>
          <p:cNvSpPr/>
          <p:nvPr>
            <p:custDataLst>
              <p:tags r:id="rId2"/>
            </p:custDataLst>
          </p:nvPr>
        </p:nvSpPr>
        <p:spPr>
          <a:xfrm>
            <a:off x="1109901" y="6490127"/>
            <a:ext cx="4188802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4800" b="1" cap="all" dirty="0"/>
              <a:t>clean,</a:t>
            </a: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>
          <a:xfrm>
            <a:off x="1109901" y="7290966"/>
            <a:ext cx="4188802" cy="6771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r>
              <a:rPr lang="en-US" sz="4800" b="1" cap="all" dirty="0"/>
              <a:t>renewable</a:t>
            </a: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1109901" y="8091791"/>
            <a:ext cx="4188802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4800" b="1" cap="all" dirty="0"/>
              <a:t>and reliable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3399" y="4686306"/>
            <a:ext cx="7364978" cy="120032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sz="3600" b="1" dirty="0"/>
              <a:t>OF ELECTRICAL POWER </a:t>
            </a:r>
            <a:br>
              <a:rPr lang="en-US" sz="3600" b="1" dirty="0"/>
            </a:br>
            <a:r>
              <a:rPr lang="en-US" sz="3600" b="1" dirty="0"/>
              <a:t>GENERATED USING 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9197" y="2641796"/>
            <a:ext cx="3244797" cy="2200600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13700" b="1" dirty="0"/>
              <a:t>99%</a:t>
            </a:r>
            <a:endParaRPr lang="en-US" sz="6100" b="1" baseline="100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12274" y="6241792"/>
            <a:ext cx="7058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654E-7 L 0.25 -9.87654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1111E-6 3.33333E-6 L 0.25 3.33333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3.45679E-6 L 0.25 3.45679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74" y="152412"/>
            <a:ext cx="15778724" cy="1885949"/>
          </a:xfrm>
        </p:spPr>
        <p:txBody>
          <a:bodyPr/>
          <a:lstStyle/>
          <a:p>
            <a:r>
              <a:rPr lang="en-CA" dirty="0"/>
              <a:t>Greenhouse gas emissions from different</a:t>
            </a:r>
            <a:br>
              <a:rPr lang="en-CA" dirty="0"/>
            </a:br>
            <a:r>
              <a:rPr lang="en-CA" dirty="0"/>
              <a:t>power generation </a:t>
            </a:r>
            <a:r>
              <a:rPr lang="en-CA" dirty="0" smtClean="0"/>
              <a:t>options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376" y="2367243"/>
            <a:ext cx="15987252" cy="0"/>
          </a:xfrm>
          <a:prstGeom prst="line">
            <a:avLst/>
          </a:prstGeom>
          <a:ln w="127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591726"/>
              </p:ext>
            </p:extLst>
          </p:nvPr>
        </p:nvGraphicFramePr>
        <p:xfrm>
          <a:off x="2021306" y="3186908"/>
          <a:ext cx="15930264" cy="655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Group 33"/>
          <p:cNvGrpSpPr/>
          <p:nvPr/>
        </p:nvGrpSpPr>
        <p:grpSpPr>
          <a:xfrm>
            <a:off x="14841346" y="4260604"/>
            <a:ext cx="3110224" cy="1304954"/>
            <a:chOff x="14841345" y="5536709"/>
            <a:chExt cx="3110224" cy="1304953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4841345" y="5682048"/>
              <a:ext cx="252000" cy="251278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360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4841345" y="6427541"/>
              <a:ext cx="252000" cy="252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fr-CA" sz="36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8" name="ZoneTexte 1"/>
            <p:cNvSpPr txBox="1"/>
            <p:nvPr/>
          </p:nvSpPr>
          <p:spPr>
            <a:xfrm>
              <a:off x="15117635" y="5536709"/>
              <a:ext cx="2833934" cy="541957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dirty="0">
                  <a:solidFill>
                    <a:srgbClr val="DADADA">
                      <a:lumMod val="10000"/>
                    </a:srgbClr>
                  </a:solidFill>
                </a:rPr>
                <a:t>Continuous generation</a:t>
              </a:r>
            </a:p>
          </p:txBody>
        </p:sp>
        <p:sp>
          <p:nvSpPr>
            <p:cNvPr id="29" name="ZoneTexte 1"/>
            <p:cNvSpPr txBox="1"/>
            <p:nvPr/>
          </p:nvSpPr>
          <p:spPr>
            <a:xfrm>
              <a:off x="15117635" y="6265421"/>
              <a:ext cx="2833934" cy="576241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CA" dirty="0">
                  <a:solidFill>
                    <a:srgbClr val="DADADA">
                      <a:lumMod val="10000"/>
                    </a:srgbClr>
                  </a:solidFill>
                </a:rPr>
                <a:t>Intermittent generation</a:t>
              </a:r>
            </a:p>
          </p:txBody>
        </p:sp>
      </p:grpSp>
      <p:sp>
        <p:nvSpPr>
          <p:cNvPr id="42" name="TextBox 19"/>
          <p:cNvSpPr txBox="1"/>
          <p:nvPr/>
        </p:nvSpPr>
        <p:spPr>
          <a:xfrm>
            <a:off x="125492" y="3483425"/>
            <a:ext cx="5240592" cy="53860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Hydroelectric - HQ: </a:t>
            </a:r>
            <a:r>
              <a:rPr lang="en-CA" sz="2900" b="1" dirty="0" smtClean="0">
                <a:solidFill>
                  <a:schemeClr val="tx2"/>
                </a:solidFill>
              </a:rPr>
              <a:t>run-of-river</a:t>
            </a:r>
            <a:endParaRPr lang="en-CA" sz="2900" b="1" dirty="0">
              <a:solidFill>
                <a:schemeClr val="tx2"/>
              </a:solidFill>
            </a:endParaRPr>
          </a:p>
        </p:txBody>
      </p:sp>
      <p:sp>
        <p:nvSpPr>
          <p:cNvPr id="43" name="TextBox 20"/>
          <p:cNvSpPr txBox="1"/>
          <p:nvPr/>
        </p:nvSpPr>
        <p:spPr>
          <a:xfrm>
            <a:off x="125492" y="4314265"/>
            <a:ext cx="5240592" cy="53860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Nuclear</a:t>
            </a:r>
          </a:p>
        </p:txBody>
      </p:sp>
      <p:sp>
        <p:nvSpPr>
          <p:cNvPr id="44" name="TextBox 21"/>
          <p:cNvSpPr txBox="1"/>
          <p:nvPr/>
        </p:nvSpPr>
        <p:spPr>
          <a:xfrm>
            <a:off x="125492" y="5145104"/>
            <a:ext cx="5240592" cy="53860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Wind</a:t>
            </a:r>
          </a:p>
        </p:txBody>
      </p:sp>
      <p:sp>
        <p:nvSpPr>
          <p:cNvPr id="45" name="TextBox 22"/>
          <p:cNvSpPr txBox="1"/>
          <p:nvPr/>
        </p:nvSpPr>
        <p:spPr>
          <a:xfrm>
            <a:off x="125492" y="5975944"/>
            <a:ext cx="5240592" cy="984883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Hydroelectric - HQ: with reservoir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125492" y="6806785"/>
            <a:ext cx="5240592" cy="53860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Photovoltaic solar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125492" y="7637624"/>
            <a:ext cx="5240592" cy="53860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Thermal</a:t>
            </a:r>
            <a:r>
              <a:rPr lang="en-CA" sz="2900" b="1" dirty="0" smtClean="0">
                <a:solidFill>
                  <a:schemeClr val="tx2"/>
                </a:solidFill>
              </a:rPr>
              <a:t>: </a:t>
            </a:r>
            <a:r>
              <a:rPr lang="en-CA" sz="2900" b="1" dirty="0">
                <a:solidFill>
                  <a:schemeClr val="tx2"/>
                </a:solidFill>
              </a:rPr>
              <a:t>natural gas</a:t>
            </a:r>
          </a:p>
        </p:txBody>
      </p:sp>
      <p:sp>
        <p:nvSpPr>
          <p:cNvPr id="48" name="TextBox 25"/>
          <p:cNvSpPr txBox="1"/>
          <p:nvPr/>
        </p:nvSpPr>
        <p:spPr>
          <a:xfrm>
            <a:off x="125492" y="8468465"/>
            <a:ext cx="5240592" cy="538607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r"/>
            <a:r>
              <a:rPr lang="en-CA" sz="2900" b="1" dirty="0">
                <a:solidFill>
                  <a:schemeClr val="tx2"/>
                </a:solidFill>
              </a:rPr>
              <a:t>Thermal: </a:t>
            </a:r>
            <a:r>
              <a:rPr lang="en-CA" sz="2900" b="1" dirty="0" smtClean="0">
                <a:solidFill>
                  <a:schemeClr val="tx2"/>
                </a:solidFill>
              </a:rPr>
              <a:t>coal</a:t>
            </a:r>
            <a:endParaRPr lang="en-CA" sz="2900" b="1" dirty="0">
              <a:solidFill>
                <a:schemeClr val="tx2"/>
              </a:solidFill>
            </a:endParaRPr>
          </a:p>
        </p:txBody>
      </p:sp>
      <p:sp>
        <p:nvSpPr>
          <p:cNvPr id="49" name="Oval Callout 32"/>
          <p:cNvSpPr/>
          <p:nvPr/>
        </p:nvSpPr>
        <p:spPr>
          <a:xfrm>
            <a:off x="6635810" y="3811699"/>
            <a:ext cx="2508192" cy="2376509"/>
          </a:xfrm>
          <a:prstGeom prst="wedgeEllipseCallout">
            <a:avLst>
              <a:gd name="adj1" fmla="val -44818"/>
              <a:gd name="adj2" fmla="val 52375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>
                <a:solidFill>
                  <a:srgbClr val="00B050"/>
                </a:solidFill>
              </a:rPr>
              <a:t>Boreal</a:t>
            </a:r>
            <a:br>
              <a:rPr lang="en-US" sz="2300" b="1">
                <a:solidFill>
                  <a:srgbClr val="00B050"/>
                </a:solidFill>
              </a:rPr>
            </a:br>
            <a:r>
              <a:rPr lang="en-US" sz="2300" b="1">
                <a:solidFill>
                  <a:srgbClr val="00B050"/>
                </a:solidFill>
              </a:rPr>
              <a:t>Reservoirs</a:t>
            </a:r>
            <a:br>
              <a:rPr lang="en-US" sz="2300" b="1">
                <a:solidFill>
                  <a:srgbClr val="00B050"/>
                </a:solidFill>
              </a:rPr>
            </a:br>
            <a:r>
              <a:rPr lang="en-US" sz="2300" b="1">
                <a:solidFill>
                  <a:srgbClr val="00B050"/>
                </a:solidFill>
              </a:rPr>
              <a:t>=</a:t>
            </a:r>
            <a:br>
              <a:rPr lang="en-US" sz="2300" b="1">
                <a:solidFill>
                  <a:srgbClr val="00B050"/>
                </a:solidFill>
              </a:rPr>
            </a:br>
            <a:r>
              <a:rPr lang="en-US" sz="2300" b="1">
                <a:solidFill>
                  <a:srgbClr val="00B050"/>
                </a:solidFill>
              </a:rPr>
              <a:t>Low GHG </a:t>
            </a:r>
            <a:br>
              <a:rPr lang="en-US" sz="2300" b="1">
                <a:solidFill>
                  <a:srgbClr val="00B050"/>
                </a:solidFill>
              </a:rPr>
            </a:br>
            <a:r>
              <a:rPr lang="en-US" sz="2300" b="1">
                <a:solidFill>
                  <a:srgbClr val="00B050"/>
                </a:solidFill>
              </a:rPr>
              <a:t>Emitters</a:t>
            </a:r>
            <a:endParaRPr lang="fr-CA" sz="2300" b="1" dirty="0">
              <a:solidFill>
                <a:srgbClr val="00B050"/>
              </a:solidFill>
            </a:endParaRPr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/>
          <a:p>
            <a:r>
              <a:rPr lang="en-US" dirty="0"/>
              <a:t>HYDRO-QUÉBEC 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6298547" y="9735308"/>
            <a:ext cx="839094" cy="547688"/>
          </a:xfrm>
          <a:prstGeom prst="rect">
            <a:avLst/>
          </a:prstGeom>
        </p:spPr>
        <p:txBody>
          <a:bodyPr/>
          <a:lstStyle/>
          <a:p>
            <a:fld id="{6334F76A-B939-403E-AF51-509E3A967599}" type="slidenum">
              <a:rPr lang="en-US" sz="1800" smtClean="0"/>
              <a:pPr/>
              <a:t>5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91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995680" y="670563"/>
            <a:ext cx="14325600" cy="1447859"/>
          </a:xfrm>
          <a:prstGeom prst="rect">
            <a:avLst/>
          </a:prstGeom>
        </p:spPr>
        <p:txBody>
          <a:bodyPr vert="horz" lIns="107996" tIns="45719" rIns="0" bIns="45719" rtlCol="0" anchor="b">
            <a:noAutofit/>
          </a:bodyPr>
          <a:lstStyle>
            <a:lvl1pPr algn="r" defTabSz="13716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200" b="1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CA" sz="5400" b="0" cap="none" dirty="0">
                <a:solidFill>
                  <a:schemeClr val="accent1"/>
                </a:solidFill>
              </a:rPr>
              <a:t>Evolution of inflation and energy prices in Québec</a:t>
            </a:r>
            <a:br>
              <a:rPr lang="en-CA" sz="5400" b="0" cap="none" dirty="0">
                <a:solidFill>
                  <a:schemeClr val="accent1"/>
                </a:solidFill>
              </a:rPr>
            </a:br>
            <a:r>
              <a:rPr lang="en-CA" sz="3900" b="0" cap="none" dirty="0">
                <a:solidFill>
                  <a:schemeClr val="accent1"/>
                </a:solidFill>
              </a:rPr>
              <a:t>1963-2015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90410" y="9312815"/>
            <a:ext cx="1850132" cy="446276"/>
            <a:chOff x="13337957" y="9151763"/>
            <a:chExt cx="1850132" cy="446276"/>
          </a:xfrm>
        </p:grpSpPr>
        <p:sp>
          <p:nvSpPr>
            <p:cNvPr id="14" name="TextBox 13"/>
            <p:cNvSpPr txBox="1"/>
            <p:nvPr/>
          </p:nvSpPr>
          <p:spPr>
            <a:xfrm>
              <a:off x="13825215" y="9151763"/>
              <a:ext cx="136287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300" dirty="0" err="1">
                  <a:solidFill>
                    <a:schemeClr val="bg1">
                      <a:lumMod val="50000"/>
                    </a:schemeClr>
                  </a:solidFill>
                </a:rPr>
                <a:t>Electricity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337957" y="9340957"/>
              <a:ext cx="420926" cy="83277"/>
            </a:xfrm>
            <a:prstGeom prst="rect">
              <a:avLst/>
            </a:prstGeom>
            <a:solidFill>
              <a:srgbClr val="70A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ZoneTexte 28"/>
          <p:cNvSpPr txBox="1"/>
          <p:nvPr/>
        </p:nvSpPr>
        <p:spPr>
          <a:xfrm>
            <a:off x="1150381" y="2643279"/>
            <a:ext cx="2388358" cy="36933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fr-CA" sz="1800" dirty="0">
                <a:solidFill>
                  <a:schemeClr val="tx2"/>
                </a:solidFill>
              </a:rPr>
              <a:t>Index (1963 = 100)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05870" y="9312815"/>
            <a:ext cx="2018640" cy="446276"/>
            <a:chOff x="13337957" y="9151763"/>
            <a:chExt cx="2018638" cy="446276"/>
          </a:xfrm>
        </p:grpSpPr>
        <p:sp>
          <p:nvSpPr>
            <p:cNvPr id="26" name="TextBox 25"/>
            <p:cNvSpPr txBox="1"/>
            <p:nvPr/>
          </p:nvSpPr>
          <p:spPr>
            <a:xfrm>
              <a:off x="13825215" y="9151763"/>
              <a:ext cx="1531380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300" dirty="0">
                  <a:solidFill>
                    <a:schemeClr val="bg1">
                      <a:lumMod val="50000"/>
                    </a:schemeClr>
                  </a:solidFill>
                </a:rPr>
                <a:t>Natural </a:t>
              </a:r>
              <a:r>
                <a:rPr lang="fr-FR" sz="2300" dirty="0" err="1">
                  <a:solidFill>
                    <a:schemeClr val="bg1">
                      <a:lumMod val="50000"/>
                    </a:schemeClr>
                  </a:solidFill>
                </a:rPr>
                <a:t>gas</a:t>
              </a:r>
              <a:endParaRPr lang="fr-FR" sz="2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337957" y="9340957"/>
              <a:ext cx="420926" cy="832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013303" y="9312815"/>
            <a:ext cx="1002144" cy="446276"/>
            <a:chOff x="13337957" y="9151763"/>
            <a:chExt cx="1002143" cy="446276"/>
          </a:xfrm>
        </p:grpSpPr>
        <p:sp>
          <p:nvSpPr>
            <p:cNvPr id="29" name="TextBox 28"/>
            <p:cNvSpPr txBox="1"/>
            <p:nvPr/>
          </p:nvSpPr>
          <p:spPr>
            <a:xfrm>
              <a:off x="13825215" y="9151763"/>
              <a:ext cx="51488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300" dirty="0" err="1">
                  <a:solidFill>
                    <a:schemeClr val="bg1">
                      <a:lumMod val="50000"/>
                    </a:schemeClr>
                  </a:solidFill>
                </a:rPr>
                <a:t>Oil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337957" y="9340957"/>
              <a:ext cx="420926" cy="8327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141632" y="9312815"/>
            <a:ext cx="1009988" cy="446276"/>
            <a:chOff x="12163064" y="9185740"/>
            <a:chExt cx="1009988" cy="446276"/>
          </a:xfrm>
        </p:grpSpPr>
        <p:sp>
          <p:nvSpPr>
            <p:cNvPr id="34" name="TextBox 33"/>
            <p:cNvSpPr txBox="1"/>
            <p:nvPr/>
          </p:nvSpPr>
          <p:spPr>
            <a:xfrm>
              <a:off x="12605268" y="9185740"/>
              <a:ext cx="56778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300" dirty="0">
                  <a:solidFill>
                    <a:schemeClr val="bg1">
                      <a:lumMod val="50000"/>
                    </a:schemeClr>
                  </a:solidFill>
                </a:rPr>
                <a:t>CPI</a:t>
              </a:r>
              <a:endParaRPr lang="en-CA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163064" y="9374934"/>
              <a:ext cx="420926" cy="83277"/>
              <a:chOff x="9004698" y="9269723"/>
              <a:chExt cx="420926" cy="8327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9004698" y="9269723"/>
                <a:ext cx="83277" cy="8327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173523" y="9269723"/>
                <a:ext cx="83277" cy="8327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342347" y="9269723"/>
                <a:ext cx="83277" cy="8327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cxnSp>
        <p:nvCxnSpPr>
          <p:cNvPr id="31" name="Straight Connector 14"/>
          <p:cNvCxnSpPr/>
          <p:nvPr/>
        </p:nvCxnSpPr>
        <p:spPr>
          <a:xfrm>
            <a:off x="1150381" y="2331384"/>
            <a:ext cx="15987252" cy="0"/>
          </a:xfrm>
          <a:prstGeom prst="line">
            <a:avLst/>
          </a:prstGeom>
          <a:ln w="127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8"/>
          <p:cNvGraphicFramePr/>
          <p:nvPr>
            <p:extLst>
              <p:ext uri="{D42A27DB-BD31-4B8C-83A1-F6EECF244321}">
                <p14:modId xmlns:p14="http://schemas.microsoft.com/office/powerpoint/2010/main" val="109447395"/>
              </p:ext>
            </p:extLst>
          </p:nvPr>
        </p:nvGraphicFramePr>
        <p:xfrm>
          <a:off x="1105739" y="3244150"/>
          <a:ext cx="16700574" cy="604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/>
          <a:p>
            <a:r>
              <a:rPr lang="en-US" dirty="0"/>
              <a:t>HYDRO-QUÉBEC 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6298547" y="9735308"/>
            <a:ext cx="839094" cy="547688"/>
          </a:xfrm>
        </p:spPr>
        <p:txBody>
          <a:bodyPr/>
          <a:lstStyle/>
          <a:p>
            <a:fld id="{6334F76A-B939-403E-AF51-509E3A9675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ar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r="-729"/>
          <a:stretch/>
        </p:blipFill>
        <p:spPr>
          <a:xfrm>
            <a:off x="-208582" y="0"/>
            <a:ext cx="18600820" cy="102870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rot="10800000">
            <a:off x="0" y="0"/>
            <a:ext cx="18288000" cy="56071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8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CA" dirty="0"/>
          </a:p>
        </p:txBody>
      </p:sp>
      <p:pic>
        <p:nvPicPr>
          <p:cNvPr id="2" name="Ontari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1" name="Marit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2" name="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3" name="N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3" name="reseau-voisi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" y="41076"/>
            <a:ext cx="18288000" cy="10287000"/>
          </a:xfrm>
          <a:prstGeom prst="rect">
            <a:avLst/>
          </a:prstGeom>
        </p:spPr>
      </p:pic>
      <p:pic>
        <p:nvPicPr>
          <p:cNvPr id="4" name="Réseau 735 kV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16667" r="37916" b="15926"/>
          <a:stretch/>
        </p:blipFill>
        <p:spPr>
          <a:xfrm>
            <a:off x="2971794" y="1714500"/>
            <a:ext cx="8382000" cy="6934200"/>
          </a:xfrm>
          <a:prstGeom prst="rect">
            <a:avLst/>
          </a:prstGeom>
        </p:spPr>
      </p:pic>
      <p:grpSp>
        <p:nvGrpSpPr>
          <p:cNvPr id="5" name="Ligne 450 kV"/>
          <p:cNvGrpSpPr/>
          <p:nvPr/>
        </p:nvGrpSpPr>
        <p:grpSpPr>
          <a:xfrm>
            <a:off x="3367885" y="1485900"/>
            <a:ext cx="5398294" cy="8801100"/>
            <a:chOff x="3367858" y="1485900"/>
            <a:chExt cx="5398289" cy="8801100"/>
          </a:xfrm>
        </p:grpSpPr>
        <p:pic>
          <p:nvPicPr>
            <p:cNvPr id="6" name="Picture 5" hidden="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14445" r="54167"/>
            <a:stretch/>
          </p:blipFill>
          <p:spPr>
            <a:xfrm>
              <a:off x="3810000" y="1485900"/>
              <a:ext cx="4572000" cy="8801100"/>
            </a:xfrm>
            <a:prstGeom prst="rect">
              <a:avLst/>
            </a:prstGeom>
          </p:spPr>
        </p:pic>
        <p:sp>
          <p:nvSpPr>
            <p:cNvPr id="7" name="TextBox 6" hidden="1"/>
            <p:cNvSpPr txBox="1"/>
            <p:nvPr/>
          </p:nvSpPr>
          <p:spPr>
            <a:xfrm>
              <a:off x="3367858" y="1974743"/>
              <a:ext cx="13003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chemeClr val="tx2"/>
                  </a:solidFill>
                </a:rPr>
                <a:t>RADISSON</a:t>
              </a:r>
            </a:p>
          </p:txBody>
        </p:sp>
        <p:sp>
          <p:nvSpPr>
            <p:cNvPr id="8" name="TextBox 7" hidden="1"/>
            <p:cNvSpPr txBox="1"/>
            <p:nvPr/>
          </p:nvSpPr>
          <p:spPr>
            <a:xfrm>
              <a:off x="6914439" y="7534416"/>
              <a:ext cx="1691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chemeClr val="tx2"/>
                  </a:solidFill>
                </a:rPr>
                <a:t>DES CANTONS</a:t>
              </a:r>
            </a:p>
          </p:txBody>
        </p:sp>
        <p:sp>
          <p:nvSpPr>
            <p:cNvPr id="9" name="TextBox 8" hidden="1"/>
            <p:cNvSpPr txBox="1"/>
            <p:nvPr/>
          </p:nvSpPr>
          <p:spPr>
            <a:xfrm>
              <a:off x="7153591" y="9630503"/>
              <a:ext cx="1612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>
                  <a:solidFill>
                    <a:schemeClr val="tx2"/>
                  </a:solidFill>
                </a:rPr>
                <a:t>SANDY POND</a:t>
              </a:r>
            </a:p>
          </p:txBody>
        </p:sp>
      </p:grpSp>
      <p:pic>
        <p:nvPicPr>
          <p:cNvPr id="10" name="Interconnexions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9630" r="39584" b="15926"/>
          <a:stretch/>
        </p:blipFill>
        <p:spPr>
          <a:xfrm>
            <a:off x="2676796" y="2010502"/>
            <a:ext cx="8382000" cy="6629400"/>
          </a:xfrm>
          <a:prstGeom prst="rect">
            <a:avLst/>
          </a:prstGeom>
        </p:spPr>
      </p:pic>
      <p:grpSp>
        <p:nvGrpSpPr>
          <p:cNvPr id="12" name="Noms Provinces-États" hidden="1"/>
          <p:cNvGrpSpPr/>
          <p:nvPr/>
        </p:nvGrpSpPr>
        <p:grpSpPr>
          <a:xfrm>
            <a:off x="3200412" y="4158000"/>
            <a:ext cx="6903808" cy="5954092"/>
            <a:chOff x="3200400" y="4157990"/>
            <a:chExt cx="6903795" cy="5954087"/>
          </a:xfrm>
        </p:grpSpPr>
        <p:sp>
          <p:nvSpPr>
            <p:cNvPr id="13" name="TextBox 12"/>
            <p:cNvSpPr txBox="1"/>
            <p:nvPr/>
          </p:nvSpPr>
          <p:spPr>
            <a:xfrm>
              <a:off x="6163446" y="4157990"/>
              <a:ext cx="1443982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900" b="1" dirty="0">
                  <a:solidFill>
                    <a:schemeClr val="tx2"/>
                  </a:solidFill>
                </a:rPr>
                <a:t>QUÉBEC</a:t>
              </a:r>
              <a:endParaRPr lang="en-CA" sz="29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 hidden="1"/>
            <p:cNvSpPr txBox="1"/>
            <p:nvPr/>
          </p:nvSpPr>
          <p:spPr>
            <a:xfrm>
              <a:off x="3200400" y="7324302"/>
              <a:ext cx="1048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800" dirty="0">
                  <a:solidFill>
                    <a:schemeClr val="bg1"/>
                  </a:solidFill>
                </a:rPr>
                <a:t>ONTARIO</a:t>
              </a:r>
              <a:endParaRPr lang="en-CA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 hidden="1"/>
            <p:cNvSpPr txBox="1"/>
            <p:nvPr/>
          </p:nvSpPr>
          <p:spPr>
            <a:xfrm>
              <a:off x="8762228" y="6616584"/>
              <a:ext cx="134196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NOUVEAU-</a:t>
              </a:r>
            </a:p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BRUNSWICK</a:t>
              </a:r>
            </a:p>
          </p:txBody>
        </p:sp>
        <p:sp>
          <p:nvSpPr>
            <p:cNvPr id="16" name="TextBox 15" hidden="1"/>
            <p:cNvSpPr txBox="1"/>
            <p:nvPr/>
          </p:nvSpPr>
          <p:spPr>
            <a:xfrm>
              <a:off x="7960350" y="7953998"/>
              <a:ext cx="49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17" name="TextBox 16" hidden="1"/>
            <p:cNvSpPr txBox="1"/>
            <p:nvPr/>
          </p:nvSpPr>
          <p:spPr>
            <a:xfrm>
              <a:off x="6192442" y="8554877"/>
              <a:ext cx="426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VT</a:t>
              </a:r>
            </a:p>
          </p:txBody>
        </p:sp>
        <p:sp>
          <p:nvSpPr>
            <p:cNvPr id="18" name="TextBox 17" hidden="1"/>
            <p:cNvSpPr txBox="1"/>
            <p:nvPr/>
          </p:nvSpPr>
          <p:spPr>
            <a:xfrm>
              <a:off x="6847574" y="8554877"/>
              <a:ext cx="4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NH</a:t>
              </a:r>
            </a:p>
          </p:txBody>
        </p:sp>
        <p:sp>
          <p:nvSpPr>
            <p:cNvPr id="19" name="TextBox 18" hidden="1"/>
            <p:cNvSpPr txBox="1"/>
            <p:nvPr/>
          </p:nvSpPr>
          <p:spPr>
            <a:xfrm>
              <a:off x="6488215" y="9742745"/>
              <a:ext cx="514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MA</a:t>
              </a:r>
            </a:p>
          </p:txBody>
        </p:sp>
        <p:sp>
          <p:nvSpPr>
            <p:cNvPr id="20" name="TextBox 19" hidden="1"/>
            <p:cNvSpPr txBox="1"/>
            <p:nvPr/>
          </p:nvSpPr>
          <p:spPr>
            <a:xfrm>
              <a:off x="5106198" y="8554876"/>
              <a:ext cx="445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sz="1800" dirty="0">
                  <a:solidFill>
                    <a:schemeClr val="bg1"/>
                  </a:solidFill>
                </a:rPr>
                <a:t>NY</a:t>
              </a:r>
            </a:p>
          </p:txBody>
        </p:sp>
      </p:grpSp>
      <p:grpSp>
        <p:nvGrpSpPr>
          <p:cNvPr id="52" name="The northern pass POPUP" hidden="1"/>
          <p:cNvGrpSpPr/>
          <p:nvPr/>
        </p:nvGrpSpPr>
        <p:grpSpPr>
          <a:xfrm>
            <a:off x="6953507" y="8604608"/>
            <a:ext cx="3016842" cy="448982"/>
            <a:chOff x="10103431" y="6922155"/>
            <a:chExt cx="3016842" cy="4489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Rounded Rectangle 52"/>
            <p:cNvSpPr/>
            <p:nvPr/>
          </p:nvSpPr>
          <p:spPr>
            <a:xfrm>
              <a:off x="10544884" y="6922155"/>
              <a:ext cx="2575389" cy="4489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THE NORTHERN PASS</a:t>
              </a:r>
              <a:endParaRPr lang="en-CA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Isosceles Triangle 53"/>
            <p:cNvSpPr/>
            <p:nvPr/>
          </p:nvSpPr>
          <p:spPr>
            <a:xfrm rot="16200000">
              <a:off x="10144388" y="6948450"/>
              <a:ext cx="314478" cy="3963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4500">
                <a:solidFill>
                  <a:schemeClr val="tx2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60782" y="3623310"/>
            <a:ext cx="2340000" cy="1260000"/>
          </a:xfrm>
          <a:prstGeom prst="rect">
            <a:avLst/>
          </a:prstGeom>
          <a:solidFill>
            <a:srgbClr val="339966">
              <a:alpha val="67451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482600" dist="508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9" rIns="182866" bIns="91439" rtlCol="0" anchor="ctr"/>
          <a:lstStyle/>
          <a:p>
            <a:pPr algn="ctr"/>
            <a:r>
              <a:rPr lang="en-CA" sz="2900" dirty="0">
                <a:solidFill>
                  <a:schemeClr val="bg1"/>
                </a:solidFill>
              </a:rPr>
              <a:t>Ontario</a:t>
            </a:r>
          </a:p>
          <a:p>
            <a:pPr algn="ctr"/>
            <a:r>
              <a:rPr lang="en-CA" sz="2900" dirty="0">
                <a:solidFill>
                  <a:schemeClr val="bg1"/>
                </a:solidFill>
              </a:rPr>
              <a:t>3.6 </a:t>
            </a:r>
            <a:r>
              <a:rPr lang="en-CA" sz="2900" dirty="0" err="1">
                <a:solidFill>
                  <a:schemeClr val="bg1"/>
                </a:solidFill>
              </a:rPr>
              <a:t>TWh</a:t>
            </a: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97226" y="8648700"/>
            <a:ext cx="2340000" cy="1260000"/>
          </a:xfrm>
          <a:prstGeom prst="rect">
            <a:avLst/>
          </a:prstGeom>
          <a:solidFill>
            <a:srgbClr val="FFCB25">
              <a:alpha val="71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482600" dist="5080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9" rIns="182866" bIns="91439" rtlCol="0" anchor="ctr"/>
          <a:lstStyle/>
          <a:p>
            <a:pPr algn="ctr"/>
            <a:r>
              <a:rPr lang="en-CA" sz="2900" dirty="0">
                <a:solidFill>
                  <a:schemeClr val="bg1"/>
                </a:solidFill>
              </a:rPr>
              <a:t>New York</a:t>
            </a:r>
          </a:p>
          <a:p>
            <a:pPr algn="ctr"/>
            <a:r>
              <a:rPr lang="en-CA" sz="2900" dirty="0">
                <a:solidFill>
                  <a:schemeClr val="bg1"/>
                </a:solidFill>
              </a:rPr>
              <a:t>7.2 </a:t>
            </a:r>
            <a:r>
              <a:rPr lang="en-CA" sz="2900" dirty="0" err="1">
                <a:solidFill>
                  <a:schemeClr val="bg1"/>
                </a:solidFill>
              </a:rPr>
              <a:t>TWh</a:t>
            </a: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451268" y="6258341"/>
            <a:ext cx="2340000" cy="1260000"/>
          </a:xfrm>
          <a:prstGeom prst="rect">
            <a:avLst/>
          </a:prstGeom>
          <a:solidFill>
            <a:srgbClr val="C00000">
              <a:alpha val="64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482600" dist="508000" dir="26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9" rIns="182866" bIns="91439" rtlCol="0" anchor="ctr"/>
          <a:lstStyle/>
          <a:p>
            <a:pPr algn="ctr"/>
            <a:r>
              <a:rPr lang="en-CA" sz="2900" dirty="0">
                <a:solidFill>
                  <a:schemeClr val="bg1"/>
                </a:solidFill>
              </a:rPr>
              <a:t>New Brunswick</a:t>
            </a:r>
          </a:p>
          <a:p>
            <a:pPr algn="ctr"/>
            <a:r>
              <a:rPr lang="en-CA" sz="2900" dirty="0">
                <a:solidFill>
                  <a:schemeClr val="bg1"/>
                </a:solidFill>
              </a:rPr>
              <a:t>2.4 </a:t>
            </a:r>
            <a:r>
              <a:rPr lang="en-CA" sz="2900" dirty="0" err="1">
                <a:solidFill>
                  <a:schemeClr val="bg1"/>
                </a:solidFill>
              </a:rPr>
              <a:t>TWh</a:t>
            </a:r>
            <a:endParaRPr lang="en-CA" sz="29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342030" y="8553450"/>
            <a:ext cx="2340000" cy="1260000"/>
          </a:xfrm>
          <a:prstGeom prst="rect">
            <a:avLst/>
          </a:prstGeom>
          <a:solidFill>
            <a:srgbClr val="E46C0A">
              <a:alpha val="55000"/>
            </a:srgb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482600" dist="508000" dir="26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6" tIns="91439" rIns="182866" bIns="91439" rtlCol="0" anchor="ctr"/>
          <a:lstStyle/>
          <a:p>
            <a:pPr algn="ctr"/>
            <a:r>
              <a:rPr lang="en-CA" sz="2900" dirty="0">
                <a:solidFill>
                  <a:schemeClr val="bg1"/>
                </a:solidFill>
              </a:rPr>
              <a:t>New England</a:t>
            </a:r>
          </a:p>
          <a:p>
            <a:pPr algn="ctr"/>
            <a:r>
              <a:rPr lang="en-CA" sz="2900" dirty="0">
                <a:solidFill>
                  <a:schemeClr val="bg1"/>
                </a:solidFill>
              </a:rPr>
              <a:t>15.2 </a:t>
            </a:r>
            <a:r>
              <a:rPr lang="en-CA" sz="2900" dirty="0" err="1">
                <a:solidFill>
                  <a:schemeClr val="bg1"/>
                </a:solidFill>
              </a:rPr>
              <a:t>TWh</a:t>
            </a:r>
            <a:endParaRPr lang="en-CA" sz="2900" dirty="0">
              <a:solidFill>
                <a:schemeClr val="bg1"/>
              </a:solidFill>
            </a:endParaRPr>
          </a:p>
        </p:txBody>
      </p:sp>
      <p:graphicFrame>
        <p:nvGraphicFramePr>
          <p:cNvPr id="68" name="Graphique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368373"/>
              </p:ext>
            </p:extLst>
          </p:nvPr>
        </p:nvGraphicFramePr>
        <p:xfrm>
          <a:off x="10440169" y="5349891"/>
          <a:ext cx="8543606" cy="573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39" name="Picture 54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400"/>
                    </a14:imgEffect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" y="258879"/>
            <a:ext cx="18288000" cy="1002812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3906431" y="-3559717"/>
            <a:ext cx="8971614" cy="304692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CA" sz="6600" b="1" cap="all" dirty="0">
                <a:solidFill>
                  <a:schemeClr val="tx2"/>
                </a:solidFill>
              </a:rPr>
              <a:t> </a:t>
            </a:r>
            <a:r>
              <a:rPr lang="en-CA" sz="6600" b="1" dirty="0" smtClean="0">
                <a:solidFill>
                  <a:srgbClr val="002060"/>
                </a:solidFill>
              </a:rPr>
              <a:t>TODAY’S ENERGY </a:t>
            </a:r>
            <a:br>
              <a:rPr lang="en-CA" sz="6600" b="1" dirty="0" smtClean="0">
                <a:solidFill>
                  <a:srgbClr val="002060"/>
                </a:solidFill>
              </a:rPr>
            </a:br>
            <a:r>
              <a:rPr lang="en-CA" sz="6600" b="1" dirty="0" smtClean="0">
                <a:solidFill>
                  <a:srgbClr val="002060"/>
                </a:solidFill>
              </a:rPr>
              <a:t>TRADING RELATIONSHIP</a:t>
            </a:r>
            <a:endParaRPr lang="en-CA" sz="6600" b="1" dirty="0">
              <a:solidFill>
                <a:srgbClr val="002060"/>
              </a:solidFill>
            </a:endParaRPr>
          </a:p>
        </p:txBody>
      </p:sp>
      <p:sp>
        <p:nvSpPr>
          <p:cNvPr id="38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/>
          <a:p>
            <a:r>
              <a:rPr lang="en-US" dirty="0"/>
              <a:t>HYDRO-QUÉBEC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1121937" y="516054"/>
            <a:ext cx="6841370" cy="2410646"/>
          </a:xfrm>
          <a:prstGeom prst="rect">
            <a:avLst/>
          </a:prstGeom>
          <a:solidFill>
            <a:srgbClr val="E8F3FC">
              <a:alpha val="48000"/>
            </a:srgbClr>
          </a:solidFill>
        </p:spPr>
        <p:txBody>
          <a:bodyPr/>
          <a:lstStyle>
            <a:lvl1pPr algn="l" defTabSz="1371514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000" dirty="0" smtClean="0"/>
              <a:t>Today’s energy trading relationship</a:t>
            </a:r>
            <a:endParaRPr lang="en-US" sz="6000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11121936" y="2783825"/>
            <a:ext cx="67923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1058796" y="388551"/>
            <a:ext cx="67923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5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7" grpId="0" animBg="1"/>
      <p:bldGraphic spid="6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74" y="152412"/>
            <a:ext cx="15778724" cy="1885949"/>
          </a:xfrm>
        </p:spPr>
        <p:txBody>
          <a:bodyPr/>
          <a:lstStyle/>
          <a:p>
            <a:r>
              <a:rPr lang="en-US" dirty="0" smtClean="0"/>
              <a:t>Avoiding greenhouse gases through electricity exports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374" y="2600325"/>
            <a:ext cx="15987252" cy="0"/>
          </a:xfrm>
          <a:prstGeom prst="line">
            <a:avLst/>
          </a:prstGeom>
          <a:ln w="127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34F76A-B939-403E-AF51-509E3A96759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25792" y="3129161"/>
            <a:ext cx="14247558" cy="120032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sz="3600" b="1" dirty="0"/>
              <a:t>HYDRO-QUÉBEC EXPORTS AVOIDED </a:t>
            </a:r>
            <a:r>
              <a:rPr lang="en-US" sz="3600" b="1" dirty="0" smtClean="0"/>
              <a:t>7.4 MILLION METRIC TONS OF CO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EQUIVALENT EMISSIONS, EQUAL TO:</a:t>
            </a:r>
            <a:endParaRPr lang="en-US" sz="3600" b="1" dirty="0"/>
          </a:p>
        </p:txBody>
      </p:sp>
      <p:sp>
        <p:nvSpPr>
          <p:cNvPr id="22" name="Rectangle 21"/>
          <p:cNvSpPr/>
          <p:nvPr/>
        </p:nvSpPr>
        <p:spPr>
          <a:xfrm>
            <a:off x="1125792" y="5112039"/>
            <a:ext cx="7364978" cy="646329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r>
              <a:rPr lang="en-US" sz="3600" b="1" dirty="0"/>
              <a:t>EMISSIONS FROM 1.85 MILLION CARS</a:t>
            </a:r>
          </a:p>
        </p:txBody>
      </p:sp>
      <p:pic>
        <p:nvPicPr>
          <p:cNvPr id="1028" name="Picture 4" descr="https://pixabay.com/static/uploads/photo/2016/04/01/09/11/car-1299198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25" y="4335441"/>
            <a:ext cx="4500306" cy="22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1150374" y="9735308"/>
            <a:ext cx="6172200" cy="547688"/>
          </a:xfrm>
          <a:prstGeom prst="rect">
            <a:avLst/>
          </a:prstGeom>
        </p:spPr>
        <p:txBody>
          <a:bodyPr vert="horz" lIns="0" tIns="45719" rIns="91439" bIns="45719" rtlCol="0" anchor="ctr"/>
          <a:lstStyle/>
          <a:p>
            <a:r>
              <a:rPr lang="en-US" dirty="0"/>
              <a:t>HYDRO-QUÉBEC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99" y="6470811"/>
            <a:ext cx="2782128" cy="33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95312" y="7509047"/>
            <a:ext cx="7364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25% OF  EMISSIONS FROM NEW ENGLAND’S THERMAL GENERATING STATIONS</a:t>
            </a:r>
          </a:p>
        </p:txBody>
      </p:sp>
    </p:spTree>
    <p:extLst>
      <p:ext uri="{BB962C8B-B14F-4D97-AF65-F5344CB8AC3E}">
        <p14:creationId xmlns:p14="http://schemas.microsoft.com/office/powerpoint/2010/main" val="30082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84530" y="2120625"/>
            <a:ext cx="8724900" cy="3732497"/>
          </a:xfrm>
          <a:prstGeom prst="rect">
            <a:avLst/>
          </a:prstGeom>
          <a:solidFill>
            <a:srgbClr val="70AC2E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41155" y="2026111"/>
            <a:ext cx="6892410" cy="3575729"/>
            <a:chOff x="10141139" y="1445071"/>
            <a:chExt cx="6892409" cy="357572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1139" y="2373185"/>
              <a:ext cx="6436923" cy="264761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1898843" y="1445071"/>
              <a:ext cx="5134705" cy="2136805"/>
              <a:chOff x="13436046" y="5513242"/>
              <a:chExt cx="5134705" cy="213680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436046" y="5837908"/>
                <a:ext cx="2684855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CA" sz="2900" dirty="0">
                    <a:solidFill>
                      <a:srgbClr val="3F4042"/>
                    </a:solidFill>
                  </a:rPr>
                  <a:t>More than</a:t>
                </a:r>
                <a:endParaRPr lang="en-CA" sz="2300" dirty="0">
                  <a:solidFill>
                    <a:srgbClr val="3F4042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226268" y="5513242"/>
                <a:ext cx="4344483" cy="147732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/>
                <a:r>
                  <a:rPr lang="en-CA" sz="9600" b="1" dirty="0">
                    <a:solidFill>
                      <a:srgbClr val="3F4042"/>
                    </a:solidFill>
                  </a:rPr>
                  <a:t>600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484182" y="6742683"/>
                <a:ext cx="2504132" cy="9073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fr-CA" sz="3600" b="1" dirty="0" err="1">
                    <a:solidFill>
                      <a:srgbClr val="3F4042"/>
                    </a:solidFill>
                  </a:rPr>
                  <a:t>CHARGING</a:t>
                </a:r>
                <a:r>
                  <a:rPr lang="fr-CA" sz="3600" b="1" dirty="0">
                    <a:solidFill>
                      <a:srgbClr val="3F4042"/>
                    </a:solidFill>
                  </a:rPr>
                  <a:t> STATIONS</a:t>
                </a:r>
                <a:endParaRPr lang="en-CA" sz="3600" b="1" dirty="0">
                  <a:solidFill>
                    <a:srgbClr val="3F4042"/>
                  </a:solidFill>
                </a:endParaRPr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-1" y="2120625"/>
            <a:ext cx="9391650" cy="373249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6158" y="2354853"/>
            <a:ext cx="9850668" cy="3300437"/>
            <a:chOff x="756158" y="1773812"/>
            <a:chExt cx="9850667" cy="3300437"/>
          </a:xfrm>
        </p:grpSpPr>
        <p:grpSp>
          <p:nvGrpSpPr>
            <p:cNvPr id="4" name="Group 3"/>
            <p:cNvGrpSpPr/>
            <p:nvPr/>
          </p:nvGrpSpPr>
          <p:grpSpPr>
            <a:xfrm>
              <a:off x="2675239" y="1773812"/>
              <a:ext cx="7931586" cy="2431310"/>
              <a:chOff x="2047770" y="3555127"/>
              <a:chExt cx="7931586" cy="243131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323924" y="4001701"/>
                <a:ext cx="5655432" cy="147732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r>
                  <a:rPr lang="en-CA" sz="9600" b="1" dirty="0">
                    <a:solidFill>
                      <a:srgbClr val="3F4042"/>
                    </a:solidFill>
                  </a:rPr>
                  <a:t>$130 M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303478" y="3555127"/>
                <a:ext cx="4113276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CA" sz="2900" dirty="0">
                    <a:solidFill>
                      <a:srgbClr val="3F4042"/>
                    </a:solidFill>
                  </a:rPr>
                  <a:t>Annual investment of</a:t>
                </a:r>
                <a:endParaRPr lang="en-CA" sz="2300" dirty="0">
                  <a:solidFill>
                    <a:srgbClr val="3F4042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47770" y="5247773"/>
                <a:ext cx="5968170" cy="738664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r"/>
                <a:r>
                  <a:rPr lang="fr-CA" sz="4800" b="1" dirty="0">
                    <a:solidFill>
                      <a:srgbClr val="3F4042"/>
                    </a:solidFill>
                  </a:rPr>
                  <a:t>IN R&amp;D</a:t>
                </a:r>
                <a:endParaRPr lang="en-CA" sz="4800" b="1" dirty="0">
                  <a:solidFill>
                    <a:srgbClr val="3F4042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158" y="1880411"/>
              <a:ext cx="3842587" cy="3193838"/>
            </a:xfrm>
            <a:prstGeom prst="rect">
              <a:avLst/>
            </a:prstGeom>
          </p:spPr>
        </p:pic>
      </p:grpSp>
      <p:pic>
        <p:nvPicPr>
          <p:cNvPr id="45" name="Picture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040"/>
          <a:stretch/>
        </p:blipFill>
        <p:spPr>
          <a:xfrm>
            <a:off x="3532556" y="5853125"/>
            <a:ext cx="10145240" cy="4201658"/>
          </a:xfrm>
          <a:prstGeom prst="rect">
            <a:avLst/>
          </a:prstGeom>
        </p:spPr>
      </p:pic>
      <p:sp>
        <p:nvSpPr>
          <p:cNvPr id="21" name="Footer Placeholder 12"/>
          <p:cNvSpPr>
            <a:spLocks noGrp="1"/>
          </p:cNvSpPr>
          <p:nvPr>
            <p:ph type="ftr" sz="quarter" idx="13"/>
          </p:nvPr>
        </p:nvSpPr>
        <p:spPr>
          <a:xfrm>
            <a:off x="1150374" y="9735308"/>
            <a:ext cx="6172200" cy="547688"/>
          </a:xfrm>
        </p:spPr>
        <p:txBody>
          <a:bodyPr/>
          <a:lstStyle/>
          <a:p>
            <a:r>
              <a:rPr lang="en-US" dirty="0" smtClean="0"/>
              <a:t>HYDRO-QUÉBEC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0827" y="694103"/>
            <a:ext cx="1349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Our context</a:t>
            </a:r>
          </a:p>
        </p:txBody>
      </p:sp>
      <p:cxnSp>
        <p:nvCxnSpPr>
          <p:cNvPr id="22" name="Straight Connector 3"/>
          <p:cNvCxnSpPr/>
          <p:nvPr/>
        </p:nvCxnSpPr>
        <p:spPr>
          <a:xfrm>
            <a:off x="590827" y="1793501"/>
            <a:ext cx="15987252" cy="0"/>
          </a:xfrm>
          <a:prstGeom prst="line">
            <a:avLst/>
          </a:prstGeom>
          <a:ln w="127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6298547" y="9735308"/>
            <a:ext cx="839094" cy="547688"/>
          </a:xfrm>
        </p:spPr>
        <p:txBody>
          <a:bodyPr/>
          <a:lstStyle/>
          <a:p>
            <a:fld id="{6334F76A-B939-403E-AF51-509E3A96759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3951E-6 L -0.25677 -2.83951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9444E-6 -2.83951E-6 L 0.23854 -0.0112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3951E-6 L -0.25677 -2.83951E-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0" animBg="1"/>
      <p:bldP spid="2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 Theme">
  <a:themeElements>
    <a:clrScheme name="HQ-MARTEL-2016">
      <a:dk1>
        <a:srgbClr val="1B75BB"/>
      </a:dk1>
      <a:lt1>
        <a:srgbClr val="FFFFFF"/>
      </a:lt1>
      <a:dk2>
        <a:srgbClr val="485863"/>
      </a:dk2>
      <a:lt2>
        <a:srgbClr val="FFFFFF"/>
      </a:lt2>
      <a:accent1>
        <a:srgbClr val="1B75BB"/>
      </a:accent1>
      <a:accent2>
        <a:srgbClr val="003366"/>
      </a:accent2>
      <a:accent3>
        <a:srgbClr val="F4530C"/>
      </a:accent3>
      <a:accent4>
        <a:srgbClr val="48433F"/>
      </a:accent4>
      <a:accent5>
        <a:srgbClr val="234659"/>
      </a:accent5>
      <a:accent6>
        <a:srgbClr val="55811A"/>
      </a:accent6>
      <a:hlink>
        <a:srgbClr val="485863"/>
      </a:hlink>
      <a:folHlink>
        <a:srgbClr val="48586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Q-MARTEL">
    <a:dk1>
      <a:srgbClr val="077199"/>
    </a:dk1>
    <a:lt1>
      <a:srgbClr val="FFFFFF"/>
    </a:lt1>
    <a:dk2>
      <a:srgbClr val="3F4042"/>
    </a:dk2>
    <a:lt2>
      <a:srgbClr val="6B6D6C"/>
    </a:lt2>
    <a:accent1>
      <a:srgbClr val="077199"/>
    </a:accent1>
    <a:accent2>
      <a:srgbClr val="4396C2"/>
    </a:accent2>
    <a:accent3>
      <a:srgbClr val="2F5E78"/>
    </a:accent3>
    <a:accent4>
      <a:srgbClr val="8DBFDA"/>
    </a:accent4>
    <a:accent5>
      <a:srgbClr val="234659"/>
    </a:accent5>
    <a:accent6>
      <a:srgbClr val="D9DFE2"/>
    </a:accent6>
    <a:hlink>
      <a:srgbClr val="376793"/>
    </a:hlink>
    <a:folHlink>
      <a:srgbClr val="3F404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8832</TotalTime>
  <Words>399</Words>
  <Application>Microsoft Office PowerPoint</Application>
  <PresentationFormat>Personnalisé</PresentationFormat>
  <Paragraphs>182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Office Theme</vt:lpstr>
      <vt:lpstr>3_Office Theme</vt:lpstr>
      <vt:lpstr>Gary Sutherland</vt:lpstr>
      <vt:lpstr>OUR REALITY</vt:lpstr>
      <vt:lpstr>Québec: vast land area and water resources</vt:lpstr>
      <vt:lpstr>Our energy, an asset to Québec</vt:lpstr>
      <vt:lpstr>Greenhouse gas emissions from different power generation options</vt:lpstr>
      <vt:lpstr>Présentation PowerPoint</vt:lpstr>
      <vt:lpstr>Présentation PowerPoint</vt:lpstr>
      <vt:lpstr>Avoiding greenhouse gases through electricity exports</vt:lpstr>
      <vt:lpstr>Présentation PowerPoint</vt:lpstr>
      <vt:lpstr>Our Strategies for the Future</vt:lpstr>
      <vt:lpstr>Develop new growth avenues</vt:lpstr>
      <vt:lpstr>Présentation PowerPoint</vt:lpstr>
      <vt:lpstr>Présentation PowerPoint</vt:lpstr>
      <vt:lpstr>Présentation PowerPoint</vt:lpstr>
      <vt:lpstr>Gary Sutherland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Joubert</dc:creator>
  <cp:lastModifiedBy>Sutherland, Gary</cp:lastModifiedBy>
  <cp:revision>815</cp:revision>
  <cp:lastPrinted>2016-10-13T19:30:23Z</cp:lastPrinted>
  <dcterms:created xsi:type="dcterms:W3CDTF">2015-10-14T16:05:19Z</dcterms:created>
  <dcterms:modified xsi:type="dcterms:W3CDTF">2016-11-04T17:45:43Z</dcterms:modified>
</cp:coreProperties>
</file>